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3"/>
  </p:handoutMasterIdLst>
  <p:sldIdLst>
    <p:sldId id="635" r:id="rId3"/>
    <p:sldId id="390" r:id="rId5"/>
    <p:sldId id="616" r:id="rId6"/>
    <p:sldId id="617" r:id="rId7"/>
    <p:sldId id="543" r:id="rId8"/>
    <p:sldId id="548" r:id="rId9"/>
    <p:sldId id="549" r:id="rId10"/>
    <p:sldId id="547" r:id="rId11"/>
    <p:sldId id="403" r:id="rId12"/>
    <p:sldId id="404" r:id="rId13"/>
    <p:sldId id="618" r:id="rId14"/>
    <p:sldId id="633" r:id="rId15"/>
    <p:sldId id="535" r:id="rId16"/>
    <p:sldId id="558" r:id="rId17"/>
    <p:sldId id="396" r:id="rId18"/>
    <p:sldId id="397" r:id="rId19"/>
    <p:sldId id="398" r:id="rId20"/>
    <p:sldId id="536" r:id="rId21"/>
    <p:sldId id="399" r:id="rId22"/>
    <p:sldId id="400" r:id="rId23"/>
    <p:sldId id="401" r:id="rId24"/>
    <p:sldId id="540" r:id="rId25"/>
    <p:sldId id="541" r:id="rId26"/>
    <p:sldId id="542" r:id="rId27"/>
    <p:sldId id="634" r:id="rId28"/>
    <p:sldId id="421" r:id="rId29"/>
    <p:sldId id="426" r:id="rId30"/>
    <p:sldId id="425" r:id="rId31"/>
    <p:sldId id="427" r:id="rId32"/>
    <p:sldId id="428" r:id="rId33"/>
    <p:sldId id="429" r:id="rId34"/>
    <p:sldId id="430" r:id="rId35"/>
    <p:sldId id="431" r:id="rId36"/>
    <p:sldId id="432" r:id="rId37"/>
    <p:sldId id="433" r:id="rId38"/>
    <p:sldId id="600"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698" r:id="rId56"/>
    <p:sldId id="699" r:id="rId57"/>
    <p:sldId id="700" r:id="rId58"/>
    <p:sldId id="701" r:id="rId59"/>
    <p:sldId id="702" r:id="rId60"/>
    <p:sldId id="703" r:id="rId61"/>
    <p:sldId id="704" r:id="rId62"/>
    <p:sldId id="705" r:id="rId63"/>
    <p:sldId id="706" r:id="rId64"/>
    <p:sldId id="707" r:id="rId65"/>
    <p:sldId id="708" r:id="rId66"/>
    <p:sldId id="709" r:id="rId67"/>
    <p:sldId id="710" r:id="rId68"/>
    <p:sldId id="711" r:id="rId69"/>
    <p:sldId id="712" r:id="rId70"/>
    <p:sldId id="713" r:id="rId71"/>
    <p:sldId id="714" r:id="rId72"/>
    <p:sldId id="715" r:id="rId73"/>
    <p:sldId id="716" r:id="rId74"/>
    <p:sldId id="717" r:id="rId75"/>
    <p:sldId id="718" r:id="rId76"/>
    <p:sldId id="719" r:id="rId77"/>
    <p:sldId id="720" r:id="rId78"/>
    <p:sldId id="721" r:id="rId79"/>
    <p:sldId id="722" r:id="rId80"/>
    <p:sldId id="723" r:id="rId81"/>
    <p:sldId id="724" r:id="rId82"/>
    <p:sldId id="725" r:id="rId83"/>
    <p:sldId id="726" r:id="rId84"/>
    <p:sldId id="727" r:id="rId85"/>
    <p:sldId id="728" r:id="rId86"/>
    <p:sldId id="729" r:id="rId87"/>
    <p:sldId id="730" r:id="rId88"/>
    <p:sldId id="731" r:id="rId89"/>
    <p:sldId id="732" r:id="rId90"/>
    <p:sldId id="631" r:id="rId91"/>
    <p:sldId id="737" r:id="rId92"/>
  </p:sldIdLst>
  <p:sldSz cx="9144000" cy="6858000" type="screen4x3"/>
  <p:notesSz cx="6858000" cy="9144000"/>
  <p:custDataLst>
    <p:tags r:id="rId97"/>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FF00"/>
    <a:srgbClr val="FF66FF"/>
    <a:srgbClr val="FFFF00"/>
    <a:srgbClr val="33CC33"/>
    <a:srgbClr val="CC330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528"/>
  </p:normalViewPr>
  <p:slideViewPr>
    <p:cSldViewPr showGuides="1">
      <p:cViewPr varScale="1">
        <p:scale>
          <a:sx n="39" d="100"/>
          <a:sy n="39" d="100"/>
        </p:scale>
        <p:origin x="1244" y="24"/>
      </p:cViewPr>
      <p:guideLst>
        <p:guide orient="horz" pos="2203"/>
        <p:guide pos="290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6014"/>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5.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79"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0"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1"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9F021E-791A-43C9-A45D-1F8773903570}"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8AF3A9-8640-45E4-B0D5-EDD69B533BDC}"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Image Placeholder 1"/>
          <p:cNvSpPr>
            <a:spLocks noGrp="1" noRot="1" noChangeAspect="1" noTextEdit="1"/>
          </p:cNvSpPr>
          <p:nvPr>
            <p:ph type="sldImg"/>
          </p:nvPr>
        </p:nvSpPr>
        <p:spPr/>
      </p:sp>
      <p:sp>
        <p:nvSpPr>
          <p:cNvPr id="10243" name="Notes Placeholder 2"/>
          <p:cNvSpPr>
            <a:spLocks noGrp="1"/>
          </p:cNvSpPr>
          <p:nvPr>
            <p:ph type="body" idx="1"/>
          </p:nvPr>
        </p:nvSpPr>
        <p:spPr/>
        <p:txBody>
          <a:bodyPr wrap="square" lIns="91440" tIns="45720" rIns="91440" bIns="45720" anchor="t" anchorCtr="0"/>
          <a:p>
            <a:pPr lvl="0"/>
            <a:endParaRPr lang="zh-CN" altLang="zh-CN" dirty="0"/>
          </a:p>
        </p:txBody>
      </p:sp>
      <p:sp>
        <p:nvSpPr>
          <p:cNvPr id="102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t" anchorCtr="0"/>
          <a:p>
            <a:pPr lvl="0"/>
            <a:endParaRPr lang="zh-CN" altLang="en-US" dirty="0"/>
          </a:p>
        </p:txBody>
      </p:sp>
      <p:sp>
        <p:nvSpPr>
          <p:cNvPr id="6246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p:txBody>
          <a:bodyPr wrap="square" lIns="91440" tIns="45720" rIns="91440" bIns="45720" anchor="t" anchorCtr="0"/>
          <a:p>
            <a:pPr lvl="0"/>
            <a:endParaRPr lang="zh-CN" altLang="en-US" dirty="0"/>
          </a:p>
        </p:txBody>
      </p:sp>
      <p:sp>
        <p:nvSpPr>
          <p:cNvPr id="1034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p:txBody>
          <a:bodyPr wrap="square" lIns="91440" tIns="45720" rIns="91440" bIns="45720" anchor="t" anchorCtr="0"/>
          <a:p>
            <a:pPr lvl="0"/>
            <a:endParaRPr lang="zh-CN" altLang="en-US" dirty="0"/>
          </a:p>
        </p:txBody>
      </p:sp>
      <p:sp>
        <p:nvSpPr>
          <p:cNvPr id="1044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eaLnBrk="1" hangingPunct="1"/>
            <a:fld id="{9A0DB2DC-4C9A-4742-B13C-FB6460FD3503}" type="slidenum">
              <a:rPr lang="zh-CN" altLang="en-US" sz="1200" dirty="0">
                <a:solidFill>
                  <a:srgbClr val="FFFFFF"/>
                </a:solidFill>
                <a:ea typeface="宋体" panose="02010600030101010101" pitchFamily="2" charset="-122"/>
              </a:rPr>
            </a:fld>
            <a:endParaRPr lang="zh-CN" altLang="en-US" sz="1200" dirty="0">
              <a:solidFill>
                <a:srgbClr val="FFFFFF"/>
              </a:solidFill>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p:txBody>
          <a:bodyPr wrap="square" lIns="91440" tIns="45720" rIns="91440" bIns="45720" anchor="t" anchorCtr="0"/>
          <a:p>
            <a:pPr lvl="0"/>
            <a:endParaRPr lang="zh-CN" altLang="en-US" dirty="0"/>
          </a:p>
        </p:txBody>
      </p:sp>
      <p:sp>
        <p:nvSpPr>
          <p:cNvPr id="10547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eaLnBrk="1" hangingPunct="1"/>
            <a:fld id="{9A0DB2DC-4C9A-4742-B13C-FB6460FD3503}" type="slidenum">
              <a:rPr lang="zh-CN" altLang="en-US" sz="1200" dirty="0">
                <a:solidFill>
                  <a:srgbClr val="FFFFFF"/>
                </a:solidFill>
                <a:ea typeface="宋体" panose="02010600030101010101" pitchFamily="2" charset="-122"/>
              </a:rPr>
            </a:fld>
            <a:endParaRPr lang="zh-CN" altLang="en-US" sz="1200" dirty="0">
              <a:solidFill>
                <a:srgbClr val="FFFFFF"/>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cxnSp>
        <p:nvCxnSpPr>
          <p:cNvPr id="9" name="Straight Connector 7"/>
          <p:cNvCxnSpPr/>
          <p:nvPr/>
        </p:nvCxnSpPr>
        <p:spPr>
          <a:xfrm>
            <a:off x="685800" y="339883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ACCFC5F7-76FF-41DE-B889-11A1B26316E0}"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日期占位符 2"/>
          <p:cNvSpPr>
            <a:spLocks noGrp="1"/>
          </p:cNvSpPr>
          <p:nvPr>
            <p:ph type="dt" sz="half" idx="2"/>
          </p:nvPr>
        </p:nvSpPr>
        <p:spPr>
          <a:xfrm>
            <a:off x="685800" y="6248400"/>
            <a:ext cx="1905000" cy="45720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1" name="页脚占位符 3"/>
          <p:cNvSpPr>
            <a:spLocks noGrp="1"/>
          </p:cNvSpPr>
          <p:nvPr>
            <p:ph type="ftr" sz="quarter" idx="3"/>
          </p:nvPr>
        </p:nvSpPr>
        <p:spPr>
          <a:xfrm>
            <a:off x="3124200" y="6248400"/>
            <a:ext cx="2895600" cy="45720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灯片编号占位符 4"/>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ctr" anchorCtr="0" compatLnSpc="1"/>
          <a:lstStyle>
            <a:lvl1pPr>
              <a:defRPr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220B26D8-BE61-4330-87A5-8624822B4917}"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9" name="Straight Connector 6"/>
          <p:cNvCxnSpPr/>
          <p:nvPr/>
        </p:nvCxnSpPr>
        <p:spPr>
          <a:xfrm>
            <a:off x="731838" y="459898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CA1B734F-C4CA-4679-9F79-A7A734D5E6BF}"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cxnSp>
        <p:nvCxnSpPr>
          <p:cNvPr id="9"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6"/>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7"/>
          <p:cNvSpPr>
            <a:spLocks noGrp="1"/>
          </p:cNvSpPr>
          <p:nvPr>
            <p:ph type="ftr" sz="quarter" idx="1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8"/>
          <p:cNvSpPr>
            <a:spLocks noGrp="1"/>
          </p:cNvSpPr>
          <p:nvPr>
            <p:ph type="sldNum" sz="quarter" idx="14"/>
          </p:nvPr>
        </p:nvSpPr>
        <p:spPr>
          <a:xfrm>
            <a:off x="7620000" y="19050"/>
            <a:ext cx="1066800" cy="328613"/>
          </a:xfrm>
          <a:prstGeom prst="rect">
            <a:avLst/>
          </a:prstGeom>
        </p:spPr>
        <p:txBody>
          <a:bodyPr vert="horz" wrap="square" lIns="91440" tIns="45720" rIns="91440" bIns="45720" numCol="1" anchor="ctr" anchorCtr="0" compatLnSpc="1"/>
          <a:lstStyle>
            <a:lvl1pPr>
              <a:defRPr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5E858BBA-AEAC-4EAF-8249-D663D35165C0}"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rot="5400000">
            <a:off x="-13494" y="3580606"/>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Date Placeholder 4"/>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5"/>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6"/>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6D5D21BF-0848-4F12-9EFB-B58C814E7BC8}"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28" name="Text Placeholder 2"/>
          <p:cNvSpPr>
            <a:spLocks noGrp="1"/>
          </p:cNvSpPr>
          <p:nvPr>
            <p:ph type="body" idx="1"/>
          </p:nvPr>
        </p:nvSpPr>
        <p:spPr>
          <a:xfrm>
            <a:off x="457200" y="1600200"/>
            <a:ext cx="8229600" cy="4876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lgn="l">
              <a:defRPr sz="1400" b="1" smtClean="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2D77B68-E9D3-495A-9864-D586BC1CAFEA}" type="slidenum">
              <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2pPr>
      <a:lvl3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3pPr>
      <a:lvl4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4pPr>
      <a:lvl5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5pPr>
      <a:lvl6pPr marL="4572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14363" y="1071563"/>
            <a:ext cx="7924800" cy="708025"/>
          </a:xfrm>
          <a:prstGeom prst="rect">
            <a:avLst/>
          </a:prstGeom>
          <a:noFill/>
        </p:spPr>
        <p:txBody>
          <a:bodyPr wrap="square" rtlCol="0">
            <a:noAutofit/>
          </a:bodyPr>
          <a:lstStyle/>
          <a:p>
            <a:pPr marR="0" algn="ctr" defTabSz="914400">
              <a:buClrTx/>
              <a:buSzTx/>
              <a:buFontTx/>
              <a:buNone/>
              <a:defRPr/>
            </a:pPr>
            <a:r>
              <a:rPr kumimoji="1" lang="zh-CN" altLang="en-US" sz="4800" b="1" kern="1200" cap="none" spc="0" normalizeH="0" baseline="0" noProof="0" dirty="0" smtClean="0">
                <a:solidFill>
                  <a:schemeClr val="tx1">
                    <a:lumMod val="85000"/>
                    <a:lumOff val="15000"/>
                  </a:schemeClr>
                </a:solidFill>
                <a:latin typeface="华文中宋" panose="02010600040101010101" pitchFamily="2" charset="-122"/>
                <a:ea typeface="华文中宋" panose="02010600040101010101" pitchFamily="2" charset="-122"/>
                <a:cs typeface="+mn-cs"/>
              </a:rPr>
              <a:t>高级计算机系统结构</a:t>
            </a:r>
            <a:endParaRPr kumimoji="1" lang="zh-CN" sz="4800" b="1" kern="1200" cap="none" spc="0" normalizeH="0" baseline="0" noProof="0" dirty="0">
              <a:solidFill>
                <a:schemeClr val="tx1">
                  <a:lumMod val="50000"/>
                  <a:lumOff val="50000"/>
                </a:schemeClr>
              </a:solidFill>
              <a:latin typeface="华文中宋" panose="02010600040101010101" pitchFamily="2" charset="-122"/>
              <a:ea typeface="华文中宋" panose="02010600040101010101" pitchFamily="2" charset="-122"/>
              <a:cs typeface="Arial" panose="020B0604020202020204" pitchFamily="34" charset="0"/>
            </a:endParaRPr>
          </a:p>
        </p:txBody>
      </p:sp>
      <p:sp>
        <p:nvSpPr>
          <p:cNvPr id="9219" name="TextBox 10"/>
          <p:cNvSpPr txBox="1"/>
          <p:nvPr/>
        </p:nvSpPr>
        <p:spPr>
          <a:xfrm>
            <a:off x="750888" y="5959475"/>
            <a:ext cx="7974012" cy="400050"/>
          </a:xfrm>
          <a:prstGeom prst="rect">
            <a:avLst/>
          </a:prstGeom>
          <a:noFill/>
          <a:ln w="9525">
            <a:noFill/>
          </a:ln>
        </p:spPr>
        <p:txBody>
          <a:bodyPr wrap="none"/>
          <a:p>
            <a:pPr algn="r">
              <a:buNone/>
            </a:pP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altLang="en-US"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638"/>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sz="2400" b="0" i="0" u="none" strike="noStrike" kern="1200" cap="none" spc="0" normalizeH="0" baseline="0" noProof="0">
                <a:ln>
                  <a:noFill/>
                </a:ln>
                <a:solidFill>
                  <a:srgbClr val="FF6600"/>
                </a:solidFill>
                <a:effectLst/>
                <a:uLnTx/>
                <a:uFillTx/>
                <a:latin typeface="+mn-lt"/>
                <a:ea typeface="+mn-ea"/>
                <a:cs typeface="+mn-cs"/>
              </a:rPr>
              <a:t>           </a:t>
            </a:r>
            <a:endParaRPr kumimoji="1" lang="zh-CN" sz="2400" b="0" i="0" u="none" strike="noStrike" kern="1200" cap="none" spc="0" normalizeH="0" baseline="0" noProof="0">
              <a:ln>
                <a:noFill/>
              </a:ln>
              <a:solidFill>
                <a:srgbClr val="FF6600"/>
              </a:solidFill>
              <a:effectLst/>
              <a:uLnTx/>
              <a:uFillTx/>
              <a:latin typeface="+mn-lt"/>
              <a:ea typeface="+mn-ea"/>
              <a:cs typeface="+mn-cs"/>
            </a:endParaRPr>
          </a:p>
        </p:txBody>
      </p:sp>
      <p:sp>
        <p:nvSpPr>
          <p:cNvPr id="25" name="TextBox 24"/>
          <p:cNvSpPr txBox="1"/>
          <p:nvPr/>
        </p:nvSpPr>
        <p:spPr>
          <a:xfrm>
            <a:off x="3362325" y="3152775"/>
            <a:ext cx="1493838" cy="708025"/>
          </a:xfrm>
          <a:prstGeom prst="rect">
            <a:avLst/>
          </a:prstGeom>
          <a:noFill/>
        </p:spPr>
        <p:txBody>
          <a:bodyPr wrap="none" rtlCol="0">
            <a:spAutoFit/>
          </a:bodyPr>
          <a:lstStyle/>
          <a:p>
            <a:pPr marR="0" algn="ctr" defTabSz="914400">
              <a:buClrTx/>
              <a:buSzTx/>
              <a:buFontTx/>
              <a:buNone/>
              <a:defRPr/>
            </a:pPr>
            <a:r>
              <a:rPr kumimoji="1" lang="zh-CN" altLang="en-US"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第</a:t>
            </a:r>
            <a:r>
              <a:rPr kumimoji="1" lang="en-US" altLang="zh-CN" sz="4000" b="1" kern="1200" cap="none" spc="0" normalizeH="0" baseline="0" noProof="0" dirty="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4</a:t>
            </a:r>
            <a:r>
              <a:rPr kumimoji="1" lang="zh-CN" altLang="en-US"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章</a:t>
            </a:r>
            <a:endParaRPr kumimoji="1" lang="zh-CN" sz="4000" b="1" kern="1200" cap="none" spc="0" normalizeH="0" baseline="0" noProof="0" dirty="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711" y="3683266"/>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9223" name="TextBox 12"/>
          <p:cNvSpPr txBox="1"/>
          <p:nvPr/>
        </p:nvSpPr>
        <p:spPr>
          <a:xfrm>
            <a:off x="3968750" y="4167188"/>
            <a:ext cx="3806825" cy="1077912"/>
          </a:xfrm>
          <a:prstGeom prst="rect">
            <a:avLst/>
          </a:prstGeom>
          <a:noFill/>
          <a:ln w="9525">
            <a:noFill/>
          </a:ln>
        </p:spPr>
        <p:txBody>
          <a:bodyPr>
            <a:spAutoFit/>
          </a:bodyPr>
          <a:p>
            <a:pPr algn="ctr">
              <a:buNone/>
            </a:pPr>
            <a:r>
              <a:rPr lang="en-US" altLang="zh-CN" sz="3200" b="1" dirty="0">
                <a:latin typeface="Times New Roman" panose="02020603050405020304" pitchFamily="18" charset="0"/>
                <a:ea typeface="华文中宋" panose="02010600040101010101" pitchFamily="2" charset="-122"/>
              </a:rPr>
              <a:t>MIPS</a:t>
            </a:r>
            <a:r>
              <a:rPr lang="zh-CN" altLang="en-US" sz="3200" b="1" dirty="0">
                <a:latin typeface="Times New Roman" panose="02020603050405020304" pitchFamily="18" charset="0"/>
                <a:ea typeface="华文中宋" panose="02010600040101010101" pitchFamily="2" charset="-122"/>
              </a:rPr>
              <a:t>流水线及指令级并行技术</a:t>
            </a:r>
            <a:endParaRPr lang="zh-CN" altLang="en-US" sz="3200" b="1" dirty="0">
              <a:latin typeface="Times New Roman" panose="02020603050405020304" pitchFamily="18" charset="0"/>
              <a:ea typeface="华文中宋" panose="02010600040101010101" pitchFamily="2" charset="-122"/>
            </a:endParaRPr>
          </a:p>
        </p:txBody>
      </p:sp>
      <p:sp>
        <p:nvSpPr>
          <p:cNvPr id="14" name="Rectangle 5"/>
          <p:cNvSpPr>
            <a:spLocks noChangeArrowheads="1"/>
          </p:cNvSpPr>
          <p:nvPr/>
        </p:nvSpPr>
        <p:spPr bwMode="auto">
          <a:xfrm>
            <a:off x="3365500" y="2874963"/>
            <a:ext cx="46038" cy="3303588"/>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5" name="Rectangle 6"/>
          <p:cNvSpPr>
            <a:spLocks noChangeArrowheads="1"/>
          </p:cNvSpPr>
          <p:nvPr/>
        </p:nvSpPr>
        <p:spPr bwMode="auto">
          <a:xfrm>
            <a:off x="3098800" y="3906838"/>
            <a:ext cx="5816600"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ustDataLst>
      <p:tags r:id="rId2"/>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19459" name="Group 8"/>
          <p:cNvGrpSpPr/>
          <p:nvPr/>
        </p:nvGrpSpPr>
        <p:grpSpPr>
          <a:xfrm>
            <a:off x="4364038" y="792163"/>
            <a:ext cx="3663950" cy="5876925"/>
            <a:chOff x="2789" y="618"/>
            <a:chExt cx="2308" cy="3702"/>
          </a:xfrm>
        </p:grpSpPr>
        <p:sp>
          <p:nvSpPr>
            <p:cNvPr id="19465" name="Rectangle 5"/>
            <p:cNvSpPr/>
            <p:nvPr/>
          </p:nvSpPr>
          <p:spPr>
            <a:xfrm>
              <a:off x="2789" y="618"/>
              <a:ext cx="2308" cy="1961"/>
            </a:xfrm>
            <a:prstGeom prst="rect">
              <a:avLst/>
            </a:prstGeom>
            <a:noFill/>
            <a:ln w="9525">
              <a:noFill/>
            </a:ln>
          </p:spPr>
          <p:txBody>
            <a:bodyPr wrap="none" anchor="ctr" anchorCtr="0">
              <a:spAutoFit/>
            </a:bodyPr>
            <a:p>
              <a:pPr indent="571500"/>
              <a:r>
                <a:rPr lang="en-US" altLang="zh-CN" sz="1800" b="1" dirty="0">
                  <a:latin typeface="Times New Roman" panose="02020603050405020304" pitchFamily="18" charset="0"/>
                </a:rPr>
                <a:t>Loop :   LD             F0 , 0(R1)</a:t>
              </a:r>
              <a:endParaRPr lang="en-US" altLang="zh-CN" sz="1800" b="1" dirty="0">
                <a:latin typeface="Times New Roman" panose="02020603050405020304" pitchFamily="18" charset="0"/>
              </a:endParaRPr>
            </a:p>
            <a:p>
              <a:pPr indent="571500"/>
              <a:r>
                <a:rPr lang="en-US" altLang="zh-CN" sz="1800" b="1" dirty="0">
                  <a:latin typeface="Times New Roman" panose="02020603050405020304" pitchFamily="18" charset="0"/>
                </a:rPr>
                <a:t>	     ADD.D        F4 , F0 , F2</a:t>
              </a:r>
              <a:endParaRPr lang="en-US" altLang="zh-CN" sz="1800" b="1" dirty="0">
                <a:latin typeface="Times New Roman" panose="02020603050405020304" pitchFamily="18" charset="0"/>
              </a:endParaRPr>
            </a:p>
            <a:p>
              <a:pPr indent="571500"/>
              <a:r>
                <a:rPr lang="en-US" altLang="zh-CN" sz="1800" b="1" dirty="0">
                  <a:latin typeface="Times New Roman" panose="02020603050405020304" pitchFamily="18" charset="0"/>
                </a:rPr>
                <a:t>	     </a:t>
              </a:r>
              <a:r>
                <a:rPr lang="pt-BR" altLang="zh-CN" sz="1800" b="1" dirty="0">
                  <a:latin typeface="Times New Roman" panose="02020603050405020304" pitchFamily="18" charset="0"/>
                </a:rPr>
                <a:t>SD             0(R1) , F4</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SUBI        R1 , R1 , #8</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LD 	       F0 , 0(R1)</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DD	        F4 , F0 , F2</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SD	        0(R1) , F4</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SUBI         R1 , R1 , #8</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LD         F0 ,       0(R1)</a:t>
              </a:r>
              <a:endParaRPr lang="pt-BR" altLang="zh-CN" sz="1800" b="1" dirty="0">
                <a:latin typeface="Times New Roman" panose="02020603050405020304" pitchFamily="18" charset="0"/>
              </a:endParaRPr>
            </a:p>
          </p:txBody>
        </p:sp>
        <p:sp>
          <p:nvSpPr>
            <p:cNvPr id="19466" name="Rectangle 6"/>
            <p:cNvSpPr/>
            <p:nvPr/>
          </p:nvSpPr>
          <p:spPr>
            <a:xfrm>
              <a:off x="2880" y="2513"/>
              <a:ext cx="2196" cy="1807"/>
            </a:xfrm>
            <a:prstGeom prst="rect">
              <a:avLst/>
            </a:prstGeom>
            <a:noFill/>
            <a:ln w="9525">
              <a:noFill/>
            </a:ln>
          </p:spPr>
          <p:txBody>
            <a:bodyPr wrap="none" anchor="ctr" anchorCtr="0">
              <a:spAutoFit/>
            </a:bodyPr>
            <a:p>
              <a:pPr indent="238125"/>
              <a:r>
                <a:rPr lang="en-US" altLang="zh-CN" sz="2000" dirty="0">
                  <a:latin typeface="Times New Roman" panose="02020603050405020304" pitchFamily="18" charset="0"/>
                </a:rPr>
                <a:t>              </a:t>
              </a:r>
              <a:r>
                <a:rPr lang="en-US" altLang="zh-CN" sz="1800" b="1" dirty="0">
                  <a:latin typeface="Times New Roman" panose="02020603050405020304" pitchFamily="18" charset="0"/>
                </a:rPr>
                <a:t>ADD.D    F4 , F0 , F2</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SD          0(R1) , F4</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a:t>
              </a:r>
              <a:r>
                <a:rPr lang="pt-BR" altLang="zh-CN" sz="1800" b="1" dirty="0">
                  <a:latin typeface="Times New Roman" panose="02020603050405020304" pitchFamily="18" charset="0"/>
                </a:rPr>
                <a:t>SUBI	    R1 , R1 , #8</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a:t>
              </a:r>
              <a:r>
                <a:rPr lang="en-US" altLang="zh-CN" sz="1800" b="1" dirty="0">
                  <a:latin typeface="Times New Roman" panose="02020603050405020304" pitchFamily="18" charset="0"/>
                </a:rPr>
                <a:t>LD	     F0 , 0(R1)</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ADD.D     F4 , F0 , F2</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a:t>
              </a:r>
              <a:r>
                <a:rPr lang="pt-BR" altLang="zh-CN" sz="1800" b="1" dirty="0">
                  <a:latin typeface="Times New Roman" panose="02020603050405020304" pitchFamily="18" charset="0"/>
                </a:rPr>
                <a:t>SD	      0(R1) , F4</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SUBI	      R1 , R1 , #8</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BNEZ	      R1 , Loop</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Exit : </a:t>
              </a:r>
              <a:endParaRPr lang="pt-BR" altLang="zh-CN" sz="1800" b="1" dirty="0">
                <a:latin typeface="Times New Roman" panose="02020603050405020304" pitchFamily="18" charset="0"/>
              </a:endParaRPr>
            </a:p>
          </p:txBody>
        </p:sp>
      </p:grpSp>
      <p:sp>
        <p:nvSpPr>
          <p:cNvPr id="19460" name="Rectangle 4"/>
          <p:cNvSpPr/>
          <p:nvPr/>
        </p:nvSpPr>
        <p:spPr>
          <a:xfrm>
            <a:off x="395288" y="765175"/>
            <a:ext cx="3382962" cy="3063875"/>
          </a:xfrm>
          <a:prstGeom prst="rect">
            <a:avLst/>
          </a:prstGeom>
          <a:noFill/>
          <a:ln w="9525">
            <a:noFill/>
          </a:ln>
        </p:spPr>
        <p:txBody>
          <a:bodyPr anchor="ctr" anchorCtr="0">
            <a:spAutoFit/>
          </a:bodyPr>
          <a:p>
            <a:pPr eaLnBrk="1" hangingPunct="1">
              <a:lnSpc>
                <a:spcPct val="115000"/>
              </a:lnSpc>
            </a:pPr>
            <a:r>
              <a:rPr lang="zh-CN" altLang="en-US" dirty="0">
                <a:latin typeface="华文中宋" panose="02010600040101010101" pitchFamily="2" charset="-122"/>
                <a:ea typeface="华文中宋" panose="02010600040101010101" pitchFamily="2" charset="-122"/>
              </a:rPr>
              <a:t>由于</a:t>
            </a:r>
            <a:r>
              <a:rPr lang="zh-CN" altLang="pt-BR" dirty="0">
                <a:latin typeface="华文中宋" panose="02010600040101010101" pitchFamily="2" charset="-122"/>
                <a:ea typeface="华文中宋" panose="02010600040101010101" pitchFamily="2" charset="-122"/>
              </a:rPr>
              <a:t>三条分支指令的存在，引起控制相关，导致其后的</a:t>
            </a:r>
            <a:r>
              <a:rPr lang="zh-CN" altLang="en-US" dirty="0">
                <a:latin typeface="华文中宋" panose="02010600040101010101" pitchFamily="2" charset="-122"/>
                <a:ea typeface="华文中宋" panose="02010600040101010101" pitchFamily="2" charset="-122"/>
              </a:rPr>
              <a:t>指令不能跨越分支指令进行调度</a:t>
            </a:r>
            <a:r>
              <a:rPr lang="zh-CN" altLang="pt-BR"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即不同循环遍次里的指令不能够跨越循环遍次进行调度。 </a:t>
            </a:r>
            <a:endParaRPr lang="zh-CN" altLang="en-US" dirty="0">
              <a:latin typeface="华文中宋" panose="02010600040101010101" pitchFamily="2" charset="-122"/>
              <a:ea typeface="华文中宋" panose="02010600040101010101" pitchFamily="2" charset="-122"/>
            </a:endParaRPr>
          </a:p>
        </p:txBody>
      </p:sp>
      <p:cxnSp>
        <p:nvCxnSpPr>
          <p:cNvPr id="9" name="直接箭头连接符 8"/>
          <p:cNvCxnSpPr/>
          <p:nvPr/>
        </p:nvCxnSpPr>
        <p:spPr>
          <a:xfrm>
            <a:off x="3851275" y="2205038"/>
            <a:ext cx="15843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52863" y="2349500"/>
            <a:ext cx="1655763" cy="12239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79838" y="2420938"/>
            <a:ext cx="1655763" cy="252412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4"/>
          <p:cNvSpPr>
            <a:spLocks noChangeArrowheads="1"/>
          </p:cNvSpPr>
          <p:nvPr/>
        </p:nvSpPr>
        <p:spPr bwMode="auto">
          <a:xfrm>
            <a:off x="250825" y="4076700"/>
            <a:ext cx="442912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1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去除这三条指令</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后，就消除了程序中的控制相关，从而才有可能在不同循环遍次之间进行全局调度，以有效提高程序在流水线上的执行吞吐量。</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4035" name="Rectangle 4"/>
          <p:cNvSpPr>
            <a:spLocks noChangeArrowheads="1"/>
          </p:cNvSpPr>
          <p:nvPr/>
        </p:nvSpPr>
        <p:spPr bwMode="auto">
          <a:xfrm>
            <a:off x="233363" y="620713"/>
            <a:ext cx="8586788"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此外，</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对于控制</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冒险</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来说，还需要保持异常行为。</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调整指令的顺序不能影响改变之前异常出现的条件。</a:t>
            </a:r>
            <a:endPar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看下面一个简单的例子：</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0484" name="Rectangle 6"/>
          <p:cNvSpPr/>
          <p:nvPr/>
        </p:nvSpPr>
        <p:spPr>
          <a:xfrm>
            <a:off x="2124075" y="2646363"/>
            <a:ext cx="4537075" cy="1646237"/>
          </a:xfrm>
          <a:prstGeom prst="rect">
            <a:avLst/>
          </a:prstGeom>
          <a:noFill/>
          <a:ln w="9525">
            <a:noFill/>
          </a:ln>
        </p:spPr>
        <p:txBody>
          <a:bodyPr anchor="ctr" anchorCtr="0">
            <a:spAutoFit/>
          </a:bodyPr>
          <a:p>
            <a:pPr indent="238125"/>
            <a:r>
              <a:rPr lang="en-US" altLang="zh-CN" dirty="0">
                <a:latin typeface="Times New Roman" panose="02020603050405020304" pitchFamily="18" charset="0"/>
              </a:rPr>
              <a:t>    ADD    R2</a:t>
            </a:r>
            <a:r>
              <a:rPr lang="zh-CN" altLang="en-US" dirty="0">
                <a:latin typeface="Times New Roman" panose="02020603050405020304" pitchFamily="18" charset="0"/>
              </a:rPr>
              <a:t>，</a:t>
            </a:r>
            <a:r>
              <a:rPr lang="en-US" altLang="zh-CN" dirty="0">
                <a:latin typeface="Times New Roman" panose="02020603050405020304" pitchFamily="18" charset="0"/>
              </a:rPr>
              <a:t>R3</a:t>
            </a:r>
            <a:r>
              <a:rPr lang="zh-CN" altLang="en-US" dirty="0">
                <a:latin typeface="Times New Roman" panose="02020603050405020304" pitchFamily="18" charset="0"/>
              </a:rPr>
              <a:t>，</a:t>
            </a:r>
            <a:r>
              <a:rPr lang="en-US" altLang="zh-CN" dirty="0">
                <a:latin typeface="Times New Roman" panose="02020603050405020304" pitchFamily="18" charset="0"/>
              </a:rPr>
              <a:t>R4</a:t>
            </a:r>
            <a:endParaRPr lang="en-US" altLang="zh-CN" dirty="0">
              <a:latin typeface="Times New Roman" panose="02020603050405020304" pitchFamily="18" charset="0"/>
            </a:endParaRPr>
          </a:p>
          <a:p>
            <a:pPr indent="238125"/>
            <a:r>
              <a:rPr lang="en-US" altLang="zh-CN" dirty="0">
                <a:latin typeface="Times New Roman" panose="02020603050405020304" pitchFamily="18" charset="0"/>
              </a:rPr>
              <a:t>    BEQZ  R2</a:t>
            </a:r>
            <a:r>
              <a:rPr lang="zh-CN" altLang="en-US" dirty="0">
                <a:latin typeface="Times New Roman" panose="02020603050405020304" pitchFamily="18" charset="0"/>
              </a:rPr>
              <a:t>，</a:t>
            </a:r>
            <a:r>
              <a:rPr lang="en-US" altLang="zh-CN" dirty="0">
                <a:latin typeface="Times New Roman" panose="02020603050405020304" pitchFamily="18" charset="0"/>
              </a:rPr>
              <a:t>L1</a:t>
            </a:r>
            <a:endParaRPr lang="en-US" altLang="zh-CN" dirty="0">
              <a:latin typeface="Times New Roman" panose="02020603050405020304" pitchFamily="18" charset="0"/>
            </a:endParaRPr>
          </a:p>
          <a:p>
            <a:pPr indent="238125"/>
            <a:r>
              <a:rPr lang="en-US" altLang="zh-CN" dirty="0">
                <a:latin typeface="Times New Roman" panose="02020603050405020304" pitchFamily="18" charset="0"/>
              </a:rPr>
              <a:t>    LW       R1</a:t>
            </a:r>
            <a:r>
              <a:rPr lang="zh-CN" altLang="en-US" dirty="0">
                <a:latin typeface="Times New Roman" panose="02020603050405020304" pitchFamily="18" charset="0"/>
              </a:rPr>
              <a:t>，</a:t>
            </a:r>
            <a:r>
              <a:rPr lang="en-US" altLang="zh-CN" dirty="0">
                <a:latin typeface="Times New Roman" panose="02020603050405020304" pitchFamily="18" charset="0"/>
              </a:rPr>
              <a:t>0(R2)</a:t>
            </a:r>
            <a:endParaRPr lang="en-US" altLang="zh-CN" dirty="0">
              <a:latin typeface="Times New Roman" panose="02020603050405020304" pitchFamily="18" charset="0"/>
            </a:endParaRPr>
          </a:p>
          <a:p>
            <a:pPr indent="238125">
              <a:spcBef>
                <a:spcPts val="600"/>
              </a:spcBef>
              <a:spcAft>
                <a:spcPts val="600"/>
              </a:spcAft>
            </a:pPr>
            <a:r>
              <a:rPr lang="en-US" altLang="zh-CN" dirty="0">
                <a:latin typeface="Times New Roman" panose="02020603050405020304" pitchFamily="18" charset="0"/>
              </a:rPr>
              <a:t>L:  …</a:t>
            </a:r>
            <a:endParaRPr lang="en-US" altLang="zh-CN" dirty="0">
              <a:latin typeface="Times New Roman" panose="02020603050405020304" pitchFamily="18" charset="0"/>
            </a:endParaRPr>
          </a:p>
        </p:txBody>
      </p:sp>
      <p:sp>
        <p:nvSpPr>
          <p:cNvPr id="20485" name="Rectangle 7"/>
          <p:cNvSpPr/>
          <p:nvPr/>
        </p:nvSpPr>
        <p:spPr>
          <a:xfrm>
            <a:off x="279400" y="4652963"/>
            <a:ext cx="8756650" cy="1052512"/>
          </a:xfrm>
          <a:prstGeom prst="rect">
            <a:avLst/>
          </a:prstGeom>
          <a:noFill/>
          <a:ln w="9525">
            <a:noFill/>
          </a:ln>
        </p:spPr>
        <p:txBody>
          <a:bodyPr anchor="ctr" anchorCtr="0">
            <a:spAutoFit/>
          </a:bodyPr>
          <a:p>
            <a:pPr eaLnBrk="1" hangingPunct="1">
              <a:lnSpc>
                <a:spcPct val="120000"/>
              </a:lnSpc>
            </a:pPr>
            <a:r>
              <a:rPr lang="zh-CN" altLang="en-US" sz="2600" dirty="0">
                <a:latin typeface="华文中宋" panose="02010600040101010101" pitchFamily="2" charset="-122"/>
                <a:ea typeface="华文中宋" panose="02010600040101010101" pitchFamily="2" charset="-122"/>
              </a:rPr>
              <a:t>    如果我们忽略这个控制冒险，把</a:t>
            </a:r>
            <a:r>
              <a:rPr lang="en-US" altLang="zh-CN" sz="2600" dirty="0">
                <a:latin typeface="华文中宋" panose="02010600040101010101" pitchFamily="2" charset="-122"/>
                <a:ea typeface="华文中宋" panose="02010600040101010101" pitchFamily="2" charset="-122"/>
              </a:rPr>
              <a:t>load</a:t>
            </a:r>
            <a:r>
              <a:rPr lang="zh-CN" altLang="en-US" sz="2600" dirty="0">
                <a:latin typeface="华文中宋" panose="02010600040101010101" pitchFamily="2" charset="-122"/>
                <a:ea typeface="华文中宋" panose="02010600040101010101" pitchFamily="2" charset="-122"/>
              </a:rPr>
              <a:t>指令移到分支指令之前，这个</a:t>
            </a:r>
            <a:r>
              <a:rPr lang="en-US" altLang="zh-CN" sz="2600" dirty="0">
                <a:latin typeface="华文中宋" panose="02010600040101010101" pitchFamily="2" charset="-122"/>
                <a:ea typeface="华文中宋" panose="02010600040101010101" pitchFamily="2" charset="-122"/>
              </a:rPr>
              <a:t>load</a:t>
            </a:r>
            <a:r>
              <a:rPr lang="zh-CN" altLang="en-US" sz="2600" dirty="0">
                <a:latin typeface="华文中宋" panose="02010600040101010101" pitchFamily="2" charset="-122"/>
                <a:ea typeface="华文中宋" panose="02010600040101010101" pitchFamily="2" charset="-122"/>
              </a:rPr>
              <a:t>指令可能会导致一个存储保护异常。</a:t>
            </a:r>
            <a:endParaRPr lang="zh-CN" altLang="en-US"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 name="Rectangle 2"/>
          <p:cNvSpPr>
            <a:spLocks noGrp="1" noChangeArrowheads="1"/>
          </p:cNvSpPr>
          <p:nvPr>
            <p:ph type="title"/>
          </p:nvPr>
        </p:nvSpPr>
        <p:spPr>
          <a:xfrm>
            <a:off x="250825" y="465138"/>
            <a:ext cx="7772400" cy="80327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循环展开技术</a:t>
            </a:r>
            <a:endParaRPr kumimoji="0" lang="zh-CN" altLang="en-US"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6" name="Rectangle 5"/>
          <p:cNvSpPr>
            <a:spLocks noChangeArrowheads="1"/>
          </p:cNvSpPr>
          <p:nvPr/>
        </p:nvSpPr>
        <p:spPr bwMode="auto">
          <a:xfrm>
            <a:off x="395288" y="1339850"/>
            <a:ext cx="8497888" cy="4537075"/>
          </a:xfrm>
          <a:prstGeom prst="rect">
            <a:avLst/>
          </a:prstGeom>
          <a:noFill/>
          <a:ln>
            <a:noFill/>
          </a:ln>
          <a:extLst>
            <a:ext uri="{909E8E84-426E-40DD-AFC4-6F175D3DCCD1}">
              <a14:hiddenFill xmlns:a14="http://schemas.microsoft.com/office/drawing/2010/main">
                <a:solidFill>
                  <a:srgbClr val="F8FCA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下面通过一个例子的介绍说明循环展开的过程。</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在编译器实际进行指令调度过程中，通过</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改变指令在程序中的位置，将相关指令间的距离加大到不小于指令执行延迟的时钟周期数，这样就可以将相关指令转化为无关指令。</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编译器在完成指令调度时，受限于两个特性：</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 一是程序的指令的逻辑顺序性；</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 二是流水线功能部件的执行延迟。</a:t>
            </a:r>
            <a:endPar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7150" name="Group 30"/>
          <p:cNvGraphicFramePr>
            <a:graphicFrameLocks noGrp="1"/>
          </p:cNvGraphicFramePr>
          <p:nvPr>
            <p:ph idx="1"/>
          </p:nvPr>
        </p:nvGraphicFramePr>
        <p:xfrm>
          <a:off x="250825" y="1123950"/>
          <a:ext cx="8640763" cy="3673476"/>
        </p:xfrm>
        <a:graphic>
          <a:graphicData uri="http://schemas.openxmlformats.org/drawingml/2006/table">
            <a:tbl>
              <a:tblPr/>
              <a:tblGrid>
                <a:gridCol w="3359150"/>
                <a:gridCol w="2978150"/>
                <a:gridCol w="2303463"/>
              </a:tblGrid>
              <a:tr h="7064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产生结果指令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使用结果指令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延迟时钟周期数</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4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另外的浮点计算</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4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2556" name="灯片编号占位符 4"/>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2557" name="Rectangle 3"/>
          <p:cNvSpPr/>
          <p:nvPr/>
        </p:nvSpPr>
        <p:spPr>
          <a:xfrm>
            <a:off x="179388" y="369888"/>
            <a:ext cx="5137150" cy="682625"/>
          </a:xfrm>
          <a:prstGeom prst="rect">
            <a:avLst/>
          </a:prstGeom>
          <a:noFill/>
          <a:ln w="9525">
            <a:noFill/>
          </a:ln>
        </p:spPr>
        <p:txBody>
          <a:bodyPr/>
          <a:p>
            <a:pPr eaLnBrk="1" hangingPunct="1"/>
            <a:r>
              <a:rPr lang="zh-CN" altLang="en-US" dirty="0">
                <a:latin typeface="华文中宋" panose="02010600040101010101" pitchFamily="2" charset="-122"/>
                <a:ea typeface="华文中宋" panose="02010600040101010101" pitchFamily="2" charset="-122"/>
              </a:rPr>
              <a:t>假设使用的浮点流水线的延迟如下表</a:t>
            </a:r>
            <a:endParaRPr lang="zh-CN" altLang="en-US" dirty="0">
              <a:latin typeface="华文中宋" panose="02010600040101010101" pitchFamily="2" charset="-122"/>
              <a:ea typeface="华文中宋" panose="02010600040101010101" pitchFamily="2" charset="-122"/>
            </a:endParaRPr>
          </a:p>
        </p:txBody>
      </p:sp>
      <p:sp>
        <p:nvSpPr>
          <p:cNvPr id="15390" name="Text Box 31"/>
          <p:cNvSpPr txBox="1">
            <a:spLocks noChangeArrowheads="1"/>
          </p:cNvSpPr>
          <p:nvPr/>
        </p:nvSpPr>
        <p:spPr bwMode="auto">
          <a:xfrm>
            <a:off x="250825" y="5108575"/>
            <a:ext cx="864076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另外，条件转移指令如果使用上一条指令的结果作为判断条件，需要等待一个时钟周期，同时还有一个时钟周期的分支延迟。</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6387" name="Rectangle 2"/>
          <p:cNvSpPr>
            <a:spLocks noChangeArrowheads="1"/>
          </p:cNvSpPr>
          <p:nvPr/>
        </p:nvSpPr>
        <p:spPr bwMode="auto">
          <a:xfrm>
            <a:off x="323850" y="835025"/>
            <a:ext cx="84963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下面通过一个实例对循环展开技术进行研究与分析</a:t>
            </a:r>
            <a:endParaRPr kumimoji="1"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对于下面的源代码，转换成</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DLX/MIPS</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汇编语言，在</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不进行指令调度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和</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进行指令调度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两种情况下，分析代码一次循环的执行时间。</a:t>
            </a:r>
            <a:endParaRPr kumimoji="1"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for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=1;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&lt;=1000;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a:t>
            </a: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x[</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 x[</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 s;</a:t>
            </a: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备注：本章使用的浮点流水线的延迟如上表所示</a:t>
            </a:r>
            <a:endParaRPr kumimoji="1"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4579" name="Rectangle 4"/>
          <p:cNvSpPr/>
          <p:nvPr/>
        </p:nvSpPr>
        <p:spPr>
          <a:xfrm>
            <a:off x="0" y="620713"/>
            <a:ext cx="9144000" cy="5638800"/>
          </a:xfrm>
          <a:prstGeom prst="rect">
            <a:avLst/>
          </a:prstGeom>
          <a:noFill/>
          <a:ln w="9525">
            <a:noFill/>
          </a:ln>
        </p:spPr>
        <p:txBody>
          <a:bodyPr/>
          <a:p>
            <a:pPr marL="342900" indent="-34290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解：浮点数长度</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个字节。</a:t>
            </a:r>
            <a:endParaRPr lang="zh-CN" altLang="en-US"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变量分配寄存器</a:t>
            </a:r>
            <a:endParaRPr lang="zh-CN" altLang="en-US"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整数寄存器</a:t>
            </a:r>
            <a:r>
              <a:rPr lang="en-US" altLang="zh-CN" dirty="0">
                <a:latin typeface="华文中宋" panose="02010600040101010101" pitchFamily="2" charset="-122"/>
                <a:ea typeface="华文中宋" panose="02010600040101010101" pitchFamily="2" charset="-122"/>
              </a:rPr>
              <a:t>R1</a:t>
            </a:r>
            <a:r>
              <a:rPr lang="zh-CN" altLang="en-US"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循环计数器，初值为向量中最高端地址元素的地址。</a:t>
            </a:r>
            <a:endParaRPr lang="zh-CN" altLang="en-US" sz="2000"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浮点寄存器</a:t>
            </a:r>
            <a:r>
              <a:rPr lang="en-US" altLang="zh-CN" dirty="0">
                <a:latin typeface="华文中宋" panose="02010600040101010101" pitchFamily="2" charset="-122"/>
                <a:ea typeface="华文中宋" panose="02010600040101010101" pitchFamily="2" charset="-122"/>
              </a:rPr>
              <a:t>F2</a:t>
            </a:r>
            <a:r>
              <a:rPr lang="zh-CN" altLang="en-US"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保存常数</a:t>
            </a:r>
            <a:r>
              <a:rPr lang="en-US" altLang="zh-CN" sz="2000" b="1"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a:t>
            </a:r>
            <a:endParaRPr lang="zh-CN" altLang="en-US" sz="2000"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假定最低端元素的地址为</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a:t>
            </a:r>
            <a:endParaRPr lang="zh-CN" altLang="en-US" sz="20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转换为</a:t>
            </a:r>
            <a:r>
              <a:rPr lang="en-US" altLang="zh-CN" dirty="0">
                <a:latin typeface="华文中宋" panose="02010600040101010101" pitchFamily="2" charset="-122"/>
                <a:ea typeface="华文中宋" panose="02010600040101010101" pitchFamily="2" charset="-122"/>
              </a:rPr>
              <a:t>MIPS</a:t>
            </a:r>
            <a:r>
              <a:rPr lang="zh-CN" altLang="en-US" dirty="0">
                <a:latin typeface="华文中宋" panose="02010600040101010101" pitchFamily="2" charset="-122"/>
                <a:ea typeface="华文中宋" panose="02010600040101010101" pitchFamily="2" charset="-122"/>
              </a:rPr>
              <a:t>汇编语言后的程序</a:t>
            </a:r>
            <a:endParaRPr lang="zh-CN" altLang="en-US"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Loop:	LD	    F0,0(R1) </a:t>
            </a:r>
            <a:endParaRPr lang="en-US" altLang="zh-CN"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en-US" altLang="zh-CN" dirty="0">
                <a:latin typeface="华文中宋" panose="02010600040101010101" pitchFamily="2" charset="-122"/>
                <a:ea typeface="华文中宋" panose="02010600040101010101" pitchFamily="2" charset="-122"/>
              </a:rPr>
              <a:t>		                   ADD.D  F4,F0,F2</a:t>
            </a:r>
            <a:endParaRPr lang="en-US" altLang="zh-CN"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en-US" altLang="zh-CN" dirty="0">
                <a:latin typeface="华文中宋" panose="02010600040101010101" pitchFamily="2" charset="-122"/>
                <a:ea typeface="华文中宋" panose="02010600040101010101" pitchFamily="2" charset="-122"/>
              </a:rPr>
              <a:t>		                   SD	   0(R1),F4</a:t>
            </a:r>
            <a:endParaRPr lang="en-US" altLang="zh-CN"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en-US" altLang="zh-CN" dirty="0">
                <a:latin typeface="华文中宋" panose="02010600040101010101" pitchFamily="2" charset="-122"/>
                <a:ea typeface="华文中宋" panose="02010600040101010101" pitchFamily="2" charset="-122"/>
              </a:rPr>
              <a:t>		                   SUBI	   R1,R1,#8</a:t>
            </a:r>
            <a:endParaRPr lang="en-US" altLang="zh-CN" dirty="0">
              <a:latin typeface="华文中宋" panose="02010600040101010101" pitchFamily="2" charset="-122"/>
              <a:ea typeface="华文中宋" panose="02010600040101010101" pitchFamily="2" charset="-122"/>
            </a:endParaRPr>
          </a:p>
          <a:p>
            <a:pPr marL="742950" lvl="1" indent="-285750" eaLnBrk="1" hangingPunct="1">
              <a:spcBef>
                <a:spcPct val="20000"/>
              </a:spcBef>
              <a:buSzPct val="80000"/>
              <a:buFont typeface="Wingdings" panose="05000000000000000000" pitchFamily="2" charset="2"/>
            </a:pPr>
            <a:r>
              <a:rPr lang="en-US" altLang="zh-CN" dirty="0">
                <a:latin typeface="华文中宋" panose="02010600040101010101" pitchFamily="2" charset="-122"/>
                <a:ea typeface="华文中宋" panose="02010600040101010101" pitchFamily="2" charset="-122"/>
              </a:rPr>
              <a:t>		                   BNEZ	   R1,Loop	</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Group 30"/>
          <p:cNvGraphicFramePr>
            <a:graphicFrameLocks noGrp="1"/>
          </p:cNvGraphicFramePr>
          <p:nvPr>
            <p:ph idx="1"/>
          </p:nvPr>
        </p:nvGraphicFramePr>
        <p:xfrm>
          <a:off x="1403350" y="1196975"/>
          <a:ext cx="6337300" cy="1949452"/>
        </p:xfrm>
        <a:graphic>
          <a:graphicData uri="http://schemas.openxmlformats.org/drawingml/2006/table">
            <a:tbl>
              <a:tblPr/>
              <a:tblGrid>
                <a:gridCol w="2463665"/>
                <a:gridCol w="2184232"/>
                <a:gridCol w="1689402"/>
              </a:tblGrid>
              <a:tr h="33527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产生结果指令</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使用结果指令</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延迟时钟周期数</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73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另外的浮点计算</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632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49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562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0483" name="Rectangle 4"/>
          <p:cNvSpPr/>
          <p:nvPr/>
        </p:nvSpPr>
        <p:spPr>
          <a:xfrm>
            <a:off x="323850" y="292100"/>
            <a:ext cx="8424863" cy="1049338"/>
          </a:xfrm>
          <a:prstGeom prst="rect">
            <a:avLst/>
          </a:prstGeom>
          <a:noFill/>
          <a:ln w="9525">
            <a:noFill/>
          </a:ln>
        </p:spPr>
        <p:txBody>
          <a:bodyPr/>
          <a:p>
            <a:pPr eaLnBrk="1" hangingPunct="1"/>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不进行指令调度时，根据前表给出的浮点流水线指令执行的延迟，以上程序执行的情况如下：</a:t>
            </a:r>
            <a:endParaRPr lang="zh-CN" altLang="en-US" dirty="0">
              <a:latin typeface="华文中宋" panose="02010600040101010101" pitchFamily="2" charset="-122"/>
              <a:ea typeface="华文中宋" panose="02010600040101010101" pitchFamily="2" charset="-122"/>
            </a:endParaRPr>
          </a:p>
        </p:txBody>
      </p:sp>
      <p:sp>
        <p:nvSpPr>
          <p:cNvPr id="20484" name="Rectangle 5"/>
          <p:cNvSpPr/>
          <p:nvPr/>
        </p:nvSpPr>
        <p:spPr>
          <a:xfrm>
            <a:off x="7938" y="2997200"/>
            <a:ext cx="8164512" cy="3816350"/>
          </a:xfrm>
          <a:prstGeom prst="rect">
            <a:avLst/>
          </a:prstGeom>
          <a:noFill/>
          <a:ln w="9525">
            <a:noFill/>
          </a:ln>
        </p:spPr>
        <p:txBody>
          <a:bodyPr/>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solidFill>
                  <a:srgbClr val="F4FB6D"/>
                </a:solidFill>
                <a:latin typeface="Times New Roman" panose="02020603050405020304" pitchFamily="18" charset="0"/>
                <a:ea typeface="宋体" panose="02010600030101010101" pitchFamily="2" charset="-122"/>
              </a:rPr>
              <a:t>				      </a:t>
            </a:r>
            <a:r>
              <a:rPr lang="zh-CN" altLang="en-US" sz="2000" b="1" dirty="0">
                <a:solidFill>
                  <a:schemeClr val="folHlink"/>
                </a:solidFill>
                <a:latin typeface="Times New Roman" panose="02020603050405020304" pitchFamily="18" charset="0"/>
                <a:ea typeface="宋体" panose="02010600030101010101" pitchFamily="2" charset="-122"/>
              </a:rPr>
              <a:t>指令流入时钟</a:t>
            </a:r>
            <a:endParaRPr lang="zh-CN" altLang="en-US" sz="2000" b="1" dirty="0">
              <a:solidFill>
                <a:schemeClr val="folHlink"/>
              </a:solidFill>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zh-CN" altLang="en-US" sz="2000" dirty="0">
                <a:solidFill>
                  <a:srgbClr val="00FFFF"/>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Loop:   LD	     F0 , 0(R1)	  1</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ADD.D   F4 , F0 , F2	  3</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SD	     0(R1) , F4	  6</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SUBI    R1 , R1 , #8	  7</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BNEZ    R1 , Loop	  9</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10</a:t>
            </a:r>
            <a:endParaRPr lang="en-US" altLang="zh-CN" sz="2000" dirty="0">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932363" y="3789363"/>
            <a:ext cx="33845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Char char="¿"/>
              <a:defRPr/>
            </a:pPr>
            <a:endParaRPr kumimoji="1" lang="en-US" altLang="zh-CN" sz="2400" b="1"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
                <a:srgbClr val="33CC33"/>
              </a:buClr>
              <a:buSzPct val="80000"/>
              <a:buFontTx/>
              <a:buNone/>
              <a:defRPr/>
            </a:pP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每完成一次循环需要</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10</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个时钟周期，其中</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个是空转周期。</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xfrm>
            <a:off x="8153400" y="6237288"/>
            <a:ext cx="7620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1507" name="Rectangle 4"/>
          <p:cNvSpPr/>
          <p:nvPr/>
        </p:nvSpPr>
        <p:spPr>
          <a:xfrm>
            <a:off x="179388" y="333375"/>
            <a:ext cx="7499350" cy="652463"/>
          </a:xfrm>
          <a:prstGeom prst="rect">
            <a:avLst/>
          </a:prstGeom>
          <a:noFill/>
          <a:ln w="9525">
            <a:noFill/>
          </a:ln>
        </p:spPr>
        <p:txBody>
          <a:bodyPr/>
          <a:p>
            <a:pPr eaLnBrk="1" hangingPunct="1"/>
            <a:r>
              <a:rPr lang="en-US" altLang="zh-CN" dirty="0">
                <a:latin typeface="华文中宋" panose="02010600040101010101" pitchFamily="2" charset="-122"/>
                <a:ea typeface="华文中宋" panose="02010600040101010101" pitchFamily="2" charset="-122"/>
              </a:rPr>
              <a:t>(4) </a:t>
            </a:r>
            <a:r>
              <a:rPr lang="zh-CN" altLang="en-US" dirty="0">
                <a:latin typeface="华文中宋" panose="02010600040101010101" pitchFamily="2" charset="-122"/>
                <a:ea typeface="华文中宋" panose="02010600040101010101" pitchFamily="2" charset="-122"/>
              </a:rPr>
              <a:t>对指令进行执行顺序上的调度：</a:t>
            </a:r>
            <a:endParaRPr lang="zh-CN" altLang="en-US" dirty="0">
              <a:latin typeface="华文中宋" panose="02010600040101010101" pitchFamily="2" charset="-122"/>
              <a:ea typeface="华文中宋" panose="02010600040101010101" pitchFamily="2" charset="-122"/>
            </a:endParaRPr>
          </a:p>
        </p:txBody>
      </p:sp>
      <p:sp>
        <p:nvSpPr>
          <p:cNvPr id="21508" name="Rectangle 5"/>
          <p:cNvSpPr/>
          <p:nvPr/>
        </p:nvSpPr>
        <p:spPr>
          <a:xfrm>
            <a:off x="1331913" y="908050"/>
            <a:ext cx="6813550" cy="1152525"/>
          </a:xfrm>
          <a:prstGeom prst="rect">
            <a:avLst/>
          </a:prstGeom>
          <a:noFill/>
          <a:ln w="9525">
            <a:noFill/>
          </a:ln>
        </p:spPr>
        <p:txBody>
          <a:bodyPr/>
          <a:p>
            <a:pPr marL="342900" indent="-342900" eaLnBrk="1" hangingPunct="1">
              <a:spcBef>
                <a:spcPct val="20000"/>
              </a:spcBef>
              <a:buClr>
                <a:srgbClr val="33CC33"/>
              </a:buClr>
              <a:buSzPct val="80000"/>
              <a:buFont typeface="Wingdings 2" panose="05020102010507070707" pitchFamily="18" charset="2"/>
              <a:buChar char="¿"/>
            </a:pPr>
            <a:r>
              <a:rPr lang="en-US" altLang="zh-CN" dirty="0">
                <a:latin typeface="华文中宋" panose="02010600040101010101" pitchFamily="2" charset="-122"/>
                <a:ea typeface="华文中宋" panose="02010600040101010101" pitchFamily="2" charset="-122"/>
              </a:rPr>
              <a:t>SD</a:t>
            </a:r>
            <a:r>
              <a:rPr lang="zh-CN" altLang="en-US" dirty="0">
                <a:latin typeface="华文中宋" panose="02010600040101010101" pitchFamily="2" charset="-122"/>
                <a:ea typeface="华文中宋" panose="02010600040101010101" pitchFamily="2" charset="-122"/>
              </a:rPr>
              <a:t>指令放在条件转移指令之后</a:t>
            </a:r>
            <a:endParaRPr lang="zh-CN" altLang="en-US" dirty="0">
              <a:latin typeface="华文中宋" panose="02010600040101010101" pitchFamily="2" charset="-122"/>
              <a:ea typeface="华文中宋" panose="02010600040101010101" pitchFamily="2" charset="-122"/>
            </a:endParaRPr>
          </a:p>
          <a:p>
            <a:pPr marL="342900" indent="-342900" eaLnBrk="1" hangingPunct="1">
              <a:spcBef>
                <a:spcPct val="20000"/>
              </a:spcBef>
              <a:buClr>
                <a:srgbClr val="33CC33"/>
              </a:buClr>
              <a:buSzPct val="80000"/>
              <a:buFont typeface="Wingdings 2" panose="05020102010507070707" pitchFamily="18" charset="2"/>
              <a:buChar char="¿"/>
            </a:pPr>
            <a:r>
              <a:rPr lang="zh-CN" altLang="en-US" dirty="0">
                <a:latin typeface="华文中宋" panose="02010600040101010101" pitchFamily="2" charset="-122"/>
                <a:ea typeface="华文中宋" panose="02010600040101010101" pitchFamily="2" charset="-122"/>
              </a:rPr>
              <a:t>对存储器地址指针计算指令进行调整</a:t>
            </a:r>
            <a:endParaRPr lang="zh-CN" altLang="en-US" dirty="0">
              <a:latin typeface="华文中宋" panose="02010600040101010101" pitchFamily="2" charset="-122"/>
              <a:ea typeface="华文中宋" panose="02010600040101010101" pitchFamily="2" charset="-122"/>
            </a:endParaRPr>
          </a:p>
          <a:p>
            <a:pPr marL="742950" lvl="1" indent="-285750" eaLnBrk="1" hangingPunct="1">
              <a:spcBef>
                <a:spcPct val="20000"/>
              </a:spcBef>
              <a:buClr>
                <a:srgbClr val="33CC33"/>
              </a:buClr>
              <a:buSzPct val="80000"/>
              <a:buFont typeface="Wingdings 2" panose="05020102010507070707" pitchFamily="18" charset="2"/>
            </a:pPr>
            <a:r>
              <a:rPr lang="zh-CN" altLang="en-US" sz="2000" dirty="0">
                <a:latin typeface="华文中宋" panose="02010600040101010101" pitchFamily="2" charset="-122"/>
                <a:ea typeface="华文中宋" panose="02010600040101010101" pitchFamily="2" charset="-122"/>
              </a:rPr>
              <a:t>				     </a:t>
            </a:r>
            <a:endParaRPr lang="zh-CN" altLang="en-US" sz="2000" b="1" dirty="0">
              <a:latin typeface="华文中宋" panose="02010600040101010101" pitchFamily="2" charset="-122"/>
              <a:ea typeface="华文中宋" panose="02010600040101010101" pitchFamily="2" charset="-122"/>
            </a:endParaRPr>
          </a:p>
        </p:txBody>
      </p:sp>
      <p:sp>
        <p:nvSpPr>
          <p:cNvPr id="6" name="Rectangle 5"/>
          <p:cNvSpPr/>
          <p:nvPr/>
        </p:nvSpPr>
        <p:spPr>
          <a:xfrm>
            <a:off x="3806825" y="2016125"/>
            <a:ext cx="5337175" cy="2951163"/>
          </a:xfrm>
          <a:prstGeom prst="rect">
            <a:avLst/>
          </a:prstGeom>
          <a:noFill/>
          <a:ln w="9525">
            <a:noFill/>
          </a:ln>
        </p:spPr>
        <p:txBody>
          <a:bodyPr/>
          <a:p>
            <a:pPr marL="742950" lvl="1" indent="-285750" eaLnBrk="1" hangingPunct="1">
              <a:spcBef>
                <a:spcPct val="20000"/>
              </a:spcBef>
              <a:buClr>
                <a:srgbClr val="33CC33"/>
              </a:buClr>
              <a:buSzPct val="80000"/>
              <a:buFont typeface="Wingdings 2" panose="05020102010507070707" pitchFamily="18" charset="2"/>
            </a:pPr>
            <a:r>
              <a:rPr lang="zh-CN" altLang="en-US" sz="2000"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指令流入时钟</a:t>
            </a:r>
            <a:endParaRPr lang="zh-CN" altLang="en-US" sz="2000" b="1" dirty="0">
              <a:latin typeface="楷体_GB2312" pitchFamily="49" charset="-122"/>
              <a:ea typeface="楷体_GB2312" pitchFamily="49" charset="-122"/>
            </a:endParaRPr>
          </a:p>
          <a:p>
            <a:pPr marL="742950" lvl="1" indent="-285750" eaLnBrk="1" hangingPunct="1">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楷体_GB2312" pitchFamily="49" charset="-122"/>
              </a:rPr>
              <a:t>Loop:   LD    F0 , 0(R1)	             1</a:t>
            </a:r>
            <a:endParaRPr lang="en-US" altLang="zh-CN" sz="2000" dirty="0">
              <a:latin typeface="Times New Roman" panose="02020603050405020304" pitchFamily="18" charset="0"/>
              <a:ea typeface="楷体_GB2312" pitchFamily="49" charset="-122"/>
            </a:endParaRPr>
          </a:p>
          <a:p>
            <a:pPr marL="742950" lvl="1" indent="-285750" eaLnBrk="1" hangingPunct="1">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楷体_GB2312" pitchFamily="49" charset="-122"/>
              </a:rPr>
              <a:t>		    SUBI   R1 , R1 , #8	             2</a:t>
            </a:r>
            <a:endParaRPr lang="en-US" altLang="zh-CN" sz="2000" dirty="0">
              <a:latin typeface="Times New Roman" panose="02020603050405020304" pitchFamily="18" charset="0"/>
              <a:ea typeface="楷体_GB2312" pitchFamily="49" charset="-122"/>
            </a:endParaRPr>
          </a:p>
          <a:p>
            <a:pPr marL="742950" lvl="1" indent="-285750" eaLnBrk="1" hangingPunct="1">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楷体_GB2312" pitchFamily="49" charset="-122"/>
              </a:rPr>
              <a:t>		    ADD.D  F4 , F0 , F2	             3</a:t>
            </a:r>
            <a:endParaRPr lang="en-US" altLang="zh-CN" sz="2000" dirty="0">
              <a:latin typeface="Times New Roman" panose="02020603050405020304" pitchFamily="18" charset="0"/>
              <a:ea typeface="楷体_GB2312" pitchFamily="49" charset="-122"/>
            </a:endParaRPr>
          </a:p>
          <a:p>
            <a:pPr marL="742950" lvl="1" indent="-285750" eaLnBrk="1" hangingPunct="1">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（空转）		             </a:t>
            </a:r>
            <a:r>
              <a:rPr lang="en-US" altLang="zh-CN" sz="2000" dirty="0">
                <a:latin typeface="Times New Roman" panose="02020603050405020304" pitchFamily="18" charset="0"/>
                <a:ea typeface="楷体_GB2312" pitchFamily="49" charset="-122"/>
              </a:rPr>
              <a:t>4</a:t>
            </a:r>
            <a:endParaRPr lang="en-US" altLang="zh-CN" sz="2000" dirty="0">
              <a:latin typeface="Times New Roman" panose="02020603050405020304" pitchFamily="18" charset="0"/>
              <a:ea typeface="楷体_GB2312" pitchFamily="49" charset="-122"/>
            </a:endParaRPr>
          </a:p>
          <a:p>
            <a:pPr marL="742950" lvl="1" indent="-285750" eaLnBrk="1" hangingPunct="1">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楷体_GB2312" pitchFamily="49" charset="-122"/>
              </a:rPr>
              <a:t>		    BNEZ   R1 , Loop	             5</a:t>
            </a:r>
            <a:endParaRPr lang="en-US" altLang="zh-CN" sz="2000" dirty="0">
              <a:latin typeface="Times New Roman" panose="02020603050405020304" pitchFamily="18" charset="0"/>
              <a:ea typeface="楷体_GB2312" pitchFamily="49" charset="-122"/>
            </a:endParaRPr>
          </a:p>
          <a:p>
            <a:pPr marL="742950" lvl="1" indent="-285750" eaLnBrk="1" hangingPunct="1">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楷体_GB2312" pitchFamily="49" charset="-122"/>
              </a:rPr>
              <a:t>		    SD	    8(R1) , F4	             6</a:t>
            </a:r>
            <a:endParaRPr lang="en-US" altLang="zh-CN" sz="2000" dirty="0">
              <a:latin typeface="Times New Roman" panose="02020603050405020304" pitchFamily="18" charset="0"/>
              <a:ea typeface="楷体_GB2312" pitchFamily="49" charset="-122"/>
            </a:endParaRPr>
          </a:p>
        </p:txBody>
      </p:sp>
      <p:sp>
        <p:nvSpPr>
          <p:cNvPr id="8" name="Rectangle 5"/>
          <p:cNvSpPr/>
          <p:nvPr/>
        </p:nvSpPr>
        <p:spPr>
          <a:xfrm>
            <a:off x="-180975" y="1800225"/>
            <a:ext cx="4681538" cy="4572000"/>
          </a:xfrm>
          <a:prstGeom prst="rect">
            <a:avLst/>
          </a:prstGeom>
          <a:noFill/>
          <a:ln w="9525">
            <a:noFill/>
          </a:ln>
        </p:spPr>
        <p:txBody>
          <a:bodyPr/>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指令流入时钟</a:t>
            </a:r>
            <a:endParaRPr lang="zh-CN" altLang="en-US"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zh-CN" altLang="en-US" sz="2000" dirty="0">
                <a:solidFill>
                  <a:srgbClr val="00FFFF"/>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Loop:   LD	     F0 , 0(R1)	  1</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ADD.D   F4 , F0 , F2	  3</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SD	     0(R1) , F4	  6</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SUBI    R1 , R1 , #8	  7</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BNEZ    R1 , Loop	  9</a:t>
            </a:r>
            <a:endParaRPr lang="en-US" altLang="zh-CN" sz="2000"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10</a:t>
            </a:r>
            <a:endParaRPr lang="en-US" altLang="zh-CN" sz="2000" dirty="0">
              <a:latin typeface="Times New Roman" panose="02020603050405020304" pitchFamily="18" charset="0"/>
              <a:ea typeface="宋体" panose="02010600030101010101" pitchFamily="2" charset="-122"/>
            </a:endParaRPr>
          </a:p>
          <a:p>
            <a:pPr marL="342900" indent="-342900" eaLnBrk="1" hangingPunct="1">
              <a:spcBef>
                <a:spcPct val="20000"/>
              </a:spcBef>
              <a:buClr>
                <a:srgbClr val="33CC33"/>
              </a:buClr>
              <a:buSzPct val="80000"/>
              <a:buFont typeface="Wingdings 2" panose="05020102010507070707" pitchFamily="18" charset="2"/>
              <a:buChar char="¿"/>
            </a:pPr>
            <a:endParaRPr lang="zh-CN" altLang="en-US" dirty="0">
              <a:latin typeface="黑体" panose="02010609060101010101" pitchFamily="49" charset="-122"/>
            </a:endParaRPr>
          </a:p>
        </p:txBody>
      </p:sp>
      <p:cxnSp>
        <p:nvCxnSpPr>
          <p:cNvPr id="3" name="直接箭头连接符 2"/>
          <p:cNvCxnSpPr/>
          <p:nvPr/>
        </p:nvCxnSpPr>
        <p:spPr>
          <a:xfrm flipV="1">
            <a:off x="3563938" y="3024188"/>
            <a:ext cx="1368425" cy="1368425"/>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492500" y="3167063"/>
            <a:ext cx="1439863" cy="2174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419475" y="4086225"/>
            <a:ext cx="1512888" cy="9540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92500" y="4122738"/>
            <a:ext cx="1439863" cy="269875"/>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867400" y="4175125"/>
            <a:ext cx="360363" cy="4953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8" name="Text Box 6"/>
          <p:cNvSpPr txBox="1">
            <a:spLocks noChangeArrowheads="1"/>
          </p:cNvSpPr>
          <p:nvPr/>
        </p:nvSpPr>
        <p:spPr bwMode="auto">
          <a:xfrm>
            <a:off x="179388" y="5745163"/>
            <a:ext cx="8820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0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通过指令调度后，一</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个元素的操作时间从</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10</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个时钟周期减少到</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6</a:t>
            </a:r>
            <a:r>
              <a:rPr kumimoji="1" lang="zh-CN" altLang="en-US" sz="20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个，其中</a:t>
            </a:r>
            <a:r>
              <a:rPr kumimoji="1" lang="en-US" altLang="zh-CN" sz="2000" b="1" i="0" u="none" strike="noStrike" kern="1200" cap="none" spc="0" normalizeH="0" baseline="0" noProof="0" dirty="0" smtClean="0">
                <a:ln>
                  <a:noFill/>
                </a:ln>
                <a:solidFill>
                  <a:schemeClr val="accent2">
                    <a:lumMod val="60000"/>
                    <a:lumOff val="40000"/>
                  </a:schemeClr>
                </a:solidFill>
                <a:effectLst/>
                <a:uLnTx/>
                <a:uFillTx/>
                <a:latin typeface="楷体_GB2312" pitchFamily="49" charset="-122"/>
                <a:ea typeface="楷体_GB2312" pitchFamily="49" charset="-122"/>
                <a:cs typeface="+mn-cs"/>
              </a:rPr>
              <a:t>5</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个周期是有指令执行的，</a:t>
            </a:r>
            <a:r>
              <a:rPr kumimoji="1" lang="en-US" altLang="zh-CN"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个空转周期</a:t>
            </a:r>
            <a:r>
              <a:rPr kumimoji="1" lang="zh-CN" altLang="en-US" sz="20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。那还能不能再优化一些？</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9" name="Text Box 6"/>
          <p:cNvSpPr txBox="1">
            <a:spLocks noChangeArrowheads="1"/>
          </p:cNvSpPr>
          <p:nvPr/>
        </p:nvSpPr>
        <p:spPr bwMode="auto">
          <a:xfrm>
            <a:off x="250825" y="5373688"/>
            <a:ext cx="88201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再</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仔细分析以上指令发现，其中的有效指令</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LD</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ADDD</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SD</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占用了</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个时钟周期，而其余指令是为了控制循环和解决数据相关。因此，要减少或消除循环控制开销的一种有效方法就是运用</a:t>
            </a:r>
            <a:r>
              <a:rPr kumimoji="1" lang="zh-CN" altLang="en-US" sz="2400" b="0" i="0" u="none" strike="noStrike" kern="1200" cap="none" spc="0" normalizeH="0" baseline="0" noProof="0" dirty="0" smtClean="0">
                <a:ln>
                  <a:noFill/>
                </a:ln>
                <a:solidFill>
                  <a:schemeClr val="accent2">
                    <a:lumMod val="40000"/>
                    <a:lumOff val="60000"/>
                  </a:schemeClr>
                </a:solidFill>
                <a:effectLst/>
                <a:uLnTx/>
                <a:uFillTx/>
                <a:latin typeface="Times New Roman" panose="02020603050405020304" pitchFamily="18" charset="0"/>
                <a:ea typeface="黑体" panose="02010609060101010101" pitchFamily="49" charset="-122"/>
                <a:cs typeface="+mn-cs"/>
              </a:rPr>
              <a:t>循环展开技术</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18"/>
                                        </p:tgtEl>
                                        <p:attrNameLst>
                                          <p:attrName>ppt_x</p:attrName>
                                        </p:attrNameLst>
                                      </p:cBhvr>
                                      <p:tavLst>
                                        <p:tav tm="0">
                                          <p:val>
                                            <p:strVal val="ppt_x"/>
                                          </p:val>
                                        </p:tav>
                                        <p:tav tm="100000">
                                          <p:val>
                                            <p:strVal val="ppt_x"/>
                                          </p:val>
                                        </p:tav>
                                      </p:tavLst>
                                    </p:anim>
                                    <p:anim calcmode="lin" valueType="num">
                                      <p:cBhvr additive="base">
                                        <p:cTn id="32" dur="500"/>
                                        <p:tgtEl>
                                          <p:spTgt spid="18"/>
                                        </p:tgtEl>
                                        <p:attrNameLst>
                                          <p:attrName>ppt_y</p:attrName>
                                        </p:attrNameLst>
                                      </p:cBhvr>
                                      <p:tavLst>
                                        <p:tav tm="0">
                                          <p:val>
                                            <p:strVal val="ppt_y"/>
                                          </p:val>
                                        </p:tav>
                                        <p:tav tm="100000">
                                          <p:val>
                                            <p:strVal val="1+ppt_h/2"/>
                                          </p:val>
                                        </p:tav>
                                      </p:tavLst>
                                    </p:anim>
                                    <p:set>
                                      <p:cBhvr>
                                        <p:cTn id="33" dur="1" fill="hold">
                                          <p:stCondLst>
                                            <p:cond delay="4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6" grpId="0"/>
      <p:bldP spid="8" grpId="0"/>
      <p:bldP spid="13" grpId="0" animBg="1"/>
      <p:bldP spid="18" grpId="0"/>
      <p:bldP spid="18" grpId="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0483" name="Rectangle 2"/>
          <p:cNvSpPr>
            <a:spLocks noChangeArrowheads="1"/>
          </p:cNvSpPr>
          <p:nvPr/>
        </p:nvSpPr>
        <p:spPr bwMode="auto">
          <a:xfrm>
            <a:off x="360363" y="1974850"/>
            <a:ext cx="860425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循环展开技术是利用</a:t>
            </a:r>
            <a:r>
              <a:rPr kumimoji="1" lang="zh-CN" altLang="en-US" sz="28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多次复制循环体</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，并相应</a:t>
            </a:r>
            <a:r>
              <a:rPr kumimoji="1" lang="zh-CN" altLang="en-US" sz="28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调整展开后的指令和循环结束条件</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，增加有效操作时间与控制操作时间的比率。</a:t>
            </a:r>
            <a:endPar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这种技术也给编译器进行指令调度带来了更大的空间。</a:t>
            </a:r>
            <a:endPar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8675" name="Rectangle 4"/>
          <p:cNvSpPr/>
          <p:nvPr/>
        </p:nvSpPr>
        <p:spPr>
          <a:xfrm>
            <a:off x="250825" y="188913"/>
            <a:ext cx="184150" cy="457200"/>
          </a:xfrm>
          <a:prstGeom prst="rect">
            <a:avLst/>
          </a:prstGeom>
          <a:noFill/>
          <a:ln w="9525">
            <a:noFill/>
          </a:ln>
        </p:spPr>
        <p:txBody>
          <a:bodyPr wrap="none" anchor="ctr" anchorCtr="0">
            <a:spAutoFit/>
          </a:bodyPr>
          <a:p>
            <a:pPr eaLnBrk="1" hangingPunct="1"/>
            <a:endParaRPr lang="zh-CN" altLang="zh-CN" dirty="0">
              <a:latin typeface="Times New Roman" panose="02020603050405020304" pitchFamily="18" charset="0"/>
            </a:endParaRPr>
          </a:p>
        </p:txBody>
      </p:sp>
      <p:sp>
        <p:nvSpPr>
          <p:cNvPr id="37893" name="Rectangle 6"/>
          <p:cNvSpPr>
            <a:spLocks noChangeArrowheads="1"/>
          </p:cNvSpPr>
          <p:nvPr/>
        </p:nvSpPr>
        <p:spPr bwMode="auto">
          <a:xfrm>
            <a:off x="3995738" y="1412875"/>
            <a:ext cx="5113338"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         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      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8677" name="Text Box 7"/>
          <p:cNvSpPr txBox="1"/>
          <p:nvPr/>
        </p:nvSpPr>
        <p:spPr>
          <a:xfrm>
            <a:off x="395288" y="0"/>
            <a:ext cx="7921625"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sp>
        <p:nvSpPr>
          <p:cNvPr id="8" name="Rectangle 5"/>
          <p:cNvSpPr/>
          <p:nvPr/>
        </p:nvSpPr>
        <p:spPr>
          <a:xfrm>
            <a:off x="7938" y="1557338"/>
            <a:ext cx="5284787" cy="3816350"/>
          </a:xfrm>
          <a:prstGeom prst="rect">
            <a:avLst/>
          </a:prstGeom>
          <a:noFill/>
          <a:ln w="9525">
            <a:noFill/>
          </a:ln>
        </p:spPr>
        <p:txBody>
          <a:bodyPr/>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solidFill>
                  <a:srgbClr val="F4FB6D"/>
                </a:solidFill>
                <a:latin typeface="Times New Roman" panose="02020603050405020304" pitchFamily="18" charset="0"/>
                <a:ea typeface="宋体" panose="02010600030101010101" pitchFamily="2" charset="-122"/>
              </a:rPr>
              <a:t>				      </a:t>
            </a:r>
            <a:r>
              <a:rPr lang="zh-CN" altLang="en-US" sz="2000" b="1" dirty="0">
                <a:solidFill>
                  <a:schemeClr val="folHlink"/>
                </a:solidFill>
                <a:latin typeface="Times New Roman" panose="02020603050405020304" pitchFamily="18" charset="0"/>
                <a:ea typeface="宋体" panose="02010600030101010101" pitchFamily="2" charset="-122"/>
              </a:rPr>
              <a:t>指令流入时钟</a:t>
            </a:r>
            <a:endParaRPr lang="zh-CN" altLang="en-US" sz="2000" b="1" dirty="0">
              <a:solidFill>
                <a:schemeClr val="folHlink"/>
              </a:solidFill>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zh-CN" altLang="en-US" sz="2000" b="1" dirty="0">
                <a:solidFill>
                  <a:srgbClr val="00FFFF"/>
                </a:solidFill>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Loop:   LD       F0 , 0(R1)	  1</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ADD.D   F4 , F0 , F2	  3</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SD	     0(R1) , F4	  6</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SUBI    R1 , R1 , #8	  7</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BNEZ    R1 , Loop	  9</a:t>
            </a:r>
            <a:endParaRPr lang="en-US" altLang="zh-CN" sz="2000" b="1" dirty="0">
              <a:latin typeface="Times New Roman" panose="02020603050405020304" pitchFamily="18" charset="0"/>
              <a:ea typeface="宋体" panose="02010600030101010101" pitchFamily="2" charset="-122"/>
            </a:endParaRPr>
          </a:p>
          <a:p>
            <a:pPr marL="742950" lvl="1" indent="-285750" eaLnBrk="1" hangingPunct="1">
              <a:lnSpc>
                <a:spcPct val="80000"/>
              </a:lnSpc>
              <a:spcBef>
                <a:spcPct val="20000"/>
              </a:spcBef>
              <a:buClr>
                <a:srgbClr val="33CC33"/>
              </a:buClr>
              <a:buSzPct val="80000"/>
              <a:buFont typeface="Wingdings 2" panose="05020102010507070707" pitchFamily="18"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10</a:t>
            </a:r>
            <a:endParaRPr lang="en-US" altLang="zh-CN" sz="2000" b="1" dirty="0">
              <a:latin typeface="Times New Roman" panose="02020603050405020304" pitchFamily="18" charset="0"/>
              <a:ea typeface="宋体" panose="02010600030101010101" pitchFamily="2" charset="-122"/>
            </a:endParaRPr>
          </a:p>
        </p:txBody>
      </p:sp>
      <p:sp>
        <p:nvSpPr>
          <p:cNvPr id="2" name="右箭头 1"/>
          <p:cNvSpPr/>
          <p:nvPr/>
        </p:nvSpPr>
        <p:spPr>
          <a:xfrm>
            <a:off x="4787900" y="3141663"/>
            <a:ext cx="576263" cy="935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8680" name="Rectangle 3"/>
          <p:cNvSpPr/>
          <p:nvPr/>
        </p:nvSpPr>
        <p:spPr>
          <a:xfrm>
            <a:off x="323850" y="333375"/>
            <a:ext cx="8496300" cy="1125538"/>
          </a:xfrm>
          <a:prstGeom prst="rect">
            <a:avLst/>
          </a:prstGeom>
          <a:noFill/>
          <a:ln w="9525">
            <a:noFill/>
          </a:ln>
        </p:spPr>
        <p:txBody>
          <a:bodyPr anchor="ctr" anchorCtr="0">
            <a:spAutoFit/>
          </a:bodyPr>
          <a:p>
            <a:pPr eaLnBrk="1" hangingPunct="1">
              <a:lnSpc>
                <a:spcPct val="120000"/>
              </a:lnSpc>
            </a:pPr>
            <a:r>
              <a:rPr lang="zh-CN" altLang="en-US" sz="2800" dirty="0">
                <a:latin typeface="华文中宋" panose="02010600040101010101" pitchFamily="2" charset="-122"/>
                <a:ea typeface="华文中宋" panose="02010600040101010101" pitchFamily="2" charset="-122"/>
              </a:rPr>
              <a:t>     考虑将上面的循环展开，展开后的每次循环包括</a:t>
            </a: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次原有循环。得到以下由</a:t>
            </a:r>
            <a:r>
              <a:rPr lang="en-US" altLang="zh-CN" sz="2800" dirty="0">
                <a:latin typeface="华文中宋" panose="02010600040101010101" pitchFamily="2" charset="-122"/>
                <a:ea typeface="华文中宋" panose="02010600040101010101" pitchFamily="2" charset="-122"/>
              </a:rPr>
              <a:t>17</a:t>
            </a:r>
            <a:r>
              <a:rPr lang="zh-CN" altLang="en-US" sz="2800" dirty="0">
                <a:latin typeface="华文中宋" panose="02010600040101010101" pitchFamily="2" charset="-122"/>
                <a:ea typeface="华文中宋" panose="02010600040101010101" pitchFamily="2" charset="-122"/>
              </a:rPr>
              <a:t>条指令构成的指令序列</a:t>
            </a:r>
            <a:r>
              <a:rPr lang="en-US" altLang="zh-CN"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250825" y="465138"/>
            <a:ext cx="7772400" cy="80327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4.1 </a:t>
            </a:r>
            <a:r>
              <a:rPr kumimoji="0" lang="zh-CN" altLang="en-US"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指令级并行的限制因素</a:t>
            </a:r>
            <a:endParaRPr kumimoji="0" lang="zh-CN" altLang="en-US"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11267"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1268" name="Rectangle 8"/>
          <p:cNvSpPr/>
          <p:nvPr/>
        </p:nvSpPr>
        <p:spPr>
          <a:xfrm>
            <a:off x="287338" y="1412875"/>
            <a:ext cx="8532812" cy="2012950"/>
          </a:xfrm>
          <a:prstGeom prst="rect">
            <a:avLst/>
          </a:prstGeom>
          <a:noFill/>
          <a:ln w="9525">
            <a:noFill/>
          </a:ln>
        </p:spPr>
        <p:txBody>
          <a:bodyPr>
            <a:spAutoFit/>
          </a:bodyPr>
          <a:p>
            <a:pPr>
              <a:lnSpc>
                <a:spcPct val="120000"/>
              </a:lnSpc>
            </a:pPr>
            <a:r>
              <a:rPr lang="en-US" altLang="zh-CN"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几乎所有的处理机都利用流水线来使指令重叠并行执行，以达到提高性能的目的。这种指令之间存在的潜在并行性称为指令级并行。（</a:t>
            </a:r>
            <a:r>
              <a:rPr lang="en-US" altLang="zh-CN" sz="2600" dirty="0">
                <a:latin typeface="华文中宋" panose="02010600040101010101" pitchFamily="2" charset="-122"/>
                <a:ea typeface="华文中宋" panose="02010600040101010101" pitchFamily="2" charset="-122"/>
              </a:rPr>
              <a:t>ILP</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Instruction-Level Parallelism</a:t>
            </a:r>
            <a:r>
              <a:rPr lang="zh-CN" altLang="en-US" sz="2600" dirty="0">
                <a:latin typeface="华文中宋" panose="02010600040101010101" pitchFamily="2" charset="-122"/>
                <a:ea typeface="华文中宋" panose="02010600040101010101" pitchFamily="2" charset="-122"/>
              </a:rPr>
              <a:t>）</a:t>
            </a:r>
            <a:endParaRPr lang="zh-CN" altLang="en-US" sz="2600" dirty="0">
              <a:latin typeface="华文中宋" panose="02010600040101010101" pitchFamily="2" charset="-122"/>
              <a:ea typeface="华文中宋" panose="02010600040101010101" pitchFamily="2" charset="-122"/>
            </a:endParaRPr>
          </a:p>
        </p:txBody>
      </p:sp>
      <p:sp>
        <p:nvSpPr>
          <p:cNvPr id="8198" name="Text Box 9"/>
          <p:cNvSpPr txBox="1">
            <a:spLocks noChangeArrowheads="1"/>
          </p:cNvSpPr>
          <p:nvPr/>
        </p:nvSpPr>
        <p:spPr bwMode="auto">
          <a:xfrm>
            <a:off x="250825" y="3470275"/>
            <a:ext cx="8748713"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在流水线模型机中，如果指令间无相关或者相关可以通过专用数据通路消除，则流水线没有停顿，指令级并行得以充分发挥。但是，</a:t>
            </a:r>
            <a:r>
              <a:rPr kumimoji="1" lang="zh-CN" altLang="en-US" sz="2600" b="0" i="0" u="none" strike="noStrike" kern="1200" cap="none" spc="0" normalizeH="0" baseline="0" noProof="0" dirty="0" smtClean="0">
                <a:ln>
                  <a:noFill/>
                </a:ln>
                <a:solidFill>
                  <a:srgbClr val="C00000"/>
                </a:solidFill>
                <a:effectLst/>
                <a:uLnTx/>
                <a:uFillTx/>
                <a:latin typeface="+mn-ea"/>
                <a:ea typeface="+mn-ea"/>
                <a:cs typeface="+mn-cs"/>
              </a:rPr>
              <a:t>不能消除的相关必然会导致流水线的停顿，使流水线的利用率下降</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。例如，第</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3</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章介绍涉及</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load</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指令的内部前推技术时只能强制暂停流水线的执行。</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       那是不是对此情况真的就只能暂停流水线的执行呢？</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8915" name="Rectangle 4"/>
          <p:cNvSpPr>
            <a:spLocks noChangeArrowheads="1"/>
          </p:cNvSpPr>
          <p:nvPr/>
        </p:nvSpPr>
        <p:spPr bwMode="auto">
          <a:xfrm>
            <a:off x="250825" y="355600"/>
            <a:ext cx="8612188"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第二步：编译器可以通过对相关链上存储器访问偏移量的直接调整，</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将前</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3</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条</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SUBI</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指令消除掉</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，从而得到下面一个</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14</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条指令构成的指令序列，如下所示：</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 name="Rectangle 6"/>
          <p:cNvSpPr>
            <a:spLocks noChangeArrowheads="1"/>
          </p:cNvSpPr>
          <p:nvPr/>
        </p:nvSpPr>
        <p:spPr bwMode="auto">
          <a:xfrm>
            <a:off x="-468312" y="1560513"/>
            <a:ext cx="49688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0(R1) , F4</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 name="Rectangle 4"/>
          <p:cNvSpPr>
            <a:spLocks noChangeArrowheads="1"/>
          </p:cNvSpPr>
          <p:nvPr/>
        </p:nvSpPr>
        <p:spPr bwMode="auto">
          <a:xfrm>
            <a:off x="4500563" y="1557338"/>
            <a:ext cx="43624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-8(R1)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LD	      F0 , -16(R1)</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SD	     -16(R1) , F4</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LD	      F0 , -24(R1)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#32</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 name="矩形 1"/>
          <p:cNvSpPr/>
          <p:nvPr/>
        </p:nvSpPr>
        <p:spPr>
          <a:xfrm>
            <a:off x="1187450" y="2565400"/>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6"/>
          <p:cNvCxnSpPr>
            <a:stCxn id="2" idx="3"/>
          </p:cNvCxnSpPr>
          <p:nvPr/>
        </p:nvCxnSpPr>
        <p:spPr>
          <a:xfrm flipV="1">
            <a:off x="4140200" y="2708275"/>
            <a:ext cx="1511300" cy="1444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87450" y="3789363"/>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箭头连接符 9"/>
          <p:cNvCxnSpPr>
            <a:stCxn id="9" idx="3"/>
          </p:cNvCxnSpPr>
          <p:nvPr/>
        </p:nvCxnSpPr>
        <p:spPr>
          <a:xfrm flipV="1">
            <a:off x="4140200" y="3573463"/>
            <a:ext cx="1655763" cy="5032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140200" y="2852738"/>
            <a:ext cx="1511300" cy="35242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p:cNvCxnSpPr>
          <p:nvPr/>
        </p:nvCxnSpPr>
        <p:spPr>
          <a:xfrm>
            <a:off x="4140200" y="4076700"/>
            <a:ext cx="1584325" cy="1444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87450" y="5013325"/>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8" name="直接箭头连接符 17"/>
          <p:cNvCxnSpPr>
            <a:stCxn id="17" idx="3"/>
          </p:cNvCxnSpPr>
          <p:nvPr/>
        </p:nvCxnSpPr>
        <p:spPr>
          <a:xfrm flipV="1">
            <a:off x="4140200" y="4581525"/>
            <a:ext cx="1655763" cy="7191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3"/>
          </p:cNvCxnSpPr>
          <p:nvPr/>
        </p:nvCxnSpPr>
        <p:spPr>
          <a:xfrm flipV="1">
            <a:off x="4140200" y="5157788"/>
            <a:ext cx="1655763" cy="14287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6013" y="6237288"/>
            <a:ext cx="2952750" cy="28892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20" name="直接箭头连接符 19"/>
          <p:cNvCxnSpPr>
            <a:stCxn id="16" idx="3"/>
          </p:cNvCxnSpPr>
          <p:nvPr/>
        </p:nvCxnSpPr>
        <p:spPr>
          <a:xfrm flipV="1">
            <a:off x="4068763" y="5446713"/>
            <a:ext cx="1582738" cy="9350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0723" name="Rectangle 4"/>
          <p:cNvSpPr/>
          <p:nvPr/>
        </p:nvSpPr>
        <p:spPr>
          <a:xfrm>
            <a:off x="790575" y="188913"/>
            <a:ext cx="7607300" cy="2000250"/>
          </a:xfrm>
          <a:prstGeom prst="rect">
            <a:avLst/>
          </a:prstGeom>
          <a:noFill/>
          <a:ln w="9525">
            <a:noFill/>
          </a:ln>
        </p:spPr>
        <p:txBody>
          <a:bodyPr anchor="ctr" anchorCtr="0">
            <a:spAutoFit/>
          </a:bodyPr>
          <a:p>
            <a:pPr indent="238125"/>
            <a:r>
              <a:rPr lang="zh-CN" altLang="en-US" dirty="0">
                <a:latin typeface="华文中宋" panose="02010600040101010101" pitchFamily="2" charset="-122"/>
                <a:ea typeface="华文中宋" panose="02010600040101010101" pitchFamily="2" charset="-122"/>
              </a:rPr>
              <a:t>第三步：</a:t>
            </a:r>
            <a:r>
              <a:rPr lang="zh-CN" altLang="pt-BR" dirty="0">
                <a:latin typeface="华文中宋" panose="02010600040101010101" pitchFamily="2" charset="-122"/>
                <a:ea typeface="华文中宋" panose="02010600040101010101" pitchFamily="2" charset="-122"/>
              </a:rPr>
              <a:t>通过寄存器换名，消除</a:t>
            </a:r>
            <a:r>
              <a:rPr lang="zh-CN" altLang="en-US" dirty="0">
                <a:latin typeface="华文中宋" panose="02010600040101010101" pitchFamily="2" charset="-122"/>
                <a:ea typeface="华文中宋" panose="02010600040101010101" pitchFamily="2" charset="-122"/>
              </a:rPr>
              <a:t>读后写和写后写</a:t>
            </a:r>
            <a:r>
              <a:rPr lang="zh-CN" altLang="pt-BR" dirty="0">
                <a:latin typeface="华文中宋" panose="02010600040101010101" pitchFamily="2" charset="-122"/>
                <a:ea typeface="华文中宋" panose="02010600040101010101" pitchFamily="2" charset="-122"/>
              </a:rPr>
              <a:t>。</a:t>
            </a:r>
            <a:endParaRPr lang="zh-CN" altLang="pt-BR" dirty="0">
              <a:latin typeface="华文中宋" panose="02010600040101010101" pitchFamily="2" charset="-122"/>
              <a:ea typeface="华文中宋" panose="02010600040101010101" pitchFamily="2" charset="-122"/>
            </a:endParaRPr>
          </a:p>
          <a:p>
            <a:pPr indent="238125" algn="ctr"/>
            <a:r>
              <a:rPr lang="en-US" altLang="zh-CN" sz="2000" dirty="0">
                <a:latin typeface="华文中宋" panose="02010600040101010101" pitchFamily="2" charset="-122"/>
                <a:ea typeface="华文中宋" panose="02010600040101010101" pitchFamily="2" charset="-122"/>
              </a:rPr>
              <a:t>F0</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F4</a:t>
            </a:r>
            <a:r>
              <a:rPr lang="zh-CN" altLang="en-US" sz="2000" dirty="0">
                <a:latin typeface="华文中宋" panose="02010600040101010101" pitchFamily="2" charset="-122"/>
                <a:ea typeface="华文中宋" panose="02010600040101010101" pitchFamily="2" charset="-122"/>
              </a:rPr>
              <a:t>：用于展开后的第</a:t>
            </a:r>
            <a:r>
              <a:rPr lang="en-US" altLang="zh-CN" sz="2000" dirty="0">
                <a:latin typeface="华文中宋" panose="02010600040101010101" pitchFamily="2" charset="-122"/>
                <a:ea typeface="华文中宋" panose="02010600040101010101" pitchFamily="2" charset="-122"/>
              </a:rPr>
              <a:t>1</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F2</a:t>
            </a:r>
            <a:r>
              <a:rPr lang="zh-CN" altLang="en-US" sz="2000" dirty="0">
                <a:latin typeface="华文中宋" panose="02010600040101010101" pitchFamily="2" charset="-122"/>
                <a:ea typeface="华文中宋" panose="02010600040101010101" pitchFamily="2" charset="-122"/>
              </a:rPr>
              <a:t>：保存常数；</a:t>
            </a:r>
            <a:endParaRPr lang="zh-CN" altLang="en-US" sz="2000" dirty="0">
              <a:latin typeface="华文中宋" panose="02010600040101010101" pitchFamily="2" charset="-122"/>
              <a:ea typeface="华文中宋" panose="02010600040101010101" pitchFamily="2" charset="-122"/>
            </a:endParaRPr>
          </a:p>
          <a:p>
            <a:pPr indent="238125" algn="ctr"/>
            <a:r>
              <a:rPr lang="en-US" altLang="zh-CN" sz="2000" dirty="0">
                <a:latin typeface="华文中宋" panose="02010600040101010101" pitchFamily="2" charset="-122"/>
                <a:ea typeface="华文中宋" panose="02010600040101010101" pitchFamily="2" charset="-122"/>
              </a:rPr>
              <a:t>F6</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F8</a:t>
            </a:r>
            <a:r>
              <a:rPr lang="zh-CN" altLang="en-US" sz="2000" dirty="0">
                <a:latin typeface="华文中宋" panose="02010600040101010101" pitchFamily="2" charset="-122"/>
                <a:ea typeface="华文中宋" panose="02010600040101010101" pitchFamily="2" charset="-122"/>
              </a:rPr>
              <a:t>：用于展开后的第</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F10</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F12</a:t>
            </a:r>
            <a:r>
              <a:rPr lang="zh-CN" altLang="en-US" sz="2000" dirty="0">
                <a:latin typeface="华文中宋" panose="02010600040101010101" pitchFamily="2" charset="-122"/>
                <a:ea typeface="华文中宋" panose="02010600040101010101" pitchFamily="2" charset="-122"/>
              </a:rPr>
              <a:t>：用于第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F14</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F16</a:t>
            </a:r>
            <a:r>
              <a:rPr lang="zh-CN" altLang="en-US" sz="2000" dirty="0">
                <a:latin typeface="华文中宋" panose="02010600040101010101" pitchFamily="2" charset="-122"/>
                <a:ea typeface="华文中宋" panose="02010600040101010101" pitchFamily="2" charset="-122"/>
              </a:rPr>
              <a:t>：用于第</a:t>
            </a:r>
            <a:r>
              <a:rPr lang="en-US" altLang="zh-CN" sz="2000" dirty="0">
                <a:latin typeface="华文中宋" panose="02010600040101010101" pitchFamily="2" charset="-122"/>
                <a:ea typeface="华文中宋" panose="02010600040101010101" pitchFamily="2" charset="-122"/>
              </a:rPr>
              <a:t>4</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4356100" y="2268538"/>
            <a:ext cx="44640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F6 , -8(R1)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F8 , F6 , F2</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F8</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F10 , -16(R1)</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F12 , F10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-16(R1) , F12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F14 , -24(R1)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F16 , F14 , F2</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F16</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SUBI        R1 , R1 , #32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         R1 , Loop</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 name="Rectangle 4"/>
          <p:cNvSpPr>
            <a:spLocks noChangeArrowheads="1"/>
          </p:cNvSpPr>
          <p:nvPr/>
        </p:nvSpPr>
        <p:spPr bwMode="auto">
          <a:xfrm>
            <a:off x="250825" y="2276475"/>
            <a:ext cx="436245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-8(R1)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LD	      F0 , -16(R1)</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SD	     -16(R1) , F4</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LD	      F0 , -24(R1)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#32</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cxnSp>
        <p:nvCxnSpPr>
          <p:cNvPr id="7" name="直接箭头连接符 6"/>
          <p:cNvCxnSpPr/>
          <p:nvPr/>
        </p:nvCxnSpPr>
        <p:spPr>
          <a:xfrm>
            <a:off x="3779838" y="3429000"/>
            <a:ext cx="18002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32238" y="4365625"/>
            <a:ext cx="16478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924300" y="5229225"/>
            <a:ext cx="16478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987675" y="2636838"/>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2411413" y="3213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2411413" y="4149725"/>
            <a:ext cx="504825" cy="358775"/>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987675" y="3573463"/>
            <a:ext cx="504825" cy="360363"/>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2987675" y="4437063"/>
            <a:ext cx="504825" cy="3603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2484438" y="5084763"/>
            <a:ext cx="503238" cy="3603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5508625" y="2349500"/>
            <a:ext cx="2817813" cy="93503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7524750" y="1189038"/>
            <a:ext cx="1439863" cy="5111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rPr>
              <a:t>数据冒险</a:t>
            </a:r>
            <a:endParaRPr kumimoji="1"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cxnSp>
        <p:nvCxnSpPr>
          <p:cNvPr id="20" name="直接箭头连接符 19"/>
          <p:cNvCxnSpPr>
            <a:endCxn id="12" idx="0"/>
          </p:cNvCxnSpPr>
          <p:nvPr/>
        </p:nvCxnSpPr>
        <p:spPr>
          <a:xfrm flipH="1">
            <a:off x="6916738" y="1700213"/>
            <a:ext cx="968375" cy="649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p:cNvCxnSpPr>
          <p:nvPr/>
        </p:nvCxnSpPr>
        <p:spPr>
          <a:xfrm flipH="1">
            <a:off x="7524750" y="1700213"/>
            <a:ext cx="719138" cy="1008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092950" y="1700213"/>
            <a:ext cx="966788" cy="11160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85113" y="1700213"/>
            <a:ext cx="574675" cy="1368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588125" y="3213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7092950" y="35734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6659563" y="4148138"/>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7307263" y="44370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6659563" y="50847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7235825" y="5372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Group 30"/>
          <p:cNvGraphicFramePr>
            <a:graphicFrameLocks noGrp="1"/>
          </p:cNvGraphicFramePr>
          <p:nvPr>
            <p:ph idx="1"/>
          </p:nvPr>
        </p:nvGraphicFramePr>
        <p:xfrm>
          <a:off x="107950" y="1196975"/>
          <a:ext cx="4103688" cy="4114800"/>
        </p:xfrm>
        <a:graphic>
          <a:graphicData uri="http://schemas.openxmlformats.org/drawingml/2006/table">
            <a:tbl>
              <a:tblPr/>
              <a:tblGrid>
                <a:gridCol w="1137165"/>
                <a:gridCol w="1742615"/>
                <a:gridCol w="1223907"/>
              </a:tblGrid>
              <a:tr h="52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产生结果指令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使用结果指令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延迟时钟周期数</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49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另外的浮点计算</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1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49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3378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177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1773" name="Rectangle 2"/>
          <p:cNvSpPr/>
          <p:nvPr/>
        </p:nvSpPr>
        <p:spPr>
          <a:xfrm>
            <a:off x="4643438" y="750888"/>
            <a:ext cx="4176712" cy="1165225"/>
          </a:xfrm>
          <a:prstGeom prst="rect">
            <a:avLst/>
          </a:prstGeom>
          <a:noFill/>
          <a:ln w="9525">
            <a:noFill/>
          </a:ln>
        </p:spPr>
        <p:txBody>
          <a:bodyPr/>
          <a:p>
            <a:pPr eaLnBrk="1" hangingPunct="1">
              <a:lnSpc>
                <a:spcPct val="120000"/>
              </a:lnSpc>
            </a:pPr>
            <a:r>
              <a:rPr lang="zh-CN" altLang="en-US" sz="2800" dirty="0">
                <a:latin typeface="华文中宋" panose="02010600040101010101" pitchFamily="2" charset="-122"/>
                <a:ea typeface="华文中宋" panose="02010600040101010101" pitchFamily="2" charset="-122"/>
              </a:rPr>
              <a:t>第四步：对刚才的指令序列进行优化调度</a:t>
            </a:r>
            <a:endParaRPr lang="zh-CN" altLang="en-US" sz="2800" dirty="0">
              <a:latin typeface="华文中宋" panose="02010600040101010101" pitchFamily="2" charset="-122"/>
              <a:ea typeface="华文中宋" panose="02010600040101010101" pitchFamily="2" charset="-122"/>
            </a:endParaRPr>
          </a:p>
        </p:txBody>
      </p:sp>
      <p:sp>
        <p:nvSpPr>
          <p:cNvPr id="31774" name="Rectangle 3"/>
          <p:cNvSpPr/>
          <p:nvPr/>
        </p:nvSpPr>
        <p:spPr>
          <a:xfrm>
            <a:off x="4381500" y="2171700"/>
            <a:ext cx="5662613" cy="4425950"/>
          </a:xfrm>
          <a:prstGeom prst="rect">
            <a:avLst/>
          </a:prstGeom>
          <a:noFill/>
          <a:ln w="9525">
            <a:noFill/>
          </a:ln>
        </p:spPr>
        <p:txBody>
          <a:bodyPr/>
          <a:p>
            <a:pPr marL="342900" indent="-342900" eaLnBrk="1" hangingPunct="1">
              <a:lnSpc>
                <a:spcPct val="80000"/>
              </a:lnSpc>
              <a:spcBef>
                <a:spcPct val="20000"/>
              </a:spcBef>
              <a:buSzPct val="8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指令流入时钟</a:t>
            </a:r>
            <a:endParaRPr lang="zh-CN" altLang="en-US"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Loop:	LD	F0,0(R1)		1</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LD	F6,-8(R1)	2</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LD	F10,-16(R1)	3</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LD	F14,-24(R1)	4</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ADD.D	F4,F0,F2		5</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ADD.D	F8,F6,F2		6</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ADD.D	F12,F10,F2	7</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ADD.D	F16,F14,F2	8</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SD	0(R1),F4		9</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SD	-8(R1),F8	10</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SUBI	R1,R1,#32	12</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SD	-16(R1),F12	11</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BNEZ	R1,Loop		13</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pPr>
            <a:r>
              <a:rPr lang="en-US" altLang="zh-CN" sz="1800" b="1" dirty="0">
                <a:latin typeface="Times New Roman" panose="02020603050405020304" pitchFamily="18" charset="0"/>
                <a:ea typeface="宋体" panose="02010600030101010101" pitchFamily="2" charset="-122"/>
              </a:rPr>
              <a:t>	         SD	-24(R1),F16	14</a:t>
            </a:r>
            <a:endParaRPr lang="en-US" altLang="zh-CN" sz="1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2771" name="Rectangle 2"/>
          <p:cNvSpPr/>
          <p:nvPr/>
        </p:nvSpPr>
        <p:spPr>
          <a:xfrm>
            <a:off x="395288" y="400050"/>
            <a:ext cx="7499350" cy="652463"/>
          </a:xfrm>
          <a:prstGeom prst="rect">
            <a:avLst/>
          </a:prstGeom>
          <a:noFill/>
          <a:ln w="9525">
            <a:noFill/>
          </a:ln>
        </p:spPr>
        <p:txBody>
          <a:bodyPr/>
          <a:p>
            <a:pPr eaLnBrk="1" hangingPunct="1"/>
            <a:r>
              <a:rPr lang="zh-CN" altLang="en-US" sz="2800" dirty="0">
                <a:latin typeface="华文中宋" panose="02010600040101010101" pitchFamily="2" charset="-122"/>
                <a:ea typeface="华文中宋" panose="02010600040101010101" pitchFamily="2" charset="-122"/>
              </a:rPr>
              <a:t>结果分析：</a:t>
            </a:r>
            <a:endParaRPr lang="zh-CN" altLang="en-US" sz="2800" dirty="0">
              <a:latin typeface="华文中宋" panose="02010600040101010101" pitchFamily="2" charset="-122"/>
              <a:ea typeface="华文中宋" panose="02010600040101010101" pitchFamily="2" charset="-122"/>
            </a:endParaRPr>
          </a:p>
        </p:txBody>
      </p:sp>
      <p:sp>
        <p:nvSpPr>
          <p:cNvPr id="25604" name="Rectangle 3"/>
          <p:cNvSpPr>
            <a:spLocks noChangeArrowheads="1"/>
          </p:cNvSpPr>
          <p:nvPr/>
        </p:nvSpPr>
        <p:spPr bwMode="auto">
          <a:xfrm>
            <a:off x="541338" y="981075"/>
            <a:ext cx="81343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没有数据相关引起的空转等待</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整个循环仅仅使用了</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14</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个时钟周期</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99FF"/>
              </a:buClr>
              <a:buSzPct val="145000"/>
              <a:buFontTx/>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平均每个元素的操作使用</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14/4=3.5</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个时钟周期</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99FF"/>
              </a:buClr>
              <a:buSzPct val="145000"/>
              <a:buFontTx/>
              <a:buChar char="•"/>
              <a:defRPr/>
            </a:pPr>
            <a:r>
              <a:rPr kumimoji="1" lang="zh-CN" altLang="en-US"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循环展开</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zh-CN" altLang="en-US"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指令调度</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可以有效地提高循环级并行性。</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这种循环级并行性的提高实际是通过实现指令级并行来达到的。</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None/>
              <a:defRPr/>
            </a:pPr>
            <a:endPar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5" name="Rectangle 3"/>
          <p:cNvSpPr>
            <a:spLocks noChangeArrowheads="1"/>
          </p:cNvSpPr>
          <p:nvPr/>
        </p:nvSpPr>
        <p:spPr bwMode="auto">
          <a:xfrm>
            <a:off x="541338" y="4292600"/>
            <a:ext cx="81343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rgbClr val="33CC33"/>
              </a:buClr>
              <a:buSzPct val="80000"/>
              <a:buFontTx/>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由此可以看出循环展开所需的条件：</a:t>
            </a:r>
            <a:endPar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需要对原有指令作必要处理；</a:t>
            </a:r>
            <a:endPar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需要多余的寄存器的支持。</a:t>
            </a:r>
            <a:endPar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所得到的效果依赖于所展开循环的次数。</a:t>
            </a:r>
            <a:endPar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需要相关判断等其他指令调度技术的支持</a:t>
            </a:r>
            <a:endPar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None/>
              <a:defRPr/>
            </a:pPr>
            <a:endPar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8675" name="Rectangle 2"/>
          <p:cNvSpPr>
            <a:spLocks noChangeArrowheads="1"/>
          </p:cNvSpPr>
          <p:nvPr/>
        </p:nvSpPr>
        <p:spPr bwMode="auto">
          <a:xfrm>
            <a:off x="541338" y="476250"/>
            <a:ext cx="74152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循环展开和指令调度时要注意的问题</a:t>
            </a:r>
            <a:endParaRPr kumimoji="1" lang="zh-CN" altLang="en-US" sz="32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p:txBody>
      </p:sp>
      <p:sp>
        <p:nvSpPr>
          <p:cNvPr id="33796" name="Rectangle 3"/>
          <p:cNvSpPr/>
          <p:nvPr/>
        </p:nvSpPr>
        <p:spPr>
          <a:xfrm>
            <a:off x="468313" y="1341438"/>
            <a:ext cx="8294687" cy="3167062"/>
          </a:xfrm>
          <a:prstGeom prst="rect">
            <a:avLst/>
          </a:prstGeom>
          <a:noFill/>
          <a:ln w="9525">
            <a:noFill/>
          </a:ln>
        </p:spPr>
        <p:txBody>
          <a:bodyPr/>
          <a:p>
            <a:pPr marL="342900" indent="-342900" eaLnBrk="1" hangingPunct="1">
              <a:spcBef>
                <a:spcPct val="20000"/>
              </a:spcBef>
              <a:buSzPct val="80000"/>
              <a:buFont typeface="Wingdings" panose="05000000000000000000" pitchFamily="2" charset="2"/>
            </a:pPr>
            <a:r>
              <a:rPr lang="en-US" altLang="zh-CN" sz="2800" dirty="0">
                <a:latin typeface="华文中宋" panose="02010600040101010101" pitchFamily="2" charset="-122"/>
                <a:ea typeface="华文中宋" panose="02010600040101010101" pitchFamily="2" charset="-122"/>
              </a:rPr>
              <a:t>(1) </a:t>
            </a:r>
            <a:r>
              <a:rPr lang="zh-CN" altLang="en-US" sz="2800" dirty="0">
                <a:latin typeface="华文中宋" panose="02010600040101010101" pitchFamily="2" charset="-122"/>
                <a:ea typeface="华文中宋" panose="02010600040101010101" pitchFamily="2" charset="-122"/>
              </a:rPr>
              <a:t>保证正确性</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en-US" altLang="zh-CN" sz="2800" dirty="0">
                <a:latin typeface="华文中宋" panose="02010600040101010101" pitchFamily="2" charset="-122"/>
                <a:ea typeface="华文中宋" panose="02010600040101010101" pitchFamily="2" charset="-122"/>
              </a:rPr>
              <a:t>(2) </a:t>
            </a:r>
            <a:r>
              <a:rPr lang="zh-CN" altLang="en-US" sz="2800" dirty="0">
                <a:latin typeface="华文中宋" panose="02010600040101010101" pitchFamily="2" charset="-122"/>
                <a:ea typeface="华文中宋" panose="02010600040101010101" pitchFamily="2" charset="-122"/>
              </a:rPr>
              <a:t>注意有效性</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en-US" altLang="zh-CN" sz="2800" dirty="0">
                <a:latin typeface="华文中宋" panose="02010600040101010101" pitchFamily="2" charset="-122"/>
                <a:ea typeface="华文中宋" panose="02010600040101010101" pitchFamily="2" charset="-122"/>
              </a:rPr>
              <a:t>(3) </a:t>
            </a:r>
            <a:r>
              <a:rPr lang="zh-CN" altLang="en-US" sz="2800" dirty="0">
                <a:latin typeface="华文中宋" panose="02010600040101010101" pitchFamily="2" charset="-122"/>
                <a:ea typeface="华文中宋" panose="02010600040101010101" pitchFamily="2" charset="-122"/>
              </a:rPr>
              <a:t>采用寄存器换名</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en-US" altLang="zh-CN" sz="2800" dirty="0">
                <a:latin typeface="华文中宋" panose="02010600040101010101" pitchFamily="2" charset="-122"/>
                <a:ea typeface="华文中宋" panose="02010600040101010101" pitchFamily="2" charset="-122"/>
              </a:rPr>
              <a:t>(4) </a:t>
            </a:r>
            <a:r>
              <a:rPr lang="zh-CN" altLang="en-US" sz="2800" dirty="0">
                <a:latin typeface="华文中宋" panose="02010600040101010101" pitchFamily="2" charset="-122"/>
                <a:ea typeface="华文中宋" panose="02010600040101010101" pitchFamily="2" charset="-122"/>
              </a:rPr>
              <a:t>尽可能减少循环控制中的测试指令和分支指令</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en-US" altLang="zh-CN" sz="2800" dirty="0">
                <a:latin typeface="华文中宋" panose="02010600040101010101" pitchFamily="2" charset="-122"/>
                <a:ea typeface="华文中宋" panose="02010600040101010101" pitchFamily="2" charset="-122"/>
              </a:rPr>
              <a:t>(5) </a:t>
            </a:r>
            <a:r>
              <a:rPr lang="zh-CN" altLang="en-US" sz="2800" dirty="0">
                <a:latin typeface="华文中宋" panose="02010600040101010101" pitchFamily="2" charset="-122"/>
                <a:ea typeface="华文中宋" panose="02010600040101010101" pitchFamily="2" charset="-122"/>
              </a:rPr>
              <a:t>注意对存储器数据的相关性分析</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pPr>
            <a:r>
              <a:rPr lang="en-US" altLang="zh-CN" sz="2800" dirty="0">
                <a:latin typeface="华文中宋" panose="02010600040101010101" pitchFamily="2" charset="-122"/>
                <a:ea typeface="华文中宋" panose="02010600040101010101" pitchFamily="2" charset="-122"/>
              </a:rPr>
              <a:t>(6) </a:t>
            </a:r>
            <a:r>
              <a:rPr lang="zh-CN" altLang="en-US" sz="2800" dirty="0">
                <a:latin typeface="华文中宋" panose="02010600040101010101" pitchFamily="2" charset="-122"/>
                <a:ea typeface="华文中宋" panose="02010600040101010101" pitchFamily="2" charset="-122"/>
              </a:rPr>
              <a:t>注意不引入新的冒险性。</a:t>
            </a:r>
            <a:endParaRPr lang="en-US" altLang="zh-CN" sz="2800" dirty="0">
              <a:latin typeface="华文中宋" panose="02010600040101010101" pitchFamily="2" charset="-122"/>
              <a:ea typeface="华文中宋" panose="02010600040101010101" pitchFamily="2" charset="-122"/>
            </a:endParaRPr>
          </a:p>
        </p:txBody>
      </p:sp>
      <p:sp>
        <p:nvSpPr>
          <p:cNvPr id="5" name="内容占位符 2"/>
          <p:cNvSpPr>
            <a:spLocks noGrp="1"/>
          </p:cNvSpPr>
          <p:nvPr>
            <p:ph idx="1"/>
          </p:nvPr>
        </p:nvSpPr>
        <p:spPr>
          <a:xfrm>
            <a:off x="323850" y="4724400"/>
            <a:ext cx="8569325" cy="1657350"/>
          </a:xfrm>
        </p:spPr>
        <p:txBody>
          <a:bodyPr vert="horz" wrap="square" lIns="91440" tIns="45720" rIns="91440" bIns="45720" anchor="t" anchorCtr="0"/>
          <a:p>
            <a:pPr marL="0" indent="0" algn="just">
              <a:lnSpc>
                <a:spcPct val="120000"/>
              </a:lnSpc>
              <a:buNone/>
            </a:pPr>
            <a:r>
              <a:rPr lang="zh-CN" altLang="en-US" sz="2600" dirty="0"/>
              <a:t>问题：我们知道，要提高处理器的性能，希望</a:t>
            </a:r>
            <a:r>
              <a:rPr lang="en-US" altLang="zh-CN" sz="2600" dirty="0"/>
              <a:t>CPI</a:t>
            </a:r>
            <a:r>
              <a:rPr lang="zh-CN" altLang="en-US" sz="2600" dirty="0"/>
              <a:t>能够尽量小，最好能够小于</a:t>
            </a:r>
            <a:r>
              <a:rPr lang="en-US" altLang="zh-CN" sz="2600" dirty="0"/>
              <a:t>1</a:t>
            </a:r>
            <a:r>
              <a:rPr lang="zh-CN" altLang="en-US" sz="2600" dirty="0"/>
              <a:t>。对于前面第三章介绍的流水线模型机和这里的循环展开技术，</a:t>
            </a:r>
            <a:r>
              <a:rPr lang="en-US" altLang="zh-CN" sz="2600" dirty="0"/>
              <a:t>CPI</a:t>
            </a:r>
            <a:r>
              <a:rPr lang="zh-CN" altLang="en-US" sz="2600" dirty="0"/>
              <a:t>可能小于</a:t>
            </a:r>
            <a:r>
              <a:rPr lang="en-US" altLang="zh-CN" sz="2600" dirty="0"/>
              <a:t>1</a:t>
            </a:r>
            <a:r>
              <a:rPr lang="zh-CN" altLang="en-US" sz="2600" dirty="0"/>
              <a:t>吗？</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0" end="75"/>
                                            </p:txEl>
                                          </p:spTgt>
                                        </p:tgtEl>
                                        <p:attrNameLst>
                                          <p:attrName>style.visibility</p:attrName>
                                        </p:attrNameLst>
                                      </p:cBhvr>
                                      <p:to>
                                        <p:strVal val="visible"/>
                                      </p:to>
                                    </p:set>
                                    <p:anim calcmode="lin" valueType="num">
                                      <p:cBhvr additive="base">
                                        <p:cTn id="7" dur="500" fill="hold"/>
                                        <p:tgtEl>
                                          <p:spTgt spid="5">
                                            <p:txEl>
                                              <p:charRg st="0" end="7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 name="内容占位符 2"/>
          <p:cNvSpPr>
            <a:spLocks noGrp="1"/>
          </p:cNvSpPr>
          <p:nvPr>
            <p:ph idx="1"/>
          </p:nvPr>
        </p:nvSpPr>
        <p:spPr>
          <a:xfrm>
            <a:off x="179388" y="1674813"/>
            <a:ext cx="8569325" cy="4491037"/>
          </a:xfrm>
        </p:spPr>
        <p:txBody>
          <a:bodyPr vert="horz" wrap="square" lIns="91440" tIns="45720" rIns="91440" bIns="45720" anchor="t" anchorCtr="0"/>
          <a:p>
            <a:pPr algn="just">
              <a:lnSpc>
                <a:spcPct val="120000"/>
              </a:lnSpc>
              <a:buNone/>
            </a:pPr>
            <a:r>
              <a:rPr lang="zh-CN" altLang="en-US" sz="2600" dirty="0"/>
              <a:t>          到目前为止，我们已经看到了动态调度机制、多发射机制和推测机制各自是如何工作的。要提高处理器的性能，希望</a:t>
            </a:r>
            <a:r>
              <a:rPr lang="en-US" altLang="zh-CN" sz="2600" dirty="0"/>
              <a:t>CPI</a:t>
            </a:r>
            <a:r>
              <a:rPr lang="zh-CN" altLang="en-US" sz="2600" dirty="0"/>
              <a:t>能够尽量小，最好能够小于</a:t>
            </a:r>
            <a:r>
              <a:rPr lang="en-US" altLang="zh-CN" sz="2600" dirty="0"/>
              <a:t>1</a:t>
            </a:r>
            <a:r>
              <a:rPr lang="zh-CN" altLang="en-US" sz="2600" dirty="0"/>
              <a:t>。如果指令流水线每个时钟周期只能流出一条指令，则</a:t>
            </a:r>
            <a:r>
              <a:rPr lang="en-US" altLang="zh-CN" sz="2600" dirty="0"/>
              <a:t>CPI</a:t>
            </a:r>
            <a:r>
              <a:rPr lang="zh-CN" altLang="en-US" sz="2600" dirty="0"/>
              <a:t>就不可能小于</a:t>
            </a:r>
            <a:r>
              <a:rPr lang="en-US" altLang="zh-CN" sz="2600" dirty="0"/>
              <a:t>1</a:t>
            </a:r>
            <a:r>
              <a:rPr lang="zh-CN" altLang="en-US" sz="2600" dirty="0"/>
              <a:t>。只有处理器能够在一个时钟周期流出多条指令时，才有可能使</a:t>
            </a:r>
            <a:r>
              <a:rPr lang="en-US" altLang="zh-CN" sz="2600" dirty="0"/>
              <a:t>CPI</a:t>
            </a:r>
            <a:r>
              <a:rPr lang="zh-CN" altLang="en-US" sz="2600" dirty="0"/>
              <a:t>小于</a:t>
            </a:r>
            <a:r>
              <a:rPr lang="en-US" altLang="zh-CN" sz="2600" dirty="0"/>
              <a:t>1</a:t>
            </a:r>
            <a:r>
              <a:rPr lang="zh-CN" altLang="en-US" sz="2600" dirty="0"/>
              <a:t>。</a:t>
            </a:r>
            <a:endParaRPr lang="en-US" altLang="zh-CN" sz="2600" dirty="0"/>
          </a:p>
          <a:p>
            <a:pPr>
              <a:lnSpc>
                <a:spcPct val="120000"/>
              </a:lnSpc>
              <a:buFont typeface="Wingdings" panose="05000000000000000000" pitchFamily="2" charset="2"/>
              <a:buNone/>
            </a:pPr>
            <a:r>
              <a:rPr lang="zh-CN" altLang="en-US" sz="2600" dirty="0"/>
              <a:t>           在这一节中，我们要将三者结合到一起，这将是一个与现代微处理器十分相似的微系统结构。</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0" end="147"/>
                                            </p:txEl>
                                          </p:spTgt>
                                        </p:tgtEl>
                                        <p:attrNameLst>
                                          <p:attrName>style.visibility</p:attrName>
                                        </p:attrNameLst>
                                      </p:cBhvr>
                                      <p:to>
                                        <p:strVal val="visible"/>
                                      </p:to>
                                    </p:set>
                                    <p:anim calcmode="lin" valueType="num">
                                      <p:cBhvr additive="base">
                                        <p:cTn id="7" dur="500" fill="hold"/>
                                        <p:tgtEl>
                                          <p:spTgt spid="5">
                                            <p:txEl>
                                              <p:charRg st="0" end="1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1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charRg st="147" end="200"/>
                                            </p:txEl>
                                          </p:spTgt>
                                        </p:tgtEl>
                                        <p:attrNameLst>
                                          <p:attrName>style.visibility</p:attrName>
                                        </p:attrNameLst>
                                      </p:cBhvr>
                                      <p:to>
                                        <p:strVal val="visible"/>
                                      </p:to>
                                    </p:set>
                                    <p:anim calcmode="lin" valueType="num">
                                      <p:cBhvr additive="base">
                                        <p:cTn id="13" dur="500" fill="hold"/>
                                        <p:tgtEl>
                                          <p:spTgt spid="5">
                                            <p:txEl>
                                              <p:charRg st="147" end="2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charRg st="147" end="2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5843" name="Rectangle 5"/>
          <p:cNvSpPr/>
          <p:nvPr/>
        </p:nvSpPr>
        <p:spPr>
          <a:xfrm>
            <a:off x="2339975" y="260350"/>
            <a:ext cx="5184775" cy="825500"/>
          </a:xfrm>
          <a:prstGeom prst="rect">
            <a:avLst/>
          </a:prstGeom>
          <a:noFill/>
          <a:ln w="9525">
            <a:noFill/>
          </a:ln>
        </p:spPr>
        <p:txBody>
          <a:bodyPr tIns="165048" bIns="165048" anchor="ctr" anchorCtr="0">
            <a:spAutoFit/>
          </a:bodyPr>
          <a:p>
            <a:pPr eaLnBrk="1" hangingPunct="1"/>
            <a:r>
              <a:rPr lang="en-US" altLang="zh-CN" sz="3200" dirty="0">
                <a:latin typeface="黑体" panose="02010609060101010101" pitchFamily="49" charset="-122"/>
              </a:rPr>
              <a:t>4.2  </a:t>
            </a:r>
            <a:r>
              <a:rPr lang="zh-CN" altLang="en-US" sz="3200" dirty="0">
                <a:latin typeface="黑体" panose="02010609060101010101" pitchFamily="49" charset="-122"/>
              </a:rPr>
              <a:t>指令的动态调度</a:t>
            </a:r>
            <a:endParaRPr lang="zh-CN" altLang="en-US" sz="3200" dirty="0">
              <a:latin typeface="黑体" panose="02010609060101010101" pitchFamily="49" charset="-122"/>
            </a:endParaRPr>
          </a:p>
        </p:txBody>
      </p:sp>
      <p:sp>
        <p:nvSpPr>
          <p:cNvPr id="6" name="Text Box 5"/>
          <p:cNvSpPr txBox="1">
            <a:spLocks noChangeArrowheads="1"/>
          </p:cNvSpPr>
          <p:nvPr/>
        </p:nvSpPr>
        <p:spPr bwMode="auto">
          <a:xfrm>
            <a:off x="179388" y="1268413"/>
            <a:ext cx="8748713"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ts val="120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打乱指令顺序主要有两种方法：一种是在编译阶段静态的发现指令级并行，再重新排序和优化指令（静态调度）；</a:t>
            </a:r>
            <a:r>
              <a:rPr kumimoji="1" lang="zh-CN" altLang="en-US" sz="2800" b="0" i="0" u="none" strike="noStrike" kern="1200" cap="none" spc="0" normalizeH="0" baseline="0" noProof="0" dirty="0" smtClean="0">
                <a:ln>
                  <a:noFill/>
                </a:ln>
                <a:solidFill>
                  <a:schemeClr val="bg2">
                    <a:lumMod val="50000"/>
                  </a:schemeClr>
                </a:solidFill>
                <a:effectLst/>
                <a:uLnTx/>
                <a:uFillTx/>
                <a:latin typeface="+mn-ea"/>
                <a:ea typeface="+mn-ea"/>
                <a:cs typeface="+mn-cs"/>
              </a:rPr>
              <a:t>一种是在硬件执行指令时动态的发现指令级的并行，再重新排序指令（动态调度）</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35845" name="Rectangle 5"/>
          <p:cNvSpPr/>
          <p:nvPr/>
        </p:nvSpPr>
        <p:spPr>
          <a:xfrm>
            <a:off x="180975" y="3573463"/>
            <a:ext cx="9144000" cy="3095625"/>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pPr>
            <a:r>
              <a:rPr lang="zh-CN" altLang="en-US" sz="2600" dirty="0">
                <a:latin typeface="宋体" panose="02010600030101010101" pitchFamily="2" charset="-122"/>
              </a:rPr>
              <a:t>看下面一段代码：</a:t>
            </a:r>
            <a:endParaRPr lang="zh-CN" altLang="en-US" sz="2600" dirty="0">
              <a:latin typeface="宋体" panose="02010600030101010101" pitchFamily="2" charset="-122"/>
            </a:endParaRPr>
          </a:p>
          <a:p>
            <a:pPr marL="342900" indent="-342900" algn="just" eaLnBrk="1" hangingPunct="1">
              <a:spcBef>
                <a:spcPct val="20000"/>
              </a:spcBef>
              <a:buSzPct val="80000"/>
              <a:buFont typeface="Wingdings" panose="05000000000000000000" pitchFamily="2" charset="2"/>
            </a:pP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DIV.D    F0 , F2 , F4	; </a:t>
            </a:r>
            <a:endParaRPr lang="en-US" altLang="zh-CN"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ADD.D   F10 , F0 , F8;     </a:t>
            </a: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对</a:t>
            </a: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数据冒险</a:t>
            </a:r>
            <a:r>
              <a:rPr lang="en-US" altLang="zh-CN" sz="2600" dirty="0">
                <a:latin typeface="楷体_GB2312" pitchFamily="49" charset="-122"/>
                <a:ea typeface="楷体_GB2312" pitchFamily="49" charset="-122"/>
              </a:rPr>
              <a:t>, S2</a:t>
            </a:r>
            <a:r>
              <a:rPr lang="zh-CN" altLang="en-US" sz="2600" dirty="0">
                <a:latin typeface="楷体_GB2312" pitchFamily="49" charset="-122"/>
                <a:ea typeface="楷体_GB2312" pitchFamily="49" charset="-122"/>
              </a:rPr>
              <a:t>被阻塞</a:t>
            </a:r>
            <a:endParaRPr lang="zh-CN" altLang="en-US"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sz="2600" dirty="0">
                <a:latin typeface="楷体_GB2312" pitchFamily="49" charset="-122"/>
                <a:ea typeface="楷体_GB2312" pitchFamily="49" charset="-122"/>
              </a:rPr>
              <a:t>S3</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SUB.D    F12 , F8 , F14</a:t>
            </a:r>
            <a:r>
              <a:rPr lang="en-US" altLang="zh-CN" sz="2600" dirty="0">
                <a:latin typeface="楷体_GB2312" pitchFamily="49" charset="-122"/>
                <a:ea typeface="楷体_GB2312" pitchFamily="49" charset="-122"/>
              </a:rPr>
              <a:t>; S3</a:t>
            </a:r>
            <a:r>
              <a:rPr lang="zh-CN" altLang="en-US" sz="2600" dirty="0">
                <a:latin typeface="楷体_GB2312" pitchFamily="49" charset="-122"/>
                <a:ea typeface="楷体_GB2312" pitchFamily="49" charset="-122"/>
              </a:rPr>
              <a:t>与</a:t>
            </a: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a:t>
            </a: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都没有冒险</a:t>
            </a:r>
            <a:r>
              <a:rPr lang="en-US" altLang="zh-CN" sz="2600" dirty="0">
                <a:latin typeface="楷体_GB2312" pitchFamily="49" charset="-122"/>
                <a:ea typeface="楷体_GB2312" pitchFamily="49" charset="-122"/>
              </a:rPr>
              <a:t>,</a:t>
            </a:r>
            <a:r>
              <a:rPr lang="zh-CN" altLang="en-US" sz="2600" dirty="0">
                <a:latin typeface="楷体_GB2312" pitchFamily="49" charset="-122"/>
                <a:ea typeface="楷体_GB2312" pitchFamily="49" charset="-122"/>
              </a:rPr>
              <a:t>但也被</a:t>
            </a:r>
            <a:endParaRPr lang="en-US" altLang="zh-CN"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sz="26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阻塞</a:t>
            </a:r>
            <a:endParaRPr lang="zh-CN" altLang="en-US"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dirty="0">
                <a:solidFill>
                  <a:srgbClr val="F4FB6D"/>
                </a:solidFill>
                <a:latin typeface="楷体_GB2312" pitchFamily="49" charset="-122"/>
                <a:ea typeface="楷体_GB2312" pitchFamily="49" charset="-122"/>
              </a:rPr>
              <a:t>                       </a:t>
            </a:r>
            <a:endParaRPr lang="zh-CN" altLang="en-US" dirty="0">
              <a:solidFill>
                <a:srgbClr val="F4FB6D"/>
              </a:solidFill>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Char char="p"/>
            </a:pPr>
            <a:endParaRPr lang="en-US" altLang="zh-CN" dirty="0">
              <a:solidFill>
                <a:srgbClr val="00FFFF"/>
              </a:solidFill>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6867" name="Rectangle 4"/>
          <p:cNvSpPr/>
          <p:nvPr/>
        </p:nvSpPr>
        <p:spPr>
          <a:xfrm>
            <a:off x="2555875" y="371475"/>
            <a:ext cx="3878263" cy="825500"/>
          </a:xfrm>
          <a:prstGeom prst="rect">
            <a:avLst/>
          </a:prstGeom>
          <a:noFill/>
          <a:ln w="9525">
            <a:noFill/>
          </a:ln>
        </p:spPr>
        <p:txBody>
          <a:bodyPr wrap="none" tIns="165048" bIns="165048" anchor="ctr" anchorCtr="0">
            <a:spAutoFit/>
          </a:bodyPr>
          <a:p>
            <a:pPr eaLnBrk="1" hangingPunct="1"/>
            <a:r>
              <a:rPr lang="zh-CN" altLang="en-US" sz="3200" dirty="0">
                <a:latin typeface="黑体" panose="02010609060101010101" pitchFamily="49" charset="-122"/>
              </a:rPr>
              <a:t>计分牌动态调度算法</a:t>
            </a:r>
            <a:endParaRPr lang="zh-CN" altLang="en-US" sz="3200" dirty="0">
              <a:latin typeface="黑体" panose="02010609060101010101" pitchFamily="49" charset="-122"/>
            </a:endParaRPr>
          </a:p>
        </p:txBody>
      </p:sp>
      <p:sp>
        <p:nvSpPr>
          <p:cNvPr id="36868" name="Text Box 6"/>
          <p:cNvSpPr txBox="1"/>
          <p:nvPr/>
        </p:nvSpPr>
        <p:spPr>
          <a:xfrm>
            <a:off x="466725" y="3429000"/>
            <a:ext cx="8497888" cy="1643063"/>
          </a:xfrm>
          <a:prstGeom prst="rect">
            <a:avLst/>
          </a:prstGeom>
          <a:noFill/>
          <a:ln w="9525">
            <a:noFill/>
          </a:ln>
        </p:spPr>
        <p:txBody>
          <a:bodyPr>
            <a:spAutoFit/>
          </a:bodyPr>
          <a:p>
            <a:pPr eaLnBrk="1" hangingPunct="1">
              <a:lnSpc>
                <a:spcPct val="120000"/>
              </a:lnSpc>
              <a:spcBef>
                <a:spcPct val="50000"/>
              </a:spcBef>
              <a:buClr>
                <a:srgbClr val="00FF00"/>
              </a:buClr>
              <a:buSzPct val="80000"/>
            </a:pPr>
            <a:r>
              <a:rPr lang="zh-CN" altLang="en-US" sz="2800" dirty="0">
                <a:latin typeface="华文中宋" panose="02010600040101010101" pitchFamily="2" charset="-122"/>
                <a:ea typeface="华文中宋" panose="02010600040101010101" pitchFamily="2" charset="-122"/>
              </a:rPr>
              <a:t>记分牌技术的目标：</a:t>
            </a:r>
            <a:br>
              <a:rPr lang="zh-CN" altLang="en-US" sz="2800" dirty="0">
                <a:latin typeface="华文中宋" panose="02010600040101010101" pitchFamily="2" charset="-122"/>
                <a:ea typeface="华文中宋" panose="02010600040101010101" pitchFamily="2" charset="-122"/>
              </a:rPr>
            </a:br>
            <a:r>
              <a:rPr lang="zh-CN" altLang="en-US" sz="2800" dirty="0">
                <a:latin typeface="华文中宋" panose="02010600040101010101" pitchFamily="2" charset="-122"/>
                <a:ea typeface="华文中宋" panose="02010600040101010101" pitchFamily="2" charset="-122"/>
              </a:rPr>
              <a:t>       在资源充足时，尽可能早地执行没有数据阻塞的指令，争取达到每个时钟周期流出尽量多的指令。 </a:t>
            </a:r>
            <a:endParaRPr lang="zh-CN" altLang="en-US" sz="2800" dirty="0">
              <a:latin typeface="华文中宋" panose="02010600040101010101" pitchFamily="2" charset="-122"/>
              <a:ea typeface="华文中宋" panose="02010600040101010101" pitchFamily="2" charset="-122"/>
            </a:endParaRPr>
          </a:p>
        </p:txBody>
      </p:sp>
      <p:sp>
        <p:nvSpPr>
          <p:cNvPr id="5" name="Rectangle 4"/>
          <p:cNvSpPr>
            <a:spLocks noChangeArrowheads="1"/>
          </p:cNvSpPr>
          <p:nvPr/>
        </p:nvSpPr>
        <p:spPr bwMode="auto">
          <a:xfrm>
            <a:off x="395288" y="1125538"/>
            <a:ext cx="856932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20000"/>
              </a:lnSpc>
              <a:spcBef>
                <a:spcPct val="20000"/>
              </a:spcBef>
              <a:spcAft>
                <a:spcPct val="0"/>
              </a:spcAft>
              <a:buClr>
                <a:srgbClr val="00FF00"/>
              </a:buClr>
              <a:buSzPct val="80000"/>
              <a:buFontTx/>
              <a:buNone/>
              <a:defRPr/>
            </a:pPr>
            <a:r>
              <a:rPr kumimoji="1" lang="en-US" altLang="zh-CN" sz="2400" b="1"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要发挥指令乱序执行的特点，</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需要允许多条指令同时处于执行阶段</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，这就要求有多个功能部件或功能部件流水化或者两者兼有。如果没有多个功能功能部件，动态调度的最大的优势也就没有了。</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6870" name="Rectangle 4"/>
          <p:cNvSpPr/>
          <p:nvPr/>
        </p:nvSpPr>
        <p:spPr>
          <a:xfrm>
            <a:off x="395288" y="5453063"/>
            <a:ext cx="8569325" cy="1289050"/>
          </a:xfrm>
          <a:prstGeom prst="rect">
            <a:avLst/>
          </a:prstGeom>
          <a:noFill/>
          <a:ln w="9525">
            <a:noFill/>
          </a:ln>
        </p:spPr>
        <p:txBody>
          <a:bodyPr/>
          <a:p>
            <a:pPr eaLnBrk="1" hangingPunct="1">
              <a:lnSpc>
                <a:spcPct val="120000"/>
              </a:lnSpc>
              <a:spcBef>
                <a:spcPct val="20000"/>
              </a:spcBef>
              <a:buClr>
                <a:srgbClr val="00FF00"/>
              </a:buClr>
              <a:buSzPct val="80000"/>
            </a:pPr>
            <a:r>
              <a:rPr lang="zh-CN" altLang="en-US" b="1" dirty="0">
                <a:solidFill>
                  <a:srgbClr val="C00000"/>
                </a:solidFill>
                <a:latin typeface="华文中宋" panose="02010600040101010101" pitchFamily="2" charset="-122"/>
                <a:ea typeface="华文中宋" panose="02010600040101010101" pitchFamily="2" charset="-122"/>
              </a:rPr>
              <a:t>注：</a:t>
            </a:r>
            <a:r>
              <a:rPr lang="zh-CN" altLang="en-US" dirty="0">
                <a:solidFill>
                  <a:srgbClr val="C00000"/>
                </a:solidFill>
                <a:latin typeface="华文中宋" panose="02010600040101010101" pitchFamily="2" charset="-122"/>
                <a:ea typeface="华文中宋" panose="02010600040101010101" pitchFamily="2" charset="-122"/>
              </a:rPr>
              <a:t>通过复制处理器内部部件的数量，使得每个流水级可以启动多条指令，这种技术被称为多发射</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cxnSp>
        <p:nvCxnSpPr>
          <p:cNvPr id="3" name="直接连接符 2"/>
          <p:cNvCxnSpPr/>
          <p:nvPr/>
        </p:nvCxnSpPr>
        <p:spPr>
          <a:xfrm>
            <a:off x="179388" y="5300663"/>
            <a:ext cx="87137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9155" name="Rectangle 4"/>
          <p:cNvSpPr>
            <a:spLocks noChangeArrowheads="1"/>
          </p:cNvSpPr>
          <p:nvPr/>
        </p:nvSpPr>
        <p:spPr bwMode="auto">
          <a:xfrm>
            <a:off x="215900" y="766763"/>
            <a:ext cx="8748713"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
                <a:srgbClr val="33CC33"/>
              </a:buClr>
              <a:buSzPct val="80000"/>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设指令预取到指令队列中，为了允许乱序执行，将基本流水线的译码阶段再分为两个阶段：</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流出（</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Issue</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）：指令顺序发射，检查是否存</a:t>
            </a:r>
            <a:b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在结构阻塞。</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读操作数（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Read Operands</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）：当没有数</a:t>
            </a:r>
            <a:b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据相关引发的阻塞时就读操作数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可以乱序</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endPar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执行阶段紧跟在读操作数之后，工作过程类似于基本流</a:t>
            </a:r>
            <a:endPar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水线。</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1203" name="Rectangle 4"/>
          <p:cNvSpPr>
            <a:spLocks noChangeArrowheads="1"/>
          </p:cNvSpPr>
          <p:nvPr/>
        </p:nvSpPr>
        <p:spPr bwMode="auto">
          <a:xfrm>
            <a:off x="179388" y="476250"/>
            <a:ext cx="874871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假设：处理器采用多个功能部件。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just"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rgbClr val="66FFCC"/>
                </a:solidFill>
                <a:effectLst/>
                <a:uLnTx/>
                <a:uFillTx/>
                <a:latin typeface="华文中宋" panose="02010600040101010101" pitchFamily="2" charset="-122"/>
                <a:ea typeface="华文中宋" panose="02010600040101010101" pitchFamily="2" charset="-122"/>
                <a:cs typeface="+mn-cs"/>
              </a:rPr>
              <a:t>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CDC 6600</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具有</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16</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个功能部件（采用记分牌）：</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4</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个浮点部件，  </a:t>
            </a:r>
            <a:b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个存储器访问部件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7</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个整数操作部件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下面，在</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DLX</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中，记分牌技术主要用于浮点部件（其延迟大，乱序执行可有效提高性能）。假设有</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2</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个浮点乘法器、</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个浮点加法器、</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个浮点除法部件和</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个整数部件。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0243" name="Text Box 9"/>
          <p:cNvSpPr txBox="1">
            <a:spLocks noChangeArrowheads="1"/>
          </p:cNvSpPr>
          <p:nvPr/>
        </p:nvSpPr>
        <p:spPr bwMode="auto">
          <a:xfrm>
            <a:off x="250825" y="490538"/>
            <a:ext cx="8748713"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答案肯定是</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NO.</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smtClean="0">
                <a:ln>
                  <a:noFill/>
                </a:ln>
                <a:solidFill>
                  <a:schemeClr val="bg2">
                    <a:lumMod val="50000"/>
                  </a:schemeClr>
                </a:solidFill>
                <a:effectLst/>
                <a:uLnTx/>
                <a:uFillTx/>
                <a:latin typeface="+mn-ea"/>
                <a:ea typeface="+mn-ea"/>
                <a:cs typeface="+mn-cs"/>
              </a:rPr>
              <a:t>因此如果要避免暂停流水线，一个相关指令的执行必须和被相关的前一条指令的要分开，分开的时钟周期需至少等于被相关的指令的流水线延迟。</a:t>
            </a:r>
            <a:endParaRPr kumimoji="1" lang="en-US" altLang="zh-CN" sz="2600" b="0" i="0" u="none" strike="noStrike" kern="1200" cap="none" spc="0" normalizeH="0" baseline="0" noProof="0" dirty="0" smtClean="0">
              <a:ln>
                <a:noFill/>
              </a:ln>
              <a:solidFill>
                <a:schemeClr val="bg2">
                  <a:lumMod val="50000"/>
                </a:schemeClr>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例如： </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load r1, 100(r2);</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           add  r3, r1, r4</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9220" name="Text Box 9"/>
          <p:cNvSpPr txBox="1">
            <a:spLocks noChangeArrowheads="1"/>
          </p:cNvSpPr>
          <p:nvPr/>
        </p:nvSpPr>
        <p:spPr bwMode="auto">
          <a:xfrm>
            <a:off x="4138613" y="2600325"/>
            <a:ext cx="4826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若顺序执行，则这两条指令之间必须暂停一个时钟周期。</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也可在这两条指令之间插入一条非数据相关的指令。</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5" name="Text Box 5"/>
          <p:cNvSpPr txBox="1">
            <a:spLocks noChangeArrowheads="1"/>
          </p:cNvSpPr>
          <p:nvPr/>
        </p:nvSpPr>
        <p:spPr bwMode="auto">
          <a:xfrm>
            <a:off x="179388" y="4441825"/>
            <a:ext cx="88201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第四章的内容范围：</a:t>
            </a:r>
            <a:endParaRPr kumimoji="1"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1. </a:t>
            </a:r>
            <a:r>
              <a:rPr kumimoji="1" lang="zh-CN" altLang="en-US" sz="2800" b="0" i="0" u="none" strike="noStrike" kern="1200" cap="none" spc="0" normalizeH="0" baseline="0" noProof="0" dirty="0" smtClean="0">
                <a:ln>
                  <a:noFill/>
                </a:ln>
                <a:solidFill>
                  <a:schemeClr val="bg2">
                    <a:lumMod val="50000"/>
                  </a:schemeClr>
                </a:solidFill>
                <a:effectLst/>
                <a:uLnTx/>
                <a:uFillTx/>
                <a:latin typeface="+mn-ea"/>
                <a:ea typeface="+mn-ea"/>
                <a:cs typeface="+mn-cs"/>
              </a:rPr>
              <a:t>并不局限于第三章给出的模型机；</a:t>
            </a:r>
            <a:endParaRPr kumimoji="1" lang="en-US" altLang="zh-CN" sz="2800" b="0" i="0" u="none" strike="noStrike" kern="1200" cap="none" spc="0" normalizeH="0" baseline="0" noProof="0" dirty="0" smtClean="0">
              <a:ln>
                <a:noFill/>
              </a:ln>
              <a:solidFill>
                <a:schemeClr val="bg2">
                  <a:lumMod val="50000"/>
                </a:schemeClr>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2.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将分别以硬件和软件实现的方式讨论如何打乱指令之间的顺序，既保证执行结果的正确性，又不牺牲性能。</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9939" name="Rectangle 5"/>
          <p:cNvSpPr/>
          <p:nvPr/>
        </p:nvSpPr>
        <p:spPr>
          <a:xfrm>
            <a:off x="2041525" y="0"/>
            <a:ext cx="5699125" cy="652463"/>
          </a:xfrm>
          <a:prstGeom prst="rect">
            <a:avLst/>
          </a:prstGeom>
          <a:noFill/>
          <a:ln w="9525">
            <a:noFill/>
          </a:ln>
        </p:spPr>
        <p:txBody>
          <a:bodyPr/>
          <a:p>
            <a:pPr eaLnBrk="1" hangingPunct="1"/>
            <a:r>
              <a:rPr lang="zh-CN" altLang="en-US" dirty="0">
                <a:latin typeface="黑体" panose="02010609060101010101" pitchFamily="49" charset="-122"/>
              </a:rPr>
              <a:t>采用记分牌技术的</a:t>
            </a:r>
            <a:r>
              <a:rPr lang="en-US" altLang="zh-CN" dirty="0">
                <a:latin typeface="黑体" panose="02010609060101010101" pitchFamily="49" charset="-122"/>
              </a:rPr>
              <a:t>DLX</a:t>
            </a:r>
            <a:r>
              <a:rPr lang="zh-CN" altLang="en-US" dirty="0">
                <a:latin typeface="黑体" panose="02010609060101010101" pitchFamily="49" charset="-122"/>
              </a:rPr>
              <a:t>处理器的基本结构 </a:t>
            </a:r>
            <a:endParaRPr lang="zh-CN" altLang="en-US" dirty="0">
              <a:latin typeface="黑体" panose="02010609060101010101" pitchFamily="49" charset="-122"/>
            </a:endParaRPr>
          </a:p>
        </p:txBody>
      </p:sp>
      <p:pic>
        <p:nvPicPr>
          <p:cNvPr id="39940" name="Picture 7"/>
          <p:cNvPicPr>
            <a:picLocks noChangeAspect="1"/>
          </p:cNvPicPr>
          <p:nvPr/>
        </p:nvPicPr>
        <p:blipFill>
          <a:blip r:embed="rId1"/>
          <a:stretch>
            <a:fillRect/>
          </a:stretch>
        </p:blipFill>
        <p:spPr>
          <a:xfrm>
            <a:off x="684213" y="549275"/>
            <a:ext cx="7632700" cy="5472113"/>
          </a:xfrm>
          <a:prstGeom prst="rect">
            <a:avLst/>
          </a:prstGeom>
          <a:solidFill>
            <a:srgbClr val="FFFFFF"/>
          </a:solidFill>
          <a:ln w="9525">
            <a:noFill/>
          </a:ln>
        </p:spPr>
      </p:pic>
      <p:sp>
        <p:nvSpPr>
          <p:cNvPr id="52229" name="Rectangle 8"/>
          <p:cNvSpPr>
            <a:spLocks noChangeArrowheads="1"/>
          </p:cNvSpPr>
          <p:nvPr/>
        </p:nvSpPr>
        <p:spPr bwMode="auto">
          <a:xfrm>
            <a:off x="179388" y="6051550"/>
            <a:ext cx="8569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记分牌电路负责记录资源的使用，并负责</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冒险</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检测，控制指令的流出和执行。 </a:t>
            </a:r>
            <a:endPar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4275" name="Rectangle 4"/>
          <p:cNvSpPr>
            <a:spLocks noChangeArrowheads="1"/>
          </p:cNvSpPr>
          <p:nvPr/>
        </p:nvSpPr>
        <p:spPr bwMode="auto">
          <a:xfrm>
            <a:off x="179388" y="692150"/>
            <a:ext cx="84963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每条指令在流水线中在指令预取之后的过程分为四</a:t>
            </a:r>
            <a:endPar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个阶段</a:t>
            </a:r>
            <a:r>
              <a:rPr kumimoji="1" lang="zh-CN" altLang="en-US"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a:t>
            </a:r>
            <a:endParaRPr kumimoji="1" lang="en-US" altLang="zh-CN"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Issue</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如果本指令所需的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功能部件有空闲</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，并且本指令的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目的寄存器</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与其它正在执行的指令使用的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目的寄存器</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不同，记分牌就向下一阶段流出本指令，并修改记分牌内部的数据记录。</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进入这个阶段判断指令间存在的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结构冒险、写后写。 </a:t>
            </a:r>
            <a:endPar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1" i="0" u="sng"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进入流出阶段的指令就没有结构冒险与写后写问题</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a:t>
            </a:r>
            <a:endPar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6323" name="Rectangle 4"/>
          <p:cNvSpPr>
            <a:spLocks noChangeArrowheads="1"/>
          </p:cNvSpPr>
          <p:nvPr/>
        </p:nvSpPr>
        <p:spPr bwMode="auto">
          <a:xfrm>
            <a:off x="250825" y="333375"/>
            <a:ext cx="8497888"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 </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读操作数（</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Read Operand</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记分牌需要监测源操作数寄存器中数据的有效性，如果本指令的源操作数寄存器与前面指令不存在数据冒险，或者一个正在工作的功能部件已经完成了对源寄存器的写操作，那么此操作数有效。当操作数有效后，记分牌将启动本指令的功能部件读操作数并开始执行。</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（换句话说，只有源操作数都就绪时，才进入</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RO</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解决了数据的数据冒险。</a:t>
            </a:r>
            <a:endPar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通过以上二个步骤，记分牌动态检测到结构冒险、写后写、数据冒险，则暂时阻塞相关指令，用延迟解决相关问题。</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1988" name="Text Box 6"/>
          <p:cNvSpPr txBox="1"/>
          <p:nvPr/>
        </p:nvSpPr>
        <p:spPr>
          <a:xfrm>
            <a:off x="2555875" y="4048125"/>
            <a:ext cx="6480175" cy="460375"/>
          </a:xfrm>
          <a:prstGeom prst="rect">
            <a:avLst/>
          </a:prstGeom>
          <a:noFill/>
          <a:ln w="9525">
            <a:noFill/>
          </a:ln>
        </p:spPr>
        <p:txBody>
          <a:bodyPr>
            <a:spAutoFit/>
          </a:bodyPr>
          <a:p>
            <a:pPr>
              <a:spcBef>
                <a:spcPct val="50000"/>
              </a:spcBef>
            </a:pPr>
            <a:r>
              <a:rPr lang="zh-CN" altLang="en-US" dirty="0">
                <a:solidFill>
                  <a:srgbClr val="C00000"/>
                </a:solidFill>
                <a:latin typeface="华文中宋" panose="02010600040101010101" pitchFamily="2" charset="-122"/>
                <a:ea typeface="华文中宋" panose="02010600040101010101" pitchFamily="2" charset="-122"/>
              </a:rPr>
              <a:t>指令在</a:t>
            </a:r>
            <a:r>
              <a:rPr lang="en-US" altLang="zh-CN" dirty="0">
                <a:solidFill>
                  <a:srgbClr val="C00000"/>
                </a:solidFill>
                <a:latin typeface="华文中宋" panose="02010600040101010101" pitchFamily="2" charset="-122"/>
                <a:ea typeface="华文中宋" panose="02010600040101010101" pitchFamily="2" charset="-122"/>
              </a:rPr>
              <a:t>IS</a:t>
            </a:r>
            <a:r>
              <a:rPr lang="zh-CN" altLang="en-US" dirty="0">
                <a:solidFill>
                  <a:srgbClr val="C00000"/>
                </a:solidFill>
                <a:latin typeface="华文中宋" panose="02010600040101010101" pitchFamily="2" charset="-122"/>
                <a:ea typeface="华文中宋" panose="02010600040101010101" pitchFamily="2" charset="-122"/>
              </a:rPr>
              <a:t>段按序流出，从</a:t>
            </a:r>
            <a:r>
              <a:rPr lang="en-US" altLang="zh-CN" dirty="0">
                <a:solidFill>
                  <a:srgbClr val="C00000"/>
                </a:solidFill>
                <a:latin typeface="华文中宋" panose="02010600040101010101" pitchFamily="2" charset="-122"/>
                <a:ea typeface="华文中宋" panose="02010600040101010101" pitchFamily="2" charset="-122"/>
              </a:rPr>
              <a:t>RO</a:t>
            </a:r>
            <a:r>
              <a:rPr lang="zh-CN" altLang="en-US" dirty="0">
                <a:solidFill>
                  <a:srgbClr val="C00000"/>
                </a:solidFill>
                <a:latin typeface="华文中宋" panose="02010600040101010101" pitchFamily="2" charset="-122"/>
                <a:ea typeface="华文中宋" panose="02010600040101010101" pitchFamily="2" charset="-122"/>
              </a:rPr>
              <a:t>段开始乱序执行。</a:t>
            </a:r>
            <a:endParaRPr lang="zh-CN" altLang="en-US"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3011" name="Rectangle 4"/>
          <p:cNvSpPr/>
          <p:nvPr/>
        </p:nvSpPr>
        <p:spPr>
          <a:xfrm>
            <a:off x="395288" y="401638"/>
            <a:ext cx="8353425" cy="4756150"/>
          </a:xfrm>
          <a:prstGeom prst="rect">
            <a:avLst/>
          </a:prstGeom>
          <a:noFill/>
          <a:ln w="9525">
            <a:noFill/>
          </a:ln>
        </p:spPr>
        <p:txBody>
          <a:bodyPr/>
          <a:p>
            <a:pPr eaLnBrk="1" hangingPunct="1">
              <a:lnSpc>
                <a:spcPct val="110000"/>
              </a:lnSpc>
              <a:spcBef>
                <a:spcPct val="20000"/>
              </a:spcBef>
              <a:buSzPct val="80000"/>
              <a:buFont typeface="Wingdings" panose="05000000000000000000" pitchFamily="2" charset="2"/>
            </a:pPr>
            <a:r>
              <a:rPr lang="en-US" altLang="zh-CN" sz="2800" b="1" dirty="0">
                <a:latin typeface="华文中宋" panose="02010600040101010101" pitchFamily="2" charset="-122"/>
                <a:ea typeface="华文中宋" panose="02010600040101010101" pitchFamily="2" charset="-122"/>
              </a:rPr>
              <a:t>(3) </a:t>
            </a:r>
            <a:r>
              <a:rPr lang="zh-CN" altLang="en-US" sz="2800" b="1" dirty="0">
                <a:latin typeface="华文中宋" panose="02010600040101010101" pitchFamily="2" charset="-122"/>
                <a:ea typeface="华文中宋" panose="02010600040101010101" pitchFamily="2" charset="-122"/>
              </a:rPr>
              <a:t>执行（</a:t>
            </a:r>
            <a:r>
              <a:rPr lang="en-US" altLang="zh-CN" sz="2800" b="1" dirty="0">
                <a:latin typeface="华文中宋" panose="02010600040101010101" pitchFamily="2" charset="-122"/>
                <a:ea typeface="华文中宋" panose="02010600040101010101" pitchFamily="2" charset="-122"/>
              </a:rPr>
              <a:t>Execution</a:t>
            </a:r>
            <a:r>
              <a:rPr lang="zh-CN" altLang="en-US" sz="2800" b="1" dirty="0">
                <a:latin typeface="华文中宋" panose="02010600040101010101" pitchFamily="2" charset="-122"/>
                <a:ea typeface="华文中宋" panose="02010600040101010101" pitchFamily="2" charset="-122"/>
              </a:rPr>
              <a:t>，记为</a:t>
            </a:r>
            <a:r>
              <a:rPr lang="en-US" altLang="zh-CN" sz="2800" b="1" dirty="0">
                <a:latin typeface="华文中宋" panose="02010600040101010101" pitchFamily="2" charset="-122"/>
                <a:ea typeface="华文中宋" panose="02010600040101010101" pitchFamily="2" charset="-122"/>
              </a:rPr>
              <a:t>EX</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a:p>
            <a:pPr eaLnBrk="1" hangingPunct="1">
              <a:lnSpc>
                <a:spcPct val="120000"/>
              </a:lnSpc>
              <a:spcBef>
                <a:spcPct val="20000"/>
              </a:spcBef>
              <a:buSzPct val="80000"/>
              <a:buFont typeface="Wingdings" panose="05000000000000000000" pitchFamily="2" charset="2"/>
            </a:pPr>
            <a:r>
              <a:rPr lang="zh-CN" altLang="en-US" sz="2800" dirty="0">
                <a:latin typeface="华文中宋" panose="02010600040101010101" pitchFamily="2" charset="-122"/>
                <a:ea typeface="华文中宋" panose="02010600040101010101" pitchFamily="2" charset="-122"/>
              </a:rPr>
              <a:t>      取到操作数后就可以由功能部件执行指令，允许多条指令同时且乱序执行，不同功能部件需要的时钟周期不同。</a:t>
            </a:r>
            <a:endParaRPr lang="zh-CN" altLang="en-US" sz="2800"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SzPct val="80000"/>
              <a:buFont typeface="Wingdings" panose="05000000000000000000" pitchFamily="2" charset="2"/>
            </a:pPr>
            <a:r>
              <a:rPr lang="en-US" altLang="zh-CN" sz="2800" b="1" dirty="0">
                <a:latin typeface="华文中宋" panose="02010600040101010101" pitchFamily="2" charset="-122"/>
                <a:ea typeface="华文中宋" panose="02010600040101010101" pitchFamily="2" charset="-122"/>
              </a:rPr>
              <a:t>(4) </a:t>
            </a:r>
            <a:r>
              <a:rPr lang="zh-CN" altLang="en-US" sz="2800" b="1" dirty="0">
                <a:latin typeface="华文中宋" panose="02010600040101010101" pitchFamily="2" charset="-122"/>
                <a:ea typeface="华文中宋" panose="02010600040101010101" pitchFamily="2" charset="-122"/>
              </a:rPr>
              <a:t>写结果（</a:t>
            </a:r>
            <a:r>
              <a:rPr lang="en-US" altLang="zh-CN" sz="2800" b="1" dirty="0">
                <a:latin typeface="华文中宋" panose="02010600040101010101" pitchFamily="2" charset="-122"/>
                <a:ea typeface="华文中宋" panose="02010600040101010101" pitchFamily="2" charset="-122"/>
              </a:rPr>
              <a:t>Write Result</a:t>
            </a:r>
            <a:r>
              <a:rPr lang="zh-CN" altLang="en-US" sz="2800" b="1" dirty="0">
                <a:latin typeface="华文中宋" panose="02010600040101010101" pitchFamily="2" charset="-122"/>
                <a:ea typeface="华文中宋" panose="02010600040101010101" pitchFamily="2" charset="-122"/>
              </a:rPr>
              <a:t>，记为</a:t>
            </a:r>
            <a:r>
              <a:rPr lang="en-US" altLang="zh-CN" sz="2800" b="1" dirty="0">
                <a:latin typeface="华文中宋" panose="02010600040101010101" pitchFamily="2" charset="-122"/>
                <a:ea typeface="华文中宋" panose="02010600040101010101" pitchFamily="2" charset="-122"/>
              </a:rPr>
              <a:t>WR</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SzPct val="80000"/>
              <a:buFont typeface="Wingdings" panose="05000000000000000000" pitchFamily="2" charset="2"/>
            </a:pPr>
            <a:r>
              <a:rPr lang="zh-CN" altLang="en-US" sz="2800" dirty="0">
                <a:latin typeface="华文中宋" panose="02010600040101010101" pitchFamily="2" charset="-122"/>
                <a:ea typeface="华文中宋" panose="02010600040101010101" pitchFamily="2" charset="-122"/>
              </a:rPr>
              <a:t>检测先读后写（</a:t>
            </a:r>
            <a:r>
              <a:rPr lang="en-US" altLang="zh-CN" sz="2800" dirty="0">
                <a:latin typeface="华文中宋" panose="02010600040101010101" pitchFamily="2" charset="-122"/>
                <a:ea typeface="华文中宋" panose="02010600040101010101" pitchFamily="2" charset="-122"/>
              </a:rPr>
              <a:t>WAR</a:t>
            </a:r>
            <a:r>
              <a:rPr lang="zh-CN" altLang="en-US"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Clr>
                <a:srgbClr val="00FF00"/>
              </a:buClr>
              <a:buSzPct val="80000"/>
              <a:buFont typeface="Wingdings 2" panose="05020102010507070707" pitchFamily="18" charset="2"/>
            </a:pPr>
            <a:r>
              <a:rPr lang="zh-CN" altLang="en-US" sz="2800" dirty="0">
                <a:latin typeface="华文中宋" panose="02010600040101010101" pitchFamily="2" charset="-122"/>
                <a:ea typeface="华文中宋" panose="02010600040101010101" pitchFamily="2" charset="-122"/>
              </a:rPr>
              <a:t>    同时出现以下的情况时，就不允许指令写结果</a:t>
            </a:r>
            <a:r>
              <a:rPr lang="en-US" altLang="zh-CN" sz="2800" dirty="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Clr>
                <a:srgbClr val="00FF00"/>
              </a:buClr>
              <a:buSzPct val="80000"/>
              <a:buFont typeface="Wingdings 2" panose="05020102010507070707" pitchFamily="18" charset="2"/>
            </a:pPr>
            <a:endParaRPr lang="en-US" altLang="zh-CN" dirty="0">
              <a:latin typeface="华文中宋" panose="02010600040101010101" pitchFamily="2" charset="-122"/>
              <a:ea typeface="华文中宋" panose="02010600040101010101" pitchFamily="2" charset="-122"/>
            </a:endParaRPr>
          </a:p>
        </p:txBody>
      </p:sp>
      <p:sp>
        <p:nvSpPr>
          <p:cNvPr id="55300" name="Text Box 5"/>
          <p:cNvSpPr txBox="1">
            <a:spLocks noChangeArrowheads="1"/>
          </p:cNvSpPr>
          <p:nvPr/>
        </p:nvSpPr>
        <p:spPr bwMode="auto">
          <a:xfrm>
            <a:off x="250825" y="3860800"/>
            <a:ext cx="864235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
                <a:srgbClr val="00FF00"/>
              </a:buClr>
              <a:buSzPct val="80000"/>
              <a:buFont typeface="Wingdings 2" panose="05020102010507070707" pitchFamily="18" charset="2"/>
              <a:buNone/>
              <a:defRPr/>
            </a:pPr>
            <a:endParaRPr kumimoji="1" lang="en-US" altLang="zh-CN" sz="2400" b="1"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
                <a:srgbClr val="FF9999"/>
              </a:buClr>
              <a:buSzPct val="145000"/>
              <a:buFontTx/>
              <a:buChar char="•"/>
              <a:defRPr/>
            </a:pPr>
            <a:r>
              <a:rPr kumimoji="1" lang="en-US" altLang="zh-CN" sz="2400" b="1"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前面的某条指令还没有读取操作数，且其某个源操作数寄存器与本指令的目的寄存器相同。</a:t>
            </a:r>
            <a:endPar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如果没有读后写，目标寄存器空闲，就将结果写入到目标寄存器中，然后释放本指令使用的所有资源。</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8371" name="Rectangle 4"/>
          <p:cNvSpPr>
            <a:spLocks noChangeArrowheads="1"/>
          </p:cNvSpPr>
          <p:nvPr/>
        </p:nvSpPr>
        <p:spPr bwMode="auto">
          <a:xfrm>
            <a:off x="539750" y="404813"/>
            <a:ext cx="79930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记分牌需要纪录的信息分为三部分：</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指令状态表</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记录正在执行的各条指令已经进入记分牌</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DLX</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流水线四段中的哪些段。</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58372" name="Rectangle 5"/>
          <p:cNvSpPr>
            <a:spLocks noChangeArrowheads="1"/>
          </p:cNvSpPr>
          <p:nvPr/>
        </p:nvSpPr>
        <p:spPr bwMode="auto">
          <a:xfrm>
            <a:off x="755650" y="2325688"/>
            <a:ext cx="80660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(2)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功能部件状态表</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纪录各个功能部件的状态。每个功能部件在状态表</a:t>
            </a: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中都由以下</a:t>
            </a:r>
            <a:r>
              <a:rPr kumimoji="1" lang="zh-CN" altLang="en-US" sz="24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九个域</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来纪录：</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Busy</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指示功能部件是否在工作</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Op</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功能部件当前执行的操作</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Fi</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目的寄存器编号</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源寄存器编号</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Qj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Qk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向</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中写结果的功能部件</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表示</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是否就绪（</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段） ，</a:t>
            </a: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Tx/>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是否已经被使用（</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EXE</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WR</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段）</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9395" name="Rectangle 4"/>
          <p:cNvSpPr>
            <a:spLocks noChangeArrowheads="1"/>
          </p:cNvSpPr>
          <p:nvPr/>
        </p:nvSpPr>
        <p:spPr bwMode="auto">
          <a:xfrm>
            <a:off x="468313" y="476250"/>
            <a:ext cx="7920038"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3</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）结果寄存器状态表</a:t>
            </a:r>
            <a:endParaRPr kumimoji="1" lang="zh-CN" altLang="en-US" sz="2400" b="0" i="0" u="none" strike="noStrike" kern="1200" cap="none" spc="0" normalizeH="0" baseline="0" noProof="0" dirty="0">
              <a:ln>
                <a:noFill/>
              </a:ln>
              <a:solidFill>
                <a:srgbClr val="FF66FF"/>
              </a:solidFill>
              <a:effectLst/>
              <a:uLnTx/>
              <a:uFillTx/>
              <a:latin typeface="华文中宋" panose="02010600040101010101" pitchFamily="2" charset="-122"/>
              <a:ea typeface="华文中宋" panose="02010600040101010101" pitchFamily="2" charset="-122"/>
              <a:cs typeface="+mn-cs"/>
            </a:endParaRPr>
          </a:p>
          <a:p>
            <a:pPr marL="0" marR="0" lvl="0" indent="238125"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每个寄存器在表中有一个域，用于记录当前已经进入流水线的指令所需写入该寄存器的功能部件（编号）。如果当前正在运行的功能部件不需要写入该寄存器的，则相应域置为空。</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5060" name="Rectangle 5"/>
          <p:cNvSpPr/>
          <p:nvPr/>
        </p:nvSpPr>
        <p:spPr>
          <a:xfrm>
            <a:off x="611188" y="2781300"/>
            <a:ext cx="8064500" cy="3292475"/>
          </a:xfrm>
          <a:prstGeom prst="rect">
            <a:avLst/>
          </a:prstGeom>
          <a:noFill/>
          <a:ln w="9525">
            <a:noFill/>
          </a:ln>
        </p:spPr>
        <p:txBody>
          <a:bodyPr anchor="ctr" anchorCtr="0">
            <a:spAutoFit/>
          </a:bodyPr>
          <a:p>
            <a:pPr indent="238125"/>
            <a:r>
              <a:rPr lang="zh-CN" altLang="en-US" sz="2600" dirty="0">
                <a:latin typeface="华文中宋" panose="02010600040101010101" pitchFamily="2" charset="-122"/>
                <a:ea typeface="华文中宋" panose="02010600040101010101" pitchFamily="2" charset="-122"/>
              </a:rPr>
              <a:t>例</a:t>
            </a:r>
            <a:r>
              <a:rPr lang="en-US" altLang="zh-CN" sz="2600" dirty="0">
                <a:latin typeface="华文中宋" panose="02010600040101010101" pitchFamily="2" charset="-122"/>
                <a:ea typeface="华文中宋" panose="02010600040101010101" pitchFamily="2" charset="-122"/>
              </a:rPr>
              <a:t>4-4  </a:t>
            </a:r>
            <a:r>
              <a:rPr lang="zh-CN" altLang="en-US" sz="2600" dirty="0">
                <a:latin typeface="华文中宋" panose="02010600040101010101" pitchFamily="2" charset="-122"/>
                <a:ea typeface="华文中宋" panose="02010600040101010101" pitchFamily="2" charset="-122"/>
              </a:rPr>
              <a:t>给出一段代码如下所示：</a:t>
            </a:r>
            <a:endParaRPr lang="zh-CN" altLang="en-US" sz="2600" dirty="0">
              <a:latin typeface="华文中宋" panose="02010600040101010101" pitchFamily="2" charset="-122"/>
              <a:ea typeface="华文中宋" panose="02010600040101010101" pitchFamily="2" charset="-122"/>
            </a:endParaRPr>
          </a:p>
          <a:p>
            <a:pPr indent="238125"/>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LD	         </a:t>
            </a:r>
            <a:r>
              <a:rPr lang="pt-BR" altLang="zh-CN" sz="2600" dirty="0">
                <a:solidFill>
                  <a:srgbClr val="00FF00"/>
                </a:solidFill>
                <a:latin typeface="Times New Roman" panose="02020603050405020304" pitchFamily="18" charset="0"/>
              </a:rPr>
              <a:t>F6</a:t>
            </a:r>
            <a:r>
              <a:rPr lang="pt-BR" altLang="zh-CN" sz="2600" dirty="0">
                <a:latin typeface="Times New Roman" panose="02020603050405020304" pitchFamily="18" charset="0"/>
              </a:rPr>
              <a:t> , 34(R2)</a:t>
            </a:r>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LD	         </a:t>
            </a:r>
            <a:r>
              <a:rPr lang="pt-BR" altLang="zh-CN" sz="2600" dirty="0">
                <a:solidFill>
                  <a:schemeClr val="tx2"/>
                </a:solidFill>
                <a:latin typeface="Times New Roman" panose="02020603050405020304" pitchFamily="18" charset="0"/>
              </a:rPr>
              <a:t>F2</a:t>
            </a:r>
            <a:r>
              <a:rPr lang="pt-BR" altLang="zh-CN" sz="2600" dirty="0">
                <a:latin typeface="Times New Roman" panose="02020603050405020304" pitchFamily="18" charset="0"/>
              </a:rPr>
              <a:t> , 45(R3)</a:t>
            </a:r>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MULT.D    </a:t>
            </a:r>
            <a:r>
              <a:rPr lang="pt-BR" altLang="zh-CN" sz="2600" dirty="0">
                <a:solidFill>
                  <a:schemeClr val="folHlink"/>
                </a:solidFill>
                <a:latin typeface="Times New Roman" panose="02020603050405020304" pitchFamily="18" charset="0"/>
              </a:rPr>
              <a:t>F0</a:t>
            </a:r>
            <a:r>
              <a:rPr lang="pt-BR" altLang="zh-CN" sz="2600" dirty="0">
                <a:latin typeface="Times New Roman" panose="02020603050405020304" pitchFamily="18" charset="0"/>
              </a:rPr>
              <a:t> , </a:t>
            </a:r>
            <a:r>
              <a:rPr lang="pt-BR" altLang="zh-CN" sz="2600" dirty="0">
                <a:solidFill>
                  <a:schemeClr val="tx2"/>
                </a:solidFill>
                <a:latin typeface="Times New Roman" panose="02020603050405020304" pitchFamily="18" charset="0"/>
              </a:rPr>
              <a:t>F2</a:t>
            </a:r>
            <a:r>
              <a:rPr lang="pt-BR" altLang="zh-CN" sz="2600" dirty="0">
                <a:latin typeface="Times New Roman" panose="02020603050405020304" pitchFamily="18" charset="0"/>
              </a:rPr>
              <a:t> , F4</a:t>
            </a:r>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SUB.D       </a:t>
            </a:r>
            <a:r>
              <a:rPr lang="pt-BR" altLang="zh-CN" sz="2600" dirty="0">
                <a:solidFill>
                  <a:srgbClr val="FF66FF"/>
                </a:solidFill>
                <a:latin typeface="Times New Roman" panose="02020603050405020304" pitchFamily="18" charset="0"/>
              </a:rPr>
              <a:t>F8</a:t>
            </a:r>
            <a:r>
              <a:rPr lang="pt-BR" altLang="zh-CN" sz="2600" dirty="0">
                <a:latin typeface="Times New Roman" panose="02020603050405020304" pitchFamily="18" charset="0"/>
              </a:rPr>
              <a:t> , </a:t>
            </a:r>
            <a:r>
              <a:rPr lang="pt-BR" altLang="zh-CN" sz="2600" dirty="0">
                <a:solidFill>
                  <a:srgbClr val="00FF00"/>
                </a:solidFill>
                <a:latin typeface="Times New Roman" panose="02020603050405020304" pitchFamily="18" charset="0"/>
              </a:rPr>
              <a:t>F6</a:t>
            </a:r>
            <a:r>
              <a:rPr lang="pt-BR" altLang="zh-CN" sz="2600" dirty="0">
                <a:latin typeface="Times New Roman" panose="02020603050405020304" pitchFamily="18" charset="0"/>
              </a:rPr>
              <a:t> , </a:t>
            </a:r>
            <a:r>
              <a:rPr lang="pt-BR" altLang="zh-CN" sz="2600" dirty="0">
                <a:solidFill>
                  <a:schemeClr val="tx2"/>
                </a:solidFill>
                <a:latin typeface="Times New Roman" panose="02020603050405020304" pitchFamily="18" charset="0"/>
              </a:rPr>
              <a:t>F2</a:t>
            </a:r>
            <a:endParaRPr lang="pt-BR" altLang="zh-CN" sz="2600" dirty="0">
              <a:solidFill>
                <a:schemeClr val="tx2"/>
              </a:solidFill>
              <a:latin typeface="Times New Roman" panose="02020603050405020304" pitchFamily="18" charset="0"/>
            </a:endParaRPr>
          </a:p>
          <a:p>
            <a:pPr indent="238125"/>
            <a:r>
              <a:rPr lang="pt-BR" altLang="zh-CN" sz="2600" dirty="0">
                <a:latin typeface="Times New Roman" panose="02020603050405020304" pitchFamily="18" charset="0"/>
              </a:rPr>
              <a:t>DIV.D        F10 , </a:t>
            </a:r>
            <a:r>
              <a:rPr lang="pt-BR" altLang="zh-CN" sz="2600" dirty="0">
                <a:solidFill>
                  <a:schemeClr val="folHlink"/>
                </a:solidFill>
                <a:latin typeface="Times New Roman" panose="02020603050405020304" pitchFamily="18" charset="0"/>
              </a:rPr>
              <a:t>F0</a:t>
            </a:r>
            <a:r>
              <a:rPr lang="pt-BR" altLang="zh-CN" sz="2600" dirty="0">
                <a:latin typeface="Times New Roman" panose="02020603050405020304" pitchFamily="18" charset="0"/>
              </a:rPr>
              <a:t> , </a:t>
            </a:r>
            <a:r>
              <a:rPr lang="pt-BR" altLang="zh-CN" sz="2600" dirty="0">
                <a:solidFill>
                  <a:srgbClr val="00FF00"/>
                </a:solidFill>
                <a:latin typeface="Times New Roman" panose="02020603050405020304" pitchFamily="18" charset="0"/>
              </a:rPr>
              <a:t>F6</a:t>
            </a:r>
            <a:endParaRPr lang="pt-BR" altLang="zh-CN" sz="2600" dirty="0">
              <a:solidFill>
                <a:srgbClr val="00FF00"/>
              </a:solidFill>
              <a:latin typeface="Times New Roman" panose="02020603050405020304" pitchFamily="18" charset="0"/>
            </a:endParaRPr>
          </a:p>
          <a:p>
            <a:pPr indent="238125"/>
            <a:r>
              <a:rPr lang="en-US" altLang="zh-CN" sz="2600" dirty="0">
                <a:latin typeface="Times New Roman" panose="02020603050405020304" pitchFamily="18" charset="0"/>
              </a:rPr>
              <a:t>ADD.D       </a:t>
            </a:r>
            <a:r>
              <a:rPr lang="en-US" altLang="zh-CN" sz="2600" dirty="0">
                <a:solidFill>
                  <a:srgbClr val="00FF00"/>
                </a:solidFill>
                <a:latin typeface="Times New Roman" panose="02020603050405020304" pitchFamily="18" charset="0"/>
              </a:rPr>
              <a:t>F6</a:t>
            </a:r>
            <a:r>
              <a:rPr lang="en-US" altLang="zh-CN" sz="2600" dirty="0">
                <a:latin typeface="Times New Roman" panose="02020603050405020304" pitchFamily="18" charset="0"/>
              </a:rPr>
              <a:t> , </a:t>
            </a:r>
            <a:r>
              <a:rPr lang="en-US" altLang="zh-CN" sz="2600" dirty="0">
                <a:solidFill>
                  <a:srgbClr val="FF66FF"/>
                </a:solidFill>
                <a:latin typeface="Times New Roman" panose="02020603050405020304" pitchFamily="18" charset="0"/>
              </a:rPr>
              <a:t>F8</a:t>
            </a:r>
            <a:r>
              <a:rPr lang="en-US" altLang="zh-CN" sz="2600" dirty="0">
                <a:latin typeface="Times New Roman" panose="02020603050405020304" pitchFamily="18" charset="0"/>
              </a:rPr>
              <a:t> , F2</a:t>
            </a:r>
            <a:endParaRPr lang="en-US" altLang="zh-CN" sz="2600" dirty="0">
              <a:latin typeface="Times New Roman" panose="02020603050405020304" pitchFamily="18" charset="0"/>
            </a:endParaRPr>
          </a:p>
        </p:txBody>
      </p:sp>
      <p:sp>
        <p:nvSpPr>
          <p:cNvPr id="45061" name="Rectangle 4"/>
          <p:cNvSpPr/>
          <p:nvPr/>
        </p:nvSpPr>
        <p:spPr>
          <a:xfrm>
            <a:off x="4572000" y="3886200"/>
            <a:ext cx="3673475" cy="2124075"/>
          </a:xfrm>
          <a:prstGeom prst="rect">
            <a:avLst/>
          </a:prstGeom>
          <a:noFill/>
          <a:ln w="9525">
            <a:noFill/>
          </a:ln>
        </p:spPr>
        <p:txBody>
          <a:bodyPr anchor="ctr" anchorCtr="0">
            <a:spAutoFit/>
          </a:bodyPr>
          <a:p>
            <a:pPr indent="238125" defTabSz="914400">
              <a:lnSpc>
                <a:spcPct val="150000"/>
              </a:lnSpc>
              <a:tabLst>
                <a:tab pos="762000" algn="l"/>
              </a:tabLst>
            </a:pPr>
            <a:r>
              <a:rPr lang="zh-CN" altLang="en-US" dirty="0">
                <a:latin typeface="黑体" panose="02010609060101010101" pitchFamily="49" charset="-122"/>
              </a:rPr>
              <a:t>  加法需</a:t>
            </a:r>
            <a:r>
              <a:rPr lang="en-US" altLang="zh-CN" dirty="0">
                <a:solidFill>
                  <a:srgbClr val="FF66FF"/>
                </a:solidFill>
                <a:latin typeface="黑体" panose="02010609060101010101" pitchFamily="49" charset="-122"/>
              </a:rPr>
              <a:t>2</a:t>
            </a:r>
            <a:r>
              <a:rPr lang="zh-CN" altLang="en-US" dirty="0">
                <a:latin typeface="黑体" panose="02010609060101010101" pitchFamily="49" charset="-122"/>
              </a:rPr>
              <a:t>个时钟周期</a:t>
            </a:r>
            <a:endParaRPr lang="zh-CN" altLang="en-US" dirty="0">
              <a:latin typeface="黑体" panose="02010609060101010101" pitchFamily="49" charset="-122"/>
            </a:endParaRPr>
          </a:p>
          <a:p>
            <a:pPr indent="238125" defTabSz="914400">
              <a:lnSpc>
                <a:spcPct val="150000"/>
              </a:lnSpc>
              <a:tabLst>
                <a:tab pos="762000" algn="l"/>
              </a:tabLst>
            </a:pPr>
            <a:r>
              <a:rPr lang="zh-CN" altLang="en-US" dirty="0">
                <a:latin typeface="黑体" panose="02010609060101010101" pitchFamily="49" charset="-122"/>
              </a:rPr>
              <a:t>  乘法需</a:t>
            </a:r>
            <a:r>
              <a:rPr lang="en-US" altLang="zh-CN" dirty="0">
                <a:solidFill>
                  <a:srgbClr val="FF66FF"/>
                </a:solidFill>
                <a:latin typeface="黑体" panose="02010609060101010101" pitchFamily="49" charset="-122"/>
              </a:rPr>
              <a:t>10</a:t>
            </a:r>
            <a:r>
              <a:rPr lang="zh-CN" altLang="en-US" dirty="0">
                <a:latin typeface="黑体" panose="02010609060101010101" pitchFamily="49" charset="-122"/>
              </a:rPr>
              <a:t>个时钟周期</a:t>
            </a:r>
            <a:endParaRPr lang="zh-CN" altLang="en-US" dirty="0">
              <a:latin typeface="黑体" panose="02010609060101010101" pitchFamily="49" charset="-122"/>
            </a:endParaRPr>
          </a:p>
          <a:p>
            <a:pPr indent="238125" defTabSz="914400">
              <a:lnSpc>
                <a:spcPct val="150000"/>
              </a:lnSpc>
              <a:tabLst>
                <a:tab pos="762000" algn="l"/>
              </a:tabLst>
            </a:pPr>
            <a:r>
              <a:rPr lang="zh-CN" altLang="en-US" dirty="0">
                <a:latin typeface="黑体" panose="02010609060101010101" pitchFamily="49" charset="-122"/>
              </a:rPr>
              <a:t>  除法需</a:t>
            </a:r>
            <a:r>
              <a:rPr lang="en-US" altLang="zh-CN" dirty="0">
                <a:solidFill>
                  <a:srgbClr val="FF66FF"/>
                </a:solidFill>
                <a:latin typeface="黑体" panose="02010609060101010101" pitchFamily="49" charset="-122"/>
              </a:rPr>
              <a:t>40</a:t>
            </a:r>
            <a:r>
              <a:rPr lang="zh-CN" altLang="en-US" dirty="0">
                <a:latin typeface="黑体" panose="02010609060101010101" pitchFamily="49" charset="-122"/>
              </a:rPr>
              <a:t>个时钟周期</a:t>
            </a:r>
            <a:endParaRPr lang="zh-CN" altLang="en-US" dirty="0">
              <a:latin typeface="黑体" panose="02010609060101010101" pitchFamily="49" charset="-122"/>
            </a:endParaRPr>
          </a:p>
          <a:p>
            <a:pPr indent="238125" defTabSz="914400">
              <a:tabLst>
                <a:tab pos="762000" algn="l"/>
              </a:tabLst>
            </a:pPr>
            <a:r>
              <a:rPr lang="zh-CN" altLang="en-US" dirty="0">
                <a:latin typeface="黑体" panose="02010609060101010101" pitchFamily="49" charset="-122"/>
              </a:rPr>
              <a:t>     </a:t>
            </a:r>
            <a:endParaRPr lang="zh-CN" altLang="en-US" dirty="0">
              <a:latin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6083" name="Rectangle 2"/>
          <p:cNvSpPr/>
          <p:nvPr/>
        </p:nvSpPr>
        <p:spPr>
          <a:xfrm>
            <a:off x="1763713" y="400050"/>
            <a:ext cx="5688012" cy="652463"/>
          </a:xfrm>
          <a:prstGeom prst="rect">
            <a:avLst/>
          </a:prstGeom>
          <a:noFill/>
          <a:ln w="9525">
            <a:noFill/>
          </a:ln>
        </p:spPr>
        <p:txBody>
          <a:bodyPr/>
          <a:p>
            <a:pPr eaLnBrk="1" hangingPunct="1"/>
            <a:r>
              <a:rPr lang="zh-CN" altLang="en-US" dirty="0">
                <a:latin typeface="黑体" panose="02010609060101010101" pitchFamily="49" charset="-122"/>
              </a:rPr>
              <a:t>采用记分牌技术的</a:t>
            </a:r>
            <a:r>
              <a:rPr lang="en-US" altLang="zh-CN" dirty="0">
                <a:latin typeface="黑体" panose="02010609060101010101" pitchFamily="49" charset="-122"/>
              </a:rPr>
              <a:t>DLX</a:t>
            </a:r>
            <a:r>
              <a:rPr lang="zh-CN" altLang="en-US" dirty="0">
                <a:latin typeface="黑体" panose="02010609060101010101" pitchFamily="49" charset="-122"/>
              </a:rPr>
              <a:t>处理器的基本结构 </a:t>
            </a:r>
            <a:endParaRPr lang="zh-CN" altLang="en-US" dirty="0">
              <a:latin typeface="黑体" panose="02010609060101010101" pitchFamily="49" charset="-122"/>
            </a:endParaRPr>
          </a:p>
        </p:txBody>
      </p:sp>
      <p:pic>
        <p:nvPicPr>
          <p:cNvPr id="46084" name="Picture 3"/>
          <p:cNvPicPr>
            <a:picLocks noChangeAspect="1"/>
          </p:cNvPicPr>
          <p:nvPr/>
        </p:nvPicPr>
        <p:blipFill>
          <a:blip r:embed="rId1"/>
          <a:stretch>
            <a:fillRect/>
          </a:stretch>
        </p:blipFill>
        <p:spPr>
          <a:xfrm>
            <a:off x="684213" y="1196975"/>
            <a:ext cx="7632700" cy="5472113"/>
          </a:xfrm>
          <a:prstGeom prst="rect">
            <a:avLst/>
          </a:prstGeom>
          <a:solidFill>
            <a:srgbClr val="FFFFFF"/>
          </a:solid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7107" name="Text Box 19"/>
          <p:cNvSpPr txBox="1"/>
          <p:nvPr/>
        </p:nvSpPr>
        <p:spPr>
          <a:xfrm>
            <a:off x="2195513" y="836613"/>
            <a:ext cx="5562600" cy="457200"/>
          </a:xfrm>
          <a:prstGeom prst="rect">
            <a:avLst/>
          </a:prstGeom>
          <a:noFill/>
          <a:ln w="9525">
            <a:noFill/>
          </a:ln>
        </p:spPr>
        <p:txBody>
          <a:bodyPr>
            <a:spAutoFit/>
          </a:bodyPr>
          <a:p>
            <a:pPr eaLnBrk="1" hangingPunct="1">
              <a:spcBef>
                <a:spcPct val="50000"/>
              </a:spcBef>
            </a:pPr>
            <a:r>
              <a:rPr lang="en-US" altLang="zh-CN" dirty="0">
                <a:latin typeface="华文中宋" panose="02010600040101010101" pitchFamily="2" charset="-122"/>
                <a:ea typeface="华文中宋" panose="02010600040101010101" pitchFamily="2" charset="-122"/>
              </a:rPr>
              <a:t> DLX</a:t>
            </a:r>
            <a:r>
              <a:rPr lang="zh-CN" altLang="en-US" dirty="0">
                <a:latin typeface="华文中宋" panose="02010600040101010101" pitchFamily="2" charset="-122"/>
                <a:ea typeface="华文中宋" panose="02010600040101010101" pitchFamily="2" charset="-122"/>
              </a:rPr>
              <a:t>记分牌信息组成和记录的信息 </a:t>
            </a:r>
            <a:endParaRPr lang="zh-CN" altLang="en-US" dirty="0">
              <a:latin typeface="华文中宋" panose="02010600040101010101" pitchFamily="2" charset="-122"/>
              <a:ea typeface="华文中宋" panose="02010600040101010101" pitchFamily="2" charset="-122"/>
            </a:endParaRPr>
          </a:p>
        </p:txBody>
      </p:sp>
      <p:grpSp>
        <p:nvGrpSpPr>
          <p:cNvPr id="59396" name="Group 21"/>
          <p:cNvGrpSpPr/>
          <p:nvPr/>
        </p:nvGrpSpPr>
        <p:grpSpPr bwMode="auto">
          <a:xfrm>
            <a:off x="990600" y="1773238"/>
            <a:ext cx="7391400" cy="4819650"/>
            <a:chOff x="624" y="1117"/>
            <a:chExt cx="4656" cy="3036"/>
          </a:xfrm>
          <a:solidFill>
            <a:schemeClr val="bg1"/>
          </a:solidFill>
        </p:grpSpPr>
        <p:sp>
          <p:nvSpPr>
            <p:cNvPr id="59397" name="Rectangle 4"/>
            <p:cNvSpPr>
              <a:spLocks noChangeArrowheads="1"/>
            </p:cNvSpPr>
            <p:nvPr/>
          </p:nvSpPr>
          <p:spPr bwMode="auto">
            <a:xfrm>
              <a:off x="675" y="1137"/>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398" name="Text Box 5"/>
            <p:cNvSpPr txBox="1">
              <a:spLocks noChangeArrowheads="1"/>
            </p:cNvSpPr>
            <p:nvPr/>
          </p:nvSpPr>
          <p:spPr bwMode="auto">
            <a:xfrm>
              <a:off x="1059" y="1281"/>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dirty="0" smtClean="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59399" name="Text Box 6"/>
            <p:cNvSpPr txBox="1">
              <a:spLocks noChangeArrowheads="1"/>
            </p:cNvSpPr>
            <p:nvPr/>
          </p:nvSpPr>
          <p:spPr bwMode="auto">
            <a:xfrm>
              <a:off x="2835" y="1117"/>
              <a:ext cx="2400" cy="65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9400" name="Text Box 7"/>
            <p:cNvSpPr txBox="1">
              <a:spLocks noChangeArrowheads="1"/>
            </p:cNvSpPr>
            <p:nvPr/>
          </p:nvSpPr>
          <p:spPr bwMode="auto">
            <a:xfrm>
              <a:off x="624" y="1809"/>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a:t>
              </a:r>
              <a:r>
                <a:rPr kumimoji="1" lang="pt-BR" altLang="zh-CN" sz="2400" b="1" i="0" u="none" strike="noStrike" kern="1200" cap="none" spc="0" normalizeH="0" baseline="0" noProof="0" dirty="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pt-BR"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F4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SUB.D</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F8 , F6 ,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a:t>
              </a:r>
              <a:r>
                <a:rPr kumimoji="1" lang="en-US" altLang="zh-CN" sz="2400" b="1" i="0" u="none" strike="noStrike" kern="1200" cap="none" spc="0" normalizeH="0" baseline="0" noProof="0" dirty="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F6     </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ADD.D</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F6 , F8 , F2</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en-US" altLang="zh-CN"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59401" name="Line 8"/>
            <p:cNvSpPr>
              <a:spLocks noChangeShapeType="1"/>
            </p:cNvSpPr>
            <p:nvPr/>
          </p:nvSpPr>
          <p:spPr bwMode="auto">
            <a:xfrm>
              <a:off x="675" y="1761"/>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2" name="Line 9"/>
            <p:cNvSpPr>
              <a:spLocks noChangeShapeType="1"/>
            </p:cNvSpPr>
            <p:nvPr/>
          </p:nvSpPr>
          <p:spPr bwMode="auto">
            <a:xfrm>
              <a:off x="2853" y="1137"/>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3" name="Line 10"/>
            <p:cNvSpPr>
              <a:spLocks noChangeShapeType="1"/>
            </p:cNvSpPr>
            <p:nvPr/>
          </p:nvSpPr>
          <p:spPr bwMode="auto">
            <a:xfrm>
              <a:off x="2862" y="1512"/>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4" name="Line 11"/>
            <p:cNvSpPr>
              <a:spLocks noChangeShapeType="1"/>
            </p:cNvSpPr>
            <p:nvPr/>
          </p:nvSpPr>
          <p:spPr bwMode="auto">
            <a:xfrm>
              <a:off x="675" y="210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5" name="Line 12"/>
            <p:cNvSpPr>
              <a:spLocks noChangeShapeType="1"/>
            </p:cNvSpPr>
            <p:nvPr/>
          </p:nvSpPr>
          <p:spPr bwMode="auto">
            <a:xfrm>
              <a:off x="675" y="2454"/>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6" name="Line 13"/>
            <p:cNvSpPr>
              <a:spLocks noChangeShapeType="1"/>
            </p:cNvSpPr>
            <p:nvPr/>
          </p:nvSpPr>
          <p:spPr bwMode="auto">
            <a:xfrm>
              <a:off x="675" y="279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7" name="Line 14"/>
            <p:cNvSpPr>
              <a:spLocks noChangeShapeType="1"/>
            </p:cNvSpPr>
            <p:nvPr/>
          </p:nvSpPr>
          <p:spPr bwMode="auto">
            <a:xfrm>
              <a:off x="657" y="311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8" name="Line 15"/>
            <p:cNvSpPr>
              <a:spLocks noChangeShapeType="1"/>
            </p:cNvSpPr>
            <p:nvPr/>
          </p:nvSpPr>
          <p:spPr bwMode="auto">
            <a:xfrm>
              <a:off x="675" y="3453"/>
              <a:ext cx="4464" cy="0"/>
            </a:xfrm>
            <a:prstGeom prst="line">
              <a:avLst/>
            </a:prstGeom>
            <a:grpFill/>
            <a:ln>
              <a:noFill/>
            </a:ln>
            <a:effectLst/>
            <a:extLst>
              <a:ext uri="{91240B29-F687-4F45-9708-019B960494DF}">
                <a14:hiddenLine xmlns:a14="http://schemas.microsoft.com/office/drawing/2010/main" w="9525">
                  <a:solidFill>
                    <a:schemeClr val="bg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9" name="Line 16"/>
            <p:cNvSpPr>
              <a:spLocks noChangeShapeType="1"/>
            </p:cNvSpPr>
            <p:nvPr/>
          </p:nvSpPr>
          <p:spPr bwMode="auto">
            <a:xfrm>
              <a:off x="3363"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0" name="Line 17"/>
            <p:cNvSpPr>
              <a:spLocks noChangeShapeType="1"/>
            </p:cNvSpPr>
            <p:nvPr/>
          </p:nvSpPr>
          <p:spPr bwMode="auto">
            <a:xfrm>
              <a:off x="3939"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1" name="Line 18"/>
            <p:cNvSpPr>
              <a:spLocks noChangeShapeType="1"/>
            </p:cNvSpPr>
            <p:nvPr/>
          </p:nvSpPr>
          <p:spPr bwMode="auto">
            <a:xfrm>
              <a:off x="4467"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2" name="Line 20"/>
            <p:cNvSpPr>
              <a:spLocks noChangeShapeType="1"/>
            </p:cNvSpPr>
            <p:nvPr/>
          </p:nvSpPr>
          <p:spPr bwMode="auto">
            <a:xfrm>
              <a:off x="703" y="3430"/>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60419" name="Group 35"/>
          <p:cNvGrpSpPr/>
          <p:nvPr/>
        </p:nvGrpSpPr>
        <p:grpSpPr bwMode="auto">
          <a:xfrm>
            <a:off x="638175" y="549275"/>
            <a:ext cx="8505825" cy="5619750"/>
            <a:chOff x="402" y="348"/>
            <a:chExt cx="5358" cy="3540"/>
          </a:xfrm>
          <a:solidFill>
            <a:schemeClr val="bg1"/>
          </a:solidFill>
        </p:grpSpPr>
        <p:sp>
          <p:nvSpPr>
            <p:cNvPr id="60420" name="Rectangle 4"/>
            <p:cNvSpPr>
              <a:spLocks noChangeArrowheads="1"/>
            </p:cNvSpPr>
            <p:nvPr/>
          </p:nvSpPr>
          <p:spPr bwMode="auto">
            <a:xfrm>
              <a:off x="402" y="348"/>
              <a:ext cx="4992" cy="2448"/>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1" name="Text Box 5"/>
            <p:cNvSpPr txBox="1">
              <a:spLocks noChangeArrowheads="1"/>
            </p:cNvSpPr>
            <p:nvPr/>
          </p:nvSpPr>
          <p:spPr bwMode="auto">
            <a:xfrm>
              <a:off x="501" y="540"/>
              <a:ext cx="1056"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2" name="Text Box 6"/>
            <p:cNvSpPr txBox="1">
              <a:spLocks noChangeArrowheads="1"/>
            </p:cNvSpPr>
            <p:nvPr/>
          </p:nvSpPr>
          <p:spPr bwMode="auto">
            <a:xfrm>
              <a:off x="1365" y="351"/>
              <a:ext cx="4053" cy="68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功能部件状态表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Busy  Op  Fi  Fj Fk  Qj   Qk  Rj  Rk</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3" name="Text Box 7"/>
            <p:cNvSpPr txBox="1">
              <a:spLocks noChangeArrowheads="1"/>
            </p:cNvSpPr>
            <p:nvPr/>
          </p:nvSpPr>
          <p:spPr bwMode="auto">
            <a:xfrm>
              <a:off x="672" y="1020"/>
              <a:ext cx="5088" cy="1687"/>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yes   LD  F2  R3                </a:t>
              </a:r>
              <a:r>
                <a:rPr kumimoji="1" lang="en-US" altLang="zh-CN" sz="2400" b="1" i="0" u="none" strike="noStrike" kern="1200" cap="none" spc="0" normalizeH="0" baseline="0" noProof="0" smtClean="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no</a:t>
              </a:r>
              <a:endParaRPr kumimoji="1" lang="en-US" altLang="zh-CN" sz="2400" b="1" i="0" u="none" strike="noStrike" kern="1200" cap="none" spc="0" normalizeH="0" baseline="0" noProof="0" smtClean="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yes MULTD F0   F2 F4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no  yes</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2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加法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SUBD  F8  F6  F2</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除法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DIVD  F10 F0  F6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no  yes</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4" name="Line 8"/>
            <p:cNvSpPr>
              <a:spLocks noChangeShapeType="1"/>
            </p:cNvSpPr>
            <p:nvPr/>
          </p:nvSpPr>
          <p:spPr bwMode="auto">
            <a:xfrm>
              <a:off x="402" y="1028"/>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5" name="Line 9"/>
            <p:cNvSpPr>
              <a:spLocks noChangeShapeType="1"/>
            </p:cNvSpPr>
            <p:nvPr/>
          </p:nvSpPr>
          <p:spPr bwMode="auto">
            <a:xfrm>
              <a:off x="1362" y="348"/>
              <a:ext cx="0" cy="2448"/>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6" name="Line 10"/>
            <p:cNvSpPr>
              <a:spLocks noChangeShapeType="1"/>
            </p:cNvSpPr>
            <p:nvPr/>
          </p:nvSpPr>
          <p:spPr bwMode="auto">
            <a:xfrm>
              <a:off x="1362" y="684"/>
              <a:ext cx="403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7" name="Line 11"/>
            <p:cNvSpPr>
              <a:spLocks noChangeShapeType="1"/>
            </p:cNvSpPr>
            <p:nvPr/>
          </p:nvSpPr>
          <p:spPr bwMode="auto">
            <a:xfrm>
              <a:off x="1863"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8" name="Line 12"/>
            <p:cNvSpPr>
              <a:spLocks noChangeShapeType="1"/>
            </p:cNvSpPr>
            <p:nvPr/>
          </p:nvSpPr>
          <p:spPr bwMode="auto">
            <a:xfrm>
              <a:off x="2397"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9" name="Line 13"/>
            <p:cNvSpPr>
              <a:spLocks noChangeShapeType="1"/>
            </p:cNvSpPr>
            <p:nvPr/>
          </p:nvSpPr>
          <p:spPr bwMode="auto">
            <a:xfrm>
              <a:off x="278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0" name="Line 14"/>
            <p:cNvSpPr>
              <a:spLocks noChangeShapeType="1"/>
            </p:cNvSpPr>
            <p:nvPr/>
          </p:nvSpPr>
          <p:spPr bwMode="auto">
            <a:xfrm>
              <a:off x="317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1" name="Line 15"/>
            <p:cNvSpPr>
              <a:spLocks noChangeShapeType="1"/>
            </p:cNvSpPr>
            <p:nvPr/>
          </p:nvSpPr>
          <p:spPr bwMode="auto">
            <a:xfrm>
              <a:off x="347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2" name="Line 16"/>
            <p:cNvSpPr>
              <a:spLocks noChangeShapeType="1"/>
            </p:cNvSpPr>
            <p:nvPr/>
          </p:nvSpPr>
          <p:spPr bwMode="auto">
            <a:xfrm>
              <a:off x="4008"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3" name="Line 17"/>
            <p:cNvSpPr>
              <a:spLocks noChangeShapeType="1"/>
            </p:cNvSpPr>
            <p:nvPr/>
          </p:nvSpPr>
          <p:spPr bwMode="auto">
            <a:xfrm>
              <a:off x="4482"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4" name="Line 18"/>
            <p:cNvSpPr>
              <a:spLocks noChangeShapeType="1"/>
            </p:cNvSpPr>
            <p:nvPr/>
          </p:nvSpPr>
          <p:spPr bwMode="auto">
            <a:xfrm>
              <a:off x="4905"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5" name="Line 19"/>
            <p:cNvSpPr>
              <a:spLocks noChangeShapeType="1"/>
            </p:cNvSpPr>
            <p:nvPr/>
          </p:nvSpPr>
          <p:spPr bwMode="auto">
            <a:xfrm>
              <a:off x="411" y="1338"/>
              <a:ext cx="497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6" name="Line 20"/>
            <p:cNvSpPr>
              <a:spLocks noChangeShapeType="1"/>
            </p:cNvSpPr>
            <p:nvPr/>
          </p:nvSpPr>
          <p:spPr bwMode="auto">
            <a:xfrm>
              <a:off x="402" y="2019"/>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7" name="Line 21"/>
            <p:cNvSpPr>
              <a:spLocks noChangeShapeType="1"/>
            </p:cNvSpPr>
            <p:nvPr/>
          </p:nvSpPr>
          <p:spPr bwMode="auto">
            <a:xfrm>
              <a:off x="402" y="2385"/>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8" name="Line 22"/>
            <p:cNvSpPr>
              <a:spLocks noChangeShapeType="1"/>
            </p:cNvSpPr>
            <p:nvPr/>
          </p:nvSpPr>
          <p:spPr bwMode="auto">
            <a:xfrm>
              <a:off x="402" y="1680"/>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nvGrpSpPr>
            <p:cNvPr id="60439" name="Group 23"/>
            <p:cNvGrpSpPr/>
            <p:nvPr/>
          </p:nvGrpSpPr>
          <p:grpSpPr bwMode="auto">
            <a:xfrm>
              <a:off x="504" y="2958"/>
              <a:ext cx="4800" cy="930"/>
              <a:chOff x="486" y="2883"/>
              <a:chExt cx="4800" cy="930"/>
            </a:xfrm>
            <a:grpFill/>
          </p:grpSpPr>
          <p:sp>
            <p:nvSpPr>
              <p:cNvPr id="60440" name="Text Box 24"/>
              <p:cNvSpPr txBox="1">
                <a:spLocks noChangeArrowheads="1"/>
              </p:cNvSpPr>
              <p:nvPr/>
            </p:nvSpPr>
            <p:spPr bwMode="auto">
              <a:xfrm>
                <a:off x="486" y="2883"/>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endPar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 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a:t>
                </a:r>
                <a:r>
                  <a:rPr kumimoji="1" lang="zh-CN" altLang="en-US"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加法   除法</a:t>
                </a:r>
                <a:endPar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41" name="Line 25"/>
              <p:cNvSpPr>
                <a:spLocks noChangeShapeType="1"/>
              </p:cNvSpPr>
              <p:nvPr/>
            </p:nvSpPr>
            <p:spPr bwMode="auto">
              <a:xfrm>
                <a:off x="486" y="3459"/>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2" name="Line 26"/>
              <p:cNvSpPr>
                <a:spLocks noChangeShapeType="1"/>
              </p:cNvSpPr>
              <p:nvPr/>
            </p:nvSpPr>
            <p:spPr bwMode="auto">
              <a:xfrm>
                <a:off x="1389" y="2883"/>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3" name="Line 27"/>
              <p:cNvSpPr>
                <a:spLocks noChangeShapeType="1"/>
              </p:cNvSpPr>
              <p:nvPr/>
            </p:nvSpPr>
            <p:spPr bwMode="auto">
              <a:xfrm>
                <a:off x="1398" y="3132"/>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4" name="Line 28"/>
              <p:cNvSpPr>
                <a:spLocks noChangeShapeType="1"/>
              </p:cNvSpPr>
              <p:nvPr/>
            </p:nvSpPr>
            <p:spPr bwMode="auto">
              <a:xfrm>
                <a:off x="1920"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5" name="Line 29"/>
              <p:cNvSpPr>
                <a:spLocks noChangeShapeType="1"/>
              </p:cNvSpPr>
              <p:nvPr/>
            </p:nvSpPr>
            <p:spPr bwMode="auto">
              <a:xfrm>
                <a:off x="2454"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6" name="Line 30"/>
              <p:cNvSpPr>
                <a:spLocks noChangeShapeType="1"/>
              </p:cNvSpPr>
              <p:nvPr/>
            </p:nvSpPr>
            <p:spPr bwMode="auto">
              <a:xfrm>
                <a:off x="2868"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7" name="Line 31"/>
              <p:cNvSpPr>
                <a:spLocks noChangeShapeType="1"/>
              </p:cNvSpPr>
              <p:nvPr/>
            </p:nvSpPr>
            <p:spPr bwMode="auto">
              <a:xfrm>
                <a:off x="3222"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8" name="Line 32"/>
              <p:cNvSpPr>
                <a:spLocks noChangeShapeType="1"/>
              </p:cNvSpPr>
              <p:nvPr/>
            </p:nvSpPr>
            <p:spPr bwMode="auto">
              <a:xfrm>
                <a:off x="4422"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9" name="Line 33"/>
              <p:cNvSpPr>
                <a:spLocks noChangeShapeType="1"/>
              </p:cNvSpPr>
              <p:nvPr/>
            </p:nvSpPr>
            <p:spPr bwMode="auto">
              <a:xfrm>
                <a:off x="4806"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50" name="Line 34"/>
              <p:cNvSpPr>
                <a:spLocks noChangeShapeType="1"/>
              </p:cNvSpPr>
              <p:nvPr/>
            </p:nvSpPr>
            <p:spPr bwMode="auto">
              <a:xfrm>
                <a:off x="3762" y="3141"/>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9155" name="Rectangle 4"/>
          <p:cNvSpPr/>
          <p:nvPr/>
        </p:nvSpPr>
        <p:spPr>
          <a:xfrm>
            <a:off x="323850" y="1335088"/>
            <a:ext cx="8569325" cy="941387"/>
          </a:xfrm>
          <a:prstGeom prst="rect">
            <a:avLst/>
          </a:prstGeom>
          <a:noFill/>
          <a:ln w="9525">
            <a:noFill/>
          </a:ln>
        </p:spPr>
        <p:txBody>
          <a:bodyPr anchor="ctr" anchorCtr="0">
            <a:spAutoFit/>
          </a:bodyPr>
          <a:p>
            <a:pPr indent="238125" defTabSz="914400">
              <a:lnSpc>
                <a:spcPct val="120000"/>
              </a:lnSpc>
              <a:tabLst>
                <a:tab pos="762000" algn="l"/>
              </a:tabLst>
            </a:pPr>
            <a:r>
              <a:rPr lang="zh-CN" altLang="en-US" dirty="0">
                <a:latin typeface="华文中宋" panose="02010600040101010101" pitchFamily="2" charset="-122"/>
                <a:ea typeface="华文中宋" panose="02010600040101010101" pitchFamily="2" charset="-122"/>
              </a:rPr>
              <a:t>例</a:t>
            </a:r>
            <a:r>
              <a:rPr lang="en-US" altLang="zh-CN" dirty="0">
                <a:latin typeface="华文中宋" panose="02010600040101010101" pitchFamily="2" charset="-122"/>
                <a:ea typeface="华文中宋" panose="02010600040101010101" pitchFamily="2" charset="-122"/>
              </a:rPr>
              <a:t>4-5 </a:t>
            </a:r>
            <a:r>
              <a:rPr lang="zh-CN" altLang="en-US" dirty="0">
                <a:latin typeface="华文中宋" panose="02010600040101010101" pitchFamily="2" charset="-122"/>
                <a:ea typeface="华文中宋" panose="02010600040101010101" pitchFamily="2" charset="-122"/>
              </a:rPr>
              <a:t>假设代码段和记分牌信息的起始点状态跟例</a:t>
            </a:r>
            <a:r>
              <a:rPr lang="en-US" altLang="zh-CN" dirty="0">
                <a:latin typeface="华文中宋" panose="02010600040101010101" pitchFamily="2" charset="-122"/>
                <a:ea typeface="华文中宋" panose="02010600040101010101" pitchFamily="2" charset="-122"/>
              </a:rPr>
              <a:t>4-4</a:t>
            </a:r>
            <a:r>
              <a:rPr lang="zh-CN" altLang="en-US" dirty="0">
                <a:latin typeface="华文中宋" panose="02010600040101010101" pitchFamily="2" charset="-122"/>
                <a:ea typeface="华文中宋" panose="02010600040101010101" pitchFamily="2" charset="-122"/>
              </a:rPr>
              <a:t>一样。分别给出</a:t>
            </a:r>
            <a:r>
              <a:rPr lang="en-US" altLang="zh-CN" dirty="0">
                <a:latin typeface="华文中宋" panose="02010600040101010101" pitchFamily="2" charset="-122"/>
                <a:ea typeface="华文中宋" panose="02010600040101010101" pitchFamily="2" charset="-122"/>
              </a:rPr>
              <a:t>MULT.D</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准备写结果之前的记分牌状态。</a:t>
            </a:r>
            <a:endParaRPr lang="zh-CN" altLang="en-US" dirty="0">
              <a:latin typeface="华文中宋" panose="02010600040101010101" pitchFamily="2" charset="-122"/>
              <a:ea typeface="华文中宋" panose="02010600040101010101" pitchFamily="2" charset="-122"/>
            </a:endParaRPr>
          </a:p>
        </p:txBody>
      </p:sp>
      <p:sp>
        <p:nvSpPr>
          <p:cNvPr id="49156" name="Rectangle 5"/>
          <p:cNvSpPr/>
          <p:nvPr/>
        </p:nvSpPr>
        <p:spPr>
          <a:xfrm>
            <a:off x="468313" y="2420938"/>
            <a:ext cx="8280400" cy="1422400"/>
          </a:xfrm>
          <a:prstGeom prst="rect">
            <a:avLst/>
          </a:prstGeom>
          <a:noFill/>
          <a:ln w="9525">
            <a:noFill/>
          </a:ln>
        </p:spPr>
        <p:txBody>
          <a:bodyPr>
            <a:spAutoFit/>
          </a:bodyPr>
          <a:p>
            <a:pPr eaLnBrk="1" hangingPunct="1">
              <a:lnSpc>
                <a:spcPct val="120000"/>
              </a:lnSpc>
              <a:spcBef>
                <a:spcPct val="20000"/>
              </a:spcBef>
              <a:buSzPct val="80000"/>
              <a:buFont typeface="Wingdings" panose="05000000000000000000" pitchFamily="2" charset="2"/>
            </a:pPr>
            <a:r>
              <a:rPr lang="zh-CN" altLang="en-US" dirty="0">
                <a:latin typeface="华文中宋" panose="02010600040101010101" pitchFamily="2" charset="-122"/>
                <a:ea typeface="华文中宋" panose="02010600040101010101" pitchFamily="2" charset="-122"/>
              </a:rPr>
              <a:t>解： 在分析记分牌状态之前，首先需要分析指令之间存在的相关性，因为相关性会影响指令进入记分牌</a:t>
            </a:r>
            <a:r>
              <a:rPr lang="en-US" altLang="zh-CN" dirty="0">
                <a:latin typeface="华文中宋" panose="02010600040101010101" pitchFamily="2" charset="-122"/>
                <a:ea typeface="华文中宋" panose="02010600040101010101" pitchFamily="2" charset="-122"/>
              </a:rPr>
              <a:t>DLX</a:t>
            </a:r>
            <a:r>
              <a:rPr lang="zh-CN" altLang="en-US" dirty="0">
                <a:latin typeface="华文中宋" panose="02010600040101010101" pitchFamily="2" charset="-122"/>
                <a:ea typeface="华文中宋" panose="02010600040101010101" pitchFamily="2" charset="-122"/>
              </a:rPr>
              <a:t>流水线的相应段。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 name="Text Box 5"/>
          <p:cNvSpPr txBox="1">
            <a:spLocks noChangeArrowheads="1"/>
          </p:cNvSpPr>
          <p:nvPr/>
        </p:nvSpPr>
        <p:spPr bwMode="auto">
          <a:xfrm>
            <a:off x="179388" y="692150"/>
            <a:ext cx="8748713" cy="408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ts val="120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打乱指令顺序主要有两种方法：</a:t>
            </a:r>
            <a:r>
              <a:rPr kumimoji="1" lang="zh-CN" altLang="en-US" sz="2800" b="0" i="0" u="none" strike="noStrike" kern="1200" cap="none" spc="0" normalizeH="0" baseline="0" noProof="0" dirty="0" smtClean="0">
                <a:ln>
                  <a:noFill/>
                </a:ln>
                <a:solidFill>
                  <a:srgbClr val="C00000"/>
                </a:solidFill>
                <a:effectLst/>
                <a:uLnTx/>
                <a:uFillTx/>
                <a:latin typeface="+mn-ea"/>
                <a:ea typeface="+mn-ea"/>
                <a:cs typeface="+mn-cs"/>
              </a:rPr>
              <a:t>一种是在编译阶段静态的发现指令级并行，再重新排序和优化指令（静态调度）；一种是在硬件执行指令时动态的发现指令级的并行，再重新排序指令（动态调度）</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      如</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Intel</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的</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Pentium</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系列采用动态调度；</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Intel</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的</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Itanium</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（用于科学领域和特殊应用）采用静态调度。在</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RISC</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机器中，指令系统支持编译优化，其编译器都会采用静态调度方式，有的也同时采用动态调度。</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 name="Text Box 5"/>
          <p:cNvSpPr txBox="1">
            <a:spLocks noChangeArrowheads="1"/>
          </p:cNvSpPr>
          <p:nvPr/>
        </p:nvSpPr>
        <p:spPr bwMode="auto">
          <a:xfrm>
            <a:off x="755650" y="5084763"/>
            <a:ext cx="62642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有哪些因素可能会限制指令顺序的调整？</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9" name="Picture 8" descr="D:\教学\Computer Organization And Design\Picture\Think_2.jpg"/>
          <p:cNvPicPr>
            <a:picLocks noChangeAspect="1"/>
          </p:cNvPicPr>
          <p:nvPr/>
        </p:nvPicPr>
        <p:blipFill>
          <a:blip r:embed="rId1"/>
          <a:stretch>
            <a:fillRect/>
          </a:stretch>
        </p:blipFill>
        <p:spPr>
          <a:xfrm>
            <a:off x="6996113" y="5114925"/>
            <a:ext cx="1387475" cy="12604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2467" name="Rectangle 5"/>
          <p:cNvSpPr>
            <a:spLocks noChangeArrowheads="1"/>
          </p:cNvSpPr>
          <p:nvPr/>
        </p:nvSpPr>
        <p:spPr bwMode="auto">
          <a:xfrm>
            <a:off x="287338" y="504825"/>
            <a:ext cx="8748713"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第二条</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LD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指令到</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MULD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MULTD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到</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DIVD</a:t>
            </a:r>
            <a:endPar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之间以及</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到</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ADDD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之间存在着</a:t>
            </a:r>
            <a:r>
              <a:rPr kumimoji="1" lang="zh-CN" altLang="en-US" sz="24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先写后读</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 DIVD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ADDD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之间存在着</a:t>
            </a:r>
            <a:r>
              <a:rPr kumimoji="1" lang="zh-CN" altLang="en-US" sz="24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先读后写</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(3) ADDD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指令关于浮点加法部件还存在着</a:t>
            </a:r>
            <a:r>
              <a:rPr kumimoji="1" lang="zh-CN" altLang="en-US" sz="24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结构</a:t>
            </a:r>
            <a:r>
              <a:rPr kumimoji="1" lang="zh-CN" altLang="en-US" sz="24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冒险</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表</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4-4</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4-5</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4-6</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和表</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4-7</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4-8</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4-9</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分别给出了</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MULTD</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指令和</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DIVD</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指令将要写结果时记分牌的状态。 </a:t>
            </a:r>
            <a:endPar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p:txBody>
      </p:sp>
      <p:sp>
        <p:nvSpPr>
          <p:cNvPr id="50180" name="Rectangle 6"/>
          <p:cNvSpPr/>
          <p:nvPr/>
        </p:nvSpPr>
        <p:spPr>
          <a:xfrm>
            <a:off x="2160588" y="3716338"/>
            <a:ext cx="4572000" cy="2282825"/>
          </a:xfrm>
          <a:prstGeom prst="rect">
            <a:avLst/>
          </a:prstGeom>
          <a:noFill/>
          <a:ln w="9525">
            <a:noFill/>
          </a:ln>
        </p:spPr>
        <p:txBody>
          <a:bodyPr>
            <a:spAutoFit/>
          </a:bodyPr>
          <a:p>
            <a:r>
              <a:rPr lang="pt-BR" altLang="zh-CN" b="1" dirty="0">
                <a:latin typeface="Times New Roman" panose="02020603050405020304" pitchFamily="18" charset="0"/>
              </a:rPr>
              <a:t>LD	         F6 , 34(R2)</a:t>
            </a:r>
            <a:endParaRPr lang="pt-BR" altLang="zh-CN" b="1" dirty="0">
              <a:latin typeface="Times New Roman" panose="02020603050405020304" pitchFamily="18" charset="0"/>
            </a:endParaRPr>
          </a:p>
          <a:p>
            <a:r>
              <a:rPr lang="pt-BR" altLang="zh-CN" b="1" dirty="0">
                <a:latin typeface="Times New Roman" panose="02020603050405020304" pitchFamily="18" charset="0"/>
              </a:rPr>
              <a:t>LD	         </a:t>
            </a:r>
            <a:r>
              <a:rPr lang="pt-BR" altLang="zh-CN" b="1" dirty="0">
                <a:solidFill>
                  <a:schemeClr val="tx2"/>
                </a:solidFill>
                <a:latin typeface="Times New Roman" panose="02020603050405020304" pitchFamily="18" charset="0"/>
              </a:rPr>
              <a:t>F2</a:t>
            </a:r>
            <a:r>
              <a:rPr lang="pt-BR" altLang="zh-CN" b="1" dirty="0">
                <a:latin typeface="Times New Roman" panose="02020603050405020304" pitchFamily="18" charset="0"/>
              </a:rPr>
              <a:t> , 45(R3)</a:t>
            </a:r>
            <a:endParaRPr lang="pt-BR" altLang="zh-CN" b="1" dirty="0">
              <a:latin typeface="Times New Roman" panose="02020603050405020304" pitchFamily="18" charset="0"/>
            </a:endParaRPr>
          </a:p>
          <a:p>
            <a:r>
              <a:rPr lang="pt-BR" altLang="zh-CN" b="1" dirty="0">
                <a:latin typeface="Times New Roman" panose="02020603050405020304" pitchFamily="18" charset="0"/>
              </a:rPr>
              <a:t>MULT.D      </a:t>
            </a:r>
            <a:r>
              <a:rPr lang="pt-BR" altLang="zh-CN" b="1" dirty="0">
                <a:solidFill>
                  <a:schemeClr val="folHlink"/>
                </a:solidFill>
                <a:latin typeface="Times New Roman" panose="02020603050405020304" pitchFamily="18" charset="0"/>
              </a:rPr>
              <a:t>F0</a:t>
            </a:r>
            <a:r>
              <a:rPr lang="pt-BR" altLang="zh-CN" b="1" dirty="0">
                <a:latin typeface="Times New Roman" panose="02020603050405020304" pitchFamily="18" charset="0"/>
              </a:rPr>
              <a:t> , </a:t>
            </a:r>
            <a:r>
              <a:rPr lang="pt-BR" altLang="zh-CN" b="1" dirty="0">
                <a:solidFill>
                  <a:schemeClr val="tx2"/>
                </a:solidFill>
                <a:latin typeface="Times New Roman" panose="02020603050405020304" pitchFamily="18" charset="0"/>
              </a:rPr>
              <a:t>F2</a:t>
            </a:r>
            <a:r>
              <a:rPr lang="pt-BR" altLang="zh-CN" b="1" dirty="0">
                <a:latin typeface="Times New Roman" panose="02020603050405020304" pitchFamily="18" charset="0"/>
              </a:rPr>
              <a:t> , F4</a:t>
            </a:r>
            <a:endParaRPr lang="pt-BR" altLang="zh-CN" b="1" dirty="0">
              <a:latin typeface="Times New Roman" panose="02020603050405020304" pitchFamily="18" charset="0"/>
            </a:endParaRPr>
          </a:p>
          <a:p>
            <a:r>
              <a:rPr lang="pt-BR" altLang="zh-CN" b="1" dirty="0">
                <a:latin typeface="Times New Roman" panose="02020603050405020304" pitchFamily="18" charset="0"/>
              </a:rPr>
              <a:t>SUB.D          </a:t>
            </a:r>
            <a:r>
              <a:rPr lang="pt-BR" altLang="zh-CN" b="1" dirty="0">
                <a:solidFill>
                  <a:srgbClr val="FF66FF"/>
                </a:solidFill>
                <a:latin typeface="Times New Roman" panose="02020603050405020304" pitchFamily="18" charset="0"/>
              </a:rPr>
              <a:t>F8</a:t>
            </a:r>
            <a:r>
              <a:rPr lang="pt-BR" altLang="zh-CN" b="1" dirty="0">
                <a:latin typeface="Times New Roman" panose="02020603050405020304" pitchFamily="18" charset="0"/>
              </a:rPr>
              <a:t> , </a:t>
            </a:r>
            <a:r>
              <a:rPr lang="pt-BR" altLang="zh-CN" b="1" dirty="0">
                <a:solidFill>
                  <a:srgbClr val="00FF00"/>
                </a:solidFill>
                <a:latin typeface="Times New Roman" panose="02020603050405020304" pitchFamily="18" charset="0"/>
              </a:rPr>
              <a:t>F6</a:t>
            </a:r>
            <a:r>
              <a:rPr lang="pt-BR" altLang="zh-CN" b="1" dirty="0">
                <a:latin typeface="Times New Roman" panose="02020603050405020304" pitchFamily="18" charset="0"/>
              </a:rPr>
              <a:t> , </a:t>
            </a:r>
            <a:r>
              <a:rPr lang="pt-BR" altLang="zh-CN" b="1" dirty="0">
                <a:solidFill>
                  <a:schemeClr val="tx2"/>
                </a:solidFill>
                <a:latin typeface="Times New Roman" panose="02020603050405020304" pitchFamily="18" charset="0"/>
              </a:rPr>
              <a:t>F2</a:t>
            </a:r>
            <a:endParaRPr lang="pt-BR" altLang="zh-CN" b="1" dirty="0">
              <a:solidFill>
                <a:schemeClr val="tx2"/>
              </a:solidFill>
              <a:latin typeface="Times New Roman" panose="02020603050405020304" pitchFamily="18" charset="0"/>
            </a:endParaRPr>
          </a:p>
          <a:p>
            <a:r>
              <a:rPr lang="pt-BR" altLang="zh-CN" b="1" dirty="0">
                <a:latin typeface="Times New Roman" panose="02020603050405020304" pitchFamily="18" charset="0"/>
              </a:rPr>
              <a:t>DIV.D           F10 , </a:t>
            </a:r>
            <a:r>
              <a:rPr lang="pt-BR" altLang="zh-CN" b="1" dirty="0">
                <a:solidFill>
                  <a:schemeClr val="folHlink"/>
                </a:solidFill>
                <a:latin typeface="Times New Roman" panose="02020603050405020304" pitchFamily="18" charset="0"/>
              </a:rPr>
              <a:t>F0</a:t>
            </a:r>
            <a:r>
              <a:rPr lang="pt-BR" altLang="zh-CN" b="1" dirty="0">
                <a:latin typeface="Times New Roman" panose="02020603050405020304" pitchFamily="18" charset="0"/>
              </a:rPr>
              <a:t> , </a:t>
            </a:r>
            <a:r>
              <a:rPr lang="pt-BR" altLang="zh-CN" b="1" dirty="0">
                <a:solidFill>
                  <a:srgbClr val="00FF00"/>
                </a:solidFill>
                <a:latin typeface="Times New Roman" panose="02020603050405020304" pitchFamily="18" charset="0"/>
              </a:rPr>
              <a:t>F6</a:t>
            </a:r>
            <a:endParaRPr lang="pt-BR" altLang="zh-CN" b="1" dirty="0">
              <a:solidFill>
                <a:srgbClr val="00FF00"/>
              </a:solidFill>
              <a:latin typeface="Times New Roman" panose="02020603050405020304" pitchFamily="18" charset="0"/>
            </a:endParaRPr>
          </a:p>
          <a:p>
            <a:r>
              <a:rPr lang="en-US" altLang="zh-CN" b="1" dirty="0">
                <a:latin typeface="Times New Roman" panose="02020603050405020304" pitchFamily="18" charset="0"/>
              </a:rPr>
              <a:t>ADD.D          </a:t>
            </a:r>
            <a:r>
              <a:rPr lang="en-US" altLang="zh-CN" b="1" dirty="0">
                <a:solidFill>
                  <a:srgbClr val="00FF00"/>
                </a:solidFill>
                <a:latin typeface="Times New Roman" panose="02020603050405020304" pitchFamily="18" charset="0"/>
              </a:rPr>
              <a:t>F6</a:t>
            </a:r>
            <a:r>
              <a:rPr lang="en-US" altLang="zh-CN" b="1" dirty="0">
                <a:latin typeface="Times New Roman" panose="02020603050405020304" pitchFamily="18" charset="0"/>
              </a:rPr>
              <a:t> , </a:t>
            </a:r>
            <a:r>
              <a:rPr lang="en-US" altLang="zh-CN" b="1" dirty="0">
                <a:solidFill>
                  <a:srgbClr val="FF66FF"/>
                </a:solidFill>
                <a:latin typeface="Times New Roman" panose="02020603050405020304" pitchFamily="18" charset="0"/>
              </a:rPr>
              <a:t>F8</a:t>
            </a:r>
            <a:r>
              <a:rPr lang="en-US" altLang="zh-CN" b="1" dirty="0">
                <a:latin typeface="Times New Roman" panose="02020603050405020304" pitchFamily="18" charset="0"/>
              </a:rPr>
              <a:t> , F2</a:t>
            </a:r>
            <a:endParaRPr lang="en-US" altLang="zh-CN" b="1"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1203" name="Rectangle 4"/>
          <p:cNvSpPr/>
          <p:nvPr/>
        </p:nvSpPr>
        <p:spPr>
          <a:xfrm>
            <a:off x="1047750" y="525463"/>
            <a:ext cx="7054850" cy="939800"/>
          </a:xfrm>
          <a:prstGeom prst="rect">
            <a:avLst/>
          </a:prstGeom>
          <a:noFill/>
          <a:ln w="9525">
            <a:noFill/>
          </a:ln>
        </p:spPr>
        <p:txBody>
          <a:bodyPr wrap="none" anchor="ctr" anchorCtr="0">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4-4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MULT.D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指令状态表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grpSp>
        <p:nvGrpSpPr>
          <p:cNvPr id="63492" name="Group 21"/>
          <p:cNvGrpSpPr/>
          <p:nvPr/>
        </p:nvGrpSpPr>
        <p:grpSpPr bwMode="auto">
          <a:xfrm>
            <a:off x="827088" y="1700213"/>
            <a:ext cx="7500936" cy="4787900"/>
            <a:chOff x="521" y="1071"/>
            <a:chExt cx="4725" cy="3016"/>
          </a:xfrm>
          <a:solidFill>
            <a:schemeClr val="bg1"/>
          </a:solidFill>
        </p:grpSpPr>
        <p:sp>
          <p:nvSpPr>
            <p:cNvPr id="63493" name="Rectangle 5"/>
            <p:cNvSpPr>
              <a:spLocks noChangeArrowheads="1"/>
            </p:cNvSpPr>
            <p:nvPr/>
          </p:nvSpPr>
          <p:spPr bwMode="auto">
            <a:xfrm>
              <a:off x="590" y="1071"/>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4" name="Text Box 6"/>
            <p:cNvSpPr txBox="1">
              <a:spLocks noChangeArrowheads="1"/>
            </p:cNvSpPr>
            <p:nvPr/>
          </p:nvSpPr>
          <p:spPr bwMode="auto">
            <a:xfrm>
              <a:off x="974" y="1215"/>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3495" name="Text Box 7"/>
            <p:cNvSpPr txBox="1">
              <a:spLocks noChangeArrowheads="1"/>
            </p:cNvSpPr>
            <p:nvPr/>
          </p:nvSpPr>
          <p:spPr bwMode="auto">
            <a:xfrm>
              <a:off x="2846" y="1071"/>
              <a:ext cx="2400" cy="653"/>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63496" name="Text Box 8"/>
            <p:cNvSpPr txBox="1">
              <a:spLocks noChangeArrowheads="1"/>
            </p:cNvSpPr>
            <p:nvPr/>
          </p:nvSpPr>
          <p:spPr bwMode="auto">
            <a:xfrm>
              <a:off x="521" y="1743"/>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smtClean="0">
                  <a:ln>
                    <a:noFill/>
                  </a:ln>
                  <a:solidFill>
                    <a:srgbClr val="33CC33"/>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F0 , F2 , F4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SUB.D	F8 , F6 , F2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F0 , </a:t>
              </a:r>
              <a:r>
                <a:rPr kumimoji="1" lang="en-US" altLang="zh-CN" sz="2400" b="1" i="0" u="none" strike="noStrike" kern="1200" cap="none" spc="0" normalizeH="0" baseline="0" noProof="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ADD.D	</a:t>
              </a:r>
              <a:r>
                <a:rPr kumimoji="1" lang="en-US" altLang="zh-CN" sz="2400" b="1" i="0" u="none" strike="noStrike" kern="1200" cap="none" spc="0" normalizeH="0" baseline="0" noProof="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F8 , F2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3497" name="Line 9"/>
            <p:cNvSpPr>
              <a:spLocks noChangeShapeType="1"/>
            </p:cNvSpPr>
            <p:nvPr/>
          </p:nvSpPr>
          <p:spPr bwMode="auto">
            <a:xfrm>
              <a:off x="590" y="1695"/>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8" name="Line 10"/>
            <p:cNvSpPr>
              <a:spLocks noChangeShapeType="1"/>
            </p:cNvSpPr>
            <p:nvPr/>
          </p:nvSpPr>
          <p:spPr bwMode="auto">
            <a:xfrm>
              <a:off x="2768" y="1071"/>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9" name="Line 11"/>
            <p:cNvSpPr>
              <a:spLocks noChangeShapeType="1"/>
            </p:cNvSpPr>
            <p:nvPr/>
          </p:nvSpPr>
          <p:spPr bwMode="auto">
            <a:xfrm>
              <a:off x="2777" y="1446"/>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0" name="Line 12"/>
            <p:cNvSpPr>
              <a:spLocks noChangeShapeType="1"/>
            </p:cNvSpPr>
            <p:nvPr/>
          </p:nvSpPr>
          <p:spPr bwMode="auto">
            <a:xfrm>
              <a:off x="590" y="204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1" name="Line 13"/>
            <p:cNvSpPr>
              <a:spLocks noChangeShapeType="1"/>
            </p:cNvSpPr>
            <p:nvPr/>
          </p:nvSpPr>
          <p:spPr bwMode="auto">
            <a:xfrm>
              <a:off x="590" y="2388"/>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2" name="Line 14"/>
            <p:cNvSpPr>
              <a:spLocks noChangeShapeType="1"/>
            </p:cNvSpPr>
            <p:nvPr/>
          </p:nvSpPr>
          <p:spPr bwMode="auto">
            <a:xfrm>
              <a:off x="590" y="273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3" name="Line 15"/>
            <p:cNvSpPr>
              <a:spLocks noChangeShapeType="1"/>
            </p:cNvSpPr>
            <p:nvPr/>
          </p:nvSpPr>
          <p:spPr bwMode="auto">
            <a:xfrm>
              <a:off x="590" y="3042"/>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4" name="Line 16"/>
            <p:cNvSpPr>
              <a:spLocks noChangeShapeType="1"/>
            </p:cNvSpPr>
            <p:nvPr/>
          </p:nvSpPr>
          <p:spPr bwMode="auto">
            <a:xfrm>
              <a:off x="590" y="3387"/>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5" name="Line 17"/>
            <p:cNvSpPr>
              <a:spLocks noChangeShapeType="1"/>
            </p:cNvSpPr>
            <p:nvPr/>
          </p:nvSpPr>
          <p:spPr bwMode="auto">
            <a:xfrm>
              <a:off x="3278"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6" name="Line 18"/>
            <p:cNvSpPr>
              <a:spLocks noChangeShapeType="1"/>
            </p:cNvSpPr>
            <p:nvPr/>
          </p:nvSpPr>
          <p:spPr bwMode="auto">
            <a:xfrm>
              <a:off x="3854"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7" name="Line 19"/>
            <p:cNvSpPr>
              <a:spLocks noChangeShapeType="1"/>
            </p:cNvSpPr>
            <p:nvPr/>
          </p:nvSpPr>
          <p:spPr bwMode="auto">
            <a:xfrm>
              <a:off x="4382"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2227" name="Rectangle 4"/>
          <p:cNvSpPr/>
          <p:nvPr/>
        </p:nvSpPr>
        <p:spPr>
          <a:xfrm>
            <a:off x="1133475" y="525463"/>
            <a:ext cx="7053263" cy="939800"/>
          </a:xfrm>
          <a:prstGeom prst="rect">
            <a:avLst/>
          </a:prstGeom>
          <a:noFill/>
          <a:ln w="9525">
            <a:noFill/>
          </a:ln>
        </p:spPr>
        <p:txBody>
          <a:bodyPr wrap="none" anchor="ctr" anchorCtr="0">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4-5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MULT.D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功能部件状态表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grpSp>
        <p:nvGrpSpPr>
          <p:cNvPr id="64516" name="Group 67"/>
          <p:cNvGrpSpPr/>
          <p:nvPr/>
        </p:nvGrpSpPr>
        <p:grpSpPr bwMode="auto">
          <a:xfrm>
            <a:off x="684213" y="1700213"/>
            <a:ext cx="8158162" cy="3886200"/>
            <a:chOff x="340" y="1125"/>
            <a:chExt cx="5139" cy="2448"/>
          </a:xfrm>
          <a:solidFill>
            <a:schemeClr val="bg1"/>
          </a:solidFill>
        </p:grpSpPr>
        <p:sp>
          <p:nvSpPr>
            <p:cNvPr id="64517" name="Rectangle 36"/>
            <p:cNvSpPr>
              <a:spLocks noChangeArrowheads="1"/>
            </p:cNvSpPr>
            <p:nvPr/>
          </p:nvSpPr>
          <p:spPr bwMode="auto">
            <a:xfrm>
              <a:off x="340" y="1125"/>
              <a:ext cx="4992" cy="2448"/>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18" name="Text Box 37"/>
            <p:cNvSpPr txBox="1">
              <a:spLocks noChangeArrowheads="1"/>
            </p:cNvSpPr>
            <p:nvPr/>
          </p:nvSpPr>
          <p:spPr bwMode="auto">
            <a:xfrm>
              <a:off x="439" y="1317"/>
              <a:ext cx="1056"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4519" name="Text Box 38"/>
            <p:cNvSpPr txBox="1">
              <a:spLocks noChangeArrowheads="1"/>
            </p:cNvSpPr>
            <p:nvPr/>
          </p:nvSpPr>
          <p:spPr bwMode="auto">
            <a:xfrm>
              <a:off x="1303" y="1128"/>
              <a:ext cx="4053" cy="68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功能部件状态表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Busy  Op  Fi  Fj Fk  Qj   Qk  Rj  Rk</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4520" name="Text Box 39"/>
            <p:cNvSpPr txBox="1">
              <a:spLocks noChangeArrowheads="1"/>
            </p:cNvSpPr>
            <p:nvPr/>
          </p:nvSpPr>
          <p:spPr bwMode="auto">
            <a:xfrm>
              <a:off x="595" y="1797"/>
              <a:ext cx="4884" cy="166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no </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yes MULTD F0  F2  F4            no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2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加法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ADDD  F6  F8  F2</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no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除法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DIVD  F10 F0  F6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no  yes</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p:txBody>
        </p:sp>
        <p:sp>
          <p:nvSpPr>
            <p:cNvPr id="64521" name="Line 40"/>
            <p:cNvSpPr>
              <a:spLocks noChangeShapeType="1"/>
            </p:cNvSpPr>
            <p:nvPr/>
          </p:nvSpPr>
          <p:spPr bwMode="auto">
            <a:xfrm>
              <a:off x="340" y="1797"/>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2" name="Line 41"/>
            <p:cNvSpPr>
              <a:spLocks noChangeShapeType="1"/>
            </p:cNvSpPr>
            <p:nvPr/>
          </p:nvSpPr>
          <p:spPr bwMode="auto">
            <a:xfrm>
              <a:off x="1300" y="1125"/>
              <a:ext cx="1" cy="2448"/>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3" name="Line 42"/>
            <p:cNvSpPr>
              <a:spLocks noChangeShapeType="1"/>
            </p:cNvSpPr>
            <p:nvPr/>
          </p:nvSpPr>
          <p:spPr bwMode="auto">
            <a:xfrm>
              <a:off x="1300" y="1461"/>
              <a:ext cx="403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4" name="Line 43"/>
            <p:cNvSpPr>
              <a:spLocks noChangeShapeType="1"/>
            </p:cNvSpPr>
            <p:nvPr/>
          </p:nvSpPr>
          <p:spPr bwMode="auto">
            <a:xfrm>
              <a:off x="1801"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5" name="Line 44"/>
            <p:cNvSpPr>
              <a:spLocks noChangeShapeType="1"/>
            </p:cNvSpPr>
            <p:nvPr/>
          </p:nvSpPr>
          <p:spPr bwMode="auto">
            <a:xfrm>
              <a:off x="2335"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6" name="Line 45"/>
            <p:cNvSpPr>
              <a:spLocks noChangeShapeType="1"/>
            </p:cNvSpPr>
            <p:nvPr/>
          </p:nvSpPr>
          <p:spPr bwMode="auto">
            <a:xfrm>
              <a:off x="272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7" name="Line 46"/>
            <p:cNvSpPr>
              <a:spLocks noChangeShapeType="1"/>
            </p:cNvSpPr>
            <p:nvPr/>
          </p:nvSpPr>
          <p:spPr bwMode="auto">
            <a:xfrm>
              <a:off x="311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8" name="Line 47"/>
            <p:cNvSpPr>
              <a:spLocks noChangeShapeType="1"/>
            </p:cNvSpPr>
            <p:nvPr/>
          </p:nvSpPr>
          <p:spPr bwMode="auto">
            <a:xfrm>
              <a:off x="341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9" name="Line 48"/>
            <p:cNvSpPr>
              <a:spLocks noChangeShapeType="1"/>
            </p:cNvSpPr>
            <p:nvPr/>
          </p:nvSpPr>
          <p:spPr bwMode="auto">
            <a:xfrm>
              <a:off x="3946"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0" name="Line 49"/>
            <p:cNvSpPr>
              <a:spLocks noChangeShapeType="1"/>
            </p:cNvSpPr>
            <p:nvPr/>
          </p:nvSpPr>
          <p:spPr bwMode="auto">
            <a:xfrm>
              <a:off x="4420"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1" name="Line 50"/>
            <p:cNvSpPr>
              <a:spLocks noChangeShapeType="1"/>
            </p:cNvSpPr>
            <p:nvPr/>
          </p:nvSpPr>
          <p:spPr bwMode="auto">
            <a:xfrm>
              <a:off x="4843"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2" name="Line 51"/>
            <p:cNvSpPr>
              <a:spLocks noChangeShapeType="1"/>
            </p:cNvSpPr>
            <p:nvPr/>
          </p:nvSpPr>
          <p:spPr bwMode="auto">
            <a:xfrm>
              <a:off x="349" y="2115"/>
              <a:ext cx="4974"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3" name="Line 52"/>
            <p:cNvSpPr>
              <a:spLocks noChangeShapeType="1"/>
            </p:cNvSpPr>
            <p:nvPr/>
          </p:nvSpPr>
          <p:spPr bwMode="auto">
            <a:xfrm>
              <a:off x="340" y="2796"/>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4" name="Line 53"/>
            <p:cNvSpPr>
              <a:spLocks noChangeShapeType="1"/>
            </p:cNvSpPr>
            <p:nvPr/>
          </p:nvSpPr>
          <p:spPr bwMode="auto">
            <a:xfrm>
              <a:off x="340" y="3162"/>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5" name="Line 54"/>
            <p:cNvSpPr>
              <a:spLocks noChangeShapeType="1"/>
            </p:cNvSpPr>
            <p:nvPr/>
          </p:nvSpPr>
          <p:spPr bwMode="auto">
            <a:xfrm>
              <a:off x="340" y="2457"/>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3251" name="Rectangle 4"/>
          <p:cNvSpPr/>
          <p:nvPr/>
        </p:nvSpPr>
        <p:spPr>
          <a:xfrm>
            <a:off x="1187450" y="760413"/>
            <a:ext cx="6956425" cy="939800"/>
          </a:xfrm>
          <a:prstGeom prst="rect">
            <a:avLst/>
          </a:prstGeom>
          <a:noFill/>
          <a:ln w="9525">
            <a:noFill/>
          </a:ln>
        </p:spPr>
        <p:txBody>
          <a:bodyPr wrap="none" anchor="ctr" anchorCtr="0">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4-6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MULT.D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结果寄存器状态表</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grpSp>
        <p:nvGrpSpPr>
          <p:cNvPr id="65540" name="Group 17"/>
          <p:cNvGrpSpPr/>
          <p:nvPr/>
        </p:nvGrpSpPr>
        <p:grpSpPr bwMode="auto">
          <a:xfrm>
            <a:off x="827088" y="3068638"/>
            <a:ext cx="7620000" cy="1476375"/>
            <a:chOff x="521" y="2296"/>
            <a:chExt cx="4800" cy="930"/>
          </a:xfrm>
          <a:solidFill>
            <a:schemeClr val="bg1"/>
          </a:solidFill>
        </p:grpSpPr>
        <p:sp>
          <p:nvSpPr>
            <p:cNvPr id="65541" name="Text Box 6"/>
            <p:cNvSpPr txBox="1">
              <a:spLocks noChangeArrowheads="1"/>
            </p:cNvSpPr>
            <p:nvPr/>
          </p:nvSpPr>
          <p:spPr bwMode="auto">
            <a:xfrm>
              <a:off x="521" y="2296"/>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endPar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 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加法      除法</a:t>
              </a:r>
              <a:endPar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5542" name="Line 7"/>
            <p:cNvSpPr>
              <a:spLocks noChangeShapeType="1"/>
            </p:cNvSpPr>
            <p:nvPr/>
          </p:nvSpPr>
          <p:spPr bwMode="auto">
            <a:xfrm>
              <a:off x="521" y="2872"/>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3" name="Line 8"/>
            <p:cNvSpPr>
              <a:spLocks noChangeShapeType="1"/>
            </p:cNvSpPr>
            <p:nvPr/>
          </p:nvSpPr>
          <p:spPr bwMode="auto">
            <a:xfrm>
              <a:off x="1424" y="2296"/>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4" name="Line 9"/>
            <p:cNvSpPr>
              <a:spLocks noChangeShapeType="1"/>
            </p:cNvSpPr>
            <p:nvPr/>
          </p:nvSpPr>
          <p:spPr bwMode="auto">
            <a:xfrm>
              <a:off x="1433" y="2545"/>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5" name="Line 10"/>
            <p:cNvSpPr>
              <a:spLocks noChangeShapeType="1"/>
            </p:cNvSpPr>
            <p:nvPr/>
          </p:nvSpPr>
          <p:spPr bwMode="auto">
            <a:xfrm>
              <a:off x="1955"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6" name="Line 11"/>
            <p:cNvSpPr>
              <a:spLocks noChangeShapeType="1"/>
            </p:cNvSpPr>
            <p:nvPr/>
          </p:nvSpPr>
          <p:spPr bwMode="auto">
            <a:xfrm>
              <a:off x="2489"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7" name="Line 12"/>
            <p:cNvSpPr>
              <a:spLocks noChangeShapeType="1"/>
            </p:cNvSpPr>
            <p:nvPr/>
          </p:nvSpPr>
          <p:spPr bwMode="auto">
            <a:xfrm>
              <a:off x="2903"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8" name="Line 13"/>
            <p:cNvSpPr>
              <a:spLocks noChangeShapeType="1"/>
            </p:cNvSpPr>
            <p:nvPr/>
          </p:nvSpPr>
          <p:spPr bwMode="auto">
            <a:xfrm>
              <a:off x="3365"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9" name="Line 14"/>
            <p:cNvSpPr>
              <a:spLocks noChangeShapeType="1"/>
            </p:cNvSpPr>
            <p:nvPr/>
          </p:nvSpPr>
          <p:spPr bwMode="auto">
            <a:xfrm>
              <a:off x="4457"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50" name="Line 15"/>
            <p:cNvSpPr>
              <a:spLocks noChangeShapeType="1"/>
            </p:cNvSpPr>
            <p:nvPr/>
          </p:nvSpPr>
          <p:spPr bwMode="auto">
            <a:xfrm>
              <a:off x="4841"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51" name="Line 16"/>
            <p:cNvSpPr>
              <a:spLocks noChangeShapeType="1"/>
            </p:cNvSpPr>
            <p:nvPr/>
          </p:nvSpPr>
          <p:spPr bwMode="auto">
            <a:xfrm>
              <a:off x="3797" y="2554"/>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4275" name="Rectangle 4"/>
          <p:cNvSpPr/>
          <p:nvPr/>
        </p:nvSpPr>
        <p:spPr>
          <a:xfrm>
            <a:off x="539750" y="325438"/>
            <a:ext cx="7937500" cy="2095500"/>
          </a:xfrm>
          <a:prstGeom prst="rect">
            <a:avLst/>
          </a:prstGeom>
          <a:noFill/>
          <a:ln w="9525">
            <a:noFill/>
          </a:ln>
        </p:spPr>
        <p:txBody>
          <a:bodyPr wrap="none" anchor="ctr" anchorCtr="0">
            <a:spAutoFit/>
          </a:bodyPr>
          <a:p>
            <a:pPr indent="205105" algn="ctr">
              <a:lnSpc>
                <a:spcPct val="11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4-7</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4-8</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4-9  </a:t>
            </a:r>
            <a:r>
              <a:rPr lang="zh-CN" altLang="en-US" dirty="0">
                <a:latin typeface="华文中宋" panose="02010600040101010101" pitchFamily="2" charset="-122"/>
                <a:ea typeface="华文中宋" panose="02010600040101010101" pitchFamily="2" charset="-122"/>
              </a:rPr>
              <a:t>是程序段执行到</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将要写结果时</a:t>
            </a:r>
            <a:endParaRPr lang="en-US" altLang="zh-CN" dirty="0">
              <a:latin typeface="华文中宋" panose="02010600040101010101" pitchFamily="2" charset="-122"/>
              <a:ea typeface="华文中宋" panose="02010600040101010101" pitchFamily="2" charset="-122"/>
            </a:endParaRPr>
          </a:p>
          <a:p>
            <a:pPr indent="205105" algn="ctr">
              <a:lnSpc>
                <a:spcPct val="110000"/>
              </a:lnSpc>
            </a:pPr>
            <a:r>
              <a:rPr lang="zh-CN" altLang="en-US" dirty="0">
                <a:latin typeface="华文中宋" panose="02010600040101010101" pitchFamily="2" charset="-122"/>
                <a:ea typeface="华文中宋" panose="02010600040101010101" pitchFamily="2" charset="-122"/>
              </a:rPr>
              <a:t>记分牌的状态。</a:t>
            </a:r>
            <a:endParaRPr lang="zh-CN" altLang="en-US" dirty="0">
              <a:latin typeface="华文中宋" panose="02010600040101010101" pitchFamily="2" charset="-122"/>
              <a:ea typeface="华文中宋" panose="02010600040101010101" pitchFamily="2" charset="-122"/>
            </a:endParaRPr>
          </a:p>
          <a:p>
            <a:pPr indent="205105" algn="ctr">
              <a:lnSpc>
                <a:spcPct val="110000"/>
              </a:lnSpc>
            </a:pPr>
            <a:endParaRPr lang="zh-CN" altLang="en-US" dirty="0">
              <a:latin typeface="华文中宋" panose="02010600040101010101" pitchFamily="2" charset="-122"/>
              <a:ea typeface="华文中宋" panose="02010600040101010101" pitchFamily="2" charset="-122"/>
            </a:endParaRPr>
          </a:p>
          <a:p>
            <a:pPr indent="205105" algn="ctr">
              <a:lnSpc>
                <a:spcPct val="11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4-7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indent="205105" algn="ctr">
              <a:lnSpc>
                <a:spcPct val="11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指令状态表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sp>
        <p:nvSpPr>
          <p:cNvPr id="54276" name="Rectangle 5"/>
          <p:cNvSpPr/>
          <p:nvPr/>
        </p:nvSpPr>
        <p:spPr>
          <a:xfrm>
            <a:off x="1066800" y="2420938"/>
            <a:ext cx="7086600" cy="4191000"/>
          </a:xfrm>
          <a:prstGeom prst="rect">
            <a:avLst/>
          </a:prstGeom>
          <a:solidFill>
            <a:schemeClr val="bg1"/>
          </a:solidFill>
          <a:ln w="9525" cap="flat" cmpd="sng">
            <a:solidFill>
              <a:schemeClr val="bg2"/>
            </a:solidFill>
            <a:prstDash val="solid"/>
            <a:miter/>
            <a:headEnd type="none" w="med" len="med"/>
            <a:tailEnd type="none" w="med" len="med"/>
          </a:ln>
        </p:spPr>
        <p:txBody>
          <a:bodyPr wrap="none" anchor="ctr" anchorCtr="0"/>
          <a:p>
            <a:pPr algn="r"/>
            <a:endParaRPr lang="zh-CN" altLang="en-US" dirty="0">
              <a:latin typeface="Times New Roman" panose="02020603050405020304" pitchFamily="18" charset="0"/>
            </a:endParaRPr>
          </a:p>
        </p:txBody>
      </p:sp>
      <p:sp>
        <p:nvSpPr>
          <p:cNvPr id="54277" name="Text Box 6"/>
          <p:cNvSpPr txBox="1"/>
          <p:nvPr/>
        </p:nvSpPr>
        <p:spPr>
          <a:xfrm>
            <a:off x="1676400" y="2690813"/>
            <a:ext cx="2286000" cy="488950"/>
          </a:xfrm>
          <a:prstGeom prst="rect">
            <a:avLst/>
          </a:prstGeom>
          <a:noFill/>
          <a:ln w="9525">
            <a:noFill/>
          </a:ln>
        </p:spPr>
        <p:txBody>
          <a:bodyPr>
            <a:spAutoFit/>
          </a:bodyPr>
          <a:p>
            <a:pPr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指</a:t>
            </a:r>
            <a:r>
              <a:rPr lang="zh-CN" altLang="en-US" b="1" dirty="0">
                <a:solidFill>
                  <a:schemeClr val="accent2"/>
                </a:solidFill>
                <a:latin typeface="黑体" panose="02010609060101010101" pitchFamily="49" charset="-122"/>
                <a:ea typeface="宋体" panose="02010600030101010101" pitchFamily="2" charset="-122"/>
              </a:rPr>
              <a:t>      </a:t>
            </a:r>
            <a:r>
              <a:rPr lang="zh-CN" altLang="en-US" b="1" dirty="0">
                <a:solidFill>
                  <a:schemeClr val="accent2"/>
                </a:solidFill>
                <a:latin typeface="宋体" panose="02010600030101010101" pitchFamily="2" charset="-122"/>
                <a:ea typeface="宋体" panose="02010600030101010101" pitchFamily="2" charset="-122"/>
              </a:rPr>
              <a:t>令</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p:txBody>
      </p:sp>
      <p:sp>
        <p:nvSpPr>
          <p:cNvPr id="54278" name="Text Box 7"/>
          <p:cNvSpPr txBox="1"/>
          <p:nvPr/>
        </p:nvSpPr>
        <p:spPr>
          <a:xfrm>
            <a:off x="4648200" y="2462213"/>
            <a:ext cx="3810000" cy="1036637"/>
          </a:xfrm>
          <a:prstGeom prst="rect">
            <a:avLst/>
          </a:prstGeom>
          <a:noFill/>
          <a:ln w="9525">
            <a:noFill/>
          </a:ln>
        </p:spPr>
        <p:txBody>
          <a:bodyPr>
            <a:spAutoFit/>
          </a:bodyPr>
          <a:p>
            <a:pPr eaLnBrk="1" hangingPunct="1">
              <a:spcBef>
                <a:spcPct val="50000"/>
              </a:spcBef>
              <a:buNone/>
            </a:pPr>
            <a:r>
              <a:rPr lang="en-US" altLang="zh-CN" sz="1800" b="1" dirty="0">
                <a:solidFill>
                  <a:schemeClr val="accent2"/>
                </a:solidFill>
                <a:latin typeface="宋体" panose="02010600030101010101" pitchFamily="2" charset="-122"/>
                <a:ea typeface="宋体" panose="02010600030101010101" pitchFamily="2" charset="-122"/>
              </a:rPr>
              <a:t>         </a:t>
            </a:r>
            <a:r>
              <a:rPr lang="zh-CN" altLang="en-US" sz="1800" b="1" dirty="0">
                <a:solidFill>
                  <a:schemeClr val="accent2"/>
                </a:solidFill>
                <a:latin typeface="宋体" panose="02010600030101010101" pitchFamily="2" charset="-122"/>
                <a:ea typeface="宋体" panose="02010600030101010101" pitchFamily="2" charset="-122"/>
              </a:rPr>
              <a:t>指令状态表</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a:p>
            <a:pPr eaLnBrk="1" hangingPunct="1">
              <a:spcBef>
                <a:spcPct val="50000"/>
              </a:spcBef>
              <a:buNone/>
            </a:pPr>
            <a:r>
              <a:rPr lang="en-US" altLang="zh-CN" b="1" dirty="0">
                <a:solidFill>
                  <a:schemeClr val="accent2"/>
                </a:solidFill>
                <a:latin typeface="Times New Roman" panose="02020603050405020304" pitchFamily="18" charset="0"/>
                <a:ea typeface="宋体" panose="02010600030101010101" pitchFamily="2" charset="-122"/>
              </a:rPr>
              <a:t>IS       RO      EX       WR</a:t>
            </a:r>
            <a:endParaRPr lang="en-US" altLang="zh-CN" b="1" dirty="0">
              <a:solidFill>
                <a:schemeClr val="accent2"/>
              </a:solidFill>
              <a:latin typeface="Times New Roman" panose="02020603050405020304" pitchFamily="18" charset="0"/>
            </a:endParaRPr>
          </a:p>
        </p:txBody>
      </p:sp>
      <p:sp>
        <p:nvSpPr>
          <p:cNvPr id="54279" name="Text Box 8"/>
          <p:cNvSpPr txBox="1"/>
          <p:nvPr/>
        </p:nvSpPr>
        <p:spPr>
          <a:xfrm>
            <a:off x="1143000" y="3529013"/>
            <a:ext cx="7391400" cy="3721100"/>
          </a:xfrm>
          <a:prstGeom prst="rect">
            <a:avLst/>
          </a:prstGeom>
          <a:noFill/>
          <a:ln w="9525">
            <a:noFill/>
          </a:ln>
        </p:spPr>
        <p:txBody>
          <a:bodyPr>
            <a:spAutoFit/>
          </a:bodyPr>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LD	         F6 , 34(R2)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LD	         F2 , 45(R3)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MULT.D       F0 , F2 , F4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SUB.D	         F8 , F6 , F2       </a:t>
            </a:r>
            <a:r>
              <a:rPr lang="pt-BR" altLang="zh-CN" b="1" dirty="0">
                <a:solidFill>
                  <a:schemeClr val="accent2"/>
                </a:solidFill>
                <a:latin typeface="Times New Roman" panose="02020603050405020304" pitchFamily="18" charset="0"/>
                <a:ea typeface="宋体" panose="02010600030101010101" pitchFamily="2" charset="-122"/>
              </a:rPr>
              <a:t>√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DIV.D           F10 , F0 , F6     </a:t>
            </a:r>
            <a:r>
              <a:rPr lang="pt-BR" altLang="zh-CN" b="1" dirty="0">
                <a:solidFill>
                  <a:schemeClr val="accent2"/>
                </a:solidFill>
                <a:latin typeface="Times New Roman" panose="02020603050405020304" pitchFamily="18" charset="0"/>
                <a:ea typeface="宋体" panose="02010600030101010101" pitchFamily="2" charset="-122"/>
              </a:rPr>
              <a:t>√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ADD.D         F6 , F8 , F2       </a:t>
            </a:r>
            <a:r>
              <a:rPr lang="pt-BR" altLang="zh-CN" b="1" dirty="0">
                <a:solidFill>
                  <a:schemeClr val="accent2"/>
                </a:solidFill>
                <a:latin typeface="Times New Roman" panose="02020603050405020304" pitchFamily="18" charset="0"/>
                <a:ea typeface="宋体" panose="02010600030101010101" pitchFamily="2" charset="-122"/>
              </a:rPr>
              <a:t>√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spcBef>
                <a:spcPct val="50000"/>
              </a:spcBef>
              <a:buNone/>
            </a:pPr>
            <a:r>
              <a:rPr lang="en-US" altLang="zh-CN" sz="2600" b="1" dirty="0">
                <a:solidFill>
                  <a:schemeClr val="accent2"/>
                </a:solidFill>
                <a:latin typeface="黑体" panose="02010609060101010101" pitchFamily="49" charset="-122"/>
              </a:rPr>
              <a:t> </a:t>
            </a:r>
            <a:endParaRPr lang="en-US" altLang="zh-CN" sz="2600" b="1" dirty="0">
              <a:solidFill>
                <a:schemeClr val="accent2"/>
              </a:solidFill>
              <a:latin typeface="黑体" panose="02010609060101010101" pitchFamily="49" charset="-122"/>
            </a:endParaRPr>
          </a:p>
        </p:txBody>
      </p:sp>
      <p:sp>
        <p:nvSpPr>
          <p:cNvPr id="54280" name="Line 9"/>
          <p:cNvSpPr/>
          <p:nvPr/>
        </p:nvSpPr>
        <p:spPr>
          <a:xfrm>
            <a:off x="1066800" y="3500438"/>
            <a:ext cx="7086600" cy="0"/>
          </a:xfrm>
          <a:prstGeom prst="line">
            <a:avLst/>
          </a:prstGeom>
          <a:ln w="9525" cap="flat" cmpd="sng">
            <a:solidFill>
              <a:schemeClr val="bg2"/>
            </a:solidFill>
            <a:prstDash val="solid"/>
            <a:headEnd type="none" w="med" len="med"/>
            <a:tailEnd type="none" w="med" len="med"/>
          </a:ln>
        </p:spPr>
      </p:sp>
      <p:sp>
        <p:nvSpPr>
          <p:cNvPr id="54281" name="Line 10"/>
          <p:cNvSpPr/>
          <p:nvPr/>
        </p:nvSpPr>
        <p:spPr>
          <a:xfrm>
            <a:off x="4524375" y="2462213"/>
            <a:ext cx="0" cy="4168775"/>
          </a:xfrm>
          <a:prstGeom prst="line">
            <a:avLst/>
          </a:prstGeom>
          <a:ln w="9525" cap="flat" cmpd="sng">
            <a:solidFill>
              <a:schemeClr val="bg2"/>
            </a:solidFill>
            <a:prstDash val="solid"/>
            <a:headEnd type="none" w="med" len="med"/>
            <a:tailEnd type="none" w="med" len="med"/>
          </a:ln>
        </p:spPr>
      </p:sp>
      <p:sp>
        <p:nvSpPr>
          <p:cNvPr id="54282" name="Line 11"/>
          <p:cNvSpPr/>
          <p:nvPr/>
        </p:nvSpPr>
        <p:spPr>
          <a:xfrm>
            <a:off x="4538663" y="3057525"/>
            <a:ext cx="3629025" cy="0"/>
          </a:xfrm>
          <a:prstGeom prst="line">
            <a:avLst/>
          </a:prstGeom>
          <a:ln w="9525" cap="flat" cmpd="sng">
            <a:solidFill>
              <a:schemeClr val="bg2"/>
            </a:solidFill>
            <a:prstDash val="solid"/>
            <a:headEnd type="none" w="med" len="med"/>
            <a:tailEnd type="none" w="med" len="med"/>
          </a:ln>
        </p:spPr>
      </p:sp>
      <p:sp>
        <p:nvSpPr>
          <p:cNvPr id="54283" name="Line 12"/>
          <p:cNvSpPr/>
          <p:nvPr/>
        </p:nvSpPr>
        <p:spPr>
          <a:xfrm>
            <a:off x="1066800" y="4005263"/>
            <a:ext cx="7086600" cy="0"/>
          </a:xfrm>
          <a:prstGeom prst="line">
            <a:avLst/>
          </a:prstGeom>
          <a:ln w="9525" cap="flat" cmpd="sng">
            <a:solidFill>
              <a:schemeClr val="bg2"/>
            </a:solidFill>
            <a:prstDash val="solid"/>
            <a:headEnd type="none" w="med" len="med"/>
            <a:tailEnd type="none" w="med" len="med"/>
          </a:ln>
        </p:spPr>
      </p:sp>
      <p:sp>
        <p:nvSpPr>
          <p:cNvPr id="54284" name="Line 13"/>
          <p:cNvSpPr/>
          <p:nvPr/>
        </p:nvSpPr>
        <p:spPr>
          <a:xfrm>
            <a:off x="1066800" y="4552950"/>
            <a:ext cx="7086600" cy="0"/>
          </a:xfrm>
          <a:prstGeom prst="line">
            <a:avLst/>
          </a:prstGeom>
          <a:ln w="9525" cap="flat" cmpd="sng">
            <a:solidFill>
              <a:schemeClr val="bg2"/>
            </a:solidFill>
            <a:prstDash val="solid"/>
            <a:headEnd type="none" w="med" len="med"/>
            <a:tailEnd type="none" w="med" len="med"/>
          </a:ln>
        </p:spPr>
      </p:sp>
      <p:sp>
        <p:nvSpPr>
          <p:cNvPr id="54285" name="Line 14"/>
          <p:cNvSpPr/>
          <p:nvPr/>
        </p:nvSpPr>
        <p:spPr>
          <a:xfrm>
            <a:off x="1066800" y="5100638"/>
            <a:ext cx="7086600" cy="0"/>
          </a:xfrm>
          <a:prstGeom prst="line">
            <a:avLst/>
          </a:prstGeom>
          <a:ln w="9525" cap="flat" cmpd="sng">
            <a:solidFill>
              <a:schemeClr val="bg2"/>
            </a:solidFill>
            <a:prstDash val="solid"/>
            <a:headEnd type="none" w="med" len="med"/>
            <a:tailEnd type="none" w="med" len="med"/>
          </a:ln>
        </p:spPr>
      </p:sp>
      <p:sp>
        <p:nvSpPr>
          <p:cNvPr id="54286" name="Line 15"/>
          <p:cNvSpPr/>
          <p:nvPr/>
        </p:nvSpPr>
        <p:spPr>
          <a:xfrm>
            <a:off x="1066800" y="5591175"/>
            <a:ext cx="7086600" cy="0"/>
          </a:xfrm>
          <a:prstGeom prst="line">
            <a:avLst/>
          </a:prstGeom>
          <a:ln w="9525" cap="flat" cmpd="sng">
            <a:solidFill>
              <a:schemeClr val="bg2"/>
            </a:solidFill>
            <a:prstDash val="solid"/>
            <a:headEnd type="none" w="med" len="med"/>
            <a:tailEnd type="none" w="med" len="med"/>
          </a:ln>
        </p:spPr>
      </p:sp>
      <p:sp>
        <p:nvSpPr>
          <p:cNvPr id="54287" name="Line 16"/>
          <p:cNvSpPr/>
          <p:nvPr/>
        </p:nvSpPr>
        <p:spPr>
          <a:xfrm>
            <a:off x="1066800" y="6138863"/>
            <a:ext cx="7086600" cy="0"/>
          </a:xfrm>
          <a:prstGeom prst="line">
            <a:avLst/>
          </a:prstGeom>
          <a:ln w="9525" cap="flat" cmpd="sng">
            <a:solidFill>
              <a:schemeClr val="bg2"/>
            </a:solidFill>
            <a:prstDash val="solid"/>
            <a:headEnd type="none" w="med" len="med"/>
            <a:tailEnd type="none" w="med" len="med"/>
          </a:ln>
        </p:spPr>
      </p:sp>
      <p:sp>
        <p:nvSpPr>
          <p:cNvPr id="54288" name="Line 17"/>
          <p:cNvSpPr/>
          <p:nvPr/>
        </p:nvSpPr>
        <p:spPr>
          <a:xfrm>
            <a:off x="5334000" y="3071813"/>
            <a:ext cx="0" cy="3581400"/>
          </a:xfrm>
          <a:prstGeom prst="line">
            <a:avLst/>
          </a:prstGeom>
          <a:ln w="9525" cap="flat" cmpd="sng">
            <a:solidFill>
              <a:schemeClr val="bg2"/>
            </a:solidFill>
            <a:prstDash val="solid"/>
            <a:headEnd type="none" w="med" len="med"/>
            <a:tailEnd type="none" w="med" len="med"/>
          </a:ln>
        </p:spPr>
      </p:sp>
      <p:sp>
        <p:nvSpPr>
          <p:cNvPr id="54289" name="Line 18"/>
          <p:cNvSpPr/>
          <p:nvPr/>
        </p:nvSpPr>
        <p:spPr>
          <a:xfrm>
            <a:off x="6248400" y="3071813"/>
            <a:ext cx="0" cy="3581400"/>
          </a:xfrm>
          <a:prstGeom prst="line">
            <a:avLst/>
          </a:prstGeom>
          <a:ln w="9525" cap="flat" cmpd="sng">
            <a:solidFill>
              <a:schemeClr val="bg2"/>
            </a:solidFill>
            <a:prstDash val="solid"/>
            <a:headEnd type="none" w="med" len="med"/>
            <a:tailEnd type="none" w="med" len="med"/>
          </a:ln>
        </p:spPr>
      </p:sp>
      <p:sp>
        <p:nvSpPr>
          <p:cNvPr id="54290" name="Line 19"/>
          <p:cNvSpPr/>
          <p:nvPr/>
        </p:nvSpPr>
        <p:spPr>
          <a:xfrm>
            <a:off x="7086600" y="3071813"/>
            <a:ext cx="0" cy="3581400"/>
          </a:xfrm>
          <a:prstGeom prst="line">
            <a:avLst/>
          </a:prstGeom>
          <a:ln w="9525" cap="flat" cmpd="sng">
            <a:solidFill>
              <a:schemeClr val="bg2"/>
            </a:solidFill>
            <a:prstDash val="solid"/>
            <a:headEnd type="none" w="med" len="med"/>
            <a:tailEnd type="none" w="med" len="med"/>
          </a:ln>
        </p:spPr>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5299" name="Rectangle 4"/>
          <p:cNvSpPr/>
          <p:nvPr/>
        </p:nvSpPr>
        <p:spPr>
          <a:xfrm>
            <a:off x="1274763" y="692150"/>
            <a:ext cx="6719887" cy="868363"/>
          </a:xfrm>
          <a:prstGeom prst="rect">
            <a:avLst/>
          </a:prstGeom>
          <a:noFill/>
          <a:ln w="9525">
            <a:noFill/>
          </a:ln>
        </p:spPr>
        <p:txBody>
          <a:bodyPr wrap="none" anchor="ctr" anchorCtr="0">
            <a:spAutoFit/>
          </a:bodyPr>
          <a:p>
            <a:pPr algn="ctr" eaLnBrk="1" hangingPunct="1"/>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4-8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1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功能部件状态表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sp>
        <p:nvSpPr>
          <p:cNvPr id="55300" name="Rectangle 5"/>
          <p:cNvSpPr/>
          <p:nvPr/>
        </p:nvSpPr>
        <p:spPr>
          <a:xfrm>
            <a:off x="681038" y="1984375"/>
            <a:ext cx="7924800" cy="3886200"/>
          </a:xfrm>
          <a:prstGeom prst="rect">
            <a:avLst/>
          </a:prstGeom>
          <a:solidFill>
            <a:schemeClr val="bg1"/>
          </a:solidFill>
          <a:ln w="9525" cap="flat" cmpd="sng">
            <a:solidFill>
              <a:schemeClr val="bg2"/>
            </a:solidFill>
            <a:prstDash val="solid"/>
            <a:miter/>
            <a:headEnd type="none" w="med" len="med"/>
            <a:tailEnd type="none" w="med" len="med"/>
          </a:ln>
        </p:spPr>
        <p:txBody>
          <a:bodyPr wrap="none" anchor="ctr" anchorCtr="0"/>
          <a:p>
            <a:pPr algn="r"/>
            <a:endParaRPr lang="zh-CN" altLang="en-US" dirty="0">
              <a:latin typeface="Times New Roman" panose="02020603050405020304" pitchFamily="18" charset="0"/>
            </a:endParaRPr>
          </a:p>
        </p:txBody>
      </p:sp>
      <p:sp>
        <p:nvSpPr>
          <p:cNvPr id="55301" name="Text Box 6"/>
          <p:cNvSpPr txBox="1"/>
          <p:nvPr/>
        </p:nvSpPr>
        <p:spPr>
          <a:xfrm>
            <a:off x="838200" y="2289175"/>
            <a:ext cx="1676400" cy="488950"/>
          </a:xfrm>
          <a:prstGeom prst="rect">
            <a:avLst/>
          </a:prstGeom>
          <a:noFill/>
          <a:ln w="9525">
            <a:noFill/>
          </a:ln>
        </p:spPr>
        <p:txBody>
          <a:bodyPr>
            <a:spAutoFit/>
          </a:bodyPr>
          <a:p>
            <a:pPr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部件名称</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p:txBody>
      </p:sp>
      <p:sp>
        <p:nvSpPr>
          <p:cNvPr id="55302" name="Text Box 7"/>
          <p:cNvSpPr txBox="1"/>
          <p:nvPr/>
        </p:nvSpPr>
        <p:spPr>
          <a:xfrm>
            <a:off x="2209800" y="1989138"/>
            <a:ext cx="6434138" cy="1084262"/>
          </a:xfrm>
          <a:prstGeom prst="rect">
            <a:avLst/>
          </a:prstGeom>
          <a:solidFill>
            <a:schemeClr val="bg1"/>
          </a:solidFill>
          <a:ln w="9525">
            <a:noFill/>
          </a:ln>
        </p:spPr>
        <p:txBody>
          <a:bodyPr>
            <a:spAutoFit/>
          </a:bodyPr>
          <a:p>
            <a:pPr eaLnBrk="1" hangingPunct="1">
              <a:spcBef>
                <a:spcPct val="50000"/>
              </a:spcBef>
              <a:buNone/>
            </a:pPr>
            <a:r>
              <a:rPr lang="en-US" altLang="zh-CN" sz="1800" b="1" dirty="0">
                <a:solidFill>
                  <a:schemeClr val="accent2"/>
                </a:solidFill>
                <a:latin typeface="宋体" panose="02010600030101010101" pitchFamily="2" charset="-122"/>
                <a:ea typeface="宋体" panose="02010600030101010101" pitchFamily="2" charset="-122"/>
              </a:rPr>
              <a:t>                   </a:t>
            </a:r>
            <a:r>
              <a:rPr lang="zh-CN" altLang="en-US" sz="1800" b="1" dirty="0">
                <a:solidFill>
                  <a:schemeClr val="accent2"/>
                </a:solidFill>
                <a:latin typeface="宋体" panose="02010600030101010101" pitchFamily="2" charset="-122"/>
                <a:ea typeface="宋体" panose="02010600030101010101" pitchFamily="2" charset="-122"/>
              </a:rPr>
              <a:t>功能部件状态表</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a:p>
            <a:pPr eaLnBrk="1" hangingPunct="1">
              <a:spcBef>
                <a:spcPct val="50000"/>
              </a:spcBef>
              <a:buNone/>
            </a:pPr>
            <a:r>
              <a:rPr lang="en-US" altLang="zh-CN" sz="2600" b="1" dirty="0">
                <a:solidFill>
                  <a:schemeClr val="accent2"/>
                </a:solidFill>
                <a:latin typeface="宋体" panose="02010600030101010101" pitchFamily="2" charset="-122"/>
                <a:ea typeface="宋体" panose="02010600030101010101" pitchFamily="2" charset="-122"/>
              </a:rPr>
              <a:t>Busy  Op  Fi  Fj Fk  Qj   Qk  Rj  Rk</a:t>
            </a:r>
            <a:endParaRPr lang="en-US" altLang="zh-CN" sz="2600" b="1" dirty="0">
              <a:solidFill>
                <a:schemeClr val="accent2"/>
              </a:solidFill>
              <a:latin typeface="黑体" panose="02010609060101010101" pitchFamily="49" charset="-122"/>
            </a:endParaRPr>
          </a:p>
        </p:txBody>
      </p:sp>
      <p:sp>
        <p:nvSpPr>
          <p:cNvPr id="55303" name="Text Box 8"/>
          <p:cNvSpPr txBox="1"/>
          <p:nvPr/>
        </p:nvSpPr>
        <p:spPr>
          <a:xfrm>
            <a:off x="1143000" y="3051175"/>
            <a:ext cx="8001000" cy="2678113"/>
          </a:xfrm>
          <a:prstGeom prst="rect">
            <a:avLst/>
          </a:prstGeom>
          <a:noFill/>
          <a:ln w="9525">
            <a:noFill/>
          </a:ln>
        </p:spPr>
        <p:txBody>
          <a:bodyPr>
            <a:spAutoFit/>
          </a:bodyPr>
          <a:p>
            <a:pPr algn="just" eaLnBrk="1" hangingPunct="1">
              <a:spcBef>
                <a:spcPct val="50000"/>
              </a:spcBef>
              <a:buNone/>
            </a:pPr>
            <a:r>
              <a:rPr lang="zh-CN" altLang="en-US" b="1" dirty="0">
                <a:solidFill>
                  <a:schemeClr val="accent2"/>
                </a:solidFill>
                <a:latin typeface="宋体" panose="02010600030101010101" pitchFamily="2" charset="-122"/>
                <a:ea typeface="宋体" panose="02010600030101010101" pitchFamily="2" charset="-122"/>
              </a:rPr>
              <a:t>整数    </a:t>
            </a:r>
            <a:r>
              <a:rPr lang="en-US" altLang="zh-CN" b="1" dirty="0">
                <a:solidFill>
                  <a:schemeClr val="accent2"/>
                </a:solidFill>
                <a:latin typeface="宋体" panose="02010600030101010101" pitchFamily="2" charset="-122"/>
                <a:ea typeface="宋体" panose="02010600030101010101" pitchFamily="2" charset="-122"/>
              </a:rPr>
              <a:t>no </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buNone/>
            </a:pPr>
            <a:r>
              <a:rPr lang="zh-CN" altLang="en-US" b="1" dirty="0">
                <a:solidFill>
                  <a:schemeClr val="accent2"/>
                </a:solidFill>
                <a:latin typeface="宋体" panose="02010600030101010101" pitchFamily="2" charset="-122"/>
                <a:ea typeface="宋体" panose="02010600030101010101" pitchFamily="2" charset="-122"/>
              </a:rPr>
              <a:t>乘法</a:t>
            </a:r>
            <a:r>
              <a:rPr lang="en-US" altLang="zh-CN" b="1" dirty="0">
                <a:solidFill>
                  <a:schemeClr val="accent2"/>
                </a:solidFill>
                <a:latin typeface="宋体" panose="02010600030101010101" pitchFamily="2" charset="-122"/>
                <a:ea typeface="宋体" panose="02010600030101010101" pitchFamily="2" charset="-122"/>
              </a:rPr>
              <a:t>1   no</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buNone/>
            </a:pPr>
            <a:r>
              <a:rPr lang="zh-CN" altLang="en-US" b="1" dirty="0">
                <a:solidFill>
                  <a:schemeClr val="accent2"/>
                </a:solidFill>
                <a:latin typeface="宋体" panose="02010600030101010101" pitchFamily="2" charset="-122"/>
                <a:ea typeface="宋体" panose="02010600030101010101" pitchFamily="2" charset="-122"/>
              </a:rPr>
              <a:t>乘法</a:t>
            </a:r>
            <a:r>
              <a:rPr lang="en-US" altLang="zh-CN" b="1" dirty="0">
                <a:solidFill>
                  <a:schemeClr val="accent2"/>
                </a:solidFill>
                <a:latin typeface="宋体" panose="02010600030101010101" pitchFamily="2" charset="-122"/>
                <a:ea typeface="宋体" panose="02010600030101010101" pitchFamily="2" charset="-122"/>
              </a:rPr>
              <a:t>2   no</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buNone/>
            </a:pPr>
            <a:r>
              <a:rPr lang="zh-CN" altLang="en-US" b="1" dirty="0">
                <a:solidFill>
                  <a:schemeClr val="accent2"/>
                </a:solidFill>
                <a:latin typeface="宋体" panose="02010600030101010101" pitchFamily="2" charset="-122"/>
                <a:ea typeface="宋体" panose="02010600030101010101" pitchFamily="2" charset="-122"/>
              </a:rPr>
              <a:t>加法    </a:t>
            </a:r>
            <a:r>
              <a:rPr lang="en-US" altLang="zh-CN" b="1" dirty="0">
                <a:solidFill>
                  <a:schemeClr val="accent2"/>
                </a:solidFill>
                <a:latin typeface="宋体" panose="02010600030101010101" pitchFamily="2" charset="-122"/>
                <a:ea typeface="宋体" panose="02010600030101010101" pitchFamily="2" charset="-122"/>
              </a:rPr>
              <a:t>no</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buNone/>
            </a:pPr>
            <a:r>
              <a:rPr lang="zh-CN" altLang="en-US" b="1" dirty="0">
                <a:solidFill>
                  <a:schemeClr val="accent2"/>
                </a:solidFill>
                <a:latin typeface="宋体" panose="02010600030101010101" pitchFamily="2" charset="-122"/>
                <a:ea typeface="宋体" panose="02010600030101010101" pitchFamily="2" charset="-122"/>
              </a:rPr>
              <a:t>除法    </a:t>
            </a:r>
            <a:r>
              <a:rPr lang="en-US" altLang="zh-CN" b="1" dirty="0">
                <a:solidFill>
                  <a:schemeClr val="accent2"/>
                </a:solidFill>
                <a:latin typeface="宋体" panose="02010600030101010101" pitchFamily="2" charset="-122"/>
                <a:ea typeface="宋体" panose="02010600030101010101" pitchFamily="2" charset="-122"/>
              </a:rPr>
              <a:t>yes DIV.D F10 F0 F6            no   no</a:t>
            </a:r>
            <a:endParaRPr lang="en-US" altLang="zh-CN" b="1" dirty="0">
              <a:solidFill>
                <a:schemeClr val="accent2"/>
              </a:solidFill>
              <a:latin typeface="宋体" panose="02010600030101010101" pitchFamily="2" charset="-122"/>
              <a:ea typeface="宋体" panose="02010600030101010101" pitchFamily="2" charset="-122"/>
            </a:endParaRPr>
          </a:p>
        </p:txBody>
      </p:sp>
      <p:sp>
        <p:nvSpPr>
          <p:cNvPr id="55304" name="Line 9"/>
          <p:cNvSpPr/>
          <p:nvPr/>
        </p:nvSpPr>
        <p:spPr>
          <a:xfrm>
            <a:off x="681038" y="3051175"/>
            <a:ext cx="7924800" cy="0"/>
          </a:xfrm>
          <a:prstGeom prst="line">
            <a:avLst/>
          </a:prstGeom>
          <a:ln w="9525" cap="flat" cmpd="sng">
            <a:solidFill>
              <a:schemeClr val="bg2"/>
            </a:solidFill>
            <a:prstDash val="solid"/>
            <a:headEnd type="none" w="med" len="med"/>
            <a:tailEnd type="none" w="med" len="med"/>
          </a:ln>
        </p:spPr>
      </p:sp>
      <p:sp>
        <p:nvSpPr>
          <p:cNvPr id="55305" name="Line 10"/>
          <p:cNvSpPr/>
          <p:nvPr/>
        </p:nvSpPr>
        <p:spPr>
          <a:xfrm>
            <a:off x="2205038" y="1984375"/>
            <a:ext cx="0" cy="3886200"/>
          </a:xfrm>
          <a:prstGeom prst="line">
            <a:avLst/>
          </a:prstGeom>
          <a:ln w="9525" cap="flat" cmpd="sng">
            <a:solidFill>
              <a:schemeClr val="bg2"/>
            </a:solidFill>
            <a:prstDash val="solid"/>
            <a:headEnd type="none" w="med" len="med"/>
            <a:tailEnd type="none" w="med" len="med"/>
          </a:ln>
        </p:spPr>
      </p:sp>
      <p:sp>
        <p:nvSpPr>
          <p:cNvPr id="55306" name="Line 11"/>
          <p:cNvSpPr/>
          <p:nvPr/>
        </p:nvSpPr>
        <p:spPr>
          <a:xfrm>
            <a:off x="2205038" y="2517775"/>
            <a:ext cx="6400800" cy="0"/>
          </a:xfrm>
          <a:prstGeom prst="line">
            <a:avLst/>
          </a:prstGeom>
          <a:ln w="9525" cap="flat" cmpd="sng">
            <a:solidFill>
              <a:schemeClr val="bg2"/>
            </a:solidFill>
            <a:prstDash val="solid"/>
            <a:headEnd type="none" w="med" len="med"/>
            <a:tailEnd type="none" w="med" len="med"/>
          </a:ln>
        </p:spPr>
      </p:sp>
      <p:sp>
        <p:nvSpPr>
          <p:cNvPr id="55307" name="Line 12"/>
          <p:cNvSpPr/>
          <p:nvPr/>
        </p:nvSpPr>
        <p:spPr>
          <a:xfrm>
            <a:off x="3000375" y="2517775"/>
            <a:ext cx="0" cy="3352800"/>
          </a:xfrm>
          <a:prstGeom prst="line">
            <a:avLst/>
          </a:prstGeom>
          <a:ln w="9525" cap="flat" cmpd="sng">
            <a:solidFill>
              <a:schemeClr val="bg2"/>
            </a:solidFill>
            <a:prstDash val="solid"/>
            <a:headEnd type="none" w="med" len="med"/>
            <a:tailEnd type="none" w="med" len="med"/>
          </a:ln>
        </p:spPr>
      </p:sp>
      <p:sp>
        <p:nvSpPr>
          <p:cNvPr id="55308" name="Line 13"/>
          <p:cNvSpPr/>
          <p:nvPr/>
        </p:nvSpPr>
        <p:spPr>
          <a:xfrm>
            <a:off x="3848100" y="2517775"/>
            <a:ext cx="0" cy="3352800"/>
          </a:xfrm>
          <a:prstGeom prst="line">
            <a:avLst/>
          </a:prstGeom>
          <a:ln w="9525" cap="flat" cmpd="sng">
            <a:solidFill>
              <a:schemeClr val="bg2"/>
            </a:solidFill>
            <a:prstDash val="solid"/>
            <a:headEnd type="none" w="med" len="med"/>
            <a:tailEnd type="none" w="med" len="med"/>
          </a:ln>
        </p:spPr>
      </p:sp>
      <p:sp>
        <p:nvSpPr>
          <p:cNvPr id="55309" name="Line 14"/>
          <p:cNvSpPr/>
          <p:nvPr/>
        </p:nvSpPr>
        <p:spPr>
          <a:xfrm>
            <a:off x="4462463" y="2517775"/>
            <a:ext cx="0" cy="3352800"/>
          </a:xfrm>
          <a:prstGeom prst="line">
            <a:avLst/>
          </a:prstGeom>
          <a:ln w="9525" cap="flat" cmpd="sng">
            <a:solidFill>
              <a:schemeClr val="bg2"/>
            </a:solidFill>
            <a:prstDash val="solid"/>
            <a:headEnd type="none" w="med" len="med"/>
            <a:tailEnd type="none" w="med" len="med"/>
          </a:ln>
        </p:spPr>
      </p:sp>
      <p:sp>
        <p:nvSpPr>
          <p:cNvPr id="55310" name="Line 15"/>
          <p:cNvSpPr/>
          <p:nvPr/>
        </p:nvSpPr>
        <p:spPr>
          <a:xfrm>
            <a:off x="5081588" y="2517775"/>
            <a:ext cx="0" cy="3352800"/>
          </a:xfrm>
          <a:prstGeom prst="line">
            <a:avLst/>
          </a:prstGeom>
          <a:ln w="9525" cap="flat" cmpd="sng">
            <a:solidFill>
              <a:schemeClr val="bg2"/>
            </a:solidFill>
            <a:prstDash val="solid"/>
            <a:headEnd type="none" w="med" len="med"/>
            <a:tailEnd type="none" w="med" len="med"/>
          </a:ln>
        </p:spPr>
      </p:sp>
      <p:sp>
        <p:nvSpPr>
          <p:cNvPr id="55311" name="Line 16"/>
          <p:cNvSpPr/>
          <p:nvPr/>
        </p:nvSpPr>
        <p:spPr>
          <a:xfrm>
            <a:off x="5557838" y="2517775"/>
            <a:ext cx="0" cy="3352800"/>
          </a:xfrm>
          <a:prstGeom prst="line">
            <a:avLst/>
          </a:prstGeom>
          <a:ln w="9525" cap="flat" cmpd="sng">
            <a:solidFill>
              <a:schemeClr val="bg2"/>
            </a:solidFill>
            <a:prstDash val="solid"/>
            <a:headEnd type="none" w="med" len="med"/>
            <a:tailEnd type="none" w="med" len="med"/>
          </a:ln>
        </p:spPr>
      </p:sp>
      <p:sp>
        <p:nvSpPr>
          <p:cNvPr id="55312" name="Line 17"/>
          <p:cNvSpPr/>
          <p:nvPr/>
        </p:nvSpPr>
        <p:spPr>
          <a:xfrm>
            <a:off x="6405563" y="2517775"/>
            <a:ext cx="0" cy="3352800"/>
          </a:xfrm>
          <a:prstGeom prst="line">
            <a:avLst/>
          </a:prstGeom>
          <a:ln w="9525" cap="flat" cmpd="sng">
            <a:solidFill>
              <a:schemeClr val="bg2"/>
            </a:solidFill>
            <a:prstDash val="solid"/>
            <a:headEnd type="none" w="med" len="med"/>
            <a:tailEnd type="none" w="med" len="med"/>
          </a:ln>
        </p:spPr>
      </p:sp>
      <p:sp>
        <p:nvSpPr>
          <p:cNvPr id="55313" name="Line 18"/>
          <p:cNvSpPr/>
          <p:nvPr/>
        </p:nvSpPr>
        <p:spPr>
          <a:xfrm>
            <a:off x="7158038" y="2517775"/>
            <a:ext cx="0" cy="3352800"/>
          </a:xfrm>
          <a:prstGeom prst="line">
            <a:avLst/>
          </a:prstGeom>
          <a:ln w="9525" cap="flat" cmpd="sng">
            <a:solidFill>
              <a:schemeClr val="bg2"/>
            </a:solidFill>
            <a:prstDash val="solid"/>
            <a:headEnd type="none" w="med" len="med"/>
            <a:tailEnd type="none" w="med" len="med"/>
          </a:ln>
        </p:spPr>
      </p:sp>
      <p:sp>
        <p:nvSpPr>
          <p:cNvPr id="55314" name="Line 19"/>
          <p:cNvSpPr/>
          <p:nvPr/>
        </p:nvSpPr>
        <p:spPr>
          <a:xfrm>
            <a:off x="7829550" y="2517775"/>
            <a:ext cx="0" cy="3352800"/>
          </a:xfrm>
          <a:prstGeom prst="line">
            <a:avLst/>
          </a:prstGeom>
          <a:ln w="9525" cap="flat" cmpd="sng">
            <a:solidFill>
              <a:schemeClr val="bg2"/>
            </a:solidFill>
            <a:prstDash val="solid"/>
            <a:headEnd type="none" w="med" len="med"/>
            <a:tailEnd type="none" w="med" len="med"/>
          </a:ln>
        </p:spPr>
      </p:sp>
      <p:sp>
        <p:nvSpPr>
          <p:cNvPr id="55315" name="Line 20"/>
          <p:cNvSpPr/>
          <p:nvPr/>
        </p:nvSpPr>
        <p:spPr>
          <a:xfrm>
            <a:off x="695325" y="3556000"/>
            <a:ext cx="7896225" cy="0"/>
          </a:xfrm>
          <a:prstGeom prst="line">
            <a:avLst/>
          </a:prstGeom>
          <a:ln w="9525" cap="flat" cmpd="sng">
            <a:solidFill>
              <a:schemeClr val="bg2"/>
            </a:solidFill>
            <a:prstDash val="solid"/>
            <a:headEnd type="none" w="med" len="med"/>
            <a:tailEnd type="none" w="med" len="med"/>
          </a:ln>
        </p:spPr>
      </p:sp>
      <p:sp>
        <p:nvSpPr>
          <p:cNvPr id="55316" name="Line 21"/>
          <p:cNvSpPr/>
          <p:nvPr/>
        </p:nvSpPr>
        <p:spPr>
          <a:xfrm>
            <a:off x="681038" y="4637088"/>
            <a:ext cx="7924800" cy="0"/>
          </a:xfrm>
          <a:prstGeom prst="line">
            <a:avLst/>
          </a:prstGeom>
          <a:ln w="9525" cap="flat" cmpd="sng">
            <a:solidFill>
              <a:schemeClr val="bg2"/>
            </a:solidFill>
            <a:prstDash val="solid"/>
            <a:headEnd type="none" w="med" len="med"/>
            <a:tailEnd type="none" w="med" len="med"/>
          </a:ln>
        </p:spPr>
      </p:sp>
      <p:sp>
        <p:nvSpPr>
          <p:cNvPr id="55317" name="Line 22"/>
          <p:cNvSpPr/>
          <p:nvPr/>
        </p:nvSpPr>
        <p:spPr>
          <a:xfrm>
            <a:off x="681038" y="5218113"/>
            <a:ext cx="7924800" cy="0"/>
          </a:xfrm>
          <a:prstGeom prst="line">
            <a:avLst/>
          </a:prstGeom>
          <a:ln w="9525" cap="flat" cmpd="sng">
            <a:solidFill>
              <a:schemeClr val="bg2"/>
            </a:solidFill>
            <a:prstDash val="solid"/>
            <a:headEnd type="none" w="med" len="med"/>
            <a:tailEnd type="none" w="med" len="med"/>
          </a:ln>
        </p:spPr>
      </p:sp>
      <p:sp>
        <p:nvSpPr>
          <p:cNvPr id="55318" name="Line 23"/>
          <p:cNvSpPr/>
          <p:nvPr/>
        </p:nvSpPr>
        <p:spPr>
          <a:xfrm>
            <a:off x="681038" y="4098925"/>
            <a:ext cx="7924800" cy="0"/>
          </a:xfrm>
          <a:prstGeom prst="line">
            <a:avLst/>
          </a:prstGeom>
          <a:ln w="9525" cap="flat" cmpd="sng">
            <a:solidFill>
              <a:schemeClr val="bg2"/>
            </a:solidFill>
            <a:prstDash val="solid"/>
            <a:headEnd type="none" w="med" len="med"/>
            <a:tailEnd type="non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68611" name="Group 4"/>
          <p:cNvGrpSpPr/>
          <p:nvPr/>
        </p:nvGrpSpPr>
        <p:grpSpPr bwMode="auto">
          <a:xfrm>
            <a:off x="900113" y="2492375"/>
            <a:ext cx="7620000" cy="1476375"/>
            <a:chOff x="435" y="2883"/>
            <a:chExt cx="4800" cy="930"/>
          </a:xfrm>
          <a:solidFill>
            <a:schemeClr val="bg1"/>
          </a:solidFill>
        </p:grpSpPr>
        <p:sp>
          <p:nvSpPr>
            <p:cNvPr id="68613" name="Text Box 5"/>
            <p:cNvSpPr txBox="1">
              <a:spLocks noChangeArrowheads="1"/>
            </p:cNvSpPr>
            <p:nvPr/>
          </p:nvSpPr>
          <p:spPr bwMode="auto">
            <a:xfrm>
              <a:off x="435" y="2883"/>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endPar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 </a:t>
              </a:r>
              <a:r>
                <a:rPr kumimoji="1" lang="zh-CN" altLang="en-US"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除法</a:t>
              </a:r>
              <a:endPar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8614" name="Line 6"/>
            <p:cNvSpPr>
              <a:spLocks noChangeShapeType="1"/>
            </p:cNvSpPr>
            <p:nvPr/>
          </p:nvSpPr>
          <p:spPr bwMode="auto">
            <a:xfrm>
              <a:off x="435" y="3459"/>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5" name="Line 7"/>
            <p:cNvSpPr>
              <a:spLocks noChangeShapeType="1"/>
            </p:cNvSpPr>
            <p:nvPr/>
          </p:nvSpPr>
          <p:spPr bwMode="auto">
            <a:xfrm>
              <a:off x="1338" y="2883"/>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6" name="Line 8"/>
            <p:cNvSpPr>
              <a:spLocks noChangeShapeType="1"/>
            </p:cNvSpPr>
            <p:nvPr/>
          </p:nvSpPr>
          <p:spPr bwMode="auto">
            <a:xfrm>
              <a:off x="1347" y="3132"/>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7" name="Line 9"/>
            <p:cNvSpPr>
              <a:spLocks noChangeShapeType="1"/>
            </p:cNvSpPr>
            <p:nvPr/>
          </p:nvSpPr>
          <p:spPr bwMode="auto">
            <a:xfrm>
              <a:off x="1869"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8" name="Line 10"/>
            <p:cNvSpPr>
              <a:spLocks noChangeShapeType="1"/>
            </p:cNvSpPr>
            <p:nvPr/>
          </p:nvSpPr>
          <p:spPr bwMode="auto">
            <a:xfrm>
              <a:off x="2403"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9" name="Line 11"/>
            <p:cNvSpPr>
              <a:spLocks noChangeShapeType="1"/>
            </p:cNvSpPr>
            <p:nvPr/>
          </p:nvSpPr>
          <p:spPr bwMode="auto">
            <a:xfrm>
              <a:off x="2817"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0" name="Line 12"/>
            <p:cNvSpPr>
              <a:spLocks noChangeShapeType="1"/>
            </p:cNvSpPr>
            <p:nvPr/>
          </p:nvSpPr>
          <p:spPr bwMode="auto">
            <a:xfrm>
              <a:off x="3279"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1" name="Line 13"/>
            <p:cNvSpPr>
              <a:spLocks noChangeShapeType="1"/>
            </p:cNvSpPr>
            <p:nvPr/>
          </p:nvSpPr>
          <p:spPr bwMode="auto">
            <a:xfrm>
              <a:off x="4371"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2" name="Line 14"/>
            <p:cNvSpPr>
              <a:spLocks noChangeShapeType="1"/>
            </p:cNvSpPr>
            <p:nvPr/>
          </p:nvSpPr>
          <p:spPr bwMode="auto">
            <a:xfrm>
              <a:off x="4755"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3" name="Line 15"/>
            <p:cNvSpPr>
              <a:spLocks noChangeShapeType="1"/>
            </p:cNvSpPr>
            <p:nvPr/>
          </p:nvSpPr>
          <p:spPr bwMode="auto">
            <a:xfrm>
              <a:off x="3711" y="3141"/>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56324" name="Rectangle 16"/>
          <p:cNvSpPr/>
          <p:nvPr/>
        </p:nvSpPr>
        <p:spPr>
          <a:xfrm>
            <a:off x="1331913" y="765175"/>
            <a:ext cx="6621462" cy="939800"/>
          </a:xfrm>
          <a:prstGeom prst="rect">
            <a:avLst/>
          </a:prstGeom>
          <a:noFill/>
          <a:ln w="9525">
            <a:noFill/>
          </a:ln>
        </p:spPr>
        <p:txBody>
          <a:bodyPr wrap="none" anchor="ctr" anchorCtr="0">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4-9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结果寄存器状态表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9635" name="Rectangle 4"/>
          <p:cNvSpPr>
            <a:spLocks noChangeArrowheads="1"/>
          </p:cNvSpPr>
          <p:nvPr/>
        </p:nvSpPr>
        <p:spPr bwMode="auto">
          <a:xfrm>
            <a:off x="323850" y="555625"/>
            <a:ext cx="842486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4.</a:t>
            </a:r>
            <a:r>
              <a:rPr kumimoji="1" lang="zh-CN" altLang="en-US" sz="28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分析记分牌是如何控制指令执行的</a:t>
            </a:r>
            <a:r>
              <a:rPr kumimoji="1" lang="zh-CN" altLang="en-US" sz="2800" b="0" i="0" u="none" strike="noStrike" kern="1200" cap="none" spc="0" normalizeH="0" baseline="0" noProof="0" dirty="0" smtClean="0">
                <a:ln>
                  <a:noFill/>
                </a:ln>
                <a:solidFill>
                  <a:schemeClr val="bg1"/>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smtClean="0">
              <a:ln>
                <a:noFill/>
              </a:ln>
              <a:solidFill>
                <a:schemeClr val="bg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操作在记分牌流水线中前进时，记分牌必须</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记录与操作有关的信息，如功能状态表中的各项。</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rgbClr val="FEAEF8"/>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约定：</a:t>
            </a:r>
            <a:endPar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err="1"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将寄存器</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的名字送入</a:t>
            </a:r>
            <a:r>
              <a:rPr kumimoji="1" lang="en-US" altLang="zh-CN" sz="28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指令使用的功能部件</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目的寄存器的名字</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和</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S2</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源操作数寄存器的名字</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Op</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进行的操作</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err="1"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功能部件</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a:t>
            </a:r>
            <a:r>
              <a:rPr kumimoji="1" lang="en-US" altLang="zh-CN" sz="28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域</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result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结果寄存器状态表中对应于寄存器</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的内容，是产生寄存器</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中结果的功能部件名。</a:t>
            </a:r>
            <a:r>
              <a:rPr kumimoji="1" lang="zh-CN" altLang="en-US" sz="28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endParaRPr kumimoji="1" lang="zh-CN" altLang="en-US" sz="28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8371" name="Rectangle 4"/>
          <p:cNvSpPr/>
          <p:nvPr/>
        </p:nvSpPr>
        <p:spPr>
          <a:xfrm>
            <a:off x="107950" y="658813"/>
            <a:ext cx="7499350" cy="4425950"/>
          </a:xfrm>
          <a:prstGeom prst="rect">
            <a:avLst/>
          </a:prstGeom>
          <a:noFill/>
          <a:ln w="9525">
            <a:noFill/>
          </a:ln>
        </p:spPr>
        <p:txBody>
          <a:bodyPr/>
          <a:p>
            <a:pPr marL="342900" indent="-342900" eaLnBrk="1" hangingPunct="1">
              <a:spcBef>
                <a:spcPct val="20000"/>
              </a:spcBef>
              <a:buClr>
                <a:srgbClr val="00FF00"/>
              </a:buClr>
              <a:buSzPct val="80000"/>
              <a:buFont typeface="Wingdings 2" panose="05020102010507070707" pitchFamily="18" charset="2"/>
              <a:buChar char="¿"/>
            </a:pPr>
            <a:r>
              <a:rPr lang="en-US" altLang="zh-CN"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流出（</a:t>
            </a:r>
            <a:r>
              <a:rPr lang="en-US" altLang="zh-CN" b="1" dirty="0">
                <a:latin typeface="楷体_GB2312" pitchFamily="49" charset="-122"/>
                <a:ea typeface="楷体_GB2312" pitchFamily="49" charset="-122"/>
              </a:rPr>
              <a:t>IS</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进入条件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not Busy(FU) and not 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判断结构阻塞和写后写</a:t>
            </a:r>
            <a:endParaRPr lang="zh-CN" altLang="en-US"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计分牌记录内容</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solidFill>
                  <a:srgbClr val="F4FB6D"/>
                </a:solidFill>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Busy(FU)←yes;</a:t>
            </a:r>
            <a:endParaRPr lang="en-US" altLang="zh-CN"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宋体" panose="02010600030101010101" pitchFamily="2" charset="-122"/>
                <a:ea typeface="宋体" panose="02010600030101010101" pitchFamily="2" charset="-122"/>
              </a:rPr>
              <a:t>     OP(FU)←Op;</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Fi(FU)←</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Fj(FU)←</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S1</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楷体_GB2312" pitchFamily="49" charset="-122"/>
                <a:ea typeface="宋体" panose="02010600030101010101" pitchFamily="2" charset="-122"/>
              </a:rPr>
              <a:t>Fk(FU)←</a:t>
            </a:r>
            <a:r>
              <a:rPr lang="en-US" altLang="zh-CN" b="1" dirty="0">
                <a:latin typeface="Times New Roman" panose="02020603050405020304" pitchFamily="18" charset="0"/>
                <a:ea typeface="宋体" panose="02010600030101010101" pitchFamily="2" charset="-122"/>
              </a:rPr>
              <a:t>’</a:t>
            </a:r>
            <a:r>
              <a:rPr lang="en-US" altLang="zh-CN" b="1" dirty="0">
                <a:latin typeface="楷体_GB2312" pitchFamily="49" charset="-122"/>
                <a:ea typeface="宋体" panose="02010600030101010101" pitchFamily="2" charset="-122"/>
              </a:rPr>
              <a:t>S2</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p:txBody>
      </p:sp>
      <p:sp>
        <p:nvSpPr>
          <p:cNvPr id="58372" name="Rectangle 4"/>
          <p:cNvSpPr/>
          <p:nvPr/>
        </p:nvSpPr>
        <p:spPr>
          <a:xfrm>
            <a:off x="3348038" y="2852738"/>
            <a:ext cx="5400675" cy="3671887"/>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Qj←result(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S1</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处理</a:t>
            </a:r>
            <a:r>
              <a:rPr lang="zh-CN" altLang="en-US"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S1</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FU</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Qk←result(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S2</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处理</a:t>
            </a:r>
            <a:r>
              <a:rPr lang="zh-CN" altLang="en-US"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S2</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FU</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Rj←not Qj</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//Fj</a:t>
            </a:r>
            <a:r>
              <a:rPr lang="zh-CN" altLang="en-US" b="1" dirty="0">
                <a:latin typeface="楷体_GB2312" pitchFamily="49" charset="-122"/>
                <a:ea typeface="楷体_GB2312" pitchFamily="49" charset="-122"/>
              </a:rPr>
              <a:t>是否可用，</a:t>
            </a:r>
            <a:r>
              <a:rPr lang="en-US" altLang="zh-CN" b="1" dirty="0">
                <a:latin typeface="楷体_GB2312" pitchFamily="49" charset="-122"/>
                <a:ea typeface="楷体_GB2312" pitchFamily="49" charset="-122"/>
              </a:rPr>
              <a:t>yes</a:t>
            </a:r>
            <a:r>
              <a:rPr lang="zh-CN" altLang="en-US" b="1" dirty="0">
                <a:latin typeface="楷体_GB2312" pitchFamily="49" charset="-122"/>
                <a:ea typeface="楷体_GB2312" pitchFamily="49" charset="-122"/>
              </a:rPr>
              <a:t>为可用。</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Rk←not Qk</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//Fk</a:t>
            </a:r>
            <a:r>
              <a:rPr lang="zh-CN" altLang="en-US" b="1" dirty="0">
                <a:latin typeface="楷体_GB2312" pitchFamily="49" charset="-122"/>
                <a:ea typeface="楷体_GB2312" pitchFamily="49" charset="-122"/>
              </a:rPr>
              <a:t>是否可用，</a:t>
            </a:r>
            <a:r>
              <a:rPr lang="en-US" altLang="zh-CN" b="1" dirty="0">
                <a:latin typeface="楷体_GB2312" pitchFamily="49" charset="-122"/>
                <a:ea typeface="楷体_GB2312" pitchFamily="49" charset="-122"/>
              </a:rPr>
              <a:t>no</a:t>
            </a:r>
            <a:r>
              <a:rPr lang="zh-CN" altLang="en-US" b="1" dirty="0">
                <a:latin typeface="楷体_GB2312" pitchFamily="49" charset="-122"/>
                <a:ea typeface="楷体_GB2312" pitchFamily="49" charset="-122"/>
              </a:rPr>
              <a:t>为不可用。</a:t>
            </a:r>
            <a:endParaRPr lang="zh-CN" altLang="en-US" b="1" dirty="0">
              <a:latin typeface="楷体_GB2312" pitchFamily="49" charset="-122"/>
              <a:ea typeface="楷体_GB2312" pitchFamily="49" charset="-122"/>
            </a:endParaRPr>
          </a:p>
          <a:p>
            <a:pPr marL="342900" indent="-342900" eaLnBrk="1" hangingPunct="1">
              <a:lnSpc>
                <a:spcPct val="110000"/>
              </a:lnSpc>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eaLnBrk="1" hangingPunct="1">
              <a:lnSpc>
                <a:spcPct val="11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被</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用作目的寄存器</a:t>
            </a:r>
            <a:endParaRPr lang="zh-CN" altLang="en-US" b="1" dirty="0">
              <a:latin typeface="楷体_GB2312" pitchFamily="49" charset="-122"/>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2707" name="Rectangle 4"/>
          <p:cNvSpPr>
            <a:spLocks noChangeArrowheads="1"/>
          </p:cNvSpPr>
          <p:nvPr/>
        </p:nvSpPr>
        <p:spPr bwMode="auto">
          <a:xfrm>
            <a:off x="744538" y="947738"/>
            <a:ext cx="74993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Char char="¿"/>
              <a:defRPr/>
            </a:pP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读操作数（</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RO</a:t>
            </a: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进入条件</a:t>
            </a:r>
            <a:endPar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smtClean="0">
                <a:ln>
                  <a:noFill/>
                </a:ln>
                <a:solidFill>
                  <a:srgbClr val="66FFCC"/>
                </a:solidFill>
                <a:effectLst/>
                <a:uLnTx/>
                <a:uFillTx/>
                <a:latin typeface="楷体_GB2312" pitchFamily="49" charset="-122"/>
                <a:ea typeface="宋体" panose="02010600030101010101" pitchFamily="2" charset="-122"/>
                <a:cs typeface="+mn-cs"/>
              </a:rPr>
              <a:t>        </a:t>
            </a:r>
            <a:r>
              <a:rPr kumimoji="1" lang="en-US" altLang="zh-CN" sz="2400" b="1" i="0" u="none" strike="noStrike" kern="1200" cap="none" spc="0" normalizeH="0" baseline="0" noProof="0" dirty="0" err="1" smtClean="0">
                <a:ln>
                  <a:noFill/>
                </a:ln>
                <a:solidFill>
                  <a:schemeClr val="bg2">
                    <a:lumMod val="50000"/>
                  </a:schemeClr>
                </a:solidFill>
                <a:effectLst/>
                <a:uLnTx/>
                <a:uFillTx/>
                <a:latin typeface="楷体_GB2312" pitchFamily="49" charset="-122"/>
                <a:ea typeface="宋体" panose="02010600030101010101" pitchFamily="2" charset="-122"/>
                <a:cs typeface="+mn-cs"/>
              </a:rPr>
              <a:t>Rj</a:t>
            </a:r>
            <a:r>
              <a:rPr kumimoji="1" lang="en-US" altLang="zh-CN" sz="2400" b="1" i="0" u="none" strike="noStrike" kern="1200" cap="none" spc="0" normalizeH="0" baseline="0" noProof="0" dirty="0" err="1" smtClean="0">
                <a:ln>
                  <a:noFill/>
                </a:ln>
                <a:solidFill>
                  <a:schemeClr val="bg2">
                    <a:lumMod val="50000"/>
                  </a:schemeClr>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smtClean="0">
                <a:ln>
                  <a:noFill/>
                </a:ln>
                <a:solidFill>
                  <a:schemeClr val="bg2">
                    <a:lumMod val="50000"/>
                  </a:schemeClr>
                </a:solidFill>
                <a:effectLst/>
                <a:uLnTx/>
                <a:uFillTx/>
                <a:latin typeface="楷体_GB2312" pitchFamily="49" charset="-122"/>
                <a:ea typeface="宋体" panose="02010600030101010101" pitchFamily="2" charset="-122"/>
                <a:cs typeface="+mn-cs"/>
              </a:rPr>
              <a:t>Rk</a:t>
            </a:r>
            <a:r>
              <a:rPr kumimoji="1" lang="en-US" altLang="zh-CN" sz="2400" b="1" i="0" u="none" strike="noStrike" kern="1200" cap="none" spc="0" normalizeH="0" baseline="0" noProof="0" dirty="0" smtClean="0">
                <a:ln>
                  <a:noFill/>
                </a:ln>
                <a:solidFill>
                  <a:schemeClr val="bg2">
                    <a:lumMod val="50000"/>
                  </a:schemeClr>
                </a:solidFill>
                <a:effectLst/>
                <a:uLnTx/>
                <a:uFillTx/>
                <a:latin typeface="楷体_GB2312" pitchFamily="49" charset="-122"/>
                <a:ea typeface="宋体" panose="02010600030101010101" pitchFamily="2" charset="-122"/>
                <a:cs typeface="+mn-cs"/>
              </a:rPr>
              <a:t>;</a:t>
            </a:r>
            <a:r>
              <a:rPr kumimoji="1" lang="en-US" altLang="zh-CN" sz="2400" b="1" i="0" u="none" strike="noStrike" kern="1200" cap="none" spc="0" normalizeH="0" baseline="0" noProof="0" dirty="0" smtClean="0">
                <a:ln>
                  <a:noFill/>
                </a:ln>
                <a:solidFill>
                  <a:srgbClr val="F4FB6D"/>
                </a:solidFill>
                <a:effectLst/>
                <a:uLnTx/>
                <a:uFillTx/>
                <a:latin typeface="楷体_GB2312" pitchFamily="49" charset="-122"/>
                <a:ea typeface="宋体" panose="02010600030101010101" pitchFamily="2" charset="-122"/>
                <a:cs typeface="+mn-cs"/>
              </a:rPr>
              <a:t>	</a:t>
            </a:r>
            <a:endParaRPr kumimoji="1" lang="en-US" altLang="zh-CN" sz="2400" b="1" i="0" u="none" strike="noStrike" kern="1200" cap="none" spc="0" normalizeH="0" baseline="0" noProof="0" dirty="0" smtClean="0">
              <a:ln>
                <a:noFill/>
              </a:ln>
              <a:solidFill>
                <a:srgbClr val="F4FB6D"/>
              </a:solidFill>
              <a:effectLst/>
              <a:uLnTx/>
              <a:uFillTx/>
              <a:latin typeface="楷体_GB2312" pitchFamily="49" charset="-122"/>
              <a:ea typeface="宋体" panose="02010600030101010101" pitchFamily="2"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rgbClr val="F4FB6D"/>
                </a:solidFill>
                <a:effectLst/>
                <a:uLnTx/>
                <a:uFillTx/>
                <a:latin typeface="楷体_GB2312" pitchFamily="49" charset="-122"/>
                <a:ea typeface="宋体" panose="0201060003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解决先写后读，两个源操作数须同时就绪 </a:t>
            </a:r>
            <a:endPar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59396" name="Rectangle 4"/>
          <p:cNvSpPr/>
          <p:nvPr/>
        </p:nvSpPr>
        <p:spPr>
          <a:xfrm>
            <a:off x="601663" y="3070225"/>
            <a:ext cx="7499350" cy="2806700"/>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计分牌记录内容</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Rj←no</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已经读走了就绪的数据</a:t>
            </a:r>
            <a:r>
              <a:rPr lang="en-US" altLang="zh-CN" b="1" dirty="0">
                <a:latin typeface="楷体_GB2312" pitchFamily="49" charset="-122"/>
                <a:ea typeface="楷体_GB2312" pitchFamily="49" charset="-122"/>
              </a:rPr>
              <a:t>Rj</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Rk←no</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已经读走了就绪的数据</a:t>
            </a:r>
            <a:r>
              <a:rPr lang="en-US" altLang="zh-CN" b="1" dirty="0">
                <a:latin typeface="楷体_GB2312" pitchFamily="49" charset="-122"/>
                <a:ea typeface="楷体_GB2312" pitchFamily="49" charset="-122"/>
              </a:rPr>
              <a:t>Rk</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Qj←0</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不需要等待其它</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的计算结果</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Qk←0</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 name="Text Box 5"/>
          <p:cNvSpPr txBox="1"/>
          <p:nvPr/>
        </p:nvSpPr>
        <p:spPr>
          <a:xfrm>
            <a:off x="620713" y="1628775"/>
            <a:ext cx="4095750" cy="181610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spcBef>
                <a:spcPct val="50000"/>
              </a:spcBef>
            </a:pPr>
            <a:r>
              <a:rPr lang="en-US" altLang="zh-CN" sz="2800" dirty="0">
                <a:latin typeface="Times New Roman" panose="02020603050405020304" pitchFamily="18" charset="0"/>
                <a:ea typeface="宋体" panose="02010600030101010101" pitchFamily="2" charset="-122"/>
              </a:rPr>
              <a:t>ADD   R4 , R5 , R8</a:t>
            </a:r>
            <a:endParaRPr lang="en-US" altLang="zh-CN" sz="2800" dirty="0">
              <a:latin typeface="Times New Roman" panose="02020603050405020304" pitchFamily="18" charset="0"/>
              <a:ea typeface="宋体" panose="02010600030101010101" pitchFamily="2" charset="-122"/>
            </a:endParaRPr>
          </a:p>
        </p:txBody>
      </p:sp>
      <p:sp>
        <p:nvSpPr>
          <p:cNvPr id="8" name="Text Box 5"/>
          <p:cNvSpPr txBox="1"/>
          <p:nvPr/>
        </p:nvSpPr>
        <p:spPr>
          <a:xfrm>
            <a:off x="4797425" y="1612900"/>
            <a:ext cx="4095750" cy="181610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spcBef>
                <a:spcPct val="50000"/>
              </a:spcBef>
            </a:pPr>
            <a:r>
              <a:rPr lang="en-US" altLang="zh-CN" sz="2800" dirty="0">
                <a:latin typeface="Times New Roman" panose="02020603050405020304" pitchFamily="18" charset="0"/>
                <a:ea typeface="宋体" panose="02010600030101010101" pitchFamily="2" charset="-122"/>
              </a:rPr>
              <a:t>ADD   R0 , R5 , R8</a:t>
            </a:r>
            <a:endParaRPr lang="en-US" altLang="zh-CN" sz="2800" dirty="0">
              <a:latin typeface="Times New Roman" panose="02020603050405020304" pitchFamily="18" charset="0"/>
              <a:ea typeface="宋体" panose="02010600030101010101" pitchFamily="2" charset="-122"/>
            </a:endParaRPr>
          </a:p>
        </p:txBody>
      </p:sp>
      <p:sp>
        <p:nvSpPr>
          <p:cNvPr id="9" name="Text Box 5"/>
          <p:cNvSpPr txBox="1"/>
          <p:nvPr/>
        </p:nvSpPr>
        <p:spPr>
          <a:xfrm>
            <a:off x="2636838" y="4205288"/>
            <a:ext cx="4095750" cy="181610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spcBef>
                <a:spcPct val="50000"/>
              </a:spcBef>
            </a:pPr>
            <a:r>
              <a:rPr lang="en-US" altLang="zh-CN" sz="2800" dirty="0">
                <a:latin typeface="Times New Roman" panose="02020603050405020304" pitchFamily="18" charset="0"/>
                <a:ea typeface="宋体" panose="02010600030101010101" pitchFamily="2" charset="-122"/>
              </a:rPr>
              <a:t>ADD   R1 , R4 , R8</a:t>
            </a:r>
            <a:endParaRPr lang="en-US" altLang="zh-CN" sz="2800" dirty="0">
              <a:latin typeface="Times New Roman" panose="02020603050405020304" pitchFamily="18" charset="0"/>
              <a:ea typeface="宋体" panose="02010600030101010101" pitchFamily="2" charset="-122"/>
            </a:endParaRPr>
          </a:p>
        </p:txBody>
      </p:sp>
      <p:sp>
        <p:nvSpPr>
          <p:cNvPr id="2" name="椭圆 1"/>
          <p:cNvSpPr/>
          <p:nvPr/>
        </p:nvSpPr>
        <p:spPr>
          <a:xfrm>
            <a:off x="962025" y="3644900"/>
            <a:ext cx="37782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1</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椭圆 9"/>
          <p:cNvSpPr/>
          <p:nvPr/>
        </p:nvSpPr>
        <p:spPr>
          <a:xfrm>
            <a:off x="5138738" y="3644900"/>
            <a:ext cx="37782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2</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椭圆 10"/>
          <p:cNvSpPr/>
          <p:nvPr/>
        </p:nvSpPr>
        <p:spPr>
          <a:xfrm>
            <a:off x="3059113" y="6165850"/>
            <a:ext cx="379413"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3</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Text Box 5"/>
          <p:cNvSpPr txBox="1"/>
          <p:nvPr/>
        </p:nvSpPr>
        <p:spPr>
          <a:xfrm>
            <a:off x="3779838" y="6073775"/>
            <a:ext cx="1792287" cy="523875"/>
          </a:xfrm>
          <a:prstGeom prst="rect">
            <a:avLst/>
          </a:prstGeom>
          <a:noFill/>
          <a:ln w="9525">
            <a:noFill/>
          </a:ln>
        </p:spPr>
        <p:txBody>
          <a:bodyPr>
            <a:spAutoFit/>
          </a:bodyPr>
          <a:p>
            <a:pPr>
              <a:spcBef>
                <a:spcPct val="50000"/>
              </a:spcBef>
            </a:pPr>
            <a:r>
              <a:rPr lang="zh-CN" altLang="en-US" sz="2800" dirty="0">
                <a:latin typeface="华文中宋" panose="02010600040101010101" pitchFamily="2" charset="-122"/>
                <a:ea typeface="华文中宋" panose="02010600040101010101" pitchFamily="2" charset="-122"/>
              </a:rPr>
              <a:t>数据冒险</a:t>
            </a:r>
            <a:endParaRPr lang="en-US" altLang="zh-CN" sz="2800" dirty="0">
              <a:latin typeface="华文中宋" panose="02010600040101010101" pitchFamily="2" charset="-122"/>
              <a:ea typeface="华文中宋" panose="02010600040101010101" pitchFamily="2" charset="-122"/>
            </a:endParaRPr>
          </a:p>
        </p:txBody>
      </p:sp>
      <p:sp>
        <p:nvSpPr>
          <p:cNvPr id="13" name="Text Box 5"/>
          <p:cNvSpPr txBox="1"/>
          <p:nvPr/>
        </p:nvSpPr>
        <p:spPr>
          <a:xfrm>
            <a:off x="1781175" y="3573463"/>
            <a:ext cx="1790700" cy="522287"/>
          </a:xfrm>
          <a:prstGeom prst="rect">
            <a:avLst/>
          </a:prstGeom>
          <a:noFill/>
          <a:ln w="9525">
            <a:noFill/>
          </a:ln>
        </p:spPr>
        <p:txBody>
          <a:bodyPr>
            <a:spAutoFit/>
          </a:bodyPr>
          <a:p>
            <a:pPr>
              <a:spcBef>
                <a:spcPct val="50000"/>
              </a:spcBef>
            </a:pPr>
            <a:r>
              <a:rPr lang="zh-CN" altLang="en-US" sz="2800" dirty="0">
                <a:latin typeface="华文中宋" panose="02010600040101010101" pitchFamily="2" charset="-122"/>
                <a:ea typeface="华文中宋" panose="02010600040101010101" pitchFamily="2" charset="-122"/>
              </a:rPr>
              <a:t>写后写</a:t>
            </a:r>
            <a:endParaRPr lang="en-US" altLang="zh-CN" sz="2800" dirty="0">
              <a:latin typeface="华文中宋" panose="02010600040101010101" pitchFamily="2" charset="-122"/>
              <a:ea typeface="华文中宋" panose="02010600040101010101" pitchFamily="2" charset="-122"/>
            </a:endParaRPr>
          </a:p>
        </p:txBody>
      </p:sp>
      <p:sp>
        <p:nvSpPr>
          <p:cNvPr id="14" name="Text Box 5"/>
          <p:cNvSpPr txBox="1"/>
          <p:nvPr/>
        </p:nvSpPr>
        <p:spPr>
          <a:xfrm>
            <a:off x="5948363" y="3573463"/>
            <a:ext cx="1792287" cy="522287"/>
          </a:xfrm>
          <a:prstGeom prst="rect">
            <a:avLst/>
          </a:prstGeom>
          <a:noFill/>
          <a:ln w="9525">
            <a:noFill/>
          </a:ln>
        </p:spPr>
        <p:txBody>
          <a:bodyPr>
            <a:spAutoFit/>
          </a:bodyPr>
          <a:p>
            <a:pPr>
              <a:spcBef>
                <a:spcPct val="50000"/>
              </a:spcBef>
            </a:pPr>
            <a:r>
              <a:rPr lang="zh-CN" altLang="en-US" sz="2800" dirty="0">
                <a:latin typeface="华文中宋" panose="02010600040101010101" pitchFamily="2" charset="-122"/>
                <a:ea typeface="华文中宋" panose="02010600040101010101" pitchFamily="2" charset="-122"/>
              </a:rPr>
              <a:t>读后写</a:t>
            </a:r>
            <a:endParaRPr lang="en-US" altLang="zh-CN" sz="2800" dirty="0">
              <a:latin typeface="华文中宋" panose="02010600040101010101" pitchFamily="2" charset="-122"/>
              <a:ea typeface="华文中宋" panose="02010600040101010101" pitchFamily="2" charset="-122"/>
            </a:endParaRPr>
          </a:p>
        </p:txBody>
      </p:sp>
      <p:sp>
        <p:nvSpPr>
          <p:cNvPr id="15" name="Text Box 5"/>
          <p:cNvSpPr txBox="1">
            <a:spLocks noChangeArrowheads="1"/>
          </p:cNvSpPr>
          <p:nvPr/>
        </p:nvSpPr>
        <p:spPr bwMode="auto">
          <a:xfrm>
            <a:off x="468313" y="692150"/>
            <a:ext cx="813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考虑下指令顺序被调整后，可能会出现什么问题？</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0419" name="Rectangle 4"/>
          <p:cNvSpPr/>
          <p:nvPr/>
        </p:nvSpPr>
        <p:spPr>
          <a:xfrm>
            <a:off x="1066800" y="1630363"/>
            <a:ext cx="7499350" cy="1438275"/>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执行（</a:t>
            </a:r>
            <a:r>
              <a:rPr lang="en-US" altLang="zh-CN" b="1" dirty="0">
                <a:latin typeface="楷体_GB2312" pitchFamily="49" charset="-122"/>
                <a:ea typeface="楷体_GB2312" pitchFamily="49" charset="-122"/>
              </a:rPr>
              <a:t>EX</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结束条件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功能部件操作结束</a:t>
            </a:r>
            <a:endParaRPr lang="zh-CN" altLang="en-US"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1443" name="Rectangle 4"/>
          <p:cNvSpPr/>
          <p:nvPr/>
        </p:nvSpPr>
        <p:spPr>
          <a:xfrm>
            <a:off x="250825" y="765175"/>
            <a:ext cx="8675688" cy="5334000"/>
          </a:xfrm>
          <a:prstGeom prst="rect">
            <a:avLst/>
          </a:prstGeom>
          <a:noFill/>
          <a:ln w="9525">
            <a:noFill/>
          </a:ln>
        </p:spPr>
        <p:txBody>
          <a:bodyPr/>
          <a:p>
            <a:pPr marL="342900" indent="-342900" algn="just" eaLnBrk="1" hangingPunct="1">
              <a:spcBef>
                <a:spcPct val="20000"/>
              </a:spcBef>
              <a:buClr>
                <a:srgbClr val="00FF00"/>
              </a:buClr>
              <a:buSzPct val="80000"/>
              <a:buFont typeface="Wingdings 2" panose="05020102010507070707" pitchFamily="18" charset="2"/>
              <a:buChar char="¿"/>
            </a:pPr>
            <a:r>
              <a:rPr lang="zh-CN" altLang="en-US" b="1" dirty="0">
                <a:latin typeface="楷体_GB2312" pitchFamily="49" charset="-122"/>
                <a:ea typeface="楷体_GB2312" pitchFamily="49" charset="-122"/>
              </a:rPr>
              <a:t>写结果（</a:t>
            </a:r>
            <a:r>
              <a:rPr lang="en-US" altLang="zh-CN" b="1" dirty="0">
                <a:latin typeface="楷体_GB2312" pitchFamily="49" charset="-122"/>
                <a:ea typeface="楷体_GB2312" pitchFamily="49" charset="-122"/>
              </a:rPr>
              <a:t>WR</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进入条件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solidFill>
                  <a:srgbClr val="F4FB6D"/>
                </a:solidFill>
                <a:latin typeface="楷体_GB2312" pitchFamily="49" charset="-122"/>
                <a:ea typeface="楷体_GB2312" pitchFamily="49" charset="-122"/>
                <a:sym typeface="Symbol" panose="05050102010706020507" pitchFamily="18" charset="2"/>
              </a:rPr>
              <a:t>    </a:t>
            </a:r>
            <a:r>
              <a:rPr lang="zh-CN" altLang="en-US"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f((Fj(f)</a:t>
            </a:r>
            <a:r>
              <a:rPr lang="en-US" altLang="zh-CN"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Fi(FU) or Rj(f)=no)</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and (Fk(f)</a:t>
            </a:r>
            <a:r>
              <a:rPr lang="en-US" altLang="zh-CN"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Fi(FU) or Rk(f)=no);	</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计分牌记录内容</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solidFill>
                  <a:srgbClr val="F4FB6D"/>
                </a:solidFill>
                <a:latin typeface="楷体_GB2312" pitchFamily="49" charset="-122"/>
                <a:ea typeface="楷体_GB2312" pitchFamily="49" charset="-122"/>
                <a:sym typeface="Symbol" panose="05050102010706020507" pitchFamily="18" charset="2"/>
              </a:rPr>
              <a:t>    </a:t>
            </a:r>
            <a:r>
              <a:rPr lang="zh-CN" altLang="en-US"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 Qj(f)=FU then Rj(f)←yes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Qj(f)←yes)</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有等结果的指令，则数据可用</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sym typeface="Symbol" panose="05050102010706020507" pitchFamily="18" charset="2"/>
              </a:rPr>
              <a:t>    </a:t>
            </a:r>
            <a:r>
              <a:rPr lang="en-US" altLang="zh-CN" b="1" dirty="0">
                <a:latin typeface="楷体_GB2312" pitchFamily="49" charset="-122"/>
                <a:ea typeface="楷体_GB2312" pitchFamily="49" charset="-122"/>
              </a:rPr>
              <a:t>f(if Qk(f)=FU then Rk(f)←yes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Qk(f)←yes)</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result(Fi(FU))←0</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没有</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使用寄存器</a:t>
            </a:r>
            <a:r>
              <a:rPr lang="en-US" altLang="zh-CN" b="1" dirty="0">
                <a:latin typeface="楷体_GB2312" pitchFamily="49" charset="-122"/>
                <a:ea typeface="楷体_GB2312" pitchFamily="49" charset="-122"/>
              </a:rPr>
              <a:t>Fi</a:t>
            </a:r>
            <a:r>
              <a:rPr lang="zh-CN" altLang="en-US" b="1" dirty="0">
                <a:latin typeface="楷体_GB2312" pitchFamily="49" charset="-122"/>
                <a:ea typeface="楷体_GB2312" pitchFamily="49" charset="-122"/>
              </a:rPr>
              <a:t>为目的寄存器</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busy(FU)=no	//</a:t>
            </a:r>
            <a:r>
              <a:rPr lang="zh-CN" altLang="en-US" b="1" dirty="0">
                <a:latin typeface="楷体_GB2312" pitchFamily="49" charset="-122"/>
                <a:ea typeface="楷体_GB2312" pitchFamily="49" charset="-122"/>
              </a:rPr>
              <a:t>释放</a:t>
            </a:r>
            <a:r>
              <a:rPr lang="en-US" altLang="zh-CN" b="1" dirty="0">
                <a:latin typeface="楷体_GB2312" pitchFamily="49" charset="-122"/>
                <a:ea typeface="楷体_GB2312" pitchFamily="49" charset="-122"/>
              </a:rPr>
              <a:t>FU</a:t>
            </a:r>
            <a:endParaRPr lang="en-US" altLang="zh-CN"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pPr>
            <a:endParaRPr lang="en-US" altLang="zh-CN" b="1" dirty="0">
              <a:latin typeface="楷体_GB2312" pitchFamily="49" charset="-122"/>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5779" name="Rectangle 4"/>
          <p:cNvSpPr>
            <a:spLocks noChangeArrowheads="1"/>
          </p:cNvSpPr>
          <p:nvPr/>
        </p:nvSpPr>
        <p:spPr bwMode="auto">
          <a:xfrm>
            <a:off x="468313" y="692150"/>
            <a:ext cx="82804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600" b="1" i="0" u="none" strike="noStrike" kern="1200" cap="none" spc="0" normalizeH="0" baseline="0" noProof="0" dirty="0" smtClean="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rPr>
              <a:t>5. </a:t>
            </a:r>
            <a:r>
              <a:rPr kumimoji="1" lang="zh-CN" altLang="en-US" sz="2600" b="1" i="0" u="none" strike="noStrike" kern="1200" cap="none" spc="0" normalizeH="0" baseline="0" noProof="0" dirty="0" smtClean="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rPr>
              <a:t>记分牌的性能受限于以下几个方面：</a:t>
            </a:r>
            <a:endParaRPr kumimoji="1" lang="zh-CN" altLang="en-US" sz="2600" b="1" i="0" u="none" strike="noStrike" kern="1200" cap="none" spc="0" normalizeH="0" baseline="0" noProof="0" dirty="0" smtClean="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ts val="18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程序指令中可开发的并行性，即是否存在可以并行执行的不相关的指令。</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记分牌容量。记分牌的容量决定了流水线能在多大范围内寻找不相关指令。流水线中可以同时容纳的指令数量又称为指令窗口。</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(3)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功能部件的数目和种类。功能部件的总数决定了结构冲突的严重程度。</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(4)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反相关和输出相关。引起计分牌中先读后写和写后写阻塞。</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endParaRPr kumimoji="1" lang="en-US" altLang="zh-CN" sz="2600" b="1"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3"/>
          <p:cNvSpPr>
            <a:spLocks noGrp="1"/>
          </p:cNvSpPr>
          <p:nvPr>
            <p:ph idx="1"/>
          </p:nvPr>
        </p:nvSpPr>
        <p:spPr>
          <a:xfrm>
            <a:off x="395288" y="668338"/>
            <a:ext cx="8497887" cy="2905125"/>
          </a:xfrm>
        </p:spPr>
        <p:txBody>
          <a:bodyPr vert="horz" wrap="square" lIns="91440" tIns="45720" rIns="91440" bIns="45720" anchor="t" anchorCtr="0"/>
          <a:p>
            <a:pPr eaLnBrk="1" hangingPunct="1">
              <a:lnSpc>
                <a:spcPct val="120000"/>
              </a:lnSpc>
            </a:pPr>
            <a:r>
              <a:rPr lang="en-US" altLang="zh-CN" sz="3200" dirty="0"/>
              <a:t>     </a:t>
            </a:r>
            <a:r>
              <a:rPr lang="zh-CN" altLang="en-US" sz="2800" dirty="0"/>
              <a:t>记分牌技术允许在资源充足时乱序执行。对于数据相关、名相关，通过检测后延迟相关指令的执行解决相关。由于乱序执行引起的名相关会增多，因此写后写与先读后写导致的阻塞也会更严重。那有没有更好的算法？或者如果说记分牌技术有不足，那么不足在哪里，应该如何改进？</a:t>
            </a:r>
            <a:endParaRPr lang="zh-CN" altLang="en-US" sz="2800" dirty="0"/>
          </a:p>
        </p:txBody>
      </p:sp>
      <p:sp>
        <p:nvSpPr>
          <p:cNvPr id="63491"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 name="Rectangle 3"/>
          <p:cNvSpPr txBox="1">
            <a:spLocks noChangeArrowheads="1"/>
          </p:cNvSpPr>
          <p:nvPr/>
        </p:nvSpPr>
        <p:spPr bwMode="auto">
          <a:xfrm>
            <a:off x="323850" y="4149725"/>
            <a:ext cx="8497888"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a:lstStyle>
          <a:p>
            <a:pPr marL="419100" marR="0" lvl="0" indent="-382905" algn="l" defTabSz="914400" rtl="0" eaLnBrk="1" fontAlgn="base" latinLnBrk="0" hangingPunct="1">
              <a:lnSpc>
                <a:spcPct val="120000"/>
              </a:lnSpc>
              <a:spcBef>
                <a:spcPct val="20000"/>
              </a:spcBef>
              <a:spcAft>
                <a:spcPct val="0"/>
              </a:spcAft>
              <a:buClr>
                <a:schemeClr val="accent1"/>
              </a:buClr>
              <a:buSzPct val="8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下面，将讨论的</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Tomasulo</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算法，采用</a:t>
            </a:r>
            <a:r>
              <a:rPr kumimoji="0" lang="zh-CN" altLang="en-US" sz="2800" b="1" i="0" u="none" strike="noStrike" kern="1200" cap="none" spc="0" normalizeH="0" baseline="0" noProof="0" dirty="0" smtClean="0">
                <a:ln>
                  <a:noFill/>
                </a:ln>
                <a:solidFill>
                  <a:schemeClr val="accent2">
                    <a:lumMod val="75000"/>
                  </a:schemeClr>
                </a:solidFill>
                <a:effectLst/>
                <a:uLnTx/>
                <a:uFillTx/>
                <a:latin typeface="+mn-lt"/>
                <a:ea typeface="+mn-ea"/>
                <a:cs typeface="+mn-cs"/>
              </a:rPr>
              <a:t>寄存器换名技术</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，使用了大量的缓冲器即保留站作为虚拟寄存器暂时替代指令中的寄存器，以动态消除名相关。</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xEl>
                                              <p:charRg st="0" end="1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4515" name="Rectangle 2"/>
          <p:cNvSpPr/>
          <p:nvPr/>
        </p:nvSpPr>
        <p:spPr>
          <a:xfrm>
            <a:off x="2479358" y="188436"/>
            <a:ext cx="4246880" cy="821055"/>
          </a:xfrm>
          <a:prstGeom prst="rect">
            <a:avLst/>
          </a:prstGeom>
          <a:noFill/>
          <a:ln w="9525">
            <a:noFill/>
          </a:ln>
        </p:spPr>
        <p:txBody>
          <a:bodyPr wrap="none" tIns="165048" bIns="165048" anchor="ctr" anchorCtr="0">
            <a:spAutoFit/>
          </a:bodyPr>
          <a:p>
            <a:pPr algn="l" eaLnBrk="1" hangingPunct="1"/>
            <a:r>
              <a:rPr lang="en-US" altLang="zh-CN" sz="3200" dirty="0">
                <a:latin typeface="黑体" panose="02010609060101010101" pitchFamily="49" charset="-122"/>
              </a:rPr>
              <a:t>Tomasulo</a:t>
            </a:r>
            <a:r>
              <a:rPr lang="zh-CN" altLang="en-US" sz="3200" dirty="0">
                <a:latin typeface="黑体" panose="02010609060101010101" pitchFamily="49" charset="-122"/>
              </a:rPr>
              <a:t>动态调度算法</a:t>
            </a:r>
            <a:endParaRPr lang="zh-CN" altLang="en-US" sz="3200" dirty="0">
              <a:latin typeface="黑体" panose="02010609060101010101" pitchFamily="49" charset="-122"/>
            </a:endParaRPr>
          </a:p>
        </p:txBody>
      </p:sp>
      <p:sp>
        <p:nvSpPr>
          <p:cNvPr id="64516" name="Rectangle 3"/>
          <p:cNvSpPr/>
          <p:nvPr/>
        </p:nvSpPr>
        <p:spPr>
          <a:xfrm>
            <a:off x="250825" y="836613"/>
            <a:ext cx="1989138" cy="522287"/>
          </a:xfrm>
          <a:prstGeom prst="rect">
            <a:avLst/>
          </a:prstGeom>
          <a:noFill/>
          <a:ln w="9525">
            <a:noFill/>
          </a:ln>
        </p:spPr>
        <p:txBody>
          <a:bodyPr wrap="none" anchor="ctr" anchorCtr="0">
            <a:spAutoFit/>
          </a:bodyPr>
          <a:p>
            <a:pPr algn="l" eaLnBrk="1" hangingPunct="1"/>
            <a:r>
              <a:rPr lang="en-US" altLang="zh-CN" sz="2800" b="1" dirty="0">
                <a:latin typeface="黑体" panose="02010609060101010101" pitchFamily="49" charset="-122"/>
              </a:rPr>
              <a:t>1.</a:t>
            </a:r>
            <a:r>
              <a:rPr lang="zh-CN" altLang="en-US" sz="2800" b="1" dirty="0">
                <a:latin typeface="黑体" panose="02010609060101010101" pitchFamily="49" charset="-122"/>
              </a:rPr>
              <a:t>基本思想</a:t>
            </a:r>
            <a:endParaRPr lang="zh-CN" altLang="en-US" sz="2800" b="1" dirty="0">
              <a:latin typeface="黑体" panose="02010609060101010101" pitchFamily="49" charset="-122"/>
            </a:endParaRPr>
          </a:p>
        </p:txBody>
      </p:sp>
      <p:sp>
        <p:nvSpPr>
          <p:cNvPr id="79877" name="Rectangle 4"/>
          <p:cNvSpPr>
            <a:spLocks noChangeArrowheads="1"/>
          </p:cNvSpPr>
          <p:nvPr/>
        </p:nvSpPr>
        <p:spPr bwMode="auto">
          <a:xfrm>
            <a:off x="228600" y="1412875"/>
            <a:ext cx="8748713" cy="537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    </a:t>
            </a:r>
            <a:r>
              <a:rPr kumimoji="1" lang="en-US" altLang="zh-CN" sz="2400" b="0" i="0" u="none" strike="noStrike" kern="1200" cap="none" spc="0" normalizeH="0" baseline="0" noProof="0" dirty="0" err="1">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Tomasulo</a:t>
            </a:r>
            <a:r>
              <a:rPr kumimoji="1" lang="zh-CN" altLang="en-US" sz="24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算法将记分牌的关键部分和寄存器换名技术结合在一起。</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通过寄存器换名消除写后写、先读后写相关引起的停顿。</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小知识：</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该算法首先在</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IBM 360/91</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（比</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CDC 6600</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晚</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年）浮点部件使用，早于</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Cache</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技术应用于商业计算机。</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IBM</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当时计划在</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360</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系列只设计一个指令系统和一个编译器，并且在各种档次的机器上要达到相应性能。</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360/91</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要求具有很高的浮点性能，但不是通过专用编译器实现；而且</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360</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只有</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4</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个双精度浮点寄存器，编译器调度的有效性受限。因此，采用</a:t>
            </a:r>
            <a:r>
              <a:rPr kumimoji="1" lang="en-US" altLang="zh-CN" sz="2400" b="0" i="0" u="none" strike="noStrike" kern="1200" cap="none" spc="0" normalizeH="0" baseline="0" noProof="0" dirty="0" err="1">
                <a:ln>
                  <a:noFill/>
                </a:ln>
                <a:solidFill>
                  <a:schemeClr val="tx1"/>
                </a:solidFill>
                <a:effectLst/>
                <a:uLnTx/>
                <a:uFillTx/>
                <a:latin typeface="Times New Roman" panose="02020603050405020304" pitchFamily="18" charset="0"/>
                <a:ea typeface="黑体" panose="02010609060101010101" pitchFamily="49" charset="-122"/>
                <a:cs typeface="+mn-cs"/>
              </a:rPr>
              <a:t>Tomasulo</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动态调度算法，同时也解决</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360/91</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访存时间与浮点运算时间长的问题，以及支持循环的多次迭代重叠执行。</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0899" name="Rectangle 2"/>
          <p:cNvSpPr>
            <a:spLocks noChangeArrowheads="1"/>
          </p:cNvSpPr>
          <p:nvPr/>
        </p:nvSpPr>
        <p:spPr bwMode="auto">
          <a:xfrm>
            <a:off x="395288" y="473075"/>
            <a:ext cx="8569325"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编译器通过寄存器换名可以解决写后写、先读后写相关。</a:t>
            </a:r>
            <a:endPar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在</a:t>
            </a:r>
            <a:r>
              <a:rPr kumimoji="1" lang="en-US" altLang="zh-CN" sz="2600" b="0" i="0" u="none" strike="noStrike" kern="1200" cap="none" spc="0" normalizeH="0" baseline="0" noProof="0" dirty="0" err="1">
                <a:ln>
                  <a:noFill/>
                </a:ln>
                <a:solidFill>
                  <a:schemeClr val="tx1"/>
                </a:solidFill>
                <a:effectLst/>
                <a:uLnTx/>
                <a:uFillTx/>
                <a:latin typeface="Times New Roman" panose="02020603050405020304" pitchFamily="18" charset="0"/>
                <a:ea typeface="黑体" panose="02010609060101010101" pitchFamily="49" charset="-122"/>
                <a:cs typeface="+mn-cs"/>
              </a:rPr>
              <a:t>Tomasulo</a:t>
            </a:r>
            <a:r>
              <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算法中，</a:t>
            </a:r>
            <a:r>
              <a:rPr kumimoji="1" lang="zh-CN" altLang="en-US" sz="26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寄存器换名通过</a:t>
            </a:r>
            <a:r>
              <a:rPr kumimoji="1" lang="en-US" altLang="zh-CN" sz="26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a:t>
            </a:r>
            <a:r>
              <a:rPr kumimoji="1" lang="zh-CN" altLang="en-US" sz="26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保留站和存取缓冲</a:t>
            </a:r>
            <a:r>
              <a:rPr kumimoji="1" lang="en-US" altLang="zh-CN" sz="26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a:t>
            </a:r>
            <a:r>
              <a:rPr kumimoji="1" lang="zh-CN" altLang="en-US" sz="26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黑体" panose="02010609060101010101" pitchFamily="49" charset="-122"/>
                <a:cs typeface="+mn-cs"/>
              </a:rPr>
              <a:t>实现</a:t>
            </a:r>
            <a:r>
              <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，它保存已经流出</a:t>
            </a:r>
            <a:r>
              <a:rPr kumimoji="1"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(Issue)</a:t>
            </a:r>
            <a:r>
              <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zh-CN" altLang="en-US" sz="2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特别注意：仍然是顺序流出</a:t>
            </a:r>
            <a:r>
              <a:rPr kumimoji="1"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）的指令所需的操作数。其基本思想是：</a:t>
            </a:r>
            <a:endParaRPr kumimoji="1" lang="zh-CN" altLang="en-US" sz="26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endParaRPr>
          </a:p>
        </p:txBody>
      </p:sp>
      <p:sp>
        <p:nvSpPr>
          <p:cNvPr id="65540" name="Rectangle 3"/>
          <p:cNvSpPr/>
          <p:nvPr/>
        </p:nvSpPr>
        <p:spPr>
          <a:xfrm>
            <a:off x="323850" y="2536825"/>
            <a:ext cx="8424863" cy="3124200"/>
          </a:xfrm>
          <a:prstGeom prst="rect">
            <a:avLst/>
          </a:prstGeom>
          <a:noFill/>
          <a:ln w="9525">
            <a:noFill/>
          </a:ln>
        </p:spPr>
        <p:txBody>
          <a:bodyPr/>
          <a:p>
            <a:pPr marL="342900" indent="-342900" algn="just" eaLnBrk="1" hangingPunct="1">
              <a:lnSpc>
                <a:spcPct val="120000"/>
              </a:lnSpc>
              <a:spcBef>
                <a:spcPct val="20000"/>
              </a:spcBef>
              <a:buClr>
                <a:srgbClr val="FEAEF8"/>
              </a:buClr>
              <a:buSzPct val="145000"/>
              <a:buChar char="•"/>
            </a:pPr>
            <a:r>
              <a:rPr lang="zh-CN" altLang="en-US" sz="2600" b="1" dirty="0">
                <a:solidFill>
                  <a:srgbClr val="0070C0"/>
                </a:solidFill>
                <a:latin typeface="宋体" panose="02010600030101010101" pitchFamily="2" charset="-122"/>
                <a:ea typeface="楷体_GB2312" pitchFamily="49" charset="-122"/>
              </a:rPr>
              <a:t>只要任何一个操作数有效，就将其取到保留站</a:t>
            </a:r>
            <a:r>
              <a:rPr lang="en-US" altLang="zh-CN" sz="2600" b="1" dirty="0">
                <a:solidFill>
                  <a:srgbClr val="0070C0"/>
                </a:solidFill>
                <a:latin typeface="宋体" panose="02010600030101010101" pitchFamily="2" charset="-122"/>
                <a:ea typeface="楷体_GB2312" pitchFamily="49" charset="-122"/>
              </a:rPr>
              <a:t>(</a:t>
            </a:r>
            <a:r>
              <a:rPr lang="zh-CN" altLang="en-US" sz="2600" b="1" dirty="0">
                <a:solidFill>
                  <a:srgbClr val="0070C0"/>
                </a:solidFill>
                <a:latin typeface="宋体" panose="02010600030101010101" pitchFamily="2" charset="-122"/>
                <a:ea typeface="楷体_GB2312" pitchFamily="49" charset="-122"/>
              </a:rPr>
              <a:t>存取缓冲</a:t>
            </a:r>
            <a:r>
              <a:rPr lang="en-US" altLang="zh-CN" sz="2600" b="1" dirty="0">
                <a:solidFill>
                  <a:srgbClr val="0070C0"/>
                </a:solidFill>
                <a:latin typeface="宋体" panose="02010600030101010101" pitchFamily="2" charset="-122"/>
                <a:ea typeface="楷体_GB2312" pitchFamily="49" charset="-122"/>
              </a:rPr>
              <a:t>)</a:t>
            </a:r>
            <a:r>
              <a:rPr lang="zh-CN" altLang="en-US" sz="2600" b="1" dirty="0">
                <a:solidFill>
                  <a:srgbClr val="0070C0"/>
                </a:solidFill>
                <a:latin typeface="宋体" panose="02010600030101010101" pitchFamily="2" charset="-122"/>
                <a:ea typeface="楷体_GB2312" pitchFamily="49" charset="-122"/>
              </a:rPr>
              <a:t>，避免流出指令读操作数时才到寄存器中取数据。</a:t>
            </a:r>
            <a:endParaRPr lang="zh-CN" altLang="en-US" sz="2600" b="1" dirty="0">
              <a:solidFill>
                <a:srgbClr val="0070C0"/>
              </a:solidFill>
              <a:latin typeface="宋体" panose="02010600030101010101" pitchFamily="2" charset="-122"/>
              <a:ea typeface="楷体_GB2312" pitchFamily="49" charset="-122"/>
            </a:endParaRPr>
          </a:p>
          <a:p>
            <a:pPr marL="342900" indent="-342900" algn="just" eaLnBrk="1" hangingPunct="1">
              <a:lnSpc>
                <a:spcPct val="120000"/>
              </a:lnSpc>
              <a:spcBef>
                <a:spcPct val="20000"/>
              </a:spcBef>
              <a:buClr>
                <a:srgbClr val="FEAEF8"/>
              </a:buClr>
              <a:buSzPct val="145000"/>
              <a:buChar char="•"/>
            </a:pPr>
            <a:r>
              <a:rPr lang="zh-CN" altLang="en-US" sz="2600" b="1" dirty="0">
                <a:solidFill>
                  <a:srgbClr val="0070C0"/>
                </a:solidFill>
                <a:latin typeface="宋体" panose="02010600030101010101" pitchFamily="2" charset="-122"/>
                <a:ea typeface="楷体_GB2312" pitchFamily="49" charset="-122"/>
              </a:rPr>
              <a:t>指令的执行结果直接送到等待数据的其它保</a:t>
            </a:r>
            <a:br>
              <a:rPr lang="zh-CN" altLang="en-US" sz="2600" b="1" dirty="0">
                <a:solidFill>
                  <a:srgbClr val="0070C0"/>
                </a:solidFill>
                <a:latin typeface="宋体" panose="02010600030101010101" pitchFamily="2" charset="-122"/>
                <a:ea typeface="楷体_GB2312" pitchFamily="49" charset="-122"/>
              </a:rPr>
            </a:br>
            <a:r>
              <a:rPr lang="zh-CN" altLang="en-US" sz="2600" b="1" dirty="0">
                <a:solidFill>
                  <a:srgbClr val="0070C0"/>
                </a:solidFill>
                <a:latin typeface="宋体" panose="02010600030101010101" pitchFamily="2" charset="-122"/>
                <a:ea typeface="楷体_GB2312" pitchFamily="49" charset="-122"/>
              </a:rPr>
              <a:t>留站中去。</a:t>
            </a:r>
            <a:endParaRPr lang="zh-CN" altLang="en-US" sz="2600" b="1" dirty="0">
              <a:solidFill>
                <a:srgbClr val="0070C0"/>
              </a:solidFill>
              <a:latin typeface="宋体" panose="02010600030101010101" pitchFamily="2" charset="-122"/>
              <a:ea typeface="楷体_GB2312" pitchFamily="49" charset="-122"/>
            </a:endParaRPr>
          </a:p>
          <a:p>
            <a:pPr marL="342900" indent="-342900" algn="just" eaLnBrk="1" hangingPunct="1">
              <a:lnSpc>
                <a:spcPct val="120000"/>
              </a:lnSpc>
              <a:spcBef>
                <a:spcPct val="20000"/>
              </a:spcBef>
              <a:buClr>
                <a:srgbClr val="FEAEF8"/>
              </a:buClr>
              <a:buSzPct val="145000"/>
              <a:buChar char="•"/>
            </a:pPr>
            <a:r>
              <a:rPr lang="zh-CN" altLang="en-US" sz="2600" b="1" dirty="0">
                <a:solidFill>
                  <a:srgbClr val="0070C0"/>
                </a:solidFill>
                <a:latin typeface="宋体" panose="02010600030101010101" pitchFamily="2" charset="-122"/>
                <a:ea typeface="楷体_GB2312" pitchFamily="49" charset="-122"/>
              </a:rPr>
              <a:t>一条指令流出时，存放操作数的寄存器名被</a:t>
            </a:r>
            <a:br>
              <a:rPr lang="zh-CN" altLang="en-US" sz="2600" b="1" dirty="0">
                <a:solidFill>
                  <a:srgbClr val="0070C0"/>
                </a:solidFill>
                <a:latin typeface="宋体" panose="02010600030101010101" pitchFamily="2" charset="-122"/>
                <a:ea typeface="楷体_GB2312" pitchFamily="49" charset="-122"/>
              </a:rPr>
            </a:br>
            <a:r>
              <a:rPr lang="zh-CN" altLang="en-US" sz="2600" b="1" dirty="0">
                <a:solidFill>
                  <a:srgbClr val="0070C0"/>
                </a:solidFill>
                <a:latin typeface="宋体" panose="02010600030101010101" pitchFamily="2" charset="-122"/>
                <a:ea typeface="楷体_GB2312" pitchFamily="49" charset="-122"/>
              </a:rPr>
              <a:t>换成为对应于该寄存器保留站的名称（编号）。</a:t>
            </a:r>
            <a:endParaRPr lang="zh-CN" altLang="en-US" sz="2600" b="1" dirty="0">
              <a:solidFill>
                <a:srgbClr val="0070C0"/>
              </a:solidFill>
              <a:latin typeface="宋体" panose="02010600030101010101" pitchFamily="2" charset="-122"/>
              <a:ea typeface="楷体_GB2312" pitchFamily="49" charset="-122"/>
            </a:endParaRPr>
          </a:p>
          <a:p>
            <a:pPr marL="342900" indent="-342900" algn="l" eaLnBrk="1" hangingPunct="1">
              <a:spcBef>
                <a:spcPct val="20000"/>
              </a:spcBef>
              <a:buClr>
                <a:srgbClr val="FEAEF8"/>
              </a:buClr>
              <a:buSzPct val="145000"/>
              <a:buChar char="•"/>
            </a:pPr>
            <a:endParaRPr lang="en-US" altLang="zh-CN" b="1" dirty="0">
              <a:latin typeface="Times New Roman" panose="02020603050405020304" pitchFamily="18" charset="0"/>
              <a:ea typeface="楷体_GB2312" pitchFamily="49" charset="-122"/>
            </a:endParaRPr>
          </a:p>
        </p:txBody>
      </p:sp>
      <p:sp>
        <p:nvSpPr>
          <p:cNvPr id="65541" name="Text Box 4"/>
          <p:cNvSpPr txBox="1"/>
          <p:nvPr/>
        </p:nvSpPr>
        <p:spPr>
          <a:xfrm>
            <a:off x="323850" y="5775325"/>
            <a:ext cx="8640763" cy="893763"/>
          </a:xfrm>
          <a:prstGeom prst="rect">
            <a:avLst/>
          </a:prstGeom>
          <a:noFill/>
          <a:ln w="9525">
            <a:noFill/>
          </a:ln>
        </p:spPr>
        <p:txBody>
          <a:bodyPr>
            <a:spAutoFit/>
          </a:bodyPr>
          <a:p>
            <a:pPr algn="l">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实际上，保留站的数目远多于实际的寄存器，保留站就是存放操作数与结果的虚拟寄存器，对系统结构层透明。</a:t>
            </a:r>
            <a:endParaRPr lang="zh-CN" altLang="en-US" sz="2600"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6563" name="Rectangle 2"/>
          <p:cNvSpPr/>
          <p:nvPr/>
        </p:nvSpPr>
        <p:spPr>
          <a:xfrm>
            <a:off x="0" y="333375"/>
            <a:ext cx="9144000" cy="6264275"/>
          </a:xfrm>
          <a:prstGeom prst="rect">
            <a:avLst/>
          </a:prstGeom>
          <a:noFill/>
          <a:ln w="9525">
            <a:noFill/>
          </a:ln>
        </p:spPr>
        <p:txBody>
          <a:bodyPr/>
          <a:p>
            <a:pPr marL="342900" indent="-342900" algn="just" eaLnBrk="1" hangingPunct="1">
              <a:lnSpc>
                <a:spcPct val="120000"/>
              </a:lnSpc>
              <a:spcBef>
                <a:spcPct val="20000"/>
              </a:spcBef>
              <a:buSzPct val="80000"/>
              <a:buFont typeface="Wingdings" panose="05000000000000000000" pitchFamily="2" charset="2"/>
              <a:buNone/>
            </a:pPr>
            <a:r>
              <a:rPr lang="en-US" altLang="zh-CN" sz="2800" dirty="0">
                <a:latin typeface="黑体" panose="02010609060101010101" pitchFamily="49" charset="-122"/>
              </a:rPr>
              <a:t> </a:t>
            </a:r>
            <a:r>
              <a:rPr lang="zh-CN" altLang="en-US" sz="2800" dirty="0">
                <a:latin typeface="黑体" panose="02010609060101010101" pitchFamily="49" charset="-122"/>
              </a:rPr>
              <a:t>（</a:t>
            </a:r>
            <a:r>
              <a:rPr lang="en-US" altLang="zh-CN" sz="2800" dirty="0">
                <a:latin typeface="黑体" panose="02010609060101010101" pitchFamily="49" charset="-122"/>
              </a:rPr>
              <a:t>1</a:t>
            </a:r>
            <a:r>
              <a:rPr lang="zh-CN" altLang="en-US" sz="2800" dirty="0">
                <a:latin typeface="黑体" panose="02010609060101010101" pitchFamily="49" charset="-122"/>
              </a:rPr>
              <a:t>）</a:t>
            </a:r>
            <a:r>
              <a:rPr lang="en-US" altLang="zh-CN" sz="2800" dirty="0">
                <a:latin typeface="黑体" panose="02010609060101010101" pitchFamily="49" charset="-122"/>
              </a:rPr>
              <a:t>.</a:t>
            </a:r>
            <a:r>
              <a:rPr lang="zh-CN" altLang="en-US" sz="2800" dirty="0">
                <a:latin typeface="黑体" panose="02010609060101010101" pitchFamily="49" charset="-122"/>
              </a:rPr>
              <a:t>指令流水线的分段情况</a:t>
            </a:r>
            <a:endParaRPr lang="zh-CN" altLang="en-US" sz="2800" dirty="0">
              <a:latin typeface="黑体" panose="02010609060101010101" pitchFamily="49" charset="-122"/>
            </a:endParaRPr>
          </a:p>
          <a:p>
            <a:pPr marL="342900" indent="-342900" algn="just" eaLnBrk="1" hangingPunct="1">
              <a:lnSpc>
                <a:spcPct val="120000"/>
              </a:lnSpc>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使用</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endParaRPr lang="zh-CN" altLang="en-US"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流出（</a:t>
            </a:r>
            <a:r>
              <a:rPr lang="en-US" altLang="zh-CN" b="1" dirty="0">
                <a:latin typeface="楷体_GB2312" pitchFamily="49" charset="-122"/>
                <a:ea typeface="楷体_GB2312" pitchFamily="49" charset="-122"/>
              </a:rPr>
              <a:t>Issue</a:t>
            </a:r>
            <a:r>
              <a:rPr lang="zh-CN" altLang="en-US"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从指令队列中取一条指令：</a:t>
            </a:r>
            <a:endParaRPr lang="zh-CN" altLang="en-US" sz="2000"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sz="2000" b="1" dirty="0">
                <a:latin typeface="楷体_GB2312" pitchFamily="49" charset="-122"/>
                <a:ea typeface="楷体_GB2312" pitchFamily="49" charset="-122"/>
              </a:rPr>
              <a:t>  * 如果是浮点操作且有空的保留站就</a:t>
            </a:r>
            <a:r>
              <a:rPr lang="zh-CN" altLang="en-US" sz="2000" b="1" u="sng" dirty="0">
                <a:latin typeface="楷体_GB2312" pitchFamily="49" charset="-122"/>
                <a:ea typeface="楷体_GB2312" pitchFamily="49" charset="-122"/>
              </a:rPr>
              <a:t>流出</a:t>
            </a:r>
            <a:r>
              <a:rPr lang="zh-CN" altLang="en-US" sz="2000" b="1" dirty="0">
                <a:latin typeface="楷体_GB2312" pitchFamily="49" charset="-122"/>
                <a:ea typeface="楷体_GB2312" pitchFamily="49" charset="-122"/>
              </a:rPr>
              <a:t>（进入</a:t>
            </a:r>
            <a:r>
              <a:rPr lang="en-US" altLang="zh-CN" sz="2000" b="1" dirty="0">
                <a:latin typeface="楷体_GB2312" pitchFamily="49" charset="-122"/>
                <a:ea typeface="楷体_GB2312" pitchFamily="49" charset="-122"/>
              </a:rPr>
              <a:t>Issue</a:t>
            </a:r>
            <a:r>
              <a:rPr lang="zh-CN" altLang="en-US" sz="2000" b="1" dirty="0">
                <a:latin typeface="楷体_GB2312" pitchFamily="49" charset="-122"/>
                <a:ea typeface="楷体_GB2312" pitchFamily="49" charset="-122"/>
              </a:rPr>
              <a:t>阶段），若其中的操作数在寄存器就绪就将其送入保留站，如果未就绪就在保留站中记录产生该操作数的保留站编号（操作数寄存器名换成了保留站名）。</a:t>
            </a:r>
            <a:endParaRPr lang="zh-CN" altLang="en-US" sz="2000"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sz="2000" b="1" dirty="0">
                <a:latin typeface="楷体_GB2312" pitchFamily="49" charset="-122"/>
                <a:ea typeface="楷体_GB2312" pitchFamily="49" charset="-122"/>
              </a:rPr>
              <a:t>  * 如果是访存操作且有空的缓冲就流出到缓冲。</a:t>
            </a:r>
            <a:endParaRPr lang="zh-CN" altLang="en-US" sz="2000"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sz="2000" b="1" dirty="0">
                <a:latin typeface="楷体_GB2312" pitchFamily="49" charset="-122"/>
                <a:ea typeface="楷体_GB2312" pitchFamily="49" charset="-122"/>
              </a:rPr>
              <a:t>  * 如果没有空的保留站和缓冲，即有结构相关，就不流出。</a:t>
            </a:r>
            <a:endParaRPr lang="zh-CN" altLang="en-US" sz="2000"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(2) </a:t>
            </a:r>
            <a:r>
              <a:rPr lang="zh-CN" altLang="en-US" b="1" dirty="0">
                <a:latin typeface="宋体" panose="02010600030101010101" pitchFamily="2" charset="-122"/>
                <a:ea typeface="宋体" panose="02010600030101010101" pitchFamily="2" charset="-122"/>
              </a:rPr>
              <a:t>执行（</a:t>
            </a:r>
            <a:r>
              <a:rPr lang="en-US" altLang="zh-CN" b="1" dirty="0">
                <a:latin typeface="宋体" panose="02010600030101010101" pitchFamily="2" charset="-122"/>
                <a:ea typeface="宋体" panose="02010600030101010101" pitchFamily="2" charset="-122"/>
              </a:rPr>
              <a:t>Execute</a:t>
            </a:r>
            <a:r>
              <a:rPr lang="zh-CN" altLang="en-US" b="1" dirty="0">
                <a:latin typeface="宋体" panose="02010600030101010101" pitchFamily="2" charset="-122"/>
                <a:ea typeface="宋体" panose="02010600030101010101" pitchFamily="2" charset="-122"/>
              </a:rPr>
              <a:t>）：</a:t>
            </a:r>
            <a:r>
              <a:rPr lang="zh-CN" altLang="en-US" sz="2000" b="1" dirty="0">
                <a:latin typeface="楷体_GB2312" pitchFamily="49" charset="-122"/>
                <a:ea typeface="楷体_GB2312" pitchFamily="49" charset="-122"/>
              </a:rPr>
              <a:t>如果保留站的操作数未计算出，就用保留站编号监视</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（公共数据总线），一旦有结果就取到保留站中，</a:t>
            </a:r>
            <a:r>
              <a:rPr lang="zh-CN" altLang="en-US" sz="2000" b="1" u="sng" dirty="0">
                <a:solidFill>
                  <a:srgbClr val="C00000"/>
                </a:solidFill>
                <a:latin typeface="楷体_GB2312" pitchFamily="49" charset="-122"/>
                <a:ea typeface="楷体_GB2312" pitchFamily="49" charset="-122"/>
              </a:rPr>
              <a:t>当两个操作数就绪，进入执行阶段，执行指令操作</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解决</a:t>
            </a:r>
            <a:r>
              <a:rPr lang="zh-CN" altLang="en-US" sz="2000" b="1" dirty="0">
                <a:solidFill>
                  <a:srgbClr val="C00000"/>
                </a:solidFill>
                <a:latin typeface="楷体_GB2312" pitchFamily="49" charset="-122"/>
                <a:ea typeface="楷体_GB2312" pitchFamily="49" charset="-122"/>
              </a:rPr>
              <a:t>先写后读</a:t>
            </a:r>
            <a:r>
              <a:rPr lang="zh-CN" altLang="en-US" sz="2000" b="1" dirty="0">
                <a:latin typeface="楷体_GB2312" pitchFamily="49" charset="-122"/>
                <a:ea typeface="楷体_GB2312" pitchFamily="49" charset="-122"/>
              </a:rPr>
              <a:t>相关。</a:t>
            </a:r>
            <a:endParaRPr lang="zh-CN" altLang="en-US" sz="2000"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(3) </a:t>
            </a:r>
            <a:r>
              <a:rPr lang="zh-CN" altLang="en-US" b="1" dirty="0">
                <a:latin typeface="宋体" panose="02010600030101010101" pitchFamily="2" charset="-122"/>
                <a:ea typeface="宋体" panose="02010600030101010101" pitchFamily="2" charset="-122"/>
              </a:rPr>
              <a:t>写结果（</a:t>
            </a:r>
            <a:r>
              <a:rPr lang="en-US" altLang="zh-CN" b="1" dirty="0">
                <a:latin typeface="楷体_GB2312" pitchFamily="49" charset="-122"/>
                <a:ea typeface="宋体" panose="02010600030101010101" pitchFamily="2" charset="-122"/>
              </a:rPr>
              <a:t>Write Result</a:t>
            </a:r>
            <a:r>
              <a:rPr lang="zh-CN" altLang="en-US" b="1" dirty="0">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功能部件完成计算后，将结果连同产生该结果的保留站号一起送到</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上。根据流出时的记录，所有等待本保留站结果的保留站、存缓冲、目标寄存器将同时从</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上获得所需数据。</a:t>
            </a:r>
            <a:endParaRPr lang="zh-CN" altLang="en-US" sz="2000" b="1" dirty="0">
              <a:latin typeface="楷体_GB2312" pitchFamily="49" charset="-122"/>
              <a:ea typeface="楷体_GB2312" pitchFamily="49" charset="-122"/>
            </a:endParaRPr>
          </a:p>
          <a:p>
            <a:pPr marL="342900" indent="-342900" algn="l" eaLnBrk="1" hangingPunct="1">
              <a:lnSpc>
                <a:spcPct val="120000"/>
              </a:lnSpc>
              <a:spcBef>
                <a:spcPct val="20000"/>
              </a:spcBef>
              <a:buSzPct val="80000"/>
              <a:buFont typeface="Wingdings" panose="05000000000000000000" pitchFamily="2" charset="2"/>
              <a:buNone/>
            </a:pPr>
            <a:r>
              <a:rPr lang="zh-CN" altLang="en-US" b="1" dirty="0">
                <a:solidFill>
                  <a:srgbClr val="F4FB6D"/>
                </a:solidFill>
                <a:latin typeface="宋体" panose="02010600030101010101" pitchFamily="2" charset="-122"/>
                <a:ea typeface="宋体" panose="02010600030101010101" pitchFamily="2" charset="-122"/>
              </a:rPr>
              <a:t>  </a:t>
            </a:r>
            <a:endParaRPr lang="zh-CN" altLang="en-US" b="1" dirty="0">
              <a:solidFill>
                <a:srgbClr val="F4FB6D"/>
              </a:solidFill>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7587" name="Text Box 2"/>
          <p:cNvSpPr txBox="1"/>
          <p:nvPr/>
        </p:nvSpPr>
        <p:spPr>
          <a:xfrm>
            <a:off x="250825" y="317500"/>
            <a:ext cx="8305800" cy="519113"/>
          </a:xfrm>
          <a:prstGeom prst="rect">
            <a:avLst/>
          </a:prstGeom>
          <a:noFill/>
          <a:ln w="9525">
            <a:noFill/>
          </a:ln>
        </p:spPr>
        <p:txBody>
          <a:bodyPr>
            <a:spAutoFit/>
          </a:bodyPr>
          <a:p>
            <a:pPr algn="l" eaLnBrk="1" hangingPunct="1">
              <a:spcBef>
                <a:spcPct val="50000"/>
              </a:spcBef>
            </a:pPr>
            <a:r>
              <a:rPr lang="en-US" altLang="zh-CN" sz="2800" b="1" dirty="0">
                <a:solidFill>
                  <a:schemeClr val="tx2"/>
                </a:solidFill>
                <a:latin typeface="黑体" panose="02010609060101010101" pitchFamily="49" charset="-122"/>
              </a:rPr>
              <a:t>(2).</a:t>
            </a:r>
            <a:r>
              <a:rPr lang="zh-CN" altLang="en-US" sz="2800" b="1" dirty="0">
                <a:solidFill>
                  <a:schemeClr val="tx2"/>
                </a:solidFill>
                <a:latin typeface="黑体" panose="02010609060101010101" pitchFamily="49" charset="-122"/>
              </a:rPr>
              <a:t>采用</a:t>
            </a:r>
            <a:r>
              <a:rPr lang="en-US" altLang="zh-CN" sz="2800" b="1" dirty="0">
                <a:solidFill>
                  <a:schemeClr val="tx2"/>
                </a:solidFill>
                <a:latin typeface="黑体" panose="02010609060101010101" pitchFamily="49" charset="-122"/>
              </a:rPr>
              <a:t>Tomasulo</a:t>
            </a:r>
            <a:r>
              <a:rPr lang="zh-CN" altLang="en-US" sz="2800" b="1" dirty="0">
                <a:solidFill>
                  <a:schemeClr val="tx2"/>
                </a:solidFill>
                <a:latin typeface="黑体" panose="02010609060101010101" pitchFamily="49" charset="-122"/>
              </a:rPr>
              <a:t>算法的</a:t>
            </a:r>
            <a:r>
              <a:rPr lang="en-US" altLang="zh-CN" sz="2800" b="1" dirty="0">
                <a:solidFill>
                  <a:schemeClr val="tx2"/>
                </a:solidFill>
                <a:latin typeface="黑体" panose="02010609060101010101" pitchFamily="49" charset="-122"/>
              </a:rPr>
              <a:t>DLX</a:t>
            </a:r>
            <a:r>
              <a:rPr lang="zh-CN" altLang="en-US" sz="2800" b="1" dirty="0">
                <a:solidFill>
                  <a:schemeClr val="tx2"/>
                </a:solidFill>
                <a:latin typeface="黑体" panose="02010609060101010101" pitchFamily="49" charset="-122"/>
              </a:rPr>
              <a:t>浮点部件的基本结构 </a:t>
            </a:r>
            <a:endParaRPr lang="zh-CN" altLang="en-US" sz="2800" b="1" dirty="0">
              <a:solidFill>
                <a:schemeClr val="tx2"/>
              </a:solidFill>
              <a:latin typeface="黑体" panose="02010609060101010101" pitchFamily="49" charset="-122"/>
            </a:endParaRPr>
          </a:p>
        </p:txBody>
      </p:sp>
      <p:grpSp>
        <p:nvGrpSpPr>
          <p:cNvPr id="82948" name="Group 3"/>
          <p:cNvGrpSpPr/>
          <p:nvPr/>
        </p:nvGrpSpPr>
        <p:grpSpPr bwMode="auto">
          <a:xfrm>
            <a:off x="0" y="1036638"/>
            <a:ext cx="9144000" cy="5821362"/>
            <a:chOff x="0" y="653"/>
            <a:chExt cx="5760" cy="3667"/>
          </a:xfrm>
          <a:solidFill>
            <a:schemeClr val="bg1"/>
          </a:solidFill>
        </p:grpSpPr>
        <p:sp>
          <p:nvSpPr>
            <p:cNvPr id="82951" name="Rectangle 4"/>
            <p:cNvSpPr>
              <a:spLocks noChangeArrowheads="1"/>
            </p:cNvSpPr>
            <p:nvPr/>
          </p:nvSpPr>
          <p:spPr bwMode="auto">
            <a:xfrm>
              <a:off x="0" y="663"/>
              <a:ext cx="5760" cy="3657"/>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pic>
          <p:nvPicPr>
            <p:cNvPr id="82952"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 y="653"/>
              <a:ext cx="5638" cy="35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82953" name="Text Box 6"/>
            <p:cNvSpPr txBox="1">
              <a:spLocks noChangeArrowheads="1"/>
            </p:cNvSpPr>
            <p:nvPr/>
          </p:nvSpPr>
          <p:spPr bwMode="auto">
            <a:xfrm>
              <a:off x="249" y="2598"/>
              <a:ext cx="998" cy="288"/>
            </a:xfrm>
            <a:prstGeom prst="rect">
              <a:avLst/>
            </a:prstGeom>
            <a:grp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82954" name="Line 7"/>
            <p:cNvSpPr>
              <a:spLocks noChangeShapeType="1"/>
            </p:cNvSpPr>
            <p:nvPr/>
          </p:nvSpPr>
          <p:spPr bwMode="auto">
            <a:xfrm>
              <a:off x="521" y="2568"/>
              <a:ext cx="0" cy="318"/>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82955" name="Line 8"/>
            <p:cNvSpPr>
              <a:spLocks noChangeShapeType="1"/>
            </p:cNvSpPr>
            <p:nvPr/>
          </p:nvSpPr>
          <p:spPr bwMode="auto">
            <a:xfrm>
              <a:off x="1066" y="2568"/>
              <a:ext cx="0" cy="318"/>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2" name="矩形 1"/>
          <p:cNvSpPr/>
          <p:nvPr/>
        </p:nvSpPr>
        <p:spPr>
          <a:xfrm>
            <a:off x="3419475" y="4724400"/>
            <a:ext cx="2305050" cy="9366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6516688" y="4652963"/>
            <a:ext cx="2303463" cy="7921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8611" name="Rectangle 2"/>
          <p:cNvSpPr/>
          <p:nvPr/>
        </p:nvSpPr>
        <p:spPr>
          <a:xfrm>
            <a:off x="468630" y="1196975"/>
            <a:ext cx="8135620" cy="1412875"/>
          </a:xfrm>
          <a:prstGeom prst="rect">
            <a:avLst/>
          </a:prstGeom>
          <a:noFill/>
          <a:ln w="9525">
            <a:noFill/>
          </a:ln>
        </p:spPr>
        <p:txBody>
          <a:bodyPr/>
          <a:p>
            <a:pPr algn="l" eaLnBrk="1" hangingPunct="1">
              <a:lnSpc>
                <a:spcPct val="110000"/>
              </a:lnSpc>
              <a:buClr>
                <a:srgbClr val="64EC77"/>
              </a:buClr>
              <a:buSzPct val="80000"/>
              <a:buFont typeface="Wingdings 2" panose="05020102010507070707" pitchFamily="18" charset="2"/>
              <a:buChar char="¿"/>
            </a:pPr>
            <a:r>
              <a:rPr lang="en-US" altLang="zh-CN" b="1" dirty="0">
                <a:solidFill>
                  <a:srgbClr val="F4FB6D"/>
                </a:solidFill>
                <a:latin typeface="楷体_GB2312" pitchFamily="49" charset="-122"/>
                <a:ea typeface="楷体_GB2312" pitchFamily="49" charset="-122"/>
              </a:rPr>
              <a:t> </a:t>
            </a:r>
            <a:r>
              <a:rPr lang="zh-CN" altLang="en-US" b="1" dirty="0">
                <a:solidFill>
                  <a:srgbClr val="FF66FF"/>
                </a:solidFill>
                <a:latin typeface="楷体_GB2312" pitchFamily="49" charset="-122"/>
                <a:ea typeface="楷体_GB2312" pitchFamily="49" charset="-122"/>
              </a:rPr>
              <a:t>保留站（</a:t>
            </a:r>
            <a:r>
              <a:rPr lang="en-US" altLang="zh-CN" b="1" dirty="0">
                <a:solidFill>
                  <a:srgbClr val="FF66FF"/>
                </a:solidFill>
                <a:latin typeface="楷体_GB2312" pitchFamily="49" charset="-122"/>
                <a:ea typeface="楷体_GB2312" pitchFamily="49" charset="-122"/>
              </a:rPr>
              <a:t>5</a:t>
            </a:r>
            <a:r>
              <a:rPr lang="zh-CN" altLang="en-US" b="1" dirty="0">
                <a:solidFill>
                  <a:srgbClr val="FF66FF"/>
                </a:solidFill>
                <a:latin typeface="楷体_GB2312" pitchFamily="49" charset="-122"/>
                <a:ea typeface="楷体_GB2312" pitchFamily="49" charset="-122"/>
              </a:rPr>
              <a:t>个，其中</a:t>
            </a:r>
            <a:r>
              <a:rPr lang="en-US" altLang="zh-CN" b="1" dirty="0">
                <a:solidFill>
                  <a:srgbClr val="FF66FF"/>
                </a:solidFill>
                <a:latin typeface="楷体_GB2312" pitchFamily="49" charset="-122"/>
                <a:ea typeface="楷体_GB2312" pitchFamily="49" charset="-122"/>
              </a:rPr>
              <a:t>3</a:t>
            </a:r>
            <a:r>
              <a:rPr lang="zh-CN" altLang="en-US" b="1" dirty="0">
                <a:solidFill>
                  <a:srgbClr val="FF66FF"/>
                </a:solidFill>
                <a:latin typeface="楷体_GB2312" pitchFamily="49" charset="-122"/>
                <a:ea typeface="楷体_GB2312" pitchFamily="49" charset="-122"/>
              </a:rPr>
              <a:t>个是浮点加法器，</a:t>
            </a:r>
            <a:r>
              <a:rPr lang="en-US" altLang="zh-CN" b="1" dirty="0">
                <a:solidFill>
                  <a:srgbClr val="FF66FF"/>
                </a:solidFill>
                <a:latin typeface="楷体_GB2312" pitchFamily="49" charset="-122"/>
                <a:ea typeface="楷体_GB2312" pitchFamily="49" charset="-122"/>
              </a:rPr>
              <a:t>2</a:t>
            </a:r>
            <a:r>
              <a:rPr lang="zh-CN" altLang="en-US" b="1" dirty="0">
                <a:solidFill>
                  <a:srgbClr val="FF66FF"/>
                </a:solidFill>
                <a:latin typeface="楷体_GB2312" pitchFamily="49" charset="-122"/>
                <a:ea typeface="楷体_GB2312" pitchFamily="49" charset="-122"/>
              </a:rPr>
              <a:t>个是浮点乘法</a:t>
            </a:r>
            <a:r>
              <a:rPr lang="zh-CN" altLang="en-US" b="1" dirty="0">
                <a:solidFill>
                  <a:srgbClr val="FF66FF"/>
                </a:solidFill>
                <a:latin typeface="楷体_GB2312" pitchFamily="49" charset="-122"/>
                <a:ea typeface="楷体_GB2312" pitchFamily="49" charset="-122"/>
              </a:rPr>
              <a:t>器）</a:t>
            </a:r>
            <a:r>
              <a:rPr lang="zh-CN" altLang="en-US" b="1" dirty="0">
                <a:latin typeface="楷体_GB2312" pitchFamily="49" charset="-122"/>
                <a:ea typeface="楷体_GB2312" pitchFamily="49" charset="-122"/>
              </a:rPr>
              <a:t>中保存已流出并等待到本功能部件执行的操作（指令）；还保存指令执行所需的控制信息。</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68612" name="Rectangle 3"/>
          <p:cNvSpPr/>
          <p:nvPr/>
        </p:nvSpPr>
        <p:spPr>
          <a:xfrm>
            <a:off x="468313" y="2493010"/>
            <a:ext cx="8208962" cy="2514600"/>
          </a:xfrm>
          <a:prstGeom prst="rect">
            <a:avLst/>
          </a:prstGeom>
          <a:noFill/>
          <a:ln w="9525">
            <a:noFill/>
          </a:ln>
        </p:spPr>
        <p:txBody>
          <a:bodyPr/>
          <a:p>
            <a:pPr marL="342900" indent="-342900" algn="just" eaLnBrk="1" hangingPunct="1">
              <a:lnSpc>
                <a:spcPct val="120000"/>
              </a:lnSpc>
              <a:spcBef>
                <a:spcPct val="20000"/>
              </a:spcBef>
              <a:buClr>
                <a:srgbClr val="FEAEF8"/>
              </a:buClr>
              <a:buSzPct val="145000"/>
              <a:buChar char="•"/>
            </a:pPr>
            <a:r>
              <a:rPr lang="zh-CN" altLang="en-US" b="1" dirty="0">
                <a:latin typeface="楷体_GB2312" pitchFamily="49" charset="-122"/>
                <a:ea typeface="楷体_GB2312" pitchFamily="49" charset="-122"/>
              </a:rPr>
              <a:t>如果该操作的源操作数在寄存器中已经就绪，</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就将该操作数取来，保存到保留站中；</a:t>
            </a:r>
            <a:endParaRPr lang="zh-CN" altLang="en-US" b="1" dirty="0">
              <a:latin typeface="楷体_GB2312" pitchFamily="49" charset="-122"/>
              <a:ea typeface="楷体_GB2312" pitchFamily="49" charset="-122"/>
            </a:endParaRPr>
          </a:p>
          <a:p>
            <a:pPr marL="342900" indent="-342900" algn="just" eaLnBrk="1" hangingPunct="1">
              <a:lnSpc>
                <a:spcPct val="120000"/>
              </a:lnSpc>
              <a:spcBef>
                <a:spcPct val="20000"/>
              </a:spcBef>
              <a:buClr>
                <a:srgbClr val="FEAEF8"/>
              </a:buClr>
              <a:buSzPct val="145000"/>
              <a:buChar char="•"/>
            </a:pPr>
            <a:r>
              <a:rPr lang="zh-CN" altLang="en-US" b="1" dirty="0">
                <a:latin typeface="楷体_GB2312" pitchFamily="49" charset="-122"/>
                <a:ea typeface="楷体_GB2312" pitchFamily="49" charset="-122"/>
              </a:rPr>
              <a:t>如果操作数还没有计算出来，则保留站中记</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录这个操作数将由谁计算出来，即指明它由</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哪个功能部件产生。 </a:t>
            </a:r>
            <a:endParaRPr lang="zh-CN" altLang="en-US" b="1" dirty="0">
              <a:latin typeface="楷体_GB2312" pitchFamily="49" charset="-122"/>
              <a:ea typeface="楷体_GB2312" pitchFamily="49" charset="-122"/>
            </a:endParaRPr>
          </a:p>
        </p:txBody>
      </p:sp>
      <p:sp>
        <p:nvSpPr>
          <p:cNvPr id="68613" name="Text Box 4"/>
          <p:cNvSpPr txBox="1"/>
          <p:nvPr/>
        </p:nvSpPr>
        <p:spPr>
          <a:xfrm>
            <a:off x="468313" y="5229225"/>
            <a:ext cx="8281987" cy="979488"/>
          </a:xfrm>
          <a:prstGeom prst="rect">
            <a:avLst/>
          </a:prstGeom>
          <a:noFill/>
          <a:ln w="9525">
            <a:noFill/>
          </a:ln>
        </p:spPr>
        <p:txBody>
          <a:bodyPr>
            <a:spAutoFit/>
          </a:bodyPr>
          <a:p>
            <a:pPr algn="l" eaLnBrk="1" hangingPunct="1">
              <a:lnSpc>
                <a:spcPct val="120000"/>
              </a:lnSpc>
              <a:spcBef>
                <a:spcPct val="50000"/>
              </a:spcBef>
              <a:buClr>
                <a:srgbClr val="64EC77"/>
              </a:buClr>
              <a:buSzPct val="80000"/>
              <a:buFont typeface="Wingdings 2" panose="05020102010507070707" pitchFamily="18" charset="2"/>
              <a:buChar char="¿"/>
            </a:pPr>
            <a:r>
              <a:rPr lang="en-US" altLang="zh-CN" b="1" dirty="0">
                <a:solidFill>
                  <a:schemeClr val="bg1"/>
                </a:solidFill>
                <a:latin typeface="楷体_GB2312" pitchFamily="49" charset="-122"/>
                <a:ea typeface="楷体_GB2312" pitchFamily="49" charset="-122"/>
              </a:rPr>
              <a:t> </a:t>
            </a:r>
            <a:r>
              <a:rPr lang="zh-CN" altLang="en-US" b="1" dirty="0">
                <a:solidFill>
                  <a:srgbClr val="FF66FF"/>
                </a:solidFill>
                <a:latin typeface="楷体_GB2312" pitchFamily="49" charset="-122"/>
                <a:ea typeface="楷体_GB2312" pitchFamily="49" charset="-122"/>
              </a:rPr>
              <a:t>取缓冲（</a:t>
            </a:r>
            <a:r>
              <a:rPr lang="en-US" altLang="zh-CN" b="1" dirty="0">
                <a:solidFill>
                  <a:srgbClr val="FF66FF"/>
                </a:solidFill>
                <a:latin typeface="楷体_GB2312" pitchFamily="49" charset="-122"/>
                <a:ea typeface="楷体_GB2312" pitchFamily="49" charset="-122"/>
              </a:rPr>
              <a:t>6</a:t>
            </a:r>
            <a:r>
              <a:rPr lang="zh-CN" altLang="en-US" b="1" dirty="0">
                <a:solidFill>
                  <a:srgbClr val="FF66FF"/>
                </a:solidFill>
                <a:latin typeface="楷体_GB2312" pitchFamily="49" charset="-122"/>
                <a:ea typeface="楷体_GB2312" pitchFamily="49" charset="-122"/>
              </a:rPr>
              <a:t>个）和存缓冲（</a:t>
            </a:r>
            <a:r>
              <a:rPr lang="en-US" altLang="zh-CN" b="1" dirty="0">
                <a:solidFill>
                  <a:srgbClr val="FF66FF"/>
                </a:solidFill>
                <a:latin typeface="楷体_GB2312" pitchFamily="49" charset="-122"/>
                <a:ea typeface="楷体_GB2312" pitchFamily="49" charset="-122"/>
              </a:rPr>
              <a:t>3</a:t>
            </a:r>
            <a:r>
              <a:rPr lang="zh-CN" altLang="en-US" b="1" dirty="0">
                <a:solidFill>
                  <a:srgbClr val="FF66FF"/>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保存的是读</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写存储器的数据和地址。</a:t>
            </a:r>
            <a:endParaRPr lang="zh-CN" altLang="en-US" b="1" dirty="0">
              <a:latin typeface="楷体_GB2312" pitchFamily="49" charset="-122"/>
              <a:ea typeface="楷体_GB2312" pitchFamily="49" charset="-122"/>
            </a:endParaRPr>
          </a:p>
        </p:txBody>
      </p:sp>
      <p:sp>
        <p:nvSpPr>
          <p:cNvPr id="68614" name="Rectangle 3"/>
          <p:cNvSpPr/>
          <p:nvPr/>
        </p:nvSpPr>
        <p:spPr>
          <a:xfrm>
            <a:off x="468313" y="482600"/>
            <a:ext cx="2952750" cy="714375"/>
          </a:xfrm>
          <a:prstGeom prst="rect">
            <a:avLst/>
          </a:prstGeom>
          <a:noFill/>
          <a:ln w="9525">
            <a:noFill/>
          </a:ln>
        </p:spPr>
        <p:txBody>
          <a:bodyPr/>
          <a:p>
            <a:pPr algn="just" eaLnBrk="1" hangingPunct="1">
              <a:lnSpc>
                <a:spcPct val="120000"/>
              </a:lnSpc>
              <a:spcBef>
                <a:spcPct val="20000"/>
              </a:spcBef>
              <a:buClr>
                <a:srgbClr val="FEAEF8"/>
              </a:buClr>
              <a:buSzPct val="145000"/>
            </a:pPr>
            <a:r>
              <a:rPr lang="zh-CN" altLang="en-US" b="1" dirty="0">
                <a:latin typeface="楷体_GB2312" pitchFamily="49" charset="-122"/>
                <a:ea typeface="楷体_GB2312" pitchFamily="49" charset="-122"/>
              </a:rPr>
              <a:t>在</a:t>
            </a:r>
            <a:r>
              <a:rPr lang="en-US" altLang="zh-CN" b="1" dirty="0">
                <a:latin typeface="楷体_GB2312" pitchFamily="49" charset="-122"/>
                <a:ea typeface="楷体_GB2312" pitchFamily="49" charset="-122"/>
              </a:rPr>
              <a:t>DLX</a:t>
            </a:r>
            <a:r>
              <a:rPr lang="zh-CN" altLang="en-US" b="1" dirty="0">
                <a:latin typeface="楷体_GB2312" pitchFamily="49" charset="-122"/>
                <a:ea typeface="楷体_GB2312" pitchFamily="49" charset="-122"/>
              </a:rPr>
              <a:t>模型机中：</a:t>
            </a:r>
            <a:endParaRPr lang="zh-CN" altLang="en-US" b="1" dirty="0">
              <a:latin typeface="楷体_GB2312" pitchFamily="49" charset="-122"/>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9635" name="Rectangle 2"/>
          <p:cNvSpPr/>
          <p:nvPr/>
        </p:nvSpPr>
        <p:spPr>
          <a:xfrm>
            <a:off x="539750" y="765175"/>
            <a:ext cx="7993063" cy="4032250"/>
          </a:xfrm>
          <a:prstGeom prst="rect">
            <a:avLst/>
          </a:prstGeom>
          <a:noFill/>
          <a:ln w="9525">
            <a:noFill/>
          </a:ln>
        </p:spPr>
        <p:txBody>
          <a:bodyPr/>
          <a:p>
            <a:pPr marL="342900" indent="-342900" algn="l" eaLnBrk="1" hangingPunct="1">
              <a:spcBef>
                <a:spcPct val="20000"/>
              </a:spcBef>
              <a:buClr>
                <a:srgbClr val="64EC77"/>
              </a:buClr>
              <a:buSzPct val="80000"/>
              <a:buFont typeface="Wingdings 2" panose="05020102010507070707" pitchFamily="18" charset="2"/>
              <a:buChar char="¿"/>
            </a:pPr>
            <a:r>
              <a:rPr lang="zh-CN" altLang="en-US" sz="2800" dirty="0">
                <a:solidFill>
                  <a:srgbClr val="FF66FF"/>
                </a:solidFill>
                <a:latin typeface="楷体_GB2312" pitchFamily="49" charset="-122"/>
                <a:ea typeface="楷体_GB2312" pitchFamily="49" charset="-122"/>
              </a:rPr>
              <a:t>浮点寄存器通过一对操作数总线连到功能部件的保留站，通过其中</a:t>
            </a:r>
            <a:r>
              <a:rPr lang="zh-CN" altLang="en-US" sz="2800" dirty="0">
                <a:latin typeface="楷体_GB2312" pitchFamily="49" charset="-122"/>
                <a:ea typeface="楷体_GB2312" pitchFamily="49" charset="-122"/>
              </a:rPr>
              <a:t>一条总线连到公共数据总线，再送到存缓冲。</a:t>
            </a:r>
            <a:endParaRPr lang="zh-CN" altLang="en-US" sz="2800" dirty="0">
              <a:latin typeface="楷体_GB2312" pitchFamily="49" charset="-122"/>
              <a:ea typeface="楷体_GB2312" pitchFamily="49" charset="-122"/>
            </a:endParaRPr>
          </a:p>
          <a:p>
            <a:pPr marL="342900" indent="-342900" algn="just" eaLnBrk="1" hangingPunct="1">
              <a:spcBef>
                <a:spcPct val="20000"/>
              </a:spcBef>
              <a:buClr>
                <a:srgbClr val="64EC77"/>
              </a:buClr>
              <a:buSzPct val="80000"/>
              <a:buFont typeface="Wingdings 2" panose="05020102010507070707" pitchFamily="18" charset="2"/>
              <a:buChar char="¿"/>
            </a:pPr>
            <a:r>
              <a:rPr lang="zh-CN" altLang="en-US" sz="2800" dirty="0">
                <a:latin typeface="楷体_GB2312" pitchFamily="49" charset="-122"/>
                <a:ea typeface="楷体_GB2312" pitchFamily="49" charset="-122"/>
              </a:rPr>
              <a:t>功能部件的计算结果和从存储器读取的数据送</a:t>
            </a:r>
            <a:br>
              <a:rPr lang="zh-CN" altLang="en-US" sz="2800" dirty="0">
                <a:latin typeface="楷体_GB2312" pitchFamily="49" charset="-122"/>
                <a:ea typeface="楷体_GB2312" pitchFamily="49" charset="-122"/>
              </a:rPr>
            </a:br>
            <a:r>
              <a:rPr lang="zh-CN" altLang="en-US" sz="2800" dirty="0">
                <a:latin typeface="楷体_GB2312" pitchFamily="49" charset="-122"/>
                <a:ea typeface="楷体_GB2312" pitchFamily="49" charset="-122"/>
              </a:rPr>
              <a:t>到公用数据总线上，除了取缓冲的输入和存缓冲的输出以外，所有部分均与公用数据总线相连。</a:t>
            </a:r>
            <a:endParaRPr lang="zh-CN" altLang="en-US" sz="2800" dirty="0">
              <a:latin typeface="楷体_GB2312" pitchFamily="49" charset="-122"/>
              <a:ea typeface="楷体_GB2312" pitchFamily="49" charset="-122"/>
            </a:endParaRPr>
          </a:p>
          <a:p>
            <a:pPr marL="342900" indent="-342900" algn="just" eaLnBrk="1" hangingPunct="1">
              <a:spcBef>
                <a:spcPct val="20000"/>
              </a:spcBef>
              <a:buClr>
                <a:srgbClr val="64EC77"/>
              </a:buClr>
              <a:buSzPct val="80000"/>
              <a:buFont typeface="Wingdings 2" panose="05020102010507070707" pitchFamily="18" charset="2"/>
              <a:buChar char="¿"/>
            </a:pPr>
            <a:r>
              <a:rPr lang="zh-CN" altLang="en-US" sz="2800" dirty="0">
                <a:solidFill>
                  <a:srgbClr val="FF66FF"/>
                </a:solidFill>
                <a:latin typeface="楷体_GB2312" pitchFamily="49" charset="-122"/>
                <a:ea typeface="楷体_GB2312" pitchFamily="49" charset="-122"/>
              </a:rPr>
              <a:t>两个运算功能部件</a:t>
            </a:r>
            <a:endParaRPr lang="zh-CN" altLang="en-US" sz="2800" dirty="0">
              <a:solidFill>
                <a:srgbClr val="FF66FF"/>
              </a:solidFill>
              <a:latin typeface="楷体_GB2312" pitchFamily="49" charset="-122"/>
              <a:ea typeface="楷体_GB2312" pitchFamily="49" charset="-122"/>
            </a:endParaRPr>
          </a:p>
          <a:p>
            <a:pPr marL="342900" indent="-342900" algn="l" eaLnBrk="1" hangingPunct="1">
              <a:spcBef>
                <a:spcPct val="20000"/>
              </a:spcBef>
              <a:buSzPct val="80000"/>
              <a:buFont typeface="Wingdings" panose="05000000000000000000" pitchFamily="2" charset="2"/>
            </a:pPr>
            <a:endParaRPr lang="en-US" altLang="zh-CN" sz="2800" dirty="0">
              <a:solidFill>
                <a:srgbClr val="FF66FF"/>
              </a:solidFill>
              <a:latin typeface="楷体_GB2312" pitchFamily="49" charset="-122"/>
              <a:ea typeface="楷体_GB2312" pitchFamily="49" charset="-122"/>
            </a:endParaRPr>
          </a:p>
        </p:txBody>
      </p:sp>
      <p:sp>
        <p:nvSpPr>
          <p:cNvPr id="69636" name="Text Box 3"/>
          <p:cNvSpPr txBox="1"/>
          <p:nvPr/>
        </p:nvSpPr>
        <p:spPr>
          <a:xfrm>
            <a:off x="827088" y="4637088"/>
            <a:ext cx="5976937" cy="1168400"/>
          </a:xfrm>
          <a:prstGeom prst="rect">
            <a:avLst/>
          </a:prstGeom>
          <a:noFill/>
          <a:ln w="9525">
            <a:noFill/>
          </a:ln>
        </p:spPr>
        <p:txBody>
          <a:bodyPr>
            <a:spAutoFit/>
          </a:bodyPr>
          <a:p>
            <a:pPr algn="l" eaLnBrk="1" hangingPunct="1">
              <a:spcBef>
                <a:spcPct val="50000"/>
              </a:spcBef>
              <a:buClr>
                <a:srgbClr val="FEAEF8"/>
              </a:buClr>
              <a:buSzPct val="145000"/>
              <a:buChar char="•"/>
            </a:pPr>
            <a:r>
              <a:rPr lang="en-US" altLang="zh-CN" b="1" dirty="0">
                <a:solidFill>
                  <a:srgbClr val="CCFFCC"/>
                </a:solidFill>
                <a:latin typeface="宋体" panose="02010600030101010101" pitchFamily="2" charset="-122"/>
                <a:ea typeface="楷体_GB2312" pitchFamily="49" charset="-122"/>
              </a:rPr>
              <a:t> </a:t>
            </a:r>
            <a:r>
              <a:rPr lang="zh-CN" altLang="en-US" sz="2800" dirty="0">
                <a:latin typeface="宋体" panose="02010600030101010101" pitchFamily="2" charset="-122"/>
                <a:ea typeface="楷体_GB2312" pitchFamily="49" charset="-122"/>
              </a:rPr>
              <a:t>浮点乘法器完成乘法和除法操作</a:t>
            </a:r>
            <a:endParaRPr lang="zh-CN" altLang="en-US" sz="2800" dirty="0">
              <a:latin typeface="宋体" panose="02010600030101010101" pitchFamily="2" charset="-122"/>
              <a:ea typeface="楷体_GB2312" pitchFamily="49" charset="-122"/>
            </a:endParaRPr>
          </a:p>
          <a:p>
            <a:pPr algn="l" eaLnBrk="1" hangingPunct="1">
              <a:spcBef>
                <a:spcPct val="50000"/>
              </a:spcBef>
              <a:buClr>
                <a:srgbClr val="FEAEF8"/>
              </a:buClr>
              <a:buSzPct val="145000"/>
              <a:buChar char="•"/>
            </a:pPr>
            <a:r>
              <a:rPr lang="zh-CN" altLang="en-US" sz="2800" dirty="0">
                <a:latin typeface="宋体" panose="02010600030101010101" pitchFamily="2" charset="-122"/>
                <a:ea typeface="楷体_GB2312" pitchFamily="49" charset="-122"/>
              </a:rPr>
              <a:t> 浮点加法器完成加法和减法操作</a:t>
            </a:r>
            <a:endParaRPr lang="zh-CN" altLang="en-US" sz="2800" dirty="0">
              <a:latin typeface="宋体" panose="02010600030101010101" pitchFamily="2" charset="-122"/>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
          <p:cNvSpPr>
            <a:spLocks noGrp="1" noChangeArrowheads="1"/>
          </p:cNvSpPr>
          <p:nvPr>
            <p:ph idx="1"/>
          </p:nvPr>
        </p:nvSpPr>
        <p:spPr>
          <a:xfrm>
            <a:off x="107950" y="1123950"/>
            <a:ext cx="8856663" cy="2952750"/>
          </a:xfrm>
        </p:spPr>
        <p:txBody>
          <a:bodyPr vert="horz" wrap="square" lIns="91440" tIns="45720" rIns="91440" bIns="45720" numCol="1" rtlCol="0" anchor="t" anchorCtr="0" compatLnSpc="1">
            <a:normAutofit lnSpcReduction="10000"/>
          </a:bodyPr>
          <a:lstStyle/>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与指令</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之间的关系除了数据冒险之外，还可能有以下两种：</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bg2">
                    <a:lumMod val="50000"/>
                  </a:schemeClr>
                </a:solidFill>
                <a:effectLst/>
                <a:uLnTx/>
                <a:uFillTx/>
                <a:latin typeface="+mn-lt"/>
                <a:ea typeface="+mn-ea"/>
                <a:cs typeface="+mn-cs"/>
              </a:rPr>
              <a:t>读后写</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先执行，指令</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写的名是指令</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读的名。反相关指令间的顺序是必须保证的。</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bg2">
                    <a:lumMod val="50000"/>
                  </a:schemeClr>
                </a:solidFill>
                <a:effectLst/>
                <a:uLnTx/>
                <a:uFillTx/>
                <a:latin typeface="+mn-lt"/>
                <a:ea typeface="+mn-ea"/>
                <a:cs typeface="+mn-cs"/>
              </a:rPr>
              <a:t>写后</a:t>
            </a:r>
            <a:r>
              <a:rPr kumimoji="0" lang="zh-CN" altLang="en-US" sz="2600" b="0" i="0" u="none" strike="noStrike" kern="1200" cap="none" spc="0" normalizeH="0" baseline="0" noProof="0" dirty="0" smtClean="0">
                <a:ln>
                  <a:noFill/>
                </a:ln>
                <a:solidFill>
                  <a:schemeClr val="bg2">
                    <a:lumMod val="50000"/>
                  </a:schemeClr>
                </a:solidFill>
                <a:effectLst/>
                <a:uLnTx/>
                <a:uFillTx/>
                <a:latin typeface="+mn-lt"/>
                <a:ea typeface="+mn-ea"/>
                <a:cs typeface="+mn-cs"/>
              </a:rPr>
              <a:t>写</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和指令</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写相同的名。输出相关指令的执行顺序是不能颠倒的。。</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36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0659" name="Text Box 2"/>
          <p:cNvSpPr txBox="1"/>
          <p:nvPr/>
        </p:nvSpPr>
        <p:spPr>
          <a:xfrm>
            <a:off x="250825" y="317500"/>
            <a:ext cx="8305800" cy="519113"/>
          </a:xfrm>
          <a:prstGeom prst="rect">
            <a:avLst/>
          </a:prstGeom>
          <a:noFill/>
          <a:ln w="9525">
            <a:noFill/>
          </a:ln>
        </p:spPr>
        <p:txBody>
          <a:bodyPr>
            <a:spAutoFit/>
          </a:bodyPr>
          <a:p>
            <a:pPr algn="l" eaLnBrk="1" hangingPunct="1">
              <a:spcBef>
                <a:spcPct val="50000"/>
              </a:spcBef>
            </a:pPr>
            <a:r>
              <a:rPr lang="zh-CN" altLang="en-US" sz="2800" dirty="0">
                <a:latin typeface="黑体" panose="02010609060101010101" pitchFamily="49" charset="-122"/>
              </a:rPr>
              <a:t>采用</a:t>
            </a:r>
            <a:r>
              <a:rPr lang="en-US" altLang="zh-CN" sz="2800" dirty="0">
                <a:latin typeface="黑体" panose="02010609060101010101" pitchFamily="49" charset="-122"/>
              </a:rPr>
              <a:t>Tomasulo</a:t>
            </a:r>
            <a:r>
              <a:rPr lang="zh-CN" altLang="en-US" sz="2800" dirty="0">
                <a:latin typeface="黑体" panose="02010609060101010101" pitchFamily="49" charset="-122"/>
              </a:rPr>
              <a:t>算法的</a:t>
            </a:r>
            <a:r>
              <a:rPr lang="en-US" altLang="zh-CN" sz="2800" dirty="0">
                <a:latin typeface="黑体" panose="02010609060101010101" pitchFamily="49" charset="-122"/>
              </a:rPr>
              <a:t>DLX</a:t>
            </a:r>
            <a:r>
              <a:rPr lang="zh-CN" altLang="en-US" sz="2800" dirty="0">
                <a:latin typeface="黑体" panose="02010609060101010101" pitchFamily="49" charset="-122"/>
              </a:rPr>
              <a:t>浮点部件的基本结构 </a:t>
            </a:r>
            <a:endParaRPr lang="zh-CN" altLang="en-US" sz="2800" dirty="0">
              <a:latin typeface="黑体" panose="02010609060101010101" pitchFamily="49" charset="-122"/>
            </a:endParaRPr>
          </a:p>
        </p:txBody>
      </p:sp>
      <p:grpSp>
        <p:nvGrpSpPr>
          <p:cNvPr id="86020" name="Group 3"/>
          <p:cNvGrpSpPr/>
          <p:nvPr/>
        </p:nvGrpSpPr>
        <p:grpSpPr bwMode="auto">
          <a:xfrm>
            <a:off x="0" y="1036638"/>
            <a:ext cx="9144000" cy="5821362"/>
            <a:chOff x="0" y="653"/>
            <a:chExt cx="5760" cy="3667"/>
          </a:xfrm>
          <a:solidFill>
            <a:schemeClr val="bg1"/>
          </a:solidFill>
        </p:grpSpPr>
        <p:sp>
          <p:nvSpPr>
            <p:cNvPr id="86021" name="Rectangle 4"/>
            <p:cNvSpPr>
              <a:spLocks noChangeArrowheads="1"/>
            </p:cNvSpPr>
            <p:nvPr/>
          </p:nvSpPr>
          <p:spPr bwMode="auto">
            <a:xfrm>
              <a:off x="0" y="663"/>
              <a:ext cx="5760" cy="3657"/>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pic>
          <p:nvPicPr>
            <p:cNvPr id="86022"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 y="653"/>
              <a:ext cx="5638" cy="35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86023" name="Text Box 6"/>
            <p:cNvSpPr txBox="1">
              <a:spLocks noChangeArrowheads="1"/>
            </p:cNvSpPr>
            <p:nvPr/>
          </p:nvSpPr>
          <p:spPr bwMode="auto">
            <a:xfrm>
              <a:off x="249" y="2598"/>
              <a:ext cx="998" cy="288"/>
            </a:xfrm>
            <a:prstGeom prst="rect">
              <a:avLst/>
            </a:prstGeom>
            <a:grp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86024" name="Line 7"/>
            <p:cNvSpPr>
              <a:spLocks noChangeShapeType="1"/>
            </p:cNvSpPr>
            <p:nvPr/>
          </p:nvSpPr>
          <p:spPr bwMode="auto">
            <a:xfrm>
              <a:off x="521" y="2568"/>
              <a:ext cx="0" cy="318"/>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86025" name="Line 8"/>
            <p:cNvSpPr>
              <a:spLocks noChangeShapeType="1"/>
            </p:cNvSpPr>
            <p:nvPr/>
          </p:nvSpPr>
          <p:spPr bwMode="auto">
            <a:xfrm>
              <a:off x="1066" y="2568"/>
              <a:ext cx="0" cy="318"/>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1683" name="Rectangle 2"/>
          <p:cNvSpPr/>
          <p:nvPr/>
        </p:nvSpPr>
        <p:spPr>
          <a:xfrm>
            <a:off x="323850" y="400050"/>
            <a:ext cx="6384925" cy="652463"/>
          </a:xfrm>
          <a:prstGeom prst="rect">
            <a:avLst/>
          </a:prstGeom>
          <a:noFill/>
          <a:ln w="9525">
            <a:noFill/>
          </a:ln>
        </p:spPr>
        <p:txBody>
          <a:bodyPr/>
          <a:p>
            <a:pPr algn="l" eaLnBrk="1" hangingPunct="1"/>
            <a:r>
              <a:rPr lang="zh-CN" altLang="en-US" sz="2800" b="1" dirty="0">
                <a:latin typeface="黑体" panose="02010609060101010101" pitchFamily="49" charset="-122"/>
              </a:rPr>
              <a:t>（</a:t>
            </a:r>
            <a:r>
              <a:rPr lang="en-US" altLang="zh-CN" sz="2800" b="1" dirty="0">
                <a:latin typeface="黑体" panose="02010609060101010101" pitchFamily="49" charset="-122"/>
              </a:rPr>
              <a:t>3</a:t>
            </a:r>
            <a:r>
              <a:rPr lang="zh-CN" altLang="en-US" sz="2800" b="1" dirty="0">
                <a:latin typeface="黑体" panose="02010609060101010101" pitchFamily="49" charset="-122"/>
              </a:rPr>
              <a:t>）</a:t>
            </a:r>
            <a:r>
              <a:rPr lang="en-US" altLang="zh-CN" sz="2800" b="1" dirty="0">
                <a:latin typeface="黑体" panose="02010609060101010101" pitchFamily="49" charset="-122"/>
              </a:rPr>
              <a:t>. </a:t>
            </a:r>
            <a:r>
              <a:rPr lang="zh-CN" altLang="en-US" sz="2800" b="1" dirty="0">
                <a:latin typeface="黑体" panose="02010609060101010101" pitchFamily="49" charset="-122"/>
              </a:rPr>
              <a:t>定义有关的术语和数据结构 </a:t>
            </a:r>
            <a:endParaRPr lang="zh-CN" altLang="en-US" sz="2800" b="1" dirty="0">
              <a:latin typeface="黑体" panose="02010609060101010101" pitchFamily="49" charset="-122"/>
            </a:endParaRPr>
          </a:p>
        </p:txBody>
      </p:sp>
      <p:sp>
        <p:nvSpPr>
          <p:cNvPr id="90116" name="Rectangle 3"/>
          <p:cNvSpPr>
            <a:spLocks noChangeArrowheads="1"/>
          </p:cNvSpPr>
          <p:nvPr/>
        </p:nvSpPr>
        <p:spPr bwMode="auto">
          <a:xfrm>
            <a:off x="468313" y="1412875"/>
            <a:ext cx="8064500"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10000"/>
              </a:lnSpc>
              <a:spcBef>
                <a:spcPct val="20000"/>
              </a:spcBef>
              <a:spcAft>
                <a:spcPct val="0"/>
              </a:spcAft>
              <a:buClr>
                <a:srgbClr val="64EC77"/>
              </a:buClr>
              <a:buSzPct val="80000"/>
              <a:buFont typeface="Wingdings 2" panose="05020102010507070707" pitchFamily="18" charset="2"/>
              <a:buChar char="¿"/>
              <a:defRPr/>
            </a:pPr>
            <a:r>
              <a:rPr kumimoji="1" lang="en-US" altLang="zh-CN" sz="2400" b="1" i="0" u="none" strike="noStrike" kern="1200" cap="none" spc="0" normalizeH="0" baseline="0" noProof="0" dirty="0">
                <a:ln>
                  <a:noFill/>
                </a:ln>
                <a:solidFill>
                  <a:srgbClr val="F4FB6D"/>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标志（</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tags</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b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b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指缓冲或产生结果的保留站（功能部件）。</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
                <a:srgbClr val="64EC77"/>
              </a:buClr>
              <a:buSzPct val="80000"/>
              <a:buFont typeface="Wingdings 2" panose="05020102010507070707" pitchFamily="18" charset="2"/>
              <a:buChar char="¿"/>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每个保留站有以下</a:t>
            </a:r>
            <a:r>
              <a:rPr kumimoji="1" lang="en-US" altLang="zh-CN" sz="2400" b="1" i="0" u="none" strike="noStrike" kern="1200" cap="none" spc="0" normalizeH="0" baseline="0" noProof="0" dirty="0">
                <a:ln>
                  <a:noFill/>
                </a:ln>
                <a:solidFill>
                  <a:srgbClr val="FF66FF"/>
                </a:solidFill>
                <a:effectLst/>
                <a:uLnTx/>
                <a:uFillTx/>
                <a:latin typeface="楷体_GB2312" pitchFamily="49" charset="-122"/>
                <a:ea typeface="楷体_GB2312" pitchFamily="49" charset="-122"/>
                <a:cs typeface="+mn-cs"/>
              </a:rPr>
              <a:t>6</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个域：</a:t>
            </a:r>
            <a:br>
              <a:rPr kumimoji="1" lang="zh-CN" altLang="en-US" sz="2400" b="1" i="0" u="none" strike="noStrike" kern="1200" cap="none" spc="0" normalizeH="0" baseline="0" noProof="0" dirty="0">
                <a:ln>
                  <a:noFill/>
                </a:ln>
                <a:solidFill>
                  <a:srgbClr val="F4FB6D"/>
                </a:solidFill>
                <a:effectLst/>
                <a:uLnTx/>
                <a:uFillTx/>
                <a:latin typeface="楷体_GB2312" pitchFamily="49" charset="-122"/>
                <a:ea typeface="楷体_GB2312" pitchFamily="49" charset="-122"/>
                <a:cs typeface="+mn-cs"/>
              </a:rPr>
            </a:br>
            <a:r>
              <a:rPr kumimoji="1" lang="zh-CN" altLang="en-US" sz="2400" b="1" i="0" u="none" strike="noStrike" kern="1200" cap="none" spc="0" normalizeH="0" baseline="0" noProof="0" dirty="0">
                <a:ln>
                  <a:noFill/>
                </a:ln>
                <a:solidFill>
                  <a:srgbClr val="F4FB6D"/>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Op</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对源操作数</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S1</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和</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S2</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所进行的操作。</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
                <a:srgbClr val="64EC77"/>
              </a:buClr>
              <a:buSzPct val="80000"/>
              <a:buFont typeface="Wingdings 2" panose="05020102010507070707" pitchFamily="18" charset="2"/>
              <a:buNone/>
              <a:defRPr/>
            </a:pPr>
            <a:r>
              <a:rPr kumimoji="1" lang="zh-CN" altLang="en-US" sz="2400" b="1" i="0" u="none" strike="noStrike" kern="1200" cap="none" spc="0" normalizeH="0" baseline="0" noProof="0" dirty="0">
                <a:ln>
                  <a:noFill/>
                </a:ln>
                <a:solidFill>
                  <a:srgbClr val="F4FB6D"/>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Vj</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Vk</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两个就绪源操作数的值。</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10000"/>
              </a:lnSpc>
              <a:spcBef>
                <a:spcPct val="20000"/>
              </a:spcBef>
              <a:spcAft>
                <a:spcPct val="0"/>
              </a:spcAft>
              <a:buClr>
                <a:srgbClr val="64EC77"/>
              </a:buClr>
              <a:buSzPct val="80000"/>
              <a:buFont typeface="Wingdings 2" panose="05020102010507070707" pitchFamily="18"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Qj</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Qk</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产生源操作数的保留站号。等于</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0</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表示</a:t>
            </a:r>
            <a:b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b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操作数在</a:t>
            </a:r>
            <a:r>
              <a:rPr kumimoji="1" lang="en-US" altLang="zh-CN" sz="2400" b="1" i="0"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Vj</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和</a:t>
            </a:r>
            <a:r>
              <a:rPr kumimoji="1" lang="en-US" altLang="zh-CN" sz="2400" b="1" i="0"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Vk</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中或不需要操作数。</a:t>
            </a:r>
            <a:endPar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10000"/>
              </a:lnSpc>
              <a:spcBef>
                <a:spcPct val="20000"/>
              </a:spcBef>
              <a:spcAft>
                <a:spcPct val="0"/>
              </a:spcAft>
              <a:buClr>
                <a:srgbClr val="64EC77"/>
              </a:buClr>
              <a:buSzPct val="80000"/>
              <a:buFont typeface="Wingdings 2" panose="05020102010507070707" pitchFamily="18" charset="2"/>
              <a:buNone/>
              <a:defRPr/>
            </a:pPr>
            <a:r>
              <a:rPr kumimoji="1" lang="en-US" altLang="zh-CN"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Vj</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和</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Qj</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只能同时有一个有效，</a:t>
            </a:r>
            <a:r>
              <a:rPr kumimoji="1" lang="en-US" altLang="zh-CN"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Vk</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和</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Qk</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也只能同时有一个有效。</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
                <a:srgbClr val="64EC77"/>
              </a:buClr>
              <a:buSzPct val="80000"/>
              <a:buFont typeface="Wingdings 2" panose="05020102010507070707" pitchFamily="18"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Busy</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标示本保留站和相应的功能部件是否空闲。 </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2707" name="Rectangle 2"/>
          <p:cNvSpPr/>
          <p:nvPr/>
        </p:nvSpPr>
        <p:spPr>
          <a:xfrm>
            <a:off x="252413" y="0"/>
            <a:ext cx="8856662" cy="6858000"/>
          </a:xfrm>
          <a:prstGeom prst="rect">
            <a:avLst/>
          </a:prstGeom>
          <a:noFill/>
          <a:ln w="9525">
            <a:noFill/>
          </a:ln>
        </p:spPr>
        <p:txBody>
          <a:bodyPr/>
          <a:p>
            <a:pPr algn="l" eaLnBrk="1" hangingPunct="1">
              <a:lnSpc>
                <a:spcPct val="110000"/>
              </a:lnSpc>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存缓冲有</a:t>
            </a:r>
            <a:r>
              <a:rPr lang="en-US" altLang="zh-CN" b="1" dirty="0">
                <a:solidFill>
                  <a:schemeClr val="tx2"/>
                </a:solidFill>
                <a:latin typeface="楷体_GB2312" pitchFamily="49" charset="-122"/>
                <a:ea typeface="楷体_GB2312" pitchFamily="49" charset="-122"/>
              </a:rPr>
              <a:t>6</a:t>
            </a:r>
            <a:r>
              <a:rPr lang="zh-CN" altLang="en-US" b="1" dirty="0">
                <a:latin typeface="楷体_GB2312" pitchFamily="49" charset="-122"/>
                <a:ea typeface="楷体_GB2312" pitchFamily="49" charset="-122"/>
              </a:rPr>
              <a:t>个域：</a:t>
            </a:r>
            <a:endParaRPr lang="zh-CN" altLang="en-US" b="1" dirty="0">
              <a:latin typeface="楷体_GB2312" pitchFamily="49" charset="-122"/>
              <a:ea typeface="楷体_GB2312" pitchFamily="49" charset="-122"/>
            </a:endParaRPr>
          </a:p>
          <a:p>
            <a:pPr algn="l" eaLnBrk="1" hangingPunct="1">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Busy</a:t>
            </a:r>
            <a:r>
              <a:rPr lang="zh-CN" altLang="en-US" b="1" dirty="0">
                <a:solidFill>
                  <a:schemeClr val="tx2"/>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标示缓冲是否空闲。</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Address </a:t>
            </a:r>
            <a:r>
              <a:rPr lang="zh-CN" altLang="en-US" b="1" dirty="0">
                <a:solidFill>
                  <a:schemeClr val="tx2"/>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地址域，用于记录保存的存储器地址。</a:t>
            </a:r>
            <a:endParaRPr lang="zh-CN" altLang="en-US" b="1" dirty="0">
              <a:latin typeface="楷体_GB2312" pitchFamily="49" charset="-122"/>
              <a:ea typeface="楷体_GB2312" pitchFamily="49" charset="-122"/>
            </a:endParaRPr>
          </a:p>
          <a:p>
            <a:pPr algn="l" eaLnBrk="1" hangingPunct="1">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Qk</a:t>
            </a:r>
            <a:r>
              <a:rPr lang="zh-CN" altLang="en-US" b="1" dirty="0">
                <a:solidFill>
                  <a:schemeClr val="tx2"/>
                </a:solidFill>
                <a:latin typeface="楷体_GB2312" pitchFamily="49" charset="-122"/>
                <a:ea typeface="楷体_GB2312" pitchFamily="49" charset="-122"/>
              </a:rPr>
              <a:t>域：</a:t>
            </a:r>
            <a:r>
              <a:rPr lang="zh-CN" altLang="en-US" b="1" dirty="0">
                <a:latin typeface="楷体_GB2312" pitchFamily="49" charset="-122"/>
                <a:ea typeface="楷体_GB2312" pitchFamily="49" charset="-122"/>
              </a:rPr>
              <a:t>结果要存入存缓冲的保留站号。</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如果</a:t>
            </a:r>
            <a:r>
              <a:rPr lang="en-US" altLang="zh-CN" b="1" dirty="0">
                <a:latin typeface="楷体_GB2312" pitchFamily="49" charset="-122"/>
                <a:ea typeface="楷体_GB2312" pitchFamily="49" charset="-122"/>
              </a:rPr>
              <a:t>Qk</a:t>
            </a:r>
            <a:r>
              <a:rPr lang="zh-CN" altLang="en-US" b="1" dirty="0">
                <a:latin typeface="楷体_GB2312" pitchFamily="49" charset="-122"/>
                <a:ea typeface="楷体_GB2312" pitchFamily="49" charset="-122"/>
              </a:rPr>
              <a:t>空，表示存入的数据在</a:t>
            </a:r>
            <a:r>
              <a:rPr lang="en-US" altLang="zh-CN" b="1" dirty="0">
                <a:latin typeface="楷体_GB2312" pitchFamily="49" charset="-122"/>
                <a:ea typeface="楷体_GB2312" pitchFamily="49" charset="-122"/>
              </a:rPr>
              <a:t>Vk</a:t>
            </a:r>
            <a:r>
              <a:rPr lang="zh-CN" altLang="en-US" b="1" dirty="0">
                <a:latin typeface="楷体_GB2312" pitchFamily="49" charset="-122"/>
                <a:ea typeface="楷体_GB2312" pitchFamily="49" charset="-122"/>
              </a:rPr>
              <a:t>域或没有指令要将结果写入存缓冲。   </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Vk</a:t>
            </a:r>
            <a:r>
              <a:rPr lang="zh-CN" altLang="en-US" b="1" dirty="0">
                <a:solidFill>
                  <a:schemeClr val="tx2"/>
                </a:solidFill>
                <a:latin typeface="楷体_GB2312" pitchFamily="49" charset="-122"/>
                <a:ea typeface="楷体_GB2312" pitchFamily="49" charset="-122"/>
              </a:rPr>
              <a:t>域：</a:t>
            </a:r>
            <a:r>
              <a:rPr lang="zh-CN" altLang="en-US" b="1" dirty="0">
                <a:latin typeface="楷体_GB2312" pitchFamily="49" charset="-122"/>
                <a:ea typeface="楷体_GB2312" pitchFamily="49" charset="-122"/>
              </a:rPr>
              <a:t>保存要存入存储器的数据。</a:t>
            </a:r>
            <a:endParaRPr lang="zh-CN" altLang="en-US" b="1" dirty="0">
              <a:latin typeface="楷体_GB2312" pitchFamily="49" charset="-122"/>
              <a:ea typeface="楷体_GB2312" pitchFamily="49" charset="-122"/>
            </a:endParaRPr>
          </a:p>
          <a:p>
            <a:pPr algn="l" eaLnBrk="1" hangingPunct="1">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Qj</a:t>
            </a:r>
            <a:r>
              <a:rPr lang="zh-CN" altLang="en-US" b="1" dirty="0">
                <a:latin typeface="楷体_GB2312" pitchFamily="49" charset="-122"/>
                <a:ea typeface="楷体_GB2312" pitchFamily="49" charset="-122"/>
              </a:rPr>
              <a:t>：产生有效地址中分量的保留站号。等于</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表示</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地址分量在</a:t>
            </a:r>
            <a:r>
              <a:rPr lang="en-US" altLang="zh-CN" b="1" dirty="0">
                <a:latin typeface="楷体_GB2312" pitchFamily="49" charset="-122"/>
                <a:ea typeface="楷体_GB2312" pitchFamily="49" charset="-122"/>
              </a:rPr>
              <a:t>Vj</a:t>
            </a:r>
            <a:r>
              <a:rPr lang="zh-CN" altLang="en-US" b="1" dirty="0">
                <a:latin typeface="楷体_GB2312" pitchFamily="49" charset="-122"/>
                <a:ea typeface="楷体_GB2312" pitchFamily="49" charset="-122"/>
              </a:rPr>
              <a:t>中或不需要操作数。</a:t>
            </a:r>
            <a:endParaRPr lang="zh-CN" altLang="en-US" b="1" dirty="0">
              <a:latin typeface="楷体_GB2312" pitchFamily="49" charset="-122"/>
              <a:ea typeface="楷体_GB2312" pitchFamily="49" charset="-122"/>
            </a:endParaRPr>
          </a:p>
          <a:p>
            <a:pPr algn="l" eaLnBrk="1" hangingPunct="1">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Vj</a:t>
            </a:r>
            <a:r>
              <a:rPr lang="zh-CN" altLang="en-US" b="1" dirty="0">
                <a:latin typeface="楷体_GB2312" pitchFamily="49" charset="-122"/>
                <a:ea typeface="楷体_GB2312" pitchFamily="49" charset="-122"/>
              </a:rPr>
              <a:t>： 保存来自已经就绪的寄存器地址分量。</a:t>
            </a:r>
            <a:endParaRPr lang="zh-CN" altLang="en-US" b="1" dirty="0">
              <a:latin typeface="楷体_GB2312" pitchFamily="49" charset="-122"/>
              <a:ea typeface="楷体_GB2312" pitchFamily="49" charset="-122"/>
            </a:endParaRPr>
          </a:p>
          <a:p>
            <a:pPr algn="l" eaLnBrk="1" hangingPunct="1">
              <a:lnSpc>
                <a:spcPct val="120000"/>
              </a:lnSpc>
              <a:spcBef>
                <a:spcPct val="5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取缓冲有</a:t>
            </a:r>
            <a:r>
              <a:rPr lang="en-US" altLang="zh-CN" b="1" dirty="0">
                <a:solidFill>
                  <a:schemeClr val="tx2"/>
                </a:solidFill>
                <a:latin typeface="楷体_GB2312" pitchFamily="49" charset="-122"/>
                <a:ea typeface="楷体_GB2312" pitchFamily="49" charset="-122"/>
              </a:rPr>
              <a:t>4</a:t>
            </a:r>
            <a:r>
              <a:rPr lang="zh-CN" altLang="en-US" b="1" dirty="0">
                <a:latin typeface="楷体_GB2312" pitchFamily="49" charset="-122"/>
                <a:ea typeface="楷体_GB2312" pitchFamily="49" charset="-122"/>
              </a:rPr>
              <a:t>个域： </a:t>
            </a:r>
            <a:r>
              <a:rPr lang="en-US" altLang="zh-CN" b="1" dirty="0">
                <a:solidFill>
                  <a:schemeClr val="tx2"/>
                </a:solidFill>
                <a:latin typeface="Times New Roman" panose="02020603050405020304" pitchFamily="18" charset="0"/>
              </a:rPr>
              <a:t>Qj</a:t>
            </a:r>
            <a:r>
              <a:rPr lang="zh-CN" altLang="en-US" b="1" dirty="0">
                <a:solidFill>
                  <a:schemeClr val="tx2"/>
                </a:solidFill>
                <a:latin typeface="Times New Roman" panose="02020603050405020304" pitchFamily="18" charset="0"/>
              </a:rPr>
              <a:t>、</a:t>
            </a:r>
            <a:r>
              <a:rPr lang="zh-CN" altLang="en-US" dirty="0">
                <a:latin typeface="Times New Roman" panose="02020603050405020304" pitchFamily="18" charset="0"/>
              </a:rPr>
              <a:t> </a:t>
            </a:r>
            <a:r>
              <a:rPr lang="en-US" altLang="zh-CN" b="1" dirty="0">
                <a:solidFill>
                  <a:schemeClr val="tx2"/>
                </a:solidFill>
                <a:latin typeface="Times New Roman" panose="02020603050405020304" pitchFamily="18" charset="0"/>
              </a:rPr>
              <a:t>Vj</a:t>
            </a:r>
            <a:r>
              <a:rPr lang="zh-CN" altLang="en-US" b="1" dirty="0">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Busy</a:t>
            </a:r>
            <a:r>
              <a:rPr lang="zh-CN" altLang="en-US" b="1" dirty="0">
                <a:latin typeface="楷体_GB2312" pitchFamily="49" charset="-122"/>
                <a:ea typeface="楷体_GB2312" pitchFamily="49" charset="-122"/>
              </a:rPr>
              <a:t>：标示缓冲是否空闲。</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en-US" altLang="zh-CN" b="1" dirty="0">
                <a:solidFill>
                  <a:schemeClr val="tx2"/>
                </a:solidFill>
                <a:latin typeface="Times New Roman" panose="02020603050405020304" pitchFamily="18" charset="0"/>
              </a:rPr>
              <a:t>Address</a:t>
            </a:r>
            <a:r>
              <a:rPr lang="en-US" altLang="zh-CN" dirty="0">
                <a:solidFill>
                  <a:schemeClr val="tx2"/>
                </a:solidFill>
                <a:latin typeface="Times New Roman" panose="02020603050405020304" pitchFamily="18" charset="0"/>
              </a:rPr>
              <a:t> </a:t>
            </a:r>
            <a:r>
              <a:rPr lang="zh-CN" altLang="en-US" b="1" dirty="0">
                <a:solidFill>
                  <a:schemeClr val="tx2"/>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地址域，用于记录取的存储器地址。</a:t>
            </a:r>
            <a:endParaRPr lang="zh-CN" altLang="en-US" b="1" dirty="0">
              <a:latin typeface="楷体_GB2312" pitchFamily="49" charset="-122"/>
              <a:ea typeface="楷体_GB2312" pitchFamily="49" charset="-122"/>
            </a:endParaRPr>
          </a:p>
          <a:p>
            <a:pPr algn="l" eaLnBrk="1" hangingPunct="1">
              <a:lnSpc>
                <a:spcPct val="120000"/>
              </a:lnSpc>
              <a:spcBef>
                <a:spcPct val="5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每个寄存器有</a:t>
            </a:r>
            <a:r>
              <a:rPr lang="en-US" altLang="zh-CN" b="1" dirty="0">
                <a:solidFill>
                  <a:srgbClr val="FF66FF"/>
                </a:solidFill>
                <a:latin typeface="楷体_GB2312" pitchFamily="49" charset="-122"/>
                <a:ea typeface="楷体_GB2312" pitchFamily="49" charset="-122"/>
              </a:rPr>
              <a:t>1</a:t>
            </a:r>
            <a:r>
              <a:rPr lang="zh-CN" altLang="en-US" b="1" dirty="0">
                <a:latin typeface="楷体_GB2312" pitchFamily="49" charset="-122"/>
                <a:ea typeface="楷体_GB2312" pitchFamily="49" charset="-122"/>
              </a:rPr>
              <a:t>个</a:t>
            </a:r>
            <a:r>
              <a:rPr lang="en-US" altLang="zh-CN" b="1" dirty="0">
                <a:solidFill>
                  <a:srgbClr val="FF66FF"/>
                </a:solidFill>
                <a:latin typeface="楷体_GB2312" pitchFamily="49" charset="-122"/>
                <a:ea typeface="楷体_GB2312" pitchFamily="49" charset="-122"/>
              </a:rPr>
              <a:t>Qi</a:t>
            </a:r>
            <a:r>
              <a:rPr lang="zh-CN" altLang="en-US" b="1" dirty="0">
                <a:latin typeface="楷体_GB2312" pitchFamily="49" charset="-122"/>
                <a:ea typeface="楷体_GB2312" pitchFamily="49" charset="-122"/>
              </a:rPr>
              <a:t>域：结果要存入本寄存器的保留站</a:t>
            </a:r>
            <a:endParaRPr lang="zh-CN" altLang="en-US" b="1" dirty="0">
              <a:latin typeface="楷体_GB2312" pitchFamily="49" charset="-122"/>
              <a:ea typeface="楷体_GB2312" pitchFamily="49" charset="-122"/>
            </a:endParaRPr>
          </a:p>
          <a:p>
            <a:pPr algn="l" eaLnBrk="1" hangingPunct="1">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或取缓冲号。</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如果</a:t>
            </a:r>
            <a:r>
              <a:rPr lang="en-US" altLang="zh-CN" b="1" dirty="0">
                <a:latin typeface="楷体_GB2312" pitchFamily="49" charset="-122"/>
                <a:ea typeface="楷体_GB2312" pitchFamily="49" charset="-122"/>
              </a:rPr>
              <a:t>Qi</a:t>
            </a:r>
            <a:r>
              <a:rPr lang="zh-CN" altLang="en-US" b="1" dirty="0">
                <a:latin typeface="楷体_GB2312" pitchFamily="49" charset="-122"/>
                <a:ea typeface="楷体_GB2312" pitchFamily="49" charset="-122"/>
              </a:rPr>
              <a:t>空，表示当前没有指令要将结果写入此寄存器。</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当寄存器空闲时，</a:t>
            </a:r>
            <a:r>
              <a:rPr lang="en-US" altLang="zh-CN" b="1" dirty="0">
                <a:latin typeface="楷体_GB2312" pitchFamily="49" charset="-122"/>
                <a:ea typeface="楷体_GB2312" pitchFamily="49" charset="-122"/>
              </a:rPr>
              <a:t>Qi</a:t>
            </a:r>
            <a:r>
              <a:rPr lang="zh-CN" altLang="en-US" b="1" dirty="0">
                <a:latin typeface="楷体_GB2312" pitchFamily="49" charset="-122"/>
                <a:ea typeface="楷体_GB2312" pitchFamily="49" charset="-122"/>
              </a:rPr>
              <a:t>域空。 </a:t>
            </a:r>
            <a:endParaRPr lang="zh-CN" altLang="en-US" b="1" dirty="0">
              <a:latin typeface="楷体_GB2312" pitchFamily="49" charset="-122"/>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3731" name="Rectangle 2"/>
          <p:cNvSpPr/>
          <p:nvPr/>
        </p:nvSpPr>
        <p:spPr>
          <a:xfrm>
            <a:off x="250825" y="388938"/>
            <a:ext cx="2592388" cy="519112"/>
          </a:xfrm>
          <a:prstGeom prst="rect">
            <a:avLst/>
          </a:prstGeom>
          <a:noFill/>
          <a:ln w="9525">
            <a:noFill/>
          </a:ln>
        </p:spPr>
        <p:txBody>
          <a:bodyPr anchor="ctr" anchorCtr="0">
            <a:spAutoFit/>
          </a:bodyPr>
          <a:p>
            <a:pPr algn="l" eaLnBrk="1" hangingPunct="1"/>
            <a:r>
              <a:rPr lang="en-US" altLang="zh-CN" sz="2800" b="1" dirty="0">
                <a:latin typeface="黑体" panose="02010609060101010101" pitchFamily="49" charset="-122"/>
              </a:rPr>
              <a:t>2.</a:t>
            </a:r>
            <a:r>
              <a:rPr lang="zh-CN" altLang="en-US" sz="2800" b="1" dirty="0">
                <a:latin typeface="黑体" panose="02010609060101010101" pitchFamily="49" charset="-122"/>
              </a:rPr>
              <a:t>举例</a:t>
            </a:r>
            <a:endParaRPr lang="zh-CN" altLang="en-US" sz="2800" b="1" dirty="0">
              <a:latin typeface="黑体" panose="02010609060101010101" pitchFamily="49" charset="-122"/>
            </a:endParaRPr>
          </a:p>
        </p:txBody>
      </p:sp>
      <p:sp>
        <p:nvSpPr>
          <p:cNvPr id="73732" name="Rectangle 3"/>
          <p:cNvSpPr/>
          <p:nvPr/>
        </p:nvSpPr>
        <p:spPr>
          <a:xfrm>
            <a:off x="755650" y="1196975"/>
            <a:ext cx="7786688" cy="2303463"/>
          </a:xfrm>
          <a:prstGeom prst="rect">
            <a:avLst/>
          </a:prstGeom>
          <a:noFill/>
          <a:ln w="9525">
            <a:noFill/>
          </a:ln>
        </p:spPr>
        <p:txBody>
          <a:bodyPr/>
          <a:p>
            <a:pPr algn="l"/>
            <a:r>
              <a:rPr lang="zh-CN" altLang="en-US" b="1" dirty="0">
                <a:latin typeface="仿宋_GB2312" pitchFamily="49" charset="-122"/>
                <a:ea typeface="仿宋_GB2312" pitchFamily="49" charset="-122"/>
              </a:rPr>
              <a:t>例</a:t>
            </a:r>
            <a:r>
              <a:rPr lang="en-US" altLang="zh-CN" b="1" dirty="0">
                <a:latin typeface="仿宋_GB2312" pitchFamily="49" charset="-122"/>
                <a:ea typeface="仿宋_GB2312" pitchFamily="49" charset="-122"/>
              </a:rPr>
              <a:t>4-6  </a:t>
            </a:r>
            <a:r>
              <a:rPr lang="zh-CN" altLang="en-US" b="1" dirty="0">
                <a:latin typeface="仿宋_GB2312" pitchFamily="49" charset="-122"/>
                <a:ea typeface="仿宋_GB2312" pitchFamily="49" charset="-122"/>
              </a:rPr>
              <a:t>假设浮点流水线中执行的延迟如下：</a:t>
            </a:r>
            <a:endParaRPr lang="zh-CN" altLang="en-US" b="1" dirty="0">
              <a:latin typeface="仿宋_GB2312" pitchFamily="49" charset="-122"/>
              <a:ea typeface="仿宋_GB2312" pitchFamily="49" charset="-122"/>
            </a:endParaRPr>
          </a:p>
          <a:p>
            <a:pPr algn="l"/>
            <a:r>
              <a:rPr lang="zh-CN" altLang="en-US" b="1" dirty="0">
                <a:latin typeface="仿宋_GB2312" pitchFamily="49" charset="-122"/>
                <a:ea typeface="仿宋_GB2312" pitchFamily="49" charset="-122"/>
              </a:rPr>
              <a:t>          加法需</a:t>
            </a:r>
            <a:r>
              <a:rPr lang="en-US" altLang="zh-CN" b="1" dirty="0">
                <a:latin typeface="仿宋_GB2312" pitchFamily="49" charset="-122"/>
                <a:ea typeface="仿宋_GB2312" pitchFamily="49" charset="-122"/>
              </a:rPr>
              <a:t>2</a:t>
            </a:r>
            <a:r>
              <a:rPr lang="zh-CN" altLang="en-US" b="1" dirty="0">
                <a:latin typeface="仿宋_GB2312" pitchFamily="49" charset="-122"/>
                <a:ea typeface="仿宋_GB2312" pitchFamily="49" charset="-122"/>
              </a:rPr>
              <a:t>个时钟周期</a:t>
            </a:r>
            <a:endParaRPr lang="zh-CN" altLang="en-US" b="1" dirty="0">
              <a:latin typeface="仿宋_GB2312" pitchFamily="49" charset="-122"/>
              <a:ea typeface="仿宋_GB2312" pitchFamily="49" charset="-122"/>
            </a:endParaRPr>
          </a:p>
          <a:p>
            <a:pPr algn="l"/>
            <a:r>
              <a:rPr lang="zh-CN" altLang="en-US" b="1" dirty="0">
                <a:latin typeface="仿宋_GB2312" pitchFamily="49" charset="-122"/>
                <a:ea typeface="仿宋_GB2312" pitchFamily="49" charset="-122"/>
              </a:rPr>
              <a:t>          乘法需</a:t>
            </a:r>
            <a:r>
              <a:rPr lang="en-US" altLang="zh-CN" b="1" dirty="0">
                <a:latin typeface="仿宋_GB2312" pitchFamily="49" charset="-122"/>
                <a:ea typeface="仿宋_GB2312" pitchFamily="49" charset="-122"/>
              </a:rPr>
              <a:t>10</a:t>
            </a:r>
            <a:r>
              <a:rPr lang="zh-CN" altLang="en-US" b="1" dirty="0">
                <a:latin typeface="仿宋_GB2312" pitchFamily="49" charset="-122"/>
                <a:ea typeface="仿宋_GB2312" pitchFamily="49" charset="-122"/>
              </a:rPr>
              <a:t>个时钟周期</a:t>
            </a:r>
            <a:endParaRPr lang="zh-CN" altLang="en-US" b="1" dirty="0">
              <a:latin typeface="仿宋_GB2312" pitchFamily="49" charset="-122"/>
              <a:ea typeface="仿宋_GB2312" pitchFamily="49" charset="-122"/>
            </a:endParaRPr>
          </a:p>
          <a:p>
            <a:pPr algn="l"/>
            <a:r>
              <a:rPr lang="zh-CN" altLang="en-US" b="1" dirty="0">
                <a:latin typeface="仿宋_GB2312" pitchFamily="49" charset="-122"/>
                <a:ea typeface="仿宋_GB2312" pitchFamily="49" charset="-122"/>
              </a:rPr>
              <a:t>          除法需</a:t>
            </a:r>
            <a:r>
              <a:rPr lang="en-US" altLang="zh-CN" b="1" dirty="0">
                <a:latin typeface="仿宋_GB2312" pitchFamily="49" charset="-122"/>
                <a:ea typeface="仿宋_GB2312" pitchFamily="49" charset="-122"/>
              </a:rPr>
              <a:t>40</a:t>
            </a:r>
            <a:r>
              <a:rPr lang="zh-CN" altLang="en-US" b="1" dirty="0">
                <a:latin typeface="仿宋_GB2312" pitchFamily="49" charset="-122"/>
                <a:ea typeface="仿宋_GB2312" pitchFamily="49" charset="-122"/>
              </a:rPr>
              <a:t>个时钟周期</a:t>
            </a:r>
            <a:endParaRPr lang="zh-CN" altLang="en-US" b="1" dirty="0">
              <a:latin typeface="仿宋_GB2312" pitchFamily="49" charset="-122"/>
              <a:ea typeface="仿宋_GB2312" pitchFamily="49" charset="-122"/>
            </a:endParaRPr>
          </a:p>
          <a:p>
            <a:pPr algn="l" eaLnBrk="1" hangingPunct="1"/>
            <a:r>
              <a:rPr lang="zh-CN" altLang="en-US" b="1" dirty="0">
                <a:latin typeface="仿宋_GB2312" pitchFamily="49" charset="-122"/>
                <a:ea typeface="仿宋_GB2312" pitchFamily="49" charset="-122"/>
              </a:rPr>
              <a:t>对于下列代码，保留站的信息是怎样形成的：</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93189" name="Rectangle 4"/>
          <p:cNvSpPr>
            <a:spLocks noChangeArrowheads="1"/>
          </p:cNvSpPr>
          <p:nvPr/>
        </p:nvSpPr>
        <p:spPr bwMode="auto">
          <a:xfrm>
            <a:off x="2124075" y="3497263"/>
            <a:ext cx="437515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pt-BR"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LD	    </a:t>
            </a:r>
            <a:r>
              <a:rPr kumimoji="1" lang="pt-BR" altLang="zh-CN" sz="2400" b="0"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Times New Roman" panose="02020603050405020304" pitchFamily="18" charset="0"/>
              </a:rPr>
              <a:t> F6</a:t>
            </a:r>
            <a:r>
              <a:rPr kumimoji="1" lang="pt-BR"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34(R2)</a:t>
            </a:r>
            <a:endParaRPr kumimoji="1"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pt-BR"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LD           </a:t>
            </a:r>
            <a:r>
              <a:rPr kumimoji="1" lang="pt-BR"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0"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a:t>
            </a:r>
            <a:endParaRPr kumimoji="1"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pt-BR"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MULTD   F0 , </a:t>
            </a:r>
            <a:r>
              <a:rPr kumimoji="1" lang="pt-BR" altLang="zh-CN" sz="2400" b="0"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F4</a:t>
            </a:r>
            <a:endParaRPr kumimoji="1"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SUBD	     </a:t>
            </a:r>
            <a:r>
              <a:rPr kumimoji="1" lang="en-US" altLang="zh-CN" sz="2400" b="0" i="0" u="none" strike="noStrike" kern="1200" cap="none" spc="0" normalizeH="0" baseline="0" noProof="0" dirty="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F8</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0"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endParaRPr kumimoji="1" lang="en-US" altLang="zh-CN" sz="2400" b="0" i="0" u="none" strike="noStrike" kern="1200" cap="none" spc="0" normalizeH="0" baseline="0" noProof="0" dirty="0">
              <a:ln>
                <a:noFill/>
              </a:ln>
              <a:solidFill>
                <a:srgbClr val="00FF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DIVD       F10 , F0 , </a:t>
            </a:r>
            <a:r>
              <a:rPr kumimoji="1" lang="en-US" altLang="zh-CN" sz="2400" b="0"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endParaRPr kumimoji="1" lang="en-US" altLang="zh-CN" sz="2400" b="0" i="0" u="none" strike="noStrike" kern="1200" cap="none" spc="0" normalizeH="0" baseline="0" noProof="0" dirty="0">
              <a:ln>
                <a:noFill/>
              </a:ln>
              <a:solidFill>
                <a:srgbClr val="00FF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ADDD      </a:t>
            </a:r>
            <a:r>
              <a:rPr kumimoji="1" lang="en-US" altLang="zh-CN" sz="2400" b="0"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0" i="0" u="none" strike="noStrike" kern="1200" cap="none" spc="0" normalizeH="0" baseline="0" noProof="0" dirty="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F8</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endParaRPr kumimoji="1" lang="en-US" altLang="zh-CN" sz="2400" b="0" i="0" u="none" strike="noStrike" kern="1200" cap="none" spc="0" normalizeH="0" baseline="0" noProof="0" dirty="0">
              <a:ln>
                <a:noFill/>
              </a:ln>
              <a:solidFill>
                <a:schemeClr val="accent2">
                  <a:lumMod val="60000"/>
                  <a:lumOff val="4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2180" name="Group 4"/>
          <p:cNvGraphicFramePr>
            <a:graphicFrameLocks noGrp="1"/>
          </p:cNvGraphicFramePr>
          <p:nvPr>
            <p:ph idx="1"/>
            <p:custDataLst>
              <p:tags r:id="rId1"/>
            </p:custDataLst>
          </p:nvPr>
        </p:nvGraphicFramePr>
        <p:xfrm>
          <a:off x="539750" y="1844675"/>
          <a:ext cx="8205788" cy="3352800"/>
        </p:xfrm>
        <a:graphic>
          <a:graphicData uri="http://schemas.openxmlformats.org/drawingml/2006/table">
            <a:tbl>
              <a:tblPr/>
              <a:tblGrid>
                <a:gridCol w="2660650"/>
                <a:gridCol w="1784350"/>
                <a:gridCol w="1854518"/>
                <a:gridCol w="1906270"/>
              </a:tblGrid>
              <a:tr h="396277">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    令</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指令状态表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r>
              <a:tr h="396277">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流出</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执行</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写结果</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7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    F6</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34(R2)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072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    </a:t>
                      </a:r>
                      <a:r>
                        <a:rPr kumimoji="1" lang="en-US" altLang="zh-CN" sz="2000" b="0" i="0" u="none" strike="noStrike" cap="none" normalizeH="0" baseline="0" dirty="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F2</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45(F3)</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264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MULTD    </a:t>
                      </a:r>
                      <a:r>
                        <a:rPr kumimoji="1" lang="en-US" altLang="zh-CN" sz="2000" b="0" i="0" u="none" strike="noStrike" cap="none" normalizeH="0" baseline="0" dirty="0" smtClean="0">
                          <a:ln>
                            <a:noFill/>
                          </a:ln>
                          <a:solidFill>
                            <a:schemeClr val="accent2">
                              <a:lumMod val="60000"/>
                              <a:lumOff val="40000"/>
                            </a:schemeClr>
                          </a:solidFill>
                          <a:effectLst/>
                          <a:latin typeface="Times New Roman" panose="02020603050405020304" pitchFamily="18" charset="0"/>
                          <a:ea typeface="宋体" panose="02010600030101010101" pitchFamily="2" charset="-122"/>
                          <a:cs typeface="Times New Roman" panose="02020603050405020304" pitchFamily="18" charset="0"/>
                        </a:rPr>
                        <a:t>F0</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F2</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F4</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1914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SUBD    F8</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F2</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F6</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072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DIVD    F10</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accent2">
                              <a:lumMod val="60000"/>
                              <a:lumOff val="40000"/>
                            </a:schemeClr>
                          </a:solidFill>
                          <a:effectLst/>
                          <a:latin typeface="Times New Roman" panose="02020603050405020304" pitchFamily="18" charset="0"/>
                          <a:ea typeface="宋体" panose="02010600030101010101" pitchFamily="2" charset="-122"/>
                          <a:cs typeface="Times New Roman" panose="02020603050405020304" pitchFamily="18" charset="0"/>
                        </a:rPr>
                        <a:t>F0</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F6</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072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ADDD    F6</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F8</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kern="1200" cap="none" normalizeH="0" baseline="0" dirty="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F2</a:t>
                      </a:r>
                      <a:endParaRPr kumimoji="1" lang="en-US" altLang="zh-CN" sz="2000" b="0" i="0" u="none" strike="noStrike" kern="1200" cap="none" normalizeH="0" baseline="0" dirty="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4798" name="灯片编号占位符 4"/>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4799" name="Rectangle 2"/>
          <p:cNvSpPr/>
          <p:nvPr/>
        </p:nvSpPr>
        <p:spPr>
          <a:xfrm>
            <a:off x="323850" y="404813"/>
            <a:ext cx="8532813" cy="822325"/>
          </a:xfrm>
          <a:prstGeom prst="rect">
            <a:avLst/>
          </a:prstGeom>
          <a:noFill/>
          <a:ln w="9525">
            <a:noFill/>
          </a:ln>
        </p:spPr>
        <p:txBody>
          <a:bodyPr anchor="ctr" anchorCtr="0">
            <a:spAutoFit/>
          </a:bodyPr>
          <a:p>
            <a:pPr algn="l"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4-10</a:t>
            </a:r>
            <a:r>
              <a:rPr lang="zh-CN" altLang="en-US" dirty="0">
                <a:latin typeface="Times New Roman" panose="02020603050405020304" pitchFamily="18" charset="0"/>
              </a:rPr>
              <a:t>、</a:t>
            </a:r>
            <a:r>
              <a:rPr lang="en-US" altLang="zh-CN" dirty="0">
                <a:latin typeface="Times New Roman" panose="02020603050405020304" pitchFamily="18" charset="0"/>
              </a:rPr>
              <a:t>4-11</a:t>
            </a:r>
            <a:r>
              <a:rPr lang="zh-CN" altLang="en-US" dirty="0">
                <a:latin typeface="Times New Roman" panose="02020603050405020304" pitchFamily="18" charset="0"/>
              </a:rPr>
              <a:t>、</a:t>
            </a:r>
            <a:r>
              <a:rPr lang="en-US" altLang="zh-CN" dirty="0">
                <a:latin typeface="Times New Roman" panose="02020603050405020304" pitchFamily="18" charset="0"/>
              </a:rPr>
              <a:t>4-12</a:t>
            </a:r>
            <a:r>
              <a:rPr lang="zh-CN" altLang="en-US" dirty="0">
                <a:latin typeface="Times New Roman" panose="02020603050405020304" pitchFamily="18" charset="0"/>
              </a:rPr>
              <a:t>给出的是采用</a:t>
            </a:r>
            <a:r>
              <a:rPr lang="en-US" altLang="zh-CN" dirty="0">
                <a:latin typeface="Times New Roman" panose="02020603050405020304" pitchFamily="18" charset="0"/>
              </a:rPr>
              <a:t>Tomasulo</a:t>
            </a:r>
            <a:r>
              <a:rPr lang="zh-CN" altLang="en-US" dirty="0">
                <a:latin typeface="Times New Roman" panose="02020603050405020304" pitchFamily="18" charset="0"/>
              </a:rPr>
              <a:t>算法时保留站、存缓冲、取缓冲和寄存器的标志等信息。 </a:t>
            </a:r>
            <a:endParaRPr lang="zh-CN" altLang="en-US" dirty="0">
              <a:latin typeface="Times New Roman" panose="02020603050405020304" pitchFamily="18" charset="0"/>
            </a:endParaRPr>
          </a:p>
        </p:txBody>
      </p:sp>
      <p:sp>
        <p:nvSpPr>
          <p:cNvPr id="74800" name="Rectangle 3"/>
          <p:cNvSpPr/>
          <p:nvPr/>
        </p:nvSpPr>
        <p:spPr>
          <a:xfrm>
            <a:off x="4211638" y="1316038"/>
            <a:ext cx="1047750" cy="457200"/>
          </a:xfrm>
          <a:prstGeom prst="rect">
            <a:avLst/>
          </a:prstGeom>
          <a:noFill/>
          <a:ln w="9525">
            <a:noFill/>
          </a:ln>
        </p:spPr>
        <p:txBody>
          <a:bodyPr wrap="none" anchor="ctr" anchorCtr="0">
            <a:spAutoFit/>
          </a:bodyPr>
          <a:p>
            <a:pPr algn="ct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4-10</a:t>
            </a:r>
            <a:endParaRPr lang="en-US" altLang="zh-CN" dirty="0">
              <a:latin typeface="Times New Roman" panose="02020603050405020304" pitchFamily="18" charset="0"/>
            </a:endParaRPr>
          </a:p>
        </p:txBody>
      </p:sp>
      <p:sp>
        <p:nvSpPr>
          <p:cNvPr id="74801" name="Text Box 48"/>
          <p:cNvSpPr txBox="1"/>
          <p:nvPr/>
        </p:nvSpPr>
        <p:spPr>
          <a:xfrm>
            <a:off x="539750" y="5661025"/>
            <a:ext cx="8135938" cy="830263"/>
          </a:xfrm>
          <a:prstGeom prst="rect">
            <a:avLst/>
          </a:prstGeom>
          <a:noFill/>
          <a:ln w="9525">
            <a:noFill/>
          </a:ln>
        </p:spPr>
        <p:txBody>
          <a:bodyPr>
            <a:spAutoFit/>
          </a:bodyPr>
          <a:p>
            <a:pPr algn="l">
              <a:spcBef>
                <a:spcPct val="50000"/>
              </a:spcBef>
            </a:pPr>
            <a:r>
              <a:rPr lang="zh-CN" altLang="en-US" dirty="0">
                <a:latin typeface="Times New Roman" panose="02020603050405020304" pitchFamily="18" charset="0"/>
              </a:rPr>
              <a:t>注意：指令状态表并不是硬件的一部分（列出是为了帮助理解），指令流出后的状态都保留在保留站中。</a:t>
            </a:r>
            <a:endParaRPr lang="zh-CN" altLang="en-US" dirty="0">
              <a:latin typeface="Times New Roman" panose="02020603050405020304" pitchFamily="18" charset="0"/>
            </a:endParaRPr>
          </a:p>
        </p:txBody>
      </p:sp>
      <p:sp>
        <p:nvSpPr>
          <p:cNvPr id="7" name="Text Box 48"/>
          <p:cNvSpPr txBox="1">
            <a:spLocks noChangeArrowheads="1"/>
          </p:cNvSpPr>
          <p:nvPr/>
        </p:nvSpPr>
        <p:spPr bwMode="auto">
          <a:xfrm>
            <a:off x="2532063" y="5219700"/>
            <a:ext cx="27273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400" b="0" i="0" u="none" strike="noStrike" kern="1200" cap="none" spc="0" normalizeH="0" baseline="0" noProof="0" dirty="0" smtClean="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浮点乘法的保留站</a:t>
            </a:r>
            <a:endParaRPr kumimoji="1" lang="zh-CN" altLang="en-US" sz="2400" b="0" i="0" u="none" strike="noStrike" kern="1200" cap="none" spc="0" normalizeH="0" baseline="0" noProof="0" dirty="0" smtClean="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p:txBody>
      </p:sp>
      <p:cxnSp>
        <p:nvCxnSpPr>
          <p:cNvPr id="3" name="直接箭头连接符 2"/>
          <p:cNvCxnSpPr/>
          <p:nvPr/>
        </p:nvCxnSpPr>
        <p:spPr>
          <a:xfrm flipH="1" flipV="1">
            <a:off x="3059113" y="4508500"/>
            <a:ext cx="73025" cy="71120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内容占位符 1"/>
          <p:cNvSpPr>
            <a:spLocks noGrp="1"/>
          </p:cNvSpPr>
          <p:nvPr>
            <p:ph/>
          </p:nvPr>
        </p:nvSpPr>
        <p:spPr>
          <a:xfrm>
            <a:off x="685800" y="620713"/>
            <a:ext cx="7772400" cy="731837"/>
          </a:xfrm>
        </p:spPr>
        <p:txBody>
          <a:bodyPr vert="horz" wrap="square" lIns="91440" tIns="45720" rIns="91440" bIns="45720" anchor="t" anchorCtr="0"/>
          <a:p>
            <a:r>
              <a:rPr lang="zh-CN" altLang="en-US" sz="2600" dirty="0"/>
              <a:t>对比记分牌算法：</a:t>
            </a:r>
            <a:endParaRPr lang="zh-CN" altLang="en-US" sz="2600" dirty="0"/>
          </a:p>
        </p:txBody>
      </p:sp>
      <p:sp>
        <p:nvSpPr>
          <p:cNvPr id="75779" name="灯片编号占位符 2"/>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4" name="Group 21"/>
          <p:cNvGrpSpPr/>
          <p:nvPr/>
        </p:nvGrpSpPr>
        <p:grpSpPr bwMode="auto">
          <a:xfrm>
            <a:off x="827584" y="1556792"/>
            <a:ext cx="7391400" cy="4819650"/>
            <a:chOff x="624" y="1117"/>
            <a:chExt cx="4656" cy="3036"/>
          </a:xfrm>
          <a:solidFill>
            <a:schemeClr val="bg1"/>
          </a:solidFill>
        </p:grpSpPr>
        <p:sp>
          <p:nvSpPr>
            <p:cNvPr id="5" name="Rectangle 4"/>
            <p:cNvSpPr>
              <a:spLocks noChangeArrowheads="1"/>
            </p:cNvSpPr>
            <p:nvPr/>
          </p:nvSpPr>
          <p:spPr bwMode="auto">
            <a:xfrm>
              <a:off x="675" y="1137"/>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 name="Text Box 5"/>
            <p:cNvSpPr txBox="1">
              <a:spLocks noChangeArrowheads="1"/>
            </p:cNvSpPr>
            <p:nvPr/>
          </p:nvSpPr>
          <p:spPr bwMode="auto">
            <a:xfrm>
              <a:off x="1059" y="1281"/>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dirty="0" smtClean="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7" name="Text Box 6"/>
            <p:cNvSpPr txBox="1">
              <a:spLocks noChangeArrowheads="1"/>
            </p:cNvSpPr>
            <p:nvPr/>
          </p:nvSpPr>
          <p:spPr bwMode="auto">
            <a:xfrm>
              <a:off x="2835" y="1117"/>
              <a:ext cx="2400" cy="65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8" name="Text Box 7"/>
            <p:cNvSpPr txBox="1">
              <a:spLocks noChangeArrowheads="1"/>
            </p:cNvSpPr>
            <p:nvPr/>
          </p:nvSpPr>
          <p:spPr bwMode="auto">
            <a:xfrm>
              <a:off x="624" y="1809"/>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dirty="0" smtClean="0">
                  <a:ln>
                    <a:noFill/>
                  </a:ln>
                  <a:solidFill>
                    <a:schemeClr val="bg2"/>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a:t>
              </a:r>
              <a:r>
                <a:rPr kumimoji="1" lang="pt-BR" altLang="zh-CN" sz="2400" b="1" i="0" u="none" strike="noStrike" kern="1200" cap="none" spc="0" normalizeH="0" baseline="0" noProof="0" dirty="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pt-BR" altLang="zh-CN" sz="2400" b="1" i="0" u="none" strike="noStrike" kern="1200" cap="none" spc="0" normalizeH="0" baseline="0" noProof="0" dirty="0" smtClean="0">
                  <a:ln>
                    <a:noFill/>
                  </a:ln>
                  <a:solidFill>
                    <a:schemeClr val="bg2"/>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F4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SUB.D</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F8 , F6 , </a:t>
              </a:r>
              <a:r>
                <a:rPr kumimoji="1" lang="en-US" altLang="zh-CN" sz="2400" b="1" i="0" u="none" strike="noStrike" kern="1200" cap="none" spc="0" normalizeH="0" baseline="0" noProof="0" dirty="0" smtClean="0">
                  <a:ln>
                    <a:noFill/>
                  </a:ln>
                  <a:solidFill>
                    <a:schemeClr val="bg2"/>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a:t>
              </a:r>
              <a:r>
                <a:rPr kumimoji="1" lang="en-US" altLang="zh-CN" sz="2400" b="1" i="0" u="none" strike="noStrike" kern="1200" cap="none" spc="0" normalizeH="0" baseline="0" noProof="0" dirty="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F6     </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ADD.D</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F6 , F8 , F2</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en-US" altLang="zh-CN"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9" name="Line 8"/>
            <p:cNvSpPr>
              <a:spLocks noChangeShapeType="1"/>
            </p:cNvSpPr>
            <p:nvPr/>
          </p:nvSpPr>
          <p:spPr bwMode="auto">
            <a:xfrm>
              <a:off x="675" y="1761"/>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0" name="Line 9"/>
            <p:cNvSpPr>
              <a:spLocks noChangeShapeType="1"/>
            </p:cNvSpPr>
            <p:nvPr/>
          </p:nvSpPr>
          <p:spPr bwMode="auto">
            <a:xfrm>
              <a:off x="2853" y="1137"/>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1" name="Line 10"/>
            <p:cNvSpPr>
              <a:spLocks noChangeShapeType="1"/>
            </p:cNvSpPr>
            <p:nvPr/>
          </p:nvSpPr>
          <p:spPr bwMode="auto">
            <a:xfrm>
              <a:off x="2862" y="1512"/>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2" name="Line 11"/>
            <p:cNvSpPr>
              <a:spLocks noChangeShapeType="1"/>
            </p:cNvSpPr>
            <p:nvPr/>
          </p:nvSpPr>
          <p:spPr bwMode="auto">
            <a:xfrm>
              <a:off x="675" y="210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3" name="Line 12"/>
            <p:cNvSpPr>
              <a:spLocks noChangeShapeType="1"/>
            </p:cNvSpPr>
            <p:nvPr/>
          </p:nvSpPr>
          <p:spPr bwMode="auto">
            <a:xfrm>
              <a:off x="675" y="2454"/>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4" name="Line 13"/>
            <p:cNvSpPr>
              <a:spLocks noChangeShapeType="1"/>
            </p:cNvSpPr>
            <p:nvPr/>
          </p:nvSpPr>
          <p:spPr bwMode="auto">
            <a:xfrm>
              <a:off x="675" y="279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5" name="Line 14"/>
            <p:cNvSpPr>
              <a:spLocks noChangeShapeType="1"/>
            </p:cNvSpPr>
            <p:nvPr/>
          </p:nvSpPr>
          <p:spPr bwMode="auto">
            <a:xfrm>
              <a:off x="657" y="311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6" name="Line 15"/>
            <p:cNvSpPr>
              <a:spLocks noChangeShapeType="1"/>
            </p:cNvSpPr>
            <p:nvPr/>
          </p:nvSpPr>
          <p:spPr bwMode="auto">
            <a:xfrm>
              <a:off x="675" y="3453"/>
              <a:ext cx="4464" cy="0"/>
            </a:xfrm>
            <a:prstGeom prst="line">
              <a:avLst/>
            </a:prstGeom>
            <a:grpFill/>
            <a:ln>
              <a:noFill/>
            </a:ln>
            <a:effectLst/>
            <a:extLst>
              <a:ext uri="{91240B29-F687-4F45-9708-019B960494DF}">
                <a14:hiddenLine xmlns:a14="http://schemas.microsoft.com/office/drawing/2010/main" w="9525">
                  <a:solidFill>
                    <a:schemeClr val="bg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7" name="Line 16"/>
            <p:cNvSpPr>
              <a:spLocks noChangeShapeType="1"/>
            </p:cNvSpPr>
            <p:nvPr/>
          </p:nvSpPr>
          <p:spPr bwMode="auto">
            <a:xfrm>
              <a:off x="3363"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8" name="Line 17"/>
            <p:cNvSpPr>
              <a:spLocks noChangeShapeType="1"/>
            </p:cNvSpPr>
            <p:nvPr/>
          </p:nvSpPr>
          <p:spPr bwMode="auto">
            <a:xfrm>
              <a:off x="3939"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9" name="Line 18"/>
            <p:cNvSpPr>
              <a:spLocks noChangeShapeType="1"/>
            </p:cNvSpPr>
            <p:nvPr/>
          </p:nvSpPr>
          <p:spPr bwMode="auto">
            <a:xfrm>
              <a:off x="4467"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0" name="Line 20"/>
            <p:cNvSpPr>
              <a:spLocks noChangeShapeType="1"/>
            </p:cNvSpPr>
            <p:nvPr/>
          </p:nvSpPr>
          <p:spPr bwMode="auto">
            <a:xfrm>
              <a:off x="703" y="3430"/>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3202" name="Group 2"/>
          <p:cNvGraphicFramePr>
            <a:graphicFrameLocks noGrp="1"/>
          </p:cNvGraphicFramePr>
          <p:nvPr>
            <p:ph idx="1"/>
          </p:nvPr>
        </p:nvGraphicFramePr>
        <p:xfrm>
          <a:off x="0" y="549275"/>
          <a:ext cx="9144000" cy="3200400"/>
        </p:xfrm>
        <a:graphic>
          <a:graphicData uri="http://schemas.openxmlformats.org/drawingml/2006/table">
            <a:tbl>
              <a:tblPr/>
              <a:tblGrid>
                <a:gridCol w="968375"/>
                <a:gridCol w="1027113"/>
                <a:gridCol w="1019175"/>
                <a:gridCol w="620712"/>
                <a:gridCol w="1935163"/>
                <a:gridCol w="1127125"/>
                <a:gridCol w="1174750"/>
                <a:gridCol w="1271587"/>
              </a:tblGrid>
              <a:tr h="374477">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    称</a:t>
                      </a:r>
                      <a:endParaRPr kumimoji="1"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7">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保留站与缓冲</a:t>
                      </a:r>
                      <a:endParaRPr kumimoji="1"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a:tc>
                <a:tc hMerge="1">
                  <a:tcPr/>
                </a:tc>
                <a:tc hMerge="1">
                  <a:tcPr/>
                </a:tc>
              </a:tr>
              <a:tr h="334647">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Busy</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Op</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5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Vj</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5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Vk</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Qj</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Qk</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351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Load1</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351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Load2</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yes</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45+Regs[R3]</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3794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Add1</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yes</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SUBD</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Mem[34</a:t>
                      </a: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十</a:t>
                      </a: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Regs[R2]]</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Load2</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2137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Add2</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yes</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ADDD</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Addl</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Load2</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351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Add3</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8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Multl</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yes</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MULTD</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Regs[F4]</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Load2</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3171">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Mult2</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Yes</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DIVD</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Mem</a:t>
                      </a: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[34+Regs[R2]]</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Multl1</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2457" marB="424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6887" name="灯片编号占位符 4"/>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6888" name="Rectangle 87"/>
          <p:cNvSpPr/>
          <p:nvPr/>
        </p:nvSpPr>
        <p:spPr>
          <a:xfrm>
            <a:off x="3924300" y="0"/>
            <a:ext cx="1123950" cy="457200"/>
          </a:xfrm>
          <a:prstGeom prst="rect">
            <a:avLst/>
          </a:prstGeom>
          <a:noFill/>
          <a:ln w="9525">
            <a:noFill/>
          </a:ln>
        </p:spPr>
        <p:txBody>
          <a:bodyPr wrap="none">
            <a:spAutoFit/>
          </a:bodyPr>
          <a:p>
            <a:r>
              <a:rPr lang="zh-CN" altLang="en-US" dirty="0">
                <a:latin typeface="Times New Roman" panose="02020603050405020304" pitchFamily="18" charset="0"/>
              </a:rPr>
              <a:t>表 </a:t>
            </a:r>
            <a:r>
              <a:rPr lang="en-US" altLang="zh-CN" dirty="0">
                <a:latin typeface="Times New Roman" panose="02020603050405020304" pitchFamily="18" charset="0"/>
              </a:rPr>
              <a:t>4-11</a:t>
            </a:r>
            <a:endParaRPr lang="en-US" altLang="zh-CN" dirty="0">
              <a:latin typeface="Times New Roman" panose="02020603050405020304" pitchFamily="18" charset="0"/>
            </a:endParaRPr>
          </a:p>
        </p:txBody>
      </p:sp>
      <p:sp>
        <p:nvSpPr>
          <p:cNvPr id="76889" name="Rectangle 88"/>
          <p:cNvSpPr/>
          <p:nvPr/>
        </p:nvSpPr>
        <p:spPr>
          <a:xfrm>
            <a:off x="3292475" y="4306888"/>
            <a:ext cx="4375150" cy="2551112"/>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LD	           F6 , 34(R2)</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LD            F2 , 45(R3)</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MULTD   F0 , F2 , F4</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SUBD      F8 , F2 , F6</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DIVD       F10 , F0 , F6</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ADDD      F6 , F8 , F2</a:t>
            </a:r>
            <a:endParaRPr lang="en-US" altLang="zh-CN" sz="2000" dirty="0">
              <a:latin typeface="Courier New" panose="02070309020205020404" pitchFamily="49" charset="0"/>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endParaRPr lang="en-US" altLang="zh-CN" sz="2000" dirty="0">
              <a:latin typeface="Times New Roman" panose="02020603050405020304" pitchFamily="18" charset="0"/>
              <a:ea typeface="宋体" panose="02010600030101010101" pitchFamily="2" charset="-122"/>
            </a:endParaRPr>
          </a:p>
        </p:txBody>
      </p:sp>
      <p:sp>
        <p:nvSpPr>
          <p:cNvPr id="76890" name="Rectangle 88"/>
          <p:cNvSpPr/>
          <p:nvPr/>
        </p:nvSpPr>
        <p:spPr>
          <a:xfrm>
            <a:off x="5813425" y="3860800"/>
            <a:ext cx="3295650" cy="1368425"/>
          </a:xfrm>
          <a:prstGeom prst="rect">
            <a:avLst/>
          </a:prstGeom>
          <a:noFill/>
          <a:ln w="9525" cap="flat" cmpd="sng">
            <a:solidFill>
              <a:schemeClr val="tx1"/>
            </a:solidFill>
            <a:prstDash val="solid"/>
            <a:miter/>
            <a:headEnd type="none" w="med" len="med"/>
            <a:tailEnd type="none" w="med" len="med"/>
          </a:ln>
        </p:spPr>
        <p:txBody>
          <a:bodyPr/>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注意：为了表示的方便，这</a:t>
            </a:r>
            <a:endParaRPr lang="en-US" altLang="zh-CN" sz="2000" dirty="0">
              <a:latin typeface="Times New Roman" panose="02020603050405020304" pitchFamily="18"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里是以功能部件来标识保留</a:t>
            </a:r>
            <a:endParaRPr lang="en-US" altLang="zh-CN" sz="2000" dirty="0">
              <a:latin typeface="Times New Roman" panose="02020603050405020304" pitchFamily="18"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站的</a:t>
            </a:r>
            <a:r>
              <a:rPr lang="en-US" altLang="zh-CN" sz="2000" dirty="0">
                <a:latin typeface="Times New Roman" panose="02020603050405020304" pitchFamily="18" charset="0"/>
                <a:ea typeface="宋体" panose="02010600030101010101" pitchFamily="2" charset="-122"/>
              </a:rPr>
              <a:t>tags</a:t>
            </a:r>
            <a:r>
              <a:rPr lang="zh-CN" altLang="en-US" sz="2000" dirty="0">
                <a:latin typeface="Times New Roman" panose="02020603050405020304" pitchFamily="18" charset="0"/>
                <a:ea typeface="宋体" panose="02010600030101010101" pitchFamily="2" charset="-122"/>
              </a:rPr>
              <a:t>。</a:t>
            </a:r>
            <a:endParaRPr lang="en-US" altLang="zh-CN" sz="2000" dirty="0">
              <a:latin typeface="Courier New" panose="02070309020205020404" pitchFamily="49" charset="0"/>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endParaRPr lang="en-US" altLang="zh-CN" sz="2000" dirty="0">
              <a:latin typeface="Times New Roman" panose="02020603050405020304" pitchFamily="18" charset="0"/>
              <a:ea typeface="宋体" panose="02010600030101010101" pitchFamily="2" charset="-122"/>
            </a:endParaRPr>
          </a:p>
        </p:txBody>
      </p:sp>
      <p:cxnSp>
        <p:nvCxnSpPr>
          <p:cNvPr id="3" name="直接箭头连接符 2"/>
          <p:cNvCxnSpPr/>
          <p:nvPr/>
        </p:nvCxnSpPr>
        <p:spPr>
          <a:xfrm flipH="1" flipV="1">
            <a:off x="6588125" y="2133600"/>
            <a:ext cx="1152525" cy="172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6300788" y="2492375"/>
            <a:ext cx="1439863" cy="13684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7164388" y="2644775"/>
            <a:ext cx="576263" cy="12160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6372225" y="3213100"/>
            <a:ext cx="1368425" cy="647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6372225" y="3573463"/>
            <a:ext cx="1368425" cy="287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96" name="Rectangle 88"/>
          <p:cNvSpPr/>
          <p:nvPr/>
        </p:nvSpPr>
        <p:spPr>
          <a:xfrm>
            <a:off x="179388" y="3860800"/>
            <a:ext cx="2736850" cy="863600"/>
          </a:xfrm>
          <a:prstGeom prst="rect">
            <a:avLst/>
          </a:prstGeom>
          <a:noFill/>
          <a:ln w="9525" cap="flat" cmpd="sng">
            <a:solidFill>
              <a:schemeClr val="tx1"/>
            </a:solidFill>
            <a:prstDash val="solid"/>
            <a:miter/>
            <a:headEnd type="none" w="med" len="med"/>
            <a:tailEnd type="none" w="med" len="med"/>
          </a:ln>
        </p:spPr>
        <p:txBody>
          <a:bodyPr/>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用存储器地址来代替已</a:t>
            </a:r>
            <a:endParaRPr lang="en-US" altLang="zh-CN" sz="2000" dirty="0">
              <a:latin typeface="Times New Roman" panose="02020603050405020304" pitchFamily="18"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经读取的值。</a:t>
            </a:r>
            <a:endParaRPr lang="en-US" altLang="zh-CN" sz="2000" dirty="0">
              <a:latin typeface="Courier New" panose="02070309020205020404" pitchFamily="49" charset="0"/>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endParaRPr lang="en-US" altLang="zh-CN" sz="2000" dirty="0">
              <a:latin typeface="Times New Roman" panose="02020603050405020304" pitchFamily="18" charset="0"/>
              <a:ea typeface="宋体" panose="02010600030101010101" pitchFamily="2" charset="-122"/>
            </a:endParaRPr>
          </a:p>
        </p:txBody>
      </p:sp>
      <p:cxnSp>
        <p:nvCxnSpPr>
          <p:cNvPr id="13" name="直接箭头连接符 12"/>
          <p:cNvCxnSpPr/>
          <p:nvPr/>
        </p:nvCxnSpPr>
        <p:spPr>
          <a:xfrm flipV="1">
            <a:off x="2916238" y="2349500"/>
            <a:ext cx="1511300" cy="15113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916238" y="3365500"/>
            <a:ext cx="1150938" cy="4953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916238" y="3725863"/>
            <a:ext cx="1303338" cy="134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4226" name="Group 2"/>
          <p:cNvGraphicFramePr>
            <a:graphicFrameLocks noGrp="1"/>
          </p:cNvGraphicFramePr>
          <p:nvPr>
            <p:ph idx="1"/>
          </p:nvPr>
        </p:nvGraphicFramePr>
        <p:xfrm>
          <a:off x="215900" y="1557338"/>
          <a:ext cx="8748713" cy="1150938"/>
        </p:xfrm>
        <a:graphic>
          <a:graphicData uri="http://schemas.openxmlformats.org/drawingml/2006/table">
            <a:tbl>
              <a:tblPr/>
              <a:tblGrid>
                <a:gridCol w="1130300"/>
                <a:gridCol w="1063625"/>
                <a:gridCol w="1042987"/>
                <a:gridCol w="693738"/>
                <a:gridCol w="923925"/>
                <a:gridCol w="996950"/>
                <a:gridCol w="1041400"/>
                <a:gridCol w="695325"/>
                <a:gridCol w="1160462"/>
              </a:tblGrid>
              <a:tr h="335194">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域</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4">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c hMerge="1">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状态表</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335194">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F30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05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Qi</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Multl</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Load2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Add2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Addl</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Mult2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7861" name="灯片编号占位符 4"/>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7862" name="Rectangle 37"/>
          <p:cNvSpPr/>
          <p:nvPr/>
        </p:nvSpPr>
        <p:spPr>
          <a:xfrm>
            <a:off x="3635375" y="836613"/>
            <a:ext cx="1047750" cy="457200"/>
          </a:xfrm>
          <a:prstGeom prst="rect">
            <a:avLst/>
          </a:prstGeom>
          <a:noFill/>
          <a:ln w="9525">
            <a:noFill/>
          </a:ln>
        </p:spPr>
        <p:txBody>
          <a:bodyPr wrap="none" anchor="ctr" anchorCtr="0">
            <a:spAutoFit/>
          </a:bodyPr>
          <a:p>
            <a:pPr algn="ct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4-12</a:t>
            </a:r>
            <a:endParaRPr lang="en-US" altLang="zh-CN" dirty="0">
              <a:latin typeface="Times New Roman" panose="02020603050405020304" pitchFamily="18" charset="0"/>
            </a:endParaRPr>
          </a:p>
        </p:txBody>
      </p:sp>
      <p:sp>
        <p:nvSpPr>
          <p:cNvPr id="77863" name="Rectangle 38"/>
          <p:cNvSpPr/>
          <p:nvPr/>
        </p:nvSpPr>
        <p:spPr>
          <a:xfrm>
            <a:off x="1476375" y="3429000"/>
            <a:ext cx="4375150" cy="2551113"/>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LD	           F6 , 34(R2)</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LD            F2 , 45(R3)</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MULTD   F0 , F2 , F4</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SUBD      F8 , F2 , F6</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DIVD       F10 , F0 , F6</a:t>
            </a:r>
            <a:endParaRPr lang="en-US" altLang="zh-CN" sz="2000" dirty="0">
              <a:latin typeface="Courier New" panose="02070309020205020404" pitchFamily="49"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ADDD      F6 , F8 , F2</a:t>
            </a:r>
            <a:endParaRPr lang="en-US" altLang="zh-CN" sz="2000" dirty="0">
              <a:latin typeface="Courier New" panose="02070309020205020404" pitchFamily="49" charset="0"/>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endParaRPr lang="en-US" altLang="zh-CN" sz="2000" dirty="0">
              <a:latin typeface="Times New Roman" panose="02020603050405020304" pitchFamily="18" charset="0"/>
              <a:ea typeface="宋体" panose="02010600030101010101" pitchFamily="2" charset="-122"/>
            </a:endParaRPr>
          </a:p>
        </p:txBody>
      </p:sp>
      <p:sp>
        <p:nvSpPr>
          <p:cNvPr id="77864" name="Rectangle 88"/>
          <p:cNvSpPr/>
          <p:nvPr/>
        </p:nvSpPr>
        <p:spPr>
          <a:xfrm>
            <a:off x="5508625" y="3284538"/>
            <a:ext cx="3295650" cy="1368425"/>
          </a:xfrm>
          <a:prstGeom prst="rect">
            <a:avLst/>
          </a:prstGeom>
          <a:noFill/>
          <a:ln w="9525" cap="flat" cmpd="sng">
            <a:solidFill>
              <a:schemeClr val="tx1"/>
            </a:solidFill>
            <a:prstDash val="solid"/>
            <a:miter/>
            <a:headEnd type="none" w="med" len="med"/>
            <a:tailEnd type="none" w="med" len="med"/>
          </a:ln>
        </p:spPr>
        <p:txBody>
          <a:bodyPr/>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注意：为了表示的方便，这</a:t>
            </a:r>
            <a:endParaRPr lang="en-US" altLang="zh-CN" sz="2000" dirty="0">
              <a:latin typeface="Times New Roman" panose="02020603050405020304" pitchFamily="18"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里是以功能部件来标识保留</a:t>
            </a:r>
            <a:endParaRPr lang="en-US" altLang="zh-CN" sz="2000" dirty="0">
              <a:latin typeface="Times New Roman" panose="02020603050405020304" pitchFamily="18" charset="0"/>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站的</a:t>
            </a:r>
            <a:r>
              <a:rPr lang="en-US" altLang="zh-CN" sz="2000" dirty="0">
                <a:latin typeface="Times New Roman" panose="02020603050405020304" pitchFamily="18" charset="0"/>
                <a:ea typeface="宋体" panose="02010600030101010101" pitchFamily="2" charset="-122"/>
              </a:rPr>
              <a:t>tags</a:t>
            </a:r>
            <a:r>
              <a:rPr lang="zh-CN" altLang="en-US" sz="2000" dirty="0">
                <a:latin typeface="Times New Roman" panose="02020603050405020304" pitchFamily="18" charset="0"/>
                <a:ea typeface="宋体" panose="02010600030101010101" pitchFamily="2" charset="-122"/>
              </a:rPr>
              <a:t>。</a:t>
            </a:r>
            <a:endParaRPr lang="en-US" altLang="zh-CN" sz="2000" dirty="0">
              <a:latin typeface="Courier New" panose="02070309020205020404" pitchFamily="49" charset="0"/>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endParaRPr lang="en-US" altLang="zh-CN" sz="2000" dirty="0">
              <a:latin typeface="Times New Roman" panose="02020603050405020304" pitchFamily="18" charset="0"/>
              <a:ea typeface="宋体" panose="02010600030101010101" pitchFamily="2" charset="-122"/>
            </a:endParaRPr>
          </a:p>
        </p:txBody>
      </p:sp>
      <p:cxnSp>
        <p:nvCxnSpPr>
          <p:cNvPr id="7" name="直接箭头连接符 6"/>
          <p:cNvCxnSpPr/>
          <p:nvPr/>
        </p:nvCxnSpPr>
        <p:spPr>
          <a:xfrm flipH="1" flipV="1">
            <a:off x="6751638" y="2636838"/>
            <a:ext cx="684213" cy="647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5651500" y="2709863"/>
            <a:ext cx="1784350" cy="57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787900" y="2709863"/>
            <a:ext cx="2647950" cy="57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3059113" y="2709863"/>
            <a:ext cx="4376738" cy="57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1979613" y="2708275"/>
            <a:ext cx="5456238" cy="5762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8851" name="Rectangle 2"/>
          <p:cNvSpPr/>
          <p:nvPr/>
        </p:nvSpPr>
        <p:spPr>
          <a:xfrm>
            <a:off x="323850" y="476250"/>
            <a:ext cx="8353425" cy="822325"/>
          </a:xfrm>
          <a:prstGeom prst="rect">
            <a:avLst/>
          </a:prstGeom>
          <a:noFill/>
          <a:ln w="9525">
            <a:noFill/>
          </a:ln>
        </p:spPr>
        <p:txBody>
          <a:bodyPr anchor="ctr" anchorCtr="0">
            <a:spAutoFit/>
          </a:bodyPr>
          <a:p>
            <a:pPr algn="l" eaLnBrk="1" hangingPunct="1"/>
            <a:r>
              <a:rPr lang="zh-CN" altLang="en-US" dirty="0">
                <a:latin typeface="Times New Roman" panose="02020603050405020304" pitchFamily="18" charset="0"/>
              </a:rPr>
              <a:t>例</a:t>
            </a:r>
            <a:r>
              <a:rPr lang="pt-BR" altLang="zh-CN" dirty="0">
                <a:latin typeface="Times New Roman" panose="02020603050405020304" pitchFamily="18" charset="0"/>
              </a:rPr>
              <a:t>4-7  </a:t>
            </a:r>
            <a:r>
              <a:rPr lang="zh-CN" altLang="pt-BR" dirty="0">
                <a:latin typeface="Times New Roman" panose="02020603050405020304" pitchFamily="18" charset="0"/>
              </a:rPr>
              <a:t>在上例的代码中：考察当代码执行到</a:t>
            </a:r>
            <a:r>
              <a:rPr lang="en-US" altLang="zh-CN" dirty="0">
                <a:solidFill>
                  <a:schemeClr val="tx2"/>
                </a:solidFill>
                <a:latin typeface="Times New Roman" panose="02020603050405020304" pitchFamily="18" charset="0"/>
              </a:rPr>
              <a:t>MUL.D</a:t>
            </a:r>
            <a:r>
              <a:rPr lang="zh-CN" altLang="en-US" dirty="0">
                <a:latin typeface="Times New Roman" panose="02020603050405020304" pitchFamily="18" charset="0"/>
              </a:rPr>
              <a:t>准备写回结果时，各状态表中的信息。</a:t>
            </a:r>
            <a:endParaRPr lang="zh-CN" altLang="en-US" dirty="0">
              <a:latin typeface="Times New Roman" panose="02020603050405020304" pitchFamily="18" charset="0"/>
            </a:endParaRPr>
          </a:p>
        </p:txBody>
      </p:sp>
      <p:sp>
        <p:nvSpPr>
          <p:cNvPr id="78852" name="Rectangle 3"/>
          <p:cNvSpPr/>
          <p:nvPr/>
        </p:nvSpPr>
        <p:spPr>
          <a:xfrm>
            <a:off x="755650" y="1562100"/>
            <a:ext cx="8120063" cy="2195513"/>
          </a:xfrm>
          <a:prstGeom prst="rect">
            <a:avLst/>
          </a:prstGeom>
          <a:noFill/>
          <a:ln w="9525">
            <a:noFill/>
          </a:ln>
        </p:spPr>
        <p:txBody>
          <a:bodyPr anchor="ctr" anchorCtr="0">
            <a:spAutoFit/>
          </a:bodyPr>
          <a:p>
            <a:pPr algn="l" eaLnBrk="1" hangingPunct="1">
              <a:lnSpc>
                <a:spcPct val="115000"/>
              </a:lnSpc>
            </a:pPr>
            <a:r>
              <a:rPr lang="zh-CN" altLang="en-US" dirty="0">
                <a:latin typeface="Times New Roman" panose="02020603050405020304" pitchFamily="18" charset="0"/>
              </a:rPr>
              <a:t>解：如表</a:t>
            </a:r>
            <a:r>
              <a:rPr lang="en-US" altLang="zh-CN" dirty="0">
                <a:latin typeface="Times New Roman" panose="02020603050405020304" pitchFamily="18" charset="0"/>
              </a:rPr>
              <a:t>4-13</a:t>
            </a:r>
            <a:r>
              <a:rPr lang="zh-CN" altLang="en-US" dirty="0">
                <a:latin typeface="Times New Roman" panose="02020603050405020304" pitchFamily="18" charset="0"/>
              </a:rPr>
              <a:t>、</a:t>
            </a:r>
            <a:r>
              <a:rPr lang="en-US" altLang="zh-CN" dirty="0">
                <a:latin typeface="Times New Roman" panose="02020603050405020304" pitchFamily="18" charset="0"/>
              </a:rPr>
              <a:t>4-14</a:t>
            </a:r>
            <a:r>
              <a:rPr lang="zh-CN" altLang="en-US" dirty="0">
                <a:latin typeface="Times New Roman" panose="02020603050405020304" pitchFamily="18" charset="0"/>
              </a:rPr>
              <a:t>、</a:t>
            </a:r>
            <a:r>
              <a:rPr lang="en-US" altLang="zh-CN" dirty="0">
                <a:latin typeface="Times New Roman" panose="02020603050405020304" pitchFamily="18" charset="0"/>
              </a:rPr>
              <a:t>4-15</a:t>
            </a:r>
            <a:r>
              <a:rPr lang="zh-CN" altLang="en-US" dirty="0">
                <a:latin typeface="Times New Roman" panose="02020603050405020304" pitchFamily="18" charset="0"/>
              </a:rPr>
              <a:t>所示，</a:t>
            </a:r>
            <a:r>
              <a:rPr lang="en-US" altLang="zh-CN" dirty="0">
                <a:latin typeface="Times New Roman" panose="02020603050405020304" pitchFamily="18" charset="0"/>
              </a:rPr>
              <a:t>ADDD</a:t>
            </a:r>
            <a:r>
              <a:rPr lang="zh-CN" altLang="en-US" dirty="0">
                <a:latin typeface="Times New Roman" panose="02020603050405020304" pitchFamily="18" charset="0"/>
              </a:rPr>
              <a:t>和</a:t>
            </a:r>
            <a:r>
              <a:rPr lang="en-US" altLang="zh-CN" dirty="0">
                <a:latin typeface="Times New Roman" panose="02020603050405020304" pitchFamily="18" charset="0"/>
              </a:rPr>
              <a:t>DIVD</a:t>
            </a:r>
            <a:r>
              <a:rPr lang="zh-CN" altLang="en-US" dirty="0">
                <a:latin typeface="Times New Roman" panose="02020603050405020304" pitchFamily="18" charset="0"/>
              </a:rPr>
              <a:t>之间的尽管存在</a:t>
            </a:r>
            <a:r>
              <a:rPr lang="en-US" altLang="zh-CN" dirty="0">
                <a:latin typeface="Times New Roman" panose="02020603050405020304" pitchFamily="18" charset="0"/>
              </a:rPr>
              <a:t>F6</a:t>
            </a:r>
            <a:r>
              <a:rPr lang="zh-CN" altLang="en-US" dirty="0">
                <a:latin typeface="Times New Roman" panose="02020603050405020304" pitchFamily="18" charset="0"/>
              </a:rPr>
              <a:t>先读后写相关，由于寄存器换名（</a:t>
            </a:r>
            <a:r>
              <a:rPr lang="en-US" altLang="zh-CN" dirty="0">
                <a:latin typeface="Times New Roman" panose="02020603050405020304" pitchFamily="18" charset="0"/>
              </a:rPr>
              <a:t>DIVD</a:t>
            </a:r>
            <a:r>
              <a:rPr lang="zh-CN" altLang="en-US" dirty="0">
                <a:latin typeface="Times New Roman" panose="02020603050405020304" pitchFamily="18" charset="0"/>
              </a:rPr>
              <a:t>对应保留站</a:t>
            </a:r>
            <a:r>
              <a:rPr lang="en-US" altLang="zh-CN" dirty="0">
                <a:latin typeface="Times New Roman" panose="02020603050405020304" pitchFamily="18" charset="0"/>
              </a:rPr>
              <a:t>Vk</a:t>
            </a:r>
            <a:r>
              <a:rPr lang="zh-CN" altLang="en-US" dirty="0">
                <a:latin typeface="Times New Roman" panose="02020603050405020304" pitchFamily="18" charset="0"/>
              </a:rPr>
              <a:t>域保存了第一个</a:t>
            </a:r>
            <a:r>
              <a:rPr lang="en-US" altLang="zh-CN" dirty="0">
                <a:latin typeface="Times New Roman" panose="02020603050405020304" pitchFamily="18" charset="0"/>
              </a:rPr>
              <a:t>LD</a:t>
            </a:r>
            <a:r>
              <a:rPr lang="zh-CN" altLang="en-US" dirty="0">
                <a:latin typeface="Times New Roman" panose="02020603050405020304" pitchFamily="18" charset="0"/>
              </a:rPr>
              <a:t>的结果）消除了阻塞，</a:t>
            </a:r>
            <a:r>
              <a:rPr lang="en-US" altLang="zh-CN" dirty="0">
                <a:latin typeface="Times New Roman" panose="02020603050405020304" pitchFamily="18" charset="0"/>
              </a:rPr>
              <a:t>ADDD</a:t>
            </a:r>
            <a:r>
              <a:rPr lang="zh-CN" altLang="en-US" dirty="0">
                <a:latin typeface="Times New Roman" panose="02020603050405020304" pitchFamily="18" charset="0"/>
              </a:rPr>
              <a:t>可以早于</a:t>
            </a:r>
            <a:r>
              <a:rPr lang="en-US" altLang="zh-CN" dirty="0">
                <a:latin typeface="Times New Roman" panose="02020603050405020304" pitchFamily="18" charset="0"/>
              </a:rPr>
              <a:t>DIVD</a:t>
            </a:r>
            <a:r>
              <a:rPr lang="zh-CN" altLang="en-US" dirty="0">
                <a:latin typeface="Times New Roman" panose="02020603050405020304" pitchFamily="18" charset="0"/>
              </a:rPr>
              <a:t>先执行完成。</a:t>
            </a:r>
            <a:endParaRPr lang="zh-CN" altLang="en-US" dirty="0">
              <a:latin typeface="Times New Roman" panose="02020603050405020304" pitchFamily="18" charset="0"/>
            </a:endParaRPr>
          </a:p>
          <a:p>
            <a:pPr algn="l" eaLnBrk="1" hangingPunct="1">
              <a:lnSpc>
                <a:spcPct val="115000"/>
              </a:lnSpc>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7299" name="Group 3"/>
          <p:cNvGraphicFramePr>
            <a:graphicFrameLocks noGrp="1"/>
          </p:cNvGraphicFramePr>
          <p:nvPr>
            <p:ph idx="1"/>
          </p:nvPr>
        </p:nvGraphicFramePr>
        <p:xfrm>
          <a:off x="539750" y="790575"/>
          <a:ext cx="7940675" cy="3616327"/>
        </p:xfrm>
        <a:graphic>
          <a:graphicData uri="http://schemas.openxmlformats.org/drawingml/2006/table">
            <a:tbl>
              <a:tblPr/>
              <a:tblGrid>
                <a:gridCol w="3741738"/>
                <a:gridCol w="1439862"/>
                <a:gridCol w="1296988"/>
                <a:gridCol w="1462087"/>
              </a:tblGrid>
              <a:tr h="43656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    令</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指令状态表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r>
              <a:tr h="439738">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流出</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执行</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写结果</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65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    F6</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34(R2)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65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    F2</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45(F3)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3712">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MULTD    F0</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F2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97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SUBD    F8</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F2</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F6</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688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DIVD    F10</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F0</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F6</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65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ADDD    F6</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F8</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F2</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79918" name="灯片编号占位符 4"/>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9919" name="Rectangle 2"/>
          <p:cNvSpPr/>
          <p:nvPr/>
        </p:nvSpPr>
        <p:spPr>
          <a:xfrm>
            <a:off x="3563938" y="0"/>
            <a:ext cx="1047750" cy="457200"/>
          </a:xfrm>
          <a:prstGeom prst="rect">
            <a:avLst/>
          </a:prstGeom>
          <a:noFill/>
          <a:ln w="9525">
            <a:noFill/>
          </a:ln>
        </p:spPr>
        <p:txBody>
          <a:bodyPr wrap="none" anchor="ctr" anchorCtr="0">
            <a:spAutoFit/>
          </a:bodyPr>
          <a:p>
            <a:pPr algn="ct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4-13</a:t>
            </a:r>
            <a:endParaRPr lang="en-US" altLang="zh-CN" dirty="0">
              <a:latin typeface="Times New Roman" panose="02020603050405020304" pitchFamily="18" charset="0"/>
            </a:endParaRPr>
          </a:p>
        </p:txBody>
      </p:sp>
      <p:sp>
        <p:nvSpPr>
          <p:cNvPr id="79920" name="Rectangle 47"/>
          <p:cNvSpPr/>
          <p:nvPr/>
        </p:nvSpPr>
        <p:spPr>
          <a:xfrm>
            <a:off x="250825" y="4724400"/>
            <a:ext cx="8893175" cy="1354138"/>
          </a:xfrm>
          <a:prstGeom prst="rect">
            <a:avLst/>
          </a:prstGeom>
          <a:noFill/>
          <a:ln w="9525">
            <a:noFill/>
          </a:ln>
        </p:spPr>
        <p:txBody>
          <a:bodyPr>
            <a:spAutoFit/>
          </a:bodyPr>
          <a:p>
            <a:pPr algn="l" eaLnBrk="1" hangingPunct="1">
              <a:lnSpc>
                <a:spcPct val="115000"/>
              </a:lnSpc>
            </a:pPr>
            <a:r>
              <a:rPr lang="en-US" altLang="zh-CN" dirty="0">
                <a:latin typeface="Times New Roman" panose="02020603050405020304" pitchFamily="18" charset="0"/>
              </a:rPr>
              <a:t>    </a:t>
            </a:r>
            <a:r>
              <a:rPr lang="en-US" altLang="zh-CN" dirty="0">
                <a:solidFill>
                  <a:srgbClr val="C00000"/>
                </a:solidFill>
                <a:latin typeface="Times New Roman" panose="02020603050405020304" pitchFamily="18" charset="0"/>
              </a:rPr>
              <a:t>ADDD</a:t>
            </a:r>
            <a:r>
              <a:rPr lang="zh-CN" altLang="en-US" dirty="0">
                <a:solidFill>
                  <a:srgbClr val="C00000"/>
                </a:solidFill>
                <a:latin typeface="Times New Roman" panose="02020603050405020304" pitchFamily="18" charset="0"/>
              </a:rPr>
              <a:t>和</a:t>
            </a:r>
            <a:r>
              <a:rPr lang="en-US" altLang="zh-CN" dirty="0">
                <a:solidFill>
                  <a:srgbClr val="C00000"/>
                </a:solidFill>
                <a:latin typeface="Times New Roman" panose="02020603050405020304" pitchFamily="18" charset="0"/>
              </a:rPr>
              <a:t>DIVD</a:t>
            </a:r>
            <a:r>
              <a:rPr lang="zh-CN" altLang="en-US" dirty="0">
                <a:solidFill>
                  <a:srgbClr val="C00000"/>
                </a:solidFill>
                <a:latin typeface="Times New Roman" panose="02020603050405020304" pitchFamily="18" charset="0"/>
              </a:rPr>
              <a:t>之间：存在</a:t>
            </a:r>
            <a:r>
              <a:rPr lang="en-US" altLang="zh-CN" dirty="0">
                <a:solidFill>
                  <a:srgbClr val="C00000"/>
                </a:solidFill>
                <a:latin typeface="Times New Roman" panose="02020603050405020304" pitchFamily="18" charset="0"/>
              </a:rPr>
              <a:t>F6</a:t>
            </a:r>
            <a:r>
              <a:rPr lang="zh-CN" altLang="en-US" dirty="0">
                <a:solidFill>
                  <a:srgbClr val="C00000"/>
                </a:solidFill>
                <a:latin typeface="Times New Roman" panose="02020603050405020304" pitchFamily="18" charset="0"/>
              </a:rPr>
              <a:t>先读后写相关，由于寄存器换名（</a:t>
            </a:r>
            <a:r>
              <a:rPr lang="en-US" altLang="zh-CN" dirty="0">
                <a:solidFill>
                  <a:srgbClr val="C00000"/>
                </a:solidFill>
                <a:latin typeface="Times New Roman" panose="02020603050405020304" pitchFamily="18" charset="0"/>
              </a:rPr>
              <a:t>DIVD</a:t>
            </a:r>
            <a:r>
              <a:rPr lang="zh-CN" altLang="en-US" dirty="0">
                <a:solidFill>
                  <a:srgbClr val="C00000"/>
                </a:solidFill>
                <a:latin typeface="Times New Roman" panose="02020603050405020304" pitchFamily="18" charset="0"/>
              </a:rPr>
              <a:t>对应保留站</a:t>
            </a:r>
            <a:r>
              <a:rPr lang="en-US" altLang="zh-CN" dirty="0">
                <a:solidFill>
                  <a:srgbClr val="C00000"/>
                </a:solidFill>
                <a:latin typeface="Times New Roman" panose="02020603050405020304" pitchFamily="18" charset="0"/>
              </a:rPr>
              <a:t>Vk</a:t>
            </a:r>
            <a:r>
              <a:rPr lang="zh-CN" altLang="en-US" dirty="0">
                <a:solidFill>
                  <a:srgbClr val="C00000"/>
                </a:solidFill>
                <a:latin typeface="Times New Roman" panose="02020603050405020304" pitchFamily="18" charset="0"/>
              </a:rPr>
              <a:t>域保存了第一个</a:t>
            </a:r>
            <a:r>
              <a:rPr lang="en-US" altLang="zh-CN" dirty="0">
                <a:solidFill>
                  <a:srgbClr val="C00000"/>
                </a:solidFill>
                <a:latin typeface="Times New Roman" panose="02020603050405020304" pitchFamily="18" charset="0"/>
              </a:rPr>
              <a:t>LD</a:t>
            </a:r>
            <a:r>
              <a:rPr lang="zh-CN" altLang="en-US" dirty="0">
                <a:solidFill>
                  <a:srgbClr val="C00000"/>
                </a:solidFill>
                <a:latin typeface="Times New Roman" panose="02020603050405020304" pitchFamily="18" charset="0"/>
              </a:rPr>
              <a:t>的结果）消除了阻塞，</a:t>
            </a:r>
            <a:r>
              <a:rPr lang="en-US" altLang="zh-CN" dirty="0">
                <a:solidFill>
                  <a:srgbClr val="C00000"/>
                </a:solidFill>
                <a:latin typeface="Times New Roman" panose="02020603050405020304" pitchFamily="18" charset="0"/>
              </a:rPr>
              <a:t>ADDD</a:t>
            </a:r>
            <a:r>
              <a:rPr lang="zh-CN" altLang="en-US" dirty="0">
                <a:solidFill>
                  <a:srgbClr val="C00000"/>
                </a:solidFill>
                <a:latin typeface="Times New Roman" panose="02020603050405020304" pitchFamily="18" charset="0"/>
              </a:rPr>
              <a:t>可以早于</a:t>
            </a:r>
            <a:r>
              <a:rPr lang="en-US" altLang="zh-CN" dirty="0">
                <a:solidFill>
                  <a:srgbClr val="C00000"/>
                </a:solidFill>
                <a:latin typeface="Times New Roman" panose="02020603050405020304" pitchFamily="18" charset="0"/>
              </a:rPr>
              <a:t>DIVD</a:t>
            </a:r>
            <a:r>
              <a:rPr lang="zh-CN" altLang="en-US" dirty="0">
                <a:solidFill>
                  <a:srgbClr val="C00000"/>
                </a:solidFill>
                <a:latin typeface="Times New Roman" panose="02020603050405020304" pitchFamily="18" charset="0"/>
              </a:rPr>
              <a:t>先执行完成。</a:t>
            </a:r>
            <a:endParaRPr lang="zh-CN" altLang="en-US" dirty="0">
              <a:solidFill>
                <a:srgbClr val="C0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a:spLocks noGrp="1" noChangeArrowheads="1"/>
          </p:cNvSpPr>
          <p:nvPr>
            <p:ph idx="1"/>
          </p:nvPr>
        </p:nvSpPr>
        <p:spPr>
          <a:xfrm>
            <a:off x="71438" y="1052513"/>
            <a:ext cx="8893175" cy="4114800"/>
          </a:xfrm>
        </p:spPr>
        <p:txBody>
          <a:bodyPr vert="horz" wrap="square" lIns="91440" tIns="45720" rIns="91440" bIns="45720" numCol="1" rtlCol="0" anchor="t" anchorCtr="0" compatLnSpc="1">
            <a:normAutofit/>
          </a:bodyPr>
          <a:lstStyle/>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与数据相关比较，名相关的指令间没有数据交换。如果一条指令中的名改变了，并不影响另外一条指令的执行。因此，可以通过改变指令中操作数的名字来消除名相关，这就是</a:t>
            </a:r>
            <a:r>
              <a:rPr kumimoji="0" lang="zh-CN" altLang="en-US" sz="2800" b="0" i="0" u="none" strike="noStrike" kern="1200" cap="none" spc="0" normalizeH="0" baseline="0" noProof="0" dirty="0" smtClean="0">
                <a:ln>
                  <a:noFill/>
                </a:ln>
                <a:solidFill>
                  <a:schemeClr val="bg2">
                    <a:lumMod val="50000"/>
                  </a:schemeClr>
                </a:solidFill>
                <a:effectLst/>
                <a:uLnTx/>
                <a:uFillTx/>
                <a:latin typeface="+mn-lt"/>
                <a:ea typeface="+mn-ea"/>
                <a:cs typeface="+mn-cs"/>
              </a:rPr>
              <a:t>换名技术</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对寄存器操作数进行换名称为寄存器换名。这个过程可以用编译器静态完成，也可以用硬件动态完成。</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387"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0899" name="Rectangle 4"/>
          <p:cNvSpPr/>
          <p:nvPr/>
        </p:nvSpPr>
        <p:spPr>
          <a:xfrm>
            <a:off x="827088" y="836613"/>
            <a:ext cx="7119937" cy="396875"/>
          </a:xfrm>
          <a:prstGeom prst="rect">
            <a:avLst/>
          </a:prstGeom>
          <a:noFill/>
          <a:ln w="9525">
            <a:noFill/>
          </a:ln>
        </p:spPr>
        <p:txBody>
          <a:bodyPr wrap="none" anchor="ctr" anchorCtr="0">
            <a:spAutoFit/>
          </a:bodyPr>
          <a:p>
            <a:pPr algn="ctr" eaLnBrk="1" hangingPunct="1"/>
            <a:r>
              <a:rPr lang="zh-CN" altLang="en-US" sz="2000" dirty="0">
                <a:latin typeface="Times New Roman" panose="02020603050405020304" pitchFamily="18" charset="0"/>
              </a:rPr>
              <a:t>表</a:t>
            </a:r>
            <a:r>
              <a:rPr lang="en-US" altLang="zh-CN" sz="2000" dirty="0">
                <a:latin typeface="Times New Roman" panose="02020603050405020304" pitchFamily="18" charset="0"/>
              </a:rPr>
              <a:t>4-4  </a:t>
            </a:r>
            <a:r>
              <a:rPr lang="zh-CN" altLang="en-US" sz="2000" dirty="0">
                <a:latin typeface="Times New Roman" panose="02020603050405020304" pitchFamily="18" charset="0"/>
              </a:rPr>
              <a:t>执行到</a:t>
            </a:r>
            <a:r>
              <a:rPr lang="en-US" altLang="zh-CN" sz="2000" dirty="0">
                <a:latin typeface="Times New Roman" panose="02020603050405020304" pitchFamily="18" charset="0"/>
              </a:rPr>
              <a:t>MULT.D</a:t>
            </a:r>
            <a:r>
              <a:rPr lang="zh-CN" altLang="en-US" sz="2000" dirty="0">
                <a:latin typeface="Times New Roman" panose="02020603050405020304" pitchFamily="18" charset="0"/>
              </a:rPr>
              <a:t>将要写结果时记分牌的状态</a:t>
            </a:r>
            <a:r>
              <a:rPr lang="en-US" altLang="zh-CN" sz="2000" dirty="0">
                <a:latin typeface="Times New Roman" panose="02020603050405020304" pitchFamily="18" charset="0"/>
              </a:rPr>
              <a:t>(</a:t>
            </a:r>
            <a:r>
              <a:rPr lang="zh-CN" altLang="en-US" sz="2000" dirty="0">
                <a:latin typeface="Times New Roman" panose="02020603050405020304" pitchFamily="18" charset="0"/>
              </a:rPr>
              <a:t>指令状态表</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nvGrpSpPr>
          <p:cNvPr id="63492" name="Group 21"/>
          <p:cNvGrpSpPr/>
          <p:nvPr/>
        </p:nvGrpSpPr>
        <p:grpSpPr bwMode="auto">
          <a:xfrm>
            <a:off x="827088" y="1700213"/>
            <a:ext cx="7500936" cy="4787900"/>
            <a:chOff x="521" y="1071"/>
            <a:chExt cx="4725" cy="3016"/>
          </a:xfrm>
          <a:solidFill>
            <a:schemeClr val="bg1"/>
          </a:solidFill>
        </p:grpSpPr>
        <p:sp>
          <p:nvSpPr>
            <p:cNvPr id="63493" name="Rectangle 5"/>
            <p:cNvSpPr>
              <a:spLocks noChangeArrowheads="1"/>
            </p:cNvSpPr>
            <p:nvPr/>
          </p:nvSpPr>
          <p:spPr bwMode="auto">
            <a:xfrm>
              <a:off x="590" y="1071"/>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4" name="Text Box 6"/>
            <p:cNvSpPr txBox="1">
              <a:spLocks noChangeArrowheads="1"/>
            </p:cNvSpPr>
            <p:nvPr/>
          </p:nvSpPr>
          <p:spPr bwMode="auto">
            <a:xfrm>
              <a:off x="974" y="1215"/>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3495" name="Text Box 7"/>
            <p:cNvSpPr txBox="1">
              <a:spLocks noChangeArrowheads="1"/>
            </p:cNvSpPr>
            <p:nvPr/>
          </p:nvSpPr>
          <p:spPr bwMode="auto">
            <a:xfrm>
              <a:off x="2846" y="1071"/>
              <a:ext cx="2400" cy="653"/>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63496" name="Text Box 8"/>
            <p:cNvSpPr txBox="1">
              <a:spLocks noChangeArrowheads="1"/>
            </p:cNvSpPr>
            <p:nvPr/>
          </p:nvSpPr>
          <p:spPr bwMode="auto">
            <a:xfrm>
              <a:off x="521" y="1743"/>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smtClean="0">
                  <a:ln>
                    <a:noFill/>
                  </a:ln>
                  <a:solidFill>
                    <a:srgbClr val="33CC33"/>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F0 , F2 , F4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SUB.D	F8 , F6 , F2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F0 , </a:t>
              </a:r>
              <a:r>
                <a:rPr kumimoji="1" lang="en-US" altLang="zh-CN" sz="2400" b="1" i="0" u="none" strike="noStrike" kern="1200" cap="none" spc="0" normalizeH="0" baseline="0" noProof="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ADD.D	</a:t>
              </a:r>
              <a:r>
                <a:rPr kumimoji="1" lang="en-US" altLang="zh-CN" sz="2400" b="1" i="0" u="none" strike="noStrike" kern="1200" cap="none" spc="0" normalizeH="0" baseline="0" noProof="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F8 , F2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3497" name="Line 9"/>
            <p:cNvSpPr>
              <a:spLocks noChangeShapeType="1"/>
            </p:cNvSpPr>
            <p:nvPr/>
          </p:nvSpPr>
          <p:spPr bwMode="auto">
            <a:xfrm>
              <a:off x="590" y="1695"/>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8" name="Line 10"/>
            <p:cNvSpPr>
              <a:spLocks noChangeShapeType="1"/>
            </p:cNvSpPr>
            <p:nvPr/>
          </p:nvSpPr>
          <p:spPr bwMode="auto">
            <a:xfrm>
              <a:off x="2768" y="1071"/>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9" name="Line 11"/>
            <p:cNvSpPr>
              <a:spLocks noChangeShapeType="1"/>
            </p:cNvSpPr>
            <p:nvPr/>
          </p:nvSpPr>
          <p:spPr bwMode="auto">
            <a:xfrm>
              <a:off x="2777" y="1446"/>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0" name="Line 12"/>
            <p:cNvSpPr>
              <a:spLocks noChangeShapeType="1"/>
            </p:cNvSpPr>
            <p:nvPr/>
          </p:nvSpPr>
          <p:spPr bwMode="auto">
            <a:xfrm>
              <a:off x="590" y="204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1" name="Line 13"/>
            <p:cNvSpPr>
              <a:spLocks noChangeShapeType="1"/>
            </p:cNvSpPr>
            <p:nvPr/>
          </p:nvSpPr>
          <p:spPr bwMode="auto">
            <a:xfrm>
              <a:off x="590" y="2388"/>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2" name="Line 14"/>
            <p:cNvSpPr>
              <a:spLocks noChangeShapeType="1"/>
            </p:cNvSpPr>
            <p:nvPr/>
          </p:nvSpPr>
          <p:spPr bwMode="auto">
            <a:xfrm>
              <a:off x="590" y="273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3" name="Line 15"/>
            <p:cNvSpPr>
              <a:spLocks noChangeShapeType="1"/>
            </p:cNvSpPr>
            <p:nvPr/>
          </p:nvSpPr>
          <p:spPr bwMode="auto">
            <a:xfrm>
              <a:off x="590" y="3042"/>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4" name="Line 16"/>
            <p:cNvSpPr>
              <a:spLocks noChangeShapeType="1"/>
            </p:cNvSpPr>
            <p:nvPr/>
          </p:nvSpPr>
          <p:spPr bwMode="auto">
            <a:xfrm>
              <a:off x="590" y="3387"/>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5" name="Line 17"/>
            <p:cNvSpPr>
              <a:spLocks noChangeShapeType="1"/>
            </p:cNvSpPr>
            <p:nvPr/>
          </p:nvSpPr>
          <p:spPr bwMode="auto">
            <a:xfrm>
              <a:off x="3278"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6" name="Line 18"/>
            <p:cNvSpPr>
              <a:spLocks noChangeShapeType="1"/>
            </p:cNvSpPr>
            <p:nvPr/>
          </p:nvSpPr>
          <p:spPr bwMode="auto">
            <a:xfrm>
              <a:off x="3854"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7" name="Line 19"/>
            <p:cNvSpPr>
              <a:spLocks noChangeShapeType="1"/>
            </p:cNvSpPr>
            <p:nvPr/>
          </p:nvSpPr>
          <p:spPr bwMode="auto">
            <a:xfrm>
              <a:off x="4382"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8323" name="Group 3"/>
          <p:cNvGraphicFramePr>
            <a:graphicFrameLocks noGrp="1"/>
          </p:cNvGraphicFramePr>
          <p:nvPr>
            <p:ph idx="1"/>
          </p:nvPr>
        </p:nvGraphicFramePr>
        <p:xfrm>
          <a:off x="179388" y="1196975"/>
          <a:ext cx="8748713" cy="4432301"/>
        </p:xfrm>
        <a:graphic>
          <a:graphicData uri="http://schemas.openxmlformats.org/drawingml/2006/table">
            <a:tbl>
              <a:tblPr/>
              <a:tblGrid>
                <a:gridCol w="1003300"/>
                <a:gridCol w="831850"/>
                <a:gridCol w="792162"/>
                <a:gridCol w="1873250"/>
                <a:gridCol w="2016125"/>
                <a:gridCol w="792163"/>
                <a:gridCol w="719137"/>
                <a:gridCol w="720725"/>
              </a:tblGrid>
              <a:tr h="335274">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名  称</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7">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保留站与缓冲</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a:tc>
                <a:tc hMerge="1">
                  <a:tcPr/>
                </a:tc>
                <a:tc hMerge="1">
                  <a:tcPr/>
                </a:tc>
              </a:tr>
              <a:tr h="469864">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Busy</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Op</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Vj</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Vk</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Qj</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Qk</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3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Loadl</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no</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20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Load2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no</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20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Addl</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no</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5262">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Add2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no</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0501">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Add3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no</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3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Mult1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yes</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MULTD</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Mem[45</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十</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Regs[R3]]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Regs[F4]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6987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Mult2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yes</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DIVD</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Mem[34</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十</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Regs[R2]]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Mult1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2007" name="灯片编号占位符 4"/>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2008" name="Rectangle 2"/>
          <p:cNvSpPr/>
          <p:nvPr/>
        </p:nvSpPr>
        <p:spPr>
          <a:xfrm>
            <a:off x="3924300" y="692150"/>
            <a:ext cx="1047750" cy="457200"/>
          </a:xfrm>
          <a:prstGeom prst="rect">
            <a:avLst/>
          </a:prstGeom>
          <a:noFill/>
          <a:ln w="9525">
            <a:noFill/>
          </a:ln>
        </p:spPr>
        <p:txBody>
          <a:bodyPr wrap="none" anchor="ctr" anchorCtr="0">
            <a:spAutoFit/>
          </a:bodyPr>
          <a:p>
            <a:pPr algn="ct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4-14</a:t>
            </a:r>
            <a:endParaRPr lang="en-US" altLang="zh-CN"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9347" name="Group 3"/>
          <p:cNvGraphicFramePr>
            <a:graphicFrameLocks noGrp="1"/>
          </p:cNvGraphicFramePr>
          <p:nvPr>
            <p:ph idx="1"/>
          </p:nvPr>
        </p:nvGraphicFramePr>
        <p:xfrm>
          <a:off x="468313" y="2492375"/>
          <a:ext cx="8351838" cy="1584326"/>
        </p:xfrm>
        <a:graphic>
          <a:graphicData uri="http://schemas.openxmlformats.org/drawingml/2006/table">
            <a:tbl>
              <a:tblPr/>
              <a:tblGrid>
                <a:gridCol w="1035050"/>
                <a:gridCol w="977900"/>
                <a:gridCol w="962025"/>
                <a:gridCol w="638175"/>
                <a:gridCol w="846137"/>
                <a:gridCol w="915988"/>
                <a:gridCol w="1104900"/>
                <a:gridCol w="576262"/>
                <a:gridCol w="1295400"/>
              </a:tblGrid>
              <a:tr h="473075">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域</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4">
                  <a:txBody>
                    <a:bodyPr/>
                    <a:lstStyle/>
                    <a:p>
                      <a:pPr marL="342900" marR="0" lvl="0" indent="-342900" algn="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c hMerge="1">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474663">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F8</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F10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F30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365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Qi</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Multl</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Mult2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2981" name="灯片编号占位符 4"/>
          <p:cNvSpPr txBox="1">
            <a:spLocks noGrp="1"/>
          </p:cNvSpPr>
          <p:nvPr>
            <p:ph type="sldNum" sz="quarter" idx="4"/>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2982" name="Rectangle 2"/>
          <p:cNvSpPr/>
          <p:nvPr/>
        </p:nvSpPr>
        <p:spPr>
          <a:xfrm>
            <a:off x="3924300" y="1628775"/>
            <a:ext cx="1047750" cy="457200"/>
          </a:xfrm>
          <a:prstGeom prst="rect">
            <a:avLst/>
          </a:prstGeom>
          <a:noFill/>
          <a:ln w="9525">
            <a:noFill/>
          </a:ln>
        </p:spPr>
        <p:txBody>
          <a:bodyPr wrap="none" anchor="ctr" anchorCtr="0">
            <a:spAutoFit/>
          </a:bodyPr>
          <a:p>
            <a:pPr algn="ct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4-15</a:t>
            </a:r>
            <a:endParaRPr lang="en-US" altLang="zh-CN" dirty="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100" normalizeH="0" baseline="0" noProof="0" dirty="0" smtClean="0">
                <a:ln>
                  <a:noFill/>
                </a:ln>
                <a:solidFill>
                  <a:schemeClr val="tx2"/>
                </a:solidFill>
                <a:effectLst/>
                <a:uLnTx/>
                <a:uFillTx/>
                <a:latin typeface="+mj-lt"/>
                <a:ea typeface="+mj-ea"/>
                <a:cs typeface="+mj-cs"/>
              </a:rPr>
              <a:t>            </a:t>
            </a:r>
            <a:endParaRPr kumimoji="0" lang="zh-CN" altLang="en-US" sz="4000" b="0" i="0" u="none" strike="noStrike" kern="1200" cap="none" spc="-100" normalizeH="0" baseline="0" noProof="0" dirty="0">
              <a:ln>
                <a:noFill/>
              </a:ln>
              <a:solidFill>
                <a:schemeClr val="tx2"/>
              </a:solidFill>
              <a:effectLst/>
              <a:uLnTx/>
              <a:uFillTx/>
              <a:latin typeface="+mj-lt"/>
              <a:ea typeface="+mj-ea"/>
              <a:cs typeface="+mj-cs"/>
            </a:endParaRPr>
          </a:p>
        </p:txBody>
      </p:sp>
      <p:sp>
        <p:nvSpPr>
          <p:cNvPr id="83971" name="内容占位符 2"/>
          <p:cNvSpPr>
            <a:spLocks noGrp="1"/>
          </p:cNvSpPr>
          <p:nvPr>
            <p:ph idx="1"/>
          </p:nvPr>
        </p:nvSpPr>
        <p:spPr>
          <a:xfrm>
            <a:off x="395288" y="765175"/>
            <a:ext cx="8497887" cy="5426075"/>
          </a:xfrm>
        </p:spPr>
        <p:txBody>
          <a:bodyPr vert="horz" wrap="square" lIns="91440" tIns="45720" rIns="91440" bIns="45720" anchor="t" anchorCtr="0"/>
          <a:p>
            <a:pPr marL="0" indent="0">
              <a:buNone/>
            </a:pPr>
            <a:r>
              <a:rPr lang="en-US" altLang="zh-CN" b="1" dirty="0"/>
              <a:t>Tomasulo</a:t>
            </a:r>
            <a:r>
              <a:rPr lang="zh-CN" altLang="en-US" b="1" dirty="0"/>
              <a:t>算法：一个基于循环的例子</a:t>
            </a:r>
            <a:endParaRPr lang="en-US" altLang="zh-CN" b="1" dirty="0"/>
          </a:p>
          <a:p>
            <a:pPr marL="0" indent="0">
              <a:lnSpc>
                <a:spcPct val="110000"/>
              </a:lnSpc>
              <a:spcBef>
                <a:spcPts val="1200"/>
              </a:spcBef>
              <a:buNone/>
            </a:pPr>
            <a:r>
              <a:rPr lang="zh-CN" altLang="en-US" sz="2000" dirty="0"/>
              <a:t>      </a:t>
            </a:r>
            <a:r>
              <a:rPr lang="zh-CN" altLang="en-US" dirty="0"/>
              <a:t>为了更好地理解寄存器重命名在消除</a:t>
            </a:r>
            <a:r>
              <a:rPr lang="en-US" altLang="zh-CN" dirty="0"/>
              <a:t>WAW</a:t>
            </a:r>
            <a:r>
              <a:rPr lang="zh-CN" altLang="en-US" dirty="0"/>
              <a:t>和</a:t>
            </a:r>
            <a:r>
              <a:rPr lang="en-US" altLang="zh-CN" dirty="0"/>
              <a:t>WAR</a:t>
            </a:r>
            <a:r>
              <a:rPr lang="zh-CN" altLang="en-US" dirty="0"/>
              <a:t>冒险中的作用，我们来考察下面的代码，这段代码将数组中的每个元素与</a:t>
            </a:r>
            <a:r>
              <a:rPr lang="en-US" altLang="zh-CN" dirty="0"/>
              <a:t>F2</a:t>
            </a:r>
            <a:r>
              <a:rPr lang="zh-CN" altLang="en-US" dirty="0"/>
              <a:t>中的标量相乘</a:t>
            </a:r>
            <a:r>
              <a:rPr lang="en-US" altLang="zh-CN" dirty="0"/>
              <a:t>:</a:t>
            </a:r>
            <a:br>
              <a:rPr lang="en-US" altLang="zh-CN" sz="2000" dirty="0"/>
            </a:br>
            <a:r>
              <a:rPr lang="en-US" altLang="zh-CN" sz="2000" b="1" dirty="0">
                <a:solidFill>
                  <a:srgbClr val="0070C0"/>
                </a:solidFill>
              </a:rPr>
              <a:t>Loop:	L.D		F0, 0(R1)</a:t>
            </a:r>
            <a:endParaRPr lang="en-US" altLang="zh-CN" sz="2000" b="1" dirty="0">
              <a:solidFill>
                <a:srgbClr val="0070C0"/>
              </a:solidFill>
            </a:endParaRPr>
          </a:p>
          <a:p>
            <a:pPr marL="0" indent="0">
              <a:buNone/>
            </a:pPr>
            <a:r>
              <a:rPr lang="en-US" altLang="zh-CN" sz="2000" b="1" dirty="0">
                <a:solidFill>
                  <a:srgbClr val="0070C0"/>
                </a:solidFill>
              </a:rPr>
              <a:t>	MUL.D		F4, F0, F2</a:t>
            </a:r>
            <a:endParaRPr lang="en-US" altLang="zh-CN" sz="2000" b="1" dirty="0">
              <a:solidFill>
                <a:srgbClr val="0070C0"/>
              </a:solidFill>
            </a:endParaRPr>
          </a:p>
          <a:p>
            <a:pPr marL="0" indent="0">
              <a:buNone/>
            </a:pPr>
            <a:r>
              <a:rPr lang="en-US" altLang="zh-CN" sz="2000" b="1" dirty="0">
                <a:solidFill>
                  <a:srgbClr val="0070C0"/>
                </a:solidFill>
              </a:rPr>
              <a:t>	S.D		F4, 0(R1)</a:t>
            </a:r>
            <a:endParaRPr lang="en-US" altLang="zh-CN" sz="2000" b="1" dirty="0">
              <a:solidFill>
                <a:srgbClr val="0070C0"/>
              </a:solidFill>
            </a:endParaRPr>
          </a:p>
          <a:p>
            <a:pPr marL="0" indent="0">
              <a:buNone/>
            </a:pPr>
            <a:r>
              <a:rPr lang="en-US" altLang="zh-CN" sz="2000" b="1" dirty="0">
                <a:solidFill>
                  <a:srgbClr val="0070C0"/>
                </a:solidFill>
              </a:rPr>
              <a:t>	DADDIU	R1, R1, -8</a:t>
            </a:r>
            <a:endParaRPr lang="en-US" altLang="zh-CN" sz="2000" b="1" dirty="0">
              <a:solidFill>
                <a:srgbClr val="0070C0"/>
              </a:solidFill>
            </a:endParaRPr>
          </a:p>
          <a:p>
            <a:pPr marL="0" indent="0">
              <a:lnSpc>
                <a:spcPct val="110000"/>
              </a:lnSpc>
              <a:spcAft>
                <a:spcPts val="1200"/>
              </a:spcAft>
              <a:buNone/>
            </a:pPr>
            <a:r>
              <a:rPr lang="en-US" altLang="zh-CN" sz="2000" b="1" dirty="0">
                <a:solidFill>
                  <a:srgbClr val="0070C0"/>
                </a:solidFill>
              </a:rPr>
              <a:t>	BNE		R1, R2, Loop	</a:t>
            </a:r>
            <a:r>
              <a:rPr lang="zh-CN" altLang="en-US" sz="2000" b="1" dirty="0">
                <a:solidFill>
                  <a:srgbClr val="0070C0"/>
                </a:solidFill>
              </a:rPr>
              <a:t>；如果</a:t>
            </a:r>
            <a:r>
              <a:rPr lang="en-US" altLang="zh-CN" sz="2000" b="1" dirty="0">
                <a:solidFill>
                  <a:srgbClr val="0070C0"/>
                </a:solidFill>
              </a:rPr>
              <a:t>R1≠R2</a:t>
            </a:r>
            <a:r>
              <a:rPr lang="zh-CN" altLang="en-US" sz="2000" b="1" dirty="0">
                <a:solidFill>
                  <a:srgbClr val="0070C0"/>
                </a:solidFill>
              </a:rPr>
              <a:t>转移</a:t>
            </a:r>
            <a:br>
              <a:rPr lang="en-US" altLang="zh-CN" sz="2000" dirty="0"/>
            </a:br>
            <a:r>
              <a:rPr lang="zh-CN" altLang="en-US" dirty="0"/>
              <a:t>如果</a:t>
            </a:r>
            <a:r>
              <a:rPr lang="zh-CN" altLang="en-US" b="1" dirty="0"/>
              <a:t>预测分支转移成功</a:t>
            </a:r>
            <a:r>
              <a:rPr lang="zh-CN" altLang="en-US" dirty="0"/>
              <a:t>，那么使用保留站技术可以允许这个循环同时有多个循环体在执行。做到这一点不用改变程序代码，因为在实际效果上，循环已经由硬件动态展开了，其机制就是通过寄存器换名过程从逻辑上扩展了可用寄存器的数量。</a:t>
            </a:r>
            <a:endParaRPr lang="zh-CN" altLang="en-US" dirty="0"/>
          </a:p>
          <a:p>
            <a:pPr marL="0" indent="0">
              <a:buNone/>
            </a:pPr>
            <a:br>
              <a:rPr lang="en-US" altLang="zh-CN" sz="2000" dirty="0"/>
            </a:br>
            <a:endParaRPr lang="zh-CN" altLang="en-US" sz="2000" dirty="0"/>
          </a:p>
          <a:p>
            <a:pPr marL="0" indent="0">
              <a:buNone/>
            </a:pPr>
            <a:endParaRPr lang="zh-CN" altLang="en-US" sz="2000" dirty="0"/>
          </a:p>
        </p:txBody>
      </p:sp>
      <p:sp>
        <p:nvSpPr>
          <p:cNvPr id="4" name="标题 1"/>
          <p:cNvSpPr txBox="1"/>
          <p:nvPr/>
        </p:nvSpPr>
        <p:spPr bwMode="white">
          <a:xfrm>
            <a:off x="990600" y="260350"/>
            <a:ext cx="7162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fontAlgn="base">
              <a:spcBef>
                <a:spcPct val="0"/>
              </a:spcBef>
              <a:spcAft>
                <a:spcPct val="0"/>
              </a:spcAft>
              <a:defRPr sz="3200" b="1">
                <a:solidFill>
                  <a:schemeClr val="bg1"/>
                </a:solidFill>
                <a:latin typeface="+mj-lt"/>
                <a:ea typeface="+mj-ea"/>
                <a:cs typeface="+mj-cs"/>
              </a:defRPr>
            </a:lvl1pPr>
            <a:lvl2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2pPr>
            <a:lvl3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3pPr>
            <a:lvl4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4pPr>
            <a:lvl5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bg1"/>
                </a:solidFill>
                <a:effectLst/>
                <a:uLnTx/>
                <a:uFillTx/>
                <a:latin typeface="+mj-lt"/>
                <a:ea typeface="+mj-ea"/>
                <a:cs typeface="+mj-cs"/>
              </a:rPr>
              <a:t>4.5 </a:t>
            </a:r>
            <a:r>
              <a:rPr kumimoji="0" lang="zh-CN" altLang="en-US" sz="3200" b="1" i="0" u="none" strike="noStrike" kern="0" cap="none" spc="0" normalizeH="0" baseline="0" noProof="0" smtClean="0">
                <a:ln>
                  <a:noFill/>
                </a:ln>
                <a:solidFill>
                  <a:schemeClr val="bg1"/>
                </a:solidFill>
                <a:effectLst/>
                <a:uLnTx/>
                <a:uFillTx/>
                <a:latin typeface="+mj-lt"/>
                <a:ea typeface="+mj-ea"/>
                <a:cs typeface="+mj-cs"/>
              </a:rPr>
              <a:t>动态调度：举例和算法</a:t>
            </a:r>
            <a:endParaRPr kumimoji="0" lang="zh-CN" alt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内容占位符 2"/>
          <p:cNvSpPr>
            <a:spLocks noGrp="1"/>
          </p:cNvSpPr>
          <p:nvPr>
            <p:ph idx="1"/>
          </p:nvPr>
        </p:nvSpPr>
        <p:spPr>
          <a:xfrm>
            <a:off x="457200" y="639763"/>
            <a:ext cx="8229600" cy="4876800"/>
          </a:xfrm>
        </p:spPr>
        <p:txBody>
          <a:bodyPr vert="horz" wrap="square" lIns="91440" tIns="45720" rIns="91440" bIns="45720" anchor="t" anchorCtr="0"/>
          <a:p>
            <a:pPr marL="0" indent="0">
              <a:lnSpc>
                <a:spcPct val="120000"/>
              </a:lnSpc>
              <a:buNone/>
            </a:pPr>
            <a:r>
              <a:rPr lang="zh-CN" altLang="en-US" dirty="0"/>
              <a:t>假定循环程序已经发射了两个循环体的指令，只是还没有</a:t>
            </a:r>
            <a:r>
              <a:rPr lang="en-US" altLang="zh-CN" dirty="0"/>
              <a:t>Load</a:t>
            </a:r>
            <a:r>
              <a:rPr lang="zh-CN" altLang="en-US" dirty="0"/>
              <a:t>、</a:t>
            </a:r>
            <a:r>
              <a:rPr lang="en-US" altLang="zh-CN" dirty="0"/>
              <a:t>Store</a:t>
            </a:r>
            <a:r>
              <a:rPr lang="zh-CN" altLang="en-US" dirty="0"/>
              <a:t>或其他操作已经执行完成。系统达到这个状态之后，就可以保持</a:t>
            </a:r>
            <a:r>
              <a:rPr lang="en-US" altLang="zh-CN" dirty="0"/>
              <a:t>CPI</a:t>
            </a:r>
            <a:r>
              <a:rPr lang="zh-CN" altLang="en-US" dirty="0"/>
              <a:t>接近于</a:t>
            </a:r>
            <a:r>
              <a:rPr lang="en-US" altLang="zh-CN" dirty="0"/>
              <a:t>1.0</a:t>
            </a:r>
            <a:r>
              <a:rPr lang="zh-CN" altLang="en-US" dirty="0"/>
              <a:t>的速率，始终有</a:t>
            </a:r>
            <a:r>
              <a:rPr lang="en-US" altLang="zh-CN" dirty="0"/>
              <a:t>2</a:t>
            </a:r>
            <a:r>
              <a:rPr lang="zh-CN" altLang="en-US" dirty="0"/>
              <a:t>个循环体在流水线中运行。</a:t>
            </a:r>
            <a:br>
              <a:rPr lang="en-US" altLang="zh-CN" sz="2000" dirty="0"/>
            </a:br>
            <a:endParaRPr lang="zh-CN" altLang="en-US" sz="2000" dirty="0"/>
          </a:p>
          <a:p>
            <a:pPr marL="0" indent="0">
              <a:buNone/>
            </a:pPr>
            <a:endParaRPr lang="zh-CN" altLang="en-US" sz="2000" dirty="0"/>
          </a:p>
        </p:txBody>
      </p:sp>
      <p:graphicFrame>
        <p:nvGraphicFramePr>
          <p:cNvPr id="2" name="表格 1"/>
          <p:cNvGraphicFramePr>
            <a:graphicFrameLocks noGrp="1"/>
          </p:cNvGraphicFramePr>
          <p:nvPr>
            <p:custDataLst>
              <p:tags r:id="rId1"/>
            </p:custDataLst>
          </p:nvPr>
        </p:nvGraphicFramePr>
        <p:xfrm>
          <a:off x="720725" y="2852738"/>
          <a:ext cx="7812087" cy="3170555"/>
        </p:xfrm>
        <a:graphic>
          <a:graphicData uri="http://schemas.openxmlformats.org/drawingml/2006/table">
            <a:tbl>
              <a:tblPr>
                <a:tableStyleId>{5C22544A-7EE6-4342-B048-85BDC9FD1C3A}</a:tableStyleId>
              </a:tblPr>
              <a:tblGrid>
                <a:gridCol w="2362835"/>
                <a:gridCol w="1282700"/>
                <a:gridCol w="1395095"/>
                <a:gridCol w="1316786"/>
                <a:gridCol w="1454671"/>
              </a:tblGrid>
              <a:tr h="396280">
                <a:tc>
                  <a:txBody>
                    <a:bodyPr/>
                    <a:lstStyle/>
                    <a:p>
                      <a:pPr marL="0" marR="0" algn="just">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c gridSpan="4">
                  <a:txBody>
                    <a:bodyPr/>
                    <a:lstStyle/>
                    <a:p>
                      <a:pPr marL="0" marR="0" algn="ctr">
                        <a:spcBef>
                          <a:spcPts val="0"/>
                        </a:spcBef>
                        <a:spcAft>
                          <a:spcPts val="0"/>
                        </a:spcAft>
                      </a:pPr>
                      <a:r>
                        <a:rPr lang="zh-CN" altLang="en-US" sz="2000" b="1" dirty="0">
                          <a:effectLst/>
                        </a:rPr>
                        <a:t>指令状态</a:t>
                      </a:r>
                      <a:endParaRPr lang="zh-CN" altLang="en-US" sz="2000" b="1" dirty="0">
                        <a:effectLst/>
                        <a:latin typeface="Times New Roman" panose="02020603050405020304" pitchFamily="18" charset="0"/>
                      </a:endParaRPr>
                    </a:p>
                  </a:txBody>
                  <a:tcPr marL="68582" marR="68582" marT="45725" marB="45725"/>
                </a:tc>
                <a:tc hMerge="1">
                  <a:tcPr/>
                </a:tc>
                <a:tc hMerge="1">
                  <a:tcPr/>
                </a:tc>
                <a:tc hMerge="1">
                  <a:tcPr/>
                </a:tc>
              </a:tr>
              <a:tr h="396280">
                <a:tc>
                  <a:txBody>
                    <a:bodyPr/>
                    <a:lstStyle/>
                    <a:p>
                      <a:pPr marL="0" marR="0" algn="just">
                        <a:spcBef>
                          <a:spcPts val="0"/>
                        </a:spcBef>
                        <a:spcAft>
                          <a:spcPts val="0"/>
                        </a:spcAft>
                      </a:pPr>
                      <a:r>
                        <a:rPr lang="zh-CN" altLang="en-US" sz="2000" b="1">
                          <a:effectLst/>
                        </a:rPr>
                        <a:t>指令</a:t>
                      </a:r>
                      <a:endParaRPr lang="zh-CN" altLang="en-US" sz="2000" b="1">
                        <a:effectLst/>
                        <a:latin typeface="Times New Roman" panose="02020603050405020304" pitchFamily="18" charset="0"/>
                      </a:endParaRPr>
                    </a:p>
                  </a:txBody>
                  <a:tcPr marL="68582" marR="68582" marT="45725" marB="45725"/>
                </a:tc>
                <a:tc>
                  <a:txBody>
                    <a:bodyPr/>
                    <a:lstStyle/>
                    <a:p>
                      <a:pPr marL="0" marR="0" algn="just">
                        <a:spcBef>
                          <a:spcPts val="0"/>
                        </a:spcBef>
                        <a:spcAft>
                          <a:spcPts val="0"/>
                        </a:spcAft>
                      </a:pPr>
                      <a:r>
                        <a:rPr lang="zh-CN" altLang="en-US" sz="2000" b="1" dirty="0">
                          <a:effectLst/>
                          <a:latin typeface="Times New Roman" panose="02020603050405020304" pitchFamily="18" charset="0"/>
                        </a:rPr>
                        <a:t>循环体</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发射</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执行</a:t>
                      </a:r>
                      <a:endParaRPr lang="zh-CN" alt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写回结果</a:t>
                      </a:r>
                      <a:endParaRPr lang="zh-CN" altLang="en-US" sz="2000" b="1">
                        <a:effectLst/>
                        <a:latin typeface="Times New Roman" panose="02020603050405020304" pitchFamily="18" charset="0"/>
                      </a:endParaRPr>
                    </a:p>
                  </a:txBody>
                  <a:tcPr marL="68582" marR="68582" marT="45725" marB="45725"/>
                </a:tc>
              </a:tr>
              <a:tr h="396280">
                <a:tc>
                  <a:txBody>
                    <a:bodyPr/>
                    <a:lstStyle/>
                    <a:p>
                      <a:pPr marL="0" marR="0" algn="just">
                        <a:spcBef>
                          <a:spcPts val="0"/>
                        </a:spcBef>
                        <a:spcAft>
                          <a:spcPts val="0"/>
                        </a:spcAft>
                      </a:pPr>
                      <a:r>
                        <a:rPr lang="en-US" sz="2000" b="1">
                          <a:effectLst/>
                        </a:rPr>
                        <a:t>L.D   F0, 0(R1)</a:t>
                      </a:r>
                      <a:endParaRPr 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en-US" altLang="zh-CN" sz="2000" b="1">
                          <a:solidFill>
                            <a:schemeClr val="bg2">
                              <a:lumMod val="75000"/>
                            </a:schemeClr>
                          </a:solidFill>
                          <a:effectLst/>
                        </a:rPr>
                        <a:t>1</a:t>
                      </a:r>
                      <a:endParaRPr lang="en-US" altLang="zh-CN" sz="2000" b="1">
                        <a:solidFill>
                          <a:schemeClr val="bg2">
                            <a:lumMod val="75000"/>
                          </a:schemeClr>
                        </a:solidFill>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 </a:t>
                      </a:r>
                      <a:endParaRPr lang="zh-CN" altLang="en-US" sz="2000" b="1">
                        <a:effectLst/>
                        <a:latin typeface="Times New Roman" panose="02020603050405020304" pitchFamily="18" charset="0"/>
                      </a:endParaRPr>
                    </a:p>
                  </a:txBody>
                  <a:tcPr marL="68582" marR="68582" marT="45725" marB="45725"/>
                </a:tc>
              </a:tr>
              <a:tr h="396280">
                <a:tc>
                  <a:txBody>
                    <a:bodyPr/>
                    <a:lstStyle/>
                    <a:p>
                      <a:pPr marL="0" marR="0" algn="just">
                        <a:spcBef>
                          <a:spcPts val="0"/>
                        </a:spcBef>
                        <a:spcAft>
                          <a:spcPts val="0"/>
                        </a:spcAft>
                      </a:pPr>
                      <a:r>
                        <a:rPr lang="en-US" sz="2000" b="1">
                          <a:effectLst/>
                        </a:rPr>
                        <a:t>MUL.D F4, F0, F2</a:t>
                      </a:r>
                      <a:endParaRPr 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en-US" altLang="zh-CN" sz="2000" b="1">
                          <a:solidFill>
                            <a:schemeClr val="bg2">
                              <a:lumMod val="75000"/>
                            </a:schemeClr>
                          </a:solidFill>
                          <a:effectLst/>
                        </a:rPr>
                        <a:t>1</a:t>
                      </a:r>
                      <a:endParaRPr lang="en-US" altLang="zh-CN" sz="2000" b="1">
                        <a:solidFill>
                          <a:schemeClr val="bg2">
                            <a:lumMod val="75000"/>
                          </a:schemeClr>
                        </a:solidFill>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a:t>
                      </a:r>
                      <a:endParaRPr lang="zh-CN" alt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 </a:t>
                      </a:r>
                      <a:endParaRPr lang="zh-CN" altLang="en-US" sz="2000" b="1">
                        <a:effectLst/>
                        <a:latin typeface="Times New Roman" panose="02020603050405020304" pitchFamily="18" charset="0"/>
                      </a:endParaRPr>
                    </a:p>
                  </a:txBody>
                  <a:tcPr marL="68582" marR="68582" marT="45725" marB="45725"/>
                </a:tc>
              </a:tr>
              <a:tr h="396280">
                <a:tc>
                  <a:txBody>
                    <a:bodyPr/>
                    <a:lstStyle/>
                    <a:p>
                      <a:pPr marL="0" marR="0" algn="just">
                        <a:spcBef>
                          <a:spcPts val="0"/>
                        </a:spcBef>
                        <a:spcAft>
                          <a:spcPts val="0"/>
                        </a:spcAft>
                      </a:pPr>
                      <a:r>
                        <a:rPr lang="en-US" sz="2000" b="1">
                          <a:effectLst/>
                        </a:rPr>
                        <a:t>S.D   F4, 0(R1)</a:t>
                      </a:r>
                      <a:endParaRPr 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en-US" altLang="zh-CN" sz="2000" b="1">
                          <a:solidFill>
                            <a:schemeClr val="bg2">
                              <a:lumMod val="75000"/>
                            </a:schemeClr>
                          </a:solidFill>
                          <a:effectLst/>
                        </a:rPr>
                        <a:t>1</a:t>
                      </a:r>
                      <a:endParaRPr lang="en-US" altLang="zh-CN" sz="2000" b="1">
                        <a:solidFill>
                          <a:schemeClr val="bg2">
                            <a:lumMod val="75000"/>
                          </a:schemeClr>
                        </a:solidFill>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a:t>
                      </a:r>
                      <a:endParaRPr lang="zh-CN" alt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r>
              <a:tr h="396280">
                <a:tc>
                  <a:txBody>
                    <a:bodyPr/>
                    <a:lstStyle/>
                    <a:p>
                      <a:pPr marL="0" marR="0" algn="just">
                        <a:spcBef>
                          <a:spcPts val="0"/>
                        </a:spcBef>
                        <a:spcAft>
                          <a:spcPts val="0"/>
                        </a:spcAft>
                      </a:pPr>
                      <a:r>
                        <a:rPr lang="en-US" sz="2000" b="1" dirty="0">
                          <a:effectLst/>
                        </a:rPr>
                        <a:t>L.D   F0, 0(R1)</a:t>
                      </a:r>
                      <a:endParaRPr 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en-US" altLang="zh-CN" sz="2000" b="1">
                          <a:solidFill>
                            <a:schemeClr val="bg2">
                              <a:lumMod val="75000"/>
                            </a:schemeClr>
                          </a:solidFill>
                          <a:effectLst/>
                        </a:rPr>
                        <a:t>2</a:t>
                      </a:r>
                      <a:endParaRPr lang="en-US" altLang="zh-CN" sz="2000" b="1">
                        <a:solidFill>
                          <a:schemeClr val="bg2">
                            <a:lumMod val="75000"/>
                          </a:schemeClr>
                        </a:solidFill>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a:t>
                      </a:r>
                      <a:endParaRPr lang="zh-CN" alt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 </a:t>
                      </a:r>
                      <a:endParaRPr lang="zh-CN" altLang="en-US" sz="2000" b="1">
                        <a:effectLst/>
                        <a:latin typeface="Times New Roman" panose="02020603050405020304" pitchFamily="18" charset="0"/>
                      </a:endParaRPr>
                    </a:p>
                  </a:txBody>
                  <a:tcPr marL="68582" marR="68582" marT="45725" marB="45725"/>
                </a:tc>
              </a:tr>
              <a:tr h="396280">
                <a:tc>
                  <a:txBody>
                    <a:bodyPr/>
                    <a:lstStyle/>
                    <a:p>
                      <a:pPr marL="0" marR="0" algn="just">
                        <a:spcBef>
                          <a:spcPts val="0"/>
                        </a:spcBef>
                        <a:spcAft>
                          <a:spcPts val="0"/>
                        </a:spcAft>
                      </a:pPr>
                      <a:r>
                        <a:rPr lang="en-US" sz="2000" b="1">
                          <a:effectLst/>
                        </a:rPr>
                        <a:t>MUL.D F4, F0, F2</a:t>
                      </a:r>
                      <a:endParaRPr 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en-US" altLang="zh-CN" sz="2000" b="1">
                          <a:solidFill>
                            <a:schemeClr val="bg2">
                              <a:lumMod val="75000"/>
                            </a:schemeClr>
                          </a:solidFill>
                          <a:effectLst/>
                        </a:rPr>
                        <a:t>2</a:t>
                      </a:r>
                      <a:endParaRPr lang="en-US" altLang="zh-CN" sz="2000" b="1">
                        <a:solidFill>
                          <a:schemeClr val="bg2">
                            <a:lumMod val="75000"/>
                          </a:schemeClr>
                        </a:solidFill>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a:effectLst/>
                        </a:rPr>
                        <a:t>√</a:t>
                      </a:r>
                      <a:endParaRPr lang="zh-CN" altLang="en-US" sz="2000" b="1">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r>
              <a:tr h="396280">
                <a:tc>
                  <a:txBody>
                    <a:bodyPr/>
                    <a:lstStyle/>
                    <a:p>
                      <a:pPr marL="0" marR="0" algn="just">
                        <a:spcBef>
                          <a:spcPts val="0"/>
                        </a:spcBef>
                        <a:spcAft>
                          <a:spcPts val="0"/>
                        </a:spcAft>
                      </a:pPr>
                      <a:r>
                        <a:rPr lang="en-US" sz="2000" b="1" dirty="0">
                          <a:effectLst/>
                        </a:rPr>
                        <a:t>S.D   F4, 0(R1)</a:t>
                      </a:r>
                      <a:endParaRPr 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en-US" altLang="zh-CN" sz="2000" b="1" dirty="0">
                          <a:solidFill>
                            <a:schemeClr val="bg2">
                              <a:lumMod val="75000"/>
                            </a:schemeClr>
                          </a:solidFill>
                          <a:effectLst/>
                        </a:rPr>
                        <a:t>2</a:t>
                      </a:r>
                      <a:endParaRPr lang="en-US" altLang="zh-CN" sz="2000" b="1" dirty="0">
                        <a:solidFill>
                          <a:schemeClr val="bg2">
                            <a:lumMod val="75000"/>
                          </a:schemeClr>
                        </a:solidFill>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r>
                        <a:rPr lang="zh-CN" altLang="en-US" sz="2000" b="1" dirty="0">
                          <a:effectLst/>
                        </a:rPr>
                        <a:t> </a:t>
                      </a:r>
                      <a:endParaRPr lang="zh-CN" altLang="en-US" sz="2000" b="1" dirty="0">
                        <a:effectLst/>
                        <a:latin typeface="Times New Roman" panose="02020603050405020304" pitchFamily="18" charset="0"/>
                      </a:endParaRPr>
                    </a:p>
                  </a:txBody>
                  <a:tcPr marL="68582" marR="68582" marT="45725" marB="45725"/>
                </a:tc>
                <a:tc>
                  <a:txBody>
                    <a:bodyPr/>
                    <a:lstStyle/>
                    <a:p>
                      <a:pPr marL="0" marR="0" algn="ctr">
                        <a:spcBef>
                          <a:spcPts val="0"/>
                        </a:spcBef>
                        <a:spcAft>
                          <a:spcPts val="0"/>
                        </a:spcAft>
                      </a:pPr>
                      <a:endParaRPr lang="zh-CN" altLang="en-US" sz="2000" b="1" dirty="0">
                        <a:effectLst/>
                        <a:latin typeface="宋体" panose="02010600030101010101" pitchFamily="2" charset="-122"/>
                        <a:ea typeface="宋体" panose="02010600030101010101" pitchFamily="2" charset="-122"/>
                      </a:endParaRPr>
                    </a:p>
                  </a:txBody>
                  <a:tcPr marL="68582" marR="68582" marT="45725" marB="45725"/>
                </a:tc>
              </a:tr>
            </a:tbl>
          </a:graphicData>
        </a:graphic>
      </p:graphicFrame>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323850" y="260350"/>
            <a:ext cx="8280400" cy="1143000"/>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2"/>
                </a:solidFill>
                <a:effectLst/>
                <a:uLnTx/>
                <a:uFillTx/>
                <a:latin typeface="宋体" panose="02010600030101010101" pitchFamily="2" charset="-122"/>
                <a:ea typeface="+mj-ea"/>
                <a:cs typeface="+mj-cs"/>
              </a:rPr>
              <a:t>    </a:t>
            </a:r>
            <a:r>
              <a:rPr kumimoji="0" lang="zh-CN" altLang="en-US" sz="2800" b="0" i="0" u="none" strike="noStrike" kern="1200" cap="none" spc="-100" normalizeH="0" baseline="0" noProof="0" dirty="0" smtClean="0">
                <a:ln>
                  <a:noFill/>
                </a:ln>
                <a:solidFill>
                  <a:schemeClr val="tx2"/>
                </a:solidFill>
                <a:effectLst/>
                <a:uLnTx/>
                <a:uFillTx/>
                <a:latin typeface="宋体" panose="02010600030101010101" pitchFamily="2" charset="-122"/>
                <a:ea typeface="+mj-ea"/>
                <a:cs typeface="+mj-cs"/>
              </a:rPr>
              <a:t>除了寄存器换名， </a:t>
            </a:r>
            <a:r>
              <a:rPr kumimoji="0" lang="en-US" altLang="zh-CN" sz="2800" b="0" i="0" u="none" strike="noStrike" kern="1200" cap="none" spc="-100" normalizeH="0" baseline="0" noProof="0" dirty="0" err="1" smtClean="0">
                <a:ln>
                  <a:noFill/>
                </a:ln>
                <a:solidFill>
                  <a:schemeClr val="tx2"/>
                </a:solidFill>
                <a:effectLst/>
                <a:uLnTx/>
                <a:uFillTx/>
                <a:latin typeface="宋体" panose="02010600030101010101" pitchFamily="2" charset="-122"/>
                <a:ea typeface="+mj-ea"/>
                <a:cs typeface="+mj-cs"/>
              </a:rPr>
              <a:t>Tomasulo</a:t>
            </a:r>
            <a:r>
              <a:rPr kumimoji="0" lang="zh-CN" altLang="en-US" sz="2800" b="0" i="0" u="none" strike="noStrike" kern="1200" cap="none" spc="-100" normalizeH="0" baseline="0" noProof="0" dirty="0" smtClean="0">
                <a:ln>
                  <a:noFill/>
                </a:ln>
                <a:solidFill>
                  <a:schemeClr val="tx2"/>
                </a:solidFill>
                <a:effectLst/>
                <a:uLnTx/>
                <a:uFillTx/>
                <a:latin typeface="宋体" panose="02010600030101010101" pitchFamily="2" charset="-122"/>
                <a:ea typeface="+mj-ea"/>
                <a:cs typeface="+mj-cs"/>
              </a:rPr>
              <a:t>算法与记分牌在结构上有</a:t>
            </a:r>
            <a:r>
              <a:rPr kumimoji="0" lang="en-US" altLang="zh-CN" sz="2800" b="0" i="0" u="none" strike="noStrike" kern="1200" cap="none" spc="-100" normalizeH="0" baseline="0" noProof="0" dirty="0" smtClean="0">
                <a:ln>
                  <a:noFill/>
                </a:ln>
                <a:solidFill>
                  <a:schemeClr val="tx2"/>
                </a:solidFill>
                <a:effectLst/>
                <a:uLnTx/>
                <a:uFillTx/>
                <a:latin typeface="宋体" panose="02010600030101010101" pitchFamily="2" charset="-122"/>
                <a:ea typeface="+mj-ea"/>
                <a:cs typeface="+mj-cs"/>
              </a:rPr>
              <a:t>2</a:t>
            </a:r>
            <a:r>
              <a:rPr kumimoji="0" lang="zh-CN" altLang="en-US" sz="2800" b="0" i="0" u="none" strike="noStrike" kern="1200" cap="none" spc="-100" normalizeH="0" baseline="0" noProof="0" dirty="0" smtClean="0">
                <a:ln>
                  <a:noFill/>
                </a:ln>
                <a:solidFill>
                  <a:schemeClr val="tx2"/>
                </a:solidFill>
                <a:effectLst/>
                <a:uLnTx/>
                <a:uFillTx/>
                <a:latin typeface="宋体" panose="02010600030101010101" pitchFamily="2" charset="-122"/>
                <a:ea typeface="+mj-ea"/>
                <a:cs typeface="+mj-cs"/>
              </a:rPr>
              <a:t>处明显不同：</a:t>
            </a:r>
            <a:endParaRPr kumimoji="0" lang="zh-CN" altLang="en-US" sz="2800" b="0" i="0" u="none" strike="noStrike" kern="1200" cap="none" spc="-100" normalizeH="0" baseline="0" noProof="0" dirty="0" smtClean="0">
              <a:ln>
                <a:noFill/>
              </a:ln>
              <a:solidFill>
                <a:schemeClr val="tx2"/>
              </a:solidFill>
              <a:effectLst/>
              <a:uLnTx/>
              <a:uFillTx/>
              <a:latin typeface="宋体" panose="02010600030101010101" pitchFamily="2" charset="-122"/>
              <a:ea typeface="+mj-ea"/>
              <a:cs typeface="+mj-cs"/>
            </a:endParaRPr>
          </a:p>
        </p:txBody>
      </p:sp>
      <p:sp>
        <p:nvSpPr>
          <p:cNvPr id="86019" name="Rectangle 3"/>
          <p:cNvSpPr>
            <a:spLocks noGrp="1"/>
          </p:cNvSpPr>
          <p:nvPr>
            <p:ph idx="1"/>
          </p:nvPr>
        </p:nvSpPr>
        <p:spPr>
          <a:xfrm>
            <a:off x="684213" y="1412875"/>
            <a:ext cx="7772400" cy="3455988"/>
          </a:xfrm>
        </p:spPr>
        <p:txBody>
          <a:bodyPr vert="horz" wrap="square" lIns="91440" tIns="45720" rIns="91440" bIns="45720" anchor="t" anchorCtr="0"/>
          <a:p>
            <a:pPr eaLnBrk="1" hangingPunct="1">
              <a:lnSpc>
                <a:spcPct val="120000"/>
              </a:lnSpc>
            </a:pPr>
            <a:r>
              <a:rPr lang="zh-CN" altLang="en-US" sz="2800" dirty="0"/>
              <a:t>相关检测和指令执行控制机制分开。一个功能部件的指令何时开始执行，由其保留站控制，而记分牌是集中控制。</a:t>
            </a:r>
            <a:endParaRPr lang="zh-CN" altLang="en-US" sz="2800" dirty="0"/>
          </a:p>
          <a:p>
            <a:pPr eaLnBrk="1" hangingPunct="1">
              <a:lnSpc>
                <a:spcPct val="120000"/>
              </a:lnSpc>
            </a:pPr>
            <a:r>
              <a:rPr lang="zh-CN" altLang="en-US" sz="2800" dirty="0"/>
              <a:t>计算结果通过公共数据总线</a:t>
            </a:r>
            <a:r>
              <a:rPr lang="en-US" altLang="zh-CN" sz="2800" dirty="0"/>
              <a:t>CDB</a:t>
            </a:r>
            <a:r>
              <a:rPr lang="zh-CN" altLang="en-US" sz="2800" dirty="0"/>
              <a:t>和相关数据通路直接传送到保留站暂存，而不一定是写到寄存器。</a:t>
            </a:r>
            <a:endParaRPr lang="zh-CN" altLang="en-US" sz="2800" dirty="0"/>
          </a:p>
        </p:txBody>
      </p:sp>
      <p:sp>
        <p:nvSpPr>
          <p:cNvPr id="86020"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6021" name="Rectangle 2"/>
          <p:cNvSpPr/>
          <p:nvPr/>
        </p:nvSpPr>
        <p:spPr>
          <a:xfrm>
            <a:off x="288925" y="4608513"/>
            <a:ext cx="8820150" cy="2205037"/>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pPr>
            <a:r>
              <a:rPr lang="en-US" altLang="zh-CN" sz="2800" b="1" dirty="0">
                <a:latin typeface="仿宋_GB2312" pitchFamily="49" charset="-122"/>
                <a:ea typeface="仿宋_GB2312" pitchFamily="49" charset="-122"/>
              </a:rPr>
              <a:t>     Tomasulo</a:t>
            </a:r>
            <a:r>
              <a:rPr lang="zh-CN" altLang="en-US" sz="2800" b="1" dirty="0">
                <a:latin typeface="仿宋_GB2312" pitchFamily="49" charset="-122"/>
                <a:ea typeface="仿宋_GB2312" pitchFamily="49" charset="-122"/>
              </a:rPr>
              <a:t>算法相对于记分牌技术主要的优点：</a:t>
            </a:r>
            <a:endParaRPr lang="zh-CN" altLang="en-US" sz="2800" b="1" dirty="0">
              <a:latin typeface="仿宋_GB2312" pitchFamily="49" charset="-122"/>
              <a:ea typeface="仿宋_GB2312" pitchFamily="49" charset="-122"/>
            </a:endParaRPr>
          </a:p>
          <a:p>
            <a:pPr marL="342900" indent="-342900" algn="just" eaLnBrk="1" hangingPunct="1">
              <a:lnSpc>
                <a:spcPct val="110000"/>
              </a:lnSpc>
              <a:spcBef>
                <a:spcPct val="20000"/>
              </a:spcBef>
              <a:buSzPct val="80000"/>
              <a:buFont typeface="Wingdings" panose="05000000000000000000" pitchFamily="2" charset="2"/>
            </a:pPr>
            <a:r>
              <a:rPr lang="zh-CN" altLang="en-US" sz="2800" b="1" dirty="0">
                <a:solidFill>
                  <a:srgbClr val="F4FB6D"/>
                </a:solidFill>
                <a:latin typeface="楷体_GB2312" pitchFamily="49" charset="-122"/>
                <a:ea typeface="楷体_GB2312" pitchFamily="49" charset="-122"/>
              </a:rPr>
              <a:t>  </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具有分布的阻塞检测机制；</a:t>
            </a:r>
            <a:endParaRPr lang="zh-CN" altLang="en-US" sz="2800" b="1" dirty="0">
              <a:latin typeface="楷体_GB2312" pitchFamily="49" charset="-122"/>
              <a:ea typeface="楷体_GB2312" pitchFamily="49" charset="-122"/>
            </a:endParaRPr>
          </a:p>
          <a:p>
            <a:pPr marL="342900" indent="-342900" algn="l" eaLnBrk="1" hangingPunct="1">
              <a:lnSpc>
                <a:spcPct val="110000"/>
              </a:lnSpc>
              <a:spcBef>
                <a:spcPct val="20000"/>
              </a:spcBef>
              <a:buSzPct val="80000"/>
              <a:buFont typeface="Wingdings" panose="05000000000000000000" pitchFamily="2" charset="2"/>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寄存器换名消除了数据的写后写和先读后写相关导致的阻塞。 </a:t>
            </a:r>
            <a:endParaRPr lang="zh-CN" altLang="en-US" sz="2800" b="1" dirty="0">
              <a:latin typeface="楷体_GB2312" pitchFamily="49" charset="-122"/>
              <a:ea typeface="楷体_GB2312"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7043" name="Text Box 3"/>
          <p:cNvSpPr txBox="1"/>
          <p:nvPr/>
        </p:nvSpPr>
        <p:spPr>
          <a:xfrm>
            <a:off x="468313" y="1082675"/>
            <a:ext cx="8207375" cy="4094163"/>
          </a:xfrm>
          <a:prstGeom prst="rect">
            <a:avLst/>
          </a:prstGeom>
          <a:noFill/>
          <a:ln w="9525">
            <a:noFill/>
          </a:ln>
        </p:spPr>
        <p:txBody>
          <a:bodyPr>
            <a:spAutoFit/>
          </a:bodyPr>
          <a:p>
            <a:pPr marL="457200" indent="-457200" algn="l">
              <a:spcBef>
                <a:spcPct val="50000"/>
              </a:spcBef>
              <a:buNone/>
            </a:pPr>
            <a:r>
              <a:rPr lang="zh-CN" altLang="en-US" sz="2600" dirty="0">
                <a:latin typeface="Times New Roman" panose="02020603050405020304" pitchFamily="18" charset="0"/>
              </a:rPr>
              <a:t>尽管以上步骤与记分牌基本类似，但有明显不同：</a:t>
            </a:r>
            <a:endParaRPr lang="zh-CN" altLang="en-US" sz="2600" dirty="0">
              <a:latin typeface="Times New Roman" panose="02020603050405020304" pitchFamily="18" charset="0"/>
            </a:endParaRPr>
          </a:p>
          <a:p>
            <a:pPr marL="457200" indent="-457200" algn="l">
              <a:spcBef>
                <a:spcPct val="50000"/>
              </a:spcBef>
              <a:buAutoNum type="alphaLcPeriod"/>
            </a:pPr>
            <a:r>
              <a:rPr lang="zh-CN" altLang="en-US" sz="2600" dirty="0">
                <a:solidFill>
                  <a:srgbClr val="FF0000"/>
                </a:solidFill>
                <a:latin typeface="Times New Roman" panose="02020603050405020304" pitchFamily="18" charset="0"/>
              </a:rPr>
              <a:t>无需检测写后写、先读后写相关，指令流出时的寄存器换名已将其消除；</a:t>
            </a:r>
            <a:endParaRPr lang="zh-CN" altLang="en-US" sz="2600" dirty="0">
              <a:solidFill>
                <a:srgbClr val="FF0000"/>
              </a:solidFill>
              <a:latin typeface="Times New Roman" panose="02020603050405020304" pitchFamily="18" charset="0"/>
            </a:endParaRPr>
          </a:p>
          <a:p>
            <a:pPr marL="457200" indent="-457200" algn="l">
              <a:spcBef>
                <a:spcPct val="50000"/>
              </a:spcBef>
              <a:buAutoNum type="alphaLcPeriod" startAt="2"/>
            </a:pPr>
            <a:r>
              <a:rPr lang="zh-CN" altLang="en-US" sz="2600" dirty="0">
                <a:latin typeface="Times New Roman" panose="02020603050405020304" pitchFamily="18" charset="0"/>
              </a:rPr>
              <a:t>通过</a:t>
            </a:r>
            <a:r>
              <a:rPr lang="en-US" altLang="zh-CN" sz="2600" dirty="0">
                <a:latin typeface="Times New Roman" panose="02020603050405020304" pitchFamily="18" charset="0"/>
              </a:rPr>
              <a:t>CDB</a:t>
            </a:r>
            <a:r>
              <a:rPr lang="zh-CN" altLang="en-US" sz="2600" dirty="0">
                <a:latin typeface="Times New Roman" panose="02020603050405020304" pitchFamily="18" charset="0"/>
              </a:rPr>
              <a:t>广播结果，送到需要结果的保留站、目标寄存器、存缓冲中。</a:t>
            </a:r>
            <a:endParaRPr lang="zh-CN" altLang="en-US" sz="2600" dirty="0">
              <a:latin typeface="Times New Roman" panose="02020603050405020304" pitchFamily="18" charset="0"/>
            </a:endParaRPr>
          </a:p>
          <a:p>
            <a:pPr marL="457200" indent="-457200" algn="l">
              <a:spcBef>
                <a:spcPct val="50000"/>
              </a:spcBef>
              <a:buAutoNum type="alphaLcPeriod" startAt="3"/>
            </a:pPr>
            <a:r>
              <a:rPr lang="zh-CN" altLang="en-US" sz="2600" dirty="0">
                <a:latin typeface="Times New Roman" panose="02020603050405020304" pitchFamily="18" charset="0"/>
              </a:rPr>
              <a:t>存储器存、取都作为基本功能部件。</a:t>
            </a:r>
            <a:endParaRPr lang="zh-CN" altLang="en-US" sz="2600" dirty="0">
              <a:latin typeface="Times New Roman" panose="02020603050405020304" pitchFamily="18" charset="0"/>
            </a:endParaRPr>
          </a:p>
          <a:p>
            <a:pPr marL="457200" indent="-457200" algn="l">
              <a:spcBef>
                <a:spcPct val="50000"/>
              </a:spcBef>
              <a:buNone/>
            </a:pPr>
            <a:r>
              <a:rPr lang="en-US" altLang="zh-CN" sz="2600" dirty="0">
                <a:latin typeface="Times New Roman" panose="02020603050405020304" pitchFamily="18" charset="0"/>
              </a:rPr>
              <a:t>d.   </a:t>
            </a:r>
            <a:r>
              <a:rPr lang="zh-CN" altLang="en-US" sz="2600" dirty="0">
                <a:latin typeface="Times New Roman" panose="02020603050405020304" pitchFamily="18" charset="0"/>
              </a:rPr>
              <a:t>在保留站等待未就绪操作数，即通过延迟解决先写后读相关，因此没有记分牌中的“取操作数”段。</a:t>
            </a:r>
            <a:endParaRPr lang="zh-CN" altLang="en-US" sz="2600" dirty="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8067" name="Rectangle 2"/>
          <p:cNvSpPr/>
          <p:nvPr/>
        </p:nvSpPr>
        <p:spPr>
          <a:xfrm>
            <a:off x="323850" y="461963"/>
            <a:ext cx="3313113" cy="519112"/>
          </a:xfrm>
          <a:prstGeom prst="rect">
            <a:avLst/>
          </a:prstGeom>
          <a:noFill/>
          <a:ln w="9525">
            <a:noFill/>
          </a:ln>
        </p:spPr>
        <p:txBody>
          <a:bodyPr anchor="ctr" anchorCtr="0">
            <a:spAutoFit/>
          </a:bodyPr>
          <a:p>
            <a:pPr algn="l" eaLnBrk="1" hangingPunct="1"/>
            <a:r>
              <a:rPr lang="en-US" altLang="zh-CN" sz="2800" b="1" dirty="0">
                <a:latin typeface="黑体" panose="02010609060101010101" pitchFamily="49" charset="-122"/>
              </a:rPr>
              <a:t>3.</a:t>
            </a:r>
            <a:r>
              <a:rPr lang="zh-CN" altLang="en-US" sz="2800" b="1" dirty="0">
                <a:latin typeface="黑体" panose="02010609060101010101" pitchFamily="49" charset="-122"/>
              </a:rPr>
              <a:t>具体算法</a:t>
            </a:r>
            <a:endParaRPr lang="zh-CN" altLang="en-US" sz="2800" b="1" dirty="0">
              <a:latin typeface="黑体" panose="02010609060101010101" pitchFamily="49" charset="-122"/>
            </a:endParaRPr>
          </a:p>
        </p:txBody>
      </p:sp>
      <p:sp>
        <p:nvSpPr>
          <p:cNvPr id="88068" name="Rectangle 3"/>
          <p:cNvSpPr/>
          <p:nvPr/>
        </p:nvSpPr>
        <p:spPr>
          <a:xfrm>
            <a:off x="1035050" y="1136650"/>
            <a:ext cx="8108950" cy="652463"/>
          </a:xfrm>
          <a:prstGeom prst="rect">
            <a:avLst/>
          </a:prstGeom>
          <a:noFill/>
          <a:ln w="9525">
            <a:noFill/>
          </a:ln>
        </p:spPr>
        <p:txBody>
          <a:bodyPr/>
          <a:p>
            <a:pPr algn="l" eaLnBrk="1" hangingPunct="1"/>
            <a:r>
              <a:rPr lang="en-US" altLang="zh-CN" b="1" dirty="0">
                <a:latin typeface="仿宋_GB2312" pitchFamily="49" charset="-122"/>
                <a:ea typeface="仿宋_GB2312" pitchFamily="49" charset="-122"/>
              </a:rPr>
              <a:t>Tomasulo</a:t>
            </a:r>
            <a:r>
              <a:rPr lang="zh-CN" altLang="en-US" b="1" dirty="0">
                <a:latin typeface="仿宋_GB2312" pitchFamily="49" charset="-122"/>
                <a:ea typeface="仿宋_GB2312" pitchFamily="49" charset="-122"/>
              </a:rPr>
              <a:t>算法中指令执行的主要条件、步骤和记录</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100357" name="Rectangle 4"/>
          <p:cNvSpPr>
            <a:spLocks noChangeArrowheads="1"/>
          </p:cNvSpPr>
          <p:nvPr/>
        </p:nvSpPr>
        <p:spPr bwMode="auto">
          <a:xfrm>
            <a:off x="1568450" y="1746250"/>
            <a:ext cx="68897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其中：</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rd</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目的寄存器</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rs</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和</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rt</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源操作数寄存器号</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imm</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符号扩展的立即数</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r</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分配给相应指令的保留站或者缓冲</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RS</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保留站数据结构，由保留站或取缓冲返</a:t>
            </a:r>
            <a:b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b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回的值为</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result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RegisterStat</a:t>
            </a:r>
            <a:r>
              <a:rPr kumimoji="1" lang="zh-CN" altLang="en-US" sz="24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寄存器状态的数据结构</a:t>
            </a:r>
            <a:b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b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（寄存器用</a:t>
            </a:r>
            <a:r>
              <a:rPr kumimoji="1" lang="en-US" altLang="zh-CN" sz="2400" b="1" i="0"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Regs</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表示）</a:t>
            </a:r>
            <a:endPar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89091" name="Rectangle 2"/>
          <p:cNvSpPr/>
          <p:nvPr/>
        </p:nvSpPr>
        <p:spPr>
          <a:xfrm>
            <a:off x="179388" y="471488"/>
            <a:ext cx="7499350" cy="654050"/>
          </a:xfrm>
          <a:prstGeom prst="rect">
            <a:avLst/>
          </a:prstGeom>
          <a:noFill/>
          <a:ln w="9525">
            <a:noFill/>
          </a:ln>
        </p:spPr>
        <p:txBody>
          <a:bodyPr/>
          <a:p>
            <a:pPr algn="l" eaLnBrk="1" hangingPunct="1">
              <a:buClr>
                <a:srgbClr val="64EC77"/>
              </a:buClr>
              <a:buSzPct val="80000"/>
              <a:buFont typeface="Wingdings 2" panose="05020102010507070707" pitchFamily="18" charset="2"/>
              <a:buChar char="¿"/>
            </a:pPr>
            <a:r>
              <a:rPr lang="en-US" altLang="zh-CN" b="1" dirty="0">
                <a:solidFill>
                  <a:srgbClr val="F4FB6D"/>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指令流出</a:t>
            </a:r>
            <a:r>
              <a:rPr lang="zh-CN" altLang="en-US" b="1" dirty="0">
                <a:solidFill>
                  <a:srgbClr val="C00000"/>
                </a:solidFill>
                <a:latin typeface="楷体_GB2312" pitchFamily="49" charset="-122"/>
                <a:ea typeface="楷体_GB2312" pitchFamily="49" charset="-122"/>
              </a:rPr>
              <a:t>（</a:t>
            </a:r>
            <a:r>
              <a:rPr lang="en-US" altLang="zh-CN" b="1" dirty="0">
                <a:solidFill>
                  <a:srgbClr val="C00000"/>
                </a:solidFill>
                <a:latin typeface="楷体_GB2312" pitchFamily="49" charset="-122"/>
                <a:ea typeface="楷体_GB2312" pitchFamily="49" charset="-122"/>
              </a:rPr>
              <a:t>Issue</a:t>
            </a:r>
            <a:r>
              <a:rPr lang="zh-CN" altLang="en-US" b="1" dirty="0">
                <a:solidFill>
                  <a:srgbClr val="C00000"/>
                </a:solidFill>
                <a:latin typeface="楷体_GB2312" pitchFamily="49" charset="-122"/>
                <a:ea typeface="楷体_GB2312" pitchFamily="49" charset="-122"/>
              </a:rPr>
              <a:t>）</a:t>
            </a:r>
            <a:r>
              <a:rPr lang="zh-CN" altLang="en-US" sz="2800" b="1" dirty="0">
                <a:solidFill>
                  <a:srgbClr val="C00000"/>
                </a:solidFill>
                <a:latin typeface="华文中宋" panose="02010600040101010101" pitchFamily="2" charset="-122"/>
                <a:ea typeface="华文中宋" panose="02010600040101010101" pitchFamily="2" charset="-122"/>
              </a:rPr>
              <a:t> </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89092" name="Rectangle 3"/>
          <p:cNvSpPr/>
          <p:nvPr/>
        </p:nvSpPr>
        <p:spPr>
          <a:xfrm>
            <a:off x="107950" y="1196975"/>
            <a:ext cx="8785225" cy="5181600"/>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buNone/>
            </a:pPr>
            <a:r>
              <a:rPr lang="en-US" altLang="zh-CN" b="1" dirty="0">
                <a:solidFill>
                  <a:srgbClr val="FF9900"/>
                </a:solidFill>
                <a:latin typeface="楷体_GB2312" pitchFamily="49" charset="-122"/>
                <a:ea typeface="楷体_GB2312" pitchFamily="49" charset="-122"/>
              </a:rPr>
              <a:t>(1) </a:t>
            </a:r>
            <a:r>
              <a:rPr lang="zh-CN" altLang="en-US" b="1" dirty="0">
                <a:solidFill>
                  <a:srgbClr val="FF9900"/>
                </a:solidFill>
                <a:latin typeface="楷体_GB2312" pitchFamily="49" charset="-122"/>
                <a:ea typeface="楷体_GB2312" pitchFamily="49" charset="-122"/>
              </a:rPr>
              <a:t>进入条件</a:t>
            </a:r>
            <a:endParaRPr lang="zh-CN" altLang="en-US" b="1" dirty="0">
              <a:solidFill>
                <a:srgbClr val="FF9900"/>
              </a:solidFill>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① 对于浮点操作：有空闲保留站</a:t>
            </a:r>
            <a:r>
              <a:rPr lang="en-US" altLang="zh-CN" b="1" dirty="0">
                <a:latin typeface="楷体_GB2312" pitchFamily="49" charset="-122"/>
                <a:ea typeface="楷体_GB2312" pitchFamily="49" charset="-122"/>
              </a:rPr>
              <a:t>r</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② </a:t>
            </a:r>
            <a:r>
              <a:rPr lang="zh-CN" altLang="en-US" b="1" dirty="0">
                <a:latin typeface="楷体_GB2312" pitchFamily="49" charset="-122"/>
                <a:ea typeface="楷体_GB2312" pitchFamily="49" charset="-122"/>
              </a:rPr>
              <a:t>对于取</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存操作：有空闲缓冲</a:t>
            </a:r>
            <a:r>
              <a:rPr lang="en-US" altLang="zh-CN" b="1" dirty="0">
                <a:latin typeface="楷体_GB2312" pitchFamily="49" charset="-122"/>
                <a:ea typeface="楷体_GB2312" pitchFamily="49" charset="-122"/>
              </a:rPr>
              <a:t>r</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solidFill>
                  <a:srgbClr val="FF9900"/>
                </a:solidFill>
                <a:latin typeface="楷体_GB2312" pitchFamily="49" charset="-122"/>
                <a:ea typeface="楷体_GB2312" pitchFamily="49" charset="-122"/>
              </a:rPr>
              <a:t>(2) </a:t>
            </a:r>
            <a:r>
              <a:rPr lang="zh-CN" altLang="en-US" b="1" dirty="0">
                <a:solidFill>
                  <a:srgbClr val="FF9900"/>
                </a:solidFill>
                <a:latin typeface="楷体_GB2312" pitchFamily="49" charset="-122"/>
                <a:ea typeface="楷体_GB2312" pitchFamily="49" charset="-122"/>
              </a:rPr>
              <a:t>记录内容</a:t>
            </a:r>
            <a:endParaRPr lang="zh-CN" altLang="en-US" b="1" dirty="0">
              <a:solidFill>
                <a:srgbClr val="FF9900"/>
              </a:solidFill>
              <a:latin typeface="楷体_GB2312" pitchFamily="49" charset="-122"/>
              <a:ea typeface="楷体_GB2312" pitchFamily="49" charset="-122"/>
            </a:endParaRPr>
          </a:p>
          <a:p>
            <a:pPr marL="342900" indent="-342900" algn="l"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① 对于浮点操作：</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a:p>
            <a:pPr marL="342900" indent="-342900" algn="l" eaLnBrk="1" hangingPunct="1">
              <a:spcBef>
                <a:spcPct val="20000"/>
              </a:spcBef>
              <a:buSzPct val="80000"/>
              <a:buFont typeface="Wingdings" panose="05000000000000000000" pitchFamily="2" charset="2"/>
              <a:buNone/>
            </a:pPr>
            <a:r>
              <a:rPr lang="zh-CN" altLang="en-US" sz="2000" b="1" dirty="0">
                <a:solidFill>
                  <a:srgbClr val="F4FB6D"/>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if (RegisterStat[rs].Qi </a:t>
            </a: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F4FB6D"/>
                </a:solidFill>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第一操作数</a:t>
            </a:r>
            <a:endParaRPr lang="zh-CN" altLang="en-US" sz="2000" b="1" dirty="0">
              <a:latin typeface="宋体" panose="02010600030101010101" pitchFamily="2" charset="-122"/>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RS[r].Qj </a:t>
            </a: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RegisterStat[rs].Qi</a:t>
            </a: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F4FB6D"/>
                </a:solidFill>
                <a:latin typeface="宋体" panose="02010600030101010101" pitchFamily="2" charset="-122"/>
                <a:ea typeface="宋体" panose="02010600030101010101" pitchFamily="2" charset="-122"/>
              </a:rPr>
              <a:t>	</a:t>
            </a:r>
            <a:br>
              <a:rPr lang="en-US" altLang="zh-CN" sz="2000" b="1" dirty="0">
                <a:solidFill>
                  <a:srgbClr val="F4FB6D"/>
                </a:solidFill>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操作数寄存器</a:t>
            </a:r>
            <a:r>
              <a:rPr lang="en-US" altLang="zh-CN" sz="2000" b="1" dirty="0">
                <a:latin typeface="宋体" panose="02010600030101010101" pitchFamily="2" charset="-122"/>
                <a:ea typeface="宋体" panose="02010600030101010101" pitchFamily="2" charset="-122"/>
              </a:rPr>
              <a:t>rs</a:t>
            </a:r>
            <a:r>
              <a:rPr lang="zh-CN" altLang="en-US" sz="2000" b="1" dirty="0">
                <a:latin typeface="宋体" panose="02010600030101010101" pitchFamily="2" charset="-122"/>
                <a:ea typeface="宋体" panose="02010600030101010101" pitchFamily="2" charset="-122"/>
              </a:rPr>
              <a:t>未就绪，进行寄存器换名</a:t>
            </a:r>
            <a:endParaRPr lang="zh-CN" altLang="en-US" sz="2000" b="1" dirty="0">
              <a:latin typeface="宋体" panose="02010600030101010101" pitchFamily="2" charset="-122"/>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zh-CN" altLang="en-US" sz="2000" b="1" dirty="0">
                <a:solidFill>
                  <a:srgbClr val="C00000"/>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else</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RS[r].Vj </a:t>
            </a: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Reg[rs];</a:t>
            </a:r>
            <a:r>
              <a:rPr lang="en-US" altLang="zh-CN" sz="2000" b="1" dirty="0">
                <a:solidFill>
                  <a:srgbClr val="66FFCC"/>
                </a:solidFill>
                <a:latin typeface="宋体" panose="02010600030101010101" pitchFamily="2" charset="-122"/>
                <a:ea typeface="宋体" panose="02010600030101010101" pitchFamily="2" charset="-122"/>
              </a:rPr>
              <a:t>	</a:t>
            </a:r>
            <a:endParaRPr lang="en-US" altLang="zh-CN" sz="2000" b="1" dirty="0">
              <a:solidFill>
                <a:srgbClr val="66FFCC"/>
              </a:solidFill>
              <a:latin typeface="宋体" panose="02010600030101010101" pitchFamily="2" charset="-122"/>
              <a:ea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把寄存器</a:t>
            </a:r>
            <a:r>
              <a:rPr lang="en-US" altLang="zh-CN" sz="2000" b="1" dirty="0">
                <a:latin typeface="宋体" panose="02010600030101010101" pitchFamily="2" charset="-122"/>
                <a:ea typeface="宋体" panose="02010600030101010101" pitchFamily="2" charset="-122"/>
              </a:rPr>
              <a:t>rs</a:t>
            </a:r>
            <a:r>
              <a:rPr lang="zh-CN" altLang="en-US" sz="2000" b="1" dirty="0">
                <a:latin typeface="宋体" panose="02010600030101010101" pitchFamily="2" charset="-122"/>
                <a:ea typeface="宋体" panose="02010600030101010101" pitchFamily="2" charset="-122"/>
              </a:rPr>
              <a:t>中的操作数取到保留站</a:t>
            </a:r>
            <a:endParaRPr lang="zh-CN" altLang="en-US" sz="2000" b="1" dirty="0">
              <a:latin typeface="宋体" panose="02010600030101010101" pitchFamily="2" charset="-122"/>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r>
              <a:rPr lang="zh-CN" altLang="en-US" sz="2000" b="1" dirty="0">
                <a:solidFill>
                  <a:srgbClr val="C00000"/>
                </a:solidFill>
                <a:latin typeface="楷体_GB2312" pitchFamily="49" charset="-122"/>
                <a:ea typeface="宋体" panose="02010600030101010101" pitchFamily="2" charset="-122"/>
              </a:rPr>
              <a:t>       </a:t>
            </a:r>
            <a:r>
              <a:rPr lang="en-US" altLang="zh-CN" sz="2000" b="1" dirty="0">
                <a:solidFill>
                  <a:srgbClr val="C00000"/>
                </a:solidFill>
                <a:latin typeface="楷体_GB2312" pitchFamily="49" charset="-122"/>
                <a:ea typeface="宋体" panose="02010600030101010101" pitchFamily="2" charset="-122"/>
              </a:rPr>
              <a:t>RS[r].Qj </a:t>
            </a: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C00000"/>
                </a:solidFill>
                <a:latin typeface="楷体_GB2312" pitchFamily="49" charset="-122"/>
                <a:ea typeface="宋体" panose="02010600030101010101" pitchFamily="2" charset="-122"/>
              </a:rPr>
              <a:t> 0</a:t>
            </a:r>
            <a:r>
              <a:rPr lang="en-US" altLang="zh-CN" sz="20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C00000"/>
                </a:solidFill>
                <a:latin typeface="楷体_GB2312" pitchFamily="49" charset="-122"/>
                <a:ea typeface="宋体" panose="02010600030101010101" pitchFamily="2" charset="-122"/>
              </a:rPr>
              <a:t>;</a:t>
            </a:r>
            <a:r>
              <a:rPr lang="en-US" altLang="zh-CN" sz="2000" b="1" dirty="0">
                <a:solidFill>
                  <a:srgbClr val="F4FB6D"/>
                </a:solidFill>
                <a:latin typeface="楷体_GB2312" pitchFamily="49" charset="-122"/>
                <a:ea typeface="宋体" panose="02010600030101010101" pitchFamily="2" charset="-122"/>
              </a:rPr>
              <a:t>      </a:t>
            </a:r>
            <a:r>
              <a:rPr lang="en-US" altLang="zh-CN" sz="2000" b="1" dirty="0">
                <a:latin typeface="楷体_GB2312" pitchFamily="49"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数据</a:t>
            </a:r>
            <a:r>
              <a:rPr lang="en-US" altLang="zh-CN" sz="2000" b="1" dirty="0">
                <a:latin typeface="楷体_GB2312" pitchFamily="49" charset="-122"/>
                <a:ea typeface="宋体" panose="02010600030101010101" pitchFamily="2" charset="-122"/>
              </a:rPr>
              <a:t>Vj</a:t>
            </a:r>
            <a:r>
              <a:rPr lang="zh-CN" altLang="en-US" sz="2000" b="1" dirty="0">
                <a:latin typeface="宋体" panose="02010600030101010101" pitchFamily="2" charset="-122"/>
                <a:ea typeface="宋体" panose="02010600030101010101" pitchFamily="2" charset="-122"/>
              </a:rPr>
              <a:t>有效</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
        <p:nvSpPr>
          <p:cNvPr id="5" name="Rectangle 4"/>
          <p:cNvSpPr>
            <a:spLocks noChangeArrowheads="1"/>
          </p:cNvSpPr>
          <p:nvPr/>
        </p:nvSpPr>
        <p:spPr bwMode="auto">
          <a:xfrm>
            <a:off x="5795963" y="476250"/>
            <a:ext cx="345598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rd</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目的寄存器</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rs</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和</a:t>
            </a: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rt</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源寄存器号</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imm</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立即数</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r</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分配给相应指令的</a:t>
            </a:r>
            <a:endParaRPr kumimoji="1" lang="en-US" altLang="zh-CN"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保留站或者缓冲</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RS</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保留站数据结构</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RegisterStat</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寄存器状态</a:t>
            </a:r>
            <a:endParaRPr kumimoji="1" lang="en-US" altLang="zh-CN"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的数据结构</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0115" name="Rectangle 2"/>
          <p:cNvSpPr/>
          <p:nvPr/>
        </p:nvSpPr>
        <p:spPr>
          <a:xfrm>
            <a:off x="312738" y="1989138"/>
            <a:ext cx="9012237" cy="4425950"/>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if (RegisterStat[rt].Qi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第二操作数</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sym typeface="Symbol" panose="05050102010706020507" pitchFamily="18" charset="2"/>
              </a:rPr>
              <a:t>  </a:t>
            </a:r>
            <a:r>
              <a:rPr lang="zh-CN" altLang="en-US"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RS[r].Qk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RegisterStat[rt].Qi</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a:t>
            </a:r>
            <a:br>
              <a:rPr lang="en-US" altLang="zh-CN" sz="2000" b="1" dirty="0">
                <a:solidFill>
                  <a:srgbClr val="C00000"/>
                </a:solidFill>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操作数寄存器</a:t>
            </a:r>
            <a:r>
              <a:rPr lang="en-US" altLang="zh-CN" sz="2000" b="1" dirty="0">
                <a:latin typeface="宋体" panose="02010600030101010101" pitchFamily="2" charset="-122"/>
                <a:ea typeface="宋体" panose="02010600030101010101" pitchFamily="2" charset="-122"/>
              </a:rPr>
              <a:t>rt</a:t>
            </a:r>
            <a:r>
              <a:rPr lang="zh-CN" altLang="en-US" sz="2000" b="1" dirty="0">
                <a:latin typeface="宋体" panose="02010600030101010101" pitchFamily="2" charset="-122"/>
                <a:ea typeface="宋体" panose="02010600030101010101" pitchFamily="2" charset="-122"/>
              </a:rPr>
              <a:t>未就绪，进行寄存器换名</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else</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RS[r].Vk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Reg[rt];</a:t>
            </a:r>
            <a:r>
              <a:rPr lang="en-US" altLang="zh-CN" sz="2000" b="1" dirty="0">
                <a:latin typeface="宋体" panose="02010600030101010101" pitchFamily="2" charset="-122"/>
                <a:ea typeface="宋体" panose="02010600030101010101" pitchFamily="2" charset="-122"/>
              </a:rPr>
              <a:t>	</a:t>
            </a:r>
            <a:br>
              <a:rPr lang="en-US" altLang="zh-CN" sz="2000" b="1" dirty="0">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把寄存器</a:t>
            </a:r>
            <a:r>
              <a:rPr lang="en-US" altLang="zh-CN" sz="2000" b="1" dirty="0">
                <a:latin typeface="宋体" panose="02010600030101010101" pitchFamily="2" charset="-122"/>
                <a:ea typeface="宋体" panose="02010600030101010101" pitchFamily="2" charset="-122"/>
              </a:rPr>
              <a:t>rs</a:t>
            </a:r>
            <a:r>
              <a:rPr lang="zh-CN" altLang="en-US" sz="2000" b="1" dirty="0">
                <a:latin typeface="宋体" panose="02010600030101010101" pitchFamily="2" charset="-122"/>
                <a:ea typeface="宋体" panose="02010600030101010101" pitchFamily="2" charset="-122"/>
              </a:rPr>
              <a:t>中的操作数取到保留站</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RS[r].Qk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数据</a:t>
            </a:r>
            <a:r>
              <a:rPr lang="en-US" altLang="zh-CN" sz="2000" b="1" dirty="0">
                <a:latin typeface="宋体" panose="02010600030101010101" pitchFamily="2" charset="-122"/>
                <a:ea typeface="宋体" panose="02010600030101010101" pitchFamily="2" charset="-122"/>
              </a:rPr>
              <a:t>Vk</a:t>
            </a:r>
            <a:r>
              <a:rPr lang="zh-CN" altLang="en-US" sz="2000" b="1" dirty="0">
                <a:latin typeface="宋体" panose="02010600030101010101" pitchFamily="2" charset="-122"/>
                <a:ea typeface="宋体" panose="02010600030101010101" pitchFamily="2" charset="-122"/>
              </a:rPr>
              <a:t>有效</a:t>
            </a:r>
            <a:endParaRPr lang="en-US" altLang="zh-CN"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66FFCC"/>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RS[r].Busy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yes</a:t>
            </a:r>
            <a:r>
              <a:rPr lang="zh-CN" altLang="en-US" sz="2000" b="1" dirty="0">
                <a:solidFill>
                  <a:srgbClr val="C0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本保留站忙</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   RS[r].Op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Op</a:t>
            </a:r>
            <a:r>
              <a:rPr lang="zh-CN" altLang="en-US" sz="2000" b="1" dirty="0">
                <a:solidFill>
                  <a:srgbClr val="C0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设置本保留站的操作类型</a:t>
            </a:r>
            <a:endParaRPr lang="zh-CN" altLang="en-US" sz="2000" b="1" dirty="0">
              <a:latin typeface="宋体" panose="02010600030101010101" pitchFamily="2" charset="-122"/>
              <a:ea typeface="宋体" panose="02010600030101010101" pitchFamily="2" charset="-122"/>
            </a:endParaRPr>
          </a:p>
          <a:p>
            <a:pPr marL="342900" indent="-342900" algn="l" eaLnBrk="1" hangingPunct="1">
              <a:lnSpc>
                <a:spcPct val="110000"/>
              </a:lnSpc>
              <a:spcBef>
                <a:spcPct val="20000"/>
              </a:spcBef>
              <a:buSzPct val="80000"/>
              <a:buFont typeface="Wingdings" panose="05000000000000000000" pitchFamily="2" charset="2"/>
              <a:buNone/>
            </a:pPr>
            <a:r>
              <a:rPr lang="zh-CN" altLang="en-US" sz="2000" b="1" dirty="0">
                <a:solidFill>
                  <a:srgbClr val="66FFCC"/>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RegisterStat[rd].Qi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a:t>
            </a:r>
            <a:r>
              <a:rPr lang="zh-CN" altLang="en-US" sz="2000" b="1" dirty="0">
                <a:solidFill>
                  <a:srgbClr val="C00000"/>
                </a:solidFill>
                <a:latin typeface="宋体" panose="02010600030101010101" pitchFamily="2" charset="-122"/>
                <a:ea typeface="宋体" panose="02010600030101010101" pitchFamily="2" charset="-122"/>
              </a:rPr>
              <a:t>；</a:t>
            </a:r>
            <a:br>
              <a:rPr lang="zh-CN" altLang="en-US" sz="2000" b="1" dirty="0">
                <a:solidFill>
                  <a:srgbClr val="C00000"/>
                </a:solidFill>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寄存器</a:t>
            </a:r>
            <a:r>
              <a:rPr lang="en-US" altLang="zh-CN" sz="2000" b="1" dirty="0">
                <a:latin typeface="宋体" panose="02010600030101010101" pitchFamily="2" charset="-122"/>
                <a:ea typeface="宋体" panose="02010600030101010101" pitchFamily="2" charset="-122"/>
              </a:rPr>
              <a:t>rd</a:t>
            </a:r>
            <a:r>
              <a:rPr lang="zh-CN" altLang="en-US" sz="2000" b="1" dirty="0">
                <a:latin typeface="宋体" panose="02010600030101010101" pitchFamily="2" charset="-122"/>
                <a:ea typeface="宋体" panose="02010600030101010101" pitchFamily="2" charset="-122"/>
              </a:rPr>
              <a:t>是本指令的目标寄存器 </a:t>
            </a:r>
            <a:endParaRPr lang="zh-CN" altLang="en-US" sz="2000" b="1" dirty="0">
              <a:latin typeface="宋体" panose="02010600030101010101" pitchFamily="2" charset="-122"/>
              <a:ea typeface="宋体" panose="02010600030101010101" pitchFamily="2" charset="-122"/>
            </a:endParaRPr>
          </a:p>
        </p:txBody>
      </p:sp>
      <p:sp>
        <p:nvSpPr>
          <p:cNvPr id="4" name="Rectangle 4"/>
          <p:cNvSpPr>
            <a:spLocks noChangeArrowheads="1"/>
          </p:cNvSpPr>
          <p:nvPr/>
        </p:nvSpPr>
        <p:spPr bwMode="auto">
          <a:xfrm>
            <a:off x="971550" y="476250"/>
            <a:ext cx="76327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rd</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目的寄存器        </a:t>
            </a: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rs</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和</a:t>
            </a: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rt</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源寄存器</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imm</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立即数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r</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被分的保留站或者缓冲</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RS</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保留站数据结构    </a:t>
            </a:r>
            <a:r>
              <a:rPr kumimoji="1" lang="en-US" altLang="zh-CN" sz="2000" b="1" i="0" u="none" strike="noStrike" kern="1200" cap="none" spc="0" normalizeH="0" baseline="0" noProof="0" dirty="0" err="1">
                <a:ln>
                  <a:noFill/>
                </a:ln>
                <a:solidFill>
                  <a:schemeClr val="accent2">
                    <a:lumMod val="60000"/>
                    <a:lumOff val="40000"/>
                  </a:schemeClr>
                </a:solidFill>
                <a:effectLst/>
                <a:uLnTx/>
                <a:uFillTx/>
                <a:latin typeface="楷体_GB2312" pitchFamily="49" charset="-122"/>
                <a:ea typeface="楷体_GB2312" pitchFamily="49" charset="-122"/>
                <a:cs typeface="+mn-cs"/>
              </a:rPr>
              <a:t>RegisterStat</a:t>
            </a:r>
            <a:r>
              <a:rPr kumimoji="1" lang="zh-CN" altLang="en-US"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寄存器状态的数据结构</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7411" name="Text Box 4"/>
          <p:cNvSpPr txBox="1"/>
          <p:nvPr/>
        </p:nvSpPr>
        <p:spPr>
          <a:xfrm>
            <a:off x="179388" y="1208088"/>
            <a:ext cx="8785225" cy="4452937"/>
          </a:xfrm>
          <a:prstGeom prst="rect">
            <a:avLst/>
          </a:prstGeom>
          <a:noFill/>
          <a:ln w="9525">
            <a:noFill/>
          </a:ln>
        </p:spPr>
        <p:txBody>
          <a:bodyPr>
            <a:spAutoFit/>
          </a:bodyPr>
          <a:p>
            <a:pPr algn="just">
              <a:spcBef>
                <a:spcPct val="50000"/>
              </a:spcBef>
            </a:pPr>
            <a:r>
              <a:rPr lang="en-US" altLang="zh-CN"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另一个需要注意的问题是判断数据相关的对象：寄存器和存储器。</a:t>
            </a:r>
            <a:endParaRPr lang="zh-CN" altLang="en-US" sz="2600" dirty="0">
              <a:latin typeface="华文中宋" panose="02010600040101010101" pitchFamily="2" charset="-122"/>
              <a:ea typeface="华文中宋" panose="02010600040101010101" pitchFamily="2" charset="-122"/>
            </a:endParaRPr>
          </a:p>
          <a:p>
            <a:pPr algn="just">
              <a:spcBef>
                <a:spcPct val="50000"/>
              </a:spcBef>
            </a:pPr>
            <a:r>
              <a:rPr lang="zh-CN" altLang="en-US" sz="2600" dirty="0">
                <a:latin typeface="华文中宋" panose="02010600040101010101" pitchFamily="2" charset="-122"/>
                <a:ea typeface="华文中宋" panose="02010600040101010101" pitchFamily="2" charset="-122"/>
              </a:rPr>
              <a:t>       当数据相关发生在寄存器之间时，编译器较容易判断，因为寄存器是按统一规则被唯一命名的，不存在二义性。</a:t>
            </a:r>
            <a:endParaRPr lang="zh-CN" altLang="en-US" sz="2600" dirty="0">
              <a:latin typeface="华文中宋" panose="02010600040101010101" pitchFamily="2" charset="-122"/>
              <a:ea typeface="华文中宋" panose="02010600040101010101" pitchFamily="2" charset="-122"/>
            </a:endParaRPr>
          </a:p>
          <a:p>
            <a:pPr algn="just">
              <a:lnSpc>
                <a:spcPct val="120000"/>
              </a:lnSpc>
              <a:spcBef>
                <a:spcPct val="50000"/>
              </a:spcBef>
            </a:pPr>
            <a:r>
              <a:rPr lang="zh-CN" altLang="en-US" sz="2600" dirty="0">
                <a:latin typeface="华文中宋" panose="02010600040101010101" pitchFamily="2" charset="-122"/>
                <a:ea typeface="华文中宋" panose="02010600040101010101" pitchFamily="2" charset="-122"/>
              </a:rPr>
              <a:t>       而对于存储器中的数据相关性判断要困难得多，如</a:t>
            </a:r>
            <a:r>
              <a:rPr lang="en-US" altLang="zh-CN" sz="2600" dirty="0">
                <a:latin typeface="华文中宋" panose="02010600040101010101" pitchFamily="2" charset="-122"/>
                <a:ea typeface="华文中宋" panose="02010600040101010101" pitchFamily="2" charset="-122"/>
              </a:rPr>
              <a:t>10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R1</a:t>
            </a:r>
            <a:r>
              <a:rPr lang="zh-CN" altLang="en-US" sz="2600" dirty="0">
                <a:latin typeface="华文中宋" panose="02010600040101010101" pitchFamily="2" charset="-122"/>
                <a:ea typeface="华文中宋" panose="02010600040101010101" pitchFamily="2" charset="-122"/>
              </a:rPr>
              <a:t>）与</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R2</a:t>
            </a:r>
            <a:r>
              <a:rPr lang="zh-CN" altLang="en-US" sz="2600" dirty="0">
                <a:latin typeface="华文中宋" panose="02010600040101010101" pitchFamily="2" charset="-122"/>
                <a:ea typeface="华文中宋" panose="02010600040101010101" pitchFamily="2" charset="-122"/>
              </a:rPr>
              <a:t>）表示相同地址。又如程序执行时的有效地址会随着执行变化，</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R4</a:t>
            </a:r>
            <a:r>
              <a:rPr lang="zh-CN" altLang="en-US" sz="2600" dirty="0">
                <a:latin typeface="华文中宋" panose="02010600040101010101" pitchFamily="2" charset="-122"/>
                <a:ea typeface="华文中宋" panose="02010600040101010101" pitchFamily="2" charset="-122"/>
              </a:rPr>
              <a:t>）与</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R4</a:t>
            </a:r>
            <a:r>
              <a:rPr lang="zh-CN" altLang="en-US" sz="2600" dirty="0">
                <a:latin typeface="华文中宋" panose="02010600040101010101" pitchFamily="2" charset="-122"/>
                <a:ea typeface="华文中宋" panose="02010600040101010101" pitchFamily="2" charset="-122"/>
              </a:rPr>
              <a:t>）可能是不同的。因此，存储器数据相关性检测会更复杂，通常用硬件判断。</a:t>
            </a:r>
            <a:endParaRPr lang="zh-CN" altLang="en-US"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1139" name="Rectangle 2"/>
          <p:cNvSpPr/>
          <p:nvPr/>
        </p:nvSpPr>
        <p:spPr>
          <a:xfrm>
            <a:off x="468313" y="615950"/>
            <a:ext cx="4451350" cy="652463"/>
          </a:xfrm>
          <a:prstGeom prst="rect">
            <a:avLst/>
          </a:prstGeom>
          <a:noFill/>
          <a:ln w="9525">
            <a:noFill/>
          </a:ln>
        </p:spPr>
        <p:txBody>
          <a:bodyPr/>
          <a:p>
            <a:pPr algn="l" eaLnBrk="1" hangingPunct="1"/>
            <a:r>
              <a:rPr lang="en-US" altLang="zh-CN" b="1" dirty="0">
                <a:latin typeface="楷体_GB2312" pitchFamily="49" charset="-122"/>
                <a:ea typeface="楷体_GB2312" pitchFamily="49" charset="-122"/>
              </a:rPr>
              <a:t>② </a:t>
            </a:r>
            <a:r>
              <a:rPr lang="zh-CN" altLang="en-US" b="1" dirty="0">
                <a:latin typeface="楷体_GB2312" pitchFamily="49" charset="-122"/>
                <a:ea typeface="楷体_GB2312" pitchFamily="49" charset="-122"/>
              </a:rPr>
              <a:t>对于存</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取操作共有的部分：</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91140" name="Rectangle 3"/>
          <p:cNvSpPr/>
          <p:nvPr/>
        </p:nvSpPr>
        <p:spPr>
          <a:xfrm>
            <a:off x="395288" y="1595438"/>
            <a:ext cx="8280400" cy="4425950"/>
          </a:xfrm>
          <a:prstGeom prst="rect">
            <a:avLst/>
          </a:prstGeom>
          <a:noFill/>
          <a:ln w="9525">
            <a:noFill/>
          </a:ln>
        </p:spPr>
        <p:txBody>
          <a:bodyPr/>
          <a:p>
            <a:pPr marL="342900" indent="-342900" algn="just" eaLnBrk="1" hangingPunct="1">
              <a:lnSpc>
                <a:spcPct val="12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if (RegisterStat[rs].Qi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2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RS[r].Qj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RegisterStat[rs].Qi</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a:t>
            </a:r>
            <a:br>
              <a:rPr lang="en-US" altLang="zh-CN" sz="2000" b="1" dirty="0">
                <a:solidFill>
                  <a:srgbClr val="C00000"/>
                </a:solidFill>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操作数寄存器</a:t>
            </a:r>
            <a:r>
              <a:rPr lang="en-US" altLang="zh-CN" sz="2000" b="1" dirty="0">
                <a:latin typeface="宋体" panose="02010600030101010101" pitchFamily="2" charset="-122"/>
                <a:ea typeface="宋体" panose="02010600030101010101" pitchFamily="2" charset="-122"/>
              </a:rPr>
              <a:t>rs(</a:t>
            </a:r>
            <a:r>
              <a:rPr lang="zh-CN" altLang="en-US" sz="2000" b="1" dirty="0">
                <a:latin typeface="宋体" panose="02010600030101010101" pitchFamily="2" charset="-122"/>
                <a:ea typeface="宋体" panose="02010600030101010101" pitchFamily="2" charset="-122"/>
              </a:rPr>
              <a:t>寄存器地址分量</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未就绪，进行寄存器换名</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20000"/>
              </a:lnSpc>
              <a:spcBef>
                <a:spcPct val="20000"/>
              </a:spcBef>
              <a:buSzPct val="80000"/>
              <a:buNone/>
            </a:pPr>
            <a:r>
              <a:rPr lang="en-US" altLang="zh-CN" sz="2000" b="1" dirty="0">
                <a:solidFill>
                  <a:srgbClr val="C00000"/>
                </a:solidFill>
                <a:latin typeface="宋体" panose="02010600030101010101" pitchFamily="2" charset="-122"/>
                <a:ea typeface="宋体" panose="02010600030101010101" pitchFamily="2" charset="-122"/>
              </a:rPr>
              <a:t>else</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20000"/>
              </a:lnSpc>
              <a:spcBef>
                <a:spcPct val="20000"/>
              </a:spcBef>
              <a:buSzPct val="80000"/>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RS[r].Vj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Reg[rs];</a:t>
            </a:r>
            <a:r>
              <a:rPr lang="en-US" altLang="zh-CN" sz="2000" b="1" dirty="0">
                <a:latin typeface="宋体" panose="02010600030101010101" pitchFamily="2" charset="-122"/>
                <a:ea typeface="宋体" panose="02010600030101010101" pitchFamily="2" charset="-122"/>
              </a:rPr>
              <a:t>	</a:t>
            </a:r>
            <a:br>
              <a:rPr lang="en-US" altLang="zh-CN" sz="2000" b="1" dirty="0">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把寄存器</a:t>
            </a:r>
            <a:r>
              <a:rPr lang="en-US" altLang="zh-CN" sz="2000" b="1" dirty="0">
                <a:latin typeface="宋体" panose="02010600030101010101" pitchFamily="2" charset="-122"/>
                <a:ea typeface="宋体" panose="02010600030101010101" pitchFamily="2" charset="-122"/>
              </a:rPr>
              <a:t>rs (</a:t>
            </a:r>
            <a:r>
              <a:rPr lang="zh-CN" altLang="en-US" sz="2000" b="1" dirty="0">
                <a:latin typeface="宋体" panose="02010600030101010101" pitchFamily="2" charset="-122"/>
                <a:ea typeface="宋体" panose="02010600030101010101" pitchFamily="2" charset="-122"/>
              </a:rPr>
              <a:t>寄存器地址分量</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中的操作数取到保留站</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20000"/>
              </a:lnSpc>
              <a:spcBef>
                <a:spcPct val="20000"/>
              </a:spcBef>
              <a:buSzPct val="80000"/>
              <a:buFont typeface="Wingdings" panose="05000000000000000000" pitchFamily="2" charset="2"/>
              <a:buNone/>
            </a:pPr>
            <a:r>
              <a:rPr lang="zh-CN" altLang="en-US" sz="2000" b="1" dirty="0">
                <a:solidFill>
                  <a:srgbClr val="66FFCC"/>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RS[r].Qj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数据</a:t>
            </a:r>
            <a:r>
              <a:rPr lang="en-US" altLang="zh-CN" sz="2000" b="1" dirty="0">
                <a:latin typeface="宋体" panose="02010600030101010101" pitchFamily="2" charset="-122"/>
                <a:ea typeface="宋体" panose="02010600030101010101" pitchFamily="2" charset="-122"/>
              </a:rPr>
              <a:t>Vj</a:t>
            </a:r>
            <a:r>
              <a:rPr lang="zh-CN" altLang="en-US" sz="2000" b="1" dirty="0">
                <a:latin typeface="宋体" panose="02010600030101010101" pitchFamily="2" charset="-122"/>
                <a:ea typeface="宋体" panose="02010600030101010101" pitchFamily="2" charset="-122"/>
              </a:rPr>
              <a:t>有效</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20000"/>
              </a:lnSpc>
              <a:spcBef>
                <a:spcPct val="20000"/>
              </a:spcBef>
              <a:buSzPct val="80000"/>
              <a:buFont typeface="Wingdings" panose="05000000000000000000" pitchFamily="2" charset="2"/>
              <a:buNone/>
            </a:pPr>
            <a:r>
              <a:rPr lang="en-US" altLang="zh-CN" sz="2000" b="1" dirty="0">
                <a:solidFill>
                  <a:srgbClr val="66FFCC"/>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RS[r].Busy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yes</a:t>
            </a:r>
            <a:r>
              <a:rPr lang="zh-CN" altLang="en-US" sz="2000" b="1" dirty="0">
                <a:solidFill>
                  <a:srgbClr val="C0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本保留站忙</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20000"/>
              </a:lnSpc>
              <a:spcBef>
                <a:spcPct val="20000"/>
              </a:spcBef>
              <a:buSzPct val="80000"/>
              <a:buFont typeface="Wingdings" panose="05000000000000000000" pitchFamily="2" charset="2"/>
              <a:buNone/>
            </a:pPr>
            <a:r>
              <a:rPr lang="en-US" altLang="zh-CN" sz="2000" b="1" dirty="0">
                <a:solidFill>
                  <a:srgbClr val="66FFCC"/>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RS[r].A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Imm</a:t>
            </a:r>
            <a:r>
              <a:rPr lang="zh-CN" altLang="en-US" sz="2000" b="1" dirty="0">
                <a:solidFill>
                  <a:srgbClr val="C0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设置本保留站的操作类型</a:t>
            </a:r>
            <a:endParaRPr lang="zh-CN" altLang="en-US" sz="2000" b="1" dirty="0">
              <a:latin typeface="宋体" panose="02010600030101010101" pitchFamily="2" charset="-122"/>
              <a:ea typeface="宋体" panose="02010600030101010101" pitchFamily="2" charset="-122"/>
            </a:endParaRPr>
          </a:p>
          <a:p>
            <a:pPr marL="342900" indent="-342900" algn="l" eaLnBrk="1" hangingPunct="1">
              <a:spcBef>
                <a:spcPct val="20000"/>
              </a:spcBef>
              <a:buSzPct val="80000"/>
              <a:buFont typeface="Wingdings" panose="05000000000000000000" pitchFamily="2" charset="2"/>
              <a:buNone/>
            </a:pPr>
            <a:endParaRPr lang="en-US" altLang="zh-CN" sz="2000" b="1" dirty="0">
              <a:latin typeface="宋体" panose="02010600030101010101" pitchFamily="2" charset="-122"/>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2163" name="Rectangle 2"/>
          <p:cNvSpPr/>
          <p:nvPr/>
        </p:nvSpPr>
        <p:spPr>
          <a:xfrm>
            <a:off x="755650" y="981075"/>
            <a:ext cx="7753350" cy="4425950"/>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③ </a:t>
            </a:r>
            <a:r>
              <a:rPr lang="zh-CN" altLang="en-US" b="1" dirty="0">
                <a:latin typeface="楷体_GB2312" pitchFamily="49" charset="-122"/>
                <a:ea typeface="楷体_GB2312" pitchFamily="49" charset="-122"/>
              </a:rPr>
              <a:t>对于取操作特有的部分：</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RegisterStat[rd].Qi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a:t>
            </a:r>
            <a:r>
              <a:rPr lang="zh-CN" altLang="en-US" sz="2000" b="1" dirty="0">
                <a:solidFill>
                  <a:srgbClr val="C0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br>
              <a:rPr lang="zh-CN" altLang="en-US" sz="2000" b="1" dirty="0">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寄存器</a:t>
            </a:r>
            <a:r>
              <a:rPr lang="en-US" altLang="zh-CN" sz="2000" b="1" dirty="0">
                <a:latin typeface="宋体" panose="02010600030101010101" pitchFamily="2" charset="-122"/>
                <a:ea typeface="宋体" panose="02010600030101010101" pitchFamily="2" charset="-122"/>
              </a:rPr>
              <a:t>rd</a:t>
            </a:r>
            <a:r>
              <a:rPr lang="zh-CN" altLang="en-US" sz="2000" b="1" dirty="0">
                <a:latin typeface="宋体" panose="02010600030101010101" pitchFamily="2" charset="-122"/>
                <a:ea typeface="宋体" panose="02010600030101010101" pitchFamily="2" charset="-122"/>
              </a:rPr>
              <a:t>是本指令的目标寄存器</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④ 对于存操作特有的部分：</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if (RegisterStat[rd].Qi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RS[r].Qk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RegisterStat[rd].Qi</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a:t>
            </a:r>
            <a:br>
              <a:rPr lang="en-US" altLang="zh-CN" sz="2000" b="1" dirty="0">
                <a:solidFill>
                  <a:srgbClr val="C00000"/>
                </a:solidFill>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操作数寄存器</a:t>
            </a:r>
            <a:r>
              <a:rPr lang="en-US" altLang="zh-CN" sz="2000" b="1" dirty="0">
                <a:latin typeface="宋体" panose="02010600030101010101" pitchFamily="2" charset="-122"/>
                <a:ea typeface="宋体" panose="02010600030101010101" pitchFamily="2" charset="-122"/>
              </a:rPr>
              <a:t>rt</a:t>
            </a:r>
            <a:r>
              <a:rPr lang="zh-CN" altLang="en-US" sz="2000" b="1" dirty="0">
                <a:latin typeface="宋体" panose="02010600030101010101" pitchFamily="2" charset="-122"/>
                <a:ea typeface="宋体" panose="02010600030101010101" pitchFamily="2" charset="-122"/>
              </a:rPr>
              <a:t>（要存的数据）未就绪，进行寄存器换名</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None/>
            </a:pPr>
            <a:r>
              <a:rPr lang="zh-CN" altLang="en-US" sz="2000" b="1" dirty="0">
                <a:solidFill>
                  <a:srgbClr val="C00000"/>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else</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   </a:t>
            </a:r>
            <a:r>
              <a:rPr lang="en-US" altLang="zh-CN" sz="2000" b="1" dirty="0">
                <a:solidFill>
                  <a:srgbClr val="C00000"/>
                </a:solidFill>
                <a:latin typeface="宋体" panose="02010600030101010101" pitchFamily="2" charset="-122"/>
                <a:ea typeface="宋体" panose="02010600030101010101" pitchFamily="2" charset="-122"/>
              </a:rPr>
              <a:t>RS[r].Vk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Reg[rd];	</a:t>
            </a:r>
            <a:br>
              <a:rPr lang="en-US" altLang="zh-CN" sz="2000" b="1" dirty="0">
                <a:solidFill>
                  <a:srgbClr val="C00000"/>
                </a:solidFill>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把寄存器</a:t>
            </a:r>
            <a:r>
              <a:rPr lang="en-US" altLang="zh-CN" sz="2000" b="1" dirty="0">
                <a:latin typeface="宋体" panose="02010600030101010101" pitchFamily="2" charset="-122"/>
                <a:ea typeface="宋体" panose="02010600030101010101" pitchFamily="2" charset="-122"/>
              </a:rPr>
              <a:t>rt</a:t>
            </a:r>
            <a:r>
              <a:rPr lang="zh-CN" altLang="en-US" sz="2000" b="1" dirty="0">
                <a:latin typeface="宋体" panose="02010600030101010101" pitchFamily="2" charset="-122"/>
                <a:ea typeface="宋体" panose="02010600030101010101" pitchFamily="2" charset="-122"/>
              </a:rPr>
              <a:t>中的操作数送到存缓冲</a:t>
            </a:r>
            <a:endParaRPr lang="zh-CN" altLang="en-US" sz="2000"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solidFill>
                  <a:srgbClr val="C00000"/>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RS[r].Qk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数据</a:t>
            </a:r>
            <a:r>
              <a:rPr lang="en-US" altLang="zh-CN" sz="2000" b="1" dirty="0">
                <a:latin typeface="宋体" panose="02010600030101010101" pitchFamily="2" charset="-122"/>
                <a:ea typeface="宋体" panose="02010600030101010101" pitchFamily="2" charset="-122"/>
              </a:rPr>
              <a:t>Vk</a:t>
            </a:r>
            <a:r>
              <a:rPr lang="zh-CN" altLang="en-US" sz="2000" b="1" dirty="0">
                <a:latin typeface="宋体" panose="02010600030101010101" pitchFamily="2" charset="-122"/>
                <a:ea typeface="宋体" panose="02010600030101010101" pitchFamily="2" charset="-122"/>
              </a:rPr>
              <a:t>有效</a:t>
            </a:r>
            <a:endParaRPr lang="zh-CN" altLang="en-US" sz="2000" b="1" dirty="0">
              <a:latin typeface="宋体" panose="02010600030101010101" pitchFamily="2" charset="-122"/>
              <a:ea typeface="宋体" panose="02010600030101010101" pitchFamily="2" charset="-122"/>
            </a:endParaRPr>
          </a:p>
          <a:p>
            <a:pPr marL="342900" indent="-342900" algn="l" eaLnBrk="1" hangingPunct="1">
              <a:lnSpc>
                <a:spcPct val="110000"/>
              </a:lnSpc>
              <a:spcBef>
                <a:spcPct val="20000"/>
              </a:spcBef>
              <a:buSzPct val="80000"/>
              <a:buFont typeface="Wingdings" panose="05000000000000000000" pitchFamily="2" charset="2"/>
              <a:buNone/>
            </a:pPr>
            <a:endParaRPr lang="en-US" altLang="zh-CN" sz="2000" b="1" dirty="0">
              <a:latin typeface="宋体" panose="02010600030101010101" pitchFamily="2" charset="-122"/>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3187" name="Rectangle 2"/>
          <p:cNvSpPr/>
          <p:nvPr/>
        </p:nvSpPr>
        <p:spPr>
          <a:xfrm>
            <a:off x="250825" y="328613"/>
            <a:ext cx="7499350" cy="652462"/>
          </a:xfrm>
          <a:prstGeom prst="rect">
            <a:avLst/>
          </a:prstGeom>
          <a:noFill/>
          <a:ln w="9525">
            <a:noFill/>
          </a:ln>
        </p:spPr>
        <p:txBody>
          <a:bodyPr/>
          <a:p>
            <a:pPr algn="l" eaLnBrk="1" hangingPunct="1">
              <a:buClr>
                <a:srgbClr val="64EC77"/>
              </a:buClr>
              <a:buSzPct val="80000"/>
              <a:buFont typeface="Wingdings 2" panose="05020102010507070707" pitchFamily="18" charset="2"/>
              <a:buChar char="¿"/>
            </a:pPr>
            <a:r>
              <a:rPr lang="en-US" altLang="zh-CN" b="1" dirty="0">
                <a:solidFill>
                  <a:srgbClr val="FF9900"/>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执行（</a:t>
            </a:r>
            <a:r>
              <a:rPr lang="en-US" altLang="zh-CN" b="1" dirty="0">
                <a:latin typeface="楷体_GB2312" pitchFamily="49" charset="-122"/>
                <a:ea typeface="楷体_GB2312" pitchFamily="49" charset="-122"/>
              </a:rPr>
              <a:t>Execution</a:t>
            </a:r>
            <a:r>
              <a:rPr lang="zh-CN" altLang="en-US" b="1" dirty="0">
                <a:latin typeface="楷体_GB2312" pitchFamily="49" charset="-122"/>
                <a:ea typeface="楷体_GB2312" pitchFamily="49" charset="-122"/>
              </a:rPr>
              <a:t>）</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93188" name="Rectangle 3"/>
          <p:cNvSpPr/>
          <p:nvPr/>
        </p:nvSpPr>
        <p:spPr>
          <a:xfrm>
            <a:off x="179388" y="731838"/>
            <a:ext cx="8785225" cy="4425950"/>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(1)</a:t>
            </a:r>
            <a:r>
              <a:rPr lang="en-US" altLang="zh-CN" sz="2800" dirty="0">
                <a:latin typeface="宋体" panose="02010600030101010101" pitchFamily="2" charset="-122"/>
                <a:ea typeface="宋体" panose="02010600030101010101" pitchFamily="2" charset="-122"/>
              </a:rPr>
              <a:t> </a:t>
            </a:r>
            <a:r>
              <a:rPr lang="zh-CN" altLang="en-US" b="1" dirty="0">
                <a:latin typeface="楷体_GB2312" pitchFamily="49" charset="-122"/>
                <a:ea typeface="楷体_GB2312" pitchFamily="49" charset="-122"/>
              </a:rPr>
              <a:t>进入条件</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① 对于浮点操作：</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sz="2000" b="1" dirty="0">
                <a:solidFill>
                  <a:srgbClr val="C00000"/>
                </a:solidFill>
                <a:latin typeface="宋体" panose="02010600030101010101" pitchFamily="2" charset="-122"/>
                <a:ea typeface="宋体" panose="02010600030101010101" pitchFamily="2" charset="-122"/>
              </a:rPr>
              <a:t>(RS[r].Qj = 0) and (RS[r].Qk = 0);	</a:t>
            </a:r>
            <a:br>
              <a:rPr lang="en-US" altLang="zh-CN" b="1" dirty="0">
                <a:solidFill>
                  <a:srgbClr val="C00000"/>
                </a:solidFill>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两个源操作数就绪</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② 对于取</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存操作：</a:t>
            </a:r>
            <a:endParaRPr lang="zh-CN" altLang="en-US" b="1" dirty="0">
              <a:latin typeface="楷体_GB2312" pitchFamily="49" charset="-122"/>
              <a:ea typeface="楷体_GB2312" pitchFamily="49" charset="-122"/>
            </a:endParaRPr>
          </a:p>
          <a:p>
            <a:pPr marL="342900" indent="-342900" algn="l"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sz="2000" b="1" dirty="0">
                <a:solidFill>
                  <a:srgbClr val="C00000"/>
                </a:solidFill>
                <a:latin typeface="宋体" panose="02010600030101010101" pitchFamily="2" charset="-122"/>
                <a:ea typeface="宋体" panose="02010600030101010101" pitchFamily="2" charset="-122"/>
              </a:rPr>
              <a:t>(RS[r].Qj = 0) and (r</a:t>
            </a:r>
            <a:r>
              <a:rPr lang="zh-CN" altLang="en-US" sz="2000" b="1" dirty="0">
                <a:solidFill>
                  <a:srgbClr val="C00000"/>
                </a:solidFill>
                <a:latin typeface="宋体" panose="02010600030101010101" pitchFamily="2" charset="-122"/>
                <a:ea typeface="宋体" panose="02010600030101010101" pitchFamily="2" charset="-122"/>
              </a:rPr>
              <a:t>到达取</a:t>
            </a:r>
            <a:r>
              <a:rPr lang="en-US" altLang="zh-CN" sz="2000" b="1" dirty="0">
                <a:solidFill>
                  <a:srgbClr val="C00000"/>
                </a:solidFill>
                <a:latin typeface="宋体" panose="02010600030101010101" pitchFamily="2" charset="-122"/>
                <a:ea typeface="宋体" panose="02010600030101010101" pitchFamily="2" charset="-122"/>
              </a:rPr>
              <a:t>/</a:t>
            </a:r>
            <a:r>
              <a:rPr lang="zh-CN" altLang="en-US" sz="2000" b="1" dirty="0">
                <a:solidFill>
                  <a:srgbClr val="C00000"/>
                </a:solidFill>
                <a:latin typeface="宋体" panose="02010600030101010101" pitchFamily="2" charset="-122"/>
                <a:ea typeface="宋体" panose="02010600030101010101" pitchFamily="2" charset="-122"/>
              </a:rPr>
              <a:t>存缓冲队列的头部</a:t>
            </a:r>
            <a:r>
              <a:rPr lang="en-US" altLang="zh-CN" sz="2000" b="1" dirty="0">
                <a:solidFill>
                  <a:srgbClr val="C00000"/>
                </a:solidFill>
                <a:latin typeface="宋体" panose="02010600030101010101" pitchFamily="2" charset="-122"/>
                <a:ea typeface="宋体" panose="02010600030101010101" pitchFamily="2" charset="-122"/>
              </a:rPr>
              <a:t>)</a:t>
            </a:r>
            <a:r>
              <a:rPr lang="en-US" altLang="zh-CN" sz="2000" b="1" dirty="0">
                <a:solidFill>
                  <a:srgbClr val="C0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所需地址值就绪</a:t>
            </a:r>
            <a:endParaRPr lang="en-US" altLang="zh-CN" b="1" dirty="0">
              <a:solidFill>
                <a:srgbClr val="66FFCC"/>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endParaRPr lang="zh-CN" altLang="en-US" b="1" dirty="0">
              <a:latin typeface="楷体_GB2312" pitchFamily="49" charset="-122"/>
              <a:ea typeface="楷体_GB2312" pitchFamily="49" charset="-122"/>
            </a:endParaRPr>
          </a:p>
          <a:p>
            <a:pPr marL="342900" indent="-342900" algn="l" eaLnBrk="1" hangingPunct="1">
              <a:spcBef>
                <a:spcPct val="20000"/>
              </a:spcBef>
              <a:buSzPct val="80000"/>
              <a:buFont typeface="Wingdings" panose="05000000000000000000" pitchFamily="2" charset="2"/>
              <a:buNone/>
            </a:pPr>
            <a:endParaRPr lang="en-US" altLang="zh-CN" b="1" dirty="0">
              <a:latin typeface="楷体_GB2312" pitchFamily="49" charset="-122"/>
              <a:ea typeface="楷体_GB2312" pitchFamily="49" charset="-122"/>
            </a:endParaRPr>
          </a:p>
        </p:txBody>
      </p:sp>
      <p:sp>
        <p:nvSpPr>
          <p:cNvPr id="93189" name="Rectangle 2"/>
          <p:cNvSpPr/>
          <p:nvPr/>
        </p:nvSpPr>
        <p:spPr>
          <a:xfrm>
            <a:off x="179388" y="3600450"/>
            <a:ext cx="8075612" cy="3141663"/>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）记录内容</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① 对于浮点操作：产生计算结果</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② 对于取</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存操作第</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步：</a:t>
            </a:r>
            <a:endParaRPr lang="zh-CN" altLang="en-US" b="1" dirty="0">
              <a:latin typeface="楷体_GB2312" pitchFamily="49" charset="-122"/>
              <a:ea typeface="楷体_GB2312" pitchFamily="49" charset="-122"/>
            </a:endParaRPr>
          </a:p>
          <a:p>
            <a:pPr marL="342900" indent="-342900" algn="l" eaLnBrk="1" hangingPunct="1">
              <a:lnSpc>
                <a:spcPct val="110000"/>
              </a:lnSpc>
              <a:spcBef>
                <a:spcPct val="20000"/>
              </a:spcBef>
              <a:buSzPct val="80000"/>
              <a:buFont typeface="Wingdings" panose="05000000000000000000" pitchFamily="2" charset="2"/>
              <a:buNone/>
            </a:pPr>
            <a:r>
              <a:rPr lang="zh-CN" altLang="en-US" b="1" dirty="0">
                <a:solidFill>
                  <a:srgbClr val="C00000"/>
                </a:solidFill>
                <a:latin typeface="楷体_GB2312" pitchFamily="49" charset="-122"/>
                <a:ea typeface="楷体_GB2312" pitchFamily="49" charset="-122"/>
              </a:rPr>
              <a:t>        </a:t>
            </a:r>
            <a:r>
              <a:rPr lang="en-US" altLang="zh-CN" sz="2000" b="1" dirty="0">
                <a:solidFill>
                  <a:srgbClr val="C00000"/>
                </a:solidFill>
                <a:latin typeface="宋体" panose="02010600030101010101" pitchFamily="2" charset="-122"/>
                <a:ea typeface="宋体" panose="02010600030101010101" pitchFamily="2" charset="-122"/>
              </a:rPr>
              <a:t>RS[r].A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RS[r].Vj + RS[r].A;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计算有效地址</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③ 对于取操作第</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步：</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solidFill>
                  <a:srgbClr val="C00000"/>
                </a:solidFill>
                <a:latin typeface="宋体" panose="02010600030101010101" pitchFamily="2" charset="-122"/>
                <a:ea typeface="宋体" panose="02010600030101010101" pitchFamily="2" charset="-122"/>
              </a:rPr>
              <a:t>读取数据</a:t>
            </a:r>
            <a:r>
              <a:rPr lang="en-US" altLang="zh-CN" sz="2000" b="1" dirty="0">
                <a:solidFill>
                  <a:srgbClr val="C00000"/>
                </a:solidFill>
                <a:latin typeface="宋体" panose="02010600030101010101" pitchFamily="2" charset="-122"/>
                <a:ea typeface="宋体" panose="02010600030101010101" pitchFamily="2" charset="-122"/>
              </a:rPr>
              <a:t>Mem[RS[r].A];	</a:t>
            </a:r>
            <a:br>
              <a:rPr lang="en-US" altLang="zh-CN" sz="2000" b="1" dirty="0">
                <a:solidFill>
                  <a:srgbClr val="C00000"/>
                </a:solidFill>
                <a:latin typeface="宋体" panose="02010600030101010101" pitchFamily="2" charset="-122"/>
                <a:ea typeface="宋体" panose="02010600030101010101" pitchFamily="2"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从存储器中读取数据到取缓冲</a:t>
            </a:r>
            <a:endParaRPr lang="zh-CN" altLang="en-US" b="1" dirty="0">
              <a:latin typeface="楷体_GB2312" pitchFamily="49" charset="-122"/>
              <a:ea typeface="楷体_GB2312" pitchFamily="49" charset="-122"/>
            </a:endParaRPr>
          </a:p>
          <a:p>
            <a:pPr marL="342900" indent="-342900" algn="l" eaLnBrk="1" hangingPunct="1">
              <a:lnSpc>
                <a:spcPct val="110000"/>
              </a:lnSpc>
              <a:spcBef>
                <a:spcPct val="20000"/>
              </a:spcBef>
              <a:buSzPct val="80000"/>
              <a:buFont typeface="Wingdings" panose="05000000000000000000" pitchFamily="2" charset="2"/>
              <a:buNone/>
            </a:pPr>
            <a:endParaRPr lang="en-US" altLang="zh-CN" b="1" dirty="0">
              <a:latin typeface="楷体_GB2312" pitchFamily="49" charset="-122"/>
              <a:ea typeface="楷体_GB2312"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4211" name="Rectangle 2"/>
          <p:cNvSpPr/>
          <p:nvPr/>
        </p:nvSpPr>
        <p:spPr>
          <a:xfrm>
            <a:off x="1111250" y="1189038"/>
            <a:ext cx="7499350" cy="652462"/>
          </a:xfrm>
          <a:prstGeom prst="rect">
            <a:avLst/>
          </a:prstGeom>
          <a:noFill/>
          <a:ln w="9525">
            <a:noFill/>
          </a:ln>
        </p:spPr>
        <p:txBody>
          <a:bodyPr/>
          <a:p>
            <a:pPr algn="l" eaLnBrk="1" hangingPunct="1">
              <a:buClr>
                <a:srgbClr val="64EC77"/>
              </a:buClr>
              <a:buSzPct val="80000"/>
              <a:buFont typeface="Wingdings 2" panose="05020102010507070707" pitchFamily="18" charset="2"/>
              <a:buChar char="¿"/>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写结果（</a:t>
            </a:r>
            <a:r>
              <a:rPr lang="en-US" altLang="zh-CN" b="1" dirty="0">
                <a:latin typeface="楷体_GB2312" pitchFamily="49" charset="-122"/>
                <a:ea typeface="楷体_GB2312" pitchFamily="49" charset="-122"/>
              </a:rPr>
              <a:t>Write Result</a:t>
            </a:r>
            <a:r>
              <a:rPr lang="zh-CN" altLang="en-US" b="1" dirty="0">
                <a:latin typeface="楷体_GB2312" pitchFamily="49" charset="-122"/>
                <a:ea typeface="楷体_GB2312" pitchFamily="49" charset="-122"/>
              </a:rPr>
              <a:t>）</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94212" name="Rectangle 3"/>
          <p:cNvSpPr/>
          <p:nvPr/>
        </p:nvSpPr>
        <p:spPr>
          <a:xfrm>
            <a:off x="850900" y="1822450"/>
            <a:ext cx="7499350" cy="4425950"/>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）进入条件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① 对于浮点操作或取操作：</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保留站</a:t>
            </a:r>
            <a:r>
              <a:rPr lang="en-US" altLang="zh-CN" b="1" dirty="0">
                <a:latin typeface="楷体_GB2312" pitchFamily="49" charset="-122"/>
                <a:ea typeface="楷体_GB2312" pitchFamily="49" charset="-122"/>
              </a:rPr>
              <a:t>r</a:t>
            </a:r>
            <a:r>
              <a:rPr lang="zh-CN" altLang="en-US" b="1" dirty="0">
                <a:latin typeface="楷体_GB2312" pitchFamily="49" charset="-122"/>
                <a:ea typeface="楷体_GB2312" pitchFamily="49" charset="-122"/>
              </a:rPr>
              <a:t>执行结束，且公共数据总线</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CDB</a:t>
            </a:r>
            <a:r>
              <a:rPr lang="zh-CN" altLang="en-US" b="1" dirty="0">
                <a:latin typeface="楷体_GB2312" pitchFamily="49" charset="-122"/>
                <a:ea typeface="楷体_GB2312" pitchFamily="49" charset="-122"/>
              </a:rPr>
              <a:t>）可用（空闲）</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② 对于存操作：</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保留站</a:t>
            </a:r>
            <a:r>
              <a:rPr lang="en-US" altLang="zh-CN" b="1" dirty="0">
                <a:latin typeface="楷体_GB2312" pitchFamily="49" charset="-122"/>
                <a:ea typeface="楷体_GB2312" pitchFamily="49" charset="-122"/>
              </a:rPr>
              <a:t>r</a:t>
            </a:r>
            <a:r>
              <a:rPr lang="zh-CN" altLang="en-US" b="1" dirty="0">
                <a:latin typeface="楷体_GB2312" pitchFamily="49" charset="-122"/>
                <a:ea typeface="楷体_GB2312" pitchFamily="49" charset="-122"/>
              </a:rPr>
              <a:t>执行结束，且</a:t>
            </a:r>
            <a:r>
              <a:rPr lang="en-US" altLang="zh-CN" b="1" dirty="0">
                <a:latin typeface="楷体_GB2312" pitchFamily="49" charset="-122"/>
                <a:ea typeface="楷体_GB2312" pitchFamily="49" charset="-122"/>
              </a:rPr>
              <a:t>RS[r].Qk = 0	</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需要存的数据已经就绪</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）记录内容</a:t>
            </a:r>
            <a:endParaRPr lang="zh-CN" altLang="en-US" b="1" dirty="0">
              <a:latin typeface="楷体_GB2312" pitchFamily="49" charset="-122"/>
              <a:ea typeface="楷体_GB2312" pitchFamily="49" charset="-122"/>
            </a:endParaRPr>
          </a:p>
          <a:p>
            <a:pPr marL="342900" indent="-342900" algn="l" eaLnBrk="1" hangingPunct="1">
              <a:spcBef>
                <a:spcPct val="20000"/>
              </a:spcBef>
              <a:buSzPct val="80000"/>
              <a:buFont typeface="Wingdings" panose="05000000000000000000" pitchFamily="2" charset="2"/>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① 对于浮点操作或取操作： </a:t>
            </a:r>
            <a:endParaRPr lang="zh-CN" altLang="en-US" b="1" dirty="0">
              <a:latin typeface="楷体_GB2312" pitchFamily="49" charset="-122"/>
              <a:ea typeface="楷体_GB2312"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5235" name="Rectangle 2"/>
          <p:cNvSpPr/>
          <p:nvPr/>
        </p:nvSpPr>
        <p:spPr>
          <a:xfrm>
            <a:off x="755650" y="1125538"/>
            <a:ext cx="7499350" cy="4800600"/>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x (if(RegisterStat[x].Qi = r)</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fx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result;</a:t>
            </a:r>
            <a:r>
              <a:rPr lang="en-US" altLang="zh-CN" b="1" dirty="0">
                <a:solidFill>
                  <a:srgbClr val="C00000"/>
                </a:solidFill>
                <a:latin typeface="楷体_GB2312" pitchFamily="49" charset="-122"/>
                <a:ea typeface="楷体_GB2312" pitchFamily="49" charset="-122"/>
              </a:rPr>
              <a:t>	</a:t>
            </a:r>
            <a:br>
              <a:rPr lang="en-US" altLang="zh-CN" b="1" dirty="0">
                <a:solidFill>
                  <a:srgbClr val="C00000"/>
                </a:solidFill>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向浮点寄存器写结果（所有的</a:t>
            </a:r>
            <a:r>
              <a:rPr lang="en-US" altLang="zh-CN" b="1" dirty="0">
                <a:latin typeface="楷体_GB2312" pitchFamily="49" charset="-122"/>
                <a:ea typeface="楷体_GB2312" pitchFamily="49" charset="-122"/>
              </a:rPr>
              <a:t>fx</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RegisterStat[x].Qi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a:t>
            </a:r>
            <a:r>
              <a:rPr lang="en-US" altLang="zh-CN" b="1" dirty="0">
                <a:solidFill>
                  <a:srgbClr val="FF66FF"/>
                </a:solidFill>
                <a:latin typeface="楷体_GB2312" pitchFamily="49" charset="-122"/>
                <a:ea typeface="楷体_GB2312" pitchFamily="49" charset="-122"/>
              </a:rPr>
              <a:t>	</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相应的目标寄存器中结果有效</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endParaRPr lang="zh-CN" altLang="en-US" b="1" dirty="0">
              <a:solidFill>
                <a:srgbClr val="FF66FF"/>
              </a:solidFill>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x (if(RS[x].Qj = r)</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RS[x].Vj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result;</a:t>
            </a:r>
            <a:r>
              <a:rPr lang="en-US" altLang="zh-CN" b="1" dirty="0">
                <a:solidFill>
                  <a:srgbClr val="C00000"/>
                </a:solidFill>
                <a:latin typeface="楷体_GB2312" pitchFamily="49" charset="-122"/>
                <a:ea typeface="楷体_GB2312" pitchFamily="49" charset="-122"/>
              </a:rPr>
              <a:t>	</a:t>
            </a:r>
            <a:br>
              <a:rPr lang="en-US" altLang="zh-CN" b="1" dirty="0">
                <a:solidFill>
                  <a:srgbClr val="C00000"/>
                </a:solidFill>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使用本结果作为第一操作数的保留站或缓冲</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RS[x].Qj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a:t>
            </a:r>
            <a:r>
              <a:rPr lang="en-US" altLang="zh-CN" b="1" dirty="0">
                <a:solidFill>
                  <a:srgbClr val="C0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相应的操作数有效</a:t>
            </a:r>
            <a:endParaRPr lang="zh-CN" altLang="en-US" b="1" dirty="0">
              <a:latin typeface="楷体_GB2312" pitchFamily="49" charset="-122"/>
              <a:ea typeface="楷体_GB2312" pitchFamily="49" charset="-122"/>
            </a:endParaRPr>
          </a:p>
          <a:p>
            <a:pPr marL="342900" indent="-342900" algn="l" eaLnBrk="1" hangingPunct="1">
              <a:lnSpc>
                <a:spcPct val="110000"/>
              </a:lnSpc>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96259" name="Rectangle 2"/>
          <p:cNvSpPr/>
          <p:nvPr/>
        </p:nvSpPr>
        <p:spPr>
          <a:xfrm>
            <a:off x="900113" y="1438275"/>
            <a:ext cx="7499350" cy="4425950"/>
          </a:xfrm>
          <a:prstGeom prst="rect">
            <a:avLst/>
          </a:prstGeom>
          <a:noFill/>
          <a:ln w="9525">
            <a:noFill/>
          </a:ln>
        </p:spPr>
        <p:txBody>
          <a:bodyPr/>
          <a:p>
            <a:pPr marL="342900" indent="-342900" algn="just" eaLnBrk="1" hangingPunct="1">
              <a:lnSpc>
                <a:spcPct val="110000"/>
              </a:lnSpc>
              <a:spcBef>
                <a:spcPct val="20000"/>
              </a:spcBef>
              <a:buSzPct val="80000"/>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x (if(RS[x].Qk = r)</a:t>
            </a:r>
            <a:endParaRPr lang="en-US" altLang="zh-CN" sz="2000" b="1" dirty="0">
              <a:solidFill>
                <a:srgbClr val="C00000"/>
              </a:solidFill>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None/>
            </a:pP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RS[x].Vk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result;</a:t>
            </a:r>
            <a:r>
              <a:rPr lang="en-US" altLang="zh-CN" b="1" dirty="0">
                <a:solidFill>
                  <a:srgbClr val="C00000"/>
                </a:solidFill>
                <a:latin typeface="楷体_GB2312" pitchFamily="49" charset="-122"/>
                <a:ea typeface="楷体_GB2312" pitchFamily="49" charset="-122"/>
              </a:rPr>
              <a:t>	</a:t>
            </a:r>
            <a:endParaRPr lang="en-US" altLang="zh-CN" b="1" dirty="0">
              <a:solidFill>
                <a:srgbClr val="C00000"/>
              </a:solidFill>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使用本结果作为第二操作数的保留站</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RS[x].Qk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0</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a:t>
            </a:r>
            <a:r>
              <a:rPr lang="en-US" altLang="zh-CN" sz="2000" b="1" dirty="0">
                <a:solidFill>
                  <a:srgbClr val="66FFCC"/>
                </a:solidFill>
                <a:latin typeface="宋体" panose="02010600030101010101" pitchFamily="2" charset="-122"/>
                <a:ea typeface="宋体" panose="02010600030101010101" pitchFamily="2" charset="-122"/>
              </a:rPr>
              <a:t>	</a:t>
            </a:r>
            <a:br>
              <a:rPr lang="en-US" altLang="zh-CN" sz="2000" b="1" dirty="0">
                <a:solidFill>
                  <a:srgbClr val="66FFCC"/>
                </a:solidFill>
                <a:latin typeface="宋体" panose="02010600030101010101" pitchFamily="2" charset="-122"/>
                <a:ea typeface="宋体" panose="02010600030101010101" pitchFamily="2"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相应的操作数有效</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000" b="1" dirty="0">
                <a:solidFill>
                  <a:srgbClr val="C00000"/>
                </a:solidFill>
                <a:latin typeface="宋体" panose="02010600030101010101" pitchFamily="2" charset="-122"/>
                <a:ea typeface="宋体" panose="02010600030101010101" pitchFamily="2" charset="-122"/>
              </a:rPr>
              <a:t>RS[r].Busy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no;	</a:t>
            </a:r>
            <a:br>
              <a:rPr lang="en-US" altLang="zh-CN" sz="2000" b="1" dirty="0">
                <a:solidFill>
                  <a:srgbClr val="C00000"/>
                </a:solidFill>
                <a:latin typeface="宋体" panose="02010600030101010101" pitchFamily="2" charset="-122"/>
                <a:ea typeface="宋体" panose="02010600030101010101" pitchFamily="2"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释放保留站</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置保留站空闲</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② 对于存操作：</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000" b="1" dirty="0">
                <a:solidFill>
                  <a:srgbClr val="66FFCC"/>
                </a:solidFill>
                <a:latin typeface="宋体" panose="02010600030101010101" pitchFamily="2" charset="-122"/>
                <a:ea typeface="宋体" panose="02010600030101010101" pitchFamily="2" charset="-122"/>
              </a:rPr>
              <a:t>  </a:t>
            </a:r>
            <a:r>
              <a:rPr lang="en-US" altLang="zh-CN" sz="2000" b="1" dirty="0">
                <a:solidFill>
                  <a:srgbClr val="C00000"/>
                </a:solidFill>
                <a:latin typeface="宋体" panose="02010600030101010101" pitchFamily="2" charset="-122"/>
                <a:ea typeface="宋体" panose="02010600030101010101" pitchFamily="2" charset="-122"/>
              </a:rPr>
              <a:t>Mem[RS[r].A]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RS[r].Vk</a:t>
            </a:r>
            <a:r>
              <a:rPr lang="en-US" altLang="zh-CN" b="1" dirty="0">
                <a:latin typeface="楷体_GB2312" pitchFamily="49" charset="-122"/>
                <a:ea typeface="楷体_GB2312" pitchFamily="49" charset="-122"/>
              </a:rPr>
              <a:t>	//</a:t>
            </a:r>
            <a:r>
              <a:rPr lang="zh-CN" altLang="pt-BR" b="1" dirty="0">
                <a:latin typeface="楷体_GB2312" pitchFamily="49" charset="-122"/>
                <a:ea typeface="楷体_GB2312" pitchFamily="49" charset="-122"/>
              </a:rPr>
              <a:t>数据送存储器</a:t>
            </a:r>
            <a:endParaRPr lang="zh-CN" altLang="en-US" b="1" dirty="0">
              <a:latin typeface="楷体_GB2312" pitchFamily="49" charset="-122"/>
              <a:ea typeface="楷体_GB2312" pitchFamily="49" charset="-122"/>
            </a:endParaRPr>
          </a:p>
          <a:p>
            <a:pPr marL="342900" indent="-342900" algn="l"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sz="2000" b="1" dirty="0">
                <a:solidFill>
                  <a:srgbClr val="C00000"/>
                </a:solidFill>
                <a:latin typeface="宋体" panose="02010600030101010101" pitchFamily="2" charset="-122"/>
                <a:ea typeface="宋体" panose="02010600030101010101" pitchFamily="2" charset="-122"/>
              </a:rPr>
              <a:t>RS[r].Busy </a:t>
            </a:r>
            <a:r>
              <a:rPr lang="en-US" altLang="zh-CN" sz="2000" b="1"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C00000"/>
                </a:solidFill>
                <a:latin typeface="宋体" panose="02010600030101010101" pitchFamily="2" charset="-122"/>
                <a:ea typeface="宋体" panose="02010600030101010101" pitchFamily="2" charset="-122"/>
              </a:rPr>
              <a:t> no;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释放保留站</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置保留站空闲</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3"/>
          <p:cNvSpPr>
            <a:spLocks noGrp="1"/>
          </p:cNvSpPr>
          <p:nvPr>
            <p:ph idx="1"/>
          </p:nvPr>
        </p:nvSpPr>
        <p:spPr>
          <a:xfrm>
            <a:off x="323850" y="1052513"/>
            <a:ext cx="8459788" cy="4978400"/>
          </a:xfrm>
        </p:spPr>
        <p:txBody>
          <a:bodyPr vert="horz" wrap="square" lIns="91440" tIns="45720" rIns="91440" bIns="45720" anchor="t" anchorCtr="0"/>
          <a:p>
            <a:pPr eaLnBrk="1" hangingPunct="1">
              <a:lnSpc>
                <a:spcPct val="125000"/>
              </a:lnSpc>
              <a:buFont typeface="Wingdings" panose="05000000000000000000" pitchFamily="2" charset="2"/>
              <a:buNone/>
            </a:pPr>
            <a:r>
              <a:rPr lang="en-US" altLang="zh-CN" sz="2800" dirty="0"/>
              <a:t>A. </a:t>
            </a:r>
            <a:r>
              <a:rPr lang="zh-CN" altLang="en-US" dirty="0"/>
              <a:t>一条指令流出</a:t>
            </a:r>
            <a:r>
              <a:rPr lang="en-US" altLang="zh-CN" dirty="0"/>
              <a:t>(</a:t>
            </a:r>
            <a:r>
              <a:rPr lang="zh-CN" altLang="en-US" dirty="0"/>
              <a:t>进入</a:t>
            </a:r>
            <a:r>
              <a:rPr lang="en-US" altLang="zh-CN" dirty="0"/>
              <a:t>Issue</a:t>
            </a:r>
            <a:r>
              <a:rPr lang="zh-CN" altLang="en-US" dirty="0"/>
              <a:t>阶段</a:t>
            </a:r>
            <a:r>
              <a:rPr lang="en-US" altLang="zh-CN" dirty="0"/>
              <a:t>)</a:t>
            </a:r>
            <a:r>
              <a:rPr lang="zh-CN" altLang="en-US" dirty="0"/>
              <a:t>后，它目的寄存器的</a:t>
            </a:r>
            <a:r>
              <a:rPr lang="en-US" altLang="zh-CN" dirty="0"/>
              <a:t>Qi</a:t>
            </a:r>
            <a:r>
              <a:rPr lang="zh-CN" altLang="en-US" dirty="0"/>
              <a:t>域置保留站</a:t>
            </a:r>
            <a:r>
              <a:rPr lang="en-US" altLang="zh-CN" dirty="0"/>
              <a:t>/</a:t>
            </a:r>
            <a:r>
              <a:rPr lang="zh-CN" altLang="en-US" dirty="0"/>
              <a:t>缓冲号。如果操作数就绪，就存入保留站对应的</a:t>
            </a:r>
            <a:r>
              <a:rPr lang="en-US" altLang="zh-CN" dirty="0"/>
              <a:t>V</a:t>
            </a:r>
            <a:r>
              <a:rPr lang="zh-CN" altLang="en-US" dirty="0"/>
              <a:t>域，否则在</a:t>
            </a:r>
            <a:r>
              <a:rPr lang="en-US" altLang="zh-CN" dirty="0"/>
              <a:t>Q</a:t>
            </a:r>
            <a:r>
              <a:rPr lang="zh-CN" altLang="en-US" dirty="0"/>
              <a:t>域存产生该操作数的保留站号。</a:t>
            </a:r>
            <a:endParaRPr lang="zh-CN" altLang="en-US" dirty="0"/>
          </a:p>
          <a:p>
            <a:pPr eaLnBrk="1" hangingPunct="1">
              <a:lnSpc>
                <a:spcPct val="125000"/>
              </a:lnSpc>
              <a:buFont typeface="Wingdings" panose="05000000000000000000" pitchFamily="2" charset="2"/>
              <a:buNone/>
            </a:pPr>
            <a:r>
              <a:rPr lang="en-US" altLang="zh-CN" dirty="0"/>
              <a:t>B.  </a:t>
            </a:r>
            <a:r>
              <a:rPr lang="zh-CN" altLang="en-US" dirty="0"/>
              <a:t>指令在保留站一直等到二个操作数就绪即</a:t>
            </a:r>
            <a:r>
              <a:rPr lang="en-US" altLang="zh-CN" dirty="0"/>
              <a:t>Q</a:t>
            </a:r>
            <a:r>
              <a:rPr lang="zh-CN" altLang="en-US" dirty="0"/>
              <a:t>域为</a:t>
            </a:r>
            <a:r>
              <a:rPr lang="en-US" altLang="zh-CN" dirty="0"/>
              <a:t>0</a:t>
            </a:r>
            <a:r>
              <a:rPr lang="zh-CN" altLang="en-US" dirty="0"/>
              <a:t>，就进入执行段。</a:t>
            </a:r>
            <a:endParaRPr lang="zh-CN" altLang="en-US" dirty="0"/>
          </a:p>
          <a:p>
            <a:pPr eaLnBrk="1" hangingPunct="1">
              <a:lnSpc>
                <a:spcPct val="125000"/>
              </a:lnSpc>
              <a:buFont typeface="Wingdings" panose="05000000000000000000" pitchFamily="2" charset="2"/>
              <a:buNone/>
            </a:pPr>
            <a:r>
              <a:rPr lang="en-US" altLang="zh-CN" dirty="0"/>
              <a:t>C.  </a:t>
            </a:r>
            <a:r>
              <a:rPr lang="zh-CN" altLang="en-US" dirty="0"/>
              <a:t>执行后且获</a:t>
            </a:r>
            <a:r>
              <a:rPr lang="en-US" altLang="zh-CN" dirty="0"/>
              <a:t>CDB</a:t>
            </a:r>
            <a:r>
              <a:rPr lang="zh-CN" altLang="en-US" dirty="0"/>
              <a:t>使用权，进入写结果段。</a:t>
            </a:r>
            <a:endParaRPr lang="zh-CN" altLang="en-US" dirty="0"/>
          </a:p>
          <a:p>
            <a:pPr eaLnBrk="1" hangingPunct="1">
              <a:lnSpc>
                <a:spcPct val="125000"/>
              </a:lnSpc>
              <a:buFont typeface="Wingdings" panose="05000000000000000000" pitchFamily="2" charset="2"/>
              <a:buNone/>
            </a:pPr>
            <a:r>
              <a:rPr lang="zh-CN" altLang="en-US" dirty="0"/>
              <a:t>            所有保留站、缓冲、寄存器的</a:t>
            </a:r>
            <a:r>
              <a:rPr lang="en-US" altLang="zh-CN" dirty="0"/>
              <a:t>Qj</a:t>
            </a:r>
            <a:r>
              <a:rPr lang="zh-CN" altLang="en-US" dirty="0"/>
              <a:t>或</a:t>
            </a:r>
            <a:r>
              <a:rPr lang="en-US" altLang="zh-CN" dirty="0"/>
              <a:t>Qk</a:t>
            </a:r>
            <a:r>
              <a:rPr lang="zh-CN" altLang="en-US" dirty="0"/>
              <a:t>与该指令保留站号相同的指令，都从</a:t>
            </a:r>
            <a:r>
              <a:rPr lang="en-US" altLang="zh-CN" dirty="0"/>
              <a:t>CDB</a:t>
            </a:r>
            <a:r>
              <a:rPr lang="zh-CN" altLang="en-US" dirty="0"/>
              <a:t>读取数据并将其</a:t>
            </a:r>
            <a:r>
              <a:rPr lang="en-US" altLang="zh-CN" dirty="0"/>
              <a:t>Q</a:t>
            </a:r>
            <a:r>
              <a:rPr lang="zh-CN" altLang="en-US" dirty="0"/>
              <a:t>域置</a:t>
            </a:r>
            <a:r>
              <a:rPr lang="en-US" altLang="zh-CN" dirty="0"/>
              <a:t>0</a:t>
            </a:r>
            <a:r>
              <a:rPr lang="zh-CN" altLang="en-US" dirty="0"/>
              <a:t>，如果这些指令的二个操作数就绪，在下一个周期就全部开始执行。</a:t>
            </a:r>
            <a:endParaRPr lang="zh-CN" altLang="en-US" dirty="0"/>
          </a:p>
          <a:p>
            <a:pPr eaLnBrk="1" hangingPunct="1">
              <a:buFont typeface="Wingdings" panose="05000000000000000000" pitchFamily="2" charset="2"/>
              <a:buNone/>
            </a:pPr>
            <a:endParaRPr lang="en-US" altLang="zh-CN" b="1" dirty="0"/>
          </a:p>
        </p:txBody>
      </p:sp>
      <p:sp>
        <p:nvSpPr>
          <p:cNvPr id="97283"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3"/>
          <p:cNvSpPr>
            <a:spLocks noGrp="1"/>
          </p:cNvSpPr>
          <p:nvPr>
            <p:ph idx="1"/>
          </p:nvPr>
        </p:nvSpPr>
        <p:spPr/>
        <p:txBody>
          <a:bodyPr vert="horz" wrap="square" lIns="91440" tIns="45720" rIns="91440" bIns="45720" anchor="t" anchorCtr="0"/>
          <a:p>
            <a:pPr eaLnBrk="1" hangingPunct="1">
              <a:lnSpc>
                <a:spcPct val="120000"/>
              </a:lnSpc>
            </a:pPr>
            <a:r>
              <a:rPr lang="en-US" altLang="zh-CN" sz="2800" b="1" dirty="0"/>
              <a:t>        </a:t>
            </a:r>
            <a:r>
              <a:rPr lang="zh-CN" altLang="en-US" sz="2800" dirty="0"/>
              <a:t>总之，动态调度的硬件代价较大，对于浮点运算其执行时间较长，采用动态调度可以有效提高程序执行的效率。但是如果处理器主要是执行简单的短周期指令，则采用静态调度性价比更高。</a:t>
            </a:r>
            <a:endParaRPr lang="zh-CN" altLang="en-US" sz="2800" dirty="0"/>
          </a:p>
        </p:txBody>
      </p:sp>
      <p:sp>
        <p:nvSpPr>
          <p:cNvPr id="98307" name="灯片编号占位符 5"/>
          <p:cNvSpPr txBox="1">
            <a:spLocks noGrp="1"/>
          </p:cNvSpPr>
          <p:nvPr>
            <p:ph type="sldNum" sz="quarter" idx="12"/>
          </p:nvPr>
        </p:nvSpPr>
        <p:spPr>
          <a:noFill/>
          <a:ln>
            <a:noFill/>
          </a:ln>
        </p:spPr>
        <p:txBody>
          <a:bodyPr anchor="ctr" anchorCtr="0"/>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7587" name="Text Box 4"/>
          <p:cNvSpPr txBox="1"/>
          <p:nvPr/>
        </p:nvSpPr>
        <p:spPr>
          <a:xfrm>
            <a:off x="539750" y="580390"/>
            <a:ext cx="3739515" cy="460375"/>
          </a:xfrm>
          <a:prstGeom prst="rect">
            <a:avLst/>
          </a:prstGeom>
          <a:noFill/>
          <a:ln w="9525">
            <a:noFill/>
          </a:ln>
        </p:spPr>
        <p:txBody>
          <a:bodyPr wrap="square">
            <a:spAutoFit/>
          </a:bodyPr>
          <a:p>
            <a:pPr>
              <a:spcBef>
                <a:spcPct val="50000"/>
              </a:spcBef>
            </a:pPr>
            <a:r>
              <a:rPr lang="en-US" altLang="zh-CN" dirty="0">
                <a:latin typeface="Times New Roman" panose="02020603050405020304" pitchFamily="18" charset="0"/>
              </a:rPr>
              <a:t>Intel Core</a:t>
            </a:r>
            <a:r>
              <a:rPr lang="zh-CN" altLang="en-US" dirty="0">
                <a:latin typeface="Times New Roman" panose="02020603050405020304" pitchFamily="18" charset="0"/>
              </a:rPr>
              <a:t>的典型内部结构</a:t>
            </a:r>
            <a:endParaRPr lang="zh-CN" altLang="en-US" dirty="0">
              <a:latin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3563620" y="1089025"/>
            <a:ext cx="4523105" cy="546481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7587" name="Text Box 4"/>
          <p:cNvSpPr txBox="1"/>
          <p:nvPr/>
        </p:nvSpPr>
        <p:spPr>
          <a:xfrm>
            <a:off x="611188" y="1082675"/>
            <a:ext cx="8137525" cy="3354388"/>
          </a:xfrm>
          <a:prstGeom prst="rect">
            <a:avLst/>
          </a:prstGeom>
          <a:noFill/>
          <a:ln w="9525">
            <a:noFill/>
          </a:ln>
        </p:spPr>
        <p:txBody>
          <a:bodyPr>
            <a:spAutoFit/>
          </a:bodyPr>
          <a:p>
            <a:pPr>
              <a:spcBef>
                <a:spcPct val="50000"/>
              </a:spcBef>
            </a:pPr>
            <a:r>
              <a:rPr lang="zh-CN" altLang="en-US" sz="3200" dirty="0">
                <a:latin typeface="Times New Roman" panose="02020603050405020304" pitchFamily="18" charset="0"/>
              </a:rPr>
              <a:t>小结</a:t>
            </a:r>
            <a:endParaRPr lang="zh-CN" altLang="en-US" sz="3200" dirty="0">
              <a:latin typeface="Times New Roman" panose="02020603050405020304" pitchFamily="18" charset="0"/>
            </a:endParaRPr>
          </a:p>
          <a:p>
            <a:pP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、指令顺序调整后带来的读后写和写后写问题</a:t>
            </a:r>
            <a:endParaRPr lang="en-US" altLang="zh-CN" dirty="0">
              <a:latin typeface="Times New Roman" panose="02020603050405020304" pitchFamily="18" charset="0"/>
            </a:endParaRPr>
          </a:p>
          <a:p>
            <a:pPr>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、静态调度的循环展开方法，寄存器换名（编译器实现）</a:t>
            </a:r>
            <a:endParaRPr lang="zh-CN" altLang="en-US" dirty="0">
              <a:latin typeface="Times New Roman" panose="02020603050405020304" pitchFamily="18" charset="0"/>
            </a:endParaRPr>
          </a:p>
          <a:p>
            <a:pPr>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、动态调度：</a:t>
            </a:r>
            <a:r>
              <a:rPr lang="zh-CN" altLang="en-US" b="1" dirty="0">
                <a:latin typeface="Times New Roman" panose="02020603050405020304" pitchFamily="18" charset="0"/>
              </a:rPr>
              <a:t>记分牌算法</a:t>
            </a:r>
            <a:endParaRPr lang="zh-CN" altLang="en-US" dirty="0">
              <a:latin typeface="Times New Roman" panose="02020603050405020304" pitchFamily="18" charset="0"/>
            </a:endParaRPr>
          </a:p>
          <a:p>
            <a:pPr>
              <a:spcBef>
                <a:spcPct val="50000"/>
              </a:spcBef>
            </a:pPr>
            <a:r>
              <a:rPr lang="en-US" altLang="zh-CN" dirty="0">
                <a:latin typeface="Times New Roman" panose="02020603050405020304" pitchFamily="18" charset="0"/>
              </a:rPr>
              <a:t>4</a:t>
            </a:r>
            <a:r>
              <a:rPr lang="zh-CN" altLang="en-US" dirty="0">
                <a:latin typeface="Times New Roman" panose="02020603050405020304" pitchFamily="18" charset="0"/>
              </a:rPr>
              <a:t>、多发射技术</a:t>
            </a:r>
            <a:endParaRPr lang="zh-CN" altLang="en-US" dirty="0">
              <a:latin typeface="Times New Roman" panose="02020603050405020304" pitchFamily="18" charset="0"/>
            </a:endParaRPr>
          </a:p>
          <a:p>
            <a:pPr>
              <a:spcBef>
                <a:spcPct val="50000"/>
              </a:spcBef>
            </a:pPr>
            <a:endParaRPr lang="zh-CN" altLang="en-US"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435" name="Rectangle 4"/>
          <p:cNvSpPr/>
          <p:nvPr/>
        </p:nvSpPr>
        <p:spPr>
          <a:xfrm>
            <a:off x="468313" y="574675"/>
            <a:ext cx="8207375" cy="1125538"/>
          </a:xfrm>
          <a:prstGeom prst="rect">
            <a:avLst/>
          </a:prstGeom>
          <a:noFill/>
          <a:ln w="9525">
            <a:noFill/>
          </a:ln>
        </p:spPr>
        <p:txBody>
          <a:bodyPr anchor="ctr" anchorCtr="0">
            <a:spAutoFit/>
          </a:bodyPr>
          <a:p>
            <a:pPr eaLnBrk="1" hangingPunct="1">
              <a:lnSpc>
                <a:spcPct val="120000"/>
              </a:lnSpc>
            </a:pPr>
            <a:r>
              <a:rPr lang="zh-CN" altLang="en-US" sz="2800" dirty="0">
                <a:latin typeface="华文中宋" panose="02010600040101010101" pitchFamily="2" charset="-122"/>
                <a:ea typeface="华文中宋" panose="02010600040101010101" pitchFamily="2" charset="-122"/>
              </a:rPr>
              <a:t>再看控制冒险，控制冒险对指令顺序的调整会带来两方面的限制：</a:t>
            </a:r>
            <a:endParaRPr lang="zh-CN" altLang="en-US" sz="2800" dirty="0">
              <a:latin typeface="华文中宋" panose="02010600040101010101" pitchFamily="2" charset="-122"/>
              <a:ea typeface="华文中宋" panose="02010600040101010101" pitchFamily="2" charset="-122"/>
            </a:endParaRPr>
          </a:p>
        </p:txBody>
      </p:sp>
      <p:sp>
        <p:nvSpPr>
          <p:cNvPr id="41988" name="Rectangle 5"/>
          <p:cNvSpPr>
            <a:spLocks noChangeArrowheads="1"/>
          </p:cNvSpPr>
          <p:nvPr/>
        </p:nvSpPr>
        <p:spPr bwMode="auto">
          <a:xfrm>
            <a:off x="250825" y="1819275"/>
            <a:ext cx="856932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00025">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200025"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与控制相关的语句或指令不能移到分支语句或指令之前执行。</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例如</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语句中，</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后面的语句不能移到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之前执行。</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200025"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与控制无关的语句或指令不能移到该分支语句或指令之后，从而受这个分支控制。</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例如</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语句中，</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前的语句不能移到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后面部分执行。</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tags/tag1.xml><?xml version="1.0" encoding="utf-8"?>
<p:tagLst xmlns:p="http://schemas.openxmlformats.org/presentationml/2006/main">
  <p:tag name="TIMING" val="|12"/>
</p:tagLst>
</file>

<file path=ppt/tags/tag2.xml><?xml version="1.0" encoding="utf-8"?>
<p:tagLst xmlns:p="http://schemas.openxmlformats.org/presentationml/2006/main">
  <p:tag name="KSO_WM_UNIT_TABLE_BEAUTIFY" val="smartTable{d3d3d16d-a7e3-4b31-902c-bbbdee43aa49}"/>
</p:tagLst>
</file>

<file path=ppt/tags/tag3.xml><?xml version="1.0" encoding="utf-8"?>
<p:tagLst xmlns:p="http://schemas.openxmlformats.org/presentationml/2006/main">
  <p:tag name="KSO_WM_UNIT_TABLE_BEAUTIFY" val="smartTable{d10d285d-59bb-4316-a7b7-3f8d6529656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Yzk1NGNjNTk1ZGU2YTNmYjgzMmZjNDFmOTYxMmFhZWU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23729</Words>
  <Application>WPS 演示</Application>
  <PresentationFormat>全屏显示(4:3)</PresentationFormat>
  <Paragraphs>1682</Paragraphs>
  <Slides>89</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89</vt:i4>
      </vt:variant>
    </vt:vector>
  </HeadingPairs>
  <TitlesOfParts>
    <vt:vector size="111" baseType="lpstr">
      <vt:lpstr>Arial</vt:lpstr>
      <vt:lpstr>宋体</vt:lpstr>
      <vt:lpstr>Wingdings</vt:lpstr>
      <vt:lpstr>Times New Roman</vt:lpstr>
      <vt:lpstr>黑体</vt:lpstr>
      <vt:lpstr>Gill Sans MT</vt:lpstr>
      <vt:lpstr>华文中宋</vt:lpstr>
      <vt:lpstr>Calibri</vt:lpstr>
      <vt:lpstr>华文行楷</vt:lpstr>
      <vt:lpstr>微软雅黑</vt:lpstr>
      <vt:lpstr>Arial Unicode MS</vt:lpstr>
      <vt:lpstr>Wingdings 2</vt:lpstr>
      <vt:lpstr>楷体_GB2312</vt:lpstr>
      <vt:lpstr>新宋体</vt:lpstr>
      <vt:lpstr>Courier New</vt:lpstr>
      <vt:lpstr>Symbol</vt:lpstr>
      <vt:lpstr>Arial</vt:lpstr>
      <vt:lpstr>仿宋_GB2312</vt:lpstr>
      <vt:lpstr>仿宋</vt:lpstr>
      <vt:lpstr>Verdana</vt:lpstr>
      <vt:lpstr>Tahoma</vt:lpstr>
      <vt:lpstr>透明</vt:lpstr>
      <vt:lpstr>PowerPoint 演示文稿</vt:lpstr>
      <vt:lpstr>4.1 指令级并行的限制因素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循环展开技术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除了寄存器换名， Tomasulo算法与记分牌在结构上有2处明显不同：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Gui</cp:lastModifiedBy>
  <cp:revision>8</cp:revision>
  <dcterms:created xsi:type="dcterms:W3CDTF">2001-09-03T11:49:00Z</dcterms:created>
  <dcterms:modified xsi:type="dcterms:W3CDTF">2024-10-28T01:58:26Z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F9E325477B234DEABF54A9292AA5A227</vt:lpwstr>
  </property>
  <property fmtid="{D5CDD505-2E9C-101B-9397-08002B2CF9AE}" pid="3" name="KSOProductBuildVer">
    <vt:lpwstr>2052-11.1.0.12375</vt:lpwstr>
  </property>
</Properties>
</file>