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8" r:id="rId3"/>
    <p:sldId id="627" r:id="rId5"/>
    <p:sldId id="286" r:id="rId6"/>
    <p:sldId id="283" r:id="rId7"/>
    <p:sldId id="387" r:id="rId8"/>
    <p:sldId id="295" r:id="rId9"/>
    <p:sldId id="395" r:id="rId10"/>
    <p:sldId id="611" r:id="rId11"/>
    <p:sldId id="612" r:id="rId12"/>
    <p:sldId id="284" r:id="rId13"/>
    <p:sldId id="613" r:id="rId14"/>
    <p:sldId id="614" r:id="rId15"/>
    <p:sldId id="396" r:id="rId16"/>
    <p:sldId id="386" r:id="rId17"/>
    <p:sldId id="369" r:id="rId18"/>
    <p:sldId id="399" r:id="rId19"/>
    <p:sldId id="401" r:id="rId20"/>
    <p:sldId id="402" r:id="rId21"/>
    <p:sldId id="403" r:id="rId22"/>
    <p:sldId id="405" r:id="rId23"/>
    <p:sldId id="406" r:id="rId24"/>
    <p:sldId id="407" r:id="rId25"/>
    <p:sldId id="469" r:id="rId26"/>
    <p:sldId id="470" r:id="rId27"/>
    <p:sldId id="471" r:id="rId28"/>
    <p:sldId id="472" r:id="rId29"/>
    <p:sldId id="473" r:id="rId30"/>
    <p:sldId id="474" r:id="rId31"/>
    <p:sldId id="475" r:id="rId32"/>
    <p:sldId id="476" r:id="rId33"/>
    <p:sldId id="477" r:id="rId34"/>
    <p:sldId id="478" r:id="rId35"/>
    <p:sldId id="479" r:id="rId36"/>
    <p:sldId id="480" r:id="rId37"/>
    <p:sldId id="481" r:id="rId38"/>
    <p:sldId id="482" r:id="rId39"/>
    <p:sldId id="484" r:id="rId40"/>
    <p:sldId id="485" r:id="rId41"/>
    <p:sldId id="483" r:id="rId42"/>
    <p:sldId id="486" r:id="rId43"/>
    <p:sldId id="487" r:id="rId44"/>
    <p:sldId id="488" r:id="rId45"/>
    <p:sldId id="489" r:id="rId46"/>
    <p:sldId id="490" r:id="rId47"/>
    <p:sldId id="491" r:id="rId48"/>
    <p:sldId id="492" r:id="rId49"/>
    <p:sldId id="493" r:id="rId50"/>
    <p:sldId id="494" r:id="rId51"/>
    <p:sldId id="495" r:id="rId52"/>
    <p:sldId id="496" r:id="rId53"/>
    <p:sldId id="497" r:id="rId54"/>
    <p:sldId id="498" r:id="rId55"/>
    <p:sldId id="499" r:id="rId56"/>
    <p:sldId id="504" r:id="rId57"/>
    <p:sldId id="615" r:id="rId58"/>
    <p:sldId id="505" r:id="rId59"/>
    <p:sldId id="506" r:id="rId60"/>
    <p:sldId id="507" r:id="rId61"/>
    <p:sldId id="508" r:id="rId62"/>
    <p:sldId id="509" r:id="rId63"/>
    <p:sldId id="510" r:id="rId64"/>
    <p:sldId id="511" r:id="rId65"/>
    <p:sldId id="512" r:id="rId66"/>
    <p:sldId id="616" r:id="rId67"/>
    <p:sldId id="513" r:id="rId68"/>
    <p:sldId id="514" r:id="rId69"/>
    <p:sldId id="515" r:id="rId70"/>
    <p:sldId id="518" r:id="rId71"/>
    <p:sldId id="519" r:id="rId72"/>
    <p:sldId id="619" r:id="rId73"/>
    <p:sldId id="618" r:id="rId74"/>
    <p:sldId id="516" r:id="rId75"/>
    <p:sldId id="517" r:id="rId76"/>
    <p:sldId id="617" r:id="rId77"/>
    <p:sldId id="520" r:id="rId78"/>
    <p:sldId id="521" r:id="rId79"/>
    <p:sldId id="530" r:id="rId80"/>
    <p:sldId id="522" r:id="rId81"/>
    <p:sldId id="523" r:id="rId82"/>
    <p:sldId id="531" r:id="rId83"/>
    <p:sldId id="524" r:id="rId84"/>
    <p:sldId id="621" r:id="rId85"/>
    <p:sldId id="623" r:id="rId86"/>
    <p:sldId id="624" r:id="rId87"/>
    <p:sldId id="625" r:id="rId88"/>
    <p:sldId id="537" r:id="rId89"/>
    <p:sldId id="538" r:id="rId90"/>
    <p:sldId id="540" r:id="rId91"/>
    <p:sldId id="541" r:id="rId92"/>
    <p:sldId id="542" r:id="rId93"/>
    <p:sldId id="532" r:id="rId94"/>
    <p:sldId id="626" r:id="rId95"/>
    <p:sldId id="533" r:id="rId96"/>
    <p:sldId id="534" r:id="rId97"/>
    <p:sldId id="539" r:id="rId98"/>
    <p:sldId id="620" r:id="rId99"/>
    <p:sldId id="525" r:id="rId100"/>
    <p:sldId id="535" r:id="rId101"/>
    <p:sldId id="536" r:id="rId102"/>
    <p:sldId id="526" r:id="rId103"/>
    <p:sldId id="527" r:id="rId104"/>
    <p:sldId id="543" r:id="rId105"/>
    <p:sldId id="544" r:id="rId106"/>
    <p:sldId id="545" r:id="rId107"/>
    <p:sldId id="549" r:id="rId108"/>
    <p:sldId id="550" r:id="rId109"/>
    <p:sldId id="551" r:id="rId110"/>
    <p:sldId id="552" r:id="rId111"/>
    <p:sldId id="553" r:id="rId112"/>
    <p:sldId id="555" r:id="rId113"/>
    <p:sldId id="556" r:id="rId114"/>
    <p:sldId id="557" r:id="rId115"/>
    <p:sldId id="547" r:id="rId116"/>
    <p:sldId id="559" r:id="rId117"/>
    <p:sldId id="558" r:id="rId118"/>
    <p:sldId id="560" r:id="rId119"/>
    <p:sldId id="561" r:id="rId120"/>
    <p:sldId id="562" r:id="rId121"/>
    <p:sldId id="563" r:id="rId122"/>
    <p:sldId id="568" r:id="rId123"/>
    <p:sldId id="564" r:id="rId124"/>
    <p:sldId id="565" r:id="rId125"/>
    <p:sldId id="566" r:id="rId126"/>
    <p:sldId id="567" r:id="rId127"/>
    <p:sldId id="569" r:id="rId128"/>
    <p:sldId id="609" r:id="rId129"/>
    <p:sldId id="570" r:id="rId130"/>
    <p:sldId id="571" r:id="rId131"/>
    <p:sldId id="584" r:id="rId132"/>
    <p:sldId id="585" r:id="rId133"/>
    <p:sldId id="587" r:id="rId134"/>
    <p:sldId id="573" r:id="rId135"/>
    <p:sldId id="574" r:id="rId136"/>
    <p:sldId id="603" r:id="rId137"/>
    <p:sldId id="604" r:id="rId138"/>
    <p:sldId id="610" r:id="rId139"/>
    <p:sldId id="588" r:id="rId140"/>
    <p:sldId id="592" r:id="rId141"/>
    <p:sldId id="589" r:id="rId142"/>
    <p:sldId id="590" r:id="rId143"/>
    <p:sldId id="591" r:id="rId144"/>
    <p:sldId id="575" r:id="rId145"/>
    <p:sldId id="576" r:id="rId146"/>
    <p:sldId id="579" r:id="rId147"/>
    <p:sldId id="580" r:id="rId148"/>
    <p:sldId id="581" r:id="rId149"/>
  </p:sldIdLst>
  <p:sldSz cx="9144000" cy="6858000" type="screen4x3"/>
  <p:notesSz cx="6858000" cy="9144000"/>
  <p:custDataLst>
    <p:tags r:id="rId153"/>
  </p:custDataLst>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258"/>
          </p14:sldIdLst>
        </p14:section>
        <p14:section name="编写演示文稿" id="{16378913-E5ED-4281-BAF5-F1F938CB0BED}">
          <p14:sldIdLst>
            <p14:sldId id="627"/>
            <p14:sldId id="286"/>
            <p14:sldId id="283"/>
            <p14:sldId id="387"/>
            <p14:sldId id="295"/>
            <p14:sldId id="395"/>
            <p14:sldId id="611"/>
            <p14:sldId id="612"/>
            <p14:sldId id="284"/>
            <p14:sldId id="613"/>
            <p14:sldId id="614"/>
            <p14:sldId id="396"/>
            <p14:sldId id="386"/>
            <p14:sldId id="369"/>
            <p14:sldId id="399"/>
            <p14:sldId id="401"/>
            <p14:sldId id="402"/>
            <p14:sldId id="403"/>
            <p14:sldId id="405"/>
            <p14:sldId id="406"/>
            <p14:sldId id="407"/>
            <p14:sldId id="469"/>
            <p14:sldId id="470"/>
            <p14:sldId id="471"/>
            <p14:sldId id="472"/>
            <p14:sldId id="473"/>
            <p14:sldId id="474"/>
            <p14:sldId id="475"/>
            <p14:sldId id="476"/>
            <p14:sldId id="477"/>
            <p14:sldId id="478"/>
            <p14:sldId id="479"/>
            <p14:sldId id="480"/>
            <p14:sldId id="481"/>
            <p14:sldId id="482"/>
            <p14:sldId id="484"/>
            <p14:sldId id="485"/>
            <p14:sldId id="483"/>
            <p14:sldId id="486"/>
            <p14:sldId id="487"/>
            <p14:sldId id="488"/>
            <p14:sldId id="489"/>
            <p14:sldId id="490"/>
            <p14:sldId id="491"/>
            <p14:sldId id="492"/>
            <p14:sldId id="493"/>
            <p14:sldId id="494"/>
            <p14:sldId id="495"/>
            <p14:sldId id="496"/>
            <p14:sldId id="497"/>
            <p14:sldId id="498"/>
            <p14:sldId id="499"/>
            <p14:sldId id="504"/>
            <p14:sldId id="615"/>
            <p14:sldId id="505"/>
            <p14:sldId id="506"/>
            <p14:sldId id="507"/>
            <p14:sldId id="508"/>
            <p14:sldId id="509"/>
            <p14:sldId id="510"/>
            <p14:sldId id="511"/>
            <p14:sldId id="512"/>
            <p14:sldId id="616"/>
            <p14:sldId id="513"/>
            <p14:sldId id="514"/>
            <p14:sldId id="515"/>
            <p14:sldId id="518"/>
            <p14:sldId id="519"/>
            <p14:sldId id="619"/>
            <p14:sldId id="618"/>
            <p14:sldId id="516"/>
            <p14:sldId id="517"/>
            <p14:sldId id="617"/>
            <p14:sldId id="520"/>
            <p14:sldId id="521"/>
            <p14:sldId id="530"/>
            <p14:sldId id="522"/>
            <p14:sldId id="523"/>
            <p14:sldId id="531"/>
            <p14:sldId id="524"/>
            <p14:sldId id="621"/>
            <p14:sldId id="623"/>
            <p14:sldId id="624"/>
            <p14:sldId id="625"/>
            <p14:sldId id="537"/>
            <p14:sldId id="538"/>
            <p14:sldId id="540"/>
            <p14:sldId id="541"/>
            <p14:sldId id="542"/>
            <p14:sldId id="532"/>
            <p14:sldId id="626"/>
            <p14:sldId id="533"/>
            <p14:sldId id="534"/>
            <p14:sldId id="539"/>
            <p14:sldId id="620"/>
            <p14:sldId id="525"/>
            <p14:sldId id="535"/>
            <p14:sldId id="536"/>
            <p14:sldId id="526"/>
            <p14:sldId id="527"/>
            <p14:sldId id="543"/>
            <p14:sldId id="544"/>
            <p14:sldId id="545"/>
            <p14:sldId id="549"/>
            <p14:sldId id="550"/>
            <p14:sldId id="551"/>
            <p14:sldId id="552"/>
            <p14:sldId id="553"/>
            <p14:sldId id="555"/>
            <p14:sldId id="556"/>
            <p14:sldId id="557"/>
            <p14:sldId id="547"/>
            <p14:sldId id="559"/>
            <p14:sldId id="558"/>
            <p14:sldId id="560"/>
            <p14:sldId id="561"/>
            <p14:sldId id="562"/>
            <p14:sldId id="563"/>
            <p14:sldId id="568"/>
            <p14:sldId id="564"/>
            <p14:sldId id="565"/>
            <p14:sldId id="566"/>
            <p14:sldId id="567"/>
            <p14:sldId id="569"/>
            <p14:sldId id="609"/>
            <p14:sldId id="570"/>
            <p14:sldId id="571"/>
            <p14:sldId id="584"/>
            <p14:sldId id="585"/>
            <p14:sldId id="587"/>
            <p14:sldId id="573"/>
            <p14:sldId id="574"/>
            <p14:sldId id="603"/>
            <p14:sldId id="604"/>
            <p14:sldId id="610"/>
            <p14:sldId id="588"/>
            <p14:sldId id="592"/>
            <p14:sldId id="589"/>
            <p14:sldId id="590"/>
            <p14:sldId id="591"/>
            <p14:sldId id="575"/>
            <p14:sldId id="576"/>
            <p14:sldId id="579"/>
            <p14:sldId id="580"/>
            <p14:sldId id="5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1" autoAdjust="0"/>
    <p:restoredTop sz="89825" autoAdjust="0"/>
  </p:normalViewPr>
  <p:slideViewPr>
    <p:cSldViewPr>
      <p:cViewPr varScale="1">
        <p:scale>
          <a:sx n="61" d="100"/>
          <a:sy n="61" d="100"/>
        </p:scale>
        <p:origin x="1528" y="64"/>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3" Type="http://schemas.openxmlformats.org/officeDocument/2006/relationships/tags" Target="tags/tag2.xml"/><Relationship Id="rId152" Type="http://schemas.openxmlformats.org/officeDocument/2006/relationships/tableStyles" Target="tableStyles.xml"/><Relationship Id="rId151" Type="http://schemas.openxmlformats.org/officeDocument/2006/relationships/viewProps" Target="viewProps.xml"/><Relationship Id="rId150" Type="http://schemas.openxmlformats.org/officeDocument/2006/relationships/presProps" Target="presProps.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lang="zh-CN" altLang="en-US"/>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fld>
            <a:endParaRPr 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body" idx="1"/>
          </p:nvPr>
        </p:nvSpPr>
        <p:spPr>
          <a:noFill/>
        </p:spPr>
        <p:txBody>
          <a:bodyPr lIns="90480" rIns="90480"/>
          <a:lstStyle/>
          <a:p>
            <a:r>
              <a:rPr lang="en-US"/>
              <a:t>1st generation</a:t>
            </a:r>
            <a:endParaRPr lang="en-US"/>
          </a:p>
          <a:p>
            <a:r>
              <a:rPr lang="en-US"/>
              <a:t>Latency 1/2</a:t>
            </a:r>
            <a:endParaRPr lang="en-US"/>
          </a:p>
          <a:p>
            <a:r>
              <a:rPr lang="en-US"/>
              <a:t>but Clock rate 3X and IPC is 3X</a:t>
            </a:r>
            <a:endParaRPr lang="en-US"/>
          </a:p>
          <a:p>
            <a:endParaRPr lang="en-US"/>
          </a:p>
          <a:p>
            <a:r>
              <a:rPr lang="en-US"/>
              <a:t>Now move to other 1/2 of industry</a:t>
            </a:r>
            <a:endParaRPr lang="en-US"/>
          </a:p>
        </p:txBody>
      </p:sp>
      <p:sp>
        <p:nvSpPr>
          <p:cNvPr id="765955" name="Rectangle 3"/>
          <p:cNvSpPr>
            <a:spLocks noGrp="1" noRot="1" noChangeAspect="1" noChangeArrowheads="1" noTextEdit="1"/>
          </p:cNvSpPr>
          <p:nvPr>
            <p:ph type="sldImg"/>
          </p:nvPr>
        </p:nvSpPr>
        <p:spPr>
          <a:ln cap="flat"/>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350209"/>
          <p:cNvSpPr>
            <a:spLocks noGrp="1" noRot="1" noChangeAspect="1" noTextEdit="1"/>
          </p:cNvSpPr>
          <p:nvPr>
            <p:ph type="sldImg"/>
          </p:nvPr>
        </p:nvSpPr>
        <p:spPr/>
      </p:sp>
      <p:sp>
        <p:nvSpPr>
          <p:cNvPr id="350211" name="文本占位符 350210"/>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endParaRPr lang="en-AU" sz="1300" dirty="0"/>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5 — Large and Fast: Exploiting Memory Hierarchy</a:t>
            </a:r>
            <a:endParaRPr lang="en-AU" sz="1300" dirty="0"/>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fld>
            <a:endParaRPr lang="en-AU" sz="1300"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350209"/>
          <p:cNvSpPr>
            <a:spLocks noGrp="1" noRot="1" noChangeAspect="1" noTextEdit="1"/>
          </p:cNvSpPr>
          <p:nvPr>
            <p:ph type="sldImg"/>
          </p:nvPr>
        </p:nvSpPr>
        <p:spPr/>
      </p:sp>
      <p:sp>
        <p:nvSpPr>
          <p:cNvPr id="350211" name="文本占位符 350210"/>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endParaRPr lang="en-AU" sz="1300" dirty="0"/>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5 — Large and Fast: Exploiting Memory Hierarchy</a:t>
            </a:r>
            <a:endParaRPr lang="en-AU" sz="1300" dirty="0"/>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fld>
            <a:endParaRPr lang="en-AU" sz="1300"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body" idx="1"/>
          </p:nvPr>
        </p:nvSpPr>
        <p:spPr>
          <a:noFill/>
        </p:spPr>
        <p:txBody>
          <a:bodyPr lIns="90480" rIns="90480"/>
          <a:lstStyle/>
          <a:p>
            <a:endParaRPr lang="en-US"/>
          </a:p>
          <a:p>
            <a:r>
              <a:rPr lang="en-US"/>
              <a:t>Y-axis is performance</a:t>
            </a:r>
            <a:endParaRPr lang="en-US"/>
          </a:p>
          <a:p>
            <a:r>
              <a:rPr lang="en-US"/>
              <a:t>X-axis is time</a:t>
            </a:r>
            <a:endParaRPr lang="en-US"/>
          </a:p>
          <a:p>
            <a:r>
              <a:rPr lang="en-US"/>
              <a:t>Latency</a:t>
            </a:r>
            <a:endParaRPr lang="en-US"/>
          </a:p>
          <a:p>
            <a:r>
              <a:rPr lang="en-US"/>
              <a:t>Cliché: </a:t>
            </a:r>
            <a:endParaRPr lang="en-US"/>
          </a:p>
          <a:p>
            <a:r>
              <a:rPr lang="en-US"/>
              <a:t>Not e that x86 didn’t have cache on chip until 1989</a:t>
            </a:r>
            <a:endParaRPr lang="en-US"/>
          </a:p>
        </p:txBody>
      </p:sp>
      <p:sp>
        <p:nvSpPr>
          <p:cNvPr id="570371" name="Rectangle 3"/>
          <p:cNvSpPr>
            <a:spLocks noGrp="1" noRot="1" noChangeAspect="1" noChangeArrowheads="1" noTextEdit="1"/>
          </p:cNvSpPr>
          <p:nvPr>
            <p:ph type="sldImg"/>
          </p:nvPr>
        </p:nvSpPr>
        <p:spPr>
          <a:ln cap="flat"/>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noFill/>
        </p:spPr>
        <p:txBody>
          <a:bodyPr lIns="90480" rIns="90480"/>
          <a:lstStyle/>
          <a:p>
            <a:endParaRPr lang="en-US"/>
          </a:p>
          <a:p>
            <a:r>
              <a:rPr lang="en-US"/>
              <a:t>Y-axis is performance</a:t>
            </a:r>
            <a:endParaRPr lang="en-US"/>
          </a:p>
          <a:p>
            <a:r>
              <a:rPr lang="en-US"/>
              <a:t>X-axis is time</a:t>
            </a:r>
            <a:endParaRPr lang="en-US"/>
          </a:p>
          <a:p>
            <a:r>
              <a:rPr lang="en-US"/>
              <a:t>Latency</a:t>
            </a:r>
            <a:endParaRPr lang="en-US"/>
          </a:p>
          <a:p>
            <a:r>
              <a:rPr lang="en-US"/>
              <a:t>Cliché: </a:t>
            </a:r>
            <a:endParaRPr lang="en-US"/>
          </a:p>
          <a:p>
            <a:r>
              <a:rPr lang="en-US"/>
              <a:t>Not e that x86 didn’t have cache on chip until 1989</a:t>
            </a:r>
            <a:endParaRPr lang="en-US"/>
          </a:p>
        </p:txBody>
      </p:sp>
      <p:sp>
        <p:nvSpPr>
          <p:cNvPr id="759811" name="Rectangle 3"/>
          <p:cNvSpPr>
            <a:spLocks noGrp="1" noRot="1" noChangeAspect="1" noChangeArrowheads="1" noTextEdit="1"/>
          </p:cNvSpPr>
          <p:nvPr>
            <p:ph type="sldImg"/>
          </p:nvPr>
        </p:nvSpPr>
        <p:spPr>
          <a:ln cap="flat"/>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fld>
            <a:endParaRPr lang="zh-C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smtClean="0"/>
              <a:t>单击此处编辑母版标题样式</a:t>
            </a:r>
            <a:endParaRPr lang="zh-CN" altLang="en-US" smtClean="0"/>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lang="zh-CN" altLang="en-US" smtClean="0"/>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5DB2DAE-C405-40DD-9836-45DE3290491A}" type="datetime1">
              <a:rPr lang="zh-CN" altLang="en-US" smtClean="0"/>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fld>
            <a:endParaRPr kumimoji="0" lang="zh-CN"/>
          </a:p>
        </p:txBody>
      </p:sp>
      <p:sp>
        <p:nvSpPr>
          <p:cNvPr id="8" name="TextBox 7"/>
          <p:cNvSpPr txBox="1"/>
          <p:nvPr userDrawn="1"/>
        </p:nvSpPr>
        <p:spPr>
          <a:xfrm>
            <a:off x="750710" y="6053226"/>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9" name="Rectangle 11"/>
          <p:cNvSpPr/>
          <p:nvPr userDrawn="1"/>
        </p:nvSpPr>
        <p:spPr>
          <a:xfrm>
            <a:off x="8655660" y="6253281"/>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2F3D3-D3E2-4863-9CAA-59D340B24AF0}" type="datetime1">
              <a:rPr lang="zh-CN" altLang="en-US" smtClean="0"/>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fld>
            <a:endParaRPr kumimoji="0" lang="zh-CN"/>
          </a:p>
        </p:txBody>
      </p:sp>
      <p:sp>
        <p:nvSpPr>
          <p:cNvPr id="6" name="TextBox 5"/>
          <p:cNvSpPr txBox="1"/>
          <p:nvPr userDrawn="1"/>
        </p:nvSpPr>
        <p:spPr>
          <a:xfrm>
            <a:off x="750711" y="5960011"/>
            <a:ext cx="7973935" cy="400110"/>
          </a:xfrm>
          <a:prstGeom prst="rect">
            <a:avLst/>
          </a:prstGeom>
          <a:noFill/>
        </p:spPr>
        <p:txBody>
          <a:bodyPr wrap="none" rtlCol="0">
            <a:normAutofit/>
          </a:bodyPr>
          <a:lstStyle/>
          <a:p>
            <a:pPr algn="r"/>
            <a:r>
              <a:rPr lang="zh-CN" altLang="en-US" sz="2000" b="1" dirty="0" smtClean="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endParaRPr lang="zh-CN">
              <a:solidFill>
                <a:srgbClr val="FF66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9C4BDBDD-6C7E-46C3-A9AA-C168A4B431ED}" type="datetime1">
              <a:rPr lang="zh-CN" altLang="en-US" smtClean="0"/>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xml"/><Relationship Id="rId1" Type="http://schemas.openxmlformats.org/officeDocument/2006/relationships/image" Target="../media/image50.jpe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118.xml"/><Relationship Id="rId3" Type="http://schemas.openxmlformats.org/officeDocument/2006/relationships/slideLayout" Target="../slideLayouts/slideLayout1.xml"/><Relationship Id="rId2" Type="http://schemas.openxmlformats.org/officeDocument/2006/relationships/image" Target="../media/image52.png"/><Relationship Id="rId1"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xml"/><Relationship Id="rId1" Type="http://schemas.openxmlformats.org/officeDocument/2006/relationships/image" Target="../media/image53.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xml"/><Relationship Id="rId1" Type="http://schemas.openxmlformats.org/officeDocument/2006/relationships/image" Target="../media/image55.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1.xml"/><Relationship Id="rId1" Type="http://schemas.openxmlformats.org/officeDocument/2006/relationships/image" Target="../media/image56.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xml"/><Relationship Id="rId1"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27.wmf"/><Relationship Id="rId1"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36.wmf"/><Relationship Id="rId1" Type="http://schemas.openxmlformats.org/officeDocument/2006/relationships/oleObject" Target="../embeddings/oleObject3.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image" Target="../media/image39.w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image" Target="../media/image40.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image" Target="../media/image39.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1.xml"/><Relationship Id="rId2" Type="http://schemas.openxmlformats.org/officeDocument/2006/relationships/image" Target="../media/image45.png"/><Relationship Id="rId1" Type="http://schemas.openxmlformats.org/officeDocument/2006/relationships/image" Target="../media/image44.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xml"/><Relationship Id="rId1"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405" y="1071899"/>
            <a:ext cx="7924800" cy="707886"/>
          </a:xfrm>
          <a:prstGeom prst="rect">
            <a:avLst/>
          </a:prstGeom>
          <a:noFill/>
        </p:spPr>
        <p:txBody>
          <a:bodyPr wrap="square" rtlCol="0">
            <a:noAutofit/>
          </a:bodyPr>
          <a:lstStyle/>
          <a:p>
            <a:pPr algn="ctr"/>
            <a:r>
              <a:rPr lang="zh-CN" altLang="en-US" sz="4800" b="1" dirty="0" smtClean="0">
                <a:solidFill>
                  <a:schemeClr val="tx1">
                    <a:lumMod val="85000"/>
                    <a:lumOff val="15000"/>
                  </a:schemeClr>
                </a:solidFill>
                <a:latin typeface="华文中宋" panose="02010600040101010101" pitchFamily="2" charset="-122"/>
                <a:ea typeface="华文中宋" panose="02010600040101010101" pitchFamily="2" charset="-122"/>
              </a:rPr>
              <a:t>高级计算机系统结构</a:t>
            </a:r>
            <a:endParaRPr lang="zh-CN" sz="4800" b="1" dirty="0">
              <a:solidFill>
                <a:schemeClr val="tx1">
                  <a:lumMod val="50000"/>
                  <a:lumOff val="50000"/>
                </a:schemeClr>
              </a:solidFill>
              <a:latin typeface="华文中宋" panose="02010600040101010101" pitchFamily="2" charset="-122"/>
              <a:ea typeface="华文中宋" panose="02010600040101010101" pitchFamily="2" charset="-122"/>
              <a:cs typeface="Arial" panose="020B0604020202020204" pitchFamily="34" charset="0"/>
            </a:endParaRPr>
          </a:p>
        </p:txBody>
      </p:sp>
      <p:sp>
        <p:nvSpPr>
          <p:cNvPr id="25" name="TextBox 24"/>
          <p:cNvSpPr txBox="1"/>
          <p:nvPr/>
        </p:nvSpPr>
        <p:spPr>
          <a:xfrm>
            <a:off x="3373957" y="3153165"/>
            <a:ext cx="1470275" cy="707886"/>
          </a:xfrm>
          <a:prstGeom prst="rect">
            <a:avLst/>
          </a:prstGeom>
          <a:noFill/>
        </p:spPr>
        <p:txBody>
          <a:bodyPr wrap="none" rtlCol="0">
            <a:spAutoFit/>
          </a:bodyPr>
          <a:lstStyle/>
          <a:p>
            <a:pPr algn="ctr"/>
            <a:r>
              <a:rPr lang="zh-CN" altLang="en-US" sz="4000" b="1" dirty="0" smtClean="0">
                <a:solidFill>
                  <a:srgbClr val="0070C0"/>
                </a:solidFill>
                <a:effectLst>
                  <a:outerShdw blurRad="38100" dist="38100" dir="2700000" algn="tl">
                    <a:srgbClr val="000000">
                      <a:alpha val="43137"/>
                    </a:srgbClr>
                  </a:outerShdw>
                </a:effectLst>
                <a:ea typeface="华文中宋" panose="02010600040101010101" pitchFamily="2" charset="-122"/>
              </a:rPr>
              <a:t>第</a:t>
            </a:r>
            <a:r>
              <a:rPr lang="en-US" altLang="zh-CN" sz="4000" b="1" dirty="0">
                <a:solidFill>
                  <a:srgbClr val="0070C0"/>
                </a:solidFill>
                <a:effectLst>
                  <a:outerShdw blurRad="38100" dist="38100" dir="2700000" algn="tl">
                    <a:srgbClr val="000000">
                      <a:alpha val="43137"/>
                    </a:srgbClr>
                  </a:outerShdw>
                </a:effectLst>
                <a:ea typeface="华文中宋" panose="02010600040101010101" pitchFamily="2" charset="-122"/>
              </a:rPr>
              <a:t>5</a:t>
            </a:r>
            <a:r>
              <a:rPr lang="zh-CN" altLang="en-US" sz="4000" b="1" dirty="0" smtClean="0">
                <a:solidFill>
                  <a:srgbClr val="0070C0"/>
                </a:solidFill>
                <a:effectLst>
                  <a:outerShdw blurRad="38100" dist="38100" dir="2700000" algn="tl">
                    <a:srgbClr val="000000">
                      <a:alpha val="43137"/>
                    </a:srgbClr>
                  </a:outerShdw>
                </a:effectLst>
                <a:ea typeface="华文中宋" panose="02010600040101010101" pitchFamily="2" charset="-122"/>
              </a:rPr>
              <a:t>章</a:t>
            </a:r>
            <a:endParaRPr lang="zh-CN" sz="4000" b="1" dirty="0">
              <a:solidFill>
                <a:srgbClr val="0070C0"/>
              </a:solidFill>
              <a:effectLst>
                <a:outerShdw blurRad="38100" dist="38100" dir="2700000" algn="tl">
                  <a:srgbClr val="000000">
                    <a:alpha val="43137"/>
                  </a:srgbClr>
                </a:outerShdw>
              </a:effectLst>
              <a:ea typeface="华文中宋" panose="02010600040101010101" pitchFamily="2" charset="-122"/>
            </a:endParaRPr>
          </a:p>
        </p:txBody>
      </p:sp>
      <p:pic>
        <p:nvPicPr>
          <p:cNvPr id="1026" name="Picture 2" descr="D:\教学\Computer Organization And Design\Picture\Computer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6525" y="3153165"/>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635896" y="4125812"/>
            <a:ext cx="3467616" cy="584775"/>
          </a:xfrm>
          <a:prstGeom prst="rect">
            <a:avLst/>
          </a:prstGeom>
          <a:noFill/>
        </p:spPr>
        <p:txBody>
          <a:bodyPr wrap="none" rtlCol="0">
            <a:spAutoFit/>
          </a:bodyPr>
          <a:lstStyle/>
          <a:p>
            <a:pPr algn="ctr"/>
            <a:r>
              <a:rPr lang="zh-CN" altLang="en-US" sz="3200" b="1" dirty="0" smtClean="0">
                <a:ea typeface="华文中宋" panose="02010600040101010101" pitchFamily="2" charset="-122"/>
              </a:rPr>
              <a:t>大容量和高速度：</a:t>
            </a:r>
            <a:endParaRPr lang="zh-CN" sz="3200" b="1" dirty="0">
              <a:ea typeface="华文中宋" panose="02010600040101010101" pitchFamily="2" charset="-122"/>
            </a:endParaRPr>
          </a:p>
        </p:txBody>
      </p:sp>
      <p:sp>
        <p:nvSpPr>
          <p:cNvPr id="14" name="Rectangle 5"/>
          <p:cNvSpPr>
            <a:spLocks noChangeArrowheads="1"/>
          </p:cNvSpPr>
          <p:nvPr/>
        </p:nvSpPr>
        <p:spPr bwMode="auto">
          <a:xfrm>
            <a:off x="3365347" y="2875678"/>
            <a:ext cx="45719" cy="3303116"/>
          </a:xfrm>
          <a:prstGeom prst="rect">
            <a:avLst/>
          </a:prstGeom>
          <a:gradFill rotWithShape="1">
            <a:gsLst>
              <a:gs pos="0">
                <a:schemeClr val="tx2"/>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 name="Rectangle 6"/>
          <p:cNvSpPr>
            <a:spLocks noChangeArrowheads="1"/>
          </p:cNvSpPr>
          <p:nvPr/>
        </p:nvSpPr>
        <p:spPr bwMode="auto">
          <a:xfrm>
            <a:off x="3098687" y="3907418"/>
            <a:ext cx="5816713" cy="73025"/>
          </a:xfrm>
          <a:prstGeom prst="rect">
            <a:avLst/>
          </a:prstGeom>
          <a:gradFill rotWithShape="1">
            <a:gsLst>
              <a:gs pos="0">
                <a:schemeClr val="tx2"/>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TextBox 15"/>
          <p:cNvSpPr txBox="1"/>
          <p:nvPr/>
        </p:nvSpPr>
        <p:spPr>
          <a:xfrm>
            <a:off x="3430713" y="4862987"/>
            <a:ext cx="3877986" cy="584775"/>
          </a:xfrm>
          <a:prstGeom prst="rect">
            <a:avLst/>
          </a:prstGeom>
          <a:noFill/>
        </p:spPr>
        <p:txBody>
          <a:bodyPr wrap="none" rtlCol="0">
            <a:spAutoFit/>
          </a:bodyPr>
          <a:lstStyle/>
          <a:p>
            <a:pPr algn="ctr"/>
            <a:r>
              <a:rPr lang="zh-CN" altLang="en-US" sz="3200" b="1" dirty="0" smtClean="0">
                <a:ea typeface="华文中宋" panose="02010600040101010101" pitchFamily="2" charset="-122"/>
              </a:rPr>
              <a:t>开发存储器层次结构</a:t>
            </a:r>
            <a:endParaRPr lang="zh-CN" sz="3200" b="1" dirty="0">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73820FCD-5F4C-4989-BE05-0A8208BCBC21}" type="slidenum">
              <a:rPr lang="en-US" altLang="zh-CN" smtClean="0"/>
            </a:fld>
            <a:endParaRPr kumimoji="0"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8"/>
          <p:cNvSpPr>
            <a:spLocks noGrp="1"/>
          </p:cNvSpPr>
          <p:nvPr>
            <p:ph type="title"/>
          </p:nvPr>
        </p:nvSpPr>
        <p:spPr>
          <a:xfrm>
            <a:off x="639475" y="116632"/>
            <a:ext cx="5231814" cy="685800"/>
          </a:xfrm>
        </p:spPr>
        <p:txBody>
          <a:bodyPr>
            <a:normAutofit/>
          </a:bodyPr>
          <a:lstStyle/>
          <a:p>
            <a:pPr lvl="0">
              <a:spcBef>
                <a:spcPts val="0"/>
              </a:spcBef>
            </a:pPr>
            <a:r>
              <a:rPr lang="en-US" altLang="zh-CN" sz="2800" b="1" dirty="0" smtClean="0">
                <a:solidFill>
                  <a:srgbClr val="0000FF"/>
                </a:solidFill>
              </a:rPr>
              <a:t>5.1  </a:t>
            </a:r>
            <a:r>
              <a:rPr lang="zh-CN" altLang="en-US" sz="2800" b="1" dirty="0" smtClean="0">
                <a:solidFill>
                  <a:srgbClr val="0000FF"/>
                </a:solidFill>
              </a:rPr>
              <a:t>引言</a:t>
            </a:r>
            <a:endParaRPr lang="zh-CN" sz="2800" b="1"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9" name="Rectangle 2"/>
          <p:cNvSpPr txBox="1">
            <a:spLocks noChangeArrowheads="1"/>
          </p:cNvSpPr>
          <p:nvPr/>
        </p:nvSpPr>
        <p:spPr>
          <a:xfrm>
            <a:off x="2915816" y="907055"/>
            <a:ext cx="3854802" cy="808040"/>
          </a:xfrm>
          <a:prstGeom prst="rect">
            <a:avLst/>
          </a:prstGeom>
          <a:noFill/>
        </p:spPr>
        <p:txBody>
          <a:bodyPr vert="horz" lIns="90488" tIns="45720" rIns="90488"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zh-CN" altLang="en-US" sz="3300" b="1" dirty="0" smtClean="0">
                <a:solidFill>
                  <a:srgbClr val="FF0000"/>
                </a:solidFill>
              </a:rPr>
              <a:t>加快存储器的速度</a:t>
            </a:r>
            <a:endParaRPr lang="zh-CN" altLang="en-US" sz="3300" b="1" dirty="0">
              <a:solidFill>
                <a:srgbClr val="FF0000"/>
              </a:solidFill>
            </a:endParaRPr>
          </a:p>
        </p:txBody>
      </p:sp>
      <p:sp>
        <p:nvSpPr>
          <p:cNvPr id="10" name="Rectangle 3"/>
          <p:cNvSpPr txBox="1">
            <a:spLocks noChangeArrowheads="1"/>
          </p:cNvSpPr>
          <p:nvPr/>
        </p:nvSpPr>
        <p:spPr>
          <a:xfrm>
            <a:off x="668516" y="1611050"/>
            <a:ext cx="7719908" cy="1833578"/>
          </a:xfrm>
          <a:prstGeom prst="rect">
            <a:avLst/>
          </a:prstGeom>
          <a:noFill/>
        </p:spPr>
        <p:txBody>
          <a:bodyPr vert="horz" lIns="90488" tIns="45720" rIns="90488"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150000"/>
              </a:lnSpc>
              <a:spcBef>
                <a:spcPct val="0"/>
              </a:spcBef>
              <a:buFontTx/>
              <a:buNone/>
              <a:tabLst>
                <a:tab pos="3028950" algn="l"/>
                <a:tab pos="7600950" algn="l"/>
              </a:tabLst>
            </a:pPr>
            <a:r>
              <a:rPr lang="zh-CN" altLang="en-US" b="1" smtClean="0">
                <a:ea typeface="宋体" panose="02010600030101010101" pitchFamily="2" charset="-122"/>
              </a:rPr>
              <a:t>硬件的部件特征：</a:t>
            </a:r>
            <a:endParaRPr lang="zh-CN" altLang="en-US" b="1" smtClean="0">
              <a:ea typeface="宋体" panose="02010600030101010101" pitchFamily="2" charset="-122"/>
            </a:endParaRPr>
          </a:p>
          <a:p>
            <a:pPr lvl="1">
              <a:lnSpc>
                <a:spcPct val="150000"/>
              </a:lnSpc>
              <a:spcBef>
                <a:spcPct val="0"/>
              </a:spcBef>
              <a:buFontTx/>
              <a:buChar char="•"/>
              <a:tabLst>
                <a:tab pos="3028950" algn="l"/>
                <a:tab pos="7600950" algn="l"/>
              </a:tabLst>
            </a:pPr>
            <a:r>
              <a:rPr lang="zh-CN" altLang="en-US" sz="2400" b="1" smtClean="0">
                <a:ea typeface="宋体" panose="02010600030101010101" pitchFamily="2" charset="-122"/>
              </a:rPr>
              <a:t>更小的硬件</a:t>
            </a:r>
            <a:r>
              <a:rPr lang="zh-CN" altLang="en-US" sz="2400" b="1" u="sng" smtClean="0">
                <a:solidFill>
                  <a:srgbClr val="C00000"/>
                </a:solidFill>
                <a:ea typeface="宋体" panose="02010600030101010101" pitchFamily="2" charset="-122"/>
              </a:rPr>
              <a:t>更快</a:t>
            </a:r>
            <a:r>
              <a:rPr lang="zh-CN" altLang="en-US" sz="2400" b="1" smtClean="0">
                <a:ea typeface="宋体" panose="02010600030101010101" pitchFamily="2" charset="-122"/>
              </a:rPr>
              <a:t>也更贵</a:t>
            </a:r>
            <a:endParaRPr lang="zh-CN" altLang="en-US" sz="2400" b="1" smtClean="0">
              <a:ea typeface="宋体" panose="02010600030101010101" pitchFamily="2" charset="-122"/>
            </a:endParaRPr>
          </a:p>
          <a:p>
            <a:pPr lvl="1">
              <a:lnSpc>
                <a:spcPct val="150000"/>
              </a:lnSpc>
              <a:spcBef>
                <a:spcPct val="0"/>
              </a:spcBef>
              <a:buFontTx/>
              <a:buChar char="•"/>
              <a:tabLst>
                <a:tab pos="3028950" algn="l"/>
                <a:tab pos="7600950" algn="l"/>
              </a:tabLst>
            </a:pPr>
            <a:r>
              <a:rPr lang="zh-CN" altLang="en-US" sz="2400" b="1" smtClean="0">
                <a:ea typeface="宋体" panose="02010600030101010101" pitchFamily="2" charset="-122"/>
              </a:rPr>
              <a:t>更大的存储器级别更低也更便宜</a:t>
            </a:r>
            <a:endParaRPr lang="zh-CN" altLang="en-US" sz="2400" b="1" dirty="0">
              <a:ea typeface="宋体" panose="02010600030101010101" pitchFamily="2" charset="-122"/>
            </a:endParaRPr>
          </a:p>
        </p:txBody>
      </p:sp>
      <p:sp>
        <p:nvSpPr>
          <p:cNvPr id="11" name="Text Box 6"/>
          <p:cNvSpPr txBox="1">
            <a:spLocks noChangeArrowheads="1"/>
          </p:cNvSpPr>
          <p:nvPr/>
        </p:nvSpPr>
        <p:spPr bwMode="auto">
          <a:xfrm>
            <a:off x="668516" y="3597028"/>
            <a:ext cx="7503884" cy="18466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800" b="1" dirty="0" smtClean="0">
                <a:solidFill>
                  <a:srgbClr val="FF0000"/>
                </a:solidFill>
                <a:latin typeface="Comic Sans MS" panose="030F0702030302020204" pitchFamily="66" charset="0"/>
              </a:rPr>
              <a:t>目标</a:t>
            </a:r>
            <a:endParaRPr lang="en-US" sz="2800" b="1" dirty="0" smtClean="0">
              <a:solidFill>
                <a:srgbClr val="FF0000"/>
              </a:solidFill>
              <a:latin typeface="Comic Sans MS" panose="030F0702030302020204" pitchFamily="66" charset="0"/>
            </a:endParaRPr>
          </a:p>
          <a:p>
            <a:pPr lvl="1" algn="l">
              <a:lnSpc>
                <a:spcPct val="150000"/>
              </a:lnSpc>
              <a:buFontTx/>
              <a:buChar char="•"/>
            </a:pPr>
            <a:r>
              <a:rPr lang="en-US" sz="2400" b="1" dirty="0" smtClean="0">
                <a:solidFill>
                  <a:srgbClr val="FF0000"/>
                </a:solidFill>
                <a:latin typeface="Comic Sans MS" panose="030F0702030302020204" pitchFamily="66" charset="0"/>
              </a:rPr>
              <a:t> </a:t>
            </a:r>
            <a:r>
              <a:rPr lang="zh-CN" altLang="en-US" sz="2400" b="1" dirty="0" smtClean="0">
                <a:solidFill>
                  <a:srgbClr val="FF0000"/>
                </a:solidFill>
                <a:latin typeface="Comic Sans MS" panose="030F0702030302020204" pitchFamily="66" charset="0"/>
              </a:rPr>
              <a:t>具有</a:t>
            </a:r>
            <a:r>
              <a:rPr lang="zh-CN" altLang="en-US" sz="2400" b="1" dirty="0" smtClean="0">
                <a:solidFill>
                  <a:srgbClr val="0070C0"/>
                </a:solidFill>
                <a:latin typeface="Comic Sans MS" panose="030F0702030302020204" pitchFamily="66" charset="0"/>
              </a:rPr>
              <a:t>最小存储器的速度</a:t>
            </a:r>
            <a:r>
              <a:rPr lang="zh-CN" altLang="en-US" sz="2400" b="1" dirty="0" smtClean="0">
                <a:solidFill>
                  <a:srgbClr val="FF0000"/>
                </a:solidFill>
                <a:latin typeface="Comic Sans MS" panose="030F0702030302020204" pitchFamily="66" charset="0"/>
              </a:rPr>
              <a:t>和</a:t>
            </a:r>
            <a:r>
              <a:rPr lang="zh-CN" altLang="en-US" sz="2400" b="1" dirty="0" smtClean="0">
                <a:solidFill>
                  <a:schemeClr val="accent6">
                    <a:lumMod val="50000"/>
                  </a:schemeClr>
                </a:solidFill>
                <a:latin typeface="Comic Sans MS" panose="030F0702030302020204" pitchFamily="66" charset="0"/>
              </a:rPr>
              <a:t>最大存储器的容量</a:t>
            </a:r>
            <a:endParaRPr lang="en-US" sz="2400" b="1" dirty="0">
              <a:solidFill>
                <a:schemeClr val="accent6">
                  <a:lumMod val="50000"/>
                </a:schemeClr>
              </a:solidFill>
              <a:latin typeface="Comic Sans MS" panose="030F0702030302020204" pitchFamily="66" charset="0"/>
            </a:endParaRPr>
          </a:p>
          <a:p>
            <a:pPr lvl="1" algn="l">
              <a:lnSpc>
                <a:spcPct val="150000"/>
              </a:lnSpc>
              <a:buFontTx/>
              <a:buChar char="•"/>
            </a:pPr>
            <a:r>
              <a:rPr lang="en-US" altLang="zh-CN" sz="2400" b="1" dirty="0" smtClean="0">
                <a:solidFill>
                  <a:srgbClr val="FF0000"/>
                </a:solidFill>
                <a:latin typeface="Comic Sans MS" panose="030F0702030302020204" pitchFamily="66" charset="0"/>
                <a:ea typeface="宋体" panose="02010600030101010101" pitchFamily="2" charset="-122"/>
              </a:rPr>
              <a:t> </a:t>
            </a:r>
            <a:r>
              <a:rPr lang="zh-CN" altLang="en-US" sz="2400" b="1" dirty="0" smtClean="0">
                <a:solidFill>
                  <a:srgbClr val="FF0000"/>
                </a:solidFill>
                <a:latin typeface="Comic Sans MS" panose="030F0702030302020204" pitchFamily="66" charset="0"/>
                <a:ea typeface="宋体" panose="02010600030101010101" pitchFamily="2" charset="-122"/>
              </a:rPr>
              <a:t>价格接近</a:t>
            </a:r>
            <a:r>
              <a:rPr lang="zh-CN" altLang="en-US" sz="2400" b="1" dirty="0" smtClean="0">
                <a:solidFill>
                  <a:srgbClr val="0070C0"/>
                </a:solidFill>
                <a:latin typeface="Comic Sans MS" panose="030F0702030302020204" pitchFamily="66" charset="0"/>
                <a:ea typeface="宋体" panose="02010600030101010101" pitchFamily="2" charset="-122"/>
              </a:rPr>
              <a:t>最便宜级别的存储器</a:t>
            </a:r>
            <a:endParaRPr lang="en-US" sz="2400" b="1" dirty="0">
              <a:solidFill>
                <a:schemeClr val="hlink"/>
              </a:solidFill>
              <a:latin typeface="Comic Sans MS" panose="030F0702030302020204"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6 </a:t>
            </a:r>
            <a:r>
              <a:rPr lang="zh-CN" altLang="en-US" dirty="0" smtClean="0">
                <a:solidFill>
                  <a:srgbClr val="C00000"/>
                </a:solidFill>
              </a:rPr>
              <a:t>预取技术</a:t>
            </a:r>
            <a:endParaRPr lang="en-US" altLang="zh-CN" dirty="0">
              <a:solidFill>
                <a:srgbClr val="C00000"/>
              </a:solidFill>
            </a:endParaRPr>
          </a:p>
        </p:txBody>
      </p:sp>
      <p:sp>
        <p:nvSpPr>
          <p:cNvPr id="4" name="Rectangle 5"/>
          <p:cNvSpPr>
            <a:spLocks noChangeArrowheads="1"/>
          </p:cNvSpPr>
          <p:nvPr/>
        </p:nvSpPr>
        <p:spPr bwMode="auto">
          <a:xfrm>
            <a:off x="92521" y="1556792"/>
            <a:ext cx="8943975"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1800"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指令和数据都可在处理器提出访问请求之前进行预取。</a:t>
            </a:r>
            <a:r>
              <a:rPr lang="zh-CN" altLang="en-US" b="0" dirty="0">
                <a:latin typeface="华文中宋" panose="02010600040101010101" pitchFamily="2" charset="-122"/>
                <a:ea typeface="华文中宋" panose="02010600040101010101" pitchFamily="2" charset="-122"/>
              </a:rPr>
              <a:t>预取内容可以直接放入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，也可以放在一个访问速度比主存快的外部缓冲器中。指令预取通常由</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之外的硬件完成。</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a:t>
            </a:r>
            <a:r>
              <a:rPr lang="zh-CN" altLang="en-US" sz="2200" b="0" dirty="0">
                <a:latin typeface="华文中宋" panose="02010600040101010101" pitchFamily="2" charset="-122"/>
                <a:ea typeface="华文中宋" panose="02010600040101010101" pitchFamily="2" charset="-122"/>
              </a:rPr>
              <a:t>例如，</a:t>
            </a:r>
            <a:r>
              <a:rPr lang="en-US" altLang="zh-CN" sz="2200" b="0" dirty="0">
                <a:latin typeface="华文中宋" panose="02010600040101010101" pitchFamily="2" charset="-122"/>
                <a:ea typeface="华文中宋" panose="02010600040101010101" pitchFamily="2" charset="-122"/>
              </a:rPr>
              <a:t>Alpha AXP 21064</a:t>
            </a:r>
            <a:r>
              <a:rPr lang="zh-CN" altLang="en-US" sz="2200" b="0" dirty="0">
                <a:latin typeface="华文中宋" panose="02010600040101010101" pitchFamily="2" charset="-122"/>
                <a:ea typeface="华文中宋" panose="02010600040101010101" pitchFamily="2" charset="-122"/>
              </a:rPr>
              <a:t>微处理器在发生指令失效时取两个块：被请求指令块和顺序的下一指令块。被请求指令块返回时放入</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，而预取指令块则放在缓冲器中；如果某次被请求的指令块正好在缓冲器里，则取消对该块的访存请求，直接从缓冲器中读出这一块，同时发出对下一指令块的预取访存请求。</a:t>
            </a:r>
            <a:r>
              <a:rPr lang="en-US" altLang="zh-CN" sz="2200" b="0" dirty="0">
                <a:latin typeface="华文中宋" panose="02010600040101010101" pitchFamily="2" charset="-122"/>
                <a:ea typeface="华文中宋" panose="02010600040101010101" pitchFamily="2" charset="-122"/>
              </a:rPr>
              <a:t>21064</a:t>
            </a:r>
            <a:r>
              <a:rPr lang="zh-CN" altLang="en-US" sz="2200" b="0" dirty="0">
                <a:latin typeface="华文中宋" panose="02010600040101010101" pitchFamily="2" charset="-122"/>
                <a:ea typeface="华文中宋" panose="02010600040101010101" pitchFamily="2" charset="-122"/>
              </a:rPr>
              <a:t>的指令缓冲器中只含一个</a:t>
            </a:r>
            <a:r>
              <a:rPr lang="en-US" altLang="zh-CN" sz="2200" b="0" dirty="0">
                <a:latin typeface="华文中宋" panose="02010600040101010101" pitchFamily="2" charset="-122"/>
                <a:ea typeface="华文中宋" panose="02010600040101010101" pitchFamily="2" charset="-122"/>
              </a:rPr>
              <a:t>32 B</a:t>
            </a:r>
            <a:r>
              <a:rPr lang="zh-CN" altLang="en-US" sz="2200" b="0" dirty="0">
                <a:latin typeface="华文中宋" panose="02010600040101010101" pitchFamily="2" charset="-122"/>
                <a:ea typeface="华文中宋" panose="02010600040101010101" pitchFamily="2" charset="-122"/>
              </a:rPr>
              <a:t>的</a:t>
            </a:r>
            <a:r>
              <a:rPr lang="zh-CN" altLang="en-US" sz="2200" b="0" dirty="0" smtClean="0">
                <a:latin typeface="华文中宋" panose="02010600040101010101" pitchFamily="2" charset="-122"/>
                <a:ea typeface="华文中宋" panose="02010600040101010101" pitchFamily="2" charset="-122"/>
              </a:rPr>
              <a:t>块</a:t>
            </a:r>
            <a:r>
              <a:rPr lang="zh-CN" altLang="en-US" sz="220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5"/>
          <p:cNvSpPr>
            <a:spLocks noChangeArrowheads="1"/>
          </p:cNvSpPr>
          <p:nvPr/>
        </p:nvSpPr>
        <p:spPr bwMode="auto">
          <a:xfrm>
            <a:off x="325470" y="3641055"/>
            <a:ext cx="8639018"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硬件</a:t>
            </a:r>
            <a:r>
              <a:rPr lang="zh-CN" altLang="en-US" b="0" dirty="0">
                <a:latin typeface="华文中宋" panose="02010600040101010101" pitchFamily="2" charset="-122"/>
                <a:ea typeface="华文中宋" panose="02010600040101010101" pitchFamily="2" charset="-122"/>
              </a:rPr>
              <a:t>预取的一种替代方法是在编译时加入预取指令，在数据被用到之前发出预取请求。预取有以下两种类型：</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① 寄存器预取（</a:t>
            </a:r>
            <a:r>
              <a:rPr lang="en-US" altLang="zh-CN" b="0" dirty="0">
                <a:latin typeface="华文中宋" panose="02010600040101010101" pitchFamily="2" charset="-122"/>
                <a:ea typeface="华文中宋" panose="02010600040101010101" pitchFamily="2" charset="-122"/>
              </a:rPr>
              <a:t>register </a:t>
            </a:r>
            <a:r>
              <a:rPr lang="en-US" altLang="zh-CN" b="0" dirty="0" err="1">
                <a:latin typeface="华文中宋" panose="02010600040101010101" pitchFamily="2" charset="-122"/>
                <a:ea typeface="华文中宋" panose="02010600040101010101" pitchFamily="2" charset="-122"/>
              </a:rPr>
              <a:t>prefetch</a:t>
            </a:r>
            <a:r>
              <a:rPr lang="zh-CN" altLang="en-US" b="0" dirty="0">
                <a:latin typeface="华文中宋" panose="02010600040101010101" pitchFamily="2" charset="-122"/>
                <a:ea typeface="华文中宋" panose="02010600040101010101" pitchFamily="2" charset="-122"/>
              </a:rPr>
              <a:t>）：把数据取到寄存器中。</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② </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预取（</a:t>
            </a:r>
            <a:r>
              <a:rPr lang="en-US" altLang="zh-CN" b="0" dirty="0">
                <a:latin typeface="华文中宋" panose="02010600040101010101" pitchFamily="2" charset="-122"/>
                <a:ea typeface="华文中宋" panose="02010600040101010101" pitchFamily="2" charset="-122"/>
              </a:rPr>
              <a:t>Cache </a:t>
            </a:r>
            <a:r>
              <a:rPr lang="en-US" altLang="zh-CN" b="0" dirty="0" err="1">
                <a:latin typeface="华文中宋" panose="02010600040101010101" pitchFamily="2" charset="-122"/>
                <a:ea typeface="华文中宋" panose="02010600040101010101" pitchFamily="2" charset="-122"/>
              </a:rPr>
              <a:t>prefetch</a:t>
            </a:r>
            <a:r>
              <a:rPr lang="zh-CN" altLang="en-US" b="0" dirty="0">
                <a:latin typeface="华文中宋" panose="02010600040101010101" pitchFamily="2" charset="-122"/>
                <a:ea typeface="华文中宋" panose="02010600040101010101" pitchFamily="2" charset="-122"/>
              </a:rPr>
              <a:t>）：只将数据取到</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中，不放入寄存器。</a:t>
            </a:r>
            <a:endParaRPr lang="zh-CN" altLang="en-US" b="0" dirty="0">
              <a:latin typeface="华文中宋" panose="02010600040101010101" pitchFamily="2" charset="-122"/>
              <a:ea typeface="华文中宋" panose="02010600040101010101" pitchFamily="2" charset="-122"/>
            </a:endParaRPr>
          </a:p>
        </p:txBody>
      </p:sp>
      <p:sp>
        <p:nvSpPr>
          <p:cNvPr id="4" name="Rectangle 5"/>
          <p:cNvSpPr>
            <a:spLocks noChangeArrowheads="1"/>
          </p:cNvSpPr>
          <p:nvPr/>
        </p:nvSpPr>
        <p:spPr bwMode="auto">
          <a:xfrm>
            <a:off x="217074" y="932163"/>
            <a:ext cx="8747414"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 </a:t>
            </a:r>
            <a:r>
              <a:rPr lang="en-US" altLang="zh-CN" b="0" dirty="0" err="1" smtClean="0">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的研究结果表明：对于块大小为</a:t>
            </a:r>
            <a:r>
              <a:rPr lang="en-US" altLang="zh-CN" b="0" dirty="0">
                <a:latin typeface="华文中宋" panose="02010600040101010101" pitchFamily="2" charset="-122"/>
                <a:ea typeface="华文中宋" panose="02010600040101010101" pitchFamily="2" charset="-122"/>
              </a:rPr>
              <a:t>16 B</a:t>
            </a:r>
            <a:r>
              <a:rPr lang="zh-CN" altLang="en-US" b="0" dirty="0">
                <a:latin typeface="华文中宋" panose="02010600040101010101" pitchFamily="2" charset="-122"/>
                <a:ea typeface="华文中宋" panose="02010600040101010101" pitchFamily="2" charset="-122"/>
              </a:rPr>
              <a:t>、容量为</a:t>
            </a:r>
            <a:r>
              <a:rPr lang="en-US" altLang="zh-CN" b="0" dirty="0">
                <a:latin typeface="华文中宋" panose="02010600040101010101" pitchFamily="2" charset="-122"/>
                <a:ea typeface="华文中宋" panose="02010600040101010101" pitchFamily="2" charset="-122"/>
              </a:rPr>
              <a:t>4 KB</a:t>
            </a:r>
            <a:r>
              <a:rPr lang="zh-CN" altLang="en-US" b="0" dirty="0">
                <a:latin typeface="华文中宋" panose="02010600040101010101" pitchFamily="2" charset="-122"/>
                <a:ea typeface="华文中宋" panose="02010600040101010101" pitchFamily="2" charset="-122"/>
              </a:rPr>
              <a:t>的直接映象指令</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，一个块的指令缓冲器就可以</a:t>
            </a:r>
            <a:r>
              <a:rPr lang="zh-CN" altLang="en-US" b="0" dirty="0" smtClean="0">
                <a:latin typeface="华文中宋" panose="02010600040101010101" pitchFamily="2" charset="-122"/>
                <a:ea typeface="华文中宋" panose="02010600040101010101" pitchFamily="2" charset="-122"/>
              </a:rPr>
              <a:t>捕获</a:t>
            </a:r>
            <a:r>
              <a:rPr lang="en-US" altLang="zh-CN" b="0" dirty="0" smtClean="0">
                <a:latin typeface="华文中宋" panose="02010600040101010101" pitchFamily="2" charset="-122"/>
                <a:ea typeface="华文中宋" panose="02010600040101010101" pitchFamily="2" charset="-122"/>
              </a:rPr>
              <a:t>15</a:t>
            </a:r>
            <a:r>
              <a:rPr lang="en-US" altLang="zh-CN" b="0" dirty="0">
                <a:latin typeface="华文中宋" panose="02010600040101010101" pitchFamily="2" charset="-122"/>
                <a:ea typeface="华文中宋" panose="02010600040101010101" pitchFamily="2" charset="-122"/>
              </a:rPr>
              <a:t>%~25%</a:t>
            </a:r>
            <a:r>
              <a:rPr lang="zh-CN" altLang="en-US" b="0" dirty="0">
                <a:latin typeface="华文中宋" panose="02010600040101010101" pitchFamily="2" charset="-122"/>
                <a:ea typeface="华文中宋" panose="02010600040101010101" pitchFamily="2" charset="-122"/>
              </a:rPr>
              <a:t>的失效，</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个块的指令缓冲器可以捕获大约</a:t>
            </a:r>
            <a:r>
              <a:rPr lang="en-US" altLang="zh-CN" b="0" dirty="0">
                <a:latin typeface="华文中宋" panose="02010600040101010101" pitchFamily="2" charset="-122"/>
                <a:ea typeface="华文中宋" panose="02010600040101010101" pitchFamily="2" charset="-122"/>
              </a:rPr>
              <a:t>50%</a:t>
            </a:r>
            <a:r>
              <a:rPr lang="zh-CN" altLang="en-US" b="0" dirty="0">
                <a:latin typeface="华文中宋" panose="02010600040101010101" pitchFamily="2" charset="-122"/>
                <a:ea typeface="华文中宋" panose="02010600040101010101" pitchFamily="2" charset="-122"/>
              </a:rPr>
              <a:t>的失效，而</a:t>
            </a:r>
            <a:r>
              <a:rPr lang="en-US" altLang="zh-CN" b="0" dirty="0">
                <a:latin typeface="华文中宋" panose="02010600040101010101" pitchFamily="2" charset="-122"/>
                <a:ea typeface="华文中宋" panose="02010600040101010101" pitchFamily="2" charset="-122"/>
              </a:rPr>
              <a:t>16</a:t>
            </a:r>
            <a:r>
              <a:rPr lang="zh-CN" altLang="en-US" b="0" dirty="0">
                <a:latin typeface="华文中宋" panose="02010600040101010101" pitchFamily="2" charset="-122"/>
                <a:ea typeface="华文中宋" panose="02010600040101010101" pitchFamily="2" charset="-122"/>
              </a:rPr>
              <a:t>个块的缓冲器则可以捕获</a:t>
            </a:r>
            <a:r>
              <a:rPr lang="en-US" altLang="zh-CN" b="0" dirty="0">
                <a:latin typeface="华文中宋" panose="02010600040101010101" pitchFamily="2" charset="-122"/>
                <a:ea typeface="华文中宋" panose="02010600040101010101" pitchFamily="2" charset="-122"/>
              </a:rPr>
              <a:t>72%</a:t>
            </a:r>
            <a:r>
              <a:rPr lang="zh-CN" altLang="en-US" b="0" dirty="0">
                <a:latin typeface="华文中宋" panose="02010600040101010101" pitchFamily="2" charset="-122"/>
                <a:ea typeface="华文中宋" panose="02010600040101010101" pitchFamily="2" charset="-122"/>
              </a:rPr>
              <a:t>的失效。我们可以用相似的技术预取数据。经</a:t>
            </a:r>
            <a:r>
              <a:rPr lang="en-US" altLang="zh-CN" b="0" dirty="0" err="1">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统计，一个数据流缓冲器大约可以捕获</a:t>
            </a:r>
            <a:r>
              <a:rPr lang="en-US" altLang="zh-CN" b="0" dirty="0">
                <a:latin typeface="华文中宋" panose="02010600040101010101" pitchFamily="2" charset="-122"/>
                <a:ea typeface="华文中宋" panose="02010600040101010101" pitchFamily="2" charset="-122"/>
              </a:rPr>
              <a:t>4 KB</a:t>
            </a:r>
            <a:r>
              <a:rPr lang="zh-CN" altLang="en-US" b="0" dirty="0">
                <a:latin typeface="华文中宋" panose="02010600040101010101" pitchFamily="2" charset="-122"/>
                <a:ea typeface="华文中宋" panose="02010600040101010101" pitchFamily="2" charset="-122"/>
              </a:rPr>
              <a:t>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25%</a:t>
            </a:r>
            <a:r>
              <a:rPr lang="zh-CN" altLang="en-US" b="0" dirty="0">
                <a:latin typeface="华文中宋" panose="02010600040101010101" pitchFamily="2" charset="-122"/>
                <a:ea typeface="华文中宋" panose="02010600040101010101" pitchFamily="2" charset="-122"/>
              </a:rPr>
              <a:t>的失效。</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5.6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命中时间</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6"/>
          <p:cNvSpPr>
            <a:spLocks noChangeArrowheads="1"/>
          </p:cNvSpPr>
          <p:nvPr/>
        </p:nvSpPr>
        <p:spPr bwMode="auto">
          <a:xfrm>
            <a:off x="177800" y="1340617"/>
            <a:ext cx="8715375" cy="404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前面</a:t>
            </a:r>
            <a:r>
              <a:rPr lang="zh-CN" altLang="en-US" b="0" dirty="0">
                <a:latin typeface="华文中宋" panose="02010600040101010101" pitchFamily="2" charset="-122"/>
                <a:ea typeface="华文中宋" panose="02010600040101010101" pitchFamily="2" charset="-122"/>
              </a:rPr>
              <a:t>讨论了通过减少失效次数和减少失效开销来改进</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性能的办法，下面来讨论减少命中时间的技术，命中时间也是平均访存时间的</a:t>
            </a:r>
            <a:r>
              <a:rPr lang="en-US" altLang="zh-CN" b="0" dirty="0">
                <a:latin typeface="华文中宋" panose="02010600040101010101" pitchFamily="2" charset="-122"/>
                <a:ea typeface="华文中宋" panose="02010600040101010101" pitchFamily="2" charset="-122"/>
              </a:rPr>
              <a:t>3</a:t>
            </a:r>
            <a:r>
              <a:rPr lang="zh-CN" altLang="en-US" b="0" dirty="0">
                <a:latin typeface="华文中宋" panose="02010600040101010101" pitchFamily="2" charset="-122"/>
                <a:ea typeface="华文中宋" panose="02010600040101010101" pitchFamily="2" charset="-122"/>
              </a:rPr>
              <a:t>个组成部分之一。</a:t>
            </a:r>
            <a:endParaRPr lang="en-US" altLang="zh-CN"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命中时间的重要性在于它影响到处理器的时钟频率。在实际机器中，往往是</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的访问时间限制了处理器系统的时钟频率，即使在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访问时间为几个时钟周期的机器中亦是如此。因此减少命中时间不仅对于减小平均访存时间很重要，而且对于其他许多方面也是非常重要的</a:t>
            </a:r>
            <a:r>
              <a:rPr lang="zh-CN" altLang="en-US" b="0" dirty="0" smtClean="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5.6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命中时间</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1 </a:t>
            </a:r>
            <a:r>
              <a:rPr lang="zh-CN" altLang="en-US" dirty="0" smtClean="0">
                <a:solidFill>
                  <a:srgbClr val="C00000"/>
                </a:solidFill>
              </a:rPr>
              <a:t>容量</a:t>
            </a:r>
            <a:r>
              <a:rPr lang="zh-CN" altLang="en-US" dirty="0">
                <a:solidFill>
                  <a:srgbClr val="C00000"/>
                </a:solidFill>
              </a:rPr>
              <a:t>小、结构简单的</a:t>
            </a:r>
            <a:r>
              <a:rPr lang="en-US" altLang="zh-CN" dirty="0">
                <a:solidFill>
                  <a:srgbClr val="C00000"/>
                </a:solidFill>
              </a:rPr>
              <a:t>Cache </a:t>
            </a:r>
            <a:endParaRPr lang="en-US" altLang="zh-CN" dirty="0">
              <a:solidFill>
                <a:srgbClr val="C00000"/>
              </a:solidFill>
            </a:endParaRPr>
          </a:p>
        </p:txBody>
      </p:sp>
      <p:sp>
        <p:nvSpPr>
          <p:cNvPr id="4" name="Rectangle 3"/>
          <p:cNvSpPr>
            <a:spLocks noChangeArrowheads="1"/>
          </p:cNvSpPr>
          <p:nvPr/>
        </p:nvSpPr>
        <p:spPr bwMode="auto">
          <a:xfrm>
            <a:off x="177800" y="1557338"/>
            <a:ext cx="871537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dirty="0">
                <a:solidFill>
                  <a:srgbClr val="0070C0"/>
                </a:solidFill>
                <a:latin typeface="华文中宋" panose="02010600040101010101" pitchFamily="2" charset="-122"/>
                <a:ea typeface="华文中宋" panose="02010600040101010101" pitchFamily="2" charset="-122"/>
              </a:rPr>
              <a:t>用地址的索引部分访问</a:t>
            </a:r>
            <a:r>
              <a:rPr lang="en-US" altLang="zh-CN" dirty="0">
                <a:solidFill>
                  <a:srgbClr val="0070C0"/>
                </a:solidFill>
                <a:latin typeface="华文中宋" panose="02010600040101010101" pitchFamily="2" charset="-122"/>
                <a:ea typeface="华文中宋" panose="02010600040101010101" pitchFamily="2" charset="-122"/>
              </a:rPr>
              <a:t>Cache</a:t>
            </a:r>
            <a:r>
              <a:rPr lang="zh-CN" altLang="en-US" dirty="0">
                <a:solidFill>
                  <a:srgbClr val="0070C0"/>
                </a:solidFill>
                <a:latin typeface="华文中宋" panose="02010600040101010101" pitchFamily="2" charset="-122"/>
                <a:ea typeface="华文中宋" panose="02010600040101010101" pitchFamily="2" charset="-122"/>
              </a:rPr>
              <a:t>，读出标识并与地址进行比较，是</a:t>
            </a:r>
            <a:r>
              <a:rPr lang="en-US" altLang="zh-CN" dirty="0">
                <a:solidFill>
                  <a:srgbClr val="0070C0"/>
                </a:solidFill>
                <a:latin typeface="华文中宋" panose="02010600040101010101" pitchFamily="2" charset="-122"/>
                <a:ea typeface="华文中宋" panose="02010600040101010101" pitchFamily="2" charset="-122"/>
              </a:rPr>
              <a:t>Cache</a:t>
            </a:r>
            <a:r>
              <a:rPr lang="zh-CN" altLang="en-US" dirty="0">
                <a:solidFill>
                  <a:srgbClr val="0070C0"/>
                </a:solidFill>
                <a:latin typeface="华文中宋" panose="02010600040101010101" pitchFamily="2" charset="-122"/>
                <a:ea typeface="华文中宋" panose="02010600040101010101" pitchFamily="2" charset="-122"/>
              </a:rPr>
              <a:t>命中过程中最耗时的部分。</a:t>
            </a:r>
            <a:endParaRPr lang="en-US" altLang="zh-CN" dirty="0">
              <a:solidFill>
                <a:srgbClr val="0070C0"/>
              </a:solidFill>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       小容量</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应使</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容量足够小，以便可以与处理器做在同一芯片上，</a:t>
            </a:r>
            <a:r>
              <a:rPr lang="zh-CN" altLang="en-US" b="0" dirty="0">
                <a:latin typeface="华文中宋" panose="02010600040101010101" pitchFamily="2" charset="-122"/>
                <a:ea typeface="华文中宋" panose="02010600040101010101" pitchFamily="2" charset="-122"/>
              </a:rPr>
              <a:t>以避免因芯片外访问而增加时间开销。</a:t>
            </a:r>
            <a:r>
              <a:rPr lang="zh-CN" altLang="en-US" dirty="0">
                <a:latin typeface="华文中宋" panose="02010600040101010101" pitchFamily="2" charset="-122"/>
                <a:ea typeface="华文中宋" panose="02010600040101010101" pitchFamily="2" charset="-122"/>
              </a:rPr>
              <a:t>另一个建议是要保持</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结构简单</a:t>
            </a:r>
            <a:r>
              <a:rPr lang="zh-CN" altLang="en-US" b="0" dirty="0">
                <a:latin typeface="华文中宋" panose="02010600040101010101" pitchFamily="2" charset="-122"/>
                <a:ea typeface="华文中宋" panose="02010600040101010101" pitchFamily="2" charset="-122"/>
              </a:rPr>
              <a:t>，例如采用直接映象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的主要优点是可以让标识检测和数据传送重叠进行，这样可以有效地减少命中时间。</a:t>
            </a:r>
            <a:endParaRPr lang="en-US" altLang="zh-CN"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所以，为了得到高速的系统时钟频率，第一级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应选用容量小且结构简单的设计方案。</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5.6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命中时间</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2 </a:t>
            </a:r>
            <a:r>
              <a:rPr lang="zh-CN" altLang="en-US" dirty="0" smtClean="0">
                <a:solidFill>
                  <a:srgbClr val="C00000"/>
                </a:solidFill>
              </a:rPr>
              <a:t>写</a:t>
            </a:r>
            <a:r>
              <a:rPr lang="zh-CN" altLang="en-US" dirty="0">
                <a:solidFill>
                  <a:srgbClr val="C00000"/>
                </a:solidFill>
              </a:rPr>
              <a:t>操作流水化</a:t>
            </a:r>
            <a:r>
              <a:rPr lang="en-US" altLang="zh-CN" dirty="0">
                <a:solidFill>
                  <a:srgbClr val="C00000"/>
                </a:solidFill>
              </a:rPr>
              <a:t> </a:t>
            </a:r>
            <a:endParaRPr lang="en-US" altLang="zh-CN" dirty="0">
              <a:solidFill>
                <a:srgbClr val="C00000"/>
              </a:solidFill>
            </a:endParaRPr>
          </a:p>
        </p:txBody>
      </p:sp>
      <p:sp>
        <p:nvSpPr>
          <p:cNvPr id="4" name="Rectangle 2"/>
          <p:cNvSpPr>
            <a:spLocks noChangeArrowheads="1"/>
          </p:cNvSpPr>
          <p:nvPr/>
        </p:nvSpPr>
        <p:spPr bwMode="auto">
          <a:xfrm>
            <a:off x="177800" y="1412776"/>
            <a:ext cx="87153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1800" b="0" dirty="0">
                <a:latin typeface="华文中宋" panose="02010600040101010101" pitchFamily="2" charset="-122"/>
                <a:ea typeface="华文中宋" panose="02010600040101010101" pitchFamily="2" charset="-122"/>
              </a:rPr>
              <a:t>       </a:t>
            </a:r>
            <a:r>
              <a:rPr lang="zh-CN" altLang="en-US" sz="2200" b="0" dirty="0">
                <a:latin typeface="华文中宋" panose="02010600040101010101" pitchFamily="2" charset="-122"/>
                <a:ea typeface="华文中宋" panose="02010600040101010101" pitchFamily="2" charset="-122"/>
              </a:rPr>
              <a:t>写命中通常比读命中花费更多的时间，因为在写入数据之前必须先检测</a:t>
            </a:r>
            <a:r>
              <a:rPr lang="en-US" altLang="zh-CN" sz="2200" b="0" dirty="0">
                <a:latin typeface="华文中宋" panose="02010600040101010101" pitchFamily="2" charset="-122"/>
                <a:ea typeface="华文中宋" panose="02010600040101010101" pitchFamily="2" charset="-122"/>
              </a:rPr>
              <a:t>Tag</a:t>
            </a:r>
            <a:r>
              <a:rPr lang="zh-CN" altLang="en-US" sz="2200" b="0" dirty="0">
                <a:latin typeface="华文中宋" panose="02010600040101010101" pitchFamily="2" charset="-122"/>
                <a:ea typeface="华文中宋" panose="02010600040101010101" pitchFamily="2" charset="-122"/>
              </a:rPr>
              <a:t>，可以通过把写操作流水化来提高写命中的速度。</a:t>
            </a:r>
            <a:endParaRPr lang="zh-CN" altLang="en-US" sz="2200" b="0" dirty="0">
              <a:latin typeface="华文中宋" panose="02010600040101010101" pitchFamily="2" charset="-122"/>
              <a:ea typeface="华文中宋" panose="02010600040101010101" pitchFamily="2" charset="-122"/>
            </a:endParaRPr>
          </a:p>
        </p:txBody>
      </p:sp>
      <p:sp>
        <p:nvSpPr>
          <p:cNvPr id="5" name="Rectangle 4"/>
          <p:cNvSpPr>
            <a:spLocks noChangeArrowheads="1"/>
          </p:cNvSpPr>
          <p:nvPr/>
        </p:nvSpPr>
        <p:spPr bwMode="auto">
          <a:xfrm>
            <a:off x="106363" y="2276872"/>
            <a:ext cx="4826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sz="2000" b="0" dirty="0">
                <a:latin typeface="华文中宋" panose="02010600040101010101" pitchFamily="2" charset="-122"/>
                <a:ea typeface="华文中宋" panose="02010600040101010101" pitchFamily="2" charset="-122"/>
              </a:rPr>
              <a:t>Alpha  AXP 21064</a:t>
            </a:r>
            <a:r>
              <a:rPr lang="zh-CN" altLang="en-US" sz="2000" b="0" dirty="0">
                <a:latin typeface="华文中宋" panose="02010600040101010101" pitchFamily="2" charset="-122"/>
                <a:ea typeface="华文中宋" panose="02010600040101010101" pitchFamily="2" charset="-122"/>
              </a:rPr>
              <a:t>采用了这种技术，如图</a:t>
            </a:r>
            <a:r>
              <a:rPr lang="en-US" altLang="zh-CN" sz="2000" b="0" dirty="0">
                <a:latin typeface="华文中宋" panose="02010600040101010101" pitchFamily="2" charset="-122"/>
                <a:ea typeface="华文中宋" panose="02010600040101010101" pitchFamily="2" charset="-122"/>
              </a:rPr>
              <a:t>5.22</a:t>
            </a:r>
            <a:r>
              <a:rPr lang="zh-CN" altLang="en-US" sz="2000" b="0" dirty="0">
                <a:latin typeface="华文中宋" panose="02010600040101010101" pitchFamily="2" charset="-122"/>
                <a:ea typeface="华文中宋" panose="02010600040101010101" pitchFamily="2" charset="-122"/>
              </a:rPr>
              <a:t>。</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和数据是分开存放的，因而能分别独立地访问。</a:t>
            </a:r>
            <a:endParaRPr lang="zh-CN" altLang="en-US" sz="20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每个写操作被分为两个阶段来完成：</a:t>
            </a:r>
            <a:endParaRPr lang="zh-CN" altLang="en-US" sz="20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sz="2000" b="0" dirty="0">
                <a:latin typeface="华文中宋" panose="02010600040101010101" pitchFamily="2" charset="-122"/>
                <a:ea typeface="华文中宋" panose="02010600040101010101" pitchFamily="2" charset="-122"/>
              </a:rPr>
              <a:t>  第一阶段进行</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比较，并把</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和数据存入延迟写缓冲器中；</a:t>
            </a:r>
            <a:endParaRPr lang="zh-CN" altLang="en-US" sz="20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sz="2000" b="0" dirty="0">
                <a:latin typeface="华文中宋" panose="02010600040101010101" pitchFamily="2" charset="-122"/>
                <a:ea typeface="华文中宋" panose="02010600040101010101" pitchFamily="2" charset="-122"/>
              </a:rPr>
              <a:t>  第二阶段再进行数据的写入（若命中的话）。</a:t>
            </a:r>
            <a:endParaRPr lang="zh-CN" altLang="en-US" sz="20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这两个阶段按流水方式工作。这样，当前“写”的</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比较就可以和上一个“写”的数据写入并行起来，实现每个时钟周期完成一个写操作（从</a:t>
            </a:r>
            <a:r>
              <a:rPr lang="en-US" altLang="zh-CN" sz="2000" b="0" dirty="0">
                <a:latin typeface="华文中宋" panose="02010600040101010101" pitchFamily="2" charset="-122"/>
                <a:ea typeface="华文中宋" panose="02010600040101010101" pitchFamily="2" charset="-122"/>
              </a:rPr>
              <a:t>CPU</a:t>
            </a:r>
            <a:r>
              <a:rPr lang="zh-CN" altLang="en-US" sz="2000" b="0" dirty="0">
                <a:latin typeface="华文中宋" panose="02010600040101010101" pitchFamily="2" charset="-122"/>
                <a:ea typeface="华文中宋" panose="02010600040101010101" pitchFamily="2" charset="-122"/>
              </a:rPr>
              <a:t>的角度）。</a:t>
            </a:r>
            <a:endParaRPr lang="zh-CN" altLang="en-US" sz="2000" b="0" dirty="0">
              <a:latin typeface="华文中宋" panose="02010600040101010101" pitchFamily="2" charset="-122"/>
              <a:ea typeface="华文中宋" panose="02010600040101010101" pitchFamily="2" charset="-122"/>
            </a:endParaRPr>
          </a:p>
        </p:txBody>
      </p:sp>
      <p:pic>
        <p:nvPicPr>
          <p:cNvPr id="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363" y="2492896"/>
            <a:ext cx="4033837"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2"/>
          <p:cNvSpPr>
            <a:spLocks noChangeArrowheads="1"/>
          </p:cNvSpPr>
          <p:nvPr/>
        </p:nvSpPr>
        <p:spPr bwMode="auto">
          <a:xfrm>
            <a:off x="588580" y="908720"/>
            <a:ext cx="6111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n"/>
            </a:pPr>
            <a:r>
              <a:rPr lang="zh-CN" altLang="en-US" sz="2800" b="1" dirty="0" smtClean="0">
                <a:latin typeface="+mn-ea"/>
              </a:rPr>
              <a:t>虚拟存储器</a:t>
            </a:r>
            <a:endParaRPr lang="zh-CN" altLang="en-US" sz="2800" b="1" baseline="30000" dirty="0">
              <a:latin typeface="+mn-ea"/>
            </a:endParaRPr>
          </a:p>
        </p:txBody>
      </p:sp>
      <p:sp>
        <p:nvSpPr>
          <p:cNvPr id="58" name="Rectangle 2"/>
          <p:cNvSpPr>
            <a:spLocks noChangeArrowheads="1"/>
          </p:cNvSpPr>
          <p:nvPr/>
        </p:nvSpPr>
        <p:spPr bwMode="auto">
          <a:xfrm>
            <a:off x="755576" y="1493495"/>
            <a:ext cx="7704856" cy="1634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2800" b="1" dirty="0" smtClean="0">
                <a:latin typeface="+mn-ea"/>
              </a:rPr>
              <a:t>又称虚拟内存，将主存的用作辅助存储器</a:t>
            </a:r>
            <a:r>
              <a:rPr lang="en-US" altLang="zh-CN" sz="2800" b="1" dirty="0" smtClean="0">
                <a:latin typeface="+mn-ea"/>
              </a:rPr>
              <a:t>(</a:t>
            </a:r>
            <a:r>
              <a:rPr lang="zh-CN" altLang="en-US" sz="2800" b="1" dirty="0" smtClean="0">
                <a:latin typeface="+mn-ea"/>
              </a:rPr>
              <a:t>磁盘</a:t>
            </a:r>
            <a:r>
              <a:rPr lang="en-US" altLang="zh-CN" sz="2800" b="1" dirty="0" smtClean="0">
                <a:latin typeface="+mn-ea"/>
              </a:rPr>
              <a:t>)</a:t>
            </a:r>
            <a:r>
              <a:rPr lang="zh-CN" altLang="en-US" sz="2800" b="1" dirty="0" smtClean="0">
                <a:latin typeface="+mn-ea"/>
              </a:rPr>
              <a:t>高速缓存的技术。</a:t>
            </a:r>
            <a:endParaRPr lang="en-US" altLang="zh-CN" sz="2800" b="1" dirty="0" smtClean="0">
              <a:latin typeface="+mn-ea"/>
            </a:endParaRPr>
          </a:p>
          <a:p>
            <a:pPr indent="361950">
              <a:lnSpc>
                <a:spcPct val="125000"/>
              </a:lnSpc>
            </a:pPr>
            <a:r>
              <a:rPr lang="zh-CN" altLang="en-US" sz="2800" b="1" dirty="0" smtClean="0">
                <a:latin typeface="+mn-ea"/>
              </a:rPr>
              <a:t>即将磁盘的一部分当作内存使用。</a:t>
            </a:r>
            <a:endParaRPr lang="zh-CN" altLang="en-US" sz="2800" b="1" dirty="0">
              <a:latin typeface="+mn-ea"/>
            </a:endParaRPr>
          </a:p>
        </p:txBody>
      </p:sp>
      <p:sp>
        <p:nvSpPr>
          <p:cNvPr id="12" name="Rectangle 2"/>
          <p:cNvSpPr>
            <a:spLocks noChangeArrowheads="1"/>
          </p:cNvSpPr>
          <p:nvPr/>
        </p:nvSpPr>
        <p:spPr bwMode="auto">
          <a:xfrm>
            <a:off x="595840" y="3252137"/>
            <a:ext cx="6111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n"/>
            </a:pPr>
            <a:r>
              <a:rPr lang="zh-CN" altLang="en-US" sz="2800" b="1" dirty="0" smtClean="0">
                <a:latin typeface="+mn-ea"/>
              </a:rPr>
              <a:t>采用虚拟存储器的目的</a:t>
            </a:r>
            <a:endParaRPr lang="zh-CN" altLang="en-US" sz="2800" b="1" dirty="0">
              <a:latin typeface="+mn-ea"/>
            </a:endParaRPr>
          </a:p>
        </p:txBody>
      </p:sp>
      <p:sp>
        <p:nvSpPr>
          <p:cNvPr id="13" name="Rectangle 3"/>
          <p:cNvSpPr>
            <a:spLocks noChangeArrowheads="1"/>
          </p:cNvSpPr>
          <p:nvPr/>
        </p:nvSpPr>
        <p:spPr bwMode="auto">
          <a:xfrm>
            <a:off x="1050868" y="3917683"/>
            <a:ext cx="6662738"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25000"/>
              </a:lnSpc>
              <a:buFont typeface="Wingdings" panose="05000000000000000000" pitchFamily="2" charset="2"/>
              <a:buChar char="Ø"/>
            </a:pPr>
            <a:r>
              <a:rPr lang="zh-CN" altLang="en-US" sz="2800" b="1" dirty="0" smtClean="0">
                <a:latin typeface="+mn-ea"/>
              </a:rPr>
              <a:t>更有效地共享处理器和主存</a:t>
            </a:r>
            <a:endParaRPr lang="en-US" altLang="zh-CN" sz="2800" b="1" dirty="0" smtClean="0">
              <a:latin typeface="+mn-ea"/>
            </a:endParaRPr>
          </a:p>
          <a:p>
            <a:pPr marL="457200" indent="-457200">
              <a:lnSpc>
                <a:spcPct val="125000"/>
              </a:lnSpc>
              <a:buFont typeface="Wingdings" panose="05000000000000000000" pitchFamily="2" charset="2"/>
              <a:buChar char="Ø"/>
            </a:pPr>
            <a:r>
              <a:rPr lang="zh-CN" altLang="en-US" sz="2800" b="1" dirty="0" smtClean="0">
                <a:latin typeface="+mn-ea"/>
              </a:rPr>
              <a:t>可以运行超过主存容量的程序</a:t>
            </a:r>
            <a:endParaRPr lang="zh-CN" altLang="en-US" sz="2800" b="1" dirty="0">
              <a:latin typeface="+mn-ea"/>
            </a:endParaRPr>
          </a:p>
        </p:txBody>
      </p:sp>
      <p:sp>
        <p:nvSpPr>
          <p:cNvPr id="7"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8" name="Rectangle 2"/>
          <p:cNvSpPr>
            <a:spLocks noChangeArrowheads="1"/>
          </p:cNvSpPr>
          <p:nvPr/>
        </p:nvSpPr>
        <p:spPr bwMode="auto">
          <a:xfrm>
            <a:off x="620365" y="5085184"/>
            <a:ext cx="7840067"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smtClean="0">
                <a:latin typeface="+mn-ea"/>
              </a:rPr>
              <a:t>虚拟存储器中，处理器产生了一个虚拟地址，再转换成一个物理地址，然后就可以访问主存了。</a:t>
            </a:r>
            <a:endParaRPr lang="zh-CN" altLang="en-US" sz="2800" b="1" dirty="0">
              <a:latin typeface="+mn-ea"/>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2"/>
          <p:cNvSpPr txBox="1">
            <a:spLocks noChangeArrowheads="1"/>
          </p:cNvSpPr>
          <p:nvPr/>
        </p:nvSpPr>
        <p:spPr bwMode="auto">
          <a:xfrm>
            <a:off x="2060443" y="2060848"/>
            <a:ext cx="6482435" cy="10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indent="361950" algn="l">
              <a:spcBef>
                <a:spcPct val="50000"/>
              </a:spcBef>
            </a:pPr>
            <a:r>
              <a:rPr lang="zh-CN" altLang="en-US" sz="3000" dirty="0" smtClean="0">
                <a:solidFill>
                  <a:srgbClr val="C00000"/>
                </a:solidFill>
                <a:latin typeface="Times New Roman" panose="02020603050405020304" pitchFamily="18" charset="0"/>
              </a:rPr>
              <a:t>要运行的程序必须先调进内存，然后才能能运行。</a:t>
            </a:r>
            <a:endParaRPr lang="zh-CN" altLang="en-US" sz="3000" dirty="0">
              <a:solidFill>
                <a:srgbClr val="C00000"/>
              </a:solidFill>
              <a:latin typeface="Times New Roman" panose="02020603050405020304" pitchFamily="18" charset="0"/>
            </a:endParaRPr>
          </a:p>
        </p:txBody>
      </p:sp>
      <p:sp>
        <p:nvSpPr>
          <p:cNvPr id="12" name="Text Box 17"/>
          <p:cNvSpPr txBox="1">
            <a:spLocks noChangeArrowheads="1"/>
          </p:cNvSpPr>
          <p:nvPr/>
        </p:nvSpPr>
        <p:spPr bwMode="auto">
          <a:xfrm>
            <a:off x="2060443" y="1481893"/>
            <a:ext cx="5861050" cy="56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l" eaLnBrk="1" hangingPunct="1">
              <a:buClr>
                <a:srgbClr val="FF0000"/>
              </a:buClr>
            </a:pPr>
            <a:r>
              <a:rPr kumimoji="1" lang="zh-CN" altLang="en-US" sz="3000" dirty="0">
                <a:solidFill>
                  <a:srgbClr val="0000FF"/>
                </a:solidFill>
                <a:latin typeface="华文行楷" panose="02010800040101010101" pitchFamily="2" charset="-122"/>
                <a:ea typeface="华文行楷" panose="02010800040101010101" pitchFamily="2" charset="-122"/>
              </a:rPr>
              <a:t>冯</a:t>
            </a:r>
            <a:r>
              <a:rPr kumimoji="1" lang="en-US" altLang="zh-CN" sz="3000" dirty="0">
                <a:solidFill>
                  <a:srgbClr val="0000FF"/>
                </a:solidFill>
                <a:latin typeface="Times New Roman" panose="02020603050405020304" pitchFamily="18" charset="0"/>
                <a:ea typeface="华文行楷" panose="02010800040101010101" pitchFamily="2" charset="-122"/>
              </a:rPr>
              <a:t>·</a:t>
            </a:r>
            <a:r>
              <a:rPr kumimoji="1" lang="zh-CN" altLang="en-US" sz="3000" dirty="0">
                <a:solidFill>
                  <a:srgbClr val="0000FF"/>
                </a:solidFill>
                <a:latin typeface="华文行楷" panose="02010800040101010101" pitchFamily="2" charset="-122"/>
                <a:ea typeface="华文行楷" panose="02010800040101010101" pitchFamily="2" charset="-122"/>
              </a:rPr>
              <a:t>若依曼</a:t>
            </a:r>
            <a:r>
              <a:rPr kumimoji="1" lang="en-US" altLang="zh-CN" sz="3000" dirty="0">
                <a:solidFill>
                  <a:srgbClr val="0000FF"/>
                </a:solidFill>
                <a:latin typeface="Arial" panose="020B0604020202020204" pitchFamily="34" charset="0"/>
                <a:ea typeface="华文行楷" panose="02010800040101010101" pitchFamily="2" charset="-122"/>
              </a:rPr>
              <a:t>(</a:t>
            </a:r>
            <a:r>
              <a:rPr kumimoji="1" lang="en-US" altLang="zh-CN" sz="3000" i="1" dirty="0">
                <a:solidFill>
                  <a:srgbClr val="0000FF"/>
                </a:solidFill>
                <a:latin typeface="Arial" panose="020B0604020202020204" pitchFamily="34" charset="0"/>
                <a:ea typeface="华文行楷" panose="02010800040101010101" pitchFamily="2" charset="-122"/>
              </a:rPr>
              <a:t>Von ·</a:t>
            </a:r>
            <a:r>
              <a:rPr kumimoji="1" lang="en-US" altLang="zh-CN" sz="3000" i="1" dirty="0" err="1">
                <a:solidFill>
                  <a:srgbClr val="0000FF"/>
                </a:solidFill>
                <a:latin typeface="Arial" panose="020B0604020202020204" pitchFamily="34" charset="0"/>
                <a:ea typeface="华文行楷" panose="02010800040101010101" pitchFamily="2" charset="-122"/>
              </a:rPr>
              <a:t>Nouma</a:t>
            </a:r>
            <a:r>
              <a:rPr kumimoji="1" lang="en-US" altLang="zh-CN" sz="3000" dirty="0" smtClean="0">
                <a:solidFill>
                  <a:srgbClr val="0000FF"/>
                </a:solidFill>
                <a:latin typeface="Arial" panose="020B0604020202020204" pitchFamily="34" charset="0"/>
                <a:ea typeface="华文行楷" panose="02010800040101010101" pitchFamily="2" charset="-122"/>
              </a:rPr>
              <a:t>)</a:t>
            </a:r>
            <a:endParaRPr kumimoji="1" lang="en-US" altLang="zh-CN" sz="3000" dirty="0">
              <a:latin typeface="宋体" panose="02010600030101010101" pitchFamily="2" charset="-122"/>
            </a:endParaRPr>
          </a:p>
        </p:txBody>
      </p:sp>
      <p:pic>
        <p:nvPicPr>
          <p:cNvPr id="13" name="Picture 18" descr="11692797478435927"/>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15705" y="1371669"/>
            <a:ext cx="1251634" cy="167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a:spLocks noChangeArrowheads="1"/>
          </p:cNvSpPr>
          <p:nvPr/>
        </p:nvSpPr>
        <p:spPr bwMode="auto">
          <a:xfrm>
            <a:off x="1511366" y="4108187"/>
            <a:ext cx="1296634" cy="937461"/>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t>CPU</a:t>
            </a:r>
            <a:endParaRPr lang="zh-CN" altLang="en-US" sz="2400" b="1" dirty="0"/>
          </a:p>
        </p:txBody>
      </p:sp>
      <p:sp>
        <p:nvSpPr>
          <p:cNvPr id="15" name="Rectangle 2"/>
          <p:cNvSpPr>
            <a:spLocks noChangeArrowheads="1"/>
          </p:cNvSpPr>
          <p:nvPr/>
        </p:nvSpPr>
        <p:spPr bwMode="auto">
          <a:xfrm>
            <a:off x="3924198" y="3800833"/>
            <a:ext cx="1368152" cy="1552169"/>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dirty="0"/>
          </a:p>
        </p:txBody>
      </p:sp>
      <p:sp>
        <p:nvSpPr>
          <p:cNvPr id="2" name="流程图: 磁盘 1"/>
          <p:cNvSpPr/>
          <p:nvPr/>
        </p:nvSpPr>
        <p:spPr>
          <a:xfrm>
            <a:off x="6372200" y="4157946"/>
            <a:ext cx="1728192" cy="837943"/>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solidFill>
                  <a:schemeClr val="tx1"/>
                </a:solidFill>
              </a:rPr>
              <a:t>Disk</a:t>
            </a:r>
            <a:endParaRPr lang="zh-CN" altLang="en-US" sz="2400" b="1" dirty="0">
              <a:solidFill>
                <a:schemeClr val="tx1"/>
              </a:solidFill>
            </a:endParaRPr>
          </a:p>
        </p:txBody>
      </p:sp>
      <p:sp>
        <p:nvSpPr>
          <p:cNvPr id="17" name="Rectangle 2"/>
          <p:cNvSpPr>
            <a:spLocks noChangeArrowheads="1"/>
          </p:cNvSpPr>
          <p:nvPr/>
        </p:nvSpPr>
        <p:spPr bwMode="auto">
          <a:xfrm>
            <a:off x="3923928" y="4108187"/>
            <a:ext cx="1368152" cy="623684"/>
          </a:xfrm>
          <a:prstGeom prst="rect">
            <a:avLst/>
          </a:prstGeom>
          <a:solidFill>
            <a:schemeClr val="accent1">
              <a:lumMod val="60000"/>
              <a:lumOff val="40000"/>
            </a:schemeClr>
          </a:solidFill>
          <a:ln w="25400">
            <a:solidFill>
              <a:schemeClr val="tx1"/>
            </a:solidFill>
            <a:miter lim="800000"/>
          </a:ln>
          <a:effectLst/>
        </p:spPr>
        <p:txBody>
          <a:bodyPr wrap="none" anchor="ctr"/>
          <a:lstStyle/>
          <a:p>
            <a:pPr algn="ctr"/>
            <a:r>
              <a:rPr lang="en-US" altLang="zh-CN" sz="2000" b="1" dirty="0" smtClean="0"/>
              <a:t>program</a:t>
            </a:r>
            <a:endParaRPr lang="zh-CN" altLang="en-US" sz="2000" b="1" dirty="0"/>
          </a:p>
        </p:txBody>
      </p:sp>
      <p:cxnSp>
        <p:nvCxnSpPr>
          <p:cNvPr id="18" name="直接箭头连接符 17"/>
          <p:cNvCxnSpPr>
            <a:stCxn id="2" idx="2"/>
            <a:endCxn id="15" idx="3"/>
          </p:cNvCxnSpPr>
          <p:nvPr/>
        </p:nvCxnSpPr>
        <p:spPr>
          <a:xfrm flipH="1">
            <a:off x="5292350" y="4576918"/>
            <a:ext cx="1079850" cy="0"/>
          </a:xfrm>
          <a:prstGeom prst="straightConnector1">
            <a:avLst/>
          </a:prstGeom>
          <a:ln w="381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1"/>
            <a:endCxn id="14" idx="3"/>
          </p:cNvCxnSpPr>
          <p:nvPr/>
        </p:nvCxnSpPr>
        <p:spPr>
          <a:xfrm flipH="1">
            <a:off x="2808000" y="4576918"/>
            <a:ext cx="1116198" cy="0"/>
          </a:xfrm>
          <a:prstGeom prst="straightConnector1">
            <a:avLst/>
          </a:prstGeom>
          <a:ln w="381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5292080" y="4571109"/>
            <a:ext cx="1079849" cy="0"/>
          </a:xfrm>
          <a:prstGeom prst="straightConnector1">
            <a:avLst/>
          </a:prstGeom>
          <a:ln w="50800">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2807731" y="4576918"/>
            <a:ext cx="1116197" cy="0"/>
          </a:xfrm>
          <a:prstGeom prst="straightConnector1">
            <a:avLst/>
          </a:prstGeom>
          <a:ln w="50800">
            <a:tailEnd type="triangle" w="med" len="lg"/>
          </a:ln>
        </p:spPr>
        <p:style>
          <a:lnRef idx="1">
            <a:schemeClr val="accent1"/>
          </a:lnRef>
          <a:fillRef idx="0">
            <a:schemeClr val="accent1"/>
          </a:fillRef>
          <a:effectRef idx="0">
            <a:schemeClr val="accent1"/>
          </a:effectRef>
          <a:fontRef idx="minor">
            <a:schemeClr val="tx1"/>
          </a:fontRef>
        </p:style>
      </p:cxnSp>
      <p:sp>
        <p:nvSpPr>
          <p:cNvPr id="34" name="Text Box 17"/>
          <p:cNvSpPr txBox="1">
            <a:spLocks noChangeArrowheads="1"/>
          </p:cNvSpPr>
          <p:nvPr/>
        </p:nvSpPr>
        <p:spPr bwMode="auto">
          <a:xfrm>
            <a:off x="3874991" y="3208197"/>
            <a:ext cx="146602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en-US" altLang="zh-CN" sz="2400" dirty="0" smtClean="0">
                <a:solidFill>
                  <a:srgbClr val="0000FF"/>
                </a:solidFill>
                <a:latin typeface="+mn-lt"/>
                <a:ea typeface="华文行楷" panose="02010800040101010101" pitchFamily="2" charset="-122"/>
              </a:rPr>
              <a:t>Memory</a:t>
            </a:r>
            <a:endParaRPr kumimoji="1" lang="en-US" altLang="zh-CN" sz="2400" dirty="0">
              <a:latin typeface="+mn-lt"/>
            </a:endParaRPr>
          </a:p>
        </p:txBody>
      </p:sp>
      <p:sp>
        <p:nvSpPr>
          <p:cNvPr id="35" name="Text Box 17"/>
          <p:cNvSpPr txBox="1">
            <a:spLocks noChangeArrowheads="1"/>
          </p:cNvSpPr>
          <p:nvPr/>
        </p:nvSpPr>
        <p:spPr bwMode="auto">
          <a:xfrm>
            <a:off x="5451750" y="3566138"/>
            <a:ext cx="92045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zh-CN" altLang="en-US" sz="2400" dirty="0" smtClean="0">
                <a:latin typeface="+mn-ea"/>
                <a:ea typeface="+mn-ea"/>
              </a:rPr>
              <a:t>调入</a:t>
            </a:r>
            <a:endParaRPr kumimoji="1" lang="en-US" altLang="zh-CN" sz="2400" dirty="0">
              <a:latin typeface="+mn-ea"/>
              <a:ea typeface="+mn-ea"/>
            </a:endParaRPr>
          </a:p>
        </p:txBody>
      </p:sp>
      <p:sp>
        <p:nvSpPr>
          <p:cNvPr id="36" name="Text Box 17"/>
          <p:cNvSpPr txBox="1">
            <a:spLocks noChangeArrowheads="1"/>
          </p:cNvSpPr>
          <p:nvPr/>
        </p:nvSpPr>
        <p:spPr bwMode="auto">
          <a:xfrm>
            <a:off x="2905604" y="3548942"/>
            <a:ext cx="92045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zh-CN" altLang="en-US" sz="2400" dirty="0">
                <a:latin typeface="+mn-ea"/>
                <a:ea typeface="+mn-ea"/>
              </a:rPr>
              <a:t>运行</a:t>
            </a:r>
            <a:endParaRPr kumimoji="1" lang="en-US" altLang="zh-CN" sz="2400" dirty="0">
              <a:latin typeface="+mn-ea"/>
              <a:ea typeface="+mn-ea"/>
            </a:endParaRPr>
          </a:p>
        </p:txBody>
      </p:sp>
      <p:sp>
        <p:nvSpPr>
          <p:cNvPr id="1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1000"/>
                                        <p:tgtEl>
                                          <p:spTgt spid="4"/>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childTnLst>
                          </p:cTn>
                        </p:par>
                        <p:par>
                          <p:cTn id="17" fill="hold">
                            <p:stCondLst>
                              <p:cond delay="2000"/>
                            </p:stCondLst>
                            <p:childTnLst>
                              <p:par>
                                <p:cTn id="18" presetID="22" presetClass="exit" presetSubtype="2" fill="hold" nodeType="afterEffect">
                                  <p:stCondLst>
                                    <p:cond delay="0"/>
                                  </p:stCondLst>
                                  <p:childTnLst>
                                    <p:animEffect transition="out" filter="wipe(right)">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p:bldP spid="3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851790" y="1157746"/>
            <a:ext cx="59524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n"/>
            </a:pPr>
            <a:r>
              <a:rPr lang="zh-CN" altLang="en-US" sz="3200" b="1" dirty="0" smtClean="0">
                <a:latin typeface="+mn-ea"/>
              </a:rPr>
              <a:t>虚拟地址 </a:t>
            </a:r>
            <a:r>
              <a:rPr lang="en-US" altLang="zh-CN" sz="3200" b="1" dirty="0" smtClean="0">
                <a:latin typeface="+mn-ea"/>
              </a:rPr>
              <a:t>(</a:t>
            </a:r>
            <a:r>
              <a:rPr lang="en-US" altLang="zh-CN" sz="3200" b="1" dirty="0" smtClean="0">
                <a:solidFill>
                  <a:srgbClr val="C00000"/>
                </a:solidFill>
              </a:rPr>
              <a:t>virtual address</a:t>
            </a:r>
            <a:r>
              <a:rPr lang="en-US" altLang="zh-CN" sz="3200" b="1" dirty="0" smtClean="0">
                <a:latin typeface="+mn-ea"/>
              </a:rPr>
              <a:t>)</a:t>
            </a:r>
            <a:endParaRPr lang="zh-CN" altLang="en-US" sz="3200" b="1" dirty="0">
              <a:latin typeface="+mn-ea"/>
            </a:endParaRPr>
          </a:p>
        </p:txBody>
      </p:sp>
      <p:sp>
        <p:nvSpPr>
          <p:cNvPr id="19" name="Rectangle 2"/>
          <p:cNvSpPr>
            <a:spLocks noChangeArrowheads="1"/>
          </p:cNvSpPr>
          <p:nvPr/>
        </p:nvSpPr>
        <p:spPr bwMode="auto">
          <a:xfrm>
            <a:off x="1018786" y="1742521"/>
            <a:ext cx="7704856" cy="59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3000" b="1" dirty="0" smtClean="0">
                <a:latin typeface="+mn-ea"/>
              </a:rPr>
              <a:t>用户编程的地址空间，又称逻辑地址。</a:t>
            </a:r>
            <a:endParaRPr lang="zh-CN" altLang="en-US" sz="3000" b="1" dirty="0">
              <a:latin typeface="+mn-ea"/>
            </a:endParaRPr>
          </a:p>
        </p:txBody>
      </p:sp>
      <p:sp>
        <p:nvSpPr>
          <p:cNvPr id="22" name="Rectangle 2"/>
          <p:cNvSpPr>
            <a:spLocks noChangeArrowheads="1"/>
          </p:cNvSpPr>
          <p:nvPr/>
        </p:nvSpPr>
        <p:spPr bwMode="auto">
          <a:xfrm>
            <a:off x="1401047" y="2487587"/>
            <a:ext cx="1656184" cy="51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5000"/>
              </a:lnSpc>
            </a:pPr>
            <a:r>
              <a:rPr lang="zh-CN" altLang="en-US" sz="2400" b="1" dirty="0" smtClean="0">
                <a:latin typeface="+mn-ea"/>
              </a:rPr>
              <a:t>程序</a:t>
            </a:r>
            <a:r>
              <a:rPr lang="en-US" altLang="zh-CN" sz="2400" b="1" dirty="0" smtClean="0"/>
              <a:t>A</a:t>
            </a:r>
            <a:endParaRPr lang="zh-CN" altLang="en-US" sz="2400" b="1" dirty="0"/>
          </a:p>
        </p:txBody>
      </p:sp>
      <p:sp>
        <p:nvSpPr>
          <p:cNvPr id="23" name="Rectangle 2"/>
          <p:cNvSpPr>
            <a:spLocks noChangeArrowheads="1"/>
          </p:cNvSpPr>
          <p:nvPr/>
        </p:nvSpPr>
        <p:spPr bwMode="auto">
          <a:xfrm>
            <a:off x="1430088" y="3001446"/>
            <a:ext cx="1512168" cy="230425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t>……</a:t>
            </a:r>
            <a:endParaRPr lang="en-US" altLang="zh-CN" sz="2400" b="1" dirty="0" smtClean="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a:t>……</a:t>
            </a:r>
            <a:endParaRPr lang="en-US" altLang="zh-CN" sz="2400" b="1" dirty="0"/>
          </a:p>
          <a:p>
            <a:pPr algn="ctr"/>
            <a:endParaRPr lang="zh-CN" altLang="en-US" sz="2400" b="1" dirty="0"/>
          </a:p>
        </p:txBody>
      </p:sp>
      <p:sp>
        <p:nvSpPr>
          <p:cNvPr id="25" name="Rectangle 2"/>
          <p:cNvSpPr>
            <a:spLocks noChangeArrowheads="1"/>
          </p:cNvSpPr>
          <p:nvPr/>
        </p:nvSpPr>
        <p:spPr bwMode="auto">
          <a:xfrm>
            <a:off x="723791" y="2941705"/>
            <a:ext cx="828092" cy="242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smtClean="0"/>
              <a:t>0</a:t>
            </a:r>
            <a:endParaRPr lang="en-US" altLang="zh-CN" b="1" dirty="0" smtClean="0"/>
          </a:p>
          <a:p>
            <a:pPr algn="ctr">
              <a:lnSpc>
                <a:spcPct val="125000"/>
              </a:lnSpc>
            </a:pPr>
            <a:r>
              <a:rPr lang="en-US" altLang="zh-CN" b="1" dirty="0" smtClean="0"/>
              <a:t>1</a:t>
            </a:r>
            <a:endParaRPr lang="en-US" altLang="zh-CN" b="1" dirty="0" smtClean="0"/>
          </a:p>
          <a:p>
            <a:pPr algn="ctr">
              <a:lnSpc>
                <a:spcPct val="125000"/>
              </a:lnSpc>
            </a:pPr>
            <a:r>
              <a:rPr lang="en-US" altLang="zh-CN" b="1" dirty="0" smtClean="0"/>
              <a:t>2</a:t>
            </a:r>
            <a:endParaRPr lang="en-US" altLang="zh-CN" b="1" dirty="0" smtClean="0"/>
          </a:p>
          <a:p>
            <a:pPr algn="ctr">
              <a:lnSpc>
                <a:spcPct val="125000"/>
              </a:lnSpc>
            </a:pPr>
            <a:r>
              <a:rPr lang="en-US" altLang="zh-CN" b="1" dirty="0" smtClean="0"/>
              <a:t>3</a:t>
            </a:r>
            <a:endParaRPr lang="en-US" altLang="zh-CN" b="1" dirty="0" smtClean="0"/>
          </a:p>
          <a:p>
            <a:pPr algn="ctr">
              <a:lnSpc>
                <a:spcPct val="125000"/>
              </a:lnSpc>
            </a:pPr>
            <a:r>
              <a:rPr lang="en-US" altLang="zh-CN" b="1" dirty="0" smtClean="0"/>
              <a:t>…</a:t>
            </a:r>
            <a:endParaRPr lang="en-US" altLang="zh-CN" b="1" dirty="0" smtClean="0"/>
          </a:p>
          <a:p>
            <a:pPr algn="ctr">
              <a:lnSpc>
                <a:spcPct val="125000"/>
              </a:lnSpc>
            </a:pPr>
            <a:endParaRPr lang="en-US" altLang="zh-CN" b="1" dirty="0"/>
          </a:p>
          <a:p>
            <a:pPr algn="ctr">
              <a:lnSpc>
                <a:spcPct val="125000"/>
              </a:lnSpc>
            </a:pPr>
            <a:r>
              <a:rPr lang="en-US" altLang="zh-CN" b="1" dirty="0" smtClean="0"/>
              <a:t>n</a:t>
            </a:r>
            <a:endParaRPr lang="zh-CN" altLang="en-US" b="1" dirty="0"/>
          </a:p>
        </p:txBody>
      </p:sp>
      <p:sp>
        <p:nvSpPr>
          <p:cNvPr id="27" name="Rectangle 2"/>
          <p:cNvSpPr>
            <a:spLocks noChangeArrowheads="1"/>
          </p:cNvSpPr>
          <p:nvPr/>
        </p:nvSpPr>
        <p:spPr bwMode="auto">
          <a:xfrm>
            <a:off x="4739406" y="2507507"/>
            <a:ext cx="1656184" cy="51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5000"/>
              </a:lnSpc>
            </a:pPr>
            <a:r>
              <a:rPr lang="zh-CN" altLang="en-US" sz="2400" b="1" dirty="0" smtClean="0">
                <a:latin typeface="+mn-ea"/>
              </a:rPr>
              <a:t>程序</a:t>
            </a:r>
            <a:r>
              <a:rPr lang="en-US" altLang="zh-CN" sz="2400" b="1" dirty="0" smtClean="0"/>
              <a:t>B</a:t>
            </a:r>
            <a:endParaRPr lang="zh-CN" altLang="en-US" sz="2400" b="1" dirty="0"/>
          </a:p>
        </p:txBody>
      </p:sp>
      <p:sp>
        <p:nvSpPr>
          <p:cNvPr id="28" name="Rectangle 2"/>
          <p:cNvSpPr>
            <a:spLocks noChangeArrowheads="1"/>
          </p:cNvSpPr>
          <p:nvPr/>
        </p:nvSpPr>
        <p:spPr bwMode="auto">
          <a:xfrm>
            <a:off x="4768447" y="3021367"/>
            <a:ext cx="1512168" cy="200421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t>……</a:t>
            </a:r>
            <a:endParaRPr lang="en-US" altLang="zh-CN" sz="2400" b="1" dirty="0" smtClean="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a:t>……</a:t>
            </a:r>
            <a:endParaRPr lang="en-US" altLang="zh-CN" sz="2400" b="1" dirty="0"/>
          </a:p>
          <a:p>
            <a:pPr algn="ctr"/>
            <a:r>
              <a:rPr lang="en-US" altLang="zh-CN" sz="2400" b="1" dirty="0" smtClean="0"/>
              <a:t>……</a:t>
            </a:r>
            <a:endParaRPr lang="en-US" altLang="zh-CN" sz="2400" b="1" dirty="0"/>
          </a:p>
          <a:p>
            <a:pPr algn="ctr"/>
            <a:endParaRPr lang="zh-CN" altLang="en-US" sz="2400" b="1" dirty="0"/>
          </a:p>
        </p:txBody>
      </p:sp>
      <p:sp>
        <p:nvSpPr>
          <p:cNvPr id="29" name="Rectangle 2"/>
          <p:cNvSpPr>
            <a:spLocks noChangeArrowheads="1"/>
          </p:cNvSpPr>
          <p:nvPr/>
        </p:nvSpPr>
        <p:spPr bwMode="auto">
          <a:xfrm>
            <a:off x="4062150" y="2961625"/>
            <a:ext cx="828092"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smtClean="0"/>
              <a:t>0</a:t>
            </a:r>
            <a:endParaRPr lang="en-US" altLang="zh-CN" b="1" dirty="0" smtClean="0"/>
          </a:p>
          <a:p>
            <a:pPr algn="ctr">
              <a:lnSpc>
                <a:spcPct val="125000"/>
              </a:lnSpc>
            </a:pPr>
            <a:r>
              <a:rPr lang="en-US" altLang="zh-CN" b="1" dirty="0" smtClean="0"/>
              <a:t>1</a:t>
            </a:r>
            <a:endParaRPr lang="en-US" altLang="zh-CN" b="1" dirty="0" smtClean="0"/>
          </a:p>
          <a:p>
            <a:pPr algn="ctr">
              <a:lnSpc>
                <a:spcPct val="125000"/>
              </a:lnSpc>
            </a:pPr>
            <a:r>
              <a:rPr lang="en-US" altLang="zh-CN" b="1" dirty="0" smtClean="0"/>
              <a:t>2</a:t>
            </a:r>
            <a:endParaRPr lang="en-US" altLang="zh-CN" b="1" dirty="0" smtClean="0"/>
          </a:p>
          <a:p>
            <a:pPr algn="ctr">
              <a:lnSpc>
                <a:spcPct val="125000"/>
              </a:lnSpc>
            </a:pPr>
            <a:r>
              <a:rPr lang="en-US" altLang="zh-CN" b="1" dirty="0" smtClean="0"/>
              <a:t>3</a:t>
            </a:r>
            <a:endParaRPr lang="en-US" altLang="zh-CN" b="1" dirty="0" smtClean="0"/>
          </a:p>
          <a:p>
            <a:pPr algn="ctr">
              <a:lnSpc>
                <a:spcPct val="125000"/>
              </a:lnSpc>
            </a:pPr>
            <a:r>
              <a:rPr lang="en-US" altLang="zh-CN" b="1" dirty="0" smtClean="0"/>
              <a:t>…</a:t>
            </a:r>
            <a:endParaRPr lang="en-US" altLang="zh-CN" b="1" dirty="0" smtClean="0"/>
          </a:p>
          <a:p>
            <a:pPr algn="ctr">
              <a:lnSpc>
                <a:spcPct val="125000"/>
              </a:lnSpc>
            </a:pPr>
            <a:r>
              <a:rPr lang="en-US" altLang="zh-CN" b="1" dirty="0" smtClean="0"/>
              <a:t>m</a:t>
            </a:r>
            <a:endParaRPr lang="zh-CN" altLang="en-US" b="1" dirty="0"/>
          </a:p>
        </p:txBody>
      </p:sp>
      <p:cxnSp>
        <p:nvCxnSpPr>
          <p:cNvPr id="5" name="肘形连接符 4"/>
          <p:cNvCxnSpPr>
            <a:stCxn id="8" idx="3"/>
            <a:endCxn id="25" idx="2"/>
          </p:cNvCxnSpPr>
          <p:nvPr/>
        </p:nvCxnSpPr>
        <p:spPr>
          <a:xfrm flipH="1">
            <a:off x="1137837" y="1450134"/>
            <a:ext cx="5666411" cy="3915311"/>
          </a:xfrm>
          <a:prstGeom prst="bentConnector4">
            <a:avLst>
              <a:gd name="adj1" fmla="val -31021"/>
              <a:gd name="adj2" fmla="val 105839"/>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8" idx="3"/>
            <a:endCxn id="29" idx="2"/>
          </p:cNvCxnSpPr>
          <p:nvPr/>
        </p:nvCxnSpPr>
        <p:spPr>
          <a:xfrm flipH="1">
            <a:off x="4476196" y="1450134"/>
            <a:ext cx="2328052" cy="3588983"/>
          </a:xfrm>
          <a:prstGeom prst="bentConnector4">
            <a:avLst>
              <a:gd name="adj1" fmla="val -55191"/>
              <a:gd name="adj2" fmla="val 10636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851790" y="1157746"/>
            <a:ext cx="57836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n"/>
            </a:pPr>
            <a:r>
              <a:rPr lang="zh-CN" altLang="en-US" sz="3200" b="1" dirty="0" smtClean="0">
                <a:latin typeface="+mn-ea"/>
              </a:rPr>
              <a:t>物理地址</a:t>
            </a:r>
            <a:r>
              <a:rPr lang="en-US" altLang="zh-CN" sz="3200" b="1" dirty="0" smtClean="0">
                <a:latin typeface="+mn-ea"/>
              </a:rPr>
              <a:t>(</a:t>
            </a:r>
            <a:r>
              <a:rPr lang="en-US" altLang="zh-CN" sz="3200" b="1" dirty="0">
                <a:solidFill>
                  <a:srgbClr val="C00000"/>
                </a:solidFill>
              </a:rPr>
              <a:t>physical</a:t>
            </a:r>
            <a:r>
              <a:rPr lang="en-US" altLang="zh-CN" sz="3200" b="1" dirty="0" smtClean="0">
                <a:solidFill>
                  <a:srgbClr val="C00000"/>
                </a:solidFill>
              </a:rPr>
              <a:t> address</a:t>
            </a:r>
            <a:r>
              <a:rPr lang="en-US" altLang="zh-CN" sz="3200" b="1" dirty="0" smtClean="0">
                <a:latin typeface="+mn-ea"/>
              </a:rPr>
              <a:t>)</a:t>
            </a:r>
            <a:endParaRPr lang="zh-CN" altLang="en-US" sz="3200" b="1" dirty="0">
              <a:latin typeface="+mn-ea"/>
            </a:endParaRPr>
          </a:p>
        </p:txBody>
      </p:sp>
      <p:sp>
        <p:nvSpPr>
          <p:cNvPr id="19" name="Rectangle 2"/>
          <p:cNvSpPr>
            <a:spLocks noChangeArrowheads="1"/>
          </p:cNvSpPr>
          <p:nvPr/>
        </p:nvSpPr>
        <p:spPr bwMode="auto">
          <a:xfrm>
            <a:off x="1018786" y="1742521"/>
            <a:ext cx="7704856"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3000" b="1" dirty="0" smtClean="0">
                <a:latin typeface="+mn-ea"/>
              </a:rPr>
              <a:t>物理内存的地址空间。</a:t>
            </a:r>
            <a:endParaRPr lang="zh-CN" altLang="en-US" sz="3000" b="1" dirty="0">
              <a:latin typeface="+mn-ea"/>
            </a:endParaRPr>
          </a:p>
        </p:txBody>
      </p:sp>
      <p:sp>
        <p:nvSpPr>
          <p:cNvPr id="23" name="Rectangle 2"/>
          <p:cNvSpPr>
            <a:spLocks noChangeArrowheads="1"/>
          </p:cNvSpPr>
          <p:nvPr/>
        </p:nvSpPr>
        <p:spPr bwMode="auto">
          <a:xfrm>
            <a:off x="3203848" y="3069676"/>
            <a:ext cx="1512168" cy="230425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t>memory</a:t>
            </a:r>
            <a:endParaRPr lang="zh-CN" altLang="en-US" sz="2400" b="1" dirty="0"/>
          </a:p>
        </p:txBody>
      </p:sp>
      <p:sp>
        <p:nvSpPr>
          <p:cNvPr id="25" name="Rectangle 2"/>
          <p:cNvSpPr>
            <a:spLocks noChangeArrowheads="1"/>
          </p:cNvSpPr>
          <p:nvPr/>
        </p:nvSpPr>
        <p:spPr bwMode="auto">
          <a:xfrm>
            <a:off x="2497551" y="3009935"/>
            <a:ext cx="828092" cy="242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smtClean="0"/>
              <a:t>0</a:t>
            </a:r>
            <a:endParaRPr lang="en-US" altLang="zh-CN" b="1" dirty="0" smtClean="0"/>
          </a:p>
          <a:p>
            <a:pPr algn="ctr">
              <a:lnSpc>
                <a:spcPct val="125000"/>
              </a:lnSpc>
            </a:pPr>
            <a:r>
              <a:rPr lang="en-US" altLang="zh-CN" b="1" dirty="0" smtClean="0"/>
              <a:t>1</a:t>
            </a:r>
            <a:endParaRPr lang="en-US" altLang="zh-CN" b="1" dirty="0" smtClean="0"/>
          </a:p>
          <a:p>
            <a:pPr algn="ctr">
              <a:lnSpc>
                <a:spcPct val="125000"/>
              </a:lnSpc>
            </a:pPr>
            <a:r>
              <a:rPr lang="en-US" altLang="zh-CN" b="1" dirty="0" smtClean="0"/>
              <a:t>2</a:t>
            </a:r>
            <a:endParaRPr lang="en-US" altLang="zh-CN" b="1" dirty="0" smtClean="0"/>
          </a:p>
          <a:p>
            <a:pPr algn="ctr">
              <a:lnSpc>
                <a:spcPct val="125000"/>
              </a:lnSpc>
            </a:pPr>
            <a:r>
              <a:rPr lang="en-US" altLang="zh-CN" b="1" dirty="0" smtClean="0"/>
              <a:t>3</a:t>
            </a:r>
            <a:endParaRPr lang="en-US" altLang="zh-CN" b="1" dirty="0" smtClean="0"/>
          </a:p>
          <a:p>
            <a:pPr algn="ctr">
              <a:lnSpc>
                <a:spcPct val="125000"/>
              </a:lnSpc>
            </a:pPr>
            <a:r>
              <a:rPr lang="en-US" altLang="zh-CN" b="1" dirty="0" smtClean="0"/>
              <a:t>…</a:t>
            </a:r>
            <a:endParaRPr lang="en-US" altLang="zh-CN" b="1" dirty="0" smtClean="0"/>
          </a:p>
          <a:p>
            <a:pPr algn="ctr">
              <a:lnSpc>
                <a:spcPct val="125000"/>
              </a:lnSpc>
            </a:pPr>
            <a:endParaRPr lang="en-US" altLang="zh-CN" b="1" dirty="0"/>
          </a:p>
          <a:p>
            <a:pPr algn="ctr">
              <a:lnSpc>
                <a:spcPct val="125000"/>
              </a:lnSpc>
            </a:pPr>
            <a:r>
              <a:rPr lang="en-US" altLang="zh-CN" b="1" dirty="0" smtClean="0"/>
              <a:t>n</a:t>
            </a:r>
            <a:endParaRPr lang="zh-CN" altLang="en-US" b="1" dirty="0"/>
          </a:p>
        </p:txBody>
      </p:sp>
      <p:cxnSp>
        <p:nvCxnSpPr>
          <p:cNvPr id="13" name="肘形连接符 12"/>
          <p:cNvCxnSpPr>
            <a:stCxn id="8" idx="3"/>
            <a:endCxn id="25" idx="2"/>
          </p:cNvCxnSpPr>
          <p:nvPr/>
        </p:nvCxnSpPr>
        <p:spPr>
          <a:xfrm flipH="1">
            <a:off x="2911597" y="1450134"/>
            <a:ext cx="3723813" cy="3983541"/>
          </a:xfrm>
          <a:prstGeom prst="bentConnector4">
            <a:avLst>
              <a:gd name="adj1" fmla="val -6139"/>
              <a:gd name="adj2" fmla="val 10573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7136266" y="170093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6" name="Rectangle 2"/>
          <p:cNvSpPr>
            <a:spLocks noChangeArrowheads="1"/>
          </p:cNvSpPr>
          <p:nvPr/>
        </p:nvSpPr>
        <p:spPr bwMode="auto">
          <a:xfrm>
            <a:off x="7315672" y="1270858"/>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smtClean="0">
                <a:solidFill>
                  <a:srgbClr val="0000FF"/>
                </a:solidFill>
              </a:rPr>
              <a:t>Memory</a:t>
            </a:r>
            <a:endParaRPr lang="zh-CN" altLang="en-US" sz="2400" b="1" dirty="0">
              <a:solidFill>
                <a:srgbClr val="0000FF"/>
              </a:solidFill>
            </a:endParaRPr>
          </a:p>
        </p:txBody>
      </p:sp>
      <p:sp>
        <p:nvSpPr>
          <p:cNvPr id="17" name="Rectangle 2"/>
          <p:cNvSpPr>
            <a:spLocks noChangeArrowheads="1"/>
          </p:cNvSpPr>
          <p:nvPr/>
        </p:nvSpPr>
        <p:spPr bwMode="auto">
          <a:xfrm>
            <a:off x="7136266" y="2060323"/>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8" name="Rectangle 2"/>
          <p:cNvSpPr>
            <a:spLocks noChangeArrowheads="1"/>
          </p:cNvSpPr>
          <p:nvPr/>
        </p:nvSpPr>
        <p:spPr bwMode="auto">
          <a:xfrm>
            <a:off x="7136266" y="242167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9" name="Rectangle 2"/>
          <p:cNvSpPr>
            <a:spLocks noChangeArrowheads="1"/>
          </p:cNvSpPr>
          <p:nvPr/>
        </p:nvSpPr>
        <p:spPr bwMode="auto">
          <a:xfrm>
            <a:off x="7136266" y="278105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0" name="Rectangle 2"/>
          <p:cNvSpPr>
            <a:spLocks noChangeArrowheads="1"/>
          </p:cNvSpPr>
          <p:nvPr/>
        </p:nvSpPr>
        <p:spPr bwMode="auto">
          <a:xfrm>
            <a:off x="7136266" y="314109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1" name="Rectangle 2"/>
          <p:cNvSpPr>
            <a:spLocks noChangeArrowheads="1"/>
          </p:cNvSpPr>
          <p:nvPr/>
        </p:nvSpPr>
        <p:spPr bwMode="auto">
          <a:xfrm>
            <a:off x="7136266" y="3500483"/>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4" name="流程图: 磁盘 23"/>
          <p:cNvSpPr/>
          <p:nvPr/>
        </p:nvSpPr>
        <p:spPr>
          <a:xfrm>
            <a:off x="6228184" y="4391257"/>
            <a:ext cx="1728192" cy="837943"/>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solidFill>
                  <a:schemeClr val="tx1"/>
                </a:solidFill>
              </a:rPr>
              <a:t>Disk</a:t>
            </a:r>
            <a:endParaRPr lang="zh-CN" altLang="en-US" sz="2400" b="1" dirty="0">
              <a:solidFill>
                <a:schemeClr val="tx1"/>
              </a:solidFill>
            </a:endParaRPr>
          </a:p>
        </p:txBody>
      </p:sp>
      <p:sp>
        <p:nvSpPr>
          <p:cNvPr id="25" name="Rectangle 2"/>
          <p:cNvSpPr>
            <a:spLocks noChangeArrowheads="1"/>
          </p:cNvSpPr>
          <p:nvPr/>
        </p:nvSpPr>
        <p:spPr bwMode="auto">
          <a:xfrm>
            <a:off x="3283224" y="148478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26" name="Rectangle 2"/>
          <p:cNvSpPr>
            <a:spLocks noChangeArrowheads="1"/>
          </p:cNvSpPr>
          <p:nvPr/>
        </p:nvSpPr>
        <p:spPr bwMode="auto">
          <a:xfrm>
            <a:off x="3275856" y="1052736"/>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400" b="1" dirty="0" smtClean="0">
                <a:solidFill>
                  <a:srgbClr val="0000FF"/>
                </a:solidFill>
              </a:rPr>
              <a:t>虚拟地址</a:t>
            </a:r>
            <a:endParaRPr lang="zh-CN" altLang="en-US" sz="2400" b="1" dirty="0">
              <a:solidFill>
                <a:srgbClr val="0000FF"/>
              </a:solidFill>
            </a:endParaRPr>
          </a:p>
        </p:txBody>
      </p:sp>
      <p:sp>
        <p:nvSpPr>
          <p:cNvPr id="27" name="Rectangle 2"/>
          <p:cNvSpPr>
            <a:spLocks noChangeArrowheads="1"/>
          </p:cNvSpPr>
          <p:nvPr/>
        </p:nvSpPr>
        <p:spPr bwMode="auto">
          <a:xfrm>
            <a:off x="3283224" y="1844169"/>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28" name="Rectangle 2"/>
          <p:cNvSpPr>
            <a:spLocks noChangeArrowheads="1"/>
          </p:cNvSpPr>
          <p:nvPr/>
        </p:nvSpPr>
        <p:spPr bwMode="auto">
          <a:xfrm>
            <a:off x="3283224" y="2205521"/>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29" name="Rectangle 2"/>
          <p:cNvSpPr>
            <a:spLocks noChangeArrowheads="1"/>
          </p:cNvSpPr>
          <p:nvPr/>
        </p:nvSpPr>
        <p:spPr bwMode="auto">
          <a:xfrm>
            <a:off x="3283224" y="256490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30" name="Rectangle 2"/>
          <p:cNvSpPr>
            <a:spLocks noChangeArrowheads="1"/>
          </p:cNvSpPr>
          <p:nvPr/>
        </p:nvSpPr>
        <p:spPr bwMode="auto">
          <a:xfrm>
            <a:off x="3283224" y="2924945"/>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31" name="Rectangle 2"/>
          <p:cNvSpPr>
            <a:spLocks noChangeArrowheads="1"/>
          </p:cNvSpPr>
          <p:nvPr/>
        </p:nvSpPr>
        <p:spPr bwMode="auto">
          <a:xfrm>
            <a:off x="3283224" y="3284329"/>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32" name="Rectangle 2"/>
          <p:cNvSpPr>
            <a:spLocks noChangeArrowheads="1"/>
          </p:cNvSpPr>
          <p:nvPr/>
        </p:nvSpPr>
        <p:spPr bwMode="auto">
          <a:xfrm>
            <a:off x="3283224" y="3645681"/>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33" name="Rectangle 2"/>
          <p:cNvSpPr>
            <a:spLocks noChangeArrowheads="1"/>
          </p:cNvSpPr>
          <p:nvPr/>
        </p:nvSpPr>
        <p:spPr bwMode="auto">
          <a:xfrm>
            <a:off x="3283224" y="400506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cxnSp>
        <p:nvCxnSpPr>
          <p:cNvPr id="5" name="直接箭头连接符 4"/>
          <p:cNvCxnSpPr>
            <a:stCxn id="25" idx="3"/>
            <a:endCxn id="18" idx="1"/>
          </p:cNvCxnSpPr>
          <p:nvPr/>
        </p:nvCxnSpPr>
        <p:spPr>
          <a:xfrm>
            <a:off x="4769970" y="1664477"/>
            <a:ext cx="2366296" cy="937874"/>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3"/>
            <a:endCxn id="7" idx="1"/>
          </p:cNvCxnSpPr>
          <p:nvPr/>
        </p:nvCxnSpPr>
        <p:spPr>
          <a:xfrm flipV="1">
            <a:off x="4769970" y="1881615"/>
            <a:ext cx="2366296" cy="142246"/>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3"/>
            <a:endCxn id="20" idx="1"/>
          </p:cNvCxnSpPr>
          <p:nvPr/>
        </p:nvCxnSpPr>
        <p:spPr>
          <a:xfrm>
            <a:off x="4769970" y="2744597"/>
            <a:ext cx="2366296" cy="57717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3"/>
            <a:endCxn id="17" idx="1"/>
          </p:cNvCxnSpPr>
          <p:nvPr/>
        </p:nvCxnSpPr>
        <p:spPr>
          <a:xfrm flipV="1">
            <a:off x="4769970" y="2240999"/>
            <a:ext cx="2366296" cy="1223022"/>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3" idx="3"/>
            <a:endCxn id="21" idx="1"/>
          </p:cNvCxnSpPr>
          <p:nvPr/>
        </p:nvCxnSpPr>
        <p:spPr>
          <a:xfrm flipV="1">
            <a:off x="4769970" y="3681159"/>
            <a:ext cx="2366296" cy="50359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8" idx="3"/>
          </p:cNvCxnSpPr>
          <p:nvPr/>
        </p:nvCxnSpPr>
        <p:spPr>
          <a:xfrm>
            <a:off x="4769970" y="2385213"/>
            <a:ext cx="2185662" cy="1979236"/>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0" idx="3"/>
          </p:cNvCxnSpPr>
          <p:nvPr/>
        </p:nvCxnSpPr>
        <p:spPr>
          <a:xfrm>
            <a:off x="4769970" y="3104637"/>
            <a:ext cx="1897630" cy="1259812"/>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2" idx="3"/>
          </p:cNvCxnSpPr>
          <p:nvPr/>
        </p:nvCxnSpPr>
        <p:spPr>
          <a:xfrm>
            <a:off x="4769970" y="3825373"/>
            <a:ext cx="1609598" cy="691476"/>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7" name="Text Box 9"/>
          <p:cNvSpPr txBox="1">
            <a:spLocks noChangeArrowheads="1"/>
          </p:cNvSpPr>
          <p:nvPr/>
        </p:nvSpPr>
        <p:spPr bwMode="auto">
          <a:xfrm>
            <a:off x="107504" y="1033392"/>
            <a:ext cx="2952328" cy="333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smtClean="0">
                <a:latin typeface="华文中宋" panose="02010600040101010101" pitchFamily="2" charset="-122"/>
              </a:rPr>
              <a:t>虚拟存储器和</a:t>
            </a:r>
            <a:r>
              <a:rPr lang="en-US" altLang="zh-CN" sz="2400" dirty="0" smtClean="0">
                <a:latin typeface="华文中宋" panose="02010600040101010101" pitchFamily="2" charset="-122"/>
              </a:rPr>
              <a:t>Cache</a:t>
            </a:r>
            <a:r>
              <a:rPr lang="zh-CN" altLang="en-US" sz="2400" dirty="0" smtClean="0">
                <a:latin typeface="华文中宋" panose="02010600040101010101" pitchFamily="2" charset="-122"/>
              </a:rPr>
              <a:t>的工作原理是一样的，但不同的历史决定他们使用不同的术语。</a:t>
            </a:r>
            <a:endParaRPr lang="en-US" altLang="zh-CN" sz="2400" dirty="0" smtClean="0">
              <a:latin typeface="华文中宋" panose="02010600040101010101" pitchFamily="2" charset="-122"/>
            </a:endParaRPr>
          </a:p>
          <a:p>
            <a:pPr marL="0" indent="0">
              <a:lnSpc>
                <a:spcPct val="125000"/>
              </a:lnSpc>
              <a:buNone/>
            </a:pPr>
            <a:r>
              <a:rPr lang="zh-CN" altLang="en-US" sz="2400" dirty="0" smtClean="0">
                <a:latin typeface="华文中宋" panose="02010600040101010101" pitchFamily="2" charset="-122"/>
              </a:rPr>
              <a:t>虚拟存储器中，块被称为页，访问缺失被称为缺页。</a:t>
            </a:r>
            <a:endParaRPr lang="en-US" altLang="zh-CN" sz="2400" dirty="0" smtClean="0">
              <a:latin typeface="华文中宋" panose="02010600040101010101" pitchFamily="2" charset="-122"/>
            </a:endParaRPr>
          </a:p>
        </p:txBody>
      </p:sp>
      <p:sp>
        <p:nvSpPr>
          <p:cNvPr id="38" name="Text Box 9"/>
          <p:cNvSpPr txBox="1">
            <a:spLocks noChangeArrowheads="1"/>
          </p:cNvSpPr>
          <p:nvPr/>
        </p:nvSpPr>
        <p:spPr bwMode="auto">
          <a:xfrm>
            <a:off x="107504" y="4434611"/>
            <a:ext cx="6120680" cy="194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smtClean="0">
                <a:latin typeface="华文中宋" panose="02010600040101010101" pitchFamily="2" charset="-122"/>
              </a:rPr>
              <a:t>虚存还提供重定位来简化执行时的程序加载过程。在用地址访存前，重定位将程序所用的虚拟地址映射到不同的物理地址。重定位允许我们将程序加载到主存中的任何位置。</a:t>
            </a:r>
            <a:endParaRPr lang="en-US" altLang="zh-CN" sz="2400" dirty="0" smtClean="0">
              <a:latin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8"/>
          <p:cNvSpPr>
            <a:spLocks noGrp="1"/>
          </p:cNvSpPr>
          <p:nvPr>
            <p:ph type="title"/>
          </p:nvPr>
        </p:nvSpPr>
        <p:spPr>
          <a:xfrm>
            <a:off x="639475" y="116632"/>
            <a:ext cx="5231814" cy="685800"/>
          </a:xfrm>
        </p:spPr>
        <p:txBody>
          <a:bodyPr>
            <a:normAutofit/>
          </a:bodyPr>
          <a:lstStyle/>
          <a:p>
            <a:pPr lvl="0">
              <a:spcBef>
                <a:spcPts val="0"/>
              </a:spcBef>
            </a:pPr>
            <a:r>
              <a:rPr lang="en-US" altLang="zh-CN" sz="2800" b="1" dirty="0" smtClean="0">
                <a:solidFill>
                  <a:srgbClr val="0000FF"/>
                </a:solidFill>
              </a:rPr>
              <a:t>5.1  </a:t>
            </a:r>
            <a:r>
              <a:rPr lang="zh-CN" altLang="en-US" sz="2800" b="1" dirty="0" smtClean="0">
                <a:solidFill>
                  <a:srgbClr val="0000FF"/>
                </a:solidFill>
              </a:rPr>
              <a:t>引言</a:t>
            </a:r>
            <a:endParaRPr lang="zh-CN" sz="2800" b="1"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9" name="Rectangle 6"/>
          <p:cNvSpPr>
            <a:spLocks noChangeArrowheads="1"/>
          </p:cNvSpPr>
          <p:nvPr/>
        </p:nvSpPr>
        <p:spPr bwMode="auto">
          <a:xfrm>
            <a:off x="395536" y="1052736"/>
            <a:ext cx="8424936" cy="33123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285750" indent="-285750" algn="l">
              <a:lnSpc>
                <a:spcPts val="2500"/>
              </a:lnSpc>
              <a:spcBef>
                <a:spcPct val="30000"/>
              </a:spcBef>
              <a:buSzPct val="100000"/>
              <a:tabLst>
                <a:tab pos="3028950" algn="l"/>
                <a:tab pos="7600950" algn="l"/>
              </a:tabLst>
            </a:pPr>
            <a:r>
              <a:rPr lang="zh-CN" altLang="en-US" sz="2400" b="1" dirty="0" smtClean="0">
                <a:latin typeface="Comic Sans MS" panose="030F0702030302020204" pitchFamily="66" charset="0"/>
              </a:rPr>
              <a:t>利用局部性原理：</a:t>
            </a:r>
            <a:endParaRPr lang="en-US" altLang="zh-CN" sz="2400" b="1" dirty="0" smtClean="0">
              <a:latin typeface="Comic Sans MS" panose="030F0702030302020204" pitchFamily="66" charset="0"/>
            </a:endParaRPr>
          </a:p>
          <a:p>
            <a:pPr marL="285750" indent="-285750" algn="l">
              <a:lnSpc>
                <a:spcPts val="2500"/>
              </a:lnSpc>
              <a:spcBef>
                <a:spcPct val="30000"/>
              </a:spcBef>
              <a:buSzPct val="100000"/>
              <a:tabLst>
                <a:tab pos="3028950" algn="l"/>
                <a:tab pos="7600950" algn="l"/>
              </a:tabLst>
            </a:pPr>
            <a:r>
              <a:rPr lang="zh-CN" altLang="en-US" sz="2200" b="1" dirty="0" smtClean="0">
                <a:solidFill>
                  <a:schemeClr val="hlink"/>
                </a:solidFill>
                <a:latin typeface="Comic Sans MS" panose="030F0702030302020204" pitchFamily="66" charset="0"/>
              </a:rPr>
              <a:t>多数程序</a:t>
            </a:r>
            <a:r>
              <a:rPr lang="zh-CN" altLang="en-US" sz="2200" b="1" dirty="0" smtClean="0">
                <a:solidFill>
                  <a:srgbClr val="FF0000"/>
                </a:solidFill>
                <a:latin typeface="Comic Sans MS" panose="030F0702030302020204" pitchFamily="66" charset="0"/>
              </a:rPr>
              <a:t>不会一下</a:t>
            </a:r>
            <a:r>
              <a:rPr lang="zh-CN" altLang="en-US" sz="2200" b="1" dirty="0" smtClean="0">
                <a:solidFill>
                  <a:schemeClr val="hlink"/>
                </a:solidFill>
                <a:latin typeface="Comic Sans MS" panose="030F0702030302020204" pitchFamily="66" charset="0"/>
              </a:rPr>
              <a:t>访问</a:t>
            </a:r>
            <a:r>
              <a:rPr lang="zh-CN" altLang="en-US" sz="2200" b="1" dirty="0" smtClean="0">
                <a:solidFill>
                  <a:srgbClr val="FF0000"/>
                </a:solidFill>
                <a:latin typeface="Comic Sans MS" panose="030F0702030302020204" pitchFamily="66" charset="0"/>
              </a:rPr>
              <a:t>所有的</a:t>
            </a:r>
            <a:r>
              <a:rPr lang="zh-CN" altLang="en-US" sz="2200" b="1" dirty="0" smtClean="0">
                <a:solidFill>
                  <a:schemeClr val="hlink"/>
                </a:solidFill>
                <a:latin typeface="Comic Sans MS" panose="030F0702030302020204" pitchFamily="66" charset="0"/>
              </a:rPr>
              <a:t>代码或数据</a:t>
            </a:r>
            <a:endParaRPr lang="en-US" sz="2200" b="1" dirty="0" smtClean="0">
              <a:solidFill>
                <a:schemeClr val="hlink"/>
              </a:solidFill>
              <a:latin typeface="Comic Sans MS" panose="030F0702030302020204" pitchFamily="66" charset="0"/>
            </a:endParaRPr>
          </a:p>
          <a:p>
            <a:pPr marL="742950" lvl="1" indent="-285750" algn="l">
              <a:lnSpc>
                <a:spcPts val="2500"/>
              </a:lnSpc>
              <a:spcBef>
                <a:spcPct val="30000"/>
              </a:spcBef>
              <a:buSzPct val="100000"/>
              <a:buFontTx/>
              <a:buChar char="–"/>
              <a:tabLst>
                <a:tab pos="3028950" algn="l"/>
                <a:tab pos="7600950" algn="l"/>
              </a:tabLst>
            </a:pPr>
            <a:r>
              <a:rPr lang="zh-CN" altLang="en-US" sz="2400" b="1" dirty="0" smtClean="0">
                <a:solidFill>
                  <a:srgbClr val="FD0128"/>
                </a:solidFill>
                <a:latin typeface="Times New Roman" panose="02020603050405020304" pitchFamily="18" charset="0"/>
                <a:ea typeface="宋体" panose="02010600030101010101" pitchFamily="2" charset="-122"/>
              </a:rPr>
              <a:t>时间局部性：</a:t>
            </a:r>
            <a:r>
              <a:rPr lang="zh-CN" altLang="en-US" sz="2400" b="1" dirty="0" smtClean="0">
                <a:solidFill>
                  <a:srgbClr val="000000"/>
                </a:solidFill>
                <a:latin typeface="Times New Roman" panose="02020603050405020304" pitchFamily="18" charset="0"/>
                <a:ea typeface="宋体" panose="02010600030101010101" pitchFamily="2" charset="-122"/>
              </a:rPr>
              <a:t> 如果一项被访问，则</a:t>
            </a:r>
            <a:r>
              <a:rPr lang="zh-CN" altLang="en-US" sz="2400" b="1" dirty="0" smtClean="0">
                <a:solidFill>
                  <a:srgbClr val="FF0000"/>
                </a:solidFill>
                <a:latin typeface="Times New Roman" panose="02020603050405020304" pitchFamily="18" charset="0"/>
                <a:ea typeface="宋体" panose="02010600030101010101" pitchFamily="2" charset="-122"/>
              </a:rPr>
              <a:t>该项</a:t>
            </a:r>
            <a:r>
              <a:rPr lang="zh-CN" altLang="en-US" sz="2400" b="1" dirty="0" smtClean="0">
                <a:solidFill>
                  <a:srgbClr val="000000"/>
                </a:solidFill>
                <a:latin typeface="Times New Roman" panose="02020603050405020304" pitchFamily="18" charset="0"/>
                <a:ea typeface="宋体" panose="02010600030101010101" pitchFamily="2" charset="-122"/>
              </a:rPr>
              <a:t>趋向于</a:t>
            </a:r>
            <a:r>
              <a:rPr lang="zh-CN" altLang="en-US" sz="2400" b="1" dirty="0" smtClean="0">
                <a:solidFill>
                  <a:srgbClr val="FF0000"/>
                </a:solidFill>
                <a:latin typeface="Times New Roman" panose="02020603050405020304" pitchFamily="18" charset="0"/>
                <a:ea typeface="宋体" panose="02010600030101010101" pitchFamily="2" charset="-122"/>
              </a:rPr>
              <a:t>近期</a:t>
            </a:r>
            <a:r>
              <a:rPr lang="zh-CN" altLang="en-US" sz="2400" b="1" dirty="0" smtClean="0">
                <a:solidFill>
                  <a:srgbClr val="000000"/>
                </a:solidFill>
                <a:latin typeface="Times New Roman" panose="02020603050405020304" pitchFamily="18" charset="0"/>
                <a:ea typeface="宋体" panose="02010600030101010101" pitchFamily="2" charset="-122"/>
              </a:rPr>
              <a:t>又被访问</a:t>
            </a:r>
            <a:endParaRPr lang="en-US" altLang="zh-CN" sz="2400" b="1" dirty="0">
              <a:solidFill>
                <a:srgbClr val="FD0128"/>
              </a:solidFill>
              <a:latin typeface="Times New Roman" panose="02020603050405020304" pitchFamily="18" charset="0"/>
              <a:ea typeface="宋体" panose="02010600030101010101" pitchFamily="2" charset="-122"/>
            </a:endParaRPr>
          </a:p>
          <a:p>
            <a:pPr marL="1143000" lvl="2" indent="-228600">
              <a:lnSpc>
                <a:spcPts val="2500"/>
              </a:lnSpc>
              <a:spcBef>
                <a:spcPct val="30000"/>
              </a:spcBef>
              <a:buSzPct val="100000"/>
              <a:buFontTx/>
              <a:buChar char="–"/>
              <a:tabLst>
                <a:tab pos="3028950" algn="l"/>
                <a:tab pos="7600950" algn="l"/>
              </a:tabLst>
            </a:pPr>
            <a:r>
              <a:rPr lang="zh-CN" altLang="en-US" sz="2400" b="1" dirty="0" smtClean="0">
                <a:solidFill>
                  <a:srgbClr val="000000"/>
                </a:solidFill>
                <a:latin typeface="Times New Roman" panose="02020603050405020304" pitchFamily="18" charset="0"/>
                <a:ea typeface="宋体" panose="02010600030101010101" pitchFamily="2" charset="-122"/>
              </a:rPr>
              <a:t>使最近访问</a:t>
            </a:r>
            <a:r>
              <a:rPr lang="zh-CN" altLang="en-US" sz="2400" b="1" dirty="0">
                <a:solidFill>
                  <a:srgbClr val="000000"/>
                </a:solidFill>
                <a:latin typeface="Times New Roman" panose="02020603050405020304" pitchFamily="18" charset="0"/>
                <a:ea typeface="宋体" panose="02010600030101010101" pitchFamily="2" charset="-122"/>
              </a:rPr>
              <a:t>过的多数</a:t>
            </a:r>
            <a:r>
              <a:rPr lang="zh-CN" altLang="en-US" sz="2400" b="1" dirty="0" smtClean="0">
                <a:solidFill>
                  <a:srgbClr val="000000"/>
                </a:solidFill>
                <a:latin typeface="Times New Roman" panose="02020603050405020304" pitchFamily="18" charset="0"/>
                <a:ea typeface="宋体" panose="02010600030101010101" pitchFamily="2" charset="-122"/>
              </a:rPr>
              <a:t>数据项靠近处理器</a:t>
            </a:r>
            <a:endParaRPr lang="en-US" altLang="zh-CN" sz="2400" b="1" dirty="0">
              <a:solidFill>
                <a:srgbClr val="000000"/>
              </a:solidFill>
              <a:latin typeface="Times New Roman" panose="02020603050405020304" pitchFamily="18" charset="0"/>
              <a:ea typeface="宋体" panose="02010600030101010101" pitchFamily="2" charset="-122"/>
            </a:endParaRPr>
          </a:p>
          <a:p>
            <a:pPr marL="742950" lvl="1" indent="-285750" algn="l">
              <a:lnSpc>
                <a:spcPts val="2500"/>
              </a:lnSpc>
              <a:spcBef>
                <a:spcPct val="30000"/>
              </a:spcBef>
              <a:buSzPct val="100000"/>
              <a:buFontTx/>
              <a:buChar char="–"/>
              <a:tabLst>
                <a:tab pos="3028950" algn="l"/>
                <a:tab pos="7600950" algn="l"/>
              </a:tabLst>
            </a:pPr>
            <a:r>
              <a:rPr lang="zh-CN" altLang="en-US" sz="2400" b="1" dirty="0" smtClean="0">
                <a:solidFill>
                  <a:srgbClr val="FF0000"/>
                </a:solidFill>
                <a:latin typeface="Times New Roman" panose="02020603050405020304" pitchFamily="18" charset="0"/>
                <a:ea typeface="宋体" panose="02010600030101010101" pitchFamily="2" charset="-122"/>
              </a:rPr>
              <a:t>空间局部性：</a:t>
            </a:r>
            <a:r>
              <a:rPr lang="zh-CN" altLang="en-US" sz="2400" b="1" dirty="0" smtClean="0">
                <a:solidFill>
                  <a:srgbClr val="000000"/>
                </a:solidFill>
                <a:latin typeface="Times New Roman" panose="02020603050405020304" pitchFamily="18" charset="0"/>
                <a:ea typeface="宋体" panose="02010600030101010101" pitchFamily="2" charset="-122"/>
              </a:rPr>
              <a:t>如果一项被访问，</a:t>
            </a:r>
            <a:r>
              <a:rPr lang="zh-CN" altLang="en-US" sz="2400" b="1" dirty="0" smtClean="0">
                <a:solidFill>
                  <a:srgbClr val="FF0000"/>
                </a:solidFill>
                <a:latin typeface="Times New Roman" panose="02020603050405020304" pitchFamily="18" charset="0"/>
                <a:ea typeface="宋体" panose="02010600030101010101" pitchFamily="2" charset="-122"/>
              </a:rPr>
              <a:t>附近的项</a:t>
            </a:r>
            <a:r>
              <a:rPr lang="zh-CN" altLang="en-US" sz="2400" b="1" dirty="0" smtClean="0">
                <a:solidFill>
                  <a:srgbClr val="000000"/>
                </a:solidFill>
                <a:latin typeface="Times New Roman" panose="02020603050405020304" pitchFamily="18" charset="0"/>
                <a:ea typeface="宋体" panose="02010600030101010101" pitchFamily="2" charset="-122"/>
              </a:rPr>
              <a:t>趋向于</a:t>
            </a:r>
            <a:r>
              <a:rPr lang="zh-CN" altLang="en-US" sz="2400" b="1" dirty="0" smtClean="0">
                <a:solidFill>
                  <a:srgbClr val="FF0000"/>
                </a:solidFill>
                <a:latin typeface="Times New Roman" panose="02020603050405020304" pitchFamily="18" charset="0"/>
                <a:ea typeface="宋体" panose="02010600030101010101" pitchFamily="2" charset="-122"/>
              </a:rPr>
              <a:t>近期</a:t>
            </a:r>
            <a:r>
              <a:rPr lang="zh-CN" altLang="en-US" sz="2400" b="1" dirty="0" smtClean="0">
                <a:solidFill>
                  <a:srgbClr val="000000"/>
                </a:solidFill>
                <a:latin typeface="Times New Roman" panose="02020603050405020304" pitchFamily="18" charset="0"/>
                <a:ea typeface="宋体" panose="02010600030101010101" pitchFamily="2" charset="-122"/>
              </a:rPr>
              <a:t>被访问</a:t>
            </a:r>
            <a:endParaRPr lang="en-US" altLang="zh-CN" sz="2400" b="1" dirty="0" smtClean="0">
              <a:solidFill>
                <a:srgbClr val="FD0128"/>
              </a:solidFill>
              <a:latin typeface="Times New Roman" panose="02020603050405020304" pitchFamily="18" charset="0"/>
              <a:ea typeface="宋体" panose="02010600030101010101" pitchFamily="2" charset="-122"/>
            </a:endParaRPr>
          </a:p>
          <a:p>
            <a:pPr marL="1143000" lvl="2" indent="-228600" algn="l">
              <a:lnSpc>
                <a:spcPts val="2500"/>
              </a:lnSpc>
              <a:spcBef>
                <a:spcPct val="30000"/>
              </a:spcBef>
              <a:buSzPct val="100000"/>
              <a:buFontTx/>
              <a:buChar char="–"/>
              <a:tabLst>
                <a:tab pos="3028950" algn="l"/>
                <a:tab pos="7600950" algn="l"/>
              </a:tabLst>
            </a:pPr>
            <a:r>
              <a:rPr lang="zh-CN" altLang="en-US" sz="2400" b="1" dirty="0" smtClean="0">
                <a:solidFill>
                  <a:srgbClr val="000000"/>
                </a:solidFill>
                <a:latin typeface="Times New Roman" panose="02020603050405020304" pitchFamily="18" charset="0"/>
                <a:ea typeface="宋体" panose="02010600030101010101" pitchFamily="2" charset="-122"/>
              </a:rPr>
              <a:t>把最近访问过的连续字（块）移向处理器</a:t>
            </a:r>
            <a:endParaRPr lang="en-US" altLang="zh-CN" sz="2400" b="1" dirty="0">
              <a:solidFill>
                <a:srgbClr val="000000"/>
              </a:solidFill>
              <a:latin typeface="Times New Roman" panose="02020603050405020304" pitchFamily="18" charset="0"/>
              <a:ea typeface="宋体" panose="02010600030101010101" pitchFamily="2" charset="-122"/>
            </a:endParaRPr>
          </a:p>
        </p:txBody>
      </p:sp>
      <p:sp>
        <p:nvSpPr>
          <p:cNvPr id="10" name="Rectangle 3"/>
          <p:cNvSpPr txBox="1">
            <a:spLocks noChangeArrowheads="1"/>
          </p:cNvSpPr>
          <p:nvPr/>
        </p:nvSpPr>
        <p:spPr>
          <a:xfrm>
            <a:off x="621098" y="4358137"/>
            <a:ext cx="8153400" cy="2209800"/>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ts val="2800"/>
              </a:lnSpc>
              <a:spcBef>
                <a:spcPct val="0"/>
              </a:spcBef>
              <a:buFontTx/>
              <a:buNone/>
              <a:tabLst>
                <a:tab pos="3028950" algn="l"/>
                <a:tab pos="7600950" algn="l"/>
              </a:tabLst>
            </a:pPr>
            <a:r>
              <a:rPr lang="zh-CN" altLang="en-US" sz="2400" b="1" dirty="0" smtClean="0">
                <a:solidFill>
                  <a:srgbClr val="FF0000"/>
                </a:solidFill>
              </a:rPr>
              <a:t>方法</a:t>
            </a:r>
            <a:endParaRPr lang="zh-CN" altLang="en-US" sz="2400" b="1" dirty="0" smtClean="0">
              <a:solidFill>
                <a:srgbClr val="FF0000"/>
              </a:solidFill>
            </a:endParaRPr>
          </a:p>
          <a:p>
            <a:pPr lvl="1">
              <a:lnSpc>
                <a:spcPts val="2800"/>
              </a:lnSpc>
              <a:spcBef>
                <a:spcPct val="0"/>
              </a:spcBef>
              <a:buFontTx/>
              <a:buChar char="•"/>
              <a:tabLst>
                <a:tab pos="3028950" algn="l"/>
                <a:tab pos="7600950" algn="l"/>
              </a:tabLst>
            </a:pPr>
            <a:r>
              <a:rPr lang="zh-CN" altLang="en-US" sz="2400" b="1" dirty="0" smtClean="0">
                <a:ea typeface="宋体" panose="02010600030101010101" pitchFamily="2" charset="-122"/>
              </a:rPr>
              <a:t>基于存储器的各</a:t>
            </a:r>
            <a:r>
              <a:rPr lang="zh-CN" altLang="en-US" sz="2400" b="1" dirty="0" smtClean="0">
                <a:solidFill>
                  <a:srgbClr val="FF0000"/>
                </a:solidFill>
                <a:ea typeface="宋体" panose="02010600030101010101" pitchFamily="2" charset="-122"/>
              </a:rPr>
              <a:t>层（级）</a:t>
            </a:r>
            <a:r>
              <a:rPr lang="zh-CN" altLang="en-US" sz="2400" b="1" dirty="0" smtClean="0">
                <a:ea typeface="宋体" panose="02010600030101010101" pitchFamily="2" charset="-122"/>
              </a:rPr>
              <a:t>具有不同的速度与大小</a:t>
            </a:r>
            <a:endParaRPr lang="zh-CN" altLang="en-US" sz="2400" b="1" dirty="0" smtClean="0">
              <a:ea typeface="宋体" panose="02010600030101010101" pitchFamily="2" charset="-122"/>
            </a:endParaRPr>
          </a:p>
          <a:p>
            <a:pPr lvl="1">
              <a:lnSpc>
                <a:spcPts val="2800"/>
              </a:lnSpc>
              <a:spcBef>
                <a:spcPct val="0"/>
              </a:spcBef>
              <a:buFontTx/>
              <a:buChar char="•"/>
              <a:tabLst>
                <a:tab pos="3028950" algn="l"/>
                <a:tab pos="7600950" algn="l"/>
              </a:tabLst>
            </a:pPr>
            <a:r>
              <a:rPr lang="zh-CN" altLang="en-US" sz="2000" b="1" dirty="0" smtClean="0">
                <a:ea typeface="宋体" panose="02010600030101010101" pitchFamily="2" charset="-122"/>
              </a:rPr>
              <a:t>靠</a:t>
            </a:r>
            <a:r>
              <a:rPr lang="en-US" altLang="zh-CN" sz="2000" b="1" dirty="0" smtClean="0">
                <a:ea typeface="宋体" panose="02010600030101010101" pitchFamily="2" charset="-122"/>
              </a:rPr>
              <a:t>CPU</a:t>
            </a:r>
            <a:r>
              <a:rPr lang="zh-CN" altLang="en-US" sz="2000" b="1" dirty="0" smtClean="0">
                <a:ea typeface="宋体" panose="02010600030101010101" pitchFamily="2" charset="-122"/>
              </a:rPr>
              <a:t>越近的级，速度越快</a:t>
            </a:r>
            <a:endParaRPr lang="zh-CN" altLang="en-US" sz="2000" b="1" dirty="0" smtClean="0">
              <a:ea typeface="宋体" panose="02010600030101010101" pitchFamily="2" charset="-122"/>
            </a:endParaRPr>
          </a:p>
          <a:p>
            <a:pPr lvl="1">
              <a:lnSpc>
                <a:spcPts val="2800"/>
              </a:lnSpc>
              <a:spcBef>
                <a:spcPct val="0"/>
              </a:spcBef>
              <a:buFontTx/>
              <a:buChar char="•"/>
              <a:tabLst>
                <a:tab pos="3028950" algn="l"/>
                <a:tab pos="7600950" algn="l"/>
              </a:tabLst>
            </a:pPr>
            <a:r>
              <a:rPr lang="zh-CN" altLang="en-US" sz="2000" b="1" dirty="0" smtClean="0">
                <a:ea typeface="宋体" panose="02010600030101010101" pitchFamily="2" charset="-122"/>
              </a:rPr>
              <a:t>靠</a:t>
            </a:r>
            <a:r>
              <a:rPr lang="en-US" altLang="zh-CN" sz="2000" b="1" dirty="0" smtClean="0">
                <a:ea typeface="宋体" panose="02010600030101010101" pitchFamily="2" charset="-122"/>
              </a:rPr>
              <a:t>CPU</a:t>
            </a:r>
            <a:r>
              <a:rPr lang="zh-CN" altLang="en-US" sz="2000" b="1" dirty="0" smtClean="0">
                <a:ea typeface="宋体" panose="02010600030101010101" pitchFamily="2" charset="-122"/>
              </a:rPr>
              <a:t>越近的级，容量越小</a:t>
            </a:r>
            <a:endParaRPr lang="zh-CN" altLang="en-US" sz="2000" b="1" dirty="0" smtClean="0">
              <a:ea typeface="宋体" panose="02010600030101010101" pitchFamily="2" charset="-122"/>
            </a:endParaRPr>
          </a:p>
          <a:p>
            <a:pPr lvl="1">
              <a:lnSpc>
                <a:spcPts val="2800"/>
              </a:lnSpc>
              <a:spcBef>
                <a:spcPct val="0"/>
              </a:spcBef>
              <a:buFontTx/>
              <a:buChar char="•"/>
              <a:tabLst>
                <a:tab pos="3028950" algn="l"/>
                <a:tab pos="7600950" algn="l"/>
              </a:tabLst>
            </a:pPr>
            <a:r>
              <a:rPr lang="zh-CN" altLang="en-US" sz="2000" b="1" dirty="0" smtClean="0">
                <a:ea typeface="宋体" panose="02010600030101010101" pitchFamily="2" charset="-122"/>
              </a:rPr>
              <a:t>靠</a:t>
            </a:r>
            <a:r>
              <a:rPr lang="en-US" altLang="zh-CN" sz="2000" b="1" dirty="0" smtClean="0">
                <a:ea typeface="宋体" panose="02010600030101010101" pitchFamily="2" charset="-122"/>
              </a:rPr>
              <a:t>CPU</a:t>
            </a:r>
            <a:r>
              <a:rPr lang="zh-CN" altLang="en-US" sz="2000" b="1" dirty="0" smtClean="0">
                <a:ea typeface="宋体" panose="02010600030101010101" pitchFamily="2" charset="-122"/>
              </a:rPr>
              <a:t>越近的级，价格越贵 </a:t>
            </a:r>
            <a:endParaRPr lang="zh-CN" altLang="en-US" sz="2000" b="1"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7151772"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a:t>虚拟地址到物理地址的转换</a:t>
            </a:r>
            <a:endParaRPr lang="zh-CN" altLang="en-US" dirty="0"/>
          </a:p>
        </p:txBody>
      </p:sp>
      <p:sp>
        <p:nvSpPr>
          <p:cNvPr id="28" name="矩形 27"/>
          <p:cNvSpPr/>
          <p:nvPr/>
        </p:nvSpPr>
        <p:spPr>
          <a:xfrm>
            <a:off x="4838352" y="1688925"/>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smtClean="0">
                <a:solidFill>
                  <a:srgbClr val="C00000"/>
                </a:solidFill>
              </a:rPr>
              <a:t>虚</a:t>
            </a:r>
            <a:r>
              <a:rPr lang="zh-CN" altLang="en-US" sz="2400" b="1" dirty="0">
                <a:solidFill>
                  <a:srgbClr val="C00000"/>
                </a:solidFill>
              </a:rPr>
              <a:t>拟</a:t>
            </a:r>
            <a:r>
              <a:rPr lang="zh-CN" altLang="en-US" sz="2400" b="1" dirty="0" smtClean="0">
                <a:solidFill>
                  <a:srgbClr val="C00000"/>
                </a:solidFill>
              </a:rPr>
              <a:t>地址</a:t>
            </a:r>
            <a:endParaRPr lang="zh-CN" altLang="en-US" sz="2400" b="1" dirty="0">
              <a:solidFill>
                <a:srgbClr val="C00000"/>
              </a:solidFill>
            </a:endParaRPr>
          </a:p>
        </p:txBody>
      </p:sp>
      <p:grpSp>
        <p:nvGrpSpPr>
          <p:cNvPr id="3" name="组合 2"/>
          <p:cNvGrpSpPr/>
          <p:nvPr/>
        </p:nvGrpSpPr>
        <p:grpSpPr>
          <a:xfrm>
            <a:off x="2588369" y="2179450"/>
            <a:ext cx="6448127" cy="842916"/>
            <a:chOff x="1115616" y="1603386"/>
            <a:chExt cx="6448127" cy="842916"/>
          </a:xfrm>
        </p:grpSpPr>
        <p:sp>
          <p:nvSpPr>
            <p:cNvPr id="8" name="矩形 7"/>
            <p:cNvSpPr/>
            <p:nvPr/>
          </p:nvSpPr>
          <p:spPr>
            <a:xfrm>
              <a:off x="5508105" y="1942246"/>
              <a:ext cx="205563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页内偏移</a:t>
              </a:r>
              <a:endParaRPr lang="zh-CN" altLang="en-US" sz="2000" b="1" dirty="0">
                <a:solidFill>
                  <a:schemeClr val="tx1"/>
                </a:solidFill>
              </a:endParaRPr>
            </a:p>
          </p:txBody>
        </p:sp>
        <p:sp>
          <p:nvSpPr>
            <p:cNvPr id="15" name="矩形 14"/>
            <p:cNvSpPr/>
            <p:nvPr/>
          </p:nvSpPr>
          <p:spPr>
            <a:xfrm>
              <a:off x="1115616" y="1942246"/>
              <a:ext cx="4392489"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虚拟页号</a:t>
              </a:r>
              <a:endParaRPr lang="zh-CN" altLang="en-US" sz="2000" b="1" dirty="0">
                <a:solidFill>
                  <a:schemeClr val="tx1"/>
                </a:solidFill>
              </a:endParaRPr>
            </a:p>
          </p:txBody>
        </p:sp>
        <p:sp>
          <p:nvSpPr>
            <p:cNvPr id="17" name="矩形 16"/>
            <p:cNvSpPr/>
            <p:nvPr/>
          </p:nvSpPr>
          <p:spPr>
            <a:xfrm>
              <a:off x="5508105" y="161691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11                            0</a:t>
              </a:r>
              <a:endParaRPr lang="zh-CN" altLang="en-US" sz="2000" b="1" dirty="0">
                <a:solidFill>
                  <a:schemeClr val="tx1"/>
                </a:solidFill>
              </a:endParaRPr>
            </a:p>
          </p:txBody>
        </p:sp>
        <p:sp>
          <p:nvSpPr>
            <p:cNvPr id="29" name="矩形 28"/>
            <p:cNvSpPr/>
            <p:nvPr/>
          </p:nvSpPr>
          <p:spPr>
            <a:xfrm>
              <a:off x="1136177" y="1603386"/>
              <a:ext cx="437192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31                                                                 12</a:t>
              </a:r>
              <a:endParaRPr lang="zh-CN" altLang="en-US" sz="2000" b="1" dirty="0">
                <a:solidFill>
                  <a:schemeClr val="tx1"/>
                </a:solidFill>
              </a:endParaRPr>
            </a:p>
          </p:txBody>
        </p:sp>
      </p:grpSp>
      <p:sp>
        <p:nvSpPr>
          <p:cNvPr id="33" name="矩形 32"/>
          <p:cNvSpPr/>
          <p:nvPr/>
        </p:nvSpPr>
        <p:spPr>
          <a:xfrm>
            <a:off x="5637219" y="5733256"/>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smtClean="0">
                <a:solidFill>
                  <a:srgbClr val="C00000"/>
                </a:solidFill>
              </a:rPr>
              <a:t>物理地址</a:t>
            </a:r>
            <a:endParaRPr lang="zh-CN" altLang="en-US" sz="2400" b="1" dirty="0">
              <a:solidFill>
                <a:srgbClr val="C00000"/>
              </a:solidFill>
            </a:endParaRPr>
          </a:p>
        </p:txBody>
      </p:sp>
      <p:grpSp>
        <p:nvGrpSpPr>
          <p:cNvPr id="2" name="组合 1"/>
          <p:cNvGrpSpPr/>
          <p:nvPr/>
        </p:nvGrpSpPr>
        <p:grpSpPr>
          <a:xfrm>
            <a:off x="4046799" y="4530299"/>
            <a:ext cx="4989697" cy="842917"/>
            <a:chOff x="2627784" y="3954235"/>
            <a:chExt cx="4989697" cy="842917"/>
          </a:xfrm>
        </p:grpSpPr>
        <p:sp>
          <p:nvSpPr>
            <p:cNvPr id="30" name="矩形 29"/>
            <p:cNvSpPr/>
            <p:nvPr/>
          </p:nvSpPr>
          <p:spPr>
            <a:xfrm>
              <a:off x="5561843" y="4293096"/>
              <a:ext cx="205563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页内偏移</a:t>
              </a:r>
              <a:endParaRPr lang="zh-CN" altLang="en-US" sz="2000" b="1" dirty="0">
                <a:solidFill>
                  <a:schemeClr val="tx1"/>
                </a:solidFill>
              </a:endParaRPr>
            </a:p>
          </p:txBody>
        </p:sp>
        <p:sp>
          <p:nvSpPr>
            <p:cNvPr id="31" name="矩形 30"/>
            <p:cNvSpPr/>
            <p:nvPr/>
          </p:nvSpPr>
          <p:spPr>
            <a:xfrm>
              <a:off x="2627784" y="4293096"/>
              <a:ext cx="2934059"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虚拟页号</a:t>
              </a:r>
              <a:endParaRPr lang="zh-CN" altLang="en-US" sz="2000" b="1" dirty="0">
                <a:solidFill>
                  <a:schemeClr val="tx1"/>
                </a:solidFill>
              </a:endParaRPr>
            </a:p>
          </p:txBody>
        </p:sp>
        <p:sp>
          <p:nvSpPr>
            <p:cNvPr id="32" name="矩形 31"/>
            <p:cNvSpPr/>
            <p:nvPr/>
          </p:nvSpPr>
          <p:spPr>
            <a:xfrm>
              <a:off x="5561843" y="396776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11                            0</a:t>
              </a:r>
              <a:endParaRPr lang="zh-CN" altLang="en-US" sz="2000" b="1" dirty="0">
                <a:solidFill>
                  <a:schemeClr val="tx1"/>
                </a:solidFill>
              </a:endParaRPr>
            </a:p>
          </p:txBody>
        </p:sp>
        <p:sp>
          <p:nvSpPr>
            <p:cNvPr id="34" name="矩形 33"/>
            <p:cNvSpPr/>
            <p:nvPr/>
          </p:nvSpPr>
          <p:spPr>
            <a:xfrm>
              <a:off x="2627784" y="3954235"/>
              <a:ext cx="2934058" cy="352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29                                        12</a:t>
              </a:r>
              <a:endParaRPr lang="zh-CN" altLang="en-US" sz="2000" b="1" dirty="0">
                <a:solidFill>
                  <a:schemeClr val="tx1"/>
                </a:solidFill>
              </a:endParaRPr>
            </a:p>
          </p:txBody>
        </p:sp>
      </p:grpSp>
      <p:sp>
        <p:nvSpPr>
          <p:cNvPr id="5" name="流程图: 准备 4"/>
          <p:cNvSpPr/>
          <p:nvPr/>
        </p:nvSpPr>
        <p:spPr>
          <a:xfrm>
            <a:off x="4469712" y="3789040"/>
            <a:ext cx="2088232" cy="504056"/>
          </a:xfrm>
          <a:prstGeom prst="flowChartPreparatio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chemeClr val="tx1"/>
                </a:solidFill>
              </a:rPr>
              <a:t>地址变换</a:t>
            </a:r>
            <a:endParaRPr lang="zh-CN" altLang="en-US" sz="2000" b="1" dirty="0">
              <a:solidFill>
                <a:schemeClr val="tx1"/>
              </a:solidFill>
            </a:endParaRPr>
          </a:p>
        </p:txBody>
      </p:sp>
      <p:cxnSp>
        <p:nvCxnSpPr>
          <p:cNvPr id="7" name="直接箭头连接符 6"/>
          <p:cNvCxnSpPr>
            <a:stCxn id="5" idx="2"/>
            <a:endCxn id="34" idx="2"/>
          </p:cNvCxnSpPr>
          <p:nvPr/>
        </p:nvCxnSpPr>
        <p:spPr>
          <a:xfrm>
            <a:off x="5513828" y="4293096"/>
            <a:ext cx="0" cy="58959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513828" y="3022366"/>
            <a:ext cx="0" cy="76667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2"/>
          </p:cNvCxnSpPr>
          <p:nvPr/>
        </p:nvCxnSpPr>
        <p:spPr>
          <a:xfrm>
            <a:off x="7992759" y="3022366"/>
            <a:ext cx="15918" cy="186032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 Box 9"/>
          <p:cNvSpPr txBox="1">
            <a:spLocks noChangeArrowheads="1"/>
          </p:cNvSpPr>
          <p:nvPr/>
        </p:nvSpPr>
        <p:spPr bwMode="auto">
          <a:xfrm>
            <a:off x="35496" y="787332"/>
            <a:ext cx="4352295" cy="156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600" dirty="0" smtClean="0"/>
              <a:t>虚地址空间</a:t>
            </a:r>
            <a:endParaRPr lang="en-US" altLang="zh-CN" sz="2600" dirty="0" smtClean="0"/>
          </a:p>
          <a:p>
            <a:pPr indent="-15875">
              <a:lnSpc>
                <a:spcPct val="125000"/>
              </a:lnSpc>
              <a:buFont typeface="Wingdings" panose="05000000000000000000" pitchFamily="2" charset="2"/>
              <a:buChar char="Ø"/>
            </a:pPr>
            <a:r>
              <a:rPr lang="en-US" altLang="zh-CN" sz="2600" dirty="0" smtClean="0"/>
              <a:t> </a:t>
            </a:r>
            <a:r>
              <a:rPr lang="zh-CN" altLang="en-US" sz="2600" dirty="0" smtClean="0"/>
              <a:t>大小：</a:t>
            </a:r>
            <a:r>
              <a:rPr lang="en-US" altLang="zh-CN" sz="2600" dirty="0" smtClean="0"/>
              <a:t>4GB = 2</a:t>
            </a:r>
            <a:r>
              <a:rPr lang="en-US" altLang="zh-CN" sz="2600" baseline="30000" dirty="0" smtClean="0"/>
              <a:t>32</a:t>
            </a:r>
            <a:endParaRPr lang="en-US" altLang="zh-CN" sz="2600" dirty="0" smtClean="0"/>
          </a:p>
          <a:p>
            <a:pPr indent="-15875">
              <a:lnSpc>
                <a:spcPct val="125000"/>
              </a:lnSpc>
              <a:buFont typeface="Wingdings" panose="05000000000000000000" pitchFamily="2" charset="2"/>
              <a:buChar char="Ø"/>
            </a:pPr>
            <a:r>
              <a:rPr lang="zh-CN" altLang="en-US" sz="2600" dirty="0" smtClean="0"/>
              <a:t>页大小：</a:t>
            </a:r>
            <a:r>
              <a:rPr lang="en-US" altLang="zh-CN" sz="2600" dirty="0" smtClean="0"/>
              <a:t>4KB = 2</a:t>
            </a:r>
            <a:r>
              <a:rPr lang="en-US" altLang="zh-CN" sz="2600" baseline="30000" dirty="0" smtClean="0"/>
              <a:t>12</a:t>
            </a:r>
            <a:endParaRPr lang="en-US" altLang="zh-CN" sz="2600" dirty="0" smtClean="0"/>
          </a:p>
        </p:txBody>
      </p:sp>
      <p:sp>
        <p:nvSpPr>
          <p:cNvPr id="21" name="Text Box 9"/>
          <p:cNvSpPr txBox="1">
            <a:spLocks noChangeArrowheads="1"/>
          </p:cNvSpPr>
          <p:nvPr/>
        </p:nvSpPr>
        <p:spPr bwMode="auto">
          <a:xfrm>
            <a:off x="35496" y="5067418"/>
            <a:ext cx="3816424" cy="160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600" dirty="0" smtClean="0"/>
              <a:t>物理内存空间</a:t>
            </a:r>
            <a:endParaRPr lang="en-US" altLang="zh-CN" sz="2600" dirty="0" smtClean="0"/>
          </a:p>
          <a:p>
            <a:pPr indent="-15875">
              <a:lnSpc>
                <a:spcPct val="125000"/>
              </a:lnSpc>
              <a:buFont typeface="Wingdings" panose="05000000000000000000" pitchFamily="2" charset="2"/>
              <a:buChar char="Ø"/>
            </a:pPr>
            <a:r>
              <a:rPr lang="en-US" altLang="zh-CN" sz="2600" dirty="0" smtClean="0"/>
              <a:t> </a:t>
            </a:r>
            <a:r>
              <a:rPr lang="zh-CN" altLang="en-US" sz="2600" dirty="0" smtClean="0"/>
              <a:t>大小：</a:t>
            </a:r>
            <a:r>
              <a:rPr lang="en-US" altLang="zh-CN" sz="2600" dirty="0" smtClean="0"/>
              <a:t>1GB = 2</a:t>
            </a:r>
            <a:r>
              <a:rPr lang="en-US" altLang="zh-CN" sz="2600" baseline="30000" dirty="0" smtClean="0"/>
              <a:t>30</a:t>
            </a:r>
            <a:endParaRPr lang="en-US" altLang="zh-CN" sz="2600" dirty="0" smtClean="0"/>
          </a:p>
          <a:p>
            <a:pPr indent="-15875">
              <a:lnSpc>
                <a:spcPct val="125000"/>
              </a:lnSpc>
              <a:buFont typeface="Wingdings" panose="05000000000000000000" pitchFamily="2" charset="2"/>
              <a:buChar char="Ø"/>
            </a:pPr>
            <a:r>
              <a:rPr lang="zh-CN" altLang="en-US" sz="2600" dirty="0" smtClean="0"/>
              <a:t>页大小：</a:t>
            </a:r>
            <a:r>
              <a:rPr lang="en-US" altLang="zh-CN" sz="2600" dirty="0" smtClean="0"/>
              <a:t>4KB = 2</a:t>
            </a:r>
            <a:r>
              <a:rPr lang="en-US" altLang="zh-CN" sz="2600" baseline="30000" dirty="0" smtClean="0"/>
              <a:t>12</a:t>
            </a:r>
            <a:endParaRPr lang="en-US" altLang="zh-CN" sz="2600" dirty="0" smtClean="0"/>
          </a:p>
        </p:txBody>
      </p:sp>
      <p:sp>
        <p:nvSpPr>
          <p:cNvPr id="4" name="灯片编号占位符 3"/>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395536" y="78904"/>
            <a:ext cx="7148181"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a:t>虚拟地址到物理地址的转换</a:t>
            </a:r>
            <a:endParaRPr lang="zh-CN" altLang="en-US" dirty="0"/>
          </a:p>
        </p:txBody>
      </p:sp>
      <p:sp>
        <p:nvSpPr>
          <p:cNvPr id="23" name="Text Box 9"/>
          <p:cNvSpPr txBox="1">
            <a:spLocks noChangeArrowheads="1"/>
          </p:cNvSpPr>
          <p:nvPr/>
        </p:nvSpPr>
        <p:spPr bwMode="auto">
          <a:xfrm>
            <a:off x="536742" y="1052736"/>
            <a:ext cx="8137166" cy="66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映射过程</a:t>
            </a:r>
            <a:endParaRPr lang="en-US" altLang="zh-CN" dirty="0" smtClean="0"/>
          </a:p>
        </p:txBody>
      </p:sp>
      <p:sp>
        <p:nvSpPr>
          <p:cNvPr id="24" name="Text Box 9"/>
          <p:cNvSpPr txBox="1">
            <a:spLocks noChangeArrowheads="1"/>
          </p:cNvSpPr>
          <p:nvPr/>
        </p:nvSpPr>
        <p:spPr bwMode="auto">
          <a:xfrm>
            <a:off x="729102" y="1751212"/>
            <a:ext cx="8137166"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通过页表进行虚拟存储器</a:t>
            </a:r>
            <a:r>
              <a:rPr lang="en-US" altLang="zh-CN" sz="2800" dirty="0" smtClean="0"/>
              <a:t>-</a:t>
            </a:r>
            <a:r>
              <a:rPr lang="zh-CN" altLang="en-US" sz="2800" dirty="0" smtClean="0"/>
              <a:t>物理存储器映射</a:t>
            </a:r>
            <a:endParaRPr lang="en-US" altLang="zh-CN" sz="2800" dirty="0" smtClean="0"/>
          </a:p>
        </p:txBody>
      </p:sp>
      <p:sp>
        <p:nvSpPr>
          <p:cNvPr id="25" name="Text Box 9"/>
          <p:cNvSpPr txBox="1">
            <a:spLocks noChangeArrowheads="1"/>
          </p:cNvSpPr>
          <p:nvPr/>
        </p:nvSpPr>
        <p:spPr bwMode="auto">
          <a:xfrm>
            <a:off x="881502" y="2347944"/>
            <a:ext cx="8137166"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zh-CN" altLang="en-US" sz="2800" dirty="0" smtClean="0"/>
              <a:t>如果页在内存中：进行存取</a:t>
            </a:r>
            <a:endParaRPr lang="en-US" altLang="zh-CN" sz="2800" dirty="0" smtClean="0"/>
          </a:p>
          <a:p>
            <a:pPr>
              <a:lnSpc>
                <a:spcPct val="125000"/>
              </a:lnSpc>
              <a:buFont typeface="Arial" panose="020B0604020202020204" pitchFamily="34" charset="0"/>
              <a:buChar char="•"/>
            </a:pPr>
            <a:r>
              <a:rPr lang="zh-CN" altLang="en-US" sz="2800" dirty="0" smtClean="0"/>
              <a:t>如果页在磁盘中：</a:t>
            </a:r>
            <a:r>
              <a:rPr lang="zh-CN" altLang="en-US" sz="2800" dirty="0" smtClean="0">
                <a:solidFill>
                  <a:srgbClr val="C00000"/>
                </a:solidFill>
              </a:rPr>
              <a:t>缺页</a:t>
            </a:r>
            <a:endParaRPr lang="en-US" altLang="zh-CN" sz="2800" dirty="0" smtClean="0">
              <a:solidFill>
                <a:srgbClr val="C00000"/>
              </a:solidFill>
            </a:endParaRPr>
          </a:p>
          <a:p>
            <a:pPr marL="0" indent="0">
              <a:lnSpc>
                <a:spcPct val="125000"/>
              </a:lnSpc>
              <a:buNone/>
            </a:pPr>
            <a:r>
              <a:rPr lang="en-US" altLang="zh-CN" sz="2800" dirty="0">
                <a:solidFill>
                  <a:srgbClr val="C00000"/>
                </a:solidFill>
              </a:rPr>
              <a:t> </a:t>
            </a:r>
            <a:r>
              <a:rPr lang="en-US" altLang="zh-CN" sz="2800" dirty="0" smtClean="0">
                <a:solidFill>
                  <a:srgbClr val="C00000"/>
                </a:solidFill>
              </a:rPr>
              <a:t>    (1)  </a:t>
            </a:r>
            <a:r>
              <a:rPr lang="zh-CN" altLang="en-US" sz="2800" dirty="0" smtClean="0">
                <a:solidFill>
                  <a:srgbClr val="C00000"/>
                </a:solidFill>
              </a:rPr>
              <a:t>将程序挂起</a:t>
            </a:r>
            <a:endParaRPr lang="en-US" altLang="zh-CN" sz="2800" dirty="0" smtClean="0">
              <a:solidFill>
                <a:srgbClr val="C00000"/>
              </a:solidFill>
            </a:endParaRPr>
          </a:p>
          <a:p>
            <a:pPr marL="0" indent="0">
              <a:lnSpc>
                <a:spcPct val="125000"/>
              </a:lnSpc>
              <a:buNone/>
            </a:pPr>
            <a:r>
              <a:rPr lang="en-US" altLang="zh-CN" sz="2800" dirty="0">
                <a:solidFill>
                  <a:srgbClr val="C00000"/>
                </a:solidFill>
              </a:rPr>
              <a:t> </a:t>
            </a:r>
            <a:r>
              <a:rPr lang="en-US" altLang="zh-CN" sz="2800" dirty="0" smtClean="0">
                <a:solidFill>
                  <a:srgbClr val="C00000"/>
                </a:solidFill>
              </a:rPr>
              <a:t>    (2)  OS</a:t>
            </a:r>
            <a:r>
              <a:rPr lang="zh-CN" altLang="en-US" sz="2800" dirty="0" smtClean="0">
                <a:solidFill>
                  <a:srgbClr val="C00000"/>
                </a:solidFill>
              </a:rPr>
              <a:t>将磁盘中的页换入内存</a:t>
            </a:r>
            <a:endParaRPr lang="en-US" altLang="zh-CN" sz="2800" dirty="0" smtClean="0">
              <a:solidFill>
                <a:srgbClr val="C00000"/>
              </a:solidFill>
            </a:endParaRPr>
          </a:p>
          <a:p>
            <a:pPr marL="0" indent="0">
              <a:lnSpc>
                <a:spcPct val="125000"/>
              </a:lnSpc>
              <a:buNone/>
            </a:pPr>
            <a:r>
              <a:rPr lang="en-US" altLang="zh-CN" sz="2800" dirty="0">
                <a:solidFill>
                  <a:srgbClr val="C00000"/>
                </a:solidFill>
              </a:rPr>
              <a:t> </a:t>
            </a:r>
            <a:r>
              <a:rPr lang="en-US" altLang="zh-CN" sz="2800" dirty="0" smtClean="0">
                <a:solidFill>
                  <a:srgbClr val="C00000"/>
                </a:solidFill>
              </a:rPr>
              <a:t>   (3)   </a:t>
            </a:r>
            <a:r>
              <a:rPr lang="zh-CN" altLang="en-US" sz="2800" dirty="0" smtClean="0">
                <a:solidFill>
                  <a:srgbClr val="C00000"/>
                </a:solidFill>
              </a:rPr>
              <a:t>换页完成后，重起程序</a:t>
            </a:r>
            <a:endParaRPr lang="en-US" altLang="zh-CN" sz="2800" dirty="0" smtClean="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p:cNvSpPr txBox="1"/>
          <p:nvPr/>
        </p:nvSpPr>
        <p:spPr>
          <a:xfrm>
            <a:off x="395536" y="78904"/>
            <a:ext cx="7148181"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smtClean="0"/>
              <a:t>虚拟存储器设计时需要考虑的问题</a:t>
            </a:r>
            <a:endParaRPr lang="zh-CN" altLang="en-US" dirty="0"/>
          </a:p>
        </p:txBody>
      </p:sp>
      <p:sp>
        <p:nvSpPr>
          <p:cNvPr id="14" name="Text Box 9"/>
          <p:cNvSpPr txBox="1">
            <a:spLocks noChangeArrowheads="1"/>
          </p:cNvSpPr>
          <p:nvPr/>
        </p:nvSpPr>
        <p:spPr bwMode="auto">
          <a:xfrm>
            <a:off x="536742" y="1340768"/>
            <a:ext cx="8137166" cy="256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页的大小设置，典型</a:t>
            </a:r>
            <a:r>
              <a:rPr lang="en-US" altLang="zh-CN" dirty="0" smtClean="0"/>
              <a:t>4KB</a:t>
            </a:r>
            <a:r>
              <a:rPr lang="zh-CN" altLang="en-US" dirty="0" smtClean="0"/>
              <a:t>～</a:t>
            </a:r>
            <a:r>
              <a:rPr lang="en-US" altLang="zh-CN" dirty="0" smtClean="0"/>
              <a:t>16KB</a:t>
            </a:r>
            <a:endParaRPr lang="en-US" altLang="zh-CN" dirty="0" smtClean="0"/>
          </a:p>
          <a:p>
            <a:pPr marL="441325" indent="-441325">
              <a:lnSpc>
                <a:spcPct val="125000"/>
              </a:lnSpc>
            </a:pPr>
            <a:r>
              <a:rPr lang="zh-CN" altLang="en-US" dirty="0"/>
              <a:t>降低缺页率，采用组相联或是全相联</a:t>
            </a:r>
            <a:endParaRPr lang="en-US" altLang="zh-CN" dirty="0"/>
          </a:p>
          <a:p>
            <a:pPr marL="441325" indent="-441325">
              <a:lnSpc>
                <a:spcPct val="125000"/>
              </a:lnSpc>
            </a:pPr>
            <a:r>
              <a:rPr lang="zh-CN" altLang="en-US" dirty="0" smtClean="0"/>
              <a:t>缺页的替换算法</a:t>
            </a:r>
            <a:endParaRPr lang="en-US" altLang="zh-CN" dirty="0" smtClean="0"/>
          </a:p>
          <a:p>
            <a:pPr marL="441325" indent="-441325">
              <a:lnSpc>
                <a:spcPct val="125000"/>
              </a:lnSpc>
            </a:pPr>
            <a:r>
              <a:rPr lang="zh-CN" altLang="en-US" dirty="0" smtClean="0"/>
              <a:t>由于写磁盘太长，应采用写回机制</a:t>
            </a:r>
            <a:endParaRPr lang="en-US" altLang="zh-CN"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Text Box 9"/>
          <p:cNvSpPr txBox="1">
            <a:spLocks noChangeArrowheads="1"/>
          </p:cNvSpPr>
          <p:nvPr/>
        </p:nvSpPr>
        <p:spPr bwMode="auto">
          <a:xfrm>
            <a:off x="536742" y="1052736"/>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本课程对虚拟存储器的讨论主要集中在使用固定大小的块的页式虚拟存储。</a:t>
            </a:r>
            <a:endParaRPr lang="en-US" altLang="zh-CN" dirty="0" smtClean="0"/>
          </a:p>
        </p:txBody>
      </p:sp>
      <p:sp>
        <p:nvSpPr>
          <p:cNvPr id="5" name="Text Box 9"/>
          <p:cNvSpPr txBox="1">
            <a:spLocks noChangeArrowheads="1"/>
          </p:cNvSpPr>
          <p:nvPr/>
        </p:nvSpPr>
        <p:spPr bwMode="auto">
          <a:xfrm>
            <a:off x="755314" y="2400220"/>
            <a:ext cx="8137166"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还有一种可变长度的块机制叫段式。在段式中：地址由段号和段内偏移组成</a:t>
            </a:r>
            <a:endParaRPr lang="en-US" altLang="zh-CN" sz="2800" dirty="0" smtClean="0"/>
          </a:p>
          <a:p>
            <a:pPr>
              <a:lnSpc>
                <a:spcPct val="125000"/>
              </a:lnSpc>
              <a:buFont typeface="Wingdings" panose="05000000000000000000" pitchFamily="2" charset="2"/>
              <a:buChar char="Ø"/>
            </a:pPr>
            <a:r>
              <a:rPr lang="zh-CN" altLang="en-US" sz="2800" dirty="0" smtClean="0"/>
              <a:t>段寄存器加上段内偏移量得到实际物理地址</a:t>
            </a:r>
            <a:endParaRPr lang="en-US" altLang="zh-CN" sz="2800" dirty="0" smtClean="0"/>
          </a:p>
          <a:p>
            <a:pPr>
              <a:lnSpc>
                <a:spcPct val="125000"/>
              </a:lnSpc>
              <a:buFont typeface="Wingdings" panose="05000000000000000000" pitchFamily="2" charset="2"/>
              <a:buChar char="Ø"/>
            </a:pPr>
            <a:r>
              <a:rPr lang="zh-CN" altLang="en-US" sz="2800" dirty="0" smtClean="0"/>
              <a:t>缺点：需要程序员管理</a:t>
            </a:r>
            <a:endParaRPr lang="en-US" altLang="zh-CN" sz="2800" dirty="0" smtClean="0"/>
          </a:p>
          <a:p>
            <a:pPr>
              <a:lnSpc>
                <a:spcPct val="125000"/>
              </a:lnSpc>
              <a:buFont typeface="Wingdings" panose="05000000000000000000" pitchFamily="2" charset="2"/>
              <a:buChar char="Ø"/>
            </a:pPr>
            <a:endParaRPr lang="en-US" altLang="zh-CN" sz="2800" dirty="0" smtClean="0"/>
          </a:p>
        </p:txBody>
      </p:sp>
      <p:sp>
        <p:nvSpPr>
          <p:cNvPr id="7" name="Text Box 9"/>
          <p:cNvSpPr txBox="1">
            <a:spLocks noChangeArrowheads="1"/>
          </p:cNvSpPr>
          <p:nvPr/>
        </p:nvSpPr>
        <p:spPr bwMode="auto">
          <a:xfrm>
            <a:off x="611298" y="4581128"/>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分页使页号和偏移量的界限对于程序员和编译器不可见。</a:t>
            </a:r>
            <a:endParaRPr lang="en-US" altLang="zh-CN"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Text Box 9"/>
          <p:cNvSpPr txBox="1">
            <a:spLocks noChangeArrowheads="1"/>
          </p:cNvSpPr>
          <p:nvPr/>
        </p:nvSpPr>
        <p:spPr bwMode="auto">
          <a:xfrm>
            <a:off x="536742" y="1052736"/>
            <a:ext cx="8137166" cy="67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页的存放和查找</a:t>
            </a:r>
            <a:endParaRPr lang="en-US" altLang="zh-CN" dirty="0" smtClean="0"/>
          </a:p>
        </p:txBody>
      </p:sp>
      <p:sp>
        <p:nvSpPr>
          <p:cNvPr id="5" name="Text Box 9"/>
          <p:cNvSpPr txBox="1">
            <a:spLocks noChangeArrowheads="1"/>
          </p:cNvSpPr>
          <p:nvPr/>
        </p:nvSpPr>
        <p:spPr bwMode="auto">
          <a:xfrm>
            <a:off x="755314" y="1772816"/>
            <a:ext cx="8137166" cy="440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如果允许一个虚拟页映射到任何一个物理页，当缺页发生时，</a:t>
            </a:r>
            <a:r>
              <a:rPr lang="en-US" altLang="zh-CN" sz="2800" dirty="0" smtClean="0"/>
              <a:t>OS</a:t>
            </a:r>
            <a:r>
              <a:rPr lang="zh-CN" altLang="en-US" sz="2800" dirty="0" smtClean="0"/>
              <a:t>可以选择任意一个页进行替换</a:t>
            </a:r>
            <a:endParaRPr lang="en-US" altLang="zh-CN" sz="2800" dirty="0" smtClean="0"/>
          </a:p>
          <a:p>
            <a:pPr>
              <a:lnSpc>
                <a:spcPct val="125000"/>
              </a:lnSpc>
              <a:buFont typeface="Wingdings" panose="05000000000000000000" pitchFamily="2" charset="2"/>
              <a:buChar char="Ø"/>
            </a:pPr>
            <a:r>
              <a:rPr lang="zh-CN" altLang="en-US" sz="2800" dirty="0" smtClean="0"/>
              <a:t>如前节所提到，全相联映射的困难在于定位。全部进行检索是不现实的</a:t>
            </a:r>
            <a:endParaRPr lang="en-US" altLang="zh-CN" sz="2800" dirty="0" smtClean="0"/>
          </a:p>
          <a:p>
            <a:pPr>
              <a:lnSpc>
                <a:spcPct val="125000"/>
              </a:lnSpc>
              <a:buFont typeface="Wingdings" panose="05000000000000000000" pitchFamily="2" charset="2"/>
              <a:buChar char="Ø"/>
            </a:pPr>
            <a:r>
              <a:rPr lang="zh-CN" altLang="en-US" sz="2800" dirty="0" smtClean="0"/>
              <a:t>在虚拟存储系统中，使用</a:t>
            </a:r>
            <a:r>
              <a:rPr lang="zh-CN" altLang="en-US" sz="2800" dirty="0" smtClean="0">
                <a:solidFill>
                  <a:srgbClr val="0000FF"/>
                </a:solidFill>
              </a:rPr>
              <a:t>页表</a:t>
            </a:r>
            <a:r>
              <a:rPr lang="zh-CN" altLang="en-US" sz="2800" dirty="0" smtClean="0"/>
              <a:t>来定位页</a:t>
            </a:r>
            <a:endParaRPr lang="en-US" altLang="zh-CN" sz="2800" dirty="0" smtClean="0"/>
          </a:p>
          <a:p>
            <a:pPr>
              <a:lnSpc>
                <a:spcPct val="125000"/>
              </a:lnSpc>
              <a:buFont typeface="Wingdings" panose="05000000000000000000" pitchFamily="2" charset="2"/>
              <a:buChar char="Ø"/>
            </a:pPr>
            <a:r>
              <a:rPr lang="zh-CN" altLang="en-US" sz="2800" dirty="0" smtClean="0"/>
              <a:t>页表存放在存储器中，每个进程有自己的页表</a:t>
            </a:r>
            <a:endParaRPr lang="en-US" altLang="zh-CN" sz="2800" dirty="0" smtClean="0"/>
          </a:p>
          <a:p>
            <a:pPr>
              <a:lnSpc>
                <a:spcPct val="125000"/>
              </a:lnSpc>
              <a:buFont typeface="Wingdings" panose="05000000000000000000" pitchFamily="2" charset="2"/>
              <a:buChar char="Ø"/>
            </a:pPr>
            <a:r>
              <a:rPr lang="zh-CN" altLang="en-US" sz="2800" dirty="0" smtClean="0"/>
              <a:t>硬件用一个指向页表首地址的寄存器</a:t>
            </a:r>
            <a:r>
              <a:rPr lang="zh-CN" altLang="en-US" sz="2800" dirty="0" smtClean="0">
                <a:solidFill>
                  <a:srgbClr val="0000FF"/>
                </a:solidFill>
              </a:rPr>
              <a:t>（页表寄存器）</a:t>
            </a:r>
            <a:r>
              <a:rPr lang="zh-CN" altLang="en-US" sz="2800" dirty="0" smtClean="0"/>
              <a:t>指出页表在存储器中的问题</a:t>
            </a:r>
            <a:endParaRPr lang="en-US" altLang="zh-CN" sz="28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415408" y="1592796"/>
            <a:ext cx="6448127" cy="706548"/>
            <a:chOff x="1115616" y="1603386"/>
            <a:chExt cx="6448127" cy="706548"/>
          </a:xfrm>
        </p:grpSpPr>
        <p:sp>
          <p:nvSpPr>
            <p:cNvPr id="31" name="矩形 30"/>
            <p:cNvSpPr/>
            <p:nvPr/>
          </p:nvSpPr>
          <p:spPr>
            <a:xfrm>
              <a:off x="5508105" y="1942246"/>
              <a:ext cx="2055638"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页内偏移</a:t>
              </a:r>
              <a:endParaRPr lang="zh-CN" altLang="en-US" dirty="0">
                <a:solidFill>
                  <a:schemeClr val="tx1"/>
                </a:solidFill>
              </a:endParaRPr>
            </a:p>
          </p:txBody>
        </p:sp>
        <p:sp>
          <p:nvSpPr>
            <p:cNvPr id="32" name="矩形 31"/>
            <p:cNvSpPr/>
            <p:nvPr/>
          </p:nvSpPr>
          <p:spPr>
            <a:xfrm>
              <a:off x="1115616" y="1942246"/>
              <a:ext cx="4392489"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虚拟页号</a:t>
              </a:r>
              <a:endParaRPr lang="zh-CN" altLang="en-US" dirty="0">
                <a:solidFill>
                  <a:schemeClr val="tx1"/>
                </a:solidFill>
              </a:endParaRPr>
            </a:p>
          </p:txBody>
        </p:sp>
        <p:sp>
          <p:nvSpPr>
            <p:cNvPr id="36" name="矩形 35"/>
            <p:cNvSpPr/>
            <p:nvPr/>
          </p:nvSpPr>
          <p:spPr>
            <a:xfrm>
              <a:off x="5508105" y="161691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11                            0</a:t>
              </a:r>
              <a:endParaRPr lang="zh-CN" altLang="en-US" sz="2000" b="1" dirty="0">
                <a:solidFill>
                  <a:schemeClr val="tx1"/>
                </a:solidFill>
              </a:endParaRPr>
            </a:p>
          </p:txBody>
        </p:sp>
        <p:sp>
          <p:nvSpPr>
            <p:cNvPr id="37" name="矩形 36"/>
            <p:cNvSpPr/>
            <p:nvPr/>
          </p:nvSpPr>
          <p:spPr>
            <a:xfrm>
              <a:off x="1136177" y="1603386"/>
              <a:ext cx="437192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31                                                                 12</a:t>
              </a:r>
              <a:endParaRPr lang="zh-CN" altLang="en-US" sz="2000" b="1" dirty="0">
                <a:solidFill>
                  <a:schemeClr val="tx1"/>
                </a:solidFill>
              </a:endParaRPr>
            </a:p>
          </p:txBody>
        </p:sp>
      </p:grpSp>
      <p:sp>
        <p:nvSpPr>
          <p:cNvPr id="38" name="矩形 37"/>
          <p:cNvSpPr/>
          <p:nvPr/>
        </p:nvSpPr>
        <p:spPr>
          <a:xfrm>
            <a:off x="4449367" y="1484784"/>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rgbClr val="C00000"/>
                </a:solidFill>
              </a:rPr>
              <a:t>虚</a:t>
            </a:r>
            <a:r>
              <a:rPr lang="zh-CN" altLang="en-US" sz="2000" b="1" dirty="0">
                <a:solidFill>
                  <a:srgbClr val="C00000"/>
                </a:solidFill>
              </a:rPr>
              <a:t>拟</a:t>
            </a:r>
            <a:r>
              <a:rPr lang="zh-CN" altLang="en-US" sz="2000" b="1" dirty="0" smtClean="0">
                <a:solidFill>
                  <a:srgbClr val="C00000"/>
                </a:solidFill>
              </a:rPr>
              <a:t>地址</a:t>
            </a:r>
            <a:endParaRPr lang="zh-CN" altLang="en-US" sz="2000" b="1" dirty="0">
              <a:solidFill>
                <a:srgbClr val="C00000"/>
              </a:solidFill>
            </a:endParaRPr>
          </a:p>
        </p:txBody>
      </p:sp>
      <p:grpSp>
        <p:nvGrpSpPr>
          <p:cNvPr id="6" name="组合 5"/>
          <p:cNvGrpSpPr/>
          <p:nvPr/>
        </p:nvGrpSpPr>
        <p:grpSpPr>
          <a:xfrm>
            <a:off x="2366564" y="2780928"/>
            <a:ext cx="5056811" cy="2223780"/>
            <a:chOff x="1059859" y="3335812"/>
            <a:chExt cx="5056811" cy="2223780"/>
          </a:xfrm>
        </p:grpSpPr>
        <p:grpSp>
          <p:nvGrpSpPr>
            <p:cNvPr id="4" name="组合 3"/>
            <p:cNvGrpSpPr/>
            <p:nvPr/>
          </p:nvGrpSpPr>
          <p:grpSpPr>
            <a:xfrm>
              <a:off x="1059859" y="3335812"/>
              <a:ext cx="5056811" cy="367688"/>
              <a:chOff x="1459405" y="3335812"/>
              <a:chExt cx="5056811" cy="367688"/>
            </a:xfrm>
          </p:grpSpPr>
          <p:sp>
            <p:nvSpPr>
              <p:cNvPr id="40" name="矩形 39"/>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41" name="矩形 40"/>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46" name="组合 45"/>
            <p:cNvGrpSpPr/>
            <p:nvPr/>
          </p:nvGrpSpPr>
          <p:grpSpPr>
            <a:xfrm>
              <a:off x="1059859" y="3709384"/>
              <a:ext cx="5056811" cy="367688"/>
              <a:chOff x="1459405" y="3335812"/>
              <a:chExt cx="5056811" cy="367688"/>
            </a:xfrm>
          </p:grpSpPr>
          <p:sp>
            <p:nvSpPr>
              <p:cNvPr id="47" name="矩形 46"/>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48" name="矩形 47"/>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49" name="组合 48"/>
            <p:cNvGrpSpPr/>
            <p:nvPr/>
          </p:nvGrpSpPr>
          <p:grpSpPr>
            <a:xfrm>
              <a:off x="1059859" y="4077072"/>
              <a:ext cx="5056811" cy="367688"/>
              <a:chOff x="1459405" y="3335812"/>
              <a:chExt cx="5056811" cy="367688"/>
            </a:xfrm>
          </p:grpSpPr>
          <p:sp>
            <p:nvSpPr>
              <p:cNvPr id="50" name="矩形 49"/>
              <p:cNvSpPr/>
              <p:nvPr/>
            </p:nvSpPr>
            <p:spPr>
              <a:xfrm>
                <a:off x="2337780" y="3335812"/>
                <a:ext cx="4178436" cy="36768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1" name="矩形 50"/>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2" name="组合 51"/>
            <p:cNvGrpSpPr/>
            <p:nvPr/>
          </p:nvGrpSpPr>
          <p:grpSpPr>
            <a:xfrm>
              <a:off x="1059859" y="4450644"/>
              <a:ext cx="5056811" cy="367688"/>
              <a:chOff x="1459405" y="3335812"/>
              <a:chExt cx="5056811" cy="367688"/>
            </a:xfrm>
          </p:grpSpPr>
          <p:sp>
            <p:nvSpPr>
              <p:cNvPr id="53" name="矩形 52"/>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4" name="矩形 53"/>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5" name="组合 54"/>
            <p:cNvGrpSpPr/>
            <p:nvPr/>
          </p:nvGrpSpPr>
          <p:grpSpPr>
            <a:xfrm>
              <a:off x="1059859" y="4818332"/>
              <a:ext cx="5056811" cy="367688"/>
              <a:chOff x="1459405" y="3335812"/>
              <a:chExt cx="5056811" cy="367688"/>
            </a:xfrm>
          </p:grpSpPr>
          <p:sp>
            <p:nvSpPr>
              <p:cNvPr id="56" name="矩形 55"/>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7" name="矩形 56"/>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8" name="组合 57"/>
            <p:cNvGrpSpPr/>
            <p:nvPr/>
          </p:nvGrpSpPr>
          <p:grpSpPr>
            <a:xfrm>
              <a:off x="1059859" y="5191904"/>
              <a:ext cx="5056811" cy="367688"/>
              <a:chOff x="1459405" y="3335812"/>
              <a:chExt cx="5056811" cy="367688"/>
            </a:xfrm>
          </p:grpSpPr>
          <p:sp>
            <p:nvSpPr>
              <p:cNvPr id="59" name="矩形 58"/>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60" name="矩形 59"/>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sp>
        <p:nvSpPr>
          <p:cNvPr id="61" name="矩形 60"/>
          <p:cNvSpPr/>
          <p:nvPr/>
        </p:nvSpPr>
        <p:spPr>
          <a:xfrm>
            <a:off x="1806751" y="1084034"/>
            <a:ext cx="644812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页表寄存器</a:t>
            </a:r>
            <a:endParaRPr lang="zh-CN" altLang="en-US" dirty="0">
              <a:solidFill>
                <a:schemeClr val="tx1"/>
              </a:solidFill>
            </a:endParaRPr>
          </a:p>
        </p:txBody>
      </p:sp>
      <p:cxnSp>
        <p:nvCxnSpPr>
          <p:cNvPr id="62" name="直接箭头连接符 61"/>
          <p:cNvCxnSpPr>
            <a:stCxn id="61" idx="1"/>
            <a:endCxn id="41" idx="1"/>
          </p:cNvCxnSpPr>
          <p:nvPr/>
        </p:nvCxnSpPr>
        <p:spPr>
          <a:xfrm rot="10800000" flipH="1" flipV="1">
            <a:off x="1806750" y="1267878"/>
            <a:ext cx="559813" cy="1696894"/>
          </a:xfrm>
          <a:prstGeom prst="bentConnector3">
            <a:avLst>
              <a:gd name="adj1" fmla="val -4083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2" idx="2"/>
          </p:cNvCxnSpPr>
          <p:nvPr/>
        </p:nvCxnSpPr>
        <p:spPr>
          <a:xfrm flipH="1">
            <a:off x="4611652" y="2299344"/>
            <a:ext cx="1" cy="122284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5297653" y="5002091"/>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smtClean="0">
                <a:solidFill>
                  <a:srgbClr val="C00000"/>
                </a:solidFill>
              </a:rPr>
              <a:t>物理地址</a:t>
            </a:r>
            <a:endParaRPr lang="zh-CN" altLang="en-US" sz="2000" b="1" dirty="0">
              <a:solidFill>
                <a:srgbClr val="C00000"/>
              </a:solidFill>
            </a:endParaRPr>
          </a:p>
        </p:txBody>
      </p:sp>
      <p:cxnSp>
        <p:nvCxnSpPr>
          <p:cNvPr id="72" name="直接箭头连接符 71"/>
          <p:cNvCxnSpPr>
            <a:endCxn id="78" idx="2"/>
          </p:cNvCxnSpPr>
          <p:nvPr/>
        </p:nvCxnSpPr>
        <p:spPr>
          <a:xfrm flipH="1">
            <a:off x="5329908" y="3904645"/>
            <a:ext cx="4250" cy="181983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807897" y="5725608"/>
            <a:ext cx="2055638"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页内偏移</a:t>
            </a:r>
            <a:endParaRPr lang="zh-CN" altLang="en-US" dirty="0">
              <a:solidFill>
                <a:schemeClr val="tx1"/>
              </a:solidFill>
            </a:endParaRPr>
          </a:p>
        </p:txBody>
      </p:sp>
      <p:sp>
        <p:nvSpPr>
          <p:cNvPr id="76" name="矩形 75"/>
          <p:cNvSpPr/>
          <p:nvPr/>
        </p:nvSpPr>
        <p:spPr>
          <a:xfrm>
            <a:off x="3505998" y="5725608"/>
            <a:ext cx="3301899"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smtClean="0">
                <a:solidFill>
                  <a:schemeClr val="tx1"/>
                </a:solidFill>
              </a:rPr>
              <a:t>物理页号</a:t>
            </a:r>
            <a:endParaRPr lang="zh-CN" altLang="en-US" dirty="0">
              <a:solidFill>
                <a:schemeClr val="tx1"/>
              </a:solidFill>
            </a:endParaRPr>
          </a:p>
        </p:txBody>
      </p:sp>
      <p:sp>
        <p:nvSpPr>
          <p:cNvPr id="77" name="矩形 76"/>
          <p:cNvSpPr/>
          <p:nvPr/>
        </p:nvSpPr>
        <p:spPr>
          <a:xfrm>
            <a:off x="6980858" y="5385618"/>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11                            0</a:t>
            </a:r>
            <a:endParaRPr lang="zh-CN" altLang="en-US" sz="2000" b="1" dirty="0">
              <a:solidFill>
                <a:schemeClr val="tx1"/>
              </a:solidFill>
            </a:endParaRPr>
          </a:p>
        </p:txBody>
      </p:sp>
      <p:sp>
        <p:nvSpPr>
          <p:cNvPr id="78" name="矩形 77"/>
          <p:cNvSpPr/>
          <p:nvPr/>
        </p:nvSpPr>
        <p:spPr>
          <a:xfrm>
            <a:off x="3678958" y="5372086"/>
            <a:ext cx="3301899" cy="352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smtClean="0">
                <a:solidFill>
                  <a:schemeClr val="tx1"/>
                </a:solidFill>
              </a:rPr>
              <a:t>29                                              12</a:t>
            </a:r>
            <a:endParaRPr lang="zh-CN" altLang="en-US" sz="2000" b="1" dirty="0">
              <a:solidFill>
                <a:schemeClr val="tx1"/>
              </a:solidFill>
            </a:endParaRPr>
          </a:p>
        </p:txBody>
      </p:sp>
      <p:cxnSp>
        <p:nvCxnSpPr>
          <p:cNvPr id="82" name="直接箭头连接符 81"/>
          <p:cNvCxnSpPr>
            <a:stCxn id="31" idx="2"/>
            <a:endCxn id="75" idx="0"/>
          </p:cNvCxnSpPr>
          <p:nvPr/>
        </p:nvCxnSpPr>
        <p:spPr>
          <a:xfrm>
            <a:off x="7835716" y="2299344"/>
            <a:ext cx="0" cy="342626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2174918" y="2348880"/>
            <a:ext cx="121600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有效位</a:t>
            </a:r>
            <a:endParaRPr lang="zh-CN" altLang="en-US" sz="2000" dirty="0">
              <a:solidFill>
                <a:schemeClr val="tx1"/>
              </a:solidFill>
            </a:endParaRPr>
          </a:p>
        </p:txBody>
      </p:sp>
      <p:sp>
        <p:nvSpPr>
          <p:cNvPr id="91" name="矩形 90"/>
          <p:cNvSpPr/>
          <p:nvPr/>
        </p:nvSpPr>
        <p:spPr>
          <a:xfrm>
            <a:off x="5030814" y="2348880"/>
            <a:ext cx="1777083"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物理页号</a:t>
            </a:r>
            <a:endParaRPr lang="zh-CN" altLang="en-US" sz="2000" dirty="0">
              <a:solidFill>
                <a:schemeClr val="tx1"/>
              </a:solidFill>
            </a:endParaRPr>
          </a:p>
        </p:txBody>
      </p:sp>
      <p:sp>
        <p:nvSpPr>
          <p:cNvPr id="42"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3" name="Text Box 9"/>
          <p:cNvSpPr txBox="1">
            <a:spLocks noChangeArrowheads="1"/>
          </p:cNvSpPr>
          <p:nvPr/>
        </p:nvSpPr>
        <p:spPr bwMode="auto">
          <a:xfrm>
            <a:off x="35496" y="2924944"/>
            <a:ext cx="2592288"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000" dirty="0" smtClean="0"/>
              <a:t>虚地址空间</a:t>
            </a:r>
            <a:endParaRPr lang="en-US" altLang="zh-CN" sz="2000" dirty="0"/>
          </a:p>
          <a:p>
            <a:pPr marL="0" indent="0">
              <a:lnSpc>
                <a:spcPct val="125000"/>
              </a:lnSpc>
              <a:buNone/>
            </a:pPr>
            <a:r>
              <a:rPr lang="zh-CN" altLang="en-US" sz="2000" dirty="0" smtClean="0"/>
              <a:t>大小：</a:t>
            </a:r>
            <a:r>
              <a:rPr lang="en-US" altLang="zh-CN" sz="2000" dirty="0" smtClean="0"/>
              <a:t>4GB = 2</a:t>
            </a:r>
            <a:r>
              <a:rPr lang="en-US" altLang="zh-CN" sz="2000" baseline="30000" dirty="0" smtClean="0"/>
              <a:t>32</a:t>
            </a:r>
            <a:endParaRPr lang="en-US" altLang="zh-CN" sz="2000" dirty="0"/>
          </a:p>
          <a:p>
            <a:pPr marL="0" indent="0">
              <a:lnSpc>
                <a:spcPct val="125000"/>
              </a:lnSpc>
              <a:buNone/>
            </a:pPr>
            <a:r>
              <a:rPr lang="zh-CN" altLang="en-US" sz="2000" dirty="0" smtClean="0"/>
              <a:t>页大小：</a:t>
            </a:r>
            <a:r>
              <a:rPr lang="en-US" altLang="zh-CN" sz="2000" dirty="0" smtClean="0"/>
              <a:t>4KB = 2</a:t>
            </a:r>
            <a:r>
              <a:rPr lang="en-US" altLang="zh-CN" sz="2000" baseline="30000" dirty="0" smtClean="0"/>
              <a:t>12</a:t>
            </a:r>
            <a:endParaRPr lang="en-US" altLang="zh-CN" sz="2000" dirty="0" smtClean="0"/>
          </a:p>
        </p:txBody>
      </p:sp>
      <p:sp>
        <p:nvSpPr>
          <p:cNvPr id="44" name="Text Box 9"/>
          <p:cNvSpPr txBox="1">
            <a:spLocks noChangeArrowheads="1"/>
          </p:cNvSpPr>
          <p:nvPr/>
        </p:nvSpPr>
        <p:spPr bwMode="auto">
          <a:xfrm>
            <a:off x="35496" y="4407028"/>
            <a:ext cx="2592288"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000" dirty="0" smtClean="0"/>
              <a:t>物理内存空间</a:t>
            </a:r>
            <a:endParaRPr lang="en-US" altLang="zh-CN" sz="2000" dirty="0"/>
          </a:p>
          <a:p>
            <a:pPr marL="0" indent="0">
              <a:lnSpc>
                <a:spcPct val="125000"/>
              </a:lnSpc>
              <a:buNone/>
            </a:pPr>
            <a:r>
              <a:rPr lang="zh-CN" altLang="en-US" sz="2000" dirty="0" smtClean="0"/>
              <a:t>大小：</a:t>
            </a:r>
            <a:r>
              <a:rPr lang="en-US" altLang="zh-CN" sz="2000" dirty="0" smtClean="0"/>
              <a:t>1GB = 2</a:t>
            </a:r>
            <a:r>
              <a:rPr lang="en-US" altLang="zh-CN" sz="2000" baseline="30000" dirty="0" smtClean="0"/>
              <a:t>30</a:t>
            </a:r>
            <a:endParaRPr lang="en-US" altLang="zh-CN" sz="2000" dirty="0"/>
          </a:p>
          <a:p>
            <a:pPr marL="0" indent="0">
              <a:lnSpc>
                <a:spcPct val="125000"/>
              </a:lnSpc>
              <a:buNone/>
            </a:pPr>
            <a:r>
              <a:rPr lang="zh-CN" altLang="en-US" sz="2000" dirty="0" smtClean="0"/>
              <a:t>页大小：</a:t>
            </a:r>
            <a:r>
              <a:rPr lang="en-US" altLang="zh-CN" sz="2000" dirty="0" smtClean="0"/>
              <a:t>4KB = 2</a:t>
            </a:r>
            <a:r>
              <a:rPr lang="en-US" altLang="zh-CN" sz="2000" baseline="30000" dirty="0" smtClean="0"/>
              <a:t>12</a:t>
            </a:r>
            <a:endParaRPr lang="en-US" altLang="zh-CN" sz="2000" dirty="0" smtClean="0"/>
          </a:p>
        </p:txBody>
      </p:sp>
      <p:cxnSp>
        <p:nvCxnSpPr>
          <p:cNvPr id="45" name="直接箭头连接符 44"/>
          <p:cNvCxnSpPr/>
          <p:nvPr/>
        </p:nvCxnSpPr>
        <p:spPr>
          <a:xfrm>
            <a:off x="2627784" y="4079604"/>
            <a:ext cx="0" cy="224934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899592" y="6309320"/>
            <a:ext cx="475252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zh-CN" altLang="en-US" sz="2000" dirty="0" smtClean="0">
                <a:solidFill>
                  <a:schemeClr val="tx1"/>
                </a:solidFill>
                <a:latin typeface="华文中宋" panose="02010600040101010101" pitchFamily="2" charset="-122"/>
                <a:ea typeface="华文中宋" panose="02010600040101010101" pitchFamily="2" charset="-122"/>
              </a:rPr>
              <a:t>如果有效位是</a:t>
            </a:r>
            <a:r>
              <a:rPr lang="en-US" altLang="zh-CN" sz="2000" dirty="0" smtClean="0">
                <a:solidFill>
                  <a:schemeClr val="tx1"/>
                </a:solidFill>
                <a:latin typeface="华文中宋" panose="02010600040101010101" pitchFamily="2" charset="-122"/>
                <a:ea typeface="华文中宋" panose="02010600040101010101" pitchFamily="2" charset="-122"/>
              </a:rPr>
              <a:t>0</a:t>
            </a:r>
            <a:r>
              <a:rPr lang="zh-CN" altLang="en-US" sz="2000" dirty="0" smtClean="0">
                <a:solidFill>
                  <a:schemeClr val="tx1"/>
                </a:solidFill>
                <a:latin typeface="华文中宋" panose="02010600040101010101" pitchFamily="2" charset="-122"/>
                <a:ea typeface="华文中宋" panose="02010600040101010101" pitchFamily="2" charset="-122"/>
              </a:rPr>
              <a:t>，则这个页不在主存中</a:t>
            </a:r>
            <a:endParaRPr lang="zh-CN" altLang="en-US" sz="2000" dirty="0">
              <a:solidFill>
                <a:schemeClr val="tx1"/>
              </a:solidFill>
              <a:latin typeface="华文中宋" panose="02010600040101010101" pitchFamily="2" charset="-122"/>
              <a:ea typeface="华文中宋" panose="02010600040101010101" pitchFamily="2" charset="-122"/>
            </a:endParaRPr>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251257" y="3888503"/>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4" name="矩形 23"/>
          <p:cNvSpPr/>
          <p:nvPr/>
        </p:nvSpPr>
        <p:spPr>
          <a:xfrm>
            <a:off x="2813055" y="388850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1</a:t>
            </a:r>
            <a:endParaRPr lang="zh-CN" altLang="en-US" dirty="0">
              <a:solidFill>
                <a:schemeClr val="tx1"/>
              </a:solidFill>
            </a:endParaRPr>
          </a:p>
        </p:txBody>
      </p:sp>
      <p:sp>
        <p:nvSpPr>
          <p:cNvPr id="21" name="矩形 20"/>
          <p:cNvSpPr/>
          <p:nvPr/>
        </p:nvSpPr>
        <p:spPr>
          <a:xfrm>
            <a:off x="3251257" y="4262075"/>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2" name="矩形 21"/>
          <p:cNvSpPr/>
          <p:nvPr/>
        </p:nvSpPr>
        <p:spPr>
          <a:xfrm>
            <a:off x="2813055" y="426207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1</a:t>
            </a:r>
            <a:endParaRPr lang="zh-CN" altLang="en-US" dirty="0">
              <a:solidFill>
                <a:schemeClr val="tx1"/>
              </a:solidFill>
            </a:endParaRPr>
          </a:p>
        </p:txBody>
      </p:sp>
      <p:sp>
        <p:nvSpPr>
          <p:cNvPr id="18" name="矩形 17"/>
          <p:cNvSpPr/>
          <p:nvPr/>
        </p:nvSpPr>
        <p:spPr>
          <a:xfrm>
            <a:off x="3251257" y="4629763"/>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9" name="矩形 18"/>
          <p:cNvSpPr/>
          <p:nvPr/>
        </p:nvSpPr>
        <p:spPr>
          <a:xfrm>
            <a:off x="2813055" y="462976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0</a:t>
            </a:r>
            <a:endParaRPr lang="zh-CN" altLang="en-US" dirty="0">
              <a:solidFill>
                <a:schemeClr val="tx1"/>
              </a:solidFill>
            </a:endParaRPr>
          </a:p>
        </p:txBody>
      </p:sp>
      <p:sp>
        <p:nvSpPr>
          <p:cNvPr id="16" name="矩形 15"/>
          <p:cNvSpPr/>
          <p:nvPr/>
        </p:nvSpPr>
        <p:spPr>
          <a:xfrm>
            <a:off x="3251257" y="5003335"/>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7" name="矩形 16"/>
          <p:cNvSpPr/>
          <p:nvPr/>
        </p:nvSpPr>
        <p:spPr>
          <a:xfrm>
            <a:off x="2813055" y="500333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0</a:t>
            </a:r>
            <a:endParaRPr lang="zh-CN" altLang="en-US" dirty="0">
              <a:solidFill>
                <a:schemeClr val="tx1"/>
              </a:solidFill>
            </a:endParaRPr>
          </a:p>
        </p:txBody>
      </p:sp>
      <p:sp>
        <p:nvSpPr>
          <p:cNvPr id="14" name="矩形 13"/>
          <p:cNvSpPr/>
          <p:nvPr/>
        </p:nvSpPr>
        <p:spPr>
          <a:xfrm>
            <a:off x="3251257" y="5371023"/>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5" name="矩形 14"/>
          <p:cNvSpPr/>
          <p:nvPr/>
        </p:nvSpPr>
        <p:spPr>
          <a:xfrm>
            <a:off x="2813055" y="537102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1</a:t>
            </a:r>
            <a:endParaRPr lang="zh-CN" altLang="en-US" dirty="0">
              <a:solidFill>
                <a:schemeClr val="tx1"/>
              </a:solidFill>
            </a:endParaRPr>
          </a:p>
        </p:txBody>
      </p:sp>
      <p:sp>
        <p:nvSpPr>
          <p:cNvPr id="12" name="矩形 11"/>
          <p:cNvSpPr/>
          <p:nvPr/>
        </p:nvSpPr>
        <p:spPr>
          <a:xfrm>
            <a:off x="3251257" y="5744595"/>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3" name="矩形 12"/>
          <p:cNvSpPr/>
          <p:nvPr/>
        </p:nvSpPr>
        <p:spPr>
          <a:xfrm>
            <a:off x="2813055" y="574459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smtClean="0">
                <a:solidFill>
                  <a:schemeClr val="tx1"/>
                </a:solidFill>
              </a:rPr>
              <a:t>0</a:t>
            </a:r>
            <a:endParaRPr lang="zh-CN" altLang="en-US" dirty="0">
              <a:solidFill>
                <a:schemeClr val="tx1"/>
              </a:solidFill>
            </a:endParaRPr>
          </a:p>
        </p:txBody>
      </p:sp>
      <p:cxnSp>
        <p:nvCxnSpPr>
          <p:cNvPr id="25" name="直接箭头连接符 24"/>
          <p:cNvCxnSpPr/>
          <p:nvPr/>
        </p:nvCxnSpPr>
        <p:spPr>
          <a:xfrm rot="16200000" flipH="1">
            <a:off x="1657403" y="3116248"/>
            <a:ext cx="1161684" cy="1067109"/>
          </a:xfrm>
          <a:prstGeom prst="bentConnector3">
            <a:avLst>
              <a:gd name="adj1" fmla="val 98856"/>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25137" y="3384447"/>
            <a:ext cx="121600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有效位</a:t>
            </a:r>
            <a:endParaRPr lang="zh-CN" altLang="en-US" sz="2000" dirty="0">
              <a:solidFill>
                <a:schemeClr val="tx1"/>
              </a:solidFill>
            </a:endParaRPr>
          </a:p>
        </p:txBody>
      </p:sp>
      <p:sp>
        <p:nvSpPr>
          <p:cNvPr id="27" name="矩形 26"/>
          <p:cNvSpPr/>
          <p:nvPr/>
        </p:nvSpPr>
        <p:spPr>
          <a:xfrm>
            <a:off x="3541261" y="3195299"/>
            <a:ext cx="1777083" cy="678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物理页号</a:t>
            </a:r>
            <a:endParaRPr lang="en-US" altLang="zh-CN" sz="2000" dirty="0" smtClean="0">
              <a:solidFill>
                <a:schemeClr val="tx1"/>
              </a:solidFill>
            </a:endParaRPr>
          </a:p>
          <a:p>
            <a:pPr algn="ctr"/>
            <a:r>
              <a:rPr lang="zh-CN" altLang="en-US" sz="2000" dirty="0" smtClean="0">
                <a:solidFill>
                  <a:schemeClr val="tx1"/>
                </a:solidFill>
              </a:rPr>
              <a:t>或磁盘地址</a:t>
            </a:r>
            <a:endParaRPr lang="zh-CN" altLang="en-US" sz="2000" dirty="0">
              <a:solidFill>
                <a:schemeClr val="tx1"/>
              </a:solidFill>
            </a:endParaRPr>
          </a:p>
        </p:txBody>
      </p:sp>
      <p:sp>
        <p:nvSpPr>
          <p:cNvPr id="28" name="矩形 27"/>
          <p:cNvSpPr/>
          <p:nvPr/>
        </p:nvSpPr>
        <p:spPr>
          <a:xfrm>
            <a:off x="1117836" y="2617045"/>
            <a:ext cx="1446196"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9" name="矩形 28"/>
          <p:cNvSpPr/>
          <p:nvPr/>
        </p:nvSpPr>
        <p:spPr>
          <a:xfrm>
            <a:off x="1019008" y="2132856"/>
            <a:ext cx="172511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虚拟页号</a:t>
            </a:r>
            <a:endParaRPr lang="zh-CN" altLang="en-US" sz="2000" dirty="0">
              <a:solidFill>
                <a:schemeClr val="tx1"/>
              </a:solidFill>
            </a:endParaRPr>
          </a:p>
        </p:txBody>
      </p:sp>
      <p:sp>
        <p:nvSpPr>
          <p:cNvPr id="30" name="Rectangle 2"/>
          <p:cNvSpPr>
            <a:spLocks noChangeArrowheads="1"/>
          </p:cNvSpPr>
          <p:nvPr/>
        </p:nvSpPr>
        <p:spPr bwMode="auto">
          <a:xfrm>
            <a:off x="7182342" y="265243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1" name="Rectangle 2"/>
          <p:cNvSpPr>
            <a:spLocks noChangeArrowheads="1"/>
          </p:cNvSpPr>
          <p:nvPr/>
        </p:nvSpPr>
        <p:spPr bwMode="auto">
          <a:xfrm>
            <a:off x="7361748" y="2222350"/>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000" dirty="0" smtClean="0"/>
              <a:t>物理内存</a:t>
            </a:r>
            <a:endParaRPr lang="zh-CN" altLang="en-US" sz="2000" dirty="0"/>
          </a:p>
        </p:txBody>
      </p:sp>
      <p:sp>
        <p:nvSpPr>
          <p:cNvPr id="32" name="Rectangle 2"/>
          <p:cNvSpPr>
            <a:spLocks noChangeArrowheads="1"/>
          </p:cNvSpPr>
          <p:nvPr/>
        </p:nvSpPr>
        <p:spPr bwMode="auto">
          <a:xfrm>
            <a:off x="7182342" y="301181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3" name="Rectangle 2"/>
          <p:cNvSpPr>
            <a:spLocks noChangeArrowheads="1"/>
          </p:cNvSpPr>
          <p:nvPr/>
        </p:nvSpPr>
        <p:spPr bwMode="auto">
          <a:xfrm>
            <a:off x="7182342" y="3373167"/>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4" name="Rectangle 2"/>
          <p:cNvSpPr>
            <a:spLocks noChangeArrowheads="1"/>
          </p:cNvSpPr>
          <p:nvPr/>
        </p:nvSpPr>
        <p:spPr bwMode="auto">
          <a:xfrm>
            <a:off x="7182342" y="373255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5" name="Rectangle 2"/>
          <p:cNvSpPr>
            <a:spLocks noChangeArrowheads="1"/>
          </p:cNvSpPr>
          <p:nvPr/>
        </p:nvSpPr>
        <p:spPr bwMode="auto">
          <a:xfrm>
            <a:off x="7182342" y="409259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6" name="Rectangle 2"/>
          <p:cNvSpPr>
            <a:spLocks noChangeArrowheads="1"/>
          </p:cNvSpPr>
          <p:nvPr/>
        </p:nvSpPr>
        <p:spPr bwMode="auto">
          <a:xfrm>
            <a:off x="7182342" y="445197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cxnSp>
        <p:nvCxnSpPr>
          <p:cNvPr id="37" name="直接箭头连接符 36"/>
          <p:cNvCxnSpPr>
            <a:endCxn id="33" idx="1"/>
          </p:cNvCxnSpPr>
          <p:nvPr/>
        </p:nvCxnSpPr>
        <p:spPr>
          <a:xfrm flipV="1">
            <a:off x="5485477" y="3553843"/>
            <a:ext cx="1696865" cy="70823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1" idx="3"/>
            <a:endCxn id="36" idx="1"/>
          </p:cNvCxnSpPr>
          <p:nvPr/>
        </p:nvCxnSpPr>
        <p:spPr>
          <a:xfrm>
            <a:off x="5485477" y="4448861"/>
            <a:ext cx="1696865" cy="18379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4" idx="3"/>
            <a:endCxn id="34" idx="1"/>
          </p:cNvCxnSpPr>
          <p:nvPr/>
        </p:nvCxnSpPr>
        <p:spPr>
          <a:xfrm flipV="1">
            <a:off x="5485477" y="3913227"/>
            <a:ext cx="1696865" cy="164458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流程图: 磁盘 43"/>
          <p:cNvSpPr/>
          <p:nvPr/>
        </p:nvSpPr>
        <p:spPr>
          <a:xfrm>
            <a:off x="6785684" y="5101982"/>
            <a:ext cx="1728192" cy="1658798"/>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1" dirty="0">
              <a:solidFill>
                <a:schemeClr val="tx1"/>
              </a:solidFill>
            </a:endParaRPr>
          </a:p>
        </p:txBody>
      </p:sp>
      <p:sp>
        <p:nvSpPr>
          <p:cNvPr id="39" name="Rectangle 2"/>
          <p:cNvSpPr>
            <a:spLocks noChangeArrowheads="1"/>
          </p:cNvSpPr>
          <p:nvPr/>
        </p:nvSpPr>
        <p:spPr bwMode="auto">
          <a:xfrm>
            <a:off x="7041775" y="5750705"/>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40" name="Rectangle 2"/>
          <p:cNvSpPr>
            <a:spLocks noChangeArrowheads="1"/>
          </p:cNvSpPr>
          <p:nvPr/>
        </p:nvSpPr>
        <p:spPr bwMode="auto">
          <a:xfrm>
            <a:off x="7041774" y="6027829"/>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42" name="Rectangle 2"/>
          <p:cNvSpPr>
            <a:spLocks noChangeArrowheads="1"/>
          </p:cNvSpPr>
          <p:nvPr/>
        </p:nvSpPr>
        <p:spPr bwMode="auto">
          <a:xfrm>
            <a:off x="7041773" y="6342659"/>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cxnSp>
        <p:nvCxnSpPr>
          <p:cNvPr id="43" name="直接箭头连接符 42"/>
          <p:cNvCxnSpPr>
            <a:stCxn id="18" idx="3"/>
            <a:endCxn id="39" idx="1"/>
          </p:cNvCxnSpPr>
          <p:nvPr/>
        </p:nvCxnSpPr>
        <p:spPr>
          <a:xfrm>
            <a:off x="5485477" y="4816549"/>
            <a:ext cx="1556298" cy="102449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6" idx="3"/>
            <a:endCxn id="42" idx="1"/>
          </p:cNvCxnSpPr>
          <p:nvPr/>
        </p:nvCxnSpPr>
        <p:spPr>
          <a:xfrm>
            <a:off x="5485477" y="5190121"/>
            <a:ext cx="1556296" cy="1242876"/>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2" idx="3"/>
            <a:endCxn id="40" idx="1"/>
          </p:cNvCxnSpPr>
          <p:nvPr/>
        </p:nvCxnSpPr>
        <p:spPr>
          <a:xfrm>
            <a:off x="5485477" y="5931381"/>
            <a:ext cx="1556297" cy="186786"/>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Rectangle 2"/>
          <p:cNvSpPr>
            <a:spLocks noChangeArrowheads="1"/>
          </p:cNvSpPr>
          <p:nvPr/>
        </p:nvSpPr>
        <p:spPr bwMode="auto">
          <a:xfrm>
            <a:off x="6938110" y="5154999"/>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000" dirty="0" smtClean="0"/>
              <a:t>磁盘</a:t>
            </a:r>
            <a:endParaRPr lang="zh-CN" altLang="en-US" sz="2000" dirty="0"/>
          </a:p>
        </p:txBody>
      </p:sp>
      <p:sp>
        <p:nvSpPr>
          <p:cNvPr id="48" name="Text Box 9"/>
          <p:cNvSpPr txBox="1">
            <a:spLocks noChangeArrowheads="1"/>
          </p:cNvSpPr>
          <p:nvPr/>
        </p:nvSpPr>
        <p:spPr bwMode="auto">
          <a:xfrm>
            <a:off x="395536" y="814698"/>
            <a:ext cx="8137166"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sz="2800" dirty="0" smtClean="0"/>
              <a:t>缺页</a:t>
            </a:r>
            <a:endParaRPr lang="en-US" altLang="zh-CN" sz="2800" dirty="0" smtClean="0"/>
          </a:p>
        </p:txBody>
      </p:sp>
      <p:sp>
        <p:nvSpPr>
          <p:cNvPr id="4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50" name="矩形 49"/>
          <p:cNvSpPr/>
          <p:nvPr/>
        </p:nvSpPr>
        <p:spPr>
          <a:xfrm>
            <a:off x="1875416" y="1124744"/>
            <a:ext cx="7017064" cy="95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r>
              <a:rPr lang="zh-CN" altLang="en-US" sz="2200" dirty="0" smtClean="0">
                <a:solidFill>
                  <a:schemeClr val="tx1"/>
                </a:solidFill>
                <a:latin typeface="华文中宋" panose="02010600040101010101" pitchFamily="2" charset="-122"/>
                <a:ea typeface="华文中宋" panose="02010600040101010101" pitchFamily="2" charset="-122"/>
              </a:rPr>
              <a:t>如果有效位是</a:t>
            </a:r>
            <a:r>
              <a:rPr lang="en-US" altLang="zh-CN" sz="2200" dirty="0" smtClean="0">
                <a:solidFill>
                  <a:schemeClr val="tx1"/>
                </a:solidFill>
                <a:latin typeface="华文中宋" panose="02010600040101010101" pitchFamily="2" charset="-122"/>
                <a:ea typeface="华文中宋" panose="02010600040101010101" pitchFamily="2" charset="-122"/>
              </a:rPr>
              <a:t>0</a:t>
            </a:r>
            <a:r>
              <a:rPr lang="zh-CN" altLang="en-US" sz="2200" dirty="0" smtClean="0">
                <a:solidFill>
                  <a:schemeClr val="tx1"/>
                </a:solidFill>
                <a:latin typeface="华文中宋" panose="02010600040101010101" pitchFamily="2" charset="-122"/>
                <a:ea typeface="华文中宋" panose="02010600040101010101" pitchFamily="2" charset="-122"/>
              </a:rPr>
              <a:t>，就发生缺页，由</a:t>
            </a:r>
            <a:r>
              <a:rPr lang="en-US" altLang="zh-CN" sz="2200" dirty="0" smtClean="0">
                <a:solidFill>
                  <a:schemeClr val="tx1"/>
                </a:solidFill>
                <a:latin typeface="华文中宋" panose="02010600040101010101" pitchFamily="2" charset="-122"/>
                <a:ea typeface="华文中宋" panose="02010600040101010101" pitchFamily="2" charset="-122"/>
              </a:rPr>
              <a:t>OS</a:t>
            </a:r>
            <a:r>
              <a:rPr lang="zh-CN" altLang="en-US" sz="2200" dirty="0" smtClean="0">
                <a:solidFill>
                  <a:schemeClr val="tx1"/>
                </a:solidFill>
                <a:latin typeface="华文中宋" panose="02010600040101010101" pitchFamily="2" charset="-122"/>
                <a:ea typeface="华文中宋" panose="02010600040101010101" pitchFamily="2" charset="-122"/>
              </a:rPr>
              <a:t>获得控制权，控制的转移由异常机制完成。一旦</a:t>
            </a:r>
            <a:r>
              <a:rPr lang="en-US" altLang="zh-CN" sz="2200" dirty="0" smtClean="0">
                <a:solidFill>
                  <a:schemeClr val="tx1"/>
                </a:solidFill>
                <a:latin typeface="华文中宋" panose="02010600040101010101" pitchFamily="2" charset="-122"/>
                <a:ea typeface="华文中宋" panose="02010600040101010101" pitchFamily="2" charset="-122"/>
              </a:rPr>
              <a:t>OS</a:t>
            </a:r>
            <a:r>
              <a:rPr lang="zh-CN" altLang="en-US" sz="2200" dirty="0" smtClean="0">
                <a:solidFill>
                  <a:schemeClr val="tx1"/>
                </a:solidFill>
                <a:latin typeface="华文中宋" panose="02010600040101010101" pitchFamily="2" charset="-122"/>
                <a:ea typeface="华文中宋" panose="02010600040101010101" pitchFamily="2" charset="-122"/>
              </a:rPr>
              <a:t>获得控制权，它必须在下一级存储层次中找到该页，然后决定将该页放到主存的什么位置。</a:t>
            </a:r>
            <a:endParaRPr lang="zh-CN" altLang="en-US" sz="2200" dirty="0">
              <a:solidFill>
                <a:schemeClr val="tx1"/>
              </a:solidFill>
              <a:latin typeface="华文中宋" panose="02010600040101010101" pitchFamily="2" charset="-122"/>
              <a:ea typeface="华文中宋" panose="02010600040101010101" pitchFamily="2" charset="-122"/>
            </a:endParaRPr>
          </a:p>
        </p:txBody>
      </p:sp>
      <p:sp>
        <p:nvSpPr>
          <p:cNvPr id="51" name="矩形 50"/>
          <p:cNvSpPr/>
          <p:nvPr/>
        </p:nvSpPr>
        <p:spPr>
          <a:xfrm>
            <a:off x="63173" y="4365104"/>
            <a:ext cx="2636619" cy="2272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r>
              <a:rPr lang="zh-CN" altLang="en-US" sz="2200" dirty="0" smtClean="0">
                <a:solidFill>
                  <a:schemeClr val="tx1"/>
                </a:solidFill>
                <a:latin typeface="华文中宋" panose="02010600040101010101" pitchFamily="2" charset="-122"/>
                <a:ea typeface="华文中宋" panose="02010600040101010101" pitchFamily="2" charset="-122"/>
              </a:rPr>
              <a:t>有一个数据结构</a:t>
            </a:r>
            <a:r>
              <a:rPr lang="zh-CN" altLang="en-US" sz="2200" dirty="0" smtClean="0">
                <a:solidFill>
                  <a:srgbClr val="0000FF"/>
                </a:solidFill>
                <a:latin typeface="华文中宋" panose="02010600040101010101" pitchFamily="2" charset="-122"/>
                <a:ea typeface="华文中宋" panose="02010600040101010101" pitchFamily="2" charset="-122"/>
              </a:rPr>
              <a:t>记录每个虚拟页在磁盘上的存放位置</a:t>
            </a:r>
            <a:r>
              <a:rPr lang="en-US" altLang="zh-CN" sz="2200" dirty="0" smtClean="0">
                <a:solidFill>
                  <a:srgbClr val="0000FF"/>
                </a:solidFill>
                <a:latin typeface="华文中宋" panose="02010600040101010101" pitchFamily="2" charset="-122"/>
                <a:ea typeface="华文中宋" panose="02010600040101010101" pitchFamily="2" charset="-122"/>
              </a:rPr>
              <a:t>;</a:t>
            </a:r>
            <a:endParaRPr lang="en-US" altLang="zh-CN" sz="2200" dirty="0" smtClean="0">
              <a:solidFill>
                <a:srgbClr val="0000FF"/>
              </a:solidFill>
              <a:latin typeface="华文中宋" panose="02010600040101010101" pitchFamily="2" charset="-122"/>
              <a:ea typeface="华文中宋" panose="02010600040101010101" pitchFamily="2" charset="-122"/>
            </a:endParaRPr>
          </a:p>
          <a:p>
            <a:pPr algn="just"/>
            <a:r>
              <a:rPr lang="zh-CN" altLang="en-US" sz="2200" dirty="0" smtClean="0">
                <a:solidFill>
                  <a:schemeClr val="tx1"/>
                </a:solidFill>
                <a:latin typeface="华文中宋" panose="02010600040101010101" pitchFamily="2" charset="-122"/>
                <a:ea typeface="华文中宋" panose="02010600040101010101" pitchFamily="2" charset="-122"/>
              </a:rPr>
              <a:t>还有一个数据结构</a:t>
            </a:r>
            <a:r>
              <a:rPr lang="zh-CN" altLang="en-US" sz="2200" dirty="0" smtClean="0">
                <a:solidFill>
                  <a:srgbClr val="0000FF"/>
                </a:solidFill>
                <a:latin typeface="华文中宋" panose="02010600040101010101" pitchFamily="2" charset="-122"/>
                <a:ea typeface="华文中宋" panose="02010600040101010101" pitchFamily="2" charset="-122"/>
              </a:rPr>
              <a:t>记录使用每个物理页的是哪些进程；</a:t>
            </a:r>
            <a:endParaRPr lang="zh-CN" altLang="en-US" sz="2200" dirty="0">
              <a:solidFill>
                <a:srgbClr val="0000FF"/>
              </a:solidFill>
              <a:latin typeface="华文中宋" panose="02010600040101010101" pitchFamily="2" charset="-122"/>
              <a:ea typeface="华文中宋" panose="02010600040101010101" pitchFamily="2" charset="-122"/>
            </a:endParaRPr>
          </a:p>
        </p:txBody>
      </p:sp>
      <p:sp>
        <p:nvSpPr>
          <p:cNvPr id="6" name="灯片编号占位符 5"/>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503417" y="1196752"/>
            <a:ext cx="8137166" cy="3177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缺页页面的调进方法</a:t>
            </a:r>
            <a:endParaRPr lang="en-US" altLang="zh-CN" dirty="0" smtClean="0"/>
          </a:p>
          <a:p>
            <a:pPr indent="-15875">
              <a:lnSpc>
                <a:spcPct val="125000"/>
              </a:lnSpc>
              <a:buFont typeface="Wingdings" panose="05000000000000000000" pitchFamily="2" charset="2"/>
              <a:buChar char="Ø"/>
            </a:pPr>
            <a:r>
              <a:rPr lang="zh-CN" altLang="en-US" dirty="0" smtClean="0"/>
              <a:t> 预调方式</a:t>
            </a:r>
            <a:endParaRPr lang="en-US" altLang="zh-CN" dirty="0"/>
          </a:p>
          <a:p>
            <a:pPr marL="898525" indent="0">
              <a:lnSpc>
                <a:spcPct val="125000"/>
              </a:lnSpc>
              <a:buNone/>
            </a:pPr>
            <a:r>
              <a:rPr lang="zh-CN" altLang="en-US" dirty="0" smtClean="0"/>
              <a:t>把将要用到的页面调入内存</a:t>
            </a:r>
            <a:endParaRPr lang="en-US" altLang="zh-CN" dirty="0"/>
          </a:p>
          <a:p>
            <a:pPr indent="-15875">
              <a:lnSpc>
                <a:spcPct val="125000"/>
              </a:lnSpc>
              <a:buFont typeface="Wingdings" panose="05000000000000000000" pitchFamily="2" charset="2"/>
              <a:buChar char="Ø"/>
            </a:pPr>
            <a:r>
              <a:rPr lang="zh-CN" altLang="en-US" dirty="0"/>
              <a:t>请调方式 </a:t>
            </a:r>
            <a:endParaRPr lang="en-US" altLang="zh-CN" dirty="0"/>
          </a:p>
          <a:p>
            <a:pPr marL="898525" indent="0">
              <a:lnSpc>
                <a:spcPct val="125000"/>
              </a:lnSpc>
              <a:buNone/>
            </a:pPr>
            <a:r>
              <a:rPr lang="zh-CN" altLang="en-US" dirty="0" smtClean="0"/>
              <a:t>根据请求将需要的页机调入内存</a:t>
            </a:r>
            <a:endParaRPr lang="en-US" altLang="zh-CN" dirty="0"/>
          </a:p>
        </p:txBody>
      </p:sp>
      <p:sp>
        <p:nvSpPr>
          <p:cNvPr id="4" name="Text Box 9"/>
          <p:cNvSpPr txBox="1">
            <a:spLocks noChangeArrowheads="1"/>
          </p:cNvSpPr>
          <p:nvPr/>
        </p:nvSpPr>
        <p:spPr bwMode="auto">
          <a:xfrm>
            <a:off x="555255" y="4560851"/>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361950">
              <a:lnSpc>
                <a:spcPct val="125000"/>
              </a:lnSpc>
              <a:buNone/>
            </a:pPr>
            <a:r>
              <a:rPr lang="zh-CN" altLang="en-US" dirty="0" smtClean="0"/>
              <a:t>由于预测哪些页面将要用到是比较困难的，故多采用请调方式。</a:t>
            </a:r>
            <a:endParaRPr lang="en-US" altLang="zh-CN" dirty="0" smtClean="0"/>
          </a:p>
        </p:txBody>
      </p:sp>
      <p:sp>
        <p:nvSpPr>
          <p:cNvPr id="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9"/>
          <p:cNvSpPr txBox="1">
            <a:spLocks noChangeArrowheads="1"/>
          </p:cNvSpPr>
          <p:nvPr/>
        </p:nvSpPr>
        <p:spPr bwMode="auto">
          <a:xfrm>
            <a:off x="503417" y="980728"/>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页面的置换方法</a:t>
            </a:r>
            <a:endParaRPr lang="en-US" altLang="zh-CN" dirty="0" smtClean="0"/>
          </a:p>
          <a:p>
            <a:pPr marL="441325" indent="0">
              <a:lnSpc>
                <a:spcPct val="125000"/>
              </a:lnSpc>
              <a:buNone/>
            </a:pPr>
            <a:r>
              <a:rPr lang="zh-CN" altLang="en-US" dirty="0" smtClean="0"/>
              <a:t>最近最少使用策略</a:t>
            </a:r>
            <a:r>
              <a:rPr lang="en-US" altLang="zh-CN" dirty="0" smtClean="0"/>
              <a:t>(LUR)</a:t>
            </a:r>
            <a:r>
              <a:rPr lang="zh-CN" altLang="en-US" dirty="0" smtClean="0"/>
              <a:t>。</a:t>
            </a:r>
            <a:endParaRPr lang="en-US" altLang="zh-CN" dirty="0"/>
          </a:p>
        </p:txBody>
      </p:sp>
      <p:sp>
        <p:nvSpPr>
          <p:cNvPr id="11" name="Text Box 9"/>
          <p:cNvSpPr txBox="1">
            <a:spLocks noChangeArrowheads="1"/>
          </p:cNvSpPr>
          <p:nvPr/>
        </p:nvSpPr>
        <p:spPr bwMode="auto">
          <a:xfrm>
            <a:off x="509355" y="2457876"/>
            <a:ext cx="8137166" cy="333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buFont typeface="Wingdings" panose="05000000000000000000" pitchFamily="2" charset="2"/>
              <a:buChar char="Ø"/>
            </a:pPr>
            <a:r>
              <a:rPr lang="zh-CN" altLang="en-US" sz="2800" dirty="0" smtClean="0"/>
              <a:t>要完全准确地实现 </a:t>
            </a:r>
            <a:r>
              <a:rPr lang="en-US" altLang="zh-CN" sz="2800" dirty="0" smtClean="0"/>
              <a:t>(LUR)</a:t>
            </a:r>
            <a:r>
              <a:rPr lang="zh-CN" altLang="en-US" sz="2800" dirty="0" smtClean="0"/>
              <a:t>算法代价较大。</a:t>
            </a:r>
            <a:endParaRPr lang="en-US" altLang="zh-CN" sz="2800" dirty="0" smtClean="0"/>
          </a:p>
          <a:p>
            <a:pPr marL="441325" indent="-441325">
              <a:lnSpc>
                <a:spcPct val="125000"/>
              </a:lnSpc>
              <a:buFont typeface="Wingdings" panose="05000000000000000000" pitchFamily="2" charset="2"/>
              <a:buChar char="Ø"/>
            </a:pPr>
            <a:r>
              <a:rPr lang="zh-CN" altLang="en-US" sz="2800" dirty="0" smtClean="0"/>
              <a:t>近似的方法：采用</a:t>
            </a:r>
            <a:r>
              <a:rPr lang="zh-CN" altLang="en-US" sz="2800" dirty="0" smtClean="0">
                <a:solidFill>
                  <a:srgbClr val="C00000"/>
                </a:solidFill>
              </a:rPr>
              <a:t>引用位</a:t>
            </a:r>
            <a:r>
              <a:rPr lang="en-US" altLang="zh-CN" sz="2800" dirty="0" smtClean="0"/>
              <a:t>(</a:t>
            </a:r>
            <a:r>
              <a:rPr lang="zh-CN" altLang="en-US" sz="2800" dirty="0" smtClean="0"/>
              <a:t>或</a:t>
            </a:r>
            <a:r>
              <a:rPr lang="zh-CN" altLang="en-US" sz="2800" dirty="0" smtClean="0">
                <a:solidFill>
                  <a:srgbClr val="C00000"/>
                </a:solidFill>
              </a:rPr>
              <a:t>使用位</a:t>
            </a:r>
            <a:r>
              <a:rPr lang="en-US" altLang="zh-CN" sz="2800" dirty="0" smtClean="0"/>
              <a:t>)</a:t>
            </a:r>
            <a:r>
              <a:rPr lang="zh-CN" altLang="en-US" sz="2800" dirty="0" smtClean="0"/>
              <a:t>：当一页被访问时该位被置位。</a:t>
            </a:r>
            <a:r>
              <a:rPr lang="en-US" altLang="zh-CN" sz="2800" dirty="0" smtClean="0"/>
              <a:t>OS</a:t>
            </a:r>
            <a:r>
              <a:rPr lang="zh-CN" altLang="en-US" sz="2800" dirty="0" smtClean="0"/>
              <a:t>定期将引用位清零，然后再重新记录，这样就可以判断在这段特定时间内哪些页被访问过。有了这个信息，</a:t>
            </a:r>
            <a:r>
              <a:rPr lang="en-US" altLang="zh-CN" sz="2800" dirty="0" smtClean="0"/>
              <a:t>OS</a:t>
            </a:r>
            <a:r>
              <a:rPr lang="zh-CN" altLang="en-US" sz="2800" dirty="0" smtClean="0"/>
              <a:t>就可以从那些最近没有访问的页中选择一页进行替换。</a:t>
            </a:r>
            <a:endParaRPr lang="en-US" altLang="zh-CN" sz="2800" dirty="0"/>
          </a:p>
        </p:txBody>
      </p:sp>
      <p:sp>
        <p:nvSpPr>
          <p:cNvPr id="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572450" y="20416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dirty="0" smtClean="0">
                <a:solidFill>
                  <a:srgbClr val="0000FF"/>
                </a:solidFill>
              </a:rPr>
              <a:t>设：</a:t>
            </a:r>
            <a:endParaRPr lang="zh-CN" altLang="en-US" dirty="0">
              <a:solidFill>
                <a:srgbClr val="0000FF"/>
              </a:solidFill>
            </a:endParaRPr>
          </a:p>
        </p:txBody>
      </p:sp>
      <p:sp>
        <p:nvSpPr>
          <p:cNvPr id="7" name="Text Box 9"/>
          <p:cNvSpPr txBox="1">
            <a:spLocks noChangeArrowheads="1"/>
          </p:cNvSpPr>
          <p:nvPr/>
        </p:nvSpPr>
        <p:spPr bwMode="auto">
          <a:xfrm>
            <a:off x="719456" y="2673464"/>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虚拟地址为</a:t>
            </a:r>
            <a:r>
              <a:rPr lang="en-US" altLang="zh-CN" sz="2800" dirty="0" smtClean="0"/>
              <a:t>32</a:t>
            </a:r>
            <a:r>
              <a:rPr lang="zh-CN" altLang="en-US" sz="2800" dirty="0" smtClean="0"/>
              <a:t>，页大小</a:t>
            </a:r>
            <a:r>
              <a:rPr lang="en-US" altLang="zh-CN" sz="2800" dirty="0" smtClean="0"/>
              <a:t>4KB</a:t>
            </a:r>
            <a:r>
              <a:rPr lang="zh-CN" altLang="en-US" sz="2800" dirty="0" smtClean="0"/>
              <a:t>，页表每一项</a:t>
            </a:r>
            <a:r>
              <a:rPr lang="en-US" altLang="zh-CN" sz="2800" dirty="0" smtClean="0"/>
              <a:t>4</a:t>
            </a:r>
            <a:r>
              <a:rPr lang="zh-CN" altLang="en-US" sz="2800" dirty="0" smtClean="0"/>
              <a:t>字节</a:t>
            </a:r>
            <a:endParaRPr lang="zh-CN" altLang="en-US" sz="2800" dirty="0"/>
          </a:p>
        </p:txBody>
      </p:sp>
      <mc:AlternateContent xmlns:mc="http://schemas.openxmlformats.org/markup-compatibility/2006">
        <mc:Choice xmlns:a14="http://schemas.microsoft.com/office/drawing/2010/main" Requires="a14">
          <p:sp>
            <p:nvSpPr>
              <p:cNvPr id="2" name="TextBox 1"/>
              <p:cNvSpPr txBox="1"/>
              <p:nvPr/>
            </p:nvSpPr>
            <p:spPr>
              <a:xfrm>
                <a:off x="2033866" y="3623757"/>
                <a:ext cx="5019462"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zh-CN" altLang="en-US" sz="2800" dirty="0">
                          <a:latin typeface="Cambria Math" panose="02040503050406030204" charset="0"/>
                        </a:rPr>
                        <m:t>页表项数</m:t>
                      </m:r>
                      <m:r>
                        <a:rPr lang="en-US" altLang="zh-CN" sz="2800" i="1" smtClean="0">
                          <a:latin typeface="Cambria Math" panose="02040503050406030204"/>
                        </a:rPr>
                        <m:t>=</m:t>
                      </m:r>
                      <m:sSup>
                        <m:sSupPr>
                          <m:ctrlPr>
                            <a:rPr lang="en-US" altLang="zh-CN" sz="2800" i="1" smtClean="0">
                              <a:latin typeface="Cambria Math" panose="02040503050406030204" charset="0"/>
                            </a:rPr>
                          </m:ctrlPr>
                        </m:sSupPr>
                        <m:e>
                          <m:r>
                            <a:rPr lang="en-US" altLang="zh-CN" sz="2800" b="0" i="1" smtClean="0">
                              <a:latin typeface="Cambria Math" panose="02040503050406030204"/>
                            </a:rPr>
                            <m:t>2</m:t>
                          </m:r>
                        </m:e>
                        <m:sup>
                          <m:r>
                            <a:rPr lang="en-US" altLang="zh-CN" sz="2800" b="0" i="1" smtClean="0">
                              <a:latin typeface="Cambria Math" panose="02040503050406030204"/>
                            </a:rPr>
                            <m:t>3</m:t>
                          </m:r>
                          <m:r>
                            <a:rPr lang="en-US" altLang="zh-CN" sz="2800" i="1" smtClean="0">
                              <a:latin typeface="Cambria Math" panose="02040503050406030204"/>
                            </a:rPr>
                            <m:t>2</m:t>
                          </m:r>
                        </m:sup>
                      </m:sSup>
                      <m:r>
                        <a:rPr lang="en-US" altLang="zh-CN" sz="2800" i="1" smtClean="0">
                          <a:latin typeface="Cambria Math" panose="02040503050406030204"/>
                          <a:ea typeface="Cambria Math" panose="02040503050406030204"/>
                        </a:rPr>
                        <m:t>÷</m:t>
                      </m:r>
                      <m:sSup>
                        <m:sSupPr>
                          <m:ctrlPr>
                            <a:rPr lang="en-US" altLang="zh-CN" sz="2800" i="1">
                              <a:latin typeface="Cambria Math" panose="02040503050406030204" charset="0"/>
                            </a:rPr>
                          </m:ctrlPr>
                        </m:sSupPr>
                        <m:e>
                          <m:r>
                            <a:rPr lang="en-US" altLang="zh-CN" sz="2800" i="1">
                              <a:latin typeface="Cambria Math" panose="02040503050406030204"/>
                            </a:rPr>
                            <m:t>2</m:t>
                          </m:r>
                        </m:e>
                        <m:sup>
                          <m:r>
                            <a:rPr lang="en-US" altLang="zh-CN" sz="2800" b="0" i="1" smtClean="0">
                              <a:latin typeface="Cambria Math" panose="02040503050406030204"/>
                            </a:rPr>
                            <m:t>1</m:t>
                          </m:r>
                          <m:r>
                            <a:rPr lang="en-US" altLang="zh-CN" sz="2800" i="1">
                              <a:latin typeface="Cambria Math" panose="02040503050406030204"/>
                            </a:rPr>
                            <m:t>2</m:t>
                          </m:r>
                        </m:sup>
                      </m:sSup>
                      <m:r>
                        <a:rPr lang="en-US" altLang="zh-CN" sz="2800" b="0" i="1" smtClean="0">
                          <a:latin typeface="Cambria Math" panose="02040503050406030204"/>
                        </a:rPr>
                        <m:t>=</m:t>
                      </m:r>
                      <m:sSup>
                        <m:sSupPr>
                          <m:ctrlPr>
                            <a:rPr lang="en-US" altLang="zh-CN" sz="2800" i="1">
                              <a:latin typeface="Cambria Math" panose="02040503050406030204" charset="0"/>
                            </a:rPr>
                          </m:ctrlPr>
                        </m:sSupPr>
                        <m:e>
                          <m:r>
                            <a:rPr lang="en-US" altLang="zh-CN" sz="2800" i="1">
                              <a:latin typeface="Cambria Math" panose="02040503050406030204"/>
                            </a:rPr>
                            <m:t>2</m:t>
                          </m:r>
                        </m:e>
                        <m:sup>
                          <m:r>
                            <a:rPr lang="en-US" altLang="zh-CN" sz="2800" i="1">
                              <a:latin typeface="Cambria Math" panose="02040503050406030204"/>
                            </a:rPr>
                            <m:t>2</m:t>
                          </m:r>
                          <m:r>
                            <a:rPr lang="en-US" altLang="zh-CN" sz="2800" b="0" i="1" smtClean="0">
                              <a:latin typeface="Cambria Math" panose="02040503050406030204"/>
                            </a:rPr>
                            <m:t>0</m:t>
                          </m:r>
                        </m:sup>
                      </m:sSup>
                    </m:oMath>
                  </m:oMathPara>
                </a14:m>
                <a:endParaRPr lang="zh-CN" alt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2033866" y="3623757"/>
                <a:ext cx="5019462" cy="523220"/>
              </a:xfrm>
              <a:prstGeom prst="rect">
                <a:avLst/>
              </a:prstGeom>
              <a:blipFill rotWithShape="1">
                <a:blip r:embed="rId1"/>
                <a:stretch>
                  <a:fillRect l="-12" t="-85" r="8" b="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2174935" y="4417948"/>
                <a:ext cx="5019462"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zh-CN" altLang="en-US" sz="2800" dirty="0" smtClean="0">
                          <a:latin typeface="Cambria Math" panose="02040503050406030204" charset="0"/>
                        </a:rPr>
                        <m:t>页表</m:t>
                      </m:r>
                      <m:r>
                        <a:rPr lang="zh-CN" altLang="en-US" sz="2800" i="1" dirty="0">
                          <a:latin typeface="Cambria Math" panose="02040503050406030204"/>
                        </a:rPr>
                        <m:t>容量</m:t>
                      </m:r>
                      <m:r>
                        <a:rPr lang="en-US" altLang="zh-CN" sz="2800" i="1" smtClean="0">
                          <a:latin typeface="Cambria Math" panose="02040503050406030204"/>
                        </a:rPr>
                        <m:t>=</m:t>
                      </m:r>
                      <m:sSup>
                        <m:sSupPr>
                          <m:ctrlPr>
                            <a:rPr lang="en-US" altLang="zh-CN" sz="2800" i="1" smtClean="0">
                              <a:latin typeface="Cambria Math" panose="02040503050406030204" charset="0"/>
                            </a:rPr>
                          </m:ctrlPr>
                        </m:sSupPr>
                        <m:e>
                          <m:r>
                            <a:rPr lang="en-US" altLang="zh-CN" sz="2800" b="0" i="1" smtClean="0">
                              <a:latin typeface="Cambria Math" panose="02040503050406030204"/>
                            </a:rPr>
                            <m:t>2</m:t>
                          </m:r>
                        </m:e>
                        <m:sup>
                          <m:r>
                            <a:rPr lang="en-US" altLang="zh-CN" sz="2800" i="1" smtClean="0">
                              <a:latin typeface="Cambria Math" panose="02040503050406030204"/>
                            </a:rPr>
                            <m:t>2</m:t>
                          </m:r>
                          <m:r>
                            <a:rPr lang="en-US" altLang="zh-CN" sz="2800" b="0" i="1" smtClean="0">
                              <a:latin typeface="Cambria Math" panose="02040503050406030204"/>
                            </a:rPr>
                            <m:t>0</m:t>
                          </m:r>
                        </m:sup>
                      </m:sSup>
                      <m:r>
                        <a:rPr lang="en-US" altLang="zh-CN" sz="2800" i="1" smtClean="0">
                          <a:latin typeface="Cambria Math" panose="02040503050406030204"/>
                          <a:ea typeface="Cambria Math" panose="02040503050406030204"/>
                        </a:rPr>
                        <m:t>×</m:t>
                      </m:r>
                      <m:r>
                        <a:rPr lang="en-US" altLang="zh-CN" sz="2800" b="0" i="1" smtClean="0">
                          <a:latin typeface="Cambria Math" panose="02040503050406030204"/>
                          <a:ea typeface="Cambria Math" panose="02040503050406030204"/>
                        </a:rPr>
                        <m:t>4</m:t>
                      </m:r>
                      <m:r>
                        <a:rPr lang="en-US" altLang="zh-CN" sz="2800" b="0" i="1" smtClean="0">
                          <a:latin typeface="Cambria Math" panose="02040503050406030204"/>
                        </a:rPr>
                        <m:t>=</m:t>
                      </m:r>
                      <m:r>
                        <a:rPr lang="en-US" altLang="zh-CN" sz="2800" i="1" smtClean="0">
                          <a:latin typeface="Cambria Math" panose="02040503050406030204"/>
                        </a:rPr>
                        <m:t>4</m:t>
                      </m:r>
                      <m:r>
                        <a:rPr lang="en-US" altLang="zh-CN" sz="2800" b="0" i="1" smtClean="0">
                          <a:latin typeface="Cambria Math" panose="02040503050406030204"/>
                        </a:rPr>
                        <m:t>(</m:t>
                      </m:r>
                      <m:r>
                        <a:rPr lang="en-US" altLang="zh-CN" sz="2800" b="0" i="1" smtClean="0">
                          <a:latin typeface="Cambria Math" panose="02040503050406030204"/>
                        </a:rPr>
                        <m:t>𝑀𝐵</m:t>
                      </m:r>
                      <m:r>
                        <a:rPr lang="en-US" altLang="zh-CN" sz="2800" b="0" i="1" smtClean="0">
                          <a:latin typeface="Cambria Math" panose="02040503050406030204"/>
                        </a:rPr>
                        <m:t>)</m:t>
                      </m:r>
                    </m:oMath>
                  </m:oMathPara>
                </a14:m>
                <a:endParaRPr lang="zh-CN" altLang="en-US" sz="2800" dirty="0"/>
              </a:p>
            </p:txBody>
          </p:sp>
        </mc:Choice>
        <mc:Fallback>
          <p:sp>
            <p:nvSpPr>
              <p:cNvPr id="13" name="TextBox 12"/>
              <p:cNvSpPr txBox="1">
                <a:spLocks noRot="1" noChangeAspect="1" noMove="1" noResize="1" noEditPoints="1" noAdjustHandles="1" noChangeArrowheads="1" noChangeShapeType="1" noTextEdit="1"/>
              </p:cNvSpPr>
              <p:nvPr/>
            </p:nvSpPr>
            <p:spPr>
              <a:xfrm>
                <a:off x="2174935" y="4417948"/>
                <a:ext cx="5019462" cy="523220"/>
              </a:xfrm>
              <a:prstGeom prst="rect">
                <a:avLst/>
              </a:prstGeom>
              <a:blipFill rotWithShape="1">
                <a:blip r:embed="rId2"/>
                <a:stretch>
                  <a:fillRect l="-1" t="-48" r="10" b="45"/>
                </a:stretch>
              </a:blipFill>
            </p:spPr>
            <p:txBody>
              <a:bodyPr/>
              <a:lstStyle/>
              <a:p>
                <a:r>
                  <a:rPr lang="zh-CN" altLang="en-US">
                    <a:noFill/>
                  </a:rPr>
                  <a:t> </a:t>
                </a:r>
              </a:p>
            </p:txBody>
          </p:sp>
        </mc:Fallback>
      </mc:AlternateContent>
      <p:sp>
        <p:nvSpPr>
          <p:cNvPr id="14" name="Text Box 9"/>
          <p:cNvSpPr txBox="1">
            <a:spLocks noChangeArrowheads="1"/>
          </p:cNvSpPr>
          <p:nvPr/>
        </p:nvSpPr>
        <p:spPr bwMode="auto">
          <a:xfrm>
            <a:off x="365261" y="1037806"/>
            <a:ext cx="8137166"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页表容量问题</a:t>
            </a:r>
            <a:endParaRPr lang="en-US" altLang="zh-CN" dirty="0"/>
          </a:p>
        </p:txBody>
      </p:sp>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9" name="Text Box 9"/>
          <p:cNvSpPr txBox="1">
            <a:spLocks noChangeArrowheads="1"/>
          </p:cNvSpPr>
          <p:nvPr/>
        </p:nvSpPr>
        <p:spPr bwMode="auto">
          <a:xfrm>
            <a:off x="251520" y="5274319"/>
            <a:ext cx="8568952" cy="120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gn="just">
              <a:buNone/>
            </a:pPr>
            <a:r>
              <a:rPr lang="zh-CN" altLang="en-US" sz="2400" dirty="0" smtClean="0"/>
              <a:t>也就是说，每个程序执行时都需要</a:t>
            </a:r>
            <a:r>
              <a:rPr lang="en-US" altLang="zh-CN" sz="2400" dirty="0" smtClean="0"/>
              <a:t>4MB</a:t>
            </a:r>
            <a:r>
              <a:rPr lang="zh-CN" altLang="en-US" sz="2400" dirty="0" smtClean="0"/>
              <a:t>的存储空间。如果千百个程序同时执行，每个程序都有一个自己的页表，将会怎样？（思路：多级页表）</a:t>
            </a:r>
            <a:endParaRPr lang="zh-CN" altLang="en-US" sz="2400" dirty="0"/>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4932" name="Rectangle 4"/>
          <p:cNvSpPr>
            <a:spLocks noChangeArrowheads="1"/>
          </p:cNvSpPr>
          <p:nvPr/>
        </p:nvSpPr>
        <p:spPr bwMode="auto">
          <a:xfrm>
            <a:off x="152400" y="1066800"/>
            <a:ext cx="8890000" cy="266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285750" indent="-285750" algn="l">
              <a:lnSpc>
                <a:spcPct val="80000"/>
              </a:lnSpc>
              <a:spcBef>
                <a:spcPct val="30000"/>
              </a:spcBef>
              <a:buSzPct val="100000"/>
              <a:tabLst>
                <a:tab pos="3028950" algn="l"/>
                <a:tab pos="7600950" algn="l"/>
              </a:tabLst>
            </a:pPr>
            <a:endParaRPr lang="en-US" sz="2200" b="0">
              <a:solidFill>
                <a:srgbClr val="000000"/>
              </a:solidFill>
              <a:latin typeface="Times New Roman" panose="02020603050405020304" pitchFamily="18" charset="0"/>
            </a:endParaRPr>
          </a:p>
        </p:txBody>
      </p:sp>
      <p:pic>
        <p:nvPicPr>
          <p:cNvPr id="8" name="Picture 2"/>
          <p:cNvPicPr>
            <a:picLocks noChangeAspect="1" noChangeArrowheads="1"/>
          </p:cNvPicPr>
          <p:nvPr/>
        </p:nvPicPr>
        <p:blipFill>
          <a:blip r:embed="rId1"/>
          <a:srcRect/>
          <a:stretch>
            <a:fillRect/>
          </a:stretch>
        </p:blipFill>
        <p:spPr bwMode="auto">
          <a:xfrm>
            <a:off x="465814" y="1199166"/>
            <a:ext cx="8643491" cy="5618485"/>
          </a:xfrm>
          <a:prstGeom prst="rect">
            <a:avLst/>
          </a:prstGeom>
          <a:noFill/>
          <a:ln w="9525">
            <a:noFill/>
            <a:miter lim="800000"/>
            <a:headEnd/>
            <a:tailEnd/>
          </a:ln>
        </p:spPr>
      </p:pic>
      <p:sp>
        <p:nvSpPr>
          <p:cNvPr id="764933" name="Rectangle 5"/>
          <p:cNvSpPr>
            <a:spLocks noGrp="1" noChangeArrowheads="1"/>
          </p:cNvSpPr>
          <p:nvPr>
            <p:ph type="body" idx="1"/>
          </p:nvPr>
        </p:nvSpPr>
        <p:spPr>
          <a:xfrm>
            <a:off x="5480551" y="587896"/>
            <a:ext cx="3628754" cy="1371600"/>
          </a:xfrm>
          <a:solidFill>
            <a:srgbClr val="FFFF00"/>
          </a:solidFill>
        </p:spPr>
        <p:txBody>
          <a:bodyPr>
            <a:normAutofit fontScale="70000" lnSpcReduction="20000"/>
          </a:bodyPr>
          <a:lstStyle/>
          <a:p>
            <a:pPr>
              <a:lnSpc>
                <a:spcPts val="3000"/>
              </a:lnSpc>
              <a:buNone/>
            </a:pPr>
            <a:r>
              <a:rPr lang="zh-CN" altLang="en-US" sz="2400" b="1" dirty="0">
                <a:latin typeface="Comic Sans MS" panose="030F0702030302020204" pitchFamily="66" charset="0"/>
              </a:rPr>
              <a:t>利用局部性</a:t>
            </a:r>
            <a:r>
              <a:rPr lang="zh-CN" altLang="en-US" sz="2400" b="1" dirty="0" smtClean="0">
                <a:latin typeface="Comic Sans MS" panose="030F0702030302020204" pitchFamily="66" charset="0"/>
              </a:rPr>
              <a:t>原理</a:t>
            </a:r>
            <a:r>
              <a:rPr lang="zh-CN" altLang="en-US" sz="2400" b="1" dirty="0" smtClean="0">
                <a:solidFill>
                  <a:srgbClr val="081D58"/>
                </a:solidFill>
                <a:latin typeface="Arial" panose="020B0604020202020204" pitchFamily="34" charset="0"/>
              </a:rPr>
              <a:t>：</a:t>
            </a:r>
            <a:endParaRPr lang="en-US" sz="2400" b="1" dirty="0" smtClean="0">
              <a:solidFill>
                <a:srgbClr val="000000"/>
              </a:solidFill>
              <a:latin typeface="Times New Roman" panose="02020603050405020304" pitchFamily="18" charset="0"/>
            </a:endParaRPr>
          </a:p>
          <a:p>
            <a:pPr>
              <a:lnSpc>
                <a:spcPts val="3000"/>
              </a:lnSpc>
              <a:buFontTx/>
              <a:buNone/>
            </a:pPr>
            <a:r>
              <a:rPr lang="en-US" sz="2200" b="1" dirty="0" smtClean="0">
                <a:solidFill>
                  <a:srgbClr val="081D58"/>
                </a:solidFill>
                <a:latin typeface="Arial" panose="020B0604020202020204" pitchFamily="34" charset="0"/>
              </a:rPr>
              <a:t>. </a:t>
            </a:r>
            <a:r>
              <a:rPr lang="zh-CN" altLang="en-US" sz="2000" b="1" dirty="0" smtClean="0">
                <a:solidFill>
                  <a:srgbClr val="081D58"/>
                </a:solidFill>
                <a:latin typeface="Arial" panose="020B0604020202020204" pitchFamily="34" charset="0"/>
              </a:rPr>
              <a:t>以最便宜技术提供尽可能多的存储空间</a:t>
            </a:r>
            <a:endParaRPr lang="en-US" sz="2000" b="1" dirty="0">
              <a:solidFill>
                <a:srgbClr val="000000"/>
              </a:solidFill>
              <a:latin typeface="Times New Roman" panose="02020603050405020304" pitchFamily="18" charset="0"/>
            </a:endParaRPr>
          </a:p>
          <a:p>
            <a:pPr>
              <a:lnSpc>
                <a:spcPts val="3000"/>
              </a:lnSpc>
              <a:buFontTx/>
              <a:buNone/>
            </a:pPr>
            <a:r>
              <a:rPr lang="en-US" sz="2000" b="1" dirty="0">
                <a:solidFill>
                  <a:srgbClr val="081D58"/>
                </a:solidFill>
                <a:latin typeface="Arial" panose="020B0604020202020204" pitchFamily="34" charset="0"/>
              </a:rPr>
              <a:t>. </a:t>
            </a:r>
            <a:r>
              <a:rPr lang="zh-CN" altLang="en-US" sz="2000" b="1" dirty="0" smtClean="0">
                <a:solidFill>
                  <a:srgbClr val="081D58"/>
                </a:solidFill>
                <a:latin typeface="Arial" panose="020B0604020202020204" pitchFamily="34" charset="0"/>
              </a:rPr>
              <a:t>以最快的技术提供访问</a:t>
            </a:r>
            <a:endParaRPr lang="en-US" sz="2000" b="1" dirty="0">
              <a:solidFill>
                <a:srgbClr val="000000"/>
              </a:solidFill>
              <a:latin typeface="Times New Roman" panose="02020603050405020304" pitchFamily="18" charset="0"/>
            </a:endParaRPr>
          </a:p>
          <a:p>
            <a:endParaRPr lang="zh-CN" altLang="en-US" sz="2000" dirty="0">
              <a:ea typeface="宋体" panose="02010600030101010101" pitchFamily="2" charset="-122"/>
            </a:endParaRPr>
          </a:p>
        </p:txBody>
      </p:sp>
      <p:sp>
        <p:nvSpPr>
          <p:cNvPr id="6" name="Line 4"/>
          <p:cNvSpPr>
            <a:spLocks noChangeShapeType="1"/>
          </p:cNvSpPr>
          <p:nvPr/>
        </p:nvSpPr>
        <p:spPr bwMode="auto">
          <a:xfrm>
            <a:off x="6912520" y="2204864"/>
            <a:ext cx="358775"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a:off x="7053013" y="2852936"/>
            <a:ext cx="649288"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6"/>
          <p:cNvSpPr>
            <a:spLocks noChangeShapeType="1"/>
          </p:cNvSpPr>
          <p:nvPr/>
        </p:nvSpPr>
        <p:spPr bwMode="auto">
          <a:xfrm>
            <a:off x="7521797" y="3501008"/>
            <a:ext cx="647700"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a:off x="7055395" y="4569088"/>
            <a:ext cx="431800"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a:off x="8531547" y="5445224"/>
            <a:ext cx="288925"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4930" name="Rectangle 2"/>
          <p:cNvSpPr>
            <a:spLocks noGrp="1" noChangeArrowheads="1"/>
          </p:cNvSpPr>
          <p:nvPr>
            <p:ph type="title"/>
          </p:nvPr>
        </p:nvSpPr>
        <p:spPr>
          <a:xfrm>
            <a:off x="212799" y="796090"/>
            <a:ext cx="7632848" cy="806152"/>
          </a:xfrm>
          <a:noFill/>
        </p:spPr>
        <p:txBody>
          <a:bodyPr lIns="90488" rIns="90488">
            <a:normAutofit/>
          </a:bodyPr>
          <a:lstStyle/>
          <a:p>
            <a:pPr algn="l"/>
            <a:r>
              <a:rPr lang="zh-CN" altLang="en-US" sz="2800" b="1" dirty="0" smtClean="0"/>
              <a:t>现代计算机系统的</a:t>
            </a:r>
            <a:r>
              <a:rPr lang="zh-CN" altLang="en-US" sz="2800" b="1" dirty="0" smtClean="0">
                <a:solidFill>
                  <a:srgbClr val="FF0000"/>
                </a:solidFill>
              </a:rPr>
              <a:t>存储器层次结构</a:t>
            </a:r>
            <a:endParaRPr lang="en-US" sz="2800" b="1" dirty="0">
              <a:solidFill>
                <a:srgbClr val="FF0000"/>
              </a:solidFill>
            </a:endParaRPr>
          </a:p>
        </p:txBody>
      </p:sp>
      <p:sp>
        <p:nvSpPr>
          <p:cNvPr id="14" name="Title 8"/>
          <p:cNvSpPr txBox="1"/>
          <p:nvPr/>
        </p:nvSpPr>
        <p:spPr>
          <a:xfrm>
            <a:off x="639475" y="116632"/>
            <a:ext cx="523181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smtClean="0">
                <a:solidFill>
                  <a:srgbClr val="0000FF"/>
                </a:solidFill>
              </a:rPr>
              <a:t>5.1  </a:t>
            </a:r>
            <a:r>
              <a:rPr lang="zh-CN" altLang="en-US" sz="2800" b="1" smtClean="0">
                <a:solidFill>
                  <a:srgbClr val="0000FF"/>
                </a:solidFill>
              </a:rPr>
              <a:t>引言</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719456" y="1916832"/>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2800" dirty="0" smtClean="0"/>
              <a:t>虚拟存储系统必须使用写回机制</a:t>
            </a:r>
            <a:endParaRPr lang="zh-CN" altLang="en-US" sz="2800" dirty="0"/>
          </a:p>
        </p:txBody>
      </p:sp>
      <p:sp>
        <p:nvSpPr>
          <p:cNvPr id="14" name="Text Box 9"/>
          <p:cNvSpPr txBox="1">
            <a:spLocks noChangeArrowheads="1"/>
          </p:cNvSpPr>
          <p:nvPr/>
        </p:nvSpPr>
        <p:spPr bwMode="auto">
          <a:xfrm>
            <a:off x="365261" y="1037806"/>
            <a:ext cx="8137166" cy="67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smtClean="0"/>
              <a:t>关于写</a:t>
            </a:r>
            <a:endParaRPr lang="en-US" altLang="zh-CN" dirty="0"/>
          </a:p>
        </p:txBody>
      </p:sp>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5.7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0" name="Text Box 9"/>
          <p:cNvSpPr txBox="1">
            <a:spLocks noChangeArrowheads="1"/>
          </p:cNvSpPr>
          <p:nvPr/>
        </p:nvSpPr>
        <p:spPr bwMode="auto">
          <a:xfrm>
            <a:off x="683568" y="2610023"/>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把整页复制回磁盘比把单个字写回要高效很多</a:t>
            </a:r>
            <a:endParaRPr lang="zh-CN" altLang="en-US" sz="2800" dirty="0"/>
          </a:p>
        </p:txBody>
      </p:sp>
      <p:sp>
        <p:nvSpPr>
          <p:cNvPr id="11" name="Text Box 9"/>
          <p:cNvSpPr txBox="1">
            <a:spLocks noChangeArrowheads="1"/>
          </p:cNvSpPr>
          <p:nvPr/>
        </p:nvSpPr>
        <p:spPr bwMode="auto">
          <a:xfrm>
            <a:off x="734161" y="3258095"/>
            <a:ext cx="7942295"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当某一页被替换时，我们希望知道该页是否需要被写回。</a:t>
            </a:r>
            <a:endParaRPr lang="zh-CN" altLang="en-US" sz="2800" dirty="0"/>
          </a:p>
        </p:txBody>
      </p:sp>
      <p:sp>
        <p:nvSpPr>
          <p:cNvPr id="12" name="Text Box 9"/>
          <p:cNvSpPr txBox="1">
            <a:spLocks noChangeArrowheads="1"/>
          </p:cNvSpPr>
          <p:nvPr/>
        </p:nvSpPr>
        <p:spPr bwMode="auto">
          <a:xfrm>
            <a:off x="734161" y="4267368"/>
            <a:ext cx="7942295"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为了追踪页是否被写过，可在页表中增加一个重写位，当页中任何字被写时就置位。</a:t>
            </a:r>
            <a:endParaRPr lang="zh-CN" altLang="en-US" sz="2800" dirty="0"/>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7" name="Text Box 9"/>
          <p:cNvSpPr txBox="1">
            <a:spLocks noChangeArrowheads="1"/>
          </p:cNvSpPr>
          <p:nvPr/>
        </p:nvSpPr>
        <p:spPr bwMode="auto">
          <a:xfrm>
            <a:off x="636834" y="1196752"/>
            <a:ext cx="7942295"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361950">
              <a:lnSpc>
                <a:spcPct val="125000"/>
              </a:lnSpc>
              <a:buNone/>
            </a:pPr>
            <a:r>
              <a:rPr lang="zh-CN" altLang="en-US" sz="2800" dirty="0" smtClean="0"/>
              <a:t>由于页表放在主存中，因此程序每次访存</a:t>
            </a:r>
            <a:r>
              <a:rPr lang="zh-CN" altLang="en-US" sz="2800" dirty="0" smtClean="0">
                <a:solidFill>
                  <a:srgbClr val="0000FF"/>
                </a:solidFill>
              </a:rPr>
              <a:t>最少需要</a:t>
            </a:r>
            <a:r>
              <a:rPr lang="en-US" altLang="zh-CN" sz="2800" dirty="0" smtClean="0">
                <a:solidFill>
                  <a:srgbClr val="0000FF"/>
                </a:solidFill>
              </a:rPr>
              <a:t>2</a:t>
            </a:r>
            <a:r>
              <a:rPr lang="zh-CN" altLang="en-US" sz="2800" dirty="0" smtClean="0">
                <a:solidFill>
                  <a:srgbClr val="0000FF"/>
                </a:solidFill>
              </a:rPr>
              <a:t>次</a:t>
            </a:r>
            <a:r>
              <a:rPr lang="zh-CN" altLang="en-US" sz="2800" dirty="0" smtClean="0"/>
              <a:t>：</a:t>
            </a:r>
            <a:endParaRPr lang="zh-CN" altLang="en-US" sz="2800" dirty="0"/>
          </a:p>
        </p:txBody>
      </p:sp>
      <p:sp>
        <p:nvSpPr>
          <p:cNvPr id="11" name="Text Box 9"/>
          <p:cNvSpPr txBox="1">
            <a:spLocks noChangeArrowheads="1"/>
          </p:cNvSpPr>
          <p:nvPr/>
        </p:nvSpPr>
        <p:spPr bwMode="auto">
          <a:xfrm>
            <a:off x="899592" y="2374028"/>
            <a:ext cx="6738785"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第</a:t>
            </a:r>
            <a:r>
              <a:rPr lang="en-US" altLang="zh-CN" sz="2800" dirty="0" smtClean="0"/>
              <a:t>1</a:t>
            </a:r>
            <a:r>
              <a:rPr lang="zh-CN" altLang="en-US" sz="2800" dirty="0" smtClean="0"/>
              <a:t>次访存：取得物理地址</a:t>
            </a:r>
            <a:endParaRPr lang="en-US" altLang="zh-CN" sz="2800" dirty="0" smtClean="0"/>
          </a:p>
          <a:p>
            <a:pPr>
              <a:lnSpc>
                <a:spcPct val="125000"/>
              </a:lnSpc>
              <a:buFont typeface="Wingdings" panose="05000000000000000000" pitchFamily="2" charset="2"/>
              <a:buChar char="Ø"/>
            </a:pPr>
            <a:r>
              <a:rPr lang="zh-CN" altLang="en-US" sz="2800" dirty="0" smtClean="0"/>
              <a:t>每</a:t>
            </a:r>
            <a:r>
              <a:rPr lang="en-US" altLang="zh-CN" sz="2800" dirty="0" smtClean="0"/>
              <a:t>2</a:t>
            </a:r>
            <a:r>
              <a:rPr lang="zh-CN" altLang="en-US" sz="2800" dirty="0" smtClean="0"/>
              <a:t>次访存：取得数据</a:t>
            </a:r>
            <a:endParaRPr lang="zh-CN" altLang="en-US" sz="2800" dirty="0"/>
          </a:p>
        </p:txBody>
      </p:sp>
      <p:sp>
        <p:nvSpPr>
          <p:cNvPr id="12" name="Text Box 9"/>
          <p:cNvSpPr txBox="1">
            <a:spLocks noChangeArrowheads="1"/>
          </p:cNvSpPr>
          <p:nvPr/>
        </p:nvSpPr>
        <p:spPr bwMode="auto">
          <a:xfrm>
            <a:off x="755576" y="3588151"/>
            <a:ext cx="756084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536575" indent="-536575">
              <a:lnSpc>
                <a:spcPct val="125000"/>
              </a:lnSpc>
            </a:pPr>
            <a:r>
              <a:rPr lang="zh-CN" altLang="en-US" dirty="0" smtClean="0"/>
              <a:t>页表访问的局部性</a:t>
            </a:r>
            <a:endParaRPr lang="en-US" altLang="zh-CN" dirty="0"/>
          </a:p>
        </p:txBody>
      </p:sp>
      <p:sp>
        <p:nvSpPr>
          <p:cNvPr id="16" name="Text Box 9"/>
          <p:cNvSpPr txBox="1">
            <a:spLocks noChangeArrowheads="1"/>
          </p:cNvSpPr>
          <p:nvPr/>
        </p:nvSpPr>
        <p:spPr bwMode="auto">
          <a:xfrm>
            <a:off x="899593" y="4318335"/>
            <a:ext cx="7881160" cy="171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441325">
              <a:lnSpc>
                <a:spcPct val="125000"/>
              </a:lnSpc>
              <a:buNone/>
            </a:pPr>
            <a:r>
              <a:rPr lang="zh-CN" altLang="en-US" sz="2800" dirty="0" smtClean="0"/>
              <a:t>设置一个特殊的</a:t>
            </a:r>
            <a:r>
              <a:rPr lang="en-US" altLang="zh-CN" sz="2800" dirty="0" smtClean="0"/>
              <a:t>cache</a:t>
            </a:r>
            <a:r>
              <a:rPr lang="zh-CN" altLang="en-US" sz="2800" dirty="0" smtClean="0"/>
              <a:t>，用于追踪最近使用过的地址变换。它将页表的一部分放入其中，这个放置页表的</a:t>
            </a:r>
            <a:r>
              <a:rPr lang="en-US" altLang="zh-CN" sz="2800" dirty="0" smtClean="0"/>
              <a:t>cache</a:t>
            </a:r>
            <a:r>
              <a:rPr lang="zh-CN" altLang="en-US" sz="2800" dirty="0" smtClean="0"/>
              <a:t>就称为</a:t>
            </a:r>
            <a:r>
              <a:rPr lang="zh-CN" altLang="en-US" sz="2800" dirty="0" smtClean="0">
                <a:solidFill>
                  <a:srgbClr val="C00000"/>
                </a:solidFill>
              </a:rPr>
              <a:t>快表</a:t>
            </a:r>
            <a:r>
              <a:rPr lang="zh-CN" altLang="en-US" sz="2800" dirty="0" smtClean="0"/>
              <a:t>（</a:t>
            </a:r>
            <a:r>
              <a:rPr lang="en-US" altLang="zh-CN" sz="2800" dirty="0" smtClean="0"/>
              <a:t>TLB</a:t>
            </a:r>
            <a:r>
              <a:rPr lang="zh-CN" altLang="en-US" sz="2800" dirty="0" smtClean="0"/>
              <a:t>）。</a:t>
            </a:r>
            <a:endParaRPr lang="zh-CN" altLang="en-US"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f05-23-P374493"/>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11560" y="942057"/>
            <a:ext cx="7920880" cy="558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9" name="Text Box 9"/>
          <p:cNvSpPr txBox="1">
            <a:spLocks noChangeArrowheads="1"/>
          </p:cNvSpPr>
          <p:nvPr/>
        </p:nvSpPr>
        <p:spPr bwMode="auto">
          <a:xfrm>
            <a:off x="608675" y="1340768"/>
            <a:ext cx="7560840" cy="471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536575" indent="-536575">
              <a:lnSpc>
                <a:spcPct val="125000"/>
              </a:lnSpc>
            </a:pPr>
            <a:r>
              <a:rPr lang="en-US" altLang="zh-CN" sz="3000" dirty="0" smtClean="0"/>
              <a:t>TLB</a:t>
            </a:r>
            <a:r>
              <a:rPr lang="zh-CN" altLang="en-US" sz="3000" dirty="0" smtClean="0"/>
              <a:t>的一些典值</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大小：</a:t>
            </a:r>
            <a:r>
              <a:rPr lang="en-US" altLang="zh-CN" sz="3000" dirty="0" smtClean="0"/>
              <a:t>16</a:t>
            </a:r>
            <a:r>
              <a:rPr lang="zh-CN" altLang="en-US" sz="3000" dirty="0" smtClean="0"/>
              <a:t>～</a:t>
            </a:r>
            <a:r>
              <a:rPr lang="en-US" altLang="zh-CN" sz="3000" dirty="0" smtClean="0"/>
              <a:t>512</a:t>
            </a:r>
            <a:r>
              <a:rPr lang="zh-CN" altLang="en-US" sz="3000" dirty="0" smtClean="0"/>
              <a:t>个项</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块大小：</a:t>
            </a:r>
            <a:r>
              <a:rPr lang="en-US" altLang="zh-CN" sz="3000" dirty="0" smtClean="0"/>
              <a:t>1</a:t>
            </a:r>
            <a:r>
              <a:rPr lang="zh-CN" altLang="en-US" sz="3000" dirty="0"/>
              <a:t> </a:t>
            </a:r>
            <a:r>
              <a:rPr lang="zh-CN" altLang="en-US" sz="3000" dirty="0" smtClean="0"/>
              <a:t>～ </a:t>
            </a:r>
            <a:r>
              <a:rPr lang="en-US" altLang="zh-CN" sz="3000" dirty="0" smtClean="0"/>
              <a:t>2</a:t>
            </a:r>
            <a:r>
              <a:rPr lang="zh-CN" altLang="en-US" sz="3000" dirty="0" smtClean="0"/>
              <a:t>页表项</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命中时间：</a:t>
            </a:r>
            <a:r>
              <a:rPr lang="en-US" altLang="zh-CN" sz="3000" dirty="0"/>
              <a:t> </a:t>
            </a:r>
            <a:r>
              <a:rPr lang="en-US" altLang="zh-CN" sz="3000" dirty="0" smtClean="0"/>
              <a:t>0.5</a:t>
            </a:r>
            <a:r>
              <a:rPr lang="zh-CN" altLang="en-US" sz="3000" dirty="0" smtClean="0"/>
              <a:t> </a:t>
            </a:r>
            <a:r>
              <a:rPr lang="zh-CN" altLang="en-US" sz="3000" dirty="0"/>
              <a:t>～ </a:t>
            </a:r>
            <a:r>
              <a:rPr lang="en-US" altLang="zh-CN" sz="3000" dirty="0" smtClean="0"/>
              <a:t>1</a:t>
            </a:r>
            <a:r>
              <a:rPr lang="zh-CN" altLang="en-US" sz="3000" dirty="0" smtClean="0"/>
              <a:t>个时钟周期</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缺失代价：</a:t>
            </a:r>
            <a:r>
              <a:rPr lang="en-US" altLang="zh-CN" sz="3000" dirty="0"/>
              <a:t> </a:t>
            </a:r>
            <a:r>
              <a:rPr lang="en-US" altLang="zh-CN" sz="3000" dirty="0" smtClean="0"/>
              <a:t>10</a:t>
            </a:r>
            <a:r>
              <a:rPr lang="zh-CN" altLang="en-US" sz="3000" dirty="0" smtClean="0"/>
              <a:t> </a:t>
            </a:r>
            <a:r>
              <a:rPr lang="zh-CN" altLang="en-US" sz="3000" dirty="0"/>
              <a:t>～ </a:t>
            </a:r>
            <a:r>
              <a:rPr lang="en-US" altLang="zh-CN" sz="3000" dirty="0" smtClean="0"/>
              <a:t>100</a:t>
            </a:r>
            <a:r>
              <a:rPr lang="zh-CN" altLang="en-US" sz="3000" dirty="0" smtClean="0"/>
              <a:t>个时钟周期</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缺失率：</a:t>
            </a:r>
            <a:r>
              <a:rPr lang="en-US" altLang="zh-CN" sz="3000" dirty="0" smtClean="0"/>
              <a:t>0.01%</a:t>
            </a:r>
            <a:r>
              <a:rPr lang="zh-CN" altLang="en-US" sz="3000" dirty="0"/>
              <a:t> </a:t>
            </a:r>
            <a:r>
              <a:rPr lang="zh-CN" altLang="en-US" sz="3000" dirty="0" smtClean="0"/>
              <a:t>～ </a:t>
            </a:r>
            <a:r>
              <a:rPr lang="en-US" altLang="zh-CN" sz="3000" dirty="0" smtClean="0"/>
              <a:t>1%</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缺失采用硬件或软件处理</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替换策略多采随机策略</a:t>
            </a:r>
            <a:endParaRPr lang="en-US" altLang="zh-CN" sz="30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467544" y="908720"/>
            <a:ext cx="2153445"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chemeClr val="tx1"/>
                </a:solidFill>
                <a:latin typeface="华文中宋" panose="02010600040101010101" pitchFamily="2" charset="-122"/>
                <a:ea typeface="华文中宋" panose="02010600040101010101" pitchFamily="2" charset="-122"/>
              </a:rPr>
              <a:t>TLB </a:t>
            </a:r>
            <a:r>
              <a:rPr lang="zh-CN" altLang="en-US" sz="2800" b="1" dirty="0" smtClean="0">
                <a:solidFill>
                  <a:schemeClr val="tx1"/>
                </a:solidFill>
                <a:latin typeface="华文中宋" panose="02010600040101010101" pitchFamily="2" charset="-122"/>
                <a:ea typeface="华文中宋" panose="02010600040101010101" pitchFamily="2" charset="-122"/>
              </a:rPr>
              <a:t>缺失</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13" name="Text Box 9"/>
          <p:cNvSpPr txBox="1">
            <a:spLocks noChangeArrowheads="1"/>
          </p:cNvSpPr>
          <p:nvPr/>
        </p:nvSpPr>
        <p:spPr bwMode="auto">
          <a:xfrm>
            <a:off x="504379" y="1628800"/>
            <a:ext cx="8172077" cy="298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3000" dirty="0" smtClean="0"/>
              <a:t>当</a:t>
            </a:r>
            <a:r>
              <a:rPr lang="en-US" altLang="zh-CN" sz="3000" dirty="0" smtClean="0"/>
              <a:t>TLB</a:t>
            </a:r>
            <a:r>
              <a:rPr lang="zh-CN" altLang="en-US" sz="3000" dirty="0" smtClean="0"/>
              <a:t>中没有一个表项能匹配虚拟地址时，</a:t>
            </a:r>
            <a:r>
              <a:rPr lang="en-US" altLang="zh-CN" sz="3000" dirty="0" smtClean="0"/>
              <a:t>TLB</a:t>
            </a:r>
            <a:r>
              <a:rPr lang="zh-CN" altLang="en-US" sz="3000" dirty="0" smtClean="0"/>
              <a:t>缺失就会发生。</a:t>
            </a:r>
            <a:r>
              <a:rPr lang="en-US" altLang="zh-CN" sz="3000" dirty="0" smtClean="0"/>
              <a:t>TLB</a:t>
            </a:r>
            <a:r>
              <a:rPr lang="zh-CN" altLang="en-US" sz="3000" dirty="0" smtClean="0"/>
              <a:t>缺失有两种可能：</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页在主存中，只需要创建缺失的</a:t>
            </a:r>
            <a:r>
              <a:rPr lang="en-US" altLang="zh-CN" sz="3000" dirty="0" smtClean="0"/>
              <a:t>TLB</a:t>
            </a:r>
            <a:r>
              <a:rPr lang="zh-CN" altLang="en-US" sz="3000" dirty="0" smtClean="0"/>
              <a:t>表项</a:t>
            </a:r>
            <a:endParaRPr lang="en-US" altLang="zh-CN" sz="3000" dirty="0" smtClean="0"/>
          </a:p>
          <a:p>
            <a:pPr marL="803275" indent="-441325">
              <a:lnSpc>
                <a:spcPct val="125000"/>
              </a:lnSpc>
              <a:buFont typeface="Wingdings" panose="05000000000000000000" pitchFamily="2" charset="2"/>
              <a:buChar char="Ø"/>
            </a:pPr>
            <a:r>
              <a:rPr lang="zh-CN" altLang="en-US" sz="3000" dirty="0" smtClean="0"/>
              <a:t>页不在主存中，需要将控制权交给</a:t>
            </a:r>
            <a:r>
              <a:rPr lang="en-US" altLang="zh-CN" sz="3000" dirty="0" smtClean="0"/>
              <a:t>OS</a:t>
            </a:r>
            <a:r>
              <a:rPr lang="zh-CN" altLang="en-US" sz="3000" dirty="0" smtClean="0"/>
              <a:t>来解决缺页</a:t>
            </a:r>
            <a:endParaRPr lang="en-US" altLang="zh-CN" sz="3000" dirty="0" smtClean="0"/>
          </a:p>
        </p:txBody>
      </p:sp>
      <p:sp>
        <p:nvSpPr>
          <p:cNvPr id="14" name="Text Box 9"/>
          <p:cNvSpPr txBox="1">
            <a:spLocks noChangeArrowheads="1"/>
          </p:cNvSpPr>
          <p:nvPr/>
        </p:nvSpPr>
        <p:spPr bwMode="auto">
          <a:xfrm>
            <a:off x="432371" y="4509120"/>
            <a:ext cx="8172077"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800" dirty="0" smtClean="0"/>
              <a:t>如何判断是哪种情况？</a:t>
            </a:r>
            <a:endParaRPr lang="en-US" altLang="zh-CN" sz="2800" dirty="0" smtClean="0"/>
          </a:p>
        </p:txBody>
      </p:sp>
      <p:sp>
        <p:nvSpPr>
          <p:cNvPr id="15" name="Text Box 9"/>
          <p:cNvSpPr txBox="1">
            <a:spLocks noChangeArrowheads="1"/>
          </p:cNvSpPr>
          <p:nvPr/>
        </p:nvSpPr>
        <p:spPr bwMode="auto">
          <a:xfrm>
            <a:off x="432048" y="5184308"/>
            <a:ext cx="8676456" cy="148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smtClean="0"/>
              <a:t>当处理缺失时，需要查找页表项，如果匹配的页表项的有效位无效，则该页就不在主存中。如果有效位有效，则取回所需的表项。</a:t>
            </a:r>
            <a:endParaRPr lang="en-US" altLang="zh-CN" sz="24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467544" y="870992"/>
            <a:ext cx="2153445"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chemeClr val="tx1"/>
                </a:solidFill>
                <a:latin typeface="华文中宋" panose="02010600040101010101" pitchFamily="2" charset="-122"/>
                <a:ea typeface="华文中宋" panose="02010600040101010101" pitchFamily="2" charset="-122"/>
              </a:rPr>
              <a:t>TLB </a:t>
            </a:r>
            <a:r>
              <a:rPr lang="zh-CN" altLang="en-US" sz="2800" b="1" dirty="0" smtClean="0">
                <a:solidFill>
                  <a:schemeClr val="tx1"/>
                </a:solidFill>
                <a:latin typeface="华文中宋" panose="02010600040101010101" pitchFamily="2" charset="-122"/>
                <a:ea typeface="华文中宋" panose="02010600040101010101" pitchFamily="2" charset="-122"/>
              </a:rPr>
              <a:t>缺失</a:t>
            </a: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13" name="Text Box 9"/>
          <p:cNvSpPr txBox="1">
            <a:spLocks noChangeArrowheads="1"/>
          </p:cNvSpPr>
          <p:nvPr/>
        </p:nvSpPr>
        <p:spPr bwMode="auto">
          <a:xfrm>
            <a:off x="504379" y="1556792"/>
            <a:ext cx="8172077" cy="494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en-US" altLang="zh-CN" sz="2800" dirty="0" smtClean="0"/>
              <a:t>MIPS</a:t>
            </a:r>
            <a:r>
              <a:rPr lang="zh-CN" altLang="en-US" sz="2800" dirty="0" smtClean="0"/>
              <a:t>通常用软件实现</a:t>
            </a:r>
            <a:r>
              <a:rPr lang="en-US" altLang="zh-CN" sz="2800" dirty="0" smtClean="0"/>
              <a:t>TLB</a:t>
            </a:r>
            <a:r>
              <a:rPr lang="zh-CN" altLang="en-US" sz="2800" dirty="0" smtClean="0"/>
              <a:t>缺失：从主存中取出页表项装入</a:t>
            </a:r>
            <a:r>
              <a:rPr lang="en-US" altLang="zh-CN" sz="2800" dirty="0" smtClean="0"/>
              <a:t>TLB</a:t>
            </a:r>
            <a:r>
              <a:rPr lang="zh-CN" altLang="en-US" sz="2800" dirty="0" smtClean="0"/>
              <a:t>中。然后重新执行引起</a:t>
            </a:r>
            <a:r>
              <a:rPr lang="en-US" altLang="zh-CN" sz="2800" dirty="0" smtClean="0"/>
              <a:t>TLB</a:t>
            </a:r>
            <a:r>
              <a:rPr lang="zh-CN" altLang="en-US" sz="2800" dirty="0" smtClean="0"/>
              <a:t>缺失的那条指令，则</a:t>
            </a:r>
            <a:r>
              <a:rPr lang="en-US" altLang="zh-CN" sz="2800" dirty="0" smtClean="0"/>
              <a:t>TLB</a:t>
            </a:r>
            <a:r>
              <a:rPr lang="zh-CN" altLang="en-US" sz="2800" dirty="0" smtClean="0"/>
              <a:t>命中。</a:t>
            </a:r>
            <a:endParaRPr lang="en-US" altLang="zh-CN" sz="2800" dirty="0" smtClean="0"/>
          </a:p>
          <a:p>
            <a:pPr marL="0" indent="0">
              <a:lnSpc>
                <a:spcPct val="125000"/>
              </a:lnSpc>
              <a:buNone/>
            </a:pPr>
            <a:r>
              <a:rPr lang="zh-CN" altLang="en-US" sz="2800" dirty="0" smtClean="0"/>
              <a:t>如果缺页，</a:t>
            </a:r>
            <a:r>
              <a:rPr lang="en-US" altLang="zh-CN" sz="2800" dirty="0" smtClean="0"/>
              <a:t>OS</a:t>
            </a:r>
            <a:r>
              <a:rPr lang="zh-CN" altLang="en-US" sz="2800" dirty="0" smtClean="0"/>
              <a:t>需要完成以下步骤：</a:t>
            </a:r>
            <a:endParaRPr lang="en-US" altLang="zh-CN" sz="2800" dirty="0" smtClean="0"/>
          </a:p>
          <a:p>
            <a:pPr marL="514350" indent="-514350">
              <a:lnSpc>
                <a:spcPct val="125000"/>
              </a:lnSpc>
              <a:buAutoNum type="arabicPeriod"/>
            </a:pPr>
            <a:r>
              <a:rPr lang="zh-CN" altLang="en-US" sz="2800" dirty="0" smtClean="0"/>
              <a:t>使用虚拟地址查找页表项，并在磁盘行找到被访问的页；</a:t>
            </a:r>
            <a:endParaRPr lang="en-US" altLang="zh-CN" sz="2800" dirty="0" smtClean="0"/>
          </a:p>
          <a:p>
            <a:pPr marL="514350" indent="-514350">
              <a:lnSpc>
                <a:spcPct val="125000"/>
              </a:lnSpc>
              <a:buAutoNum type="arabicPeriod"/>
            </a:pPr>
            <a:r>
              <a:rPr lang="zh-CN" altLang="en-US" sz="2800" dirty="0" smtClean="0"/>
              <a:t>选择替换一个物理页，</a:t>
            </a:r>
            <a:endParaRPr lang="en-US" altLang="zh-CN" sz="2800" dirty="0" smtClean="0"/>
          </a:p>
          <a:p>
            <a:pPr marL="514350" indent="-514350">
              <a:lnSpc>
                <a:spcPct val="125000"/>
              </a:lnSpc>
              <a:buAutoNum type="arabicPeriod"/>
            </a:pPr>
            <a:r>
              <a:rPr lang="zh-CN" altLang="en-US" sz="2800" dirty="0" smtClean="0"/>
              <a:t>启动读操作，将被访问的页从磁盘上取回到物理页上</a:t>
            </a:r>
            <a:endParaRPr lang="en-US" altLang="zh-CN" sz="28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spcBef>
                <a:spcPts val="0"/>
              </a:spcBef>
            </a:pPr>
            <a:r>
              <a:rPr lang="en-US" altLang="zh-CN" sz="3200" b="1" dirty="0">
                <a:solidFill>
                  <a:srgbClr val="0000FF"/>
                </a:solidFill>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内容占位符 3"/>
          <p:cNvSpPr>
            <a:spLocks noGrp="1"/>
          </p:cNvSpPr>
          <p:nvPr>
            <p:ph idx="1"/>
          </p:nvPr>
        </p:nvSpPr>
        <p:spPr>
          <a:xfrm>
            <a:off x="294198" y="1323497"/>
            <a:ext cx="8516620" cy="4526280"/>
          </a:xfrm>
        </p:spPr>
        <p:txBody>
          <a:bodyPr>
            <a:normAutofit fontScale="97500"/>
          </a:bodyPr>
          <a:lstStyle/>
          <a:p>
            <a:pPr marL="0" indent="0">
              <a:lnSpc>
                <a:spcPct val="125000"/>
              </a:lnSpc>
              <a:buNone/>
            </a:pPr>
            <a:r>
              <a:rPr lang="en-US" altLang="en-US" sz="2800" dirty="0" smtClean="0">
                <a:latin typeface="华文中宋" panose="02010600040101010101" pitchFamily="2" charset="-122"/>
                <a:ea typeface="华文中宋" panose="02010600040101010101" pitchFamily="2" charset="-122"/>
                <a:sym typeface="+mn-ea"/>
              </a:rPr>
              <a:t>4. </a:t>
            </a:r>
            <a:r>
              <a:rPr altLang="en-US" sz="2800" dirty="0" smtClean="0">
                <a:latin typeface="华文中宋" panose="02010600040101010101" pitchFamily="2" charset="-122"/>
                <a:ea typeface="华文中宋" panose="02010600040101010101" pitchFamily="2" charset="-122"/>
                <a:sym typeface="+mn-ea"/>
              </a:rPr>
              <a:t>当磁盘读页的操作完成后</a:t>
            </a:r>
            <a:r>
              <a:rPr altLang="en-US" sz="2800" dirty="0">
                <a:latin typeface="华文中宋" panose="02010600040101010101" pitchFamily="2" charset="-122"/>
                <a:ea typeface="华文中宋" panose="02010600040101010101" pitchFamily="2" charset="-122"/>
                <a:sym typeface="+mn-ea"/>
              </a:rPr>
              <a:t>，</a:t>
            </a:r>
            <a:r>
              <a:rPr altLang="en-US" sz="2800" dirty="0" smtClean="0">
                <a:latin typeface="华文中宋" panose="02010600040101010101" pitchFamily="2" charset="-122"/>
                <a:ea typeface="华文中宋" panose="02010600040101010101" pitchFamily="2" charset="-122"/>
                <a:sym typeface="+mn-ea"/>
              </a:rPr>
              <a:t>操作系统可以恢复原先引  起缺页的进程状态</a:t>
            </a:r>
            <a:r>
              <a:rPr altLang="en-US" sz="2800" dirty="0">
                <a:latin typeface="华文中宋" panose="02010600040101010101" pitchFamily="2" charset="-122"/>
                <a:ea typeface="华文中宋" panose="02010600040101010101" pitchFamily="2" charset="-122"/>
                <a:sym typeface="+mn-ea"/>
              </a:rPr>
              <a:t>，并且执行从异常返回的指令。</a:t>
            </a:r>
            <a:endParaRPr altLang="en-US" sz="2800" dirty="0">
              <a:latin typeface="华文中宋" panose="02010600040101010101" pitchFamily="2" charset="-122"/>
              <a:ea typeface="华文中宋" panose="02010600040101010101" pitchFamily="2" charset="-122"/>
              <a:sym typeface="+mn-ea"/>
            </a:endParaRPr>
          </a:p>
          <a:p>
            <a:pPr>
              <a:lnSpc>
                <a:spcPct val="125000"/>
              </a:lnSpc>
              <a:buFont typeface="Wingdings" panose="05000000000000000000" charset="0"/>
              <a:buChar char="n"/>
            </a:pPr>
            <a:r>
              <a:rPr altLang="en-US" sz="2800" dirty="0" smtClean="0">
                <a:latin typeface="华文中宋" panose="02010600040101010101" pitchFamily="2" charset="-122"/>
                <a:ea typeface="华文中宋" panose="02010600040101010101" pitchFamily="2" charset="-122"/>
                <a:sym typeface="+mn-ea"/>
              </a:rPr>
              <a:t>数据访问引起的缺页异常很难处理</a:t>
            </a:r>
            <a:r>
              <a:rPr altLang="en-US" sz="2800" dirty="0">
                <a:latin typeface="华文中宋" panose="02010600040101010101" pitchFamily="2" charset="-122"/>
                <a:ea typeface="华文中宋" panose="02010600040101010101" pitchFamily="2" charset="-122"/>
                <a:sym typeface="+mn-ea"/>
              </a:rPr>
              <a:t>，这是由于：</a:t>
            </a:r>
            <a:endParaRPr altLang="en-US" sz="2800" dirty="0">
              <a:latin typeface="华文中宋" panose="02010600040101010101" pitchFamily="2" charset="-122"/>
              <a:ea typeface="华文中宋" panose="02010600040101010101" pitchFamily="2" charset="-122"/>
              <a:sym typeface="+mn-ea"/>
            </a:endParaRP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它们发生在指令之间，不同于指令缺页</a:t>
            </a:r>
            <a:endParaRPr altLang="en-US" dirty="0">
              <a:latin typeface="华文中宋" panose="02010600040101010101" pitchFamily="2" charset="-122"/>
              <a:ea typeface="华文中宋" panose="02010600040101010101" pitchFamily="2" charset="-122"/>
              <a:sym typeface="+mn-ea"/>
            </a:endParaRP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在异常处理前指令没有结束</a:t>
            </a:r>
            <a:endParaRPr altLang="en-US" dirty="0">
              <a:latin typeface="华文中宋" panose="02010600040101010101" pitchFamily="2" charset="-122"/>
              <a:ea typeface="华文中宋" panose="02010600040101010101" pitchFamily="2" charset="-122"/>
              <a:sym typeface="+mn-ea"/>
            </a:endParaRP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异常处理之后，指令必须重新执行，就好像什么都没有发生一样</a:t>
            </a:r>
            <a:endParaRPr altLang="en-US" dirty="0">
              <a:latin typeface="华文中宋" panose="02010600040101010101" pitchFamily="2" charset="-122"/>
              <a:ea typeface="华文中宋" panose="02010600040101010101" pitchFamily="2" charset="-122"/>
              <a:sym typeface="+mn-ea"/>
            </a:endParaRPr>
          </a:p>
          <a:p>
            <a:pPr marL="914400" lvl="1" indent="-457200">
              <a:lnSpc>
                <a:spcPct val="125000"/>
              </a:lnSpc>
              <a:buFont typeface="Wingdings" panose="05000000000000000000" charset="0"/>
              <a:buChar char="Ø"/>
            </a:pPr>
            <a:endParaRPr altLang="en-US" dirty="0"/>
          </a:p>
        </p:txBody>
      </p:sp>
      <p:sp>
        <p:nvSpPr>
          <p:cNvPr id="2" name="灯片编号占位符 1"/>
          <p:cNvSpPr>
            <a:spLocks noGrp="1"/>
          </p:cNvSpPr>
          <p:nvPr>
            <p:ph type="sldNum" sz="quarter" idx="12"/>
          </p:nvPr>
        </p:nvSpPr>
        <p:spPr/>
        <p:txBody>
          <a:bodyPr/>
          <a:lstStyle/>
          <a:p>
            <a:fld id="{73820FCD-5F4C-4989-BE05-0A8208BCBC21}" type="slidenum">
              <a:rPr/>
            </a:fld>
            <a:endParaRPr kumimoji="0" 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107504" y="1375048"/>
            <a:ext cx="2880321" cy="68580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chemeClr val="tx1"/>
                </a:solidFill>
                <a:latin typeface="华文中宋" panose="02010600040101010101" pitchFamily="2" charset="-122"/>
                <a:ea typeface="华文中宋" panose="02010600040101010101" pitchFamily="2" charset="-122"/>
              </a:rPr>
              <a:t>TLB </a:t>
            </a:r>
            <a:r>
              <a:rPr lang="zh-CN" altLang="en-US" sz="2800" b="1" dirty="0" smtClean="0">
                <a:solidFill>
                  <a:schemeClr val="tx1"/>
                </a:solidFill>
                <a:latin typeface="华文中宋" panose="02010600040101010101" pitchFamily="2" charset="-122"/>
                <a:ea typeface="华文中宋" panose="02010600040101010101" pitchFamily="2" charset="-122"/>
              </a:rPr>
              <a:t>和</a:t>
            </a:r>
            <a:r>
              <a:rPr lang="en-US" altLang="zh-CN" sz="2800" b="1" dirty="0" smtClean="0">
                <a:solidFill>
                  <a:schemeClr val="tx1"/>
                </a:solidFill>
                <a:latin typeface="华文中宋" panose="02010600040101010101" pitchFamily="2" charset="-122"/>
                <a:ea typeface="华文中宋" panose="02010600040101010101" pitchFamily="2" charset="-122"/>
              </a:rPr>
              <a:t>Cache</a:t>
            </a:r>
            <a:r>
              <a:rPr lang="zh-CN" altLang="en-US" sz="2800" b="1" dirty="0" smtClean="0">
                <a:solidFill>
                  <a:schemeClr val="tx1"/>
                </a:solidFill>
                <a:latin typeface="华文中宋" panose="02010600040101010101" pitchFamily="2" charset="-122"/>
                <a:ea typeface="华文中宋" panose="02010600040101010101" pitchFamily="2" charset="-122"/>
              </a:rPr>
              <a:t>的关系</a:t>
            </a:r>
            <a:endParaRPr lang="zh-CN" altLang="en-US" sz="2800" b="1" dirty="0">
              <a:solidFill>
                <a:schemeClr val="tx1"/>
              </a:solidFill>
              <a:latin typeface="华文中宋" panose="02010600040101010101" pitchFamily="2" charset="-122"/>
              <a:ea typeface="华文中宋" panose="02010600040101010101" pitchFamily="2"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7825" y="805472"/>
            <a:ext cx="6120680" cy="600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8"/>
          <p:cNvSpPr txBox="1"/>
          <p:nvPr/>
        </p:nvSpPr>
        <p:spPr>
          <a:xfrm>
            <a:off x="107504" y="2527176"/>
            <a:ext cx="2880321"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marL="342900" indent="-342900">
              <a:lnSpc>
                <a:spcPct val="120000"/>
              </a:lnSpc>
              <a:spcBef>
                <a:spcPts val="0"/>
              </a:spcBef>
              <a:buFont typeface="Wingdings" panose="05000000000000000000" pitchFamily="2" charset="2"/>
              <a:buChar char="l"/>
            </a:pPr>
            <a:r>
              <a:rPr lang="zh-CN" altLang="en-US" sz="2400" dirty="0" smtClean="0">
                <a:solidFill>
                  <a:schemeClr val="tx1"/>
                </a:solidFill>
                <a:latin typeface="华文中宋" panose="02010600040101010101" pitchFamily="2" charset="-122"/>
                <a:ea typeface="华文中宋" panose="02010600040101010101" pitchFamily="2" charset="-122"/>
              </a:rPr>
              <a:t>页大小</a:t>
            </a:r>
            <a:r>
              <a:rPr lang="en-US" altLang="zh-CN" sz="2400" dirty="0" smtClean="0">
                <a:solidFill>
                  <a:schemeClr val="tx1"/>
                </a:solidFill>
                <a:latin typeface="华文中宋" panose="02010600040101010101" pitchFamily="2" charset="-122"/>
                <a:ea typeface="华文中宋" panose="02010600040101010101" pitchFamily="2" charset="-122"/>
              </a:rPr>
              <a:t>4kB</a:t>
            </a:r>
            <a:r>
              <a:rPr lang="zh-CN" altLang="en-US" sz="2400" dirty="0" smtClean="0">
                <a:solidFill>
                  <a:schemeClr val="tx1"/>
                </a:solidFill>
                <a:latin typeface="华文中宋" panose="02010600040101010101" pitchFamily="2" charset="-122"/>
                <a:ea typeface="华文中宋" panose="02010600040101010101" pitchFamily="2" charset="-122"/>
              </a:rPr>
              <a:t>；</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zh-CN" altLang="en-US" sz="2400" dirty="0" smtClean="0">
                <a:solidFill>
                  <a:schemeClr val="tx1"/>
                </a:solidFill>
                <a:latin typeface="华文中宋" panose="02010600040101010101" pitchFamily="2" charset="-122"/>
                <a:ea typeface="华文中宋" panose="02010600040101010101" pitchFamily="2" charset="-122"/>
              </a:rPr>
              <a:t>地址空间</a:t>
            </a:r>
            <a:r>
              <a:rPr lang="en-US" altLang="zh-CN" sz="2400" dirty="0" smtClean="0">
                <a:solidFill>
                  <a:schemeClr val="tx1"/>
                </a:solidFill>
                <a:latin typeface="华文中宋" panose="02010600040101010101" pitchFamily="2" charset="-122"/>
                <a:ea typeface="华文中宋" panose="02010600040101010101" pitchFamily="2" charset="-122"/>
              </a:rPr>
              <a:t>32</a:t>
            </a:r>
            <a:r>
              <a:rPr lang="zh-CN" altLang="en-US" sz="2400" dirty="0" smtClean="0">
                <a:solidFill>
                  <a:schemeClr val="tx1"/>
                </a:solidFill>
                <a:latin typeface="华文中宋" panose="02010600040101010101" pitchFamily="2" charset="-122"/>
                <a:ea typeface="华文中宋" panose="02010600040101010101" pitchFamily="2" charset="-122"/>
              </a:rPr>
              <a:t>位；</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zh-CN" altLang="en-US" sz="2400" dirty="0">
                <a:solidFill>
                  <a:schemeClr val="tx1"/>
                </a:solidFill>
                <a:latin typeface="华文中宋" panose="02010600040101010101" pitchFamily="2" charset="-122"/>
                <a:ea typeface="华文中宋" panose="02010600040101010101" pitchFamily="2" charset="-122"/>
              </a:rPr>
              <a:t>页</a:t>
            </a:r>
            <a:r>
              <a:rPr lang="zh-CN" altLang="en-US" sz="2400" dirty="0" smtClean="0">
                <a:solidFill>
                  <a:schemeClr val="tx1"/>
                </a:solidFill>
                <a:latin typeface="华文中宋" panose="02010600040101010101" pitchFamily="2" charset="-122"/>
                <a:ea typeface="华文中宋" panose="02010600040101010101" pitchFamily="2" charset="-122"/>
              </a:rPr>
              <a:t>号</a:t>
            </a:r>
            <a:r>
              <a:rPr lang="en-US" altLang="zh-CN" sz="2400" dirty="0" smtClean="0">
                <a:solidFill>
                  <a:schemeClr val="tx1"/>
                </a:solidFill>
                <a:latin typeface="华文中宋" panose="02010600040101010101" pitchFamily="2" charset="-122"/>
                <a:ea typeface="华文中宋" panose="02010600040101010101" pitchFamily="2" charset="-122"/>
              </a:rPr>
              <a:t>20</a:t>
            </a:r>
            <a:r>
              <a:rPr lang="zh-CN" altLang="en-US" sz="2400" dirty="0" smtClean="0">
                <a:solidFill>
                  <a:schemeClr val="tx1"/>
                </a:solidFill>
                <a:latin typeface="华文中宋" panose="02010600040101010101" pitchFamily="2" charset="-122"/>
                <a:ea typeface="华文中宋" panose="02010600040101010101" pitchFamily="2" charset="-122"/>
              </a:rPr>
              <a:t>位；</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en-US" altLang="zh-CN" sz="2400" dirty="0" smtClean="0">
                <a:solidFill>
                  <a:schemeClr val="tx1"/>
                </a:solidFill>
                <a:latin typeface="华文中宋" panose="02010600040101010101" pitchFamily="2" charset="-122"/>
                <a:ea typeface="华文中宋" panose="02010600040101010101" pitchFamily="2" charset="-122"/>
              </a:rPr>
              <a:t>TLB</a:t>
            </a:r>
            <a:r>
              <a:rPr lang="zh-CN" altLang="en-US" sz="2400" dirty="0" smtClean="0">
                <a:solidFill>
                  <a:schemeClr val="tx1"/>
                </a:solidFill>
                <a:latin typeface="华文中宋" panose="02010600040101010101" pitchFamily="2" charset="-122"/>
                <a:ea typeface="华文中宋" panose="02010600040101010101" pitchFamily="2" charset="-122"/>
              </a:rPr>
              <a:t>全相联映射；</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是直接映像</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20000"/>
              </a:lnSpc>
              <a:spcBef>
                <a:spcPts val="0"/>
              </a:spcBef>
            </a:pP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 name="Title 8"/>
          <p:cNvSpPr txBox="1"/>
          <p:nvPr/>
        </p:nvSpPr>
        <p:spPr>
          <a:xfrm>
            <a:off x="3131840" y="3284984"/>
            <a:ext cx="237626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1800" dirty="0" smtClean="0">
                <a:solidFill>
                  <a:srgbClr val="0000FF"/>
                </a:solidFill>
                <a:latin typeface="华文中宋" panose="02010600040101010101" pitchFamily="2" charset="-122"/>
                <a:ea typeface="华文中宋" panose="02010600040101010101" pitchFamily="2" charset="-122"/>
              </a:rPr>
              <a:t>物理地址访问</a:t>
            </a:r>
            <a:r>
              <a:rPr lang="en-US" altLang="zh-CN" sz="1800" dirty="0" smtClean="0">
                <a:solidFill>
                  <a:srgbClr val="0000FF"/>
                </a:solidFill>
                <a:latin typeface="华文中宋" panose="02010600040101010101" pitchFamily="2" charset="-122"/>
                <a:ea typeface="华文中宋" panose="02010600040101010101" pitchFamily="2" charset="-122"/>
              </a:rPr>
              <a:t>Cache</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8" name="Title 8"/>
          <p:cNvSpPr txBox="1"/>
          <p:nvPr/>
        </p:nvSpPr>
        <p:spPr>
          <a:xfrm>
            <a:off x="2987824" y="6093296"/>
            <a:ext cx="2736304" cy="720080"/>
          </a:xfrm>
          <a:prstGeom prst="rect">
            <a:avLst/>
          </a:prstGeom>
        </p:spPr>
        <p:txBody>
          <a:bodyPr vert="horz" lIns="91440" tIns="45720" rIns="91440" bIns="45720" rtlCol="0" anchor="ctr" anchorCtr="0">
            <a:normAutofit lnSpcReduction="100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en-US" altLang="zh-CN" sz="1800" dirty="0" smtClean="0">
                <a:solidFill>
                  <a:srgbClr val="0000FF"/>
                </a:solidFill>
                <a:latin typeface="华文中宋" panose="02010600040101010101" pitchFamily="2" charset="-122"/>
                <a:ea typeface="华文中宋" panose="02010600040101010101" pitchFamily="2" charset="-122"/>
              </a:rPr>
              <a:t>Cache</a:t>
            </a:r>
            <a:r>
              <a:rPr lang="zh-CN" altLang="en-US" sz="1800" dirty="0" smtClean="0">
                <a:solidFill>
                  <a:srgbClr val="0000FF"/>
                </a:solidFill>
                <a:latin typeface="华文中宋" panose="02010600040101010101" pitchFamily="2" charset="-122"/>
                <a:ea typeface="华文中宋" panose="02010600040101010101" pitchFamily="2" charset="-122"/>
              </a:rPr>
              <a:t>是物理寻址和物理标记</a:t>
            </a:r>
            <a:endParaRPr lang="zh-CN" altLang="en-US" sz="1800" dirty="0">
              <a:solidFill>
                <a:srgbClr val="0000FF"/>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107505" y="1556792"/>
            <a:ext cx="2345222"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在</a:t>
            </a:r>
            <a:r>
              <a:rPr lang="en-US" altLang="zh-CN" sz="2400" dirty="0" smtClean="0">
                <a:solidFill>
                  <a:schemeClr val="tx1"/>
                </a:solidFill>
                <a:latin typeface="华文中宋" panose="02010600040101010101" pitchFamily="2" charset="-122"/>
                <a:ea typeface="华文中宋" panose="02010600040101010101" pitchFamily="2" charset="-122"/>
              </a:rPr>
              <a:t>TLB</a:t>
            </a:r>
            <a:r>
              <a:rPr lang="zh-CN" altLang="en-US" sz="2400" dirty="0" smtClean="0">
                <a:solidFill>
                  <a:schemeClr val="tx1"/>
                </a:solidFill>
                <a:latin typeface="华文中宋" panose="02010600040101010101" pitchFamily="2" charset="-122"/>
                <a:ea typeface="华文中宋" panose="02010600040101010101" pitchFamily="2" charset="-122"/>
              </a:rPr>
              <a:t>和</a:t>
            </a: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中处理读或者写直达操作</a:t>
            </a:r>
            <a:endParaRPr lang="zh-CN" altLang="en-US" sz="2400" dirty="0">
              <a:solidFill>
                <a:schemeClr val="tx1"/>
              </a:solidFill>
              <a:latin typeface="华文中宋" panose="02010600040101010101" pitchFamily="2" charset="-122"/>
              <a:ea typeface="华文中宋" panose="02010600040101010101" pitchFamily="2"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2726" y="908720"/>
            <a:ext cx="6655778"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395537" y="1556792"/>
            <a:ext cx="8424935"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3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最好情况：</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      虚拟地址由</a:t>
            </a:r>
            <a:r>
              <a:rPr lang="en-US" altLang="zh-CN" sz="2400" dirty="0" smtClean="0">
                <a:solidFill>
                  <a:schemeClr val="tx1"/>
                </a:solidFill>
                <a:latin typeface="华文中宋" panose="02010600040101010101" pitchFamily="2" charset="-122"/>
                <a:ea typeface="华文中宋" panose="02010600040101010101" pitchFamily="2" charset="-122"/>
              </a:rPr>
              <a:t>TLB</a:t>
            </a:r>
            <a:r>
              <a:rPr lang="zh-CN" altLang="en-US" sz="2400" dirty="0" smtClean="0">
                <a:solidFill>
                  <a:schemeClr val="tx1"/>
                </a:solidFill>
                <a:latin typeface="华文中宋" panose="02010600040101010101" pitchFamily="2" charset="-122"/>
                <a:ea typeface="华文中宋" panose="02010600040101010101" pitchFamily="2" charset="-122"/>
              </a:rPr>
              <a:t>转换，然后送到</a:t>
            </a: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，找到相应的数据，然后取回并送入处理器</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最坏情况：</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en-US" altLang="zh-CN" sz="2400" dirty="0">
                <a:solidFill>
                  <a:schemeClr val="tx1"/>
                </a:solidFill>
                <a:latin typeface="华文中宋" panose="02010600040101010101" pitchFamily="2" charset="-122"/>
                <a:ea typeface="华文中宋" panose="02010600040101010101" pitchFamily="2" charset="-122"/>
              </a:rPr>
              <a:t> </a:t>
            </a:r>
            <a:r>
              <a:rPr lang="en-US" altLang="zh-CN" sz="2400" dirty="0" smtClean="0">
                <a:solidFill>
                  <a:schemeClr val="tx1"/>
                </a:solidFill>
                <a:latin typeface="华文中宋" panose="02010600040101010101" pitchFamily="2" charset="-122"/>
                <a:ea typeface="华文中宋" panose="02010600040101010101" pitchFamily="2" charset="-122"/>
              </a:rPr>
              <a:t>      TLB</a:t>
            </a:r>
            <a:r>
              <a:rPr lang="zh-CN" altLang="en-US" sz="2400" dirty="0" smtClean="0">
                <a:solidFill>
                  <a:schemeClr val="tx1"/>
                </a:solidFill>
                <a:latin typeface="华文中宋" panose="02010600040101010101" pitchFamily="2" charset="-122"/>
                <a:ea typeface="华文中宋" panose="02010600040101010101" pitchFamily="2" charset="-122"/>
              </a:rPr>
              <a:t>、页表、</a:t>
            </a: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三个部件都发生缺失。</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20000"/>
              </a:lnSpc>
              <a:spcBef>
                <a:spcPts val="0"/>
              </a:spcBef>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639475" y="116632"/>
            <a:ext cx="5231814" cy="685800"/>
          </a:xfrm>
        </p:spPr>
        <p:txBody>
          <a:bodyPr>
            <a:normAutofit/>
          </a:bodyPr>
          <a:lstStyle/>
          <a:p>
            <a:pPr lvl="0">
              <a:spcBef>
                <a:spcPts val="0"/>
              </a:spcBef>
            </a:pPr>
            <a:r>
              <a:rPr lang="en-US" altLang="zh-CN" sz="2800" b="1" dirty="0" smtClean="0">
                <a:solidFill>
                  <a:srgbClr val="0000FF"/>
                </a:solidFill>
              </a:rPr>
              <a:t>5.1  </a:t>
            </a:r>
            <a:r>
              <a:rPr lang="zh-CN" altLang="en-US" sz="2800" b="1" dirty="0" smtClean="0">
                <a:solidFill>
                  <a:srgbClr val="0000FF"/>
                </a:solidFill>
              </a:rPr>
              <a:t>引言</a:t>
            </a:r>
            <a:endParaRPr lang="zh-CN" sz="2800" b="1" dirty="0">
              <a:solidFill>
                <a:schemeClr val="tx1"/>
              </a:solidFill>
              <a:latin typeface="华文中宋" panose="02010600040101010101" pitchFamily="2" charset="-122"/>
              <a:ea typeface="华文中宋" panose="02010600040101010101" pitchFamily="2" charset="-122"/>
            </a:endParaRPr>
          </a:p>
        </p:txBody>
      </p:sp>
      <p:sp>
        <p:nvSpPr>
          <p:cNvPr id="10" name="Rectangle 3"/>
          <p:cNvSpPr>
            <a:spLocks noChangeArrowheads="1"/>
          </p:cNvSpPr>
          <p:nvPr/>
        </p:nvSpPr>
        <p:spPr bwMode="auto">
          <a:xfrm>
            <a:off x="1732742" y="2494031"/>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55" name="Rectangle 48"/>
          <p:cNvSpPr>
            <a:spLocks noChangeArrowheads="1"/>
          </p:cNvSpPr>
          <p:nvPr/>
        </p:nvSpPr>
        <p:spPr bwMode="auto">
          <a:xfrm>
            <a:off x="1531526" y="2400300"/>
            <a:ext cx="1536427" cy="103773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56" name="Rectangle 49"/>
          <p:cNvSpPr>
            <a:spLocks noChangeArrowheads="1"/>
          </p:cNvSpPr>
          <p:nvPr/>
        </p:nvSpPr>
        <p:spPr bwMode="auto">
          <a:xfrm>
            <a:off x="1161653" y="1272378"/>
            <a:ext cx="2025724" cy="63204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r>
              <a:rPr lang="zh-CN" altLang="en-US" sz="2400" b="1" dirty="0" smtClean="0">
                <a:solidFill>
                  <a:srgbClr val="990000"/>
                </a:solidFill>
                <a:latin typeface="Times New Roman" panose="02020603050405020304" pitchFamily="18" charset="0"/>
              </a:rPr>
              <a:t>处理器</a:t>
            </a:r>
            <a:endParaRPr lang="en-US" altLang="zh-CN" sz="2400" b="1" dirty="0">
              <a:solidFill>
                <a:srgbClr val="990000"/>
              </a:solidFill>
              <a:latin typeface="Times New Roman" panose="02020603050405020304" pitchFamily="18" charset="0"/>
            </a:endParaRPr>
          </a:p>
        </p:txBody>
      </p:sp>
      <p:sp>
        <p:nvSpPr>
          <p:cNvPr id="57" name="Line 50"/>
          <p:cNvSpPr>
            <a:spLocks noChangeShapeType="1"/>
          </p:cNvSpPr>
          <p:nvPr/>
        </p:nvSpPr>
        <p:spPr bwMode="auto">
          <a:xfrm>
            <a:off x="2347598" y="1881188"/>
            <a:ext cx="0" cy="533400"/>
          </a:xfrm>
          <a:prstGeom prst="line">
            <a:avLst/>
          </a:prstGeom>
          <a:noFill/>
          <a:ln w="539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1"/>
          <p:cNvSpPr>
            <a:spLocks noChangeShapeType="1"/>
          </p:cNvSpPr>
          <p:nvPr/>
        </p:nvSpPr>
        <p:spPr bwMode="auto">
          <a:xfrm>
            <a:off x="2384782" y="3429975"/>
            <a:ext cx="0" cy="533400"/>
          </a:xfrm>
          <a:prstGeom prst="line">
            <a:avLst/>
          </a:prstGeom>
          <a:noFill/>
          <a:ln w="539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Rectangle 52"/>
          <p:cNvSpPr>
            <a:spLocks noChangeArrowheads="1"/>
          </p:cNvSpPr>
          <p:nvPr/>
        </p:nvSpPr>
        <p:spPr bwMode="auto">
          <a:xfrm>
            <a:off x="1732742" y="2778170"/>
            <a:ext cx="294290" cy="281501"/>
          </a:xfrm>
          <a:prstGeom prst="rect">
            <a:avLst/>
          </a:prstGeom>
          <a:solidFill>
            <a:srgbClr val="00FF00"/>
          </a:solidFill>
          <a:ln w="38100">
            <a:solidFill>
              <a:schemeClr val="tx1"/>
            </a:solidFill>
            <a:miter lim="800000"/>
          </a:ln>
        </p:spPr>
        <p:txBody>
          <a:bodyPr wrap="none" anchor="ctr"/>
          <a:lstStyle/>
          <a:p>
            <a:endParaRPr lang="zh-CN" altLang="zh-CN"/>
          </a:p>
        </p:txBody>
      </p:sp>
      <p:sp>
        <p:nvSpPr>
          <p:cNvPr id="61" name="Rectangle 54"/>
          <p:cNvSpPr>
            <a:spLocks noChangeArrowheads="1"/>
          </p:cNvSpPr>
          <p:nvPr/>
        </p:nvSpPr>
        <p:spPr bwMode="auto">
          <a:xfrm>
            <a:off x="4584850" y="4436526"/>
            <a:ext cx="228600" cy="228600"/>
          </a:xfrm>
          <a:prstGeom prst="rect">
            <a:avLst/>
          </a:prstGeom>
          <a:solidFill>
            <a:srgbClr val="00FF00"/>
          </a:solidFill>
          <a:ln w="38100">
            <a:solidFill>
              <a:schemeClr val="tx1"/>
            </a:solidFill>
            <a:miter lim="800000"/>
          </a:ln>
        </p:spPr>
        <p:txBody>
          <a:bodyPr wrap="none" anchor="ctr"/>
          <a:lstStyle/>
          <a:p>
            <a:endParaRPr lang="zh-CN" altLang="zh-CN" sz="2800"/>
          </a:p>
        </p:txBody>
      </p:sp>
      <p:sp>
        <p:nvSpPr>
          <p:cNvPr id="62" name="Text Box 55"/>
          <p:cNvSpPr txBox="1">
            <a:spLocks noChangeArrowheads="1"/>
          </p:cNvSpPr>
          <p:nvPr/>
        </p:nvSpPr>
        <p:spPr bwMode="auto">
          <a:xfrm>
            <a:off x="5213500" y="4465250"/>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r>
              <a:rPr lang="zh-CN" altLang="en-US" sz="2400" dirty="0"/>
              <a:t>数据行或</a:t>
            </a:r>
            <a:r>
              <a:rPr lang="zh-CN" altLang="en-US" sz="2400" dirty="0" smtClean="0"/>
              <a:t>块</a:t>
            </a:r>
            <a:endParaRPr lang="en-US" altLang="zh-CN" sz="2400" dirty="0"/>
          </a:p>
        </p:txBody>
      </p:sp>
      <p:sp>
        <p:nvSpPr>
          <p:cNvPr id="63" name="Rectangle 56"/>
          <p:cNvSpPr>
            <a:spLocks noChangeArrowheads="1"/>
          </p:cNvSpPr>
          <p:nvPr/>
        </p:nvSpPr>
        <p:spPr bwMode="auto">
          <a:xfrm>
            <a:off x="4584850" y="4741326"/>
            <a:ext cx="228600" cy="228600"/>
          </a:xfrm>
          <a:prstGeom prst="rect">
            <a:avLst/>
          </a:prstGeom>
          <a:solidFill>
            <a:srgbClr val="FF9900"/>
          </a:solidFill>
          <a:ln w="38100">
            <a:solidFill>
              <a:schemeClr val="tx1"/>
            </a:solidFill>
            <a:miter lim="800000"/>
          </a:ln>
        </p:spPr>
        <p:txBody>
          <a:bodyPr wrap="none" anchor="ctr"/>
          <a:lstStyle/>
          <a:p>
            <a:endParaRPr lang="zh-CN" altLang="zh-CN" sz="2800"/>
          </a:p>
        </p:txBody>
      </p:sp>
      <p:sp>
        <p:nvSpPr>
          <p:cNvPr id="64" name="Rectangle 57"/>
          <p:cNvSpPr>
            <a:spLocks noChangeArrowheads="1"/>
          </p:cNvSpPr>
          <p:nvPr/>
        </p:nvSpPr>
        <p:spPr bwMode="auto">
          <a:xfrm>
            <a:off x="2705817" y="1442201"/>
            <a:ext cx="299546" cy="287186"/>
          </a:xfrm>
          <a:prstGeom prst="rect">
            <a:avLst/>
          </a:prstGeom>
          <a:solidFill>
            <a:schemeClr val="bg1"/>
          </a:solidFill>
          <a:ln w="38100">
            <a:solidFill>
              <a:srgbClr val="00FF00"/>
            </a:solidFill>
            <a:miter lim="800000"/>
          </a:ln>
        </p:spPr>
        <p:txBody>
          <a:bodyPr wrap="none" anchor="ctr"/>
          <a:lstStyle/>
          <a:p>
            <a:endParaRPr lang="zh-CN" altLang="zh-CN"/>
          </a:p>
        </p:txBody>
      </p:sp>
      <p:sp>
        <p:nvSpPr>
          <p:cNvPr id="65" name="AutoShape 58"/>
          <p:cNvSpPr/>
          <p:nvPr/>
        </p:nvSpPr>
        <p:spPr bwMode="auto">
          <a:xfrm>
            <a:off x="4965850" y="4360326"/>
            <a:ext cx="152400" cy="685800"/>
          </a:xfrm>
          <a:prstGeom prst="rightBrace">
            <a:avLst>
              <a:gd name="adj1" fmla="val 37500"/>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zh-CN" sz="2800"/>
          </a:p>
        </p:txBody>
      </p:sp>
      <p:sp>
        <p:nvSpPr>
          <p:cNvPr id="66" name="Rectangle 59"/>
          <p:cNvSpPr>
            <a:spLocks noChangeArrowheads="1"/>
          </p:cNvSpPr>
          <p:nvPr/>
        </p:nvSpPr>
        <p:spPr bwMode="auto">
          <a:xfrm>
            <a:off x="2705817" y="1440662"/>
            <a:ext cx="296918" cy="287186"/>
          </a:xfrm>
          <a:prstGeom prst="rect">
            <a:avLst/>
          </a:prstGeom>
          <a:solidFill>
            <a:srgbClr val="00FF00"/>
          </a:solidFill>
          <a:ln w="38100">
            <a:solidFill>
              <a:schemeClr val="tx1"/>
            </a:solidFill>
            <a:miter lim="800000"/>
          </a:ln>
        </p:spPr>
        <p:txBody>
          <a:bodyPr wrap="none" anchor="ctr"/>
          <a:lstStyle/>
          <a:p>
            <a:endParaRPr lang="zh-CN" altLang="zh-CN"/>
          </a:p>
        </p:txBody>
      </p:sp>
      <p:grpSp>
        <p:nvGrpSpPr>
          <p:cNvPr id="67" name="Group 60"/>
          <p:cNvGrpSpPr/>
          <p:nvPr/>
        </p:nvGrpSpPr>
        <p:grpSpPr bwMode="auto">
          <a:xfrm>
            <a:off x="4502598" y="1412298"/>
            <a:ext cx="3694115" cy="461963"/>
            <a:chOff x="3552" y="1075"/>
            <a:chExt cx="2327" cy="291"/>
          </a:xfrm>
        </p:grpSpPr>
        <p:sp>
          <p:nvSpPr>
            <p:cNvPr id="68" name="Text Box 61"/>
            <p:cNvSpPr txBox="1">
              <a:spLocks noChangeArrowheads="1"/>
            </p:cNvSpPr>
            <p:nvPr/>
          </p:nvSpPr>
          <p:spPr bwMode="auto">
            <a:xfrm>
              <a:off x="3696" y="1075"/>
              <a:ext cx="21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zh-CN" altLang="en-US" sz="2400" dirty="0" smtClean="0">
                  <a:solidFill>
                    <a:srgbClr val="990000"/>
                  </a:solidFill>
                </a:rPr>
                <a:t>命中</a:t>
              </a:r>
              <a:r>
                <a:rPr lang="en-US" altLang="zh-CN" sz="2400" dirty="0" smtClean="0">
                  <a:solidFill>
                    <a:srgbClr val="990000"/>
                  </a:solidFill>
                </a:rPr>
                <a:t>: </a:t>
              </a:r>
              <a:r>
                <a:rPr lang="zh-CN" altLang="en-US" sz="2400" dirty="0" smtClean="0"/>
                <a:t>数据在高层存储器</a:t>
              </a:r>
              <a:endParaRPr lang="en-US" altLang="zh-CN" sz="2400" dirty="0"/>
            </a:p>
          </p:txBody>
        </p:sp>
        <p:sp>
          <p:nvSpPr>
            <p:cNvPr id="69" name="Rectangle 62"/>
            <p:cNvSpPr>
              <a:spLocks noChangeArrowheads="1"/>
            </p:cNvSpPr>
            <p:nvPr/>
          </p:nvSpPr>
          <p:spPr bwMode="auto">
            <a:xfrm>
              <a:off x="3552" y="1152"/>
              <a:ext cx="144" cy="144"/>
            </a:xfrm>
            <a:prstGeom prst="rect">
              <a:avLst/>
            </a:prstGeom>
            <a:solidFill>
              <a:srgbClr val="00FF00"/>
            </a:solidFill>
            <a:ln w="38100">
              <a:solidFill>
                <a:schemeClr val="tx1"/>
              </a:solidFill>
              <a:miter lim="800000"/>
            </a:ln>
          </p:spPr>
          <p:txBody>
            <a:bodyPr wrap="none" anchor="ctr"/>
            <a:lstStyle/>
            <a:p>
              <a:endParaRPr lang="zh-CN" altLang="zh-CN" sz="2400"/>
            </a:p>
          </p:txBody>
        </p:sp>
      </p:grpSp>
      <p:grpSp>
        <p:nvGrpSpPr>
          <p:cNvPr id="70" name="Group 63"/>
          <p:cNvGrpSpPr/>
          <p:nvPr/>
        </p:nvGrpSpPr>
        <p:grpSpPr bwMode="auto">
          <a:xfrm>
            <a:off x="4155887" y="2718111"/>
            <a:ext cx="4622803" cy="461962"/>
            <a:chOff x="3072" y="1372"/>
            <a:chExt cx="2912" cy="291"/>
          </a:xfrm>
        </p:grpSpPr>
        <p:sp>
          <p:nvSpPr>
            <p:cNvPr id="71" name="Text Box 64"/>
            <p:cNvSpPr txBox="1">
              <a:spLocks noChangeArrowheads="1"/>
            </p:cNvSpPr>
            <p:nvPr/>
          </p:nvSpPr>
          <p:spPr bwMode="auto">
            <a:xfrm>
              <a:off x="3216" y="1372"/>
              <a:ext cx="27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zh-CN" altLang="en-US" sz="2400" dirty="0" smtClean="0">
                  <a:solidFill>
                    <a:srgbClr val="990000"/>
                  </a:solidFill>
                </a:rPr>
                <a:t>缺失</a:t>
              </a:r>
              <a:r>
                <a:rPr lang="en-US" altLang="zh-CN" sz="2400" dirty="0" smtClean="0">
                  <a:solidFill>
                    <a:srgbClr val="990000"/>
                  </a:solidFill>
                </a:rPr>
                <a:t>: </a:t>
              </a:r>
              <a:r>
                <a:rPr lang="zh-CN" altLang="en-US" sz="2400" dirty="0" smtClean="0"/>
                <a:t>数据没有位于高层存储器</a:t>
              </a:r>
              <a:endParaRPr lang="en-US" altLang="zh-CN" sz="2400" dirty="0"/>
            </a:p>
          </p:txBody>
        </p:sp>
        <p:sp>
          <p:nvSpPr>
            <p:cNvPr id="72" name="Rectangle 65"/>
            <p:cNvSpPr>
              <a:spLocks noChangeArrowheads="1"/>
            </p:cNvSpPr>
            <p:nvPr/>
          </p:nvSpPr>
          <p:spPr bwMode="auto">
            <a:xfrm>
              <a:off x="3072" y="1449"/>
              <a:ext cx="144" cy="144"/>
            </a:xfrm>
            <a:prstGeom prst="rect">
              <a:avLst/>
            </a:prstGeom>
            <a:solidFill>
              <a:srgbClr val="FF9900"/>
            </a:solidFill>
            <a:ln w="38100">
              <a:solidFill>
                <a:schemeClr val="tx1"/>
              </a:solidFill>
              <a:miter lim="800000"/>
            </a:ln>
          </p:spPr>
          <p:txBody>
            <a:bodyPr wrap="none" anchor="ctr"/>
            <a:lstStyle/>
            <a:p>
              <a:endParaRPr lang="zh-CN" altLang="zh-CN" sz="2400"/>
            </a:p>
          </p:txBody>
        </p:sp>
      </p:grpSp>
      <p:sp>
        <p:nvSpPr>
          <p:cNvPr id="73" name="Rectangle 66"/>
          <p:cNvSpPr>
            <a:spLocks noChangeArrowheads="1"/>
          </p:cNvSpPr>
          <p:nvPr/>
        </p:nvSpPr>
        <p:spPr bwMode="auto">
          <a:xfrm>
            <a:off x="3276366" y="4703440"/>
            <a:ext cx="290743" cy="281501"/>
          </a:xfrm>
          <a:prstGeom prst="rect">
            <a:avLst/>
          </a:prstGeom>
          <a:solidFill>
            <a:srgbClr val="FF9900"/>
          </a:solidFill>
          <a:ln w="38100">
            <a:solidFill>
              <a:schemeClr val="tx1"/>
            </a:solidFill>
            <a:miter lim="800000"/>
          </a:ln>
        </p:spPr>
        <p:txBody>
          <a:bodyPr wrap="none" anchor="ctr"/>
          <a:lstStyle/>
          <a:p>
            <a:endParaRPr lang="zh-CN" altLang="zh-CN"/>
          </a:p>
        </p:txBody>
      </p:sp>
      <p:sp>
        <p:nvSpPr>
          <p:cNvPr id="74" name="Rectangle 67"/>
          <p:cNvSpPr>
            <a:spLocks noChangeArrowheads="1"/>
          </p:cNvSpPr>
          <p:nvPr/>
        </p:nvSpPr>
        <p:spPr bwMode="auto">
          <a:xfrm>
            <a:off x="2705817" y="1443740"/>
            <a:ext cx="299546" cy="284108"/>
          </a:xfrm>
          <a:prstGeom prst="rect">
            <a:avLst/>
          </a:prstGeom>
          <a:solidFill>
            <a:schemeClr val="bg1"/>
          </a:solidFill>
          <a:ln w="38100">
            <a:solidFill>
              <a:srgbClr val="FF9900"/>
            </a:solidFill>
            <a:miter lim="800000"/>
          </a:ln>
        </p:spPr>
        <p:txBody>
          <a:bodyPr wrap="none" anchor="ctr"/>
          <a:lstStyle/>
          <a:p>
            <a:endParaRPr lang="zh-CN" altLang="zh-CN"/>
          </a:p>
        </p:txBody>
      </p:sp>
      <p:sp>
        <p:nvSpPr>
          <p:cNvPr id="75" name="Rectangle 68"/>
          <p:cNvSpPr>
            <a:spLocks noChangeArrowheads="1"/>
          </p:cNvSpPr>
          <p:nvPr/>
        </p:nvSpPr>
        <p:spPr bwMode="auto">
          <a:xfrm>
            <a:off x="2626122" y="3068682"/>
            <a:ext cx="294290" cy="281501"/>
          </a:xfrm>
          <a:prstGeom prst="rect">
            <a:avLst/>
          </a:prstGeom>
          <a:solidFill>
            <a:srgbClr val="FF9900"/>
          </a:solidFill>
          <a:ln w="38100">
            <a:solidFill>
              <a:schemeClr val="tx1"/>
            </a:solidFill>
            <a:miter lim="800000"/>
          </a:ln>
        </p:spPr>
        <p:txBody>
          <a:bodyPr wrap="none" anchor="ctr"/>
          <a:lstStyle/>
          <a:p>
            <a:endParaRPr lang="zh-CN" altLang="zh-CN"/>
          </a:p>
        </p:txBody>
      </p:sp>
      <p:sp>
        <p:nvSpPr>
          <p:cNvPr id="76" name="Rectangle 69"/>
          <p:cNvSpPr>
            <a:spLocks noChangeArrowheads="1"/>
          </p:cNvSpPr>
          <p:nvPr/>
        </p:nvSpPr>
        <p:spPr bwMode="auto">
          <a:xfrm>
            <a:off x="2708445" y="1446347"/>
            <a:ext cx="296918" cy="284108"/>
          </a:xfrm>
          <a:prstGeom prst="rect">
            <a:avLst/>
          </a:prstGeom>
          <a:solidFill>
            <a:srgbClr val="FF9900"/>
          </a:solidFill>
          <a:ln w="38100">
            <a:solidFill>
              <a:schemeClr val="tx1"/>
            </a:solidFill>
            <a:miter lim="800000"/>
          </a:ln>
        </p:spPr>
        <p:txBody>
          <a:bodyPr wrap="none" anchor="ctr"/>
          <a:lstStyle/>
          <a:p>
            <a:endParaRPr lang="zh-CN" altLang="zh-CN"/>
          </a:p>
        </p:txBody>
      </p:sp>
      <p:sp>
        <p:nvSpPr>
          <p:cNvPr id="78" name="Rectangle 3"/>
          <p:cNvSpPr>
            <a:spLocks noChangeArrowheads="1"/>
          </p:cNvSpPr>
          <p:nvPr/>
        </p:nvSpPr>
        <p:spPr bwMode="auto">
          <a:xfrm>
            <a:off x="2032287" y="2494031"/>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79" name="Rectangle 3"/>
          <p:cNvSpPr>
            <a:spLocks noChangeArrowheads="1"/>
          </p:cNvSpPr>
          <p:nvPr/>
        </p:nvSpPr>
        <p:spPr bwMode="auto">
          <a:xfrm>
            <a:off x="2326577" y="2494031"/>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0" name="Rectangle 3"/>
          <p:cNvSpPr>
            <a:spLocks noChangeArrowheads="1"/>
          </p:cNvSpPr>
          <p:nvPr/>
        </p:nvSpPr>
        <p:spPr bwMode="auto">
          <a:xfrm>
            <a:off x="2626122" y="2494031"/>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1" name="Rectangle 3"/>
          <p:cNvSpPr>
            <a:spLocks noChangeArrowheads="1"/>
          </p:cNvSpPr>
          <p:nvPr/>
        </p:nvSpPr>
        <p:spPr bwMode="auto">
          <a:xfrm>
            <a:off x="2036624" y="2782419"/>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2" name="Rectangle 3"/>
          <p:cNvSpPr>
            <a:spLocks noChangeArrowheads="1"/>
          </p:cNvSpPr>
          <p:nvPr/>
        </p:nvSpPr>
        <p:spPr bwMode="auto">
          <a:xfrm>
            <a:off x="2330914" y="2779781"/>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3" name="Rectangle 3"/>
          <p:cNvSpPr>
            <a:spLocks noChangeArrowheads="1"/>
          </p:cNvSpPr>
          <p:nvPr/>
        </p:nvSpPr>
        <p:spPr bwMode="auto">
          <a:xfrm>
            <a:off x="2625204" y="2782419"/>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4" name="Rectangle 3"/>
          <p:cNvSpPr>
            <a:spLocks noChangeArrowheads="1"/>
          </p:cNvSpPr>
          <p:nvPr/>
        </p:nvSpPr>
        <p:spPr bwMode="auto">
          <a:xfrm>
            <a:off x="1732742" y="3068682"/>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5" name="Rectangle 3"/>
          <p:cNvSpPr>
            <a:spLocks noChangeArrowheads="1"/>
          </p:cNvSpPr>
          <p:nvPr/>
        </p:nvSpPr>
        <p:spPr bwMode="auto">
          <a:xfrm>
            <a:off x="2037542" y="3068682"/>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6" name="Rectangle 3"/>
          <p:cNvSpPr>
            <a:spLocks noChangeArrowheads="1"/>
          </p:cNvSpPr>
          <p:nvPr/>
        </p:nvSpPr>
        <p:spPr bwMode="auto">
          <a:xfrm>
            <a:off x="2331832" y="3068682"/>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7" name="Rectangle 3"/>
          <p:cNvSpPr>
            <a:spLocks noChangeArrowheads="1"/>
          </p:cNvSpPr>
          <p:nvPr/>
        </p:nvSpPr>
        <p:spPr bwMode="auto">
          <a:xfrm>
            <a:off x="2626122" y="3068682"/>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88" name="Rectangle 48"/>
          <p:cNvSpPr>
            <a:spLocks noChangeArrowheads="1"/>
          </p:cNvSpPr>
          <p:nvPr/>
        </p:nvSpPr>
        <p:spPr bwMode="auto">
          <a:xfrm>
            <a:off x="737907" y="3970506"/>
            <a:ext cx="3267404" cy="147471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grpSp>
        <p:nvGrpSpPr>
          <p:cNvPr id="8" name="组合 7"/>
          <p:cNvGrpSpPr/>
          <p:nvPr/>
        </p:nvGrpSpPr>
        <p:grpSpPr>
          <a:xfrm>
            <a:off x="874687" y="4152972"/>
            <a:ext cx="2986434" cy="281502"/>
            <a:chOff x="755576" y="3792932"/>
            <a:chExt cx="2986434" cy="281502"/>
          </a:xfrm>
        </p:grpSpPr>
        <p:sp>
          <p:nvSpPr>
            <p:cNvPr id="89" name="Rectangle 3"/>
            <p:cNvSpPr>
              <a:spLocks noChangeArrowheads="1"/>
            </p:cNvSpPr>
            <p:nvPr/>
          </p:nvSpPr>
          <p:spPr bwMode="auto">
            <a:xfrm>
              <a:off x="755576"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0" name="Rectangle 3"/>
            <p:cNvSpPr>
              <a:spLocks noChangeArrowheads="1"/>
            </p:cNvSpPr>
            <p:nvPr/>
          </p:nvSpPr>
          <p:spPr bwMode="auto">
            <a:xfrm>
              <a:off x="1055121"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1" name="Rectangle 3"/>
            <p:cNvSpPr>
              <a:spLocks noChangeArrowheads="1"/>
            </p:cNvSpPr>
            <p:nvPr/>
          </p:nvSpPr>
          <p:spPr bwMode="auto">
            <a:xfrm>
              <a:off x="1349411"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2" name="Rectangle 3"/>
            <p:cNvSpPr>
              <a:spLocks noChangeArrowheads="1"/>
            </p:cNvSpPr>
            <p:nvPr/>
          </p:nvSpPr>
          <p:spPr bwMode="auto">
            <a:xfrm>
              <a:off x="1648956"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3" name="Rectangle 3"/>
            <p:cNvSpPr>
              <a:spLocks noChangeArrowheads="1"/>
            </p:cNvSpPr>
            <p:nvPr/>
          </p:nvSpPr>
          <p:spPr bwMode="auto">
            <a:xfrm>
              <a:off x="1954558"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4" name="Rectangle 3"/>
            <p:cNvSpPr>
              <a:spLocks noChangeArrowheads="1"/>
            </p:cNvSpPr>
            <p:nvPr/>
          </p:nvSpPr>
          <p:spPr bwMode="auto">
            <a:xfrm>
              <a:off x="2254103"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5" name="Rectangle 3"/>
            <p:cNvSpPr>
              <a:spLocks noChangeArrowheads="1"/>
            </p:cNvSpPr>
            <p:nvPr/>
          </p:nvSpPr>
          <p:spPr bwMode="auto">
            <a:xfrm>
              <a:off x="2548393"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6" name="Rectangle 3"/>
            <p:cNvSpPr>
              <a:spLocks noChangeArrowheads="1"/>
            </p:cNvSpPr>
            <p:nvPr/>
          </p:nvSpPr>
          <p:spPr bwMode="auto">
            <a:xfrm>
              <a:off x="2847938"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7" name="Rectangle 3"/>
            <p:cNvSpPr>
              <a:spLocks noChangeArrowheads="1"/>
            </p:cNvSpPr>
            <p:nvPr/>
          </p:nvSpPr>
          <p:spPr bwMode="auto">
            <a:xfrm>
              <a:off x="3147483" y="3792932"/>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98" name="Rectangle 3"/>
            <p:cNvSpPr>
              <a:spLocks noChangeArrowheads="1"/>
            </p:cNvSpPr>
            <p:nvPr/>
          </p:nvSpPr>
          <p:spPr bwMode="auto">
            <a:xfrm>
              <a:off x="3447720"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grpSp>
      <p:grpSp>
        <p:nvGrpSpPr>
          <p:cNvPr id="100" name="组合 99"/>
          <p:cNvGrpSpPr/>
          <p:nvPr/>
        </p:nvGrpSpPr>
        <p:grpSpPr>
          <a:xfrm>
            <a:off x="874742" y="4434473"/>
            <a:ext cx="2986434" cy="281502"/>
            <a:chOff x="755576" y="3792932"/>
            <a:chExt cx="2986434" cy="281502"/>
          </a:xfrm>
        </p:grpSpPr>
        <p:sp>
          <p:nvSpPr>
            <p:cNvPr id="101" name="Rectangle 3"/>
            <p:cNvSpPr>
              <a:spLocks noChangeArrowheads="1"/>
            </p:cNvSpPr>
            <p:nvPr/>
          </p:nvSpPr>
          <p:spPr bwMode="auto">
            <a:xfrm>
              <a:off x="755576"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02" name="Rectangle 3"/>
            <p:cNvSpPr>
              <a:spLocks noChangeArrowheads="1"/>
            </p:cNvSpPr>
            <p:nvPr/>
          </p:nvSpPr>
          <p:spPr bwMode="auto">
            <a:xfrm>
              <a:off x="1055121"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03" name="Rectangle 3"/>
            <p:cNvSpPr>
              <a:spLocks noChangeArrowheads="1"/>
            </p:cNvSpPr>
            <p:nvPr/>
          </p:nvSpPr>
          <p:spPr bwMode="auto">
            <a:xfrm>
              <a:off x="1349411"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04" name="Rectangle 3"/>
            <p:cNvSpPr>
              <a:spLocks noChangeArrowheads="1"/>
            </p:cNvSpPr>
            <p:nvPr/>
          </p:nvSpPr>
          <p:spPr bwMode="auto">
            <a:xfrm>
              <a:off x="1648956"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05" name="Rectangle 3"/>
            <p:cNvSpPr>
              <a:spLocks noChangeArrowheads="1"/>
            </p:cNvSpPr>
            <p:nvPr/>
          </p:nvSpPr>
          <p:spPr bwMode="auto">
            <a:xfrm>
              <a:off x="1954558"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06" name="Rectangle 3"/>
            <p:cNvSpPr>
              <a:spLocks noChangeArrowheads="1"/>
            </p:cNvSpPr>
            <p:nvPr/>
          </p:nvSpPr>
          <p:spPr bwMode="auto">
            <a:xfrm>
              <a:off x="2254103"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07" name="Rectangle 3"/>
            <p:cNvSpPr>
              <a:spLocks noChangeArrowheads="1"/>
            </p:cNvSpPr>
            <p:nvPr/>
          </p:nvSpPr>
          <p:spPr bwMode="auto">
            <a:xfrm>
              <a:off x="2548393"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08" name="Rectangle 3"/>
            <p:cNvSpPr>
              <a:spLocks noChangeArrowheads="1"/>
            </p:cNvSpPr>
            <p:nvPr/>
          </p:nvSpPr>
          <p:spPr bwMode="auto">
            <a:xfrm>
              <a:off x="2847938"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09" name="Rectangle 3"/>
            <p:cNvSpPr>
              <a:spLocks noChangeArrowheads="1"/>
            </p:cNvSpPr>
            <p:nvPr/>
          </p:nvSpPr>
          <p:spPr bwMode="auto">
            <a:xfrm>
              <a:off x="3147483" y="3792932"/>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10" name="Rectangle 3"/>
            <p:cNvSpPr>
              <a:spLocks noChangeArrowheads="1"/>
            </p:cNvSpPr>
            <p:nvPr/>
          </p:nvSpPr>
          <p:spPr bwMode="auto">
            <a:xfrm>
              <a:off x="3447720"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grpSp>
      <p:grpSp>
        <p:nvGrpSpPr>
          <p:cNvPr id="111" name="组合 110"/>
          <p:cNvGrpSpPr/>
          <p:nvPr/>
        </p:nvGrpSpPr>
        <p:grpSpPr>
          <a:xfrm>
            <a:off x="874687" y="4715089"/>
            <a:ext cx="2986434" cy="281502"/>
            <a:chOff x="755576" y="3792932"/>
            <a:chExt cx="2986434" cy="281502"/>
          </a:xfrm>
        </p:grpSpPr>
        <p:sp>
          <p:nvSpPr>
            <p:cNvPr id="112" name="Rectangle 3"/>
            <p:cNvSpPr>
              <a:spLocks noChangeArrowheads="1"/>
            </p:cNvSpPr>
            <p:nvPr/>
          </p:nvSpPr>
          <p:spPr bwMode="auto">
            <a:xfrm>
              <a:off x="755576"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13" name="Rectangle 3"/>
            <p:cNvSpPr>
              <a:spLocks noChangeArrowheads="1"/>
            </p:cNvSpPr>
            <p:nvPr/>
          </p:nvSpPr>
          <p:spPr bwMode="auto">
            <a:xfrm>
              <a:off x="1055121"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14" name="Rectangle 3"/>
            <p:cNvSpPr>
              <a:spLocks noChangeArrowheads="1"/>
            </p:cNvSpPr>
            <p:nvPr/>
          </p:nvSpPr>
          <p:spPr bwMode="auto">
            <a:xfrm>
              <a:off x="1349411"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15" name="Rectangle 3"/>
            <p:cNvSpPr>
              <a:spLocks noChangeArrowheads="1"/>
            </p:cNvSpPr>
            <p:nvPr/>
          </p:nvSpPr>
          <p:spPr bwMode="auto">
            <a:xfrm>
              <a:off x="1648956"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16" name="Rectangle 3"/>
            <p:cNvSpPr>
              <a:spLocks noChangeArrowheads="1"/>
            </p:cNvSpPr>
            <p:nvPr/>
          </p:nvSpPr>
          <p:spPr bwMode="auto">
            <a:xfrm>
              <a:off x="1954558"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17" name="Rectangle 3"/>
            <p:cNvSpPr>
              <a:spLocks noChangeArrowheads="1"/>
            </p:cNvSpPr>
            <p:nvPr/>
          </p:nvSpPr>
          <p:spPr bwMode="auto">
            <a:xfrm>
              <a:off x="2254103"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18" name="Rectangle 3"/>
            <p:cNvSpPr>
              <a:spLocks noChangeArrowheads="1"/>
            </p:cNvSpPr>
            <p:nvPr/>
          </p:nvSpPr>
          <p:spPr bwMode="auto">
            <a:xfrm>
              <a:off x="2548393"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19" name="Rectangle 3"/>
            <p:cNvSpPr>
              <a:spLocks noChangeArrowheads="1"/>
            </p:cNvSpPr>
            <p:nvPr/>
          </p:nvSpPr>
          <p:spPr bwMode="auto">
            <a:xfrm>
              <a:off x="2847938"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20" name="Rectangle 3"/>
            <p:cNvSpPr>
              <a:spLocks noChangeArrowheads="1"/>
            </p:cNvSpPr>
            <p:nvPr/>
          </p:nvSpPr>
          <p:spPr bwMode="auto">
            <a:xfrm>
              <a:off x="3147483" y="3792932"/>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21" name="Rectangle 3"/>
            <p:cNvSpPr>
              <a:spLocks noChangeArrowheads="1"/>
            </p:cNvSpPr>
            <p:nvPr/>
          </p:nvSpPr>
          <p:spPr bwMode="auto">
            <a:xfrm>
              <a:off x="3447720"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grpSp>
      <p:grpSp>
        <p:nvGrpSpPr>
          <p:cNvPr id="122" name="组合 121"/>
          <p:cNvGrpSpPr/>
          <p:nvPr/>
        </p:nvGrpSpPr>
        <p:grpSpPr>
          <a:xfrm>
            <a:off x="874742" y="4996590"/>
            <a:ext cx="2986434" cy="281502"/>
            <a:chOff x="755576" y="3792932"/>
            <a:chExt cx="2986434" cy="281502"/>
          </a:xfrm>
        </p:grpSpPr>
        <p:sp>
          <p:nvSpPr>
            <p:cNvPr id="123" name="Rectangle 3"/>
            <p:cNvSpPr>
              <a:spLocks noChangeArrowheads="1"/>
            </p:cNvSpPr>
            <p:nvPr/>
          </p:nvSpPr>
          <p:spPr bwMode="auto">
            <a:xfrm>
              <a:off x="755576"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24" name="Rectangle 3"/>
            <p:cNvSpPr>
              <a:spLocks noChangeArrowheads="1"/>
            </p:cNvSpPr>
            <p:nvPr/>
          </p:nvSpPr>
          <p:spPr bwMode="auto">
            <a:xfrm>
              <a:off x="1055121"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25" name="Rectangle 3"/>
            <p:cNvSpPr>
              <a:spLocks noChangeArrowheads="1"/>
            </p:cNvSpPr>
            <p:nvPr/>
          </p:nvSpPr>
          <p:spPr bwMode="auto">
            <a:xfrm>
              <a:off x="1349411"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26" name="Rectangle 3"/>
            <p:cNvSpPr>
              <a:spLocks noChangeArrowheads="1"/>
            </p:cNvSpPr>
            <p:nvPr/>
          </p:nvSpPr>
          <p:spPr bwMode="auto">
            <a:xfrm>
              <a:off x="1648956"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27" name="Rectangle 3"/>
            <p:cNvSpPr>
              <a:spLocks noChangeArrowheads="1"/>
            </p:cNvSpPr>
            <p:nvPr/>
          </p:nvSpPr>
          <p:spPr bwMode="auto">
            <a:xfrm>
              <a:off x="1954558"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28" name="Rectangle 3"/>
            <p:cNvSpPr>
              <a:spLocks noChangeArrowheads="1"/>
            </p:cNvSpPr>
            <p:nvPr/>
          </p:nvSpPr>
          <p:spPr bwMode="auto">
            <a:xfrm>
              <a:off x="2254103"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29" name="Rectangle 3"/>
            <p:cNvSpPr>
              <a:spLocks noChangeArrowheads="1"/>
            </p:cNvSpPr>
            <p:nvPr/>
          </p:nvSpPr>
          <p:spPr bwMode="auto">
            <a:xfrm>
              <a:off x="2548393"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30" name="Rectangle 3"/>
            <p:cNvSpPr>
              <a:spLocks noChangeArrowheads="1"/>
            </p:cNvSpPr>
            <p:nvPr/>
          </p:nvSpPr>
          <p:spPr bwMode="auto">
            <a:xfrm>
              <a:off x="2847938"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31" name="Rectangle 3"/>
            <p:cNvSpPr>
              <a:spLocks noChangeArrowheads="1"/>
            </p:cNvSpPr>
            <p:nvPr/>
          </p:nvSpPr>
          <p:spPr bwMode="auto">
            <a:xfrm>
              <a:off x="3147483" y="3792932"/>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sp>
          <p:nvSpPr>
            <p:cNvPr id="132" name="Rectangle 3"/>
            <p:cNvSpPr>
              <a:spLocks noChangeArrowheads="1"/>
            </p:cNvSpPr>
            <p:nvPr/>
          </p:nvSpPr>
          <p:spPr bwMode="auto">
            <a:xfrm>
              <a:off x="3447720" y="3792933"/>
              <a:ext cx="294290" cy="28150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grpSp>
      <p:sp>
        <p:nvSpPr>
          <p:cNvPr id="133" name="Rectangle 52"/>
          <p:cNvSpPr>
            <a:spLocks noChangeArrowheads="1"/>
          </p:cNvSpPr>
          <p:nvPr/>
        </p:nvSpPr>
        <p:spPr bwMode="auto">
          <a:xfrm>
            <a:off x="1768122" y="4440650"/>
            <a:ext cx="294290" cy="281501"/>
          </a:xfrm>
          <a:prstGeom prst="rect">
            <a:avLst/>
          </a:prstGeom>
          <a:solidFill>
            <a:srgbClr val="00FF00"/>
          </a:solidFill>
          <a:ln w="38100">
            <a:solidFill>
              <a:schemeClr val="tx1"/>
            </a:solidFill>
            <a:miter lim="800000"/>
          </a:ln>
        </p:spPr>
        <p:txBody>
          <a:bodyPr wrap="none" anchor="ctr"/>
          <a:lstStyle/>
          <a:p>
            <a:endParaRPr lang="zh-CN" altLang="zh-CN"/>
          </a:p>
        </p:txBody>
      </p:sp>
      <p:sp>
        <p:nvSpPr>
          <p:cNvPr id="77" name="Line 70"/>
          <p:cNvSpPr>
            <a:spLocks noChangeShapeType="1"/>
          </p:cNvSpPr>
          <p:nvPr/>
        </p:nvSpPr>
        <p:spPr bwMode="auto">
          <a:xfrm flipH="1" flipV="1">
            <a:off x="2773266" y="3350182"/>
            <a:ext cx="483261" cy="1183717"/>
          </a:xfrm>
          <a:prstGeom prst="line">
            <a:avLst/>
          </a:prstGeom>
          <a:noFill/>
          <a:ln w="76200">
            <a:solidFill>
              <a:srgbClr val="FF99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left)">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wipe(down)">
                                      <p:cBhvr>
                                        <p:cTn id="35" dur="500"/>
                                        <p:tgtEl>
                                          <p:spTgt spid="7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down)">
                                      <p:cBhvr>
                                        <p:cTn id="4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74" grpId="0" animBg="1"/>
      <p:bldP spid="75" grpId="0" animBg="1"/>
      <p:bldP spid="76" grpId="0" animBg="1"/>
      <p:bldP spid="7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539552" y="908720"/>
            <a:ext cx="842493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30000"/>
              </a:lnSpc>
              <a:spcBef>
                <a:spcPts val="0"/>
              </a:spcBef>
            </a:pPr>
            <a:r>
              <a:rPr lang="en-US" altLang="zh-CN" sz="2400" dirty="0" smtClean="0">
                <a:solidFill>
                  <a:schemeClr val="tx1"/>
                </a:solidFill>
                <a:latin typeface="华文中宋" panose="02010600040101010101" pitchFamily="2" charset="-122"/>
                <a:ea typeface="华文中宋" panose="02010600040101010101" pitchFamily="2" charset="-122"/>
              </a:rPr>
              <a:t>TLB</a:t>
            </a:r>
            <a:r>
              <a:rPr lang="zh-CN" altLang="en-US" sz="2400" dirty="0" smtClean="0">
                <a:solidFill>
                  <a:schemeClr val="tx1"/>
                </a:solidFill>
                <a:latin typeface="华文中宋" panose="02010600040101010101" pitchFamily="2" charset="-122"/>
                <a:ea typeface="华文中宋" panose="02010600040101010101" pitchFamily="2" charset="-122"/>
              </a:rPr>
              <a:t>、页表、</a:t>
            </a:r>
            <a:r>
              <a:rPr lang="en-US" altLang="zh-CN" sz="2400" dirty="0" smtClean="0">
                <a:solidFill>
                  <a:schemeClr val="tx1"/>
                </a:solidFill>
                <a:latin typeface="华文中宋" panose="02010600040101010101" pitchFamily="2" charset="-122"/>
                <a:ea typeface="华文中宋" panose="02010600040101010101" pitchFamily="2" charset="-122"/>
              </a:rPr>
              <a:t>Cache</a:t>
            </a:r>
            <a:r>
              <a:rPr lang="zh-CN" altLang="en-US" sz="2400" dirty="0" smtClean="0">
                <a:solidFill>
                  <a:schemeClr val="tx1"/>
                </a:solidFill>
                <a:latin typeface="华文中宋" panose="02010600040101010101" pitchFamily="2" charset="-122"/>
                <a:ea typeface="华文中宋" panose="02010600040101010101" pitchFamily="2" charset="-122"/>
              </a:rPr>
              <a:t>可能发生的组合和是否真的可能发生？</a:t>
            </a: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graphicFrame>
        <p:nvGraphicFramePr>
          <p:cNvPr id="3" name="表格 2"/>
          <p:cNvGraphicFramePr>
            <a:graphicFrameLocks noGrp="1"/>
          </p:cNvGraphicFramePr>
          <p:nvPr/>
        </p:nvGraphicFramePr>
        <p:xfrm>
          <a:off x="587895" y="1628800"/>
          <a:ext cx="8016553" cy="4526280"/>
        </p:xfrm>
        <a:graphic>
          <a:graphicData uri="http://schemas.openxmlformats.org/drawingml/2006/table">
            <a:tbl>
              <a:tblPr firstRow="1" bandRow="1">
                <a:tableStyleId>{5C22544A-7EE6-4342-B048-85BDC9FD1C3A}</a:tableStyleId>
              </a:tblPr>
              <a:tblGrid>
                <a:gridCol w="864096"/>
                <a:gridCol w="792088"/>
                <a:gridCol w="864096"/>
                <a:gridCol w="5496273"/>
              </a:tblGrid>
              <a:tr h="370840">
                <a:tc>
                  <a:txBody>
                    <a:bodyPr/>
                    <a:lstStyle/>
                    <a:p>
                      <a:pPr algn="ctr"/>
                      <a:r>
                        <a:rPr lang="en-US" altLang="zh-CN" sz="2000" dirty="0" smtClean="0">
                          <a:latin typeface="华文中宋" panose="02010600040101010101" pitchFamily="2" charset="-122"/>
                          <a:ea typeface="华文中宋" panose="02010600040101010101" pitchFamily="2" charset="-122"/>
                        </a:rPr>
                        <a:t>TLB</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c>
                  <a:txBody>
                    <a:bodyPr/>
                    <a:lstStyle/>
                    <a:p>
                      <a:pPr algn="ctr"/>
                      <a:r>
                        <a:rPr lang="zh-CN" altLang="en-US" sz="2000" dirty="0" smtClean="0">
                          <a:latin typeface="华文中宋" panose="02010600040101010101" pitchFamily="2" charset="-122"/>
                          <a:ea typeface="华文中宋" panose="02010600040101010101" pitchFamily="2" charset="-122"/>
                        </a:rPr>
                        <a:t>页表</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c>
                  <a:txBody>
                    <a:bodyPr/>
                    <a:lstStyle/>
                    <a:p>
                      <a:pPr algn="ctr"/>
                      <a:r>
                        <a:rPr lang="en-US" altLang="zh-CN" sz="2000" dirty="0" smtClean="0">
                          <a:latin typeface="华文中宋" panose="02010600040101010101" pitchFamily="2" charset="-122"/>
                          <a:ea typeface="华文中宋" panose="02010600040101010101" pitchFamily="2" charset="-122"/>
                        </a:rPr>
                        <a:t>cache</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c>
                  <a:txBody>
                    <a:bodyPr/>
                    <a:lstStyle/>
                    <a:p>
                      <a:pPr algn="ctr"/>
                      <a:r>
                        <a:rPr lang="zh-CN" altLang="en-US" sz="2000" dirty="0" smtClean="0">
                          <a:latin typeface="华文中宋" panose="02010600040101010101" pitchFamily="2" charset="-122"/>
                          <a:ea typeface="华文中宋" panose="02010600040101010101" pitchFamily="2" charset="-122"/>
                        </a:rPr>
                        <a:t>可能发生吗？</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r>
              <a:tr h="370840">
                <a:tc>
                  <a:txBody>
                    <a:bodyPr/>
                    <a:lstStyle/>
                    <a:p>
                      <a:pPr algn="ctr"/>
                      <a:r>
                        <a:rPr lang="zh-CN" altLang="en-US" sz="1900" dirty="0" smtClean="0">
                          <a:latin typeface="华文中宋" panose="02010600040101010101" pitchFamily="2" charset="-122"/>
                          <a:ea typeface="华文中宋" panose="02010600040101010101" pitchFamily="2" charset="-122"/>
                        </a:rPr>
                        <a:t>命中</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algn="ctr"/>
                      <a:r>
                        <a:rPr lang="zh-CN" altLang="en-US" sz="1900" dirty="0" smtClean="0">
                          <a:latin typeface="华文中宋" panose="02010600040101010101" pitchFamily="2" charset="-122"/>
                          <a:ea typeface="华文中宋" panose="02010600040101010101" pitchFamily="2" charset="-122"/>
                        </a:rPr>
                        <a:t>命中</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algn="ctr"/>
                      <a:r>
                        <a:rPr lang="zh-CN" altLang="en-US" sz="1900" dirty="0" smtClean="0">
                          <a:latin typeface="华文中宋" panose="02010600040101010101" pitchFamily="2" charset="-122"/>
                          <a:ea typeface="华文中宋" panose="02010600040101010101" pitchFamily="2" charset="-122"/>
                        </a:rPr>
                        <a:t>缺失</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r>
                        <a:rPr lang="zh-CN" altLang="en-US" sz="1900" dirty="0" smtClean="0">
                          <a:latin typeface="华文中宋" panose="02010600040101010101" pitchFamily="2" charset="-122"/>
                          <a:ea typeface="华文中宋" panose="02010600040101010101" pitchFamily="2" charset="-122"/>
                        </a:rPr>
                        <a:t>可能，但若</a:t>
                      </a: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命中就不可能检查页表</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缺失，但是页表中找到表项，重试后在</a:t>
                      </a:r>
                      <a:r>
                        <a:rPr lang="en-US" altLang="zh-CN" sz="1900" dirty="0" smtClean="0">
                          <a:latin typeface="华文中宋" panose="02010600040101010101" pitchFamily="2" charset="-122"/>
                          <a:ea typeface="华文中宋" panose="02010600040101010101" pitchFamily="2" charset="-122"/>
                        </a:rPr>
                        <a:t>Cache</a:t>
                      </a:r>
                      <a:r>
                        <a:rPr lang="zh-CN" altLang="en-US" sz="1900" dirty="0" smtClean="0">
                          <a:latin typeface="华文中宋" panose="02010600040101010101" pitchFamily="2" charset="-122"/>
                          <a:ea typeface="华文中宋" panose="02010600040101010101" pitchFamily="2" charset="-122"/>
                        </a:rPr>
                        <a:t>中找到数据</a:t>
                      </a:r>
                      <a:endParaRPr lang="zh-CN" altLang="en-US" sz="1900" dirty="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缺失，但是页表中找到表项，重试后在</a:t>
                      </a:r>
                      <a:r>
                        <a:rPr lang="en-US" altLang="zh-CN" sz="1900" dirty="0" smtClean="0">
                          <a:latin typeface="华文中宋" panose="02010600040101010101" pitchFamily="2" charset="-122"/>
                          <a:ea typeface="华文中宋" panose="02010600040101010101" pitchFamily="2" charset="-122"/>
                        </a:rPr>
                        <a:t>Cache</a:t>
                      </a:r>
                      <a:r>
                        <a:rPr lang="zh-CN" altLang="en-US" sz="1900" dirty="0" smtClean="0">
                          <a:latin typeface="华文中宋" panose="02010600040101010101" pitchFamily="2" charset="-122"/>
                          <a:ea typeface="华文中宋" panose="02010600040101010101" pitchFamily="2" charset="-122"/>
                        </a:rPr>
                        <a:t>中没找到数据</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缺失，然后缺页，重试后在</a:t>
                      </a:r>
                      <a:r>
                        <a:rPr lang="en-US" altLang="zh-CN" sz="1900" dirty="0" smtClean="0">
                          <a:latin typeface="华文中宋" panose="02010600040101010101" pitchFamily="2" charset="-122"/>
                          <a:ea typeface="华文中宋" panose="02010600040101010101" pitchFamily="2" charset="-122"/>
                        </a:rPr>
                        <a:t>Cache</a:t>
                      </a:r>
                      <a:r>
                        <a:rPr lang="zh-CN" altLang="en-US" sz="1900" dirty="0" smtClean="0">
                          <a:latin typeface="华文中宋" panose="02010600040101010101" pitchFamily="2" charset="-122"/>
                          <a:ea typeface="华文中宋" panose="02010600040101010101" pitchFamily="2" charset="-122"/>
                        </a:rPr>
                        <a:t>中没找到数据</a:t>
                      </a:r>
                      <a:endParaRPr lang="zh-CN" altLang="en-US" sz="1900" dirty="0" smtClean="0">
                        <a:latin typeface="华文中宋" panose="02010600040101010101" pitchFamily="2" charset="-122"/>
                        <a:ea typeface="华文中宋" panose="02010600040101010101" pitchFamily="2" charset="-122"/>
                      </a:endParaRPr>
                    </a:p>
                  </a:txBody>
                  <a:tcPr>
                    <a:solidFill>
                      <a:schemeClr val="accent2">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r>
                        <a:rPr lang="zh-CN" altLang="en-US" sz="1900" dirty="0" smtClean="0">
                          <a:latin typeface="华文中宋" panose="02010600040101010101" pitchFamily="2" charset="-122"/>
                          <a:ea typeface="华文中宋" panose="02010600040101010101" pitchFamily="2" charset="-122"/>
                        </a:rPr>
                        <a:t>不可能，若页表缺失，则该转换不可能在</a:t>
                      </a: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中</a:t>
                      </a:r>
                      <a:endParaRPr lang="zh-CN" altLang="en-US" sz="1900" dirty="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不可能，若页表缺失，则该转换不可能在</a:t>
                      </a:r>
                      <a:r>
                        <a:rPr lang="en-US" altLang="zh-CN" sz="1900" dirty="0" smtClean="0">
                          <a:latin typeface="华文中宋" panose="02010600040101010101" pitchFamily="2" charset="-122"/>
                          <a:ea typeface="华文中宋" panose="02010600040101010101" pitchFamily="2" charset="-122"/>
                        </a:rPr>
                        <a:t>TLB</a:t>
                      </a:r>
                      <a:r>
                        <a:rPr lang="zh-CN" altLang="en-US" sz="1900" dirty="0" smtClean="0">
                          <a:latin typeface="华文中宋" panose="02010600040101010101" pitchFamily="2" charset="-122"/>
                          <a:ea typeface="华文中宋" panose="02010600040101010101" pitchFamily="2" charset="-122"/>
                        </a:rPr>
                        <a:t>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缺失</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smtClean="0">
                          <a:latin typeface="华文中宋" panose="02010600040101010101" pitchFamily="2" charset="-122"/>
                          <a:ea typeface="华文中宋" panose="02010600040101010101" pitchFamily="2" charset="-122"/>
                        </a:rPr>
                        <a:t>命中</a:t>
                      </a:r>
                      <a:endParaRPr lang="zh-CN" altLang="en-US" sz="1900" dirty="0" smtClean="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c>
                  <a:txBody>
                    <a:bodyPr/>
                    <a:lstStyle/>
                    <a:p>
                      <a:r>
                        <a:rPr lang="zh-CN" altLang="en-US" sz="1900" dirty="0" smtClean="0">
                          <a:latin typeface="华文中宋" panose="02010600040101010101" pitchFamily="2" charset="-122"/>
                          <a:ea typeface="华文中宋" panose="02010600040101010101" pitchFamily="2" charset="-122"/>
                        </a:rPr>
                        <a:t>不可能，若页不在主存中，数据不会出现在</a:t>
                      </a:r>
                      <a:r>
                        <a:rPr lang="en-US" altLang="zh-CN" sz="1900" dirty="0" smtClean="0">
                          <a:latin typeface="华文中宋" panose="02010600040101010101" pitchFamily="2" charset="-122"/>
                          <a:ea typeface="华文中宋" panose="02010600040101010101" pitchFamily="2" charset="-122"/>
                        </a:rPr>
                        <a:t>Cache</a:t>
                      </a:r>
                      <a:r>
                        <a:rPr lang="zh-CN" altLang="en-US" sz="1900" dirty="0" smtClean="0">
                          <a:latin typeface="华文中宋" panose="02010600040101010101" pitchFamily="2" charset="-122"/>
                          <a:ea typeface="华文中宋" panose="02010600040101010101" pitchFamily="2" charset="-122"/>
                        </a:rPr>
                        <a:t>中</a:t>
                      </a:r>
                      <a:endParaRPr lang="zh-CN" altLang="en-US" sz="1900" dirty="0">
                        <a:latin typeface="华文中宋" panose="02010600040101010101" pitchFamily="2" charset="-122"/>
                        <a:ea typeface="华文中宋" panose="02010600040101010101" pitchFamily="2" charset="-122"/>
                      </a:endParaRPr>
                    </a:p>
                  </a:txBody>
                  <a:tcPr>
                    <a:solidFill>
                      <a:schemeClr val="accent6">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5.8</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加快地址转换：</a:t>
            </a:r>
            <a:r>
              <a:rPr lang="en-US" altLang="zh-CN" sz="3200" b="1" dirty="0" smtClean="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7825" y="805472"/>
            <a:ext cx="6120680" cy="600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 name="Title 8"/>
          <p:cNvSpPr txBox="1"/>
          <p:nvPr/>
        </p:nvSpPr>
        <p:spPr>
          <a:xfrm>
            <a:off x="3131840" y="3284984"/>
            <a:ext cx="237626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1800" dirty="0" smtClean="0">
                <a:solidFill>
                  <a:srgbClr val="0000FF"/>
                </a:solidFill>
                <a:latin typeface="华文中宋" panose="02010600040101010101" pitchFamily="2" charset="-122"/>
                <a:ea typeface="华文中宋" panose="02010600040101010101" pitchFamily="2" charset="-122"/>
              </a:rPr>
              <a:t>物理地址访问</a:t>
            </a:r>
            <a:r>
              <a:rPr lang="en-US" altLang="zh-CN" sz="1800" dirty="0" smtClean="0">
                <a:solidFill>
                  <a:srgbClr val="0000FF"/>
                </a:solidFill>
                <a:latin typeface="华文中宋" panose="02010600040101010101" pitchFamily="2" charset="-122"/>
                <a:ea typeface="华文中宋" panose="02010600040101010101" pitchFamily="2" charset="-122"/>
              </a:rPr>
              <a:t>Cache</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8" name="Title 8"/>
          <p:cNvSpPr txBox="1"/>
          <p:nvPr/>
        </p:nvSpPr>
        <p:spPr>
          <a:xfrm>
            <a:off x="2987824" y="6093296"/>
            <a:ext cx="2736304" cy="720080"/>
          </a:xfrm>
          <a:prstGeom prst="rect">
            <a:avLst/>
          </a:prstGeom>
        </p:spPr>
        <p:txBody>
          <a:bodyPr vert="horz" lIns="91440" tIns="45720" rIns="91440" bIns="45720" rtlCol="0" anchor="ctr" anchorCtr="0">
            <a:normAutofit lnSpcReduction="100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en-US" altLang="zh-CN" sz="1800" dirty="0" smtClean="0">
                <a:solidFill>
                  <a:srgbClr val="0000FF"/>
                </a:solidFill>
                <a:latin typeface="华文中宋" panose="02010600040101010101" pitchFamily="2" charset="-122"/>
                <a:ea typeface="华文中宋" panose="02010600040101010101" pitchFamily="2" charset="-122"/>
              </a:rPr>
              <a:t>Cache</a:t>
            </a:r>
            <a:r>
              <a:rPr lang="zh-CN" altLang="en-US" sz="1800" dirty="0" smtClean="0">
                <a:solidFill>
                  <a:srgbClr val="0000FF"/>
                </a:solidFill>
                <a:latin typeface="华文中宋" panose="02010600040101010101" pitchFamily="2" charset="-122"/>
                <a:ea typeface="华文中宋" panose="02010600040101010101" pitchFamily="2" charset="-122"/>
              </a:rPr>
              <a:t>是物理寻址和物理标记</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0" y="980728"/>
            <a:ext cx="3528392" cy="2664296"/>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spcBef>
                <a:spcPts val="0"/>
              </a:spcBef>
            </a:pPr>
            <a:r>
              <a:rPr lang="zh-CN" altLang="en-US" sz="2400" dirty="0" smtClean="0">
                <a:solidFill>
                  <a:schemeClr val="tx1"/>
                </a:solidFill>
                <a:latin typeface="华文中宋" panose="02010600040101010101" pitchFamily="2" charset="-122"/>
                <a:ea typeface="华文中宋" panose="02010600040101010101" pitchFamily="2" charset="-122"/>
              </a:rPr>
              <a:t>操作是否有并行的可能？</a:t>
            </a:r>
            <a:endParaRPr lang="en-US" altLang="zh-CN" sz="2400" dirty="0" smtClean="0">
              <a:solidFill>
                <a:schemeClr val="tx1"/>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2200" dirty="0" smtClean="0">
                <a:solidFill>
                  <a:schemeClr val="tx1"/>
                </a:solidFill>
                <a:latin typeface="华文中宋" panose="02010600040101010101" pitchFamily="2" charset="-122"/>
                <a:ea typeface="华文中宋" panose="02010600040101010101" pitchFamily="2" charset="-122"/>
              </a:rPr>
              <a:t>考虑处理器用完整的或者部分的虚拟地址来索引</a:t>
            </a:r>
            <a:r>
              <a:rPr lang="en-US" altLang="zh-CN" sz="2200" dirty="0" smtClean="0">
                <a:solidFill>
                  <a:schemeClr val="tx1"/>
                </a:solidFill>
                <a:latin typeface="华文中宋" panose="02010600040101010101" pitchFamily="2" charset="-122"/>
                <a:ea typeface="华文中宋" panose="02010600040101010101" pitchFamily="2" charset="-122"/>
              </a:rPr>
              <a:t>Cache</a:t>
            </a:r>
            <a:r>
              <a:rPr lang="zh-CN" altLang="en-US" sz="2200" dirty="0" smtClean="0">
                <a:solidFill>
                  <a:schemeClr val="tx1"/>
                </a:solidFill>
                <a:latin typeface="华文中宋" panose="02010600040101010101" pitchFamily="2" charset="-122"/>
                <a:ea typeface="华文中宋" panose="02010600040101010101" pitchFamily="2" charset="-122"/>
              </a:rPr>
              <a:t>，如何实现？</a:t>
            </a:r>
            <a:endParaRPr lang="zh-CN" altLang="en-US" sz="22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5.9</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虚拟存储器的保护</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ext Box 9"/>
          <p:cNvSpPr txBox="1">
            <a:spLocks noChangeArrowheads="1"/>
          </p:cNvSpPr>
          <p:nvPr/>
        </p:nvSpPr>
        <p:spPr bwMode="auto">
          <a:xfrm>
            <a:off x="467544" y="1124744"/>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虚拟存储器的重要功能：保护</a:t>
            </a:r>
            <a:endParaRPr lang="zh-CN" altLang="en-US" dirty="0"/>
          </a:p>
        </p:txBody>
      </p:sp>
      <p:sp>
        <p:nvSpPr>
          <p:cNvPr id="7" name="Text Box 9"/>
          <p:cNvSpPr txBox="1">
            <a:spLocks noChangeArrowheads="1"/>
          </p:cNvSpPr>
          <p:nvPr/>
        </p:nvSpPr>
        <p:spPr bwMode="auto">
          <a:xfrm>
            <a:off x="770216" y="1844824"/>
            <a:ext cx="8010536" cy="183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smtClean="0"/>
              <a:t>允许多个进程共享一个单一的主存；</a:t>
            </a:r>
            <a:endParaRPr lang="en-US" altLang="zh-CN" sz="3000" dirty="0" smtClean="0"/>
          </a:p>
          <a:p>
            <a:pPr>
              <a:lnSpc>
                <a:spcPct val="125000"/>
              </a:lnSpc>
              <a:buFont typeface="Wingdings" panose="05000000000000000000" pitchFamily="2" charset="2"/>
              <a:buChar char="Ø"/>
            </a:pPr>
            <a:r>
              <a:rPr lang="zh-CN" altLang="en-US" sz="3000" dirty="0"/>
              <a:t>为</a:t>
            </a:r>
            <a:r>
              <a:rPr lang="zh-CN" altLang="en-US" sz="3000" dirty="0" smtClean="0"/>
              <a:t>每个进程提供运行空间；</a:t>
            </a:r>
            <a:endParaRPr lang="en-US" altLang="zh-CN" sz="3000" dirty="0" smtClean="0"/>
          </a:p>
          <a:p>
            <a:pPr>
              <a:lnSpc>
                <a:spcPct val="125000"/>
              </a:lnSpc>
              <a:buFont typeface="Wingdings" panose="05000000000000000000" pitchFamily="2" charset="2"/>
              <a:buChar char="Ø"/>
            </a:pPr>
            <a:r>
              <a:rPr lang="zh-CN" altLang="en-US" sz="3000" dirty="0" smtClean="0"/>
              <a:t>保护每个进程的空间不被另外的进程访问；</a:t>
            </a:r>
            <a:endParaRPr lang="zh-CN" altLang="en-US" sz="3000" dirty="0"/>
          </a:p>
        </p:txBody>
      </p:sp>
      <p:sp>
        <p:nvSpPr>
          <p:cNvPr id="9" name="Text Box 9"/>
          <p:cNvSpPr txBox="1">
            <a:spLocks noChangeArrowheads="1"/>
          </p:cNvSpPr>
          <p:nvPr/>
        </p:nvSpPr>
        <p:spPr bwMode="auto">
          <a:xfrm>
            <a:off x="467544" y="3780822"/>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基本原理：</a:t>
            </a:r>
            <a:r>
              <a:rPr lang="en-US" altLang="zh-CN" dirty="0" smtClean="0"/>
              <a:t>2</a:t>
            </a:r>
            <a:r>
              <a:rPr lang="zh-CN" altLang="en-US" dirty="0" smtClean="0"/>
              <a:t>种模式</a:t>
            </a:r>
            <a:endParaRPr lang="zh-CN" altLang="en-US" dirty="0"/>
          </a:p>
        </p:txBody>
      </p:sp>
      <p:sp>
        <p:nvSpPr>
          <p:cNvPr id="11" name="Text Box 9"/>
          <p:cNvSpPr txBox="1">
            <a:spLocks noChangeArrowheads="1"/>
          </p:cNvSpPr>
          <p:nvPr/>
        </p:nvSpPr>
        <p:spPr bwMode="auto">
          <a:xfrm>
            <a:off x="770216" y="4373805"/>
            <a:ext cx="8010536"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smtClean="0"/>
              <a:t>用户模式（</a:t>
            </a:r>
            <a:r>
              <a:rPr lang="zh-CN" altLang="en-US" sz="3000" dirty="0" smtClean="0">
                <a:solidFill>
                  <a:srgbClr val="C00000"/>
                </a:solidFill>
              </a:rPr>
              <a:t>用户态</a:t>
            </a:r>
            <a:r>
              <a:rPr lang="zh-CN" altLang="en-US" sz="3000" dirty="0" smtClean="0"/>
              <a:t>）：</a:t>
            </a:r>
            <a:endParaRPr lang="en-US" altLang="zh-CN" sz="3000" dirty="0" smtClean="0"/>
          </a:p>
          <a:p>
            <a:pPr marL="0" indent="0">
              <a:lnSpc>
                <a:spcPct val="125000"/>
              </a:lnSpc>
              <a:buNone/>
            </a:pPr>
            <a:r>
              <a:rPr lang="zh-CN" altLang="en-US" sz="3000" dirty="0" smtClean="0"/>
              <a:t>      只能访问用户自己的地址空间；</a:t>
            </a:r>
            <a:endParaRPr lang="en-US" altLang="zh-CN" sz="30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5.9</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smtClean="0">
                <a:solidFill>
                  <a:srgbClr val="0000FF"/>
                </a:solidFill>
                <a:latin typeface="华文中宋" panose="02010600040101010101" pitchFamily="2" charset="-122"/>
                <a:ea typeface="华文中宋" panose="02010600040101010101" pitchFamily="2" charset="-122"/>
              </a:rPr>
              <a:t>虚拟存储器的保护</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79398" y="1124744"/>
            <a:ext cx="8010536" cy="183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smtClean="0"/>
              <a:t>超级用户管理模式（</a:t>
            </a:r>
            <a:r>
              <a:rPr lang="zh-CN" altLang="en-US" sz="3000" dirty="0" smtClean="0">
                <a:solidFill>
                  <a:srgbClr val="C00000"/>
                </a:solidFill>
              </a:rPr>
              <a:t>核心态或管态</a:t>
            </a:r>
            <a:r>
              <a:rPr lang="zh-CN" altLang="en-US" sz="3000" dirty="0" smtClean="0"/>
              <a:t>）：</a:t>
            </a:r>
            <a:endParaRPr lang="en-US" altLang="zh-CN" sz="3000" dirty="0" smtClean="0"/>
          </a:p>
          <a:p>
            <a:pPr marL="0" indent="0">
              <a:lnSpc>
                <a:spcPct val="125000"/>
              </a:lnSpc>
              <a:buNone/>
            </a:pPr>
            <a:r>
              <a:rPr lang="zh-CN" altLang="en-US" sz="3000" dirty="0" smtClean="0"/>
              <a:t>      允许访问</a:t>
            </a:r>
            <a:r>
              <a:rPr lang="en-US" altLang="zh-CN" sz="3000" dirty="0" smtClean="0"/>
              <a:t>OS</a:t>
            </a:r>
            <a:r>
              <a:rPr lang="zh-CN" altLang="en-US" sz="3000" dirty="0" smtClean="0"/>
              <a:t>的地址空间、页表和其它状态信息；</a:t>
            </a:r>
            <a:endParaRPr lang="en-US" altLang="zh-CN" sz="3000" dirty="0" smtClean="0"/>
          </a:p>
        </p:txBody>
      </p:sp>
      <p:sp>
        <p:nvSpPr>
          <p:cNvPr id="14" name="Text Box 9"/>
          <p:cNvSpPr txBox="1">
            <a:spLocks noChangeArrowheads="1"/>
          </p:cNvSpPr>
          <p:nvPr/>
        </p:nvSpPr>
        <p:spPr bwMode="auto">
          <a:xfrm>
            <a:off x="588580" y="3068960"/>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系统调用</a:t>
            </a:r>
            <a:endParaRPr lang="zh-CN" altLang="en-US" dirty="0"/>
          </a:p>
        </p:txBody>
      </p:sp>
      <p:sp>
        <p:nvSpPr>
          <p:cNvPr id="15" name="Text Box 9"/>
          <p:cNvSpPr txBox="1">
            <a:spLocks noChangeArrowheads="1"/>
          </p:cNvSpPr>
          <p:nvPr/>
        </p:nvSpPr>
        <p:spPr bwMode="auto">
          <a:xfrm>
            <a:off x="811780" y="3699352"/>
            <a:ext cx="8010536" cy="276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将控制权从用户模式转换到管理员模式的特殊指令</a:t>
            </a:r>
            <a:endParaRPr lang="zh-CN" altLang="en-US" sz="2800" dirty="0" smtClean="0"/>
          </a:p>
          <a:p>
            <a:pPr>
              <a:lnSpc>
                <a:spcPct val="125000"/>
              </a:lnSpc>
              <a:buFont typeface="Wingdings" panose="05000000000000000000" pitchFamily="2" charset="2"/>
              <a:buChar char="Ø"/>
            </a:pPr>
            <a:r>
              <a:rPr altLang="en-US" sz="2800" dirty="0" smtClean="0"/>
              <a:t>和其他异常处理一样，系统调用处的程序计数器中的值被保存在异常程序计数器中（</a:t>
            </a:r>
            <a:r>
              <a:rPr lang="en-US" altLang="zh-CN" sz="2800" dirty="0" smtClean="0"/>
              <a:t>EPC</a:t>
            </a:r>
            <a:r>
              <a:rPr altLang="en-US" sz="2800" dirty="0" smtClean="0"/>
              <a:t>），处理器被置于管理态。</a:t>
            </a:r>
            <a:endParaRPr altLang="en-US" sz="28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标题 349187"/>
          <p:cNvSpPr>
            <a:spLocks noGrp="1"/>
          </p:cNvSpPr>
          <p:nvPr>
            <p:ph type="title"/>
          </p:nvPr>
        </p:nvSpPr>
        <p:spPr>
          <a:xfrm>
            <a:off x="436180" y="209550"/>
            <a:ext cx="8403020" cy="552450"/>
          </a:xfrm>
        </p:spPr>
        <p:txBody>
          <a:bodyPr anchor="b">
            <a:spAutoFit/>
          </a:bodyPr>
          <a:lstStyle/>
          <a:p>
            <a:r>
              <a:rPr lang="en-US" altLang="zh-CN" b="1" dirty="0" smtClean="0">
                <a:solidFill>
                  <a:srgbClr val="0000FF"/>
                </a:solidFill>
                <a:latin typeface="+mn-lt"/>
                <a:ea typeface="华文中宋" panose="02010600040101010101" pitchFamily="2" charset="-122"/>
                <a:sym typeface="+mn-ea"/>
              </a:rPr>
              <a:t>5.9</a:t>
            </a:r>
            <a:r>
              <a:rPr lang="en-US" altLang="zh-CN" b="1" dirty="0" smtClean="0">
                <a:solidFill>
                  <a:srgbClr val="0000FF"/>
                </a:solidFill>
                <a:latin typeface="华文中宋" panose="02010600040101010101" pitchFamily="2" charset="-122"/>
                <a:ea typeface="华文中宋" panose="02010600040101010101" pitchFamily="2" charset="-122"/>
                <a:sym typeface="+mn-ea"/>
              </a:rPr>
              <a:t> </a:t>
            </a:r>
            <a:r>
              <a:rPr altLang="en-US" b="1" dirty="0" smtClean="0">
                <a:solidFill>
                  <a:srgbClr val="0000FF"/>
                </a:solidFill>
                <a:latin typeface="华文中宋" panose="02010600040101010101" pitchFamily="2" charset="-122"/>
                <a:ea typeface="华文中宋" panose="02010600040101010101" pitchFamily="2" charset="-122"/>
                <a:sym typeface="+mn-ea"/>
              </a:rPr>
              <a:t>虚拟存储器的保护</a:t>
            </a:r>
            <a:endParaRPr lang="en-US" altLang="zh-CN"/>
          </a:p>
        </p:txBody>
      </p:sp>
      <p:sp>
        <p:nvSpPr>
          <p:cNvPr id="349189" name="文本占位符 349188"/>
          <p:cNvSpPr>
            <a:spLocks noGrp="1"/>
          </p:cNvSpPr>
          <p:nvPr>
            <p:ph type="body" idx="1"/>
          </p:nvPr>
        </p:nvSpPr>
        <p:spPr>
          <a:xfrm>
            <a:off x="457200" y="1384935"/>
            <a:ext cx="8659495" cy="4526280"/>
          </a:xfrm>
        </p:spPr>
        <p:txBody>
          <a:bodyPr>
            <a:noAutofit/>
          </a:bodyPr>
          <a:lstStyle/>
          <a:p>
            <a:pPr>
              <a:buFont typeface="Wingdings" panose="05000000000000000000" charset="0"/>
              <a:buChar char="n"/>
            </a:pPr>
            <a:r>
              <a:rPr altLang="en-US" sz="2800">
                <a:latin typeface="华文中宋" panose="02010600040101010101" pitchFamily="2" charset="-122"/>
                <a:ea typeface="华文中宋" panose="02010600040101010101" pitchFamily="2" charset="-122"/>
              </a:rPr>
              <a:t>每个进程有自己的虚拟地址空间，不同进程能够共享他们虚拟地址空间中的一部分</a:t>
            </a:r>
            <a:endParaRPr lang="en-US" altLang="en-US">
              <a:latin typeface="华文中宋" panose="02010600040101010101" pitchFamily="2" charset="-122"/>
              <a:ea typeface="华文中宋" panose="02010600040101010101" pitchFamily="2" charset="-122"/>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但是需要赋予进程保护数据防止被其他进程读或写的能力，即防止一个进程读取另外一个进程的数据</a:t>
            </a:r>
            <a:endParaRPr altLang="en-US" sz="2400">
              <a:latin typeface="华文中宋" panose="02010600040101010101" pitchFamily="2" charset="-122"/>
              <a:ea typeface="华文中宋" panose="02010600040101010101" pitchFamily="2" charset="-122"/>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需要操作系统的保护或协助（操作系统管理页表的组织，使独立的虚拟页映射到不相交的物理页上，就能使一个进程无法访问另外一个进程的数据。同时，</a:t>
            </a:r>
            <a:r>
              <a:rPr altLang="en-US" sz="2400">
                <a:latin typeface="华文中宋" panose="02010600040101010101" pitchFamily="2" charset="-122"/>
                <a:ea typeface="华文中宋" panose="02010600040101010101" pitchFamily="2" charset="-122"/>
                <a:sym typeface="+mn-ea"/>
              </a:rPr>
              <a:t>由操作系统负责修改页表，</a:t>
            </a:r>
            <a:r>
              <a:rPr altLang="en-US" sz="2400">
                <a:latin typeface="华文中宋" panose="02010600040101010101" pitchFamily="2" charset="-122"/>
                <a:ea typeface="华文中宋" panose="02010600040101010101" pitchFamily="2" charset="-122"/>
              </a:rPr>
              <a:t>防止用户进程更改自己的页表，通过将页表放在操作系统的保护地址空间）</a:t>
            </a:r>
            <a:endParaRPr lang="en-US" altLang="en-US" sz="240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标题 349187"/>
          <p:cNvSpPr>
            <a:spLocks noGrp="1"/>
          </p:cNvSpPr>
          <p:nvPr>
            <p:ph type="title"/>
          </p:nvPr>
        </p:nvSpPr>
        <p:spPr>
          <a:xfrm>
            <a:off x="436180" y="209550"/>
            <a:ext cx="8403020" cy="552450"/>
          </a:xfrm>
        </p:spPr>
        <p:txBody>
          <a:bodyPr anchor="b">
            <a:spAutoFit/>
          </a:bodyPr>
          <a:lstStyle/>
          <a:p>
            <a:r>
              <a:rPr lang="en-US" altLang="zh-CN" b="1" dirty="0" smtClean="0">
                <a:solidFill>
                  <a:srgbClr val="0000FF"/>
                </a:solidFill>
                <a:latin typeface="+mn-lt"/>
                <a:ea typeface="华文中宋" panose="02010600040101010101" pitchFamily="2" charset="-122"/>
                <a:sym typeface="+mn-ea"/>
              </a:rPr>
              <a:t>5.9</a:t>
            </a:r>
            <a:r>
              <a:rPr lang="en-US" altLang="zh-CN" b="1" dirty="0" smtClean="0">
                <a:solidFill>
                  <a:srgbClr val="0000FF"/>
                </a:solidFill>
                <a:latin typeface="华文中宋" panose="02010600040101010101" pitchFamily="2" charset="-122"/>
                <a:ea typeface="华文中宋" panose="02010600040101010101" pitchFamily="2" charset="-122"/>
                <a:sym typeface="+mn-ea"/>
              </a:rPr>
              <a:t> </a:t>
            </a:r>
            <a:r>
              <a:rPr altLang="en-US" b="1" dirty="0" smtClean="0">
                <a:solidFill>
                  <a:srgbClr val="0000FF"/>
                </a:solidFill>
                <a:latin typeface="华文中宋" panose="02010600040101010101" pitchFamily="2" charset="-122"/>
                <a:ea typeface="华文中宋" panose="02010600040101010101" pitchFamily="2" charset="-122"/>
                <a:sym typeface="+mn-ea"/>
              </a:rPr>
              <a:t>虚拟存储器的保护</a:t>
            </a:r>
            <a:endParaRPr lang="en-US" altLang="zh-CN"/>
          </a:p>
        </p:txBody>
      </p:sp>
      <p:sp>
        <p:nvSpPr>
          <p:cNvPr id="349189" name="文本占位符 349188"/>
          <p:cNvSpPr>
            <a:spLocks noGrp="1"/>
          </p:cNvSpPr>
          <p:nvPr>
            <p:ph type="body" idx="1"/>
          </p:nvPr>
        </p:nvSpPr>
        <p:spPr>
          <a:xfrm>
            <a:off x="457200" y="1026160"/>
            <a:ext cx="8659495" cy="4526280"/>
          </a:xfrm>
        </p:spPr>
        <p:txBody>
          <a:bodyPr>
            <a:noAutofit/>
          </a:bodyPr>
          <a:lstStyle/>
          <a:p>
            <a:pPr>
              <a:buFont typeface="Wingdings" panose="05000000000000000000" charset="0"/>
              <a:buChar char="n"/>
            </a:pPr>
            <a:endParaRPr lang="en-US" altLang="en-US">
              <a:latin typeface="华文中宋" panose="02010600040101010101" pitchFamily="2" charset="-122"/>
              <a:ea typeface="华文中宋" panose="02010600040101010101" pitchFamily="2" charset="-122"/>
            </a:endParaRPr>
          </a:p>
          <a:p>
            <a:pPr>
              <a:buFont typeface="Wingdings" panose="05000000000000000000" charset="0"/>
              <a:buChar char="n"/>
            </a:pPr>
            <a:r>
              <a:rPr altLang="en-US" sz="2800">
                <a:latin typeface="华文中宋" panose="02010600040101010101" pitchFamily="2" charset="-122"/>
                <a:ea typeface="华文中宋" panose="02010600040101010101" pitchFamily="2" charset="-122"/>
              </a:rPr>
              <a:t>硬件支持操作系统对虚拟地址空间的保护</a:t>
            </a:r>
            <a:endParaRPr lang="en-US" altLang="en-US">
              <a:latin typeface="华文中宋" panose="02010600040101010101" pitchFamily="2" charset="-122"/>
              <a:ea typeface="华文中宋" panose="02010600040101010101" pitchFamily="2" charset="-122"/>
            </a:endParaRPr>
          </a:p>
          <a:p>
            <a:pPr marL="800100" lvl="1" indent="-342900">
              <a:buFont typeface="Wingdings" panose="05000000000000000000" charset="0"/>
              <a:buChar char="Ø"/>
            </a:pPr>
            <a:r>
              <a:rPr altLang="en-US" sz="2400" dirty="0" smtClean="0">
                <a:latin typeface="华文中宋" panose="02010600040101010101" pitchFamily="2" charset="-122"/>
                <a:ea typeface="华文中宋" panose="02010600040101010101" pitchFamily="2" charset="-122"/>
                <a:sym typeface="+mn-ea"/>
              </a:rPr>
              <a:t>指示处理器被置于超级用户管理模式（即</a:t>
            </a:r>
            <a:r>
              <a:rPr altLang="en-US" sz="2400" dirty="0" smtClean="0">
                <a:solidFill>
                  <a:srgbClr val="C00000"/>
                </a:solidFill>
                <a:latin typeface="华文中宋" panose="02010600040101010101" pitchFamily="2" charset="-122"/>
                <a:ea typeface="华文中宋" panose="02010600040101010101" pitchFamily="2" charset="-122"/>
                <a:sym typeface="+mn-ea"/>
              </a:rPr>
              <a:t>核心态或管态</a:t>
            </a:r>
            <a:r>
              <a:rPr altLang="en-US" sz="2400" dirty="0" smtClean="0">
                <a:latin typeface="华文中宋" panose="02010600040101010101" pitchFamily="2" charset="-122"/>
                <a:ea typeface="华文中宋" panose="02010600040101010101" pitchFamily="2" charset="-122"/>
                <a:sym typeface="+mn-ea"/>
              </a:rPr>
              <a:t>）</a:t>
            </a:r>
            <a:endParaRPr lang="en-US" altLang="en-US" dirty="0" smtClean="0">
              <a:latin typeface="华文中宋" panose="02010600040101010101" pitchFamily="2" charset="-122"/>
              <a:ea typeface="华文中宋" panose="02010600040101010101" pitchFamily="2" charset="-122"/>
              <a:sym typeface="+mn-ea"/>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sym typeface="+mn-ea"/>
              </a:rPr>
              <a:t>系统调用异常处理完成</a:t>
            </a:r>
            <a:endParaRPr altLang="en-US" sz="2400">
              <a:latin typeface="华文中宋" panose="02010600040101010101" pitchFamily="2" charset="-122"/>
              <a:ea typeface="华文中宋" panose="02010600040101010101" pitchFamily="2" charset="-122"/>
              <a:sym typeface="+mn-ea"/>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用特殊指令（如</a:t>
            </a:r>
            <a:r>
              <a:rPr lang="en-US" altLang="zh-CN" sz="2400">
                <a:latin typeface="华文中宋" panose="02010600040101010101" pitchFamily="2" charset="-122"/>
                <a:ea typeface="华文中宋" panose="02010600040101010101" pitchFamily="2" charset="-122"/>
              </a:rPr>
              <a:t>MIPS</a:t>
            </a:r>
            <a:r>
              <a:rPr altLang="en-US" sz="2400">
                <a:latin typeface="华文中宋" panose="02010600040101010101" pitchFamily="2" charset="-122"/>
                <a:ea typeface="华文中宋" panose="02010600040101010101" pitchFamily="2" charset="-122"/>
              </a:rPr>
              <a:t>指令集中的</a:t>
            </a:r>
            <a:r>
              <a:rPr lang="en-US" altLang="zh-CN" sz="2400">
                <a:latin typeface="华文中宋" panose="02010600040101010101" pitchFamily="2" charset="-122"/>
                <a:ea typeface="华文中宋" panose="02010600040101010101" pitchFamily="2" charset="-122"/>
              </a:rPr>
              <a:t>syscall</a:t>
            </a:r>
            <a:r>
              <a:rPr altLang="en-US" sz="2400">
                <a:latin typeface="华文中宋" panose="02010600040101010101" pitchFamily="2" charset="-122"/>
                <a:ea typeface="华文中宋" panose="02010600040101010101" pitchFamily="2" charset="-122"/>
              </a:rPr>
              <a:t>）将控制权传到管理代码空间的指令位置</a:t>
            </a:r>
            <a:endParaRPr lang="en-US" altLang="en-US" sz="240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tLang="en-US">
                <a:sym typeface="+mn-ea"/>
              </a:rPr>
              <a:t>虚拟存储器</a:t>
            </a:r>
            <a:r>
              <a:rPr lang="zh-CN" altLang="en-US"/>
              <a:t>小结</a:t>
            </a:r>
            <a:endParaRPr lang="zh-CN" altLang="en-US"/>
          </a:p>
        </p:txBody>
      </p:sp>
      <p:sp>
        <p:nvSpPr>
          <p:cNvPr id="4" name="内容占位符 3"/>
          <p:cNvSpPr>
            <a:spLocks noGrp="1"/>
          </p:cNvSpPr>
          <p:nvPr>
            <p:ph idx="1"/>
          </p:nvPr>
        </p:nvSpPr>
        <p:spPr>
          <a:xfrm>
            <a:off x="274320" y="1026160"/>
            <a:ext cx="8856345" cy="4526280"/>
          </a:xfrm>
        </p:spPr>
        <p:txBody>
          <a:bodyPr>
            <a:noAutofit/>
          </a:bodyPr>
          <a:lstStyle/>
          <a:p>
            <a:pPr>
              <a:buFont typeface="Wingdings" panose="05000000000000000000" charset="0"/>
              <a:buChar char="n"/>
            </a:pPr>
            <a:r>
              <a:rPr lang="zh-CN" altLang="en-US" sz="2400">
                <a:latin typeface="华文中宋" panose="02010600040101010101" pitchFamily="2" charset="-122"/>
                <a:ea typeface="华文中宋" panose="02010600040101010101" pitchFamily="2" charset="-122"/>
              </a:rPr>
              <a:t>虚拟存储器是管理主存和磁盘的之间数据缓存的一级存储层次</a:t>
            </a:r>
            <a:endParaRPr lang="zh-CN" altLang="en-US" sz="2400">
              <a:latin typeface="华文中宋" panose="02010600040101010101" pitchFamily="2" charset="-122"/>
              <a:ea typeface="华文中宋" panose="02010600040101010101" pitchFamily="2" charset="-122"/>
            </a:endParaRPr>
          </a:p>
          <a:p>
            <a:pPr>
              <a:buFont typeface="Wingdings" panose="05000000000000000000" charset="0"/>
              <a:buChar char="n"/>
            </a:pPr>
            <a:r>
              <a:rPr lang="zh-CN" altLang="en-US" sz="2400">
                <a:latin typeface="华文中宋" panose="02010600040101010101" pitchFamily="2" charset="-122"/>
                <a:ea typeface="华文中宋" panose="02010600040101010101" pitchFamily="2" charset="-122"/>
              </a:rPr>
              <a:t>虚拟存储器允许单个程序在主存有限的范围内扩展地址空间。</a:t>
            </a:r>
            <a:endParaRPr lang="zh-CN" altLang="en-US" sz="2400">
              <a:latin typeface="华文中宋" panose="02010600040101010101" pitchFamily="2" charset="-122"/>
              <a:ea typeface="华文中宋" panose="02010600040101010101" pitchFamily="2" charset="-122"/>
            </a:endParaRP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虚拟存储器以一种保护的方式，支持多个同时活跃的进程共享主存。</a:t>
            </a:r>
            <a:endParaRPr altLang="en-US" sz="2400">
              <a:latin typeface="华文中宋" panose="02010600040101010101" pitchFamily="2" charset="-122"/>
              <a:ea typeface="华文中宋" panose="02010600040101010101" pitchFamily="2" charset="-122"/>
              <a:sym typeface="+mn-ea"/>
            </a:endParaRP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管理主存和磁盘之间的存储层次结构由于缺页的代价很高。</a:t>
            </a:r>
            <a:endParaRPr altLang="en-US" sz="2400">
              <a:latin typeface="华文中宋" panose="02010600040101010101" pitchFamily="2" charset="-122"/>
              <a:ea typeface="华文中宋" panose="02010600040101010101" pitchFamily="2" charset="-122"/>
              <a:sym typeface="+mn-ea"/>
            </a:endParaRP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虚拟存储器机制提供了从被程序使用的虚拟地址到用来访问主存的物理地址空间之间的转换。对于页表，</a:t>
            </a:r>
            <a:r>
              <a:rPr lang="en-US" altLang="zh-CN" sz="2400">
                <a:latin typeface="华文中宋" panose="02010600040101010101" pitchFamily="2" charset="-122"/>
                <a:ea typeface="华文中宋" panose="02010600040101010101" pitchFamily="2" charset="-122"/>
                <a:sym typeface="+mn-ea"/>
              </a:rPr>
              <a:t>TLB</a:t>
            </a:r>
            <a:r>
              <a:rPr altLang="en-US" sz="2400">
                <a:latin typeface="华文中宋" panose="02010600040101010101" pitchFamily="2" charset="-122"/>
                <a:ea typeface="华文中宋" panose="02010600040101010101" pitchFamily="2" charset="-122"/>
                <a:sym typeface="+mn-ea"/>
              </a:rPr>
              <a:t>扮演了地址转换</a:t>
            </a:r>
            <a:r>
              <a:rPr lang="en-US" altLang="zh-CN" sz="2400">
                <a:latin typeface="华文中宋" panose="02010600040101010101" pitchFamily="2" charset="-122"/>
                <a:ea typeface="华文中宋" panose="02010600040101010101" pitchFamily="2" charset="-122"/>
                <a:sym typeface="+mn-ea"/>
              </a:rPr>
              <a:t>cache</a:t>
            </a:r>
            <a:r>
              <a:rPr altLang="en-US" sz="2400">
                <a:latin typeface="华文中宋" panose="02010600040101010101" pitchFamily="2" charset="-122"/>
                <a:ea typeface="华文中宋" panose="02010600040101010101" pitchFamily="2" charset="-122"/>
                <a:sym typeface="+mn-ea"/>
              </a:rPr>
              <a:t>的角色，利用</a:t>
            </a:r>
            <a:r>
              <a:rPr lang="en-US" altLang="zh-CN" sz="2400">
                <a:latin typeface="华文中宋" panose="02010600040101010101" pitchFamily="2" charset="-122"/>
                <a:ea typeface="华文中宋" panose="02010600040101010101" pitchFamily="2" charset="-122"/>
                <a:sym typeface="+mn-ea"/>
              </a:rPr>
              <a:t>TLB</a:t>
            </a:r>
            <a:r>
              <a:rPr altLang="en-US" sz="2400">
                <a:latin typeface="华文中宋" panose="02010600040101010101" pitchFamily="2" charset="-122"/>
                <a:ea typeface="华文中宋" panose="02010600040101010101" pitchFamily="2" charset="-122"/>
                <a:sym typeface="+mn-ea"/>
              </a:rPr>
              <a:t>中的变换，将虚拟地址转换为物理地址</a:t>
            </a:r>
            <a:endParaRPr altLang="en-US" sz="2400">
              <a:latin typeface="华文中宋" panose="02010600040101010101" pitchFamily="2" charset="-122"/>
              <a:ea typeface="华文中宋" panose="02010600040101010101" pitchFamily="2" charset="-122"/>
              <a:sym typeface="+mn-ea"/>
            </a:endParaRP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这个地址转换允许对主存进行受保护的共享。进程之间受控制地共享页可以在操作系统的协助完成。为了保证进程间受到保护，要求只有操作系统才能改变地址变换，防止用户程序更改页表。</a:t>
            </a:r>
            <a:endParaRPr lang="zh-CN" altLang="en-US" sz="2400">
              <a:latin typeface="华文中宋" panose="02010600040101010101" pitchFamily="2" charset="-122"/>
              <a:ea typeface="华文中宋" panose="02010600040101010101" pitchFamily="2" charset="-122"/>
              <a:sym typeface="+mn-ea"/>
            </a:endParaRPr>
          </a:p>
        </p:txBody>
      </p:sp>
      <p:sp>
        <p:nvSpPr>
          <p:cNvPr id="2" name="灯片编号占位符 1"/>
          <p:cNvSpPr>
            <a:spLocks noGrp="1"/>
          </p:cNvSpPr>
          <p:nvPr>
            <p:ph type="sldNum" sz="quarter" idx="12"/>
          </p:nvPr>
        </p:nvSpPr>
        <p:spPr/>
        <p:txBody>
          <a:bodyPr/>
          <a:lstStyle/>
          <a:p>
            <a:fld id="{73820FCD-5F4C-4989-BE05-0A8208BCBC21}" type="slidenum">
              <a:rPr/>
            </a:fld>
            <a:endParaRPr kumimoji="0" 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5.10</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1124744"/>
            <a:ext cx="8010536" cy="475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smtClean="0"/>
              <a:t>虚拟机（</a:t>
            </a:r>
            <a:r>
              <a:rPr lang="en-US" altLang="zh-CN" sz="3000" dirty="0" smtClean="0"/>
              <a:t>Virtual Machine, VM</a:t>
            </a:r>
            <a:r>
              <a:rPr lang="zh-CN" altLang="en-US" sz="3000" dirty="0" smtClean="0"/>
              <a:t>）</a:t>
            </a:r>
            <a:endParaRPr lang="en-US" altLang="zh-CN" sz="3000" dirty="0" smtClean="0"/>
          </a:p>
          <a:p>
            <a:pPr marL="0" indent="0">
              <a:lnSpc>
                <a:spcPct val="125000"/>
              </a:lnSpc>
              <a:buNone/>
            </a:pPr>
            <a:r>
              <a:rPr lang="zh-CN" altLang="en-US" sz="2600" dirty="0" smtClean="0"/>
              <a:t>      从</a:t>
            </a:r>
            <a:r>
              <a:rPr lang="en-US" altLang="zh-CN" sz="2600" dirty="0" smtClean="0"/>
              <a:t>20</a:t>
            </a:r>
            <a:r>
              <a:rPr lang="zh-CN" altLang="en-US" sz="2600" dirty="0" smtClean="0"/>
              <a:t>世纪</a:t>
            </a:r>
            <a:r>
              <a:rPr lang="en-US" altLang="zh-CN" sz="2600" dirty="0" smtClean="0"/>
              <a:t>60</a:t>
            </a:r>
            <a:r>
              <a:rPr lang="zh-CN" altLang="en-US" sz="2600" dirty="0" smtClean="0"/>
              <a:t>年代到现在，一直是大型机的重要组成部分。</a:t>
            </a:r>
            <a:endParaRPr lang="en-US" altLang="zh-CN" sz="2600" dirty="0" smtClean="0"/>
          </a:p>
          <a:p>
            <a:pPr>
              <a:lnSpc>
                <a:spcPct val="125000"/>
              </a:lnSpc>
              <a:buFont typeface="Wingdings" panose="05000000000000000000" pitchFamily="2" charset="2"/>
              <a:buChar char="Ø"/>
            </a:pPr>
            <a:r>
              <a:rPr lang="zh-CN" altLang="en-US" sz="3000" dirty="0" smtClean="0"/>
              <a:t>近年来受到关注的原因：</a:t>
            </a:r>
            <a:endParaRPr lang="en-US" altLang="zh-CN" sz="3000" dirty="0" smtClean="0"/>
          </a:p>
          <a:p>
            <a:pPr>
              <a:lnSpc>
                <a:spcPct val="125000"/>
              </a:lnSpc>
              <a:buFont typeface="Arial" panose="020B0604020202020204" pitchFamily="34" charset="0"/>
              <a:buChar char="•"/>
            </a:pPr>
            <a:r>
              <a:rPr lang="zh-CN" altLang="en-US" sz="2600" dirty="0"/>
              <a:t>隔离</a:t>
            </a:r>
            <a:r>
              <a:rPr lang="zh-CN" altLang="en-US" sz="2600" dirty="0" smtClean="0"/>
              <a:t>性和安全性的重要性日益增长；</a:t>
            </a:r>
            <a:endParaRPr lang="en-US" altLang="zh-CN" sz="2600" dirty="0" smtClean="0"/>
          </a:p>
          <a:p>
            <a:pPr>
              <a:lnSpc>
                <a:spcPct val="125000"/>
              </a:lnSpc>
              <a:buFont typeface="Arial" panose="020B0604020202020204" pitchFamily="34" charset="0"/>
              <a:buChar char="•"/>
            </a:pPr>
            <a:r>
              <a:rPr lang="zh-CN" altLang="en-US" sz="2600" dirty="0" smtClean="0"/>
              <a:t>标准操作系统在安全性和可靠性方面的缺陷；</a:t>
            </a:r>
            <a:endParaRPr lang="en-US" altLang="zh-CN" sz="2600" dirty="0" smtClean="0"/>
          </a:p>
          <a:p>
            <a:pPr>
              <a:lnSpc>
                <a:spcPct val="125000"/>
              </a:lnSpc>
              <a:buFont typeface="Arial" panose="020B0604020202020204" pitchFamily="34" charset="0"/>
              <a:buChar char="•"/>
            </a:pPr>
            <a:r>
              <a:rPr lang="zh-CN" altLang="en-US" sz="2600" dirty="0"/>
              <a:t>多</a:t>
            </a:r>
            <a:r>
              <a:rPr lang="zh-CN" altLang="en-US" sz="2600" dirty="0" smtClean="0"/>
              <a:t>个不相关的用户间共享计算机；</a:t>
            </a:r>
            <a:endParaRPr lang="en-US" altLang="zh-CN" sz="2600" dirty="0" smtClean="0"/>
          </a:p>
          <a:p>
            <a:pPr>
              <a:lnSpc>
                <a:spcPct val="125000"/>
              </a:lnSpc>
              <a:buFont typeface="Arial" panose="020B0604020202020204" pitchFamily="34" charset="0"/>
              <a:buChar char="•"/>
            </a:pPr>
            <a:r>
              <a:rPr lang="zh-CN" altLang="en-US" sz="2600" dirty="0" smtClean="0"/>
              <a:t>硬件能力大幅增加，虚拟机的开销将至可接受范围内；</a:t>
            </a: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5.10</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980728"/>
            <a:ext cx="8010536" cy="1061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en-US" altLang="zh-CN" sz="2600" dirty="0"/>
              <a:t>VMware</a:t>
            </a:r>
            <a:r>
              <a:rPr lang="zh-CN" altLang="zh-CN" sz="2600" dirty="0"/>
              <a:t>虚拟化平台上为多个操作系统（可以是相同的或不同的操作系统）虚拟出相应硬件环境</a:t>
            </a:r>
            <a:r>
              <a:rPr lang="zh-CN" altLang="en-US" sz="2600" dirty="0" smtClean="0"/>
              <a:t>。</a:t>
            </a: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pic>
        <p:nvPicPr>
          <p:cNvPr id="5" name="图片 4"/>
          <p:cNvPicPr/>
          <p:nvPr/>
        </p:nvPicPr>
        <p:blipFill>
          <a:blip r:embed="rId1"/>
          <a:stretch>
            <a:fillRect/>
          </a:stretch>
        </p:blipFill>
        <p:spPr>
          <a:xfrm>
            <a:off x="1403648" y="2348880"/>
            <a:ext cx="6136133" cy="3444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5.10</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980728"/>
            <a:ext cx="8010536" cy="517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3000" dirty="0" smtClean="0"/>
              <a:t>虚拟机分类</a:t>
            </a:r>
            <a:endParaRPr lang="en-US" altLang="zh-CN" sz="3000" dirty="0" smtClean="0"/>
          </a:p>
          <a:p>
            <a:pPr>
              <a:lnSpc>
                <a:spcPct val="125000"/>
              </a:lnSpc>
              <a:buFont typeface="Arial" panose="020B0604020202020204" pitchFamily="34" charset="0"/>
              <a:buChar char="•"/>
            </a:pPr>
            <a:r>
              <a:rPr lang="zh-CN" altLang="en-US" sz="2600" dirty="0" smtClean="0"/>
              <a:t>应用级虚拟机：</a:t>
            </a:r>
            <a:r>
              <a:rPr lang="en-US" altLang="zh-CN" sz="2600" dirty="0" smtClean="0"/>
              <a:t>Java</a:t>
            </a:r>
            <a:r>
              <a:rPr lang="zh-CN" altLang="en-US" sz="2600" dirty="0" smtClean="0"/>
              <a:t>虚拟机</a:t>
            </a:r>
            <a:endParaRPr lang="en-US" altLang="zh-CN" sz="2600" dirty="0" smtClean="0"/>
          </a:p>
          <a:p>
            <a:pPr>
              <a:lnSpc>
                <a:spcPct val="125000"/>
              </a:lnSpc>
              <a:buFont typeface="Arial" panose="020B0604020202020204" pitchFamily="34" charset="0"/>
              <a:buChar char="•"/>
            </a:pPr>
            <a:r>
              <a:rPr lang="zh-CN" altLang="en-US" sz="2600" dirty="0" smtClean="0"/>
              <a:t>系统级虚拟机：</a:t>
            </a:r>
            <a:r>
              <a:rPr lang="en-US" altLang="zh-CN" sz="2600" dirty="0" err="1" smtClean="0"/>
              <a:t>Xen</a:t>
            </a:r>
            <a:r>
              <a:rPr lang="zh-CN" altLang="en-US" sz="2600" dirty="0" smtClean="0"/>
              <a:t>，</a:t>
            </a:r>
            <a:r>
              <a:rPr lang="en-US" altLang="zh-CN" sz="2600" dirty="0" smtClean="0"/>
              <a:t>IBM VM/370</a:t>
            </a:r>
            <a:endParaRPr lang="en-US" altLang="zh-CN" sz="2600" dirty="0" smtClean="0"/>
          </a:p>
          <a:p>
            <a:pPr marL="0" indent="0">
              <a:lnSpc>
                <a:spcPct val="125000"/>
              </a:lnSpc>
              <a:buNone/>
            </a:pPr>
            <a:endParaRPr lang="en-US" altLang="zh-CN" sz="2600" dirty="0"/>
          </a:p>
          <a:p>
            <a:pPr marL="0" indent="0">
              <a:lnSpc>
                <a:spcPct val="125000"/>
              </a:lnSpc>
              <a:buNone/>
            </a:pPr>
            <a:r>
              <a:rPr lang="zh-CN" altLang="en-US" sz="2600" dirty="0" smtClean="0"/>
              <a:t>系统级虚拟机让用户觉得自己独享计算机，一台运行多个虚拟机的计算机可以支持多个不同的</a:t>
            </a:r>
            <a:r>
              <a:rPr lang="en-US" altLang="zh-CN" sz="2600" dirty="0" smtClean="0"/>
              <a:t>OS</a:t>
            </a:r>
            <a:r>
              <a:rPr lang="zh-CN" altLang="en-US" sz="2600" dirty="0" smtClean="0"/>
              <a:t>，因此多个不同的</a:t>
            </a:r>
            <a:r>
              <a:rPr lang="en-US" altLang="zh-CN" sz="2600" dirty="0" smtClean="0"/>
              <a:t>OS</a:t>
            </a:r>
            <a:r>
              <a:rPr lang="zh-CN" altLang="en-US" sz="2600" dirty="0" smtClean="0"/>
              <a:t>也共享硬件资源。</a:t>
            </a:r>
            <a:endParaRPr lang="en-US" altLang="zh-CN" sz="2600" dirty="0" smtClean="0"/>
          </a:p>
          <a:p>
            <a:pPr marL="0" indent="0">
              <a:lnSpc>
                <a:spcPct val="125000"/>
              </a:lnSpc>
              <a:buNone/>
            </a:pPr>
            <a:endParaRPr lang="en-US" altLang="zh-CN" sz="2600" dirty="0"/>
          </a:p>
          <a:p>
            <a:pPr marL="0" indent="0">
              <a:lnSpc>
                <a:spcPct val="125000"/>
              </a:lnSpc>
              <a:buNone/>
            </a:pPr>
            <a:r>
              <a:rPr lang="zh-CN" altLang="en-US" sz="2600" dirty="0" smtClean="0"/>
              <a:t>管理虚拟机的软件被称为虚拟机管理器（</a:t>
            </a:r>
            <a:r>
              <a:rPr lang="en-US" altLang="zh-CN" sz="2600" dirty="0" smtClean="0"/>
              <a:t>Virtual Machine Monitor</a:t>
            </a:r>
            <a:r>
              <a:rPr lang="zh-CN" altLang="en-US" sz="2600" dirty="0" smtClean="0"/>
              <a:t>，</a:t>
            </a:r>
            <a:r>
              <a:rPr lang="en-US" altLang="zh-CN" sz="2600" dirty="0" smtClean="0"/>
              <a:t>VMM</a:t>
            </a:r>
            <a:r>
              <a:rPr lang="zh-CN" altLang="en-US" sz="2600" dirty="0" smtClean="0"/>
              <a:t>），或管理程序（</a:t>
            </a:r>
            <a:r>
              <a:rPr lang="en-US" altLang="zh-CN" sz="2600" dirty="0" smtClean="0"/>
              <a:t>Hypervisor</a:t>
            </a:r>
            <a:r>
              <a:rPr lang="zh-CN" altLang="en-US" sz="2600" dirty="0" smtClean="0"/>
              <a:t>）</a:t>
            </a: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48727" y="1069871"/>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smtClean="0"/>
              <a:t>Static RAM(SRAM)</a:t>
            </a:r>
            <a:r>
              <a:rPr lang="zh-CN" altLang="en-US" sz="3200" dirty="0" smtClean="0"/>
              <a:t>静态存储器</a:t>
            </a:r>
            <a:endParaRPr lang="zh-CN" altLang="en-US" sz="3200" dirty="0"/>
          </a:p>
        </p:txBody>
      </p:sp>
      <p:sp>
        <p:nvSpPr>
          <p:cNvPr id="3" name="Title 8"/>
          <p:cNvSpPr>
            <a:spLocks noGrp="1"/>
          </p:cNvSpPr>
          <p:nvPr>
            <p:ph type="title"/>
          </p:nvPr>
        </p:nvSpPr>
        <p:spPr>
          <a:xfrm>
            <a:off x="639475" y="116632"/>
            <a:ext cx="5231814" cy="685800"/>
          </a:xfrm>
        </p:spPr>
        <p:txBody>
          <a:bodyPr>
            <a:normAutofit/>
          </a:bodyPr>
          <a:lstStyle/>
          <a:p>
            <a:pPr lvl="0">
              <a:spcBef>
                <a:spcPts val="0"/>
              </a:spcBef>
            </a:pPr>
            <a:r>
              <a:rPr lang="en-US" altLang="zh-CN" sz="2800" b="1" dirty="0" smtClean="0">
                <a:solidFill>
                  <a:srgbClr val="0000FF"/>
                </a:solidFill>
              </a:rPr>
              <a:t>5.1  </a:t>
            </a:r>
            <a:r>
              <a:rPr lang="zh-CN" altLang="en-US" sz="2800" b="1" dirty="0" smtClean="0">
                <a:solidFill>
                  <a:srgbClr val="0000FF"/>
                </a:solidFill>
              </a:rPr>
              <a:t>引言</a:t>
            </a:r>
            <a:endParaRPr lang="zh-CN" sz="2800" b="1" dirty="0">
              <a:solidFill>
                <a:schemeClr val="tx1"/>
              </a:solidFill>
              <a:latin typeface="华文中宋" panose="02010600040101010101" pitchFamily="2" charset="-122"/>
              <a:ea typeface="华文中宋" panose="02010600040101010101" pitchFamily="2" charset="-122"/>
            </a:endParaRPr>
          </a:p>
        </p:txBody>
      </p:sp>
      <p:sp>
        <p:nvSpPr>
          <p:cNvPr id="4" name="Text Box 3"/>
          <p:cNvSpPr txBox="1">
            <a:spLocks noChangeArrowheads="1"/>
          </p:cNvSpPr>
          <p:nvPr/>
        </p:nvSpPr>
        <p:spPr bwMode="auto">
          <a:xfrm>
            <a:off x="885953" y="1745380"/>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用于制造寄存器、</a:t>
            </a:r>
            <a:r>
              <a:rPr lang="en-US" altLang="zh-CN" sz="3200" dirty="0" smtClean="0"/>
              <a:t>L1/L2 Cache</a:t>
            </a:r>
            <a:endParaRPr lang="zh-CN" altLang="en-US" sz="3200" dirty="0"/>
          </a:p>
        </p:txBody>
      </p:sp>
      <p:sp>
        <p:nvSpPr>
          <p:cNvPr id="5" name="Text Box 3"/>
          <p:cNvSpPr txBox="1">
            <a:spLocks noChangeArrowheads="1"/>
          </p:cNvSpPr>
          <p:nvPr/>
        </p:nvSpPr>
        <p:spPr bwMode="auto">
          <a:xfrm>
            <a:off x="874517" y="2337880"/>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存取速度快：</a:t>
            </a:r>
            <a:r>
              <a:rPr lang="en-US" altLang="zh-CN" sz="3200" dirty="0" smtClean="0"/>
              <a:t>0.5</a:t>
            </a:r>
            <a:r>
              <a:rPr lang="zh-CN" altLang="en-US" sz="3200" dirty="0" smtClean="0"/>
              <a:t>～</a:t>
            </a:r>
            <a:r>
              <a:rPr lang="en-US" altLang="zh-CN" sz="3200" dirty="0" smtClean="0"/>
              <a:t>25ns(</a:t>
            </a:r>
            <a:r>
              <a:rPr lang="zh-CN" altLang="en-US" sz="3200" dirty="0" smtClean="0"/>
              <a:t>集成的更快</a:t>
            </a:r>
            <a:r>
              <a:rPr lang="en-US" altLang="zh-CN" sz="3200" dirty="0" smtClean="0"/>
              <a:t>)</a:t>
            </a:r>
            <a:endParaRPr lang="zh-CN" altLang="en-US" sz="3200" dirty="0"/>
          </a:p>
        </p:txBody>
      </p:sp>
      <p:sp>
        <p:nvSpPr>
          <p:cNvPr id="6" name="Text Box 3"/>
          <p:cNvSpPr txBox="1">
            <a:spLocks noChangeArrowheads="1"/>
          </p:cNvSpPr>
          <p:nvPr/>
        </p:nvSpPr>
        <p:spPr bwMode="auto">
          <a:xfrm>
            <a:off x="885953" y="2929945"/>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集成度低、价格贵</a:t>
            </a:r>
            <a:endParaRPr lang="zh-CN" altLang="en-US" sz="3200" dirty="0"/>
          </a:p>
        </p:txBody>
      </p:sp>
      <p:sp>
        <p:nvSpPr>
          <p:cNvPr id="7" name="Text Box 3"/>
          <p:cNvSpPr txBox="1">
            <a:spLocks noChangeArrowheads="1"/>
          </p:cNvSpPr>
          <p:nvPr/>
        </p:nvSpPr>
        <p:spPr bwMode="auto">
          <a:xfrm>
            <a:off x="874517" y="3573016"/>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功耗大</a:t>
            </a:r>
            <a:endParaRPr lang="zh-CN" altLang="en-US" sz="3200" dirty="0"/>
          </a:p>
        </p:txBody>
      </p:sp>
      <p:pic>
        <p:nvPicPr>
          <p:cNvPr id="2050" name="Picture 2" descr="D:\Documents and Settings\zj\桌面\PPT\862b1d08bc321e32c0ca4d28a4fc2e6c.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32178" y="3869266"/>
            <a:ext cx="2773319" cy="1372510"/>
          </a:xfrm>
          <a:prstGeom prst="rect">
            <a:avLst/>
          </a:prstGeom>
          <a:noFill/>
          <a:extLst>
            <a:ext uri="{909E8E84-426E-40DD-AFC4-6F175D3DCCD1}">
              <a14:hiddenFill xmlns:a14="http://schemas.microsoft.com/office/drawing/2010/main">
                <a:solidFill>
                  <a:srgbClr val="FFFFFF"/>
                </a:solidFill>
              </a14:hiddenFill>
            </a:ext>
          </a:extLst>
        </p:spPr>
      </p:pic>
      <p:sp>
        <p:nvSpPr>
          <p:cNvPr id="8" name="灯片编号占位符 7"/>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5.10</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980728"/>
            <a:ext cx="8010536" cy="517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800" dirty="0" smtClean="0"/>
              <a:t>虚拟机管理器（</a:t>
            </a:r>
            <a:r>
              <a:rPr lang="en-US" altLang="zh-CN" sz="2800" dirty="0" smtClean="0"/>
              <a:t>Virtual Machine Monitor</a:t>
            </a:r>
            <a:r>
              <a:rPr lang="zh-CN" altLang="en-US" sz="2800" dirty="0" smtClean="0"/>
              <a:t>，</a:t>
            </a:r>
            <a:r>
              <a:rPr lang="en-US" altLang="zh-CN" sz="2800" dirty="0" smtClean="0"/>
              <a:t>VMM</a:t>
            </a:r>
            <a:r>
              <a:rPr lang="zh-CN" altLang="en-US" sz="2800" dirty="0" smtClean="0"/>
              <a:t>）能管理每个虚拟机状态的必备条件</a:t>
            </a:r>
            <a:endParaRPr lang="en-US" altLang="zh-CN" sz="2800" dirty="0" smtClean="0"/>
          </a:p>
          <a:p>
            <a:pPr>
              <a:lnSpc>
                <a:spcPct val="125000"/>
              </a:lnSpc>
              <a:buFont typeface="Arial" panose="020B0604020202020204" pitchFamily="34" charset="0"/>
              <a:buChar char="•"/>
            </a:pPr>
            <a:r>
              <a:rPr lang="zh-CN" altLang="en-US" sz="2600" dirty="0" smtClean="0"/>
              <a:t>使客户软件在虚拟机中的运行和本地硬件上的运行效果完全相同（相同和不同的指令集结构）；</a:t>
            </a:r>
            <a:endParaRPr lang="en-US" altLang="zh-CN" sz="2600" dirty="0" smtClean="0"/>
          </a:p>
          <a:p>
            <a:pPr>
              <a:lnSpc>
                <a:spcPct val="125000"/>
              </a:lnSpc>
              <a:buFont typeface="Arial" panose="020B0604020202020204" pitchFamily="34" charset="0"/>
              <a:buChar char="•"/>
            </a:pPr>
            <a:r>
              <a:rPr lang="zh-CN" altLang="en-US" sz="2600" dirty="0" smtClean="0"/>
              <a:t>客户软件不能直接改变系统的资源分配；</a:t>
            </a:r>
            <a:endParaRPr lang="en-US" altLang="zh-CN" sz="2600" dirty="0" smtClean="0"/>
          </a:p>
          <a:p>
            <a:pPr>
              <a:lnSpc>
                <a:spcPct val="125000"/>
              </a:lnSpc>
              <a:buFont typeface="Arial" panose="020B0604020202020204" pitchFamily="34" charset="0"/>
              <a:buChar char="•"/>
            </a:pPr>
            <a:r>
              <a:rPr lang="en-US" altLang="zh-CN" sz="2600" dirty="0" smtClean="0"/>
              <a:t>VMM</a:t>
            </a:r>
            <a:r>
              <a:rPr lang="zh-CN" altLang="en-US" sz="2600" dirty="0" smtClean="0"/>
              <a:t>能在必要时控制一切，包括访问特权状态，地址转换，</a:t>
            </a:r>
            <a:r>
              <a:rPr lang="en-US" altLang="zh-CN" sz="2600" dirty="0" smtClean="0"/>
              <a:t>I/O</a:t>
            </a:r>
            <a:r>
              <a:rPr lang="zh-CN" altLang="en-US" sz="2600" dirty="0" smtClean="0"/>
              <a:t>，异常和中断等，还能决定由哪个客户虚拟机运行；</a:t>
            </a:r>
            <a:endParaRPr lang="en-US" altLang="zh-CN" sz="2600" dirty="0" smtClean="0"/>
          </a:p>
          <a:p>
            <a:pPr>
              <a:lnSpc>
                <a:spcPct val="125000"/>
              </a:lnSpc>
              <a:buFont typeface="Arial" panose="020B0604020202020204" pitchFamily="34" charset="0"/>
              <a:buChar char="•"/>
            </a:pPr>
            <a:r>
              <a:rPr lang="en-US" altLang="zh-CN" sz="2600" dirty="0" smtClean="0"/>
              <a:t>VMM</a:t>
            </a:r>
            <a:r>
              <a:rPr lang="zh-CN" altLang="en-US" sz="2600" dirty="0" smtClean="0"/>
              <a:t>比客户虚拟机的特权态更高；</a:t>
            </a:r>
            <a:endParaRPr lang="en-US" altLang="zh-CN" sz="2600" dirty="0" smtClean="0"/>
          </a:p>
          <a:p>
            <a:pPr>
              <a:lnSpc>
                <a:spcPct val="125000"/>
              </a:lnSpc>
              <a:buFont typeface="Arial" panose="020B0604020202020204" pitchFamily="34" charset="0"/>
              <a:buChar char="•"/>
            </a:pP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mn-lt"/>
                <a:ea typeface="华文中宋" panose="02010600040101010101" pitchFamily="2" charset="-122"/>
              </a:rPr>
              <a:t>5.10</a:t>
            </a:r>
            <a:r>
              <a:rPr lang="en-US" altLang="zh-CN" sz="3200" b="1" dirty="0" smtClean="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虚拟机</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ext Box 9"/>
          <p:cNvSpPr txBox="1">
            <a:spLocks noChangeArrowheads="1"/>
          </p:cNvSpPr>
          <p:nvPr/>
        </p:nvSpPr>
        <p:spPr bwMode="auto">
          <a:xfrm>
            <a:off x="611560" y="980728"/>
            <a:ext cx="8010536" cy="456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en-US" altLang="zh-CN" sz="2600" dirty="0" smtClean="0"/>
              <a:t>VMM</a:t>
            </a:r>
            <a:r>
              <a:rPr lang="zh-CN" altLang="en-US" sz="2600" dirty="0" smtClean="0"/>
              <a:t>必须保证客户系统只能和虚拟资源交互。如果客户</a:t>
            </a:r>
            <a:r>
              <a:rPr lang="en-US" altLang="zh-CN" sz="2600" dirty="0" smtClean="0"/>
              <a:t>OS</a:t>
            </a:r>
            <a:r>
              <a:rPr lang="zh-CN" altLang="en-US" sz="2600" dirty="0" smtClean="0"/>
              <a:t>试图直接通过特权指令访问或者修改相关硬件资源，如写一个页表指针，它会向</a:t>
            </a:r>
            <a:r>
              <a:rPr lang="en-US" altLang="zh-CN" sz="2600" dirty="0" smtClean="0"/>
              <a:t>VMM</a:t>
            </a:r>
            <a:r>
              <a:rPr lang="zh-CN" altLang="en-US" sz="2600" dirty="0" smtClean="0"/>
              <a:t>发出中断，然后由</a:t>
            </a:r>
            <a:r>
              <a:rPr lang="en-US" altLang="zh-CN" sz="2600" dirty="0" smtClean="0"/>
              <a:t>VMM</a:t>
            </a:r>
            <a:r>
              <a:rPr lang="zh-CN" altLang="en-US" sz="2600" dirty="0" smtClean="0"/>
              <a:t>来处理。</a:t>
            </a:r>
            <a:endParaRPr lang="en-US" altLang="zh-CN" sz="2600" dirty="0" smtClean="0"/>
          </a:p>
          <a:p>
            <a:pPr>
              <a:lnSpc>
                <a:spcPct val="125000"/>
              </a:lnSpc>
              <a:buFont typeface="Arial" panose="020B0604020202020204" pitchFamily="34" charset="0"/>
              <a:buChar char="•"/>
            </a:pPr>
            <a:r>
              <a:rPr lang="zh-CN" altLang="en-US" sz="2600" dirty="0" smtClean="0"/>
              <a:t>因此，任何试图在用户模式下读</a:t>
            </a:r>
            <a:r>
              <a:rPr lang="en-US" altLang="zh-CN" sz="2600" dirty="0" smtClean="0"/>
              <a:t>/</a:t>
            </a:r>
            <a:r>
              <a:rPr lang="zh-CN" altLang="en-US" sz="2600" dirty="0" smtClean="0"/>
              <a:t>写这样的敏感信息的指令都</a:t>
            </a:r>
            <a:r>
              <a:rPr lang="zh-CN" altLang="en-US" sz="2600" dirty="0"/>
              <a:t>应</a:t>
            </a:r>
            <a:r>
              <a:rPr lang="zh-CN" altLang="en-US" sz="2600" dirty="0" smtClean="0"/>
              <a:t>被</a:t>
            </a:r>
            <a:r>
              <a:rPr lang="en-US" altLang="zh-CN" sz="2600" dirty="0" smtClean="0"/>
              <a:t>VMM</a:t>
            </a:r>
            <a:r>
              <a:rPr lang="zh-CN" altLang="en-US" sz="2600" dirty="0" smtClean="0"/>
              <a:t>截获并处理。（需要处理器硬件支持）。</a:t>
            </a:r>
            <a:endParaRPr lang="en-US" altLang="zh-CN" sz="2600" dirty="0" smtClean="0"/>
          </a:p>
          <a:p>
            <a:pPr>
              <a:lnSpc>
                <a:spcPct val="125000"/>
              </a:lnSpc>
              <a:buFont typeface="Arial" panose="020B0604020202020204" pitchFamily="34" charset="0"/>
              <a:buChar char="•"/>
            </a:pPr>
            <a:r>
              <a:rPr lang="zh-CN" altLang="en-US" sz="2600" dirty="0" smtClean="0"/>
              <a:t>不幸的是，大部分指令集在创建时都没有考虑对虚拟化的支持。</a:t>
            </a:r>
            <a:endParaRPr lang="en-US" altLang="zh-CN" sz="2600" dirty="0" smtClean="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23189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5.11 </a:t>
            </a:r>
            <a:r>
              <a:rPr lang="zh-CN" altLang="en-US" sz="2800" b="1" dirty="0" smtClean="0">
                <a:solidFill>
                  <a:srgbClr val="0000FF"/>
                </a:solidFill>
                <a:latin typeface="华文中宋" panose="02010600040101010101" pitchFamily="2" charset="-122"/>
                <a:ea typeface="华文中宋" panose="02010600040101010101" pitchFamily="2" charset="-122"/>
              </a:rPr>
              <a:t>并行与存储器层次结构：</a:t>
            </a:r>
            <a:r>
              <a:rPr lang="en-US" altLang="zh-CN" sz="2800" b="1" dirty="0" smtClean="0">
                <a:solidFill>
                  <a:srgbClr val="0000FF"/>
                </a:solidFill>
                <a:latin typeface="华文中宋" panose="02010600040101010101" pitchFamily="2" charset="-122"/>
                <a:ea typeface="华文中宋" panose="02010600040101010101" pitchFamily="2" charset="-122"/>
              </a:rPr>
              <a:t>Cache</a:t>
            </a:r>
            <a:r>
              <a:rPr lang="zh-CN" altLang="en-US" sz="2800" b="1" dirty="0" smtClean="0">
                <a:solidFill>
                  <a:srgbClr val="0000FF"/>
                </a:solidFill>
                <a:latin typeface="华文中宋" panose="02010600040101010101" pitchFamily="2" charset="-122"/>
                <a:ea typeface="华文中宋" panose="02010600040101010101" pitchFamily="2" charset="-122"/>
              </a:rPr>
              <a:t>的一致性</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4" name="Text Box 3"/>
          <p:cNvSpPr txBox="1">
            <a:spLocks noChangeArrowheads="1"/>
          </p:cNvSpPr>
          <p:nvPr/>
        </p:nvSpPr>
        <p:spPr bwMode="auto">
          <a:xfrm>
            <a:off x="395536" y="1268760"/>
            <a:ext cx="828092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dirty="0" smtClean="0"/>
              <a:t>支持多处理器</a:t>
            </a:r>
            <a:r>
              <a:rPr lang="en-US" altLang="zh-CN" sz="3200" dirty="0" smtClean="0"/>
              <a:t>(</a:t>
            </a:r>
            <a:r>
              <a:rPr lang="zh-CN" altLang="en-US" sz="3200" dirty="0" smtClean="0"/>
              <a:t>核</a:t>
            </a:r>
            <a:r>
              <a:rPr lang="en-US" altLang="zh-CN" sz="3200" dirty="0" smtClean="0"/>
              <a:t>)</a:t>
            </a:r>
            <a:r>
              <a:rPr lang="zh-CN" altLang="en-US" sz="3200" dirty="0" smtClean="0"/>
              <a:t>共享一个物理地址空间</a:t>
            </a:r>
            <a:endParaRPr lang="zh-CN" altLang="en-US" sz="3200" dirty="0"/>
          </a:p>
        </p:txBody>
      </p:sp>
      <p:graphicFrame>
        <p:nvGraphicFramePr>
          <p:cNvPr id="5" name="Group 46"/>
          <p:cNvGraphicFramePr>
            <a:graphicFrameLocks noGrp="1"/>
          </p:cNvGraphicFramePr>
          <p:nvPr/>
        </p:nvGraphicFramePr>
        <p:xfrm>
          <a:off x="613283" y="2348880"/>
          <a:ext cx="8207188" cy="3171307"/>
        </p:xfrm>
        <a:graphic>
          <a:graphicData uri="http://schemas.openxmlformats.org/drawingml/2006/table">
            <a:tbl>
              <a:tblPr/>
              <a:tblGrid>
                <a:gridCol w="1052795"/>
                <a:gridCol w="2486160"/>
                <a:gridCol w="1643898"/>
                <a:gridCol w="1584176"/>
                <a:gridCol w="1440159"/>
              </a:tblGrid>
              <a:tr h="640004">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dirty="0" smtClean="0">
                          <a:ln>
                            <a:noFill/>
                          </a:ln>
                          <a:solidFill>
                            <a:schemeClr val="tx1"/>
                          </a:solidFill>
                          <a:effectLst/>
                          <a:latin typeface="Helvetica" pitchFamily="-108" charset="0"/>
                          <a:ea typeface="MS PGothic" panose="020B0600070205080204" pitchFamily="-108" charset="-128"/>
                        </a:rPr>
                        <a:t>Time step</a:t>
                      </a:r>
                      <a:endParaRPr kumimoji="0" lang="en-AU" sz="24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Event</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CPU A’s cache</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CPU B’s cache</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dirty="0" smtClean="0">
                          <a:ln>
                            <a:noFill/>
                          </a:ln>
                          <a:solidFill>
                            <a:schemeClr val="tx1"/>
                          </a:solidFill>
                          <a:effectLst/>
                          <a:latin typeface="Helvetica" pitchFamily="-108" charset="0"/>
                          <a:ea typeface="MS PGothic" panose="020B0600070205080204" pitchFamily="-108" charset="-128"/>
                        </a:rPr>
                        <a:t>Memory</a:t>
                      </a:r>
                      <a:endParaRPr kumimoji="0" lang="en-AU" sz="24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1</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CPU A reads X</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27">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2</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CPU B reads X</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2400" b="0"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rPr>
                        <a:t>3</a:t>
                      </a:r>
                      <a:endParaRPr kumimoji="0" lang="en-AU" sz="24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CPU A writes 1 to X</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1</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rgbClr val="FF0000"/>
                          </a:solidFill>
                          <a:effectLst/>
                          <a:latin typeface="Helvetica" pitchFamily="-108" charset="0"/>
                          <a:ea typeface="MS PGothic" panose="020B0600070205080204" pitchFamily="-108" charset="-128"/>
                        </a:rPr>
                        <a:t>0</a:t>
                      </a:r>
                      <a:endParaRPr kumimoji="0" lang="en-AU" sz="2400" b="0" i="0" u="none" strike="noStrike" cap="none" normalizeH="0" baseline="0" dirty="0" smtClean="0">
                        <a:ln>
                          <a:noFill/>
                        </a:ln>
                        <a:solidFill>
                          <a:srgbClr val="FF0000"/>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rPr>
                        <a:t>1</a:t>
                      </a:r>
                      <a:endParaRPr kumimoji="0" lang="en-AU" sz="2400" b="0"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
          <p:cNvSpPr txBox="1">
            <a:spLocks noChangeArrowheads="1"/>
          </p:cNvSpPr>
          <p:nvPr/>
        </p:nvSpPr>
        <p:spPr bwMode="auto">
          <a:xfrm>
            <a:off x="547936" y="5661248"/>
            <a:ext cx="82809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dirty="0" smtClean="0"/>
              <a:t>假设是写直达法，如果是写回法，情况更复杂</a:t>
            </a:r>
            <a:endParaRPr lang="zh-CN" altLang="en-US"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一致性（</a:t>
            </a:r>
            <a:r>
              <a:rPr lang="en-US" altLang="zh-CN" sz="2800" b="1" dirty="0" smtClean="0">
                <a:solidFill>
                  <a:srgbClr val="0000FF"/>
                </a:solidFill>
                <a:latin typeface="华文中宋" panose="02010600040101010101" pitchFamily="2" charset="-122"/>
                <a:ea typeface="华文中宋" panose="02010600040101010101" pitchFamily="2" charset="-122"/>
              </a:rPr>
              <a:t>coherence</a:t>
            </a:r>
            <a:r>
              <a:rPr lang="zh-CN" altLang="en-US" sz="2800" b="1" dirty="0" smtClean="0">
                <a:solidFill>
                  <a:srgbClr val="0000FF"/>
                </a:solidFill>
                <a:latin typeface="华文中宋" panose="02010600040101010101" pitchFamily="2" charset="-122"/>
                <a:ea typeface="华文中宋" panose="02010600040101010101" pitchFamily="2" charset="-122"/>
              </a:rPr>
              <a:t>）的定义</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12" name="Text Box 9"/>
          <p:cNvSpPr txBox="1">
            <a:spLocks noChangeArrowheads="1"/>
          </p:cNvSpPr>
          <p:nvPr/>
        </p:nvSpPr>
        <p:spPr bwMode="auto">
          <a:xfrm>
            <a:off x="590035" y="980728"/>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通俗的定义</a:t>
            </a:r>
            <a:endParaRPr lang="zh-CN" altLang="en-US" dirty="0"/>
          </a:p>
        </p:txBody>
      </p:sp>
      <p:sp>
        <p:nvSpPr>
          <p:cNvPr id="314" name="Text Box 9"/>
          <p:cNvSpPr txBox="1">
            <a:spLocks noChangeArrowheads="1"/>
          </p:cNvSpPr>
          <p:nvPr/>
        </p:nvSpPr>
        <p:spPr bwMode="auto">
          <a:xfrm>
            <a:off x="683568" y="1601911"/>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读操作时总是返回最近写 的值。</a:t>
            </a:r>
            <a:endParaRPr lang="zh-CN" altLang="en-US" sz="2800" dirty="0"/>
          </a:p>
        </p:txBody>
      </p:sp>
      <p:sp>
        <p:nvSpPr>
          <p:cNvPr id="9" name="Text Box 9"/>
          <p:cNvSpPr txBox="1">
            <a:spLocks noChangeArrowheads="1"/>
          </p:cNvSpPr>
          <p:nvPr/>
        </p:nvSpPr>
        <p:spPr bwMode="auto">
          <a:xfrm>
            <a:off x="586894" y="2188428"/>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正式的定义</a:t>
            </a:r>
            <a:endParaRPr lang="zh-CN" altLang="en-US" dirty="0"/>
          </a:p>
        </p:txBody>
      </p:sp>
      <p:sp>
        <p:nvSpPr>
          <p:cNvPr id="11" name="Text Box 9"/>
          <p:cNvSpPr txBox="1">
            <a:spLocks noChangeArrowheads="1"/>
          </p:cNvSpPr>
          <p:nvPr/>
        </p:nvSpPr>
        <p:spPr bwMode="auto">
          <a:xfrm>
            <a:off x="683568" y="2780928"/>
            <a:ext cx="696590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smtClean="0"/>
              <a:t>P</a:t>
            </a:r>
            <a:r>
              <a:rPr lang="zh-CN" altLang="en-US" sz="2800" dirty="0" smtClean="0"/>
              <a:t>写入</a:t>
            </a:r>
            <a:r>
              <a:rPr lang="en-US" altLang="zh-CN" sz="2800" dirty="0" smtClean="0"/>
              <a:t>X</a:t>
            </a:r>
            <a:r>
              <a:rPr lang="zh-CN" altLang="en-US" sz="2800" dirty="0" smtClean="0"/>
              <a:t>；</a:t>
            </a:r>
            <a:r>
              <a:rPr lang="en-US" altLang="zh-CN" sz="2800" dirty="0" smtClean="0"/>
              <a:t>P</a:t>
            </a:r>
            <a:r>
              <a:rPr lang="zh-CN" altLang="en-US" sz="2800" dirty="0" smtClean="0"/>
              <a:t>读</a:t>
            </a:r>
            <a:r>
              <a:rPr lang="en-US" altLang="zh-CN" sz="2800" dirty="0" smtClean="0"/>
              <a:t>X(</a:t>
            </a:r>
            <a:r>
              <a:rPr lang="zh-CN" altLang="en-US" sz="2800" dirty="0" smtClean="0"/>
              <a:t>之间无其它写操作</a:t>
            </a:r>
            <a:r>
              <a:rPr lang="en-US" altLang="zh-CN" sz="2800" dirty="0" smtClean="0"/>
              <a:t>)</a:t>
            </a:r>
            <a:endParaRPr lang="en-US" altLang="zh-CN" sz="2800" dirty="0" smtClean="0"/>
          </a:p>
          <a:p>
            <a:pPr marL="0" indent="0">
              <a:lnSpc>
                <a:spcPct val="125000"/>
              </a:lnSpc>
              <a:buNone/>
            </a:pPr>
            <a:r>
              <a:rPr lang="en-US" altLang="zh-CN" sz="2800" dirty="0"/>
              <a:t> </a:t>
            </a:r>
            <a:r>
              <a:rPr lang="en-US" altLang="zh-CN" sz="2800" dirty="0" smtClean="0"/>
              <a:t>    </a:t>
            </a:r>
            <a:r>
              <a:rPr lang="en-AU" altLang="zh-CN" sz="2800" dirty="0" smtClean="0">
                <a:ea typeface="MS PGothic" panose="020B0600070205080204" pitchFamily="-108" charset="-128"/>
                <a:sym typeface="Symbol" panose="05050102010706020507" pitchFamily="1" charset="2"/>
              </a:rPr>
              <a:t></a:t>
            </a:r>
            <a:r>
              <a:rPr lang="zh-CN" altLang="en-US" sz="2800" dirty="0" smtClean="0"/>
              <a:t>读出的</a:t>
            </a:r>
            <a:r>
              <a:rPr lang="en-US" altLang="zh-CN" sz="2800" dirty="0"/>
              <a:t>X</a:t>
            </a:r>
            <a:r>
              <a:rPr lang="zh-CN" altLang="en-US" sz="2800" dirty="0" smtClean="0"/>
              <a:t>是最近写入的值 </a:t>
            </a:r>
            <a:endParaRPr lang="zh-CN" altLang="en-US" sz="2800" dirty="0"/>
          </a:p>
        </p:txBody>
      </p:sp>
      <p:sp>
        <p:nvSpPr>
          <p:cNvPr id="13" name="Text Box 9"/>
          <p:cNvSpPr txBox="1">
            <a:spLocks noChangeArrowheads="1"/>
          </p:cNvSpPr>
          <p:nvPr/>
        </p:nvSpPr>
        <p:spPr bwMode="auto">
          <a:xfrm>
            <a:off x="683568" y="4005064"/>
            <a:ext cx="696590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smtClean="0"/>
              <a:t>P1</a:t>
            </a:r>
            <a:r>
              <a:rPr lang="zh-CN" altLang="en-US" sz="2800" dirty="0" smtClean="0"/>
              <a:t>写入</a:t>
            </a:r>
            <a:r>
              <a:rPr lang="en-US" altLang="zh-CN" sz="2800" dirty="0" smtClean="0"/>
              <a:t>X</a:t>
            </a:r>
            <a:r>
              <a:rPr lang="zh-CN" altLang="en-US" sz="2800" dirty="0" smtClean="0"/>
              <a:t>，其他处理器与</a:t>
            </a:r>
            <a:r>
              <a:rPr lang="en-US" altLang="zh-CN" sz="2800" dirty="0" smtClean="0"/>
              <a:t>X</a:t>
            </a:r>
            <a:r>
              <a:rPr lang="zh-CN" altLang="en-US" sz="2800" dirty="0" smtClean="0"/>
              <a:t>相对应的</a:t>
            </a:r>
            <a:r>
              <a:rPr lang="en-US" altLang="zh-CN" sz="2800" dirty="0" smtClean="0"/>
              <a:t>cache</a:t>
            </a:r>
            <a:r>
              <a:rPr lang="zh-CN" altLang="en-US" sz="2800" dirty="0" smtClean="0"/>
              <a:t>被更新</a:t>
            </a:r>
            <a:endParaRPr lang="zh-CN" altLang="en-US"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14" name="Text Box 9"/>
          <p:cNvSpPr txBox="1">
            <a:spLocks noChangeArrowheads="1"/>
          </p:cNvSpPr>
          <p:nvPr/>
        </p:nvSpPr>
        <p:spPr bwMode="auto">
          <a:xfrm>
            <a:off x="683568" y="5097491"/>
            <a:ext cx="7632848" cy="171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smtClean="0"/>
              <a:t>P1</a:t>
            </a:r>
            <a:r>
              <a:rPr lang="zh-CN" altLang="en-US" sz="2800" dirty="0" smtClean="0"/>
              <a:t>写入</a:t>
            </a:r>
            <a:r>
              <a:rPr lang="en-US" altLang="zh-CN" sz="2800" dirty="0" smtClean="0"/>
              <a:t>X</a:t>
            </a:r>
            <a:r>
              <a:rPr lang="zh-CN" altLang="en-US" sz="2800" dirty="0" smtClean="0"/>
              <a:t>；</a:t>
            </a:r>
            <a:r>
              <a:rPr lang="en-US" altLang="zh-CN" sz="2800" dirty="0" smtClean="0"/>
              <a:t>P2</a:t>
            </a:r>
            <a:r>
              <a:rPr lang="zh-CN" altLang="en-US" sz="2800" dirty="0" smtClean="0"/>
              <a:t>写入</a:t>
            </a:r>
            <a:r>
              <a:rPr lang="en-US" altLang="zh-CN" sz="2800" dirty="0" smtClean="0"/>
              <a:t>X</a:t>
            </a:r>
            <a:endParaRPr lang="en-US" altLang="zh-CN" sz="2800" dirty="0" smtClean="0"/>
          </a:p>
          <a:p>
            <a:pPr marL="725805" indent="-725805">
              <a:lnSpc>
                <a:spcPct val="125000"/>
              </a:lnSpc>
              <a:buNone/>
            </a:pPr>
            <a:r>
              <a:rPr lang="en-US" altLang="zh-CN" sz="2800" dirty="0"/>
              <a:t> </a:t>
            </a:r>
            <a:r>
              <a:rPr lang="en-US" altLang="zh-CN" sz="2800" dirty="0" smtClean="0"/>
              <a:t>    </a:t>
            </a:r>
            <a:r>
              <a:rPr lang="en-AU" altLang="zh-CN" sz="2800" dirty="0" smtClean="0">
                <a:ea typeface="MS PGothic" panose="020B0600070205080204" pitchFamily="-108" charset="-128"/>
                <a:sym typeface="Symbol" panose="05050102010706020507" pitchFamily="1" charset="2"/>
              </a:rPr>
              <a:t></a:t>
            </a:r>
            <a:r>
              <a:rPr lang="zh-CN" altLang="en-US" sz="2800" dirty="0" smtClean="0"/>
              <a:t>所有处理器看到的都是相同的写入顺序（</a:t>
            </a:r>
            <a:r>
              <a:rPr lang="zh-CN" altLang="en-US" sz="2800" dirty="0" smtClean="0">
                <a:solidFill>
                  <a:srgbClr val="C00000"/>
                </a:solidFill>
              </a:rPr>
              <a:t>串行化写入</a:t>
            </a:r>
            <a:r>
              <a:rPr lang="zh-CN" altLang="en-US" sz="2800" dirty="0" smtClean="0"/>
              <a:t>） </a:t>
            </a:r>
            <a:endParaRPr lang="zh-CN" altLang="en-US" sz="2800" dirty="0"/>
          </a:p>
        </p:txBody>
      </p:sp>
      <p:sp>
        <p:nvSpPr>
          <p:cNvPr id="15" name="Text Box 9"/>
          <p:cNvSpPr txBox="1">
            <a:spLocks noChangeArrowheads="1"/>
          </p:cNvSpPr>
          <p:nvPr/>
        </p:nvSpPr>
        <p:spPr bwMode="auto">
          <a:xfrm>
            <a:off x="6607096" y="3356992"/>
            <a:ext cx="278944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1800" dirty="0" smtClean="0">
                <a:solidFill>
                  <a:srgbClr val="FF0000"/>
                </a:solidFill>
              </a:rPr>
              <a:t>保证程序的顺序</a:t>
            </a:r>
            <a:endParaRPr lang="zh-CN" altLang="en-US" sz="1800" dirty="0">
              <a:solidFill>
                <a:srgbClr val="FF0000"/>
              </a:solidFill>
            </a:endParaRPr>
          </a:p>
        </p:txBody>
      </p:sp>
      <p:sp>
        <p:nvSpPr>
          <p:cNvPr id="16" name="Text Box 9"/>
          <p:cNvSpPr txBox="1">
            <a:spLocks noChangeArrowheads="1"/>
          </p:cNvSpPr>
          <p:nvPr/>
        </p:nvSpPr>
        <p:spPr bwMode="auto">
          <a:xfrm>
            <a:off x="5959024" y="4564111"/>
            <a:ext cx="278944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1800" dirty="0" smtClean="0">
                <a:solidFill>
                  <a:srgbClr val="FF0000"/>
                </a:solidFill>
              </a:rPr>
              <a:t>定义了存储器的一致性</a:t>
            </a:r>
            <a:endParaRPr lang="zh-CN" altLang="en-US" sz="1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6647716"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smtClean="0">
                <a:solidFill>
                  <a:srgbClr val="0000FF"/>
                </a:solidFill>
                <a:latin typeface="华文中宋" panose="02010600040101010101" pitchFamily="2" charset="-122"/>
                <a:ea typeface="华文中宋" panose="02010600040101010101" pitchFamily="2" charset="-122"/>
              </a:rPr>
              <a:t>最常用的</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一致性协议</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6" name="Text Box 9"/>
          <p:cNvSpPr txBox="1">
            <a:spLocks noChangeArrowheads="1"/>
          </p:cNvSpPr>
          <p:nvPr/>
        </p:nvSpPr>
        <p:spPr bwMode="auto">
          <a:xfrm>
            <a:off x="590035" y="1226084"/>
            <a:ext cx="7366341"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监听（</a:t>
            </a:r>
            <a:r>
              <a:rPr lang="en-US" altLang="zh-CN" dirty="0" smtClean="0">
                <a:solidFill>
                  <a:srgbClr val="C00000"/>
                </a:solidFill>
              </a:rPr>
              <a:t>snooping</a:t>
            </a:r>
            <a:r>
              <a:rPr lang="zh-CN" altLang="en-US" dirty="0" smtClean="0"/>
              <a:t>）协议</a:t>
            </a:r>
            <a:endParaRPr lang="zh-CN" altLang="en-US" dirty="0"/>
          </a:p>
        </p:txBody>
      </p:sp>
      <p:sp>
        <p:nvSpPr>
          <p:cNvPr id="27" name="Text Box 9"/>
          <p:cNvSpPr txBox="1">
            <a:spLocks noChangeArrowheads="1"/>
          </p:cNvSpPr>
          <p:nvPr/>
        </p:nvSpPr>
        <p:spPr bwMode="auto">
          <a:xfrm>
            <a:off x="941049" y="1988840"/>
            <a:ext cx="6965904"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smtClean="0"/>
              <a:t>每个</a:t>
            </a:r>
            <a:r>
              <a:rPr lang="en-US" altLang="zh-CN" sz="2800" dirty="0" smtClean="0"/>
              <a:t>cache</a:t>
            </a:r>
            <a:r>
              <a:rPr lang="zh-CN" altLang="en-US" sz="2800" dirty="0" smtClean="0"/>
              <a:t>都监听总线上的读</a:t>
            </a:r>
            <a:r>
              <a:rPr lang="en-US" altLang="zh-CN" sz="2800" dirty="0" smtClean="0"/>
              <a:t>/</a:t>
            </a:r>
            <a:r>
              <a:rPr lang="zh-CN" altLang="en-US" sz="2800" dirty="0" smtClean="0"/>
              <a:t>写操作</a:t>
            </a:r>
            <a:endParaRPr lang="en-US" altLang="zh-CN" sz="2800" dirty="0" smtClean="0"/>
          </a:p>
          <a:p>
            <a:pPr>
              <a:lnSpc>
                <a:spcPct val="125000"/>
              </a:lnSpc>
              <a:buFont typeface="Wingdings" panose="05000000000000000000" pitchFamily="2" charset="2"/>
              <a:buChar char="Ø"/>
            </a:pPr>
            <a:r>
              <a:rPr lang="zh-CN" altLang="en-US" sz="2800" dirty="0" smtClean="0"/>
              <a:t>每个</a:t>
            </a:r>
            <a:r>
              <a:rPr lang="en-US" altLang="zh-CN" sz="2800" dirty="0" smtClean="0"/>
              <a:t>cache</a:t>
            </a:r>
            <a:r>
              <a:rPr lang="zh-CN" altLang="en-US" sz="2800" dirty="0" smtClean="0"/>
              <a:t>和主存都在一个目录中记录数据块的共享状态</a:t>
            </a:r>
            <a:endParaRPr lang="en-US" altLang="zh-CN" sz="2800" dirty="0" smtClean="0"/>
          </a:p>
          <a:p>
            <a:pPr>
              <a:lnSpc>
                <a:spcPct val="125000"/>
              </a:lnSpc>
              <a:buFont typeface="Wingdings" panose="05000000000000000000" pitchFamily="2" charset="2"/>
              <a:buChar char="Ø"/>
            </a:pPr>
            <a:r>
              <a:rPr lang="zh-CN" altLang="en-US" sz="2800" dirty="0" smtClean="0"/>
              <a:t>当处理器要写数据时，以独占方式对该数据块进行写：</a:t>
            </a:r>
            <a:endParaRPr lang="zh-CN" altLang="en-US" sz="2800" dirty="0"/>
          </a:p>
        </p:txBody>
      </p:sp>
      <p:sp>
        <p:nvSpPr>
          <p:cNvPr id="28" name="Text Box 9"/>
          <p:cNvSpPr txBox="1">
            <a:spLocks noChangeArrowheads="1"/>
          </p:cNvSpPr>
          <p:nvPr/>
        </p:nvSpPr>
        <p:spPr bwMode="auto">
          <a:xfrm>
            <a:off x="1278906" y="4769570"/>
            <a:ext cx="641631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zh-CN" altLang="en-US" sz="2800" dirty="0" smtClean="0"/>
              <a:t>在总线上广播“</a:t>
            </a:r>
            <a:r>
              <a:rPr lang="zh-CN" altLang="en-US" sz="2800" dirty="0" smtClean="0">
                <a:solidFill>
                  <a:srgbClr val="C00000"/>
                </a:solidFill>
              </a:rPr>
              <a:t>写无效</a:t>
            </a:r>
            <a:r>
              <a:rPr lang="zh-CN" altLang="en-US" sz="2800" dirty="0" smtClean="0"/>
              <a:t>”信息</a:t>
            </a:r>
            <a:endParaRPr lang="en-US" altLang="zh-CN" sz="2800" dirty="0" smtClean="0"/>
          </a:p>
          <a:p>
            <a:pPr>
              <a:lnSpc>
                <a:spcPct val="125000"/>
              </a:lnSpc>
              <a:buFont typeface="Arial" panose="020B0604020202020204" pitchFamily="34" charset="0"/>
              <a:buChar char="•"/>
            </a:pPr>
            <a:r>
              <a:rPr lang="zh-CN" altLang="en-US" sz="2800" dirty="0" smtClean="0"/>
              <a:t>随后在另一个读</a:t>
            </a:r>
            <a:r>
              <a:rPr lang="en-US" altLang="zh-CN" sz="2800" dirty="0" smtClean="0"/>
              <a:t>cache</a:t>
            </a:r>
            <a:r>
              <a:rPr lang="zh-CN" altLang="en-US" sz="2800" dirty="0" smtClean="0"/>
              <a:t>缺失时更新</a:t>
            </a:r>
            <a:endParaRPr lang="zh-CN" altLang="en-US"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Cache</a:t>
            </a:r>
            <a:r>
              <a:rPr lang="zh-CN" altLang="en-US" sz="2800" b="1" dirty="0" smtClean="0">
                <a:solidFill>
                  <a:srgbClr val="0000FF"/>
                </a:solidFill>
                <a:latin typeface="华文中宋" panose="02010600040101010101" pitchFamily="2" charset="-122"/>
                <a:ea typeface="华文中宋" panose="02010600040101010101" pitchFamily="2" charset="-122"/>
              </a:rPr>
              <a:t>的原理</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graphicFrame>
        <p:nvGraphicFramePr>
          <p:cNvPr id="48" name="Group 49"/>
          <p:cNvGraphicFramePr>
            <a:graphicFrameLocks noGrp="1"/>
          </p:cNvGraphicFramePr>
          <p:nvPr/>
        </p:nvGraphicFramePr>
        <p:xfrm>
          <a:off x="971600" y="1556792"/>
          <a:ext cx="7593131" cy="3840552"/>
        </p:xfrm>
        <a:graphic>
          <a:graphicData uri="http://schemas.openxmlformats.org/drawingml/2006/table">
            <a:tbl>
              <a:tblPr/>
              <a:tblGrid>
                <a:gridCol w="2046376"/>
                <a:gridCol w="1782937"/>
                <a:gridCol w="1019658"/>
                <a:gridCol w="924262"/>
                <a:gridCol w="1819898"/>
              </a:tblGrid>
              <a:tr h="57920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CPU activity</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Bus activity</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CPU A’s cache</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CPU B’s cache</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Memory</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72">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CPU A reads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Cache miss for X</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CPU B reads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Cache miss for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CPU A writes 1 to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Invalidate for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1</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0</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CPU B read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Cache miss for X</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1</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rPr>
                        <a:t>1</a:t>
                      </a:r>
                      <a:endParaRPr kumimoji="0" lang="en-AU" sz="1800" b="1" i="0" u="none" strike="noStrike" cap="none" normalizeH="0" baseline="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rPr>
                        <a:t>1</a:t>
                      </a:r>
                      <a:endParaRPr kumimoji="0" lang="en-AU" sz="1800" b="1" i="0" u="none" strike="noStrike" cap="none" normalizeH="0" baseline="0" dirty="0" smtClean="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765582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Example: Cache in the Pentium 4</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pic>
        <p:nvPicPr>
          <p:cNvPr id="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1346200"/>
            <a:ext cx="62611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pSp>
        <p:nvGrpSpPr>
          <p:cNvPr id="17" name="Group 5"/>
          <p:cNvGrpSpPr/>
          <p:nvPr/>
        </p:nvGrpSpPr>
        <p:grpSpPr bwMode="auto">
          <a:xfrm>
            <a:off x="7327900" y="4227513"/>
            <a:ext cx="1809750" cy="1004887"/>
            <a:chOff x="4512" y="2823"/>
            <a:chExt cx="1140" cy="633"/>
          </a:xfrm>
        </p:grpSpPr>
        <p:sp>
          <p:nvSpPr>
            <p:cNvPr id="20" name="Line 6"/>
            <p:cNvSpPr>
              <a:spLocks noChangeShapeType="1"/>
            </p:cNvSpPr>
            <p:nvPr/>
          </p:nvSpPr>
          <p:spPr bwMode="auto">
            <a:xfrm flipH="1">
              <a:off x="4512" y="3120"/>
              <a:ext cx="336" cy="96"/>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7"/>
            <p:cNvSpPr txBox="1">
              <a:spLocks noChangeArrowheads="1"/>
            </p:cNvSpPr>
            <p:nvPr/>
          </p:nvSpPr>
          <p:spPr bwMode="auto">
            <a:xfrm>
              <a:off x="4848" y="2823"/>
              <a:ext cx="80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L2 Cache:</a:t>
              </a:r>
              <a:endParaRPr lang="en-US" altLang="zh-CN">
                <a:solidFill>
                  <a:srgbClr val="990000"/>
                </a:solidFill>
              </a:endParaRPr>
            </a:p>
            <a:p>
              <a:pPr algn="l"/>
              <a:r>
                <a:rPr lang="en-US" altLang="zh-CN">
                  <a:solidFill>
                    <a:srgbClr val="990000"/>
                  </a:solidFill>
                </a:rPr>
                <a:t>128-byte</a:t>
              </a:r>
              <a:endParaRPr lang="en-US" altLang="zh-CN">
                <a:solidFill>
                  <a:srgbClr val="990000"/>
                </a:solidFill>
              </a:endParaRPr>
            </a:p>
            <a:p>
              <a:pPr algn="l"/>
              <a:r>
                <a:rPr lang="en-US" altLang="zh-CN">
                  <a:solidFill>
                    <a:srgbClr val="990000"/>
                  </a:solidFill>
                </a:rPr>
                <a:t>block size</a:t>
              </a:r>
              <a:endParaRPr lang="en-US" altLang="zh-CN">
                <a:solidFill>
                  <a:srgbClr val="990000"/>
                </a:solidFill>
              </a:endParaRPr>
            </a:p>
            <a:p>
              <a:pPr algn="l"/>
              <a:r>
                <a:rPr lang="en-US" altLang="zh-CN">
                  <a:solidFill>
                    <a:srgbClr val="990000"/>
                  </a:solidFill>
                </a:rPr>
                <a:t>Write Back</a:t>
              </a:r>
              <a:endParaRPr lang="en-US" altLang="zh-CN">
                <a:latin typeface="Times New Roman" panose="02020603050405020304" pitchFamily="18" charset="0"/>
              </a:endParaRPr>
            </a:p>
          </p:txBody>
        </p:sp>
      </p:grpSp>
      <p:grpSp>
        <p:nvGrpSpPr>
          <p:cNvPr id="22" name="Group 8"/>
          <p:cNvGrpSpPr/>
          <p:nvPr/>
        </p:nvGrpSpPr>
        <p:grpSpPr bwMode="auto">
          <a:xfrm>
            <a:off x="165100" y="3983038"/>
            <a:ext cx="1398588" cy="1249362"/>
            <a:chOff x="0" y="2669"/>
            <a:chExt cx="881" cy="787"/>
          </a:xfrm>
        </p:grpSpPr>
        <p:sp>
          <p:nvSpPr>
            <p:cNvPr id="23" name="Line 9"/>
            <p:cNvSpPr>
              <a:spLocks noChangeShapeType="1"/>
            </p:cNvSpPr>
            <p:nvPr/>
          </p:nvSpPr>
          <p:spPr bwMode="auto">
            <a:xfrm>
              <a:off x="432" y="3264"/>
              <a:ext cx="288" cy="192"/>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0"/>
            <p:cNvSpPr txBox="1">
              <a:spLocks noChangeArrowheads="1"/>
            </p:cNvSpPr>
            <p:nvPr/>
          </p:nvSpPr>
          <p:spPr bwMode="auto">
            <a:xfrm>
              <a:off x="0" y="2669"/>
              <a:ext cx="881"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L1 Data :</a:t>
              </a:r>
              <a:endParaRPr lang="en-US" altLang="zh-CN">
                <a:solidFill>
                  <a:srgbClr val="990000"/>
                </a:solidFill>
              </a:endParaRPr>
            </a:p>
            <a:p>
              <a:pPr algn="l"/>
              <a:r>
                <a:rPr lang="en-US" altLang="zh-CN">
                  <a:solidFill>
                    <a:srgbClr val="990000"/>
                  </a:solidFill>
                </a:rPr>
                <a:t>64-byte</a:t>
              </a:r>
              <a:endParaRPr lang="en-US" altLang="zh-CN">
                <a:solidFill>
                  <a:srgbClr val="990000"/>
                </a:solidFill>
              </a:endParaRPr>
            </a:p>
            <a:p>
              <a:pPr algn="l"/>
              <a:r>
                <a:rPr lang="en-US" altLang="zh-CN">
                  <a:solidFill>
                    <a:srgbClr val="990000"/>
                  </a:solidFill>
                </a:rPr>
                <a:t>block size</a:t>
              </a:r>
              <a:endParaRPr lang="en-US" altLang="zh-CN">
                <a:solidFill>
                  <a:srgbClr val="990000"/>
                </a:solidFill>
              </a:endParaRPr>
            </a:p>
            <a:p>
              <a:pPr algn="l"/>
              <a:r>
                <a:rPr lang="en-US" altLang="zh-CN">
                  <a:solidFill>
                    <a:srgbClr val="990000"/>
                  </a:solidFill>
                </a:rPr>
                <a:t>Write Through</a:t>
              </a:r>
              <a:endParaRPr lang="en-US" altLang="zh-CN">
                <a:latin typeface="Times New Roman" panose="02020603050405020304" pitchFamily="18" charset="0"/>
              </a:endParaRPr>
            </a:p>
          </p:txBody>
        </p:sp>
      </p:grpSp>
      <p:grpSp>
        <p:nvGrpSpPr>
          <p:cNvPr id="25" name="Group 11"/>
          <p:cNvGrpSpPr/>
          <p:nvPr/>
        </p:nvGrpSpPr>
        <p:grpSpPr bwMode="auto">
          <a:xfrm>
            <a:off x="165100" y="1757363"/>
            <a:ext cx="3200400" cy="579437"/>
            <a:chOff x="0" y="1267"/>
            <a:chExt cx="2016" cy="365"/>
          </a:xfrm>
        </p:grpSpPr>
        <p:sp>
          <p:nvSpPr>
            <p:cNvPr id="26" name="Line 12"/>
            <p:cNvSpPr>
              <a:spLocks noChangeShapeType="1"/>
            </p:cNvSpPr>
            <p:nvPr/>
          </p:nvSpPr>
          <p:spPr bwMode="auto">
            <a:xfrm>
              <a:off x="624" y="1440"/>
              <a:ext cx="1392" cy="192"/>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13"/>
            <p:cNvSpPr txBox="1">
              <a:spLocks noChangeArrowheads="1"/>
            </p:cNvSpPr>
            <p:nvPr/>
          </p:nvSpPr>
          <p:spPr bwMode="auto">
            <a:xfrm>
              <a:off x="0" y="1267"/>
              <a:ext cx="88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L1 Trace:</a:t>
              </a:r>
              <a:endParaRPr lang="en-US" altLang="zh-CN">
                <a:solidFill>
                  <a:srgbClr val="990000"/>
                </a:solidFill>
              </a:endParaRPr>
            </a:p>
            <a:p>
              <a:pPr algn="l"/>
              <a:r>
                <a:rPr lang="en-US" altLang="zh-CN">
                  <a:solidFill>
                    <a:srgbClr val="990000"/>
                  </a:solidFill>
                </a:rPr>
                <a:t>decoded instr.</a:t>
              </a:r>
              <a:endParaRPr lang="en-US" altLang="zh-CN">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548727" y="1069871"/>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en-US" altLang="zh-CN" sz="3200" dirty="0" smtClean="0"/>
              <a:t>Dynamic RAM(DRAM)</a:t>
            </a:r>
            <a:r>
              <a:rPr lang="zh-CN" altLang="en-US" sz="3200" dirty="0" smtClean="0"/>
              <a:t>动态存储器</a:t>
            </a:r>
            <a:endParaRPr lang="zh-CN" altLang="en-US" sz="3200" dirty="0"/>
          </a:p>
        </p:txBody>
      </p:sp>
      <p:sp>
        <p:nvSpPr>
          <p:cNvPr id="3" name="Title 8"/>
          <p:cNvSpPr>
            <a:spLocks noGrp="1"/>
          </p:cNvSpPr>
          <p:nvPr>
            <p:ph type="title"/>
          </p:nvPr>
        </p:nvSpPr>
        <p:spPr>
          <a:xfrm>
            <a:off x="639475" y="116632"/>
            <a:ext cx="5231814" cy="685800"/>
          </a:xfrm>
        </p:spPr>
        <p:txBody>
          <a:bodyPr>
            <a:normAutofit/>
          </a:bodyPr>
          <a:lstStyle/>
          <a:p>
            <a:pPr lvl="0">
              <a:spcBef>
                <a:spcPts val="0"/>
              </a:spcBef>
            </a:pPr>
            <a:r>
              <a:rPr lang="en-US" altLang="zh-CN" sz="2800" b="1" dirty="0" smtClean="0">
                <a:solidFill>
                  <a:srgbClr val="0000FF"/>
                </a:solidFill>
              </a:rPr>
              <a:t>5.1  </a:t>
            </a:r>
            <a:r>
              <a:rPr lang="zh-CN" altLang="en-US" sz="2800" b="1" dirty="0" smtClean="0">
                <a:solidFill>
                  <a:srgbClr val="0000FF"/>
                </a:solidFill>
              </a:rPr>
              <a:t>引言</a:t>
            </a:r>
            <a:endParaRPr lang="zh-CN" sz="2800" b="1" dirty="0">
              <a:solidFill>
                <a:schemeClr val="tx1"/>
              </a:solidFill>
              <a:latin typeface="华文中宋" panose="02010600040101010101" pitchFamily="2" charset="-122"/>
              <a:ea typeface="华文中宋" panose="02010600040101010101" pitchFamily="2" charset="-122"/>
            </a:endParaRPr>
          </a:p>
        </p:txBody>
      </p:sp>
      <p:sp>
        <p:nvSpPr>
          <p:cNvPr id="4" name="Text Box 3"/>
          <p:cNvSpPr txBox="1">
            <a:spLocks noChangeArrowheads="1"/>
          </p:cNvSpPr>
          <p:nvPr/>
        </p:nvSpPr>
        <p:spPr bwMode="auto">
          <a:xfrm>
            <a:off x="885953" y="1745380"/>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用于计算机主存的制造</a:t>
            </a:r>
            <a:endParaRPr lang="zh-CN" altLang="en-US" sz="3200" dirty="0"/>
          </a:p>
        </p:txBody>
      </p:sp>
      <p:sp>
        <p:nvSpPr>
          <p:cNvPr id="5" name="Text Box 3"/>
          <p:cNvSpPr txBox="1">
            <a:spLocks noChangeArrowheads="1"/>
          </p:cNvSpPr>
          <p:nvPr/>
        </p:nvSpPr>
        <p:spPr bwMode="auto">
          <a:xfrm>
            <a:off x="874517" y="2337880"/>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存取速度</a:t>
            </a:r>
            <a:r>
              <a:rPr lang="zh-CN" altLang="en-US" sz="3200" dirty="0"/>
              <a:t>慢</a:t>
            </a:r>
            <a:r>
              <a:rPr lang="zh-CN" altLang="en-US" sz="3200" dirty="0" smtClean="0"/>
              <a:t>：</a:t>
            </a:r>
            <a:r>
              <a:rPr lang="en-US" altLang="zh-CN" sz="3200" dirty="0" smtClean="0"/>
              <a:t>50</a:t>
            </a:r>
            <a:r>
              <a:rPr lang="zh-CN" altLang="en-US" sz="3200" dirty="0" smtClean="0"/>
              <a:t>～</a:t>
            </a:r>
            <a:r>
              <a:rPr lang="en-US" altLang="zh-CN" sz="3200" dirty="0" smtClean="0"/>
              <a:t>70ns  </a:t>
            </a:r>
            <a:endParaRPr lang="zh-CN" altLang="en-US" sz="3200" dirty="0"/>
          </a:p>
        </p:txBody>
      </p:sp>
      <p:sp>
        <p:nvSpPr>
          <p:cNvPr id="6" name="Text Box 3"/>
          <p:cNvSpPr txBox="1">
            <a:spLocks noChangeArrowheads="1"/>
          </p:cNvSpPr>
          <p:nvPr/>
        </p:nvSpPr>
        <p:spPr bwMode="auto">
          <a:xfrm>
            <a:off x="885953" y="2929945"/>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需周期性刷新</a:t>
            </a:r>
            <a:endParaRPr lang="zh-CN" altLang="en-US" sz="3200" dirty="0"/>
          </a:p>
        </p:txBody>
      </p:sp>
      <p:sp>
        <p:nvSpPr>
          <p:cNvPr id="7" name="Text Box 3"/>
          <p:cNvSpPr txBox="1">
            <a:spLocks noChangeArrowheads="1"/>
          </p:cNvSpPr>
          <p:nvPr/>
        </p:nvSpPr>
        <p:spPr bwMode="auto">
          <a:xfrm>
            <a:off x="885953" y="4191702"/>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功耗小</a:t>
            </a:r>
            <a:endParaRPr lang="zh-CN" altLang="en-US" sz="3200" dirty="0"/>
          </a:p>
        </p:txBody>
      </p:sp>
      <p:sp>
        <p:nvSpPr>
          <p:cNvPr id="9" name="Text Box 3"/>
          <p:cNvSpPr txBox="1">
            <a:spLocks noChangeArrowheads="1"/>
          </p:cNvSpPr>
          <p:nvPr/>
        </p:nvSpPr>
        <p:spPr bwMode="auto">
          <a:xfrm>
            <a:off x="885953" y="3532866"/>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集成度高，价格便宜</a:t>
            </a:r>
            <a:endParaRPr lang="zh-CN" altLang="en-US" sz="3200" dirty="0"/>
          </a:p>
        </p:txBody>
      </p:sp>
      <p:pic>
        <p:nvPicPr>
          <p:cNvPr id="3074" name="Picture 2" descr="d:\documents and settings\zj\application data\360se6\User Data\temp\95801b9cb49dc381ba06d01dc6c6700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5023" y="3226195"/>
            <a:ext cx="2376264" cy="1980220"/>
          </a:xfrm>
          <a:prstGeom prst="rect">
            <a:avLst/>
          </a:prstGeom>
          <a:noFill/>
          <a:extLst>
            <a:ext uri="{909E8E84-426E-40DD-AFC4-6F175D3DCCD1}">
              <a14:hiddenFill xmlns:a14="http://schemas.microsoft.com/office/drawing/2010/main">
                <a:solidFill>
                  <a:srgbClr val="FFFFFF"/>
                </a:solidFill>
              </a14:hiddenFill>
            </a:ext>
          </a:extLst>
        </p:spPr>
      </p:pic>
      <p:sp>
        <p:nvSpPr>
          <p:cNvPr id="8" name="灯片编号占位符 7"/>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5.2 Cache</a:t>
            </a:r>
            <a:r>
              <a:rPr lang="zh-CN" altLang="en-US" sz="2800" b="1" dirty="0" smtClean="0">
                <a:solidFill>
                  <a:srgbClr val="0000FF"/>
                </a:solidFill>
                <a:latin typeface="华文中宋" panose="02010600040101010101" pitchFamily="2" charset="-122"/>
                <a:ea typeface="华文中宋" panose="02010600040101010101" pitchFamily="2" charset="-122"/>
              </a:rPr>
              <a:t>的基本原理</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12" name="Text Box 9"/>
          <p:cNvSpPr txBox="1">
            <a:spLocks noChangeArrowheads="1"/>
          </p:cNvSpPr>
          <p:nvPr/>
        </p:nvSpPr>
        <p:spPr bwMode="auto">
          <a:xfrm>
            <a:off x="590035" y="980728"/>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t>DRAM</a:t>
            </a:r>
            <a:r>
              <a:rPr lang="zh-CN" altLang="en-US" dirty="0" smtClean="0"/>
              <a:t>的发展趋势</a:t>
            </a:r>
            <a:endParaRPr lang="zh-CN" altLang="en-US" dirty="0"/>
          </a:p>
        </p:txBody>
      </p:sp>
      <p:pic>
        <p:nvPicPr>
          <p:cNvPr id="9" name="Picture 8" descr="f01-12-P374493"/>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43670" y="1573228"/>
            <a:ext cx="8978990" cy="444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a:off x="1652524" y="1922684"/>
            <a:ext cx="3711564"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dirty="0" smtClean="0">
                <a:solidFill>
                  <a:srgbClr val="C00000"/>
                </a:solidFill>
              </a:rPr>
              <a:t>容量：</a:t>
            </a:r>
            <a:r>
              <a:rPr lang="en-US" altLang="zh-CN" dirty="0" smtClean="0">
                <a:solidFill>
                  <a:srgbClr val="C00000"/>
                </a:solidFill>
              </a:rPr>
              <a:t>4</a:t>
            </a:r>
            <a:r>
              <a:rPr lang="zh-CN" altLang="en-US" dirty="0" smtClean="0">
                <a:solidFill>
                  <a:srgbClr val="C00000"/>
                </a:solidFill>
              </a:rPr>
              <a:t>倍</a:t>
            </a:r>
            <a:r>
              <a:rPr lang="en-US" altLang="zh-CN" dirty="0" smtClean="0">
                <a:solidFill>
                  <a:srgbClr val="C00000"/>
                </a:solidFill>
              </a:rPr>
              <a:t>/3</a:t>
            </a:r>
            <a:r>
              <a:rPr lang="zh-CN" altLang="en-US" dirty="0" smtClean="0">
                <a:solidFill>
                  <a:srgbClr val="C00000"/>
                </a:solidFill>
              </a:rPr>
              <a:t>年</a:t>
            </a:r>
            <a:endParaRPr lang="zh-CN" altLang="en-US" dirty="0">
              <a:solidFill>
                <a:srgbClr val="C00000"/>
              </a:solidFill>
            </a:endParaRPr>
          </a:p>
        </p:txBody>
      </p:sp>
      <p:sp>
        <p:nvSpPr>
          <p:cNvPr id="18" name="Text Box 9"/>
          <p:cNvSpPr txBox="1">
            <a:spLocks noChangeArrowheads="1"/>
          </p:cNvSpPr>
          <p:nvPr/>
        </p:nvSpPr>
        <p:spPr bwMode="auto">
          <a:xfrm>
            <a:off x="5004048" y="3679767"/>
            <a:ext cx="3711564"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dirty="0" smtClean="0">
                <a:solidFill>
                  <a:srgbClr val="0000FF"/>
                </a:solidFill>
              </a:rPr>
              <a:t>速度：</a:t>
            </a:r>
            <a:r>
              <a:rPr lang="en-US" altLang="zh-CN" dirty="0" smtClean="0">
                <a:solidFill>
                  <a:srgbClr val="0000FF"/>
                </a:solidFill>
              </a:rPr>
              <a:t>2</a:t>
            </a:r>
            <a:r>
              <a:rPr lang="zh-CN" altLang="en-US" dirty="0" smtClean="0">
                <a:solidFill>
                  <a:srgbClr val="0000FF"/>
                </a:solidFill>
              </a:rPr>
              <a:t>倍</a:t>
            </a:r>
            <a:r>
              <a:rPr lang="en-US" altLang="zh-CN" dirty="0" smtClean="0">
                <a:solidFill>
                  <a:srgbClr val="0000FF"/>
                </a:solidFill>
              </a:rPr>
              <a:t>/10</a:t>
            </a:r>
            <a:r>
              <a:rPr lang="zh-CN" altLang="en-US" dirty="0" smtClean="0">
                <a:solidFill>
                  <a:srgbClr val="0000FF"/>
                </a:solidFill>
              </a:rPr>
              <a:t>年</a:t>
            </a:r>
            <a:endParaRPr lang="zh-CN" altLang="en-US" dirty="0">
              <a:solidFill>
                <a:srgbClr val="0000FF"/>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5.2 Cache</a:t>
            </a:r>
            <a:r>
              <a:rPr lang="zh-CN" altLang="en-US" sz="2800" b="1" dirty="0" smtClean="0">
                <a:solidFill>
                  <a:srgbClr val="0000FF"/>
                </a:solidFill>
                <a:latin typeface="华文中宋" panose="02010600040101010101" pitchFamily="2" charset="-122"/>
                <a:ea typeface="华文中宋" panose="02010600040101010101" pitchFamily="2" charset="-122"/>
              </a:rPr>
              <a:t>的基本原理</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12" name="Text Box 9"/>
          <p:cNvSpPr txBox="1">
            <a:spLocks noChangeArrowheads="1"/>
          </p:cNvSpPr>
          <p:nvPr/>
        </p:nvSpPr>
        <p:spPr bwMode="auto">
          <a:xfrm>
            <a:off x="590035" y="1226084"/>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寻址的速度差异</a:t>
            </a:r>
            <a:endParaRPr lang="zh-CN" altLang="en-US" dirty="0"/>
          </a:p>
        </p:txBody>
      </p:sp>
      <p:sp>
        <p:nvSpPr>
          <p:cNvPr id="314" name="Text Box 9"/>
          <p:cNvSpPr txBox="1">
            <a:spLocks noChangeArrowheads="1"/>
          </p:cNvSpPr>
          <p:nvPr/>
        </p:nvSpPr>
        <p:spPr bwMode="auto">
          <a:xfrm>
            <a:off x="990472" y="1818584"/>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寻址延时与制造材料的物理特性有关</a:t>
            </a:r>
            <a:endParaRPr lang="zh-CN" altLang="en-US" sz="2800" dirty="0"/>
          </a:p>
        </p:txBody>
      </p:sp>
      <p:sp>
        <p:nvSpPr>
          <p:cNvPr id="323" name="Text Box 9"/>
          <p:cNvSpPr txBox="1">
            <a:spLocks noChangeArrowheads="1"/>
          </p:cNvSpPr>
          <p:nvPr/>
        </p:nvSpPr>
        <p:spPr bwMode="auto">
          <a:xfrm>
            <a:off x="990472" y="2407803"/>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带宽的增加</a:t>
            </a:r>
            <a:endParaRPr lang="zh-CN" altLang="en-US" sz="2800" dirty="0"/>
          </a:p>
        </p:txBody>
      </p:sp>
      <p:sp>
        <p:nvSpPr>
          <p:cNvPr id="324" name="Text Box 9"/>
          <p:cNvSpPr txBox="1">
            <a:spLocks noChangeArrowheads="1"/>
          </p:cNvSpPr>
          <p:nvPr/>
        </p:nvSpPr>
        <p:spPr bwMode="auto">
          <a:xfrm>
            <a:off x="1163331" y="3076489"/>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Arial" panose="020B0604020202020204" pitchFamily="34" charset="0"/>
              <a:buChar char="•"/>
            </a:pPr>
            <a:r>
              <a:rPr lang="zh-CN" altLang="en-US" sz="2800" dirty="0" smtClean="0"/>
              <a:t>并行传输：多位同时传输</a:t>
            </a:r>
            <a:endParaRPr lang="zh-CN" altLang="en-US" sz="2800" dirty="0"/>
          </a:p>
        </p:txBody>
      </p:sp>
      <p:sp>
        <p:nvSpPr>
          <p:cNvPr id="325" name="Text Box 9"/>
          <p:cNvSpPr txBox="1">
            <a:spLocks noChangeArrowheads="1"/>
          </p:cNvSpPr>
          <p:nvPr/>
        </p:nvSpPr>
        <p:spPr bwMode="auto">
          <a:xfrm>
            <a:off x="1223044" y="3761909"/>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Arial" panose="020B0604020202020204" pitchFamily="34" charset="0"/>
              <a:buChar char="•"/>
            </a:pPr>
            <a:r>
              <a:rPr lang="zh-CN" altLang="en-US" sz="2800" dirty="0" smtClean="0"/>
              <a:t>突发传输（</a:t>
            </a:r>
            <a:r>
              <a:rPr lang="en-US" altLang="zh-CN" sz="2800" dirty="0">
                <a:solidFill>
                  <a:srgbClr val="C00000"/>
                </a:solidFill>
              </a:rPr>
              <a:t>Burst transfers</a:t>
            </a:r>
            <a:r>
              <a:rPr lang="zh-CN" altLang="en-US" sz="2800" dirty="0" smtClean="0"/>
              <a:t>）</a:t>
            </a:r>
            <a:endParaRPr lang="zh-CN" altLang="en-US" sz="2800" dirty="0"/>
          </a:p>
        </p:txBody>
      </p:sp>
      <p:sp>
        <p:nvSpPr>
          <p:cNvPr id="327" name="Text Box 9"/>
          <p:cNvSpPr txBox="1">
            <a:spLocks noChangeArrowheads="1"/>
          </p:cNvSpPr>
          <p:nvPr/>
        </p:nvSpPr>
        <p:spPr bwMode="auto">
          <a:xfrm>
            <a:off x="1691680" y="4413101"/>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2800" dirty="0" smtClean="0"/>
              <a:t>在一个读写周期内实现多次传输。</a:t>
            </a:r>
            <a:endParaRPr lang="zh-CN" altLang="en-US"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5.2 Cache</a:t>
            </a:r>
            <a:r>
              <a:rPr lang="zh-CN" altLang="en-US" sz="2800" b="1" dirty="0" smtClean="0">
                <a:solidFill>
                  <a:srgbClr val="0000FF"/>
                </a:solidFill>
                <a:latin typeface="华文中宋" panose="02010600040101010101" pitchFamily="2" charset="-122"/>
                <a:ea typeface="华文中宋" panose="02010600040101010101" pitchFamily="2" charset="-122"/>
              </a:rPr>
              <a:t>的基本原理</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12" name="Text Box 9"/>
          <p:cNvSpPr txBox="1">
            <a:spLocks noChangeArrowheads="1"/>
          </p:cNvSpPr>
          <p:nvPr/>
        </p:nvSpPr>
        <p:spPr bwMode="auto">
          <a:xfrm>
            <a:off x="590035" y="1226084"/>
            <a:ext cx="7366341"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smtClean="0"/>
              <a:t>利用带宽支持存储器的分层结构</a:t>
            </a:r>
            <a:endParaRPr lang="zh-CN" altLang="en-US" dirty="0"/>
          </a:p>
        </p:txBody>
      </p:sp>
      <p:sp>
        <p:nvSpPr>
          <p:cNvPr id="314" name="Text Box 9"/>
          <p:cNvSpPr txBox="1">
            <a:spLocks noChangeArrowheads="1"/>
          </p:cNvSpPr>
          <p:nvPr/>
        </p:nvSpPr>
        <p:spPr bwMode="auto">
          <a:xfrm>
            <a:off x="963998" y="2058887"/>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使用</a:t>
            </a:r>
            <a:r>
              <a:rPr lang="en-US" altLang="zh-CN" sz="2800" dirty="0" smtClean="0"/>
              <a:t>Cache</a:t>
            </a:r>
            <a:r>
              <a:rPr lang="zh-CN" altLang="en-US" sz="2800" dirty="0" smtClean="0"/>
              <a:t>支持访问的局部性</a:t>
            </a:r>
            <a:endParaRPr lang="zh-CN" altLang="en-US" sz="2800" dirty="0"/>
          </a:p>
        </p:txBody>
      </p:sp>
      <p:sp>
        <p:nvSpPr>
          <p:cNvPr id="323" name="Text Box 9"/>
          <p:cNvSpPr txBox="1">
            <a:spLocks noChangeArrowheads="1"/>
          </p:cNvSpPr>
          <p:nvPr/>
        </p:nvSpPr>
        <p:spPr bwMode="auto">
          <a:xfrm>
            <a:off x="963998" y="2648106"/>
            <a:ext cx="6965904"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分层设计存储器，实现内存中大块数据的传输</a:t>
            </a:r>
            <a:endParaRPr lang="zh-CN" altLang="en-US"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当前计算机的存储器结构</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6" name="Rectangle 25"/>
          <p:cNvSpPr>
            <a:spLocks noChangeArrowheads="1"/>
          </p:cNvSpPr>
          <p:nvPr/>
        </p:nvSpPr>
        <p:spPr bwMode="auto">
          <a:xfrm>
            <a:off x="828700" y="1538288"/>
            <a:ext cx="4725888" cy="3581400"/>
          </a:xfrm>
          <a:prstGeom prst="rect">
            <a:avLst/>
          </a:prstGeom>
          <a:noFill/>
          <a:ln w="38100">
            <a:solidFill>
              <a:schemeClr val="tx1"/>
            </a:solidFill>
            <a:prstDash val="sysDash"/>
            <a:round/>
          </a:ln>
        </p:spPr>
        <p:txBody>
          <a:bodyPr wrap="none" anchor="ctr"/>
          <a:lstStyle/>
          <a:p>
            <a:endParaRPr lang="zh-CN" altLang="zh-CN" sz="2400"/>
          </a:p>
        </p:txBody>
      </p:sp>
      <p:sp>
        <p:nvSpPr>
          <p:cNvPr id="7" name="Rectangle 3"/>
          <p:cNvSpPr>
            <a:spLocks noChangeArrowheads="1"/>
          </p:cNvSpPr>
          <p:nvPr/>
        </p:nvSpPr>
        <p:spPr bwMode="auto">
          <a:xfrm>
            <a:off x="3039988" y="1538288"/>
            <a:ext cx="2514600" cy="1676400"/>
          </a:xfrm>
          <a:prstGeom prst="rect">
            <a:avLst/>
          </a:prstGeom>
          <a:noFill/>
          <a:ln w="38100">
            <a:solidFill>
              <a:schemeClr val="tx1"/>
            </a:solidFill>
            <a:miter lim="800000"/>
          </a:ln>
        </p:spPr>
        <p:txBody>
          <a:bodyPr wrap="none" anchor="ctr"/>
          <a:lstStyle/>
          <a:p>
            <a:pPr algn="ctr"/>
            <a:endParaRPr lang="zh-CN" altLang="zh-CN" sz="2400"/>
          </a:p>
        </p:txBody>
      </p:sp>
      <p:sp>
        <p:nvSpPr>
          <p:cNvPr id="8" name="Rectangle 4"/>
          <p:cNvSpPr>
            <a:spLocks noChangeArrowheads="1"/>
          </p:cNvSpPr>
          <p:nvPr/>
        </p:nvSpPr>
        <p:spPr bwMode="auto">
          <a:xfrm>
            <a:off x="3511488" y="3838576"/>
            <a:ext cx="1709700" cy="990600"/>
          </a:xfrm>
          <a:prstGeom prst="rect">
            <a:avLst/>
          </a:prstGeom>
          <a:noFill/>
          <a:ln w="38100">
            <a:solidFill>
              <a:schemeClr val="tx1"/>
            </a:solidFill>
            <a:miter lim="800000"/>
          </a:ln>
        </p:spPr>
        <p:txBody>
          <a:bodyPr wrap="none" anchor="ctr"/>
          <a:lstStyle/>
          <a:p>
            <a:pPr algn="ctr"/>
            <a:r>
              <a:rPr lang="en-US" altLang="zh-CN" sz="2400" b="1" dirty="0"/>
              <a:t>System</a:t>
            </a:r>
            <a:endParaRPr lang="en-US" altLang="zh-CN" sz="2400" b="1" dirty="0"/>
          </a:p>
          <a:p>
            <a:pPr algn="ctr"/>
            <a:r>
              <a:rPr lang="en-US" altLang="zh-CN" sz="2400" b="1" dirty="0"/>
              <a:t>Controller</a:t>
            </a:r>
            <a:endParaRPr lang="en-US" altLang="zh-CN" sz="2400" b="1" dirty="0"/>
          </a:p>
        </p:txBody>
      </p:sp>
      <p:sp>
        <p:nvSpPr>
          <p:cNvPr id="9" name="Rectangle 5"/>
          <p:cNvSpPr>
            <a:spLocks noChangeArrowheads="1"/>
          </p:cNvSpPr>
          <p:nvPr/>
        </p:nvSpPr>
        <p:spPr bwMode="auto">
          <a:xfrm>
            <a:off x="3511488" y="2224088"/>
            <a:ext cx="1571600" cy="381000"/>
          </a:xfrm>
          <a:prstGeom prst="rect">
            <a:avLst/>
          </a:prstGeom>
          <a:solidFill>
            <a:schemeClr val="accent4">
              <a:lumMod val="40000"/>
              <a:lumOff val="60000"/>
            </a:schemeClr>
          </a:solidFill>
          <a:ln w="38100">
            <a:solidFill>
              <a:schemeClr val="tx1"/>
            </a:solidFill>
            <a:miter lim="800000"/>
          </a:ln>
        </p:spPr>
        <p:txBody>
          <a:bodyPr wrap="none" anchor="ctr"/>
          <a:lstStyle/>
          <a:p>
            <a:pPr algn="ctr"/>
            <a:r>
              <a:rPr lang="en-US" altLang="zh-CN" sz="2400" b="1" dirty="0"/>
              <a:t>L1 Cache</a:t>
            </a:r>
            <a:endParaRPr lang="en-US" altLang="zh-CN" sz="2400" b="1" dirty="0"/>
          </a:p>
        </p:txBody>
      </p:sp>
      <p:sp>
        <p:nvSpPr>
          <p:cNvPr id="11" name="Rectangle 6"/>
          <p:cNvSpPr>
            <a:spLocks noChangeArrowheads="1"/>
          </p:cNvSpPr>
          <p:nvPr/>
        </p:nvSpPr>
        <p:spPr bwMode="auto">
          <a:xfrm>
            <a:off x="6293045" y="3655220"/>
            <a:ext cx="1496888" cy="1281112"/>
          </a:xfrm>
          <a:prstGeom prst="rect">
            <a:avLst/>
          </a:prstGeom>
          <a:solidFill>
            <a:schemeClr val="accent6">
              <a:lumMod val="60000"/>
              <a:lumOff val="40000"/>
            </a:schemeClr>
          </a:solidFill>
          <a:ln w="38100">
            <a:solidFill>
              <a:schemeClr val="tx1"/>
            </a:solidFill>
            <a:miter lim="800000"/>
          </a:ln>
        </p:spPr>
        <p:txBody>
          <a:bodyPr wrap="none" anchor="ctr"/>
          <a:lstStyle/>
          <a:p>
            <a:pPr algn="ctr"/>
            <a:r>
              <a:rPr lang="en-US" altLang="zh-CN" sz="2400" b="1"/>
              <a:t>Main </a:t>
            </a:r>
            <a:endParaRPr lang="en-US" altLang="zh-CN" sz="2400" b="1"/>
          </a:p>
          <a:p>
            <a:pPr algn="ctr"/>
            <a:r>
              <a:rPr lang="en-US" altLang="zh-CN" sz="2400" b="1"/>
              <a:t>Memory</a:t>
            </a:r>
            <a:endParaRPr lang="en-US" altLang="zh-CN" sz="2400" b="1"/>
          </a:p>
          <a:p>
            <a:pPr algn="ctr"/>
            <a:r>
              <a:rPr lang="en-US" altLang="zh-CN" sz="2400" b="1"/>
              <a:t>(DRAM)</a:t>
            </a:r>
            <a:endParaRPr lang="en-US" altLang="zh-CN" sz="2400" b="1"/>
          </a:p>
        </p:txBody>
      </p:sp>
      <p:sp>
        <p:nvSpPr>
          <p:cNvPr id="13" name="Line 7"/>
          <p:cNvSpPr>
            <a:spLocks noChangeShapeType="1"/>
          </p:cNvSpPr>
          <p:nvPr/>
        </p:nvSpPr>
        <p:spPr bwMode="auto">
          <a:xfrm>
            <a:off x="4335388" y="3228976"/>
            <a:ext cx="0" cy="6096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4" name="Line 8"/>
          <p:cNvSpPr>
            <a:spLocks noChangeShapeType="1"/>
          </p:cNvSpPr>
          <p:nvPr/>
        </p:nvSpPr>
        <p:spPr bwMode="auto">
          <a:xfrm flipH="1">
            <a:off x="5221188" y="4281488"/>
            <a:ext cx="1019200" cy="14288"/>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5" name="Line 9"/>
          <p:cNvSpPr>
            <a:spLocks noChangeShapeType="1"/>
          </p:cNvSpPr>
          <p:nvPr/>
        </p:nvSpPr>
        <p:spPr bwMode="auto">
          <a:xfrm flipH="1" flipV="1">
            <a:off x="2582788" y="4281488"/>
            <a:ext cx="928700" cy="14288"/>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6" name="Rectangle 10"/>
          <p:cNvSpPr>
            <a:spLocks noChangeArrowheads="1"/>
          </p:cNvSpPr>
          <p:nvPr/>
        </p:nvSpPr>
        <p:spPr bwMode="auto">
          <a:xfrm>
            <a:off x="1044724" y="3838576"/>
            <a:ext cx="1538064" cy="990600"/>
          </a:xfrm>
          <a:prstGeom prst="rect">
            <a:avLst/>
          </a:prstGeom>
          <a:noFill/>
          <a:ln w="38100">
            <a:solidFill>
              <a:schemeClr val="tx1"/>
            </a:solidFill>
            <a:miter lim="800000"/>
          </a:ln>
        </p:spPr>
        <p:txBody>
          <a:bodyPr wrap="none" anchor="ctr"/>
          <a:lstStyle/>
          <a:p>
            <a:pPr algn="ctr"/>
            <a:r>
              <a:rPr lang="en-US" altLang="zh-CN" sz="2400" b="1"/>
              <a:t>Graphics</a:t>
            </a:r>
            <a:endParaRPr lang="en-US" altLang="zh-CN" sz="2400" b="1"/>
          </a:p>
          <a:p>
            <a:pPr algn="ctr"/>
            <a:r>
              <a:rPr lang="en-US" altLang="zh-CN" sz="2400" b="1"/>
              <a:t>Processor</a:t>
            </a:r>
            <a:endParaRPr lang="en-US" altLang="zh-CN" sz="2400" b="1"/>
          </a:p>
        </p:txBody>
      </p:sp>
      <p:sp>
        <p:nvSpPr>
          <p:cNvPr id="17" name="Line 11"/>
          <p:cNvSpPr>
            <a:spLocks noChangeShapeType="1"/>
          </p:cNvSpPr>
          <p:nvPr/>
        </p:nvSpPr>
        <p:spPr bwMode="auto">
          <a:xfrm>
            <a:off x="4335388" y="4829176"/>
            <a:ext cx="0" cy="6096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8" name="Text Box 12"/>
          <p:cNvSpPr txBox="1">
            <a:spLocks noChangeArrowheads="1"/>
          </p:cNvSpPr>
          <p:nvPr/>
        </p:nvSpPr>
        <p:spPr bwMode="auto">
          <a:xfrm>
            <a:off x="3751188" y="5392450"/>
            <a:ext cx="133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r>
              <a:rPr lang="en-US" altLang="zh-CN" sz="2400" dirty="0">
                <a:latin typeface="+mn-lt"/>
              </a:rPr>
              <a:t>(I/O Bus)</a:t>
            </a:r>
            <a:endParaRPr lang="en-US" altLang="zh-CN" sz="2400" dirty="0">
              <a:latin typeface="+mn-lt"/>
            </a:endParaRPr>
          </a:p>
        </p:txBody>
      </p:sp>
      <p:sp>
        <p:nvSpPr>
          <p:cNvPr id="19" name="Rectangle 13"/>
          <p:cNvSpPr>
            <a:spLocks noChangeArrowheads="1"/>
          </p:cNvSpPr>
          <p:nvPr/>
        </p:nvSpPr>
        <p:spPr bwMode="auto">
          <a:xfrm>
            <a:off x="3230488" y="2681288"/>
            <a:ext cx="2133600" cy="381000"/>
          </a:xfrm>
          <a:prstGeom prst="rect">
            <a:avLst/>
          </a:prstGeom>
          <a:solidFill>
            <a:schemeClr val="accent4">
              <a:lumMod val="40000"/>
              <a:lumOff val="60000"/>
            </a:schemeClr>
          </a:solidFill>
          <a:ln w="38100">
            <a:solidFill>
              <a:schemeClr val="tx1"/>
            </a:solidFill>
            <a:miter lim="800000"/>
          </a:ln>
        </p:spPr>
        <p:txBody>
          <a:bodyPr wrap="none" anchor="ctr"/>
          <a:lstStyle/>
          <a:p>
            <a:pPr algn="ctr"/>
            <a:r>
              <a:rPr lang="en-US" altLang="zh-CN" sz="2400" b="1"/>
              <a:t>L2 Cache</a:t>
            </a:r>
            <a:endParaRPr lang="en-US" altLang="zh-CN" sz="2400" b="1"/>
          </a:p>
        </p:txBody>
      </p:sp>
      <p:sp>
        <p:nvSpPr>
          <p:cNvPr id="20" name="Text Box 14"/>
          <p:cNvSpPr txBox="1">
            <a:spLocks noChangeArrowheads="1"/>
          </p:cNvSpPr>
          <p:nvPr/>
        </p:nvSpPr>
        <p:spPr bwMode="auto">
          <a:xfrm>
            <a:off x="3567345" y="1563415"/>
            <a:ext cx="1459887" cy="461665"/>
          </a:xfrm>
          <a:prstGeom prst="rect">
            <a:avLst/>
          </a:prstGeom>
          <a:noFill/>
          <a:ln>
            <a:noFill/>
          </a:ln>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ctr"/>
            <a:r>
              <a:rPr lang="en-US" altLang="zh-CN" sz="2400" dirty="0">
                <a:latin typeface="+mn-lt"/>
              </a:rPr>
              <a:t>Processor</a:t>
            </a:r>
            <a:endParaRPr lang="en-US" altLang="zh-CN" sz="2400" dirty="0">
              <a:latin typeface="+mn-lt"/>
            </a:endParaRPr>
          </a:p>
        </p:txBody>
      </p:sp>
      <p:grpSp>
        <p:nvGrpSpPr>
          <p:cNvPr id="21" name="Group 19"/>
          <p:cNvGrpSpPr/>
          <p:nvPr/>
        </p:nvGrpSpPr>
        <p:grpSpPr bwMode="auto">
          <a:xfrm>
            <a:off x="3039988" y="3290888"/>
            <a:ext cx="2514600" cy="1828800"/>
            <a:chOff x="1824" y="2352"/>
            <a:chExt cx="1584" cy="1152"/>
          </a:xfrm>
          <a:noFill/>
        </p:grpSpPr>
        <p:sp>
          <p:nvSpPr>
            <p:cNvPr id="22" name="Line 16"/>
            <p:cNvSpPr>
              <a:spLocks noChangeShapeType="1"/>
            </p:cNvSpPr>
            <p:nvPr/>
          </p:nvSpPr>
          <p:spPr bwMode="auto">
            <a:xfrm>
              <a:off x="1824" y="2352"/>
              <a:ext cx="0" cy="1152"/>
            </a:xfrm>
            <a:prstGeom prst="line">
              <a:avLst/>
            </a:prstGeom>
            <a:grpFill/>
            <a:ln w="38100" cap="rnd">
              <a:solidFill>
                <a:schemeClr val="tx1"/>
              </a:solidFill>
              <a:prstDash val="sysDot"/>
              <a:round/>
            </a:ln>
          </p:spPr>
          <p:txBody>
            <a:bodyPr wrap="none" anchor="ctr"/>
            <a:lstStyle/>
            <a:p>
              <a:endParaRPr lang="zh-CN" altLang="en-US" sz="2400"/>
            </a:p>
          </p:txBody>
        </p:sp>
        <p:sp>
          <p:nvSpPr>
            <p:cNvPr id="23" name="Line 17"/>
            <p:cNvSpPr>
              <a:spLocks noChangeShapeType="1"/>
            </p:cNvSpPr>
            <p:nvPr/>
          </p:nvSpPr>
          <p:spPr bwMode="auto">
            <a:xfrm>
              <a:off x="3408" y="2352"/>
              <a:ext cx="0" cy="1152"/>
            </a:xfrm>
            <a:prstGeom prst="line">
              <a:avLst/>
            </a:prstGeom>
            <a:grpFill/>
            <a:ln w="38100" cap="rnd">
              <a:solidFill>
                <a:schemeClr val="tx1"/>
              </a:solidFill>
              <a:prstDash val="sysDot"/>
              <a:round/>
            </a:ln>
          </p:spPr>
          <p:txBody>
            <a:bodyPr wrap="none" anchor="ctr"/>
            <a:lstStyle/>
            <a:p>
              <a:endParaRPr lang="zh-CN" altLang="en-US" sz="2400"/>
            </a:p>
          </p:txBody>
        </p:sp>
        <p:sp>
          <p:nvSpPr>
            <p:cNvPr id="24" name="Line 18"/>
            <p:cNvSpPr>
              <a:spLocks noChangeShapeType="1"/>
            </p:cNvSpPr>
            <p:nvPr/>
          </p:nvSpPr>
          <p:spPr bwMode="auto">
            <a:xfrm>
              <a:off x="1824" y="3504"/>
              <a:ext cx="1584" cy="0"/>
            </a:xfrm>
            <a:prstGeom prst="line">
              <a:avLst/>
            </a:prstGeom>
            <a:grpFill/>
            <a:ln w="38100" cap="rnd">
              <a:solidFill>
                <a:schemeClr val="tx1"/>
              </a:solidFill>
              <a:prstDash val="sysDot"/>
              <a:round/>
            </a:ln>
          </p:spPr>
          <p:txBody>
            <a:bodyPr wrap="none" anchor="ctr"/>
            <a:lstStyle/>
            <a:p>
              <a:endParaRPr lang="zh-CN" altLang="en-US" sz="2400"/>
            </a:p>
          </p:txBody>
        </p:sp>
      </p:grpSp>
      <p:pic>
        <p:nvPicPr>
          <p:cNvPr id="25" name="Picture 2" descr="D:\教学\Computer Organization And Design\Picture\Computer_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04740" y="1538288"/>
            <a:ext cx="2056643" cy="1655598"/>
          </a:xfrm>
          <a:prstGeom prst="rect">
            <a:avLst/>
          </a:prstGeom>
          <a:noFill/>
          <a:effectLst>
            <a:glow>
              <a:schemeClr val="accent1">
                <a:alpha val="0"/>
              </a:schemeClr>
            </a:glow>
          </a:effectLst>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8"/>
          <p:cNvSpPr>
            <a:spLocks noGrp="1"/>
          </p:cNvSpPr>
          <p:nvPr>
            <p:ph type="title"/>
          </p:nvPr>
        </p:nvSpPr>
        <p:spPr>
          <a:xfrm>
            <a:off x="639475" y="116632"/>
            <a:ext cx="5231814" cy="685800"/>
          </a:xfrm>
        </p:spPr>
        <p:txBody>
          <a:bodyPr>
            <a:normAutofit/>
          </a:bodyPr>
          <a:lstStyle/>
          <a:p>
            <a:pPr lvl="0">
              <a:spcBef>
                <a:spcPts val="0"/>
              </a:spcBef>
            </a:pPr>
            <a:r>
              <a:rPr lang="en-US" altLang="zh-CN" sz="2800" b="1" dirty="0" smtClean="0">
                <a:solidFill>
                  <a:srgbClr val="0000FF"/>
                </a:solidFill>
              </a:rPr>
              <a:t>5.1  </a:t>
            </a:r>
            <a:r>
              <a:rPr lang="zh-CN" altLang="en-US" sz="2800" b="1" dirty="0" smtClean="0">
                <a:solidFill>
                  <a:srgbClr val="0000FF"/>
                </a:solidFill>
              </a:rPr>
              <a:t>引言</a:t>
            </a:r>
            <a:endParaRPr lang="zh-CN" sz="2800" b="1" dirty="0">
              <a:solidFill>
                <a:schemeClr val="tx1"/>
              </a:solidFill>
              <a:latin typeface="华文中宋" panose="02010600040101010101" pitchFamily="2" charset="-122"/>
              <a:ea typeface="华文中宋" panose="02010600040101010101" pitchFamily="2" charset="-122"/>
            </a:endParaRPr>
          </a:p>
        </p:txBody>
      </p:sp>
      <p:sp>
        <p:nvSpPr>
          <p:cNvPr id="15" name="Text Box 17"/>
          <p:cNvSpPr txBox="1">
            <a:spLocks noChangeArrowheads="1"/>
          </p:cNvSpPr>
          <p:nvPr/>
        </p:nvSpPr>
        <p:spPr bwMode="auto">
          <a:xfrm>
            <a:off x="2731323" y="1360488"/>
            <a:ext cx="5538788" cy="104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0" rIns="91422" bIns="45710">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marL="1370330"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pPr>
            <a:r>
              <a:rPr lang="zh-CN" altLang="en-US" sz="2800" dirty="0">
                <a:solidFill>
                  <a:srgbClr val="0000FF"/>
                </a:solidFill>
                <a:latin typeface="华文行楷" panose="02010800040101010101" pitchFamily="2" charset="-122"/>
                <a:ea typeface="华文行楷" panose="02010800040101010101" pitchFamily="2" charset="-122"/>
              </a:rPr>
              <a:t>冯</a:t>
            </a:r>
            <a:r>
              <a:rPr lang="en-US" altLang="zh-CN" sz="2800" dirty="0">
                <a:solidFill>
                  <a:srgbClr val="0000FF"/>
                </a:solidFill>
                <a:latin typeface="Times New Roman" panose="02020603050405020304"/>
                <a:ea typeface="华文行楷" panose="02010800040101010101" pitchFamily="2" charset="-122"/>
              </a:rPr>
              <a:t>·</a:t>
            </a:r>
            <a:r>
              <a:rPr lang="zh-CN" altLang="en-US" sz="2800" dirty="0">
                <a:solidFill>
                  <a:srgbClr val="0000FF"/>
                </a:solidFill>
                <a:latin typeface="华文行楷" panose="02010800040101010101" pitchFamily="2" charset="-122"/>
                <a:ea typeface="华文行楷" panose="02010800040101010101" pitchFamily="2" charset="-122"/>
              </a:rPr>
              <a:t>若依曼</a:t>
            </a:r>
            <a:r>
              <a:rPr lang="en-US" altLang="zh-CN" sz="2800" dirty="0">
                <a:solidFill>
                  <a:srgbClr val="0000FF"/>
                </a:solidFill>
                <a:latin typeface="Arial" panose="020B0604020202020204" pitchFamily="34" charset="0"/>
                <a:ea typeface="华文行楷" panose="02010800040101010101" pitchFamily="2" charset="-122"/>
              </a:rPr>
              <a:t>(</a:t>
            </a:r>
            <a:r>
              <a:rPr lang="en-US" altLang="zh-CN" sz="2800" i="1" dirty="0">
                <a:solidFill>
                  <a:srgbClr val="0000FF"/>
                </a:solidFill>
                <a:latin typeface="Arial" panose="020B0604020202020204" pitchFamily="34" charset="0"/>
                <a:ea typeface="华文行楷" panose="02010800040101010101" pitchFamily="2" charset="-122"/>
              </a:rPr>
              <a:t>Von ·Nouma</a:t>
            </a:r>
            <a:r>
              <a:rPr lang="en-US" altLang="zh-CN" sz="2800" dirty="0">
                <a:solidFill>
                  <a:srgbClr val="0000FF"/>
                </a:solidFill>
                <a:latin typeface="Arial" panose="020B0604020202020204" pitchFamily="34" charset="0"/>
                <a:ea typeface="华文行楷" panose="02010800040101010101" pitchFamily="2" charset="-122"/>
              </a:rPr>
              <a:t>)</a:t>
            </a:r>
            <a:endParaRPr lang="en-US" altLang="zh-CN" sz="2800" dirty="0">
              <a:latin typeface="Arial" panose="020B0604020202020204" pitchFamily="34" charset="0"/>
            </a:endParaRPr>
          </a:p>
          <a:p>
            <a:pPr eaLnBrk="1" hangingPunct="1">
              <a:lnSpc>
                <a:spcPct val="120000"/>
              </a:lnSpc>
              <a:buClr>
                <a:srgbClr val="FF0000"/>
              </a:buClr>
            </a:pPr>
            <a:r>
              <a:rPr lang="zh-CN" altLang="en-US" sz="2800" dirty="0">
                <a:latin typeface="宋体" panose="02010600030101010101" pitchFamily="2" charset="-122"/>
              </a:rPr>
              <a:t>美籍匈牙利数学家 </a:t>
            </a:r>
            <a:r>
              <a:rPr lang="en-US" altLang="zh-CN" sz="2800" dirty="0">
                <a:latin typeface="宋体" panose="02010600030101010101" pitchFamily="2" charset="-122"/>
              </a:rPr>
              <a:t>1903 </a:t>
            </a:r>
            <a:r>
              <a:rPr lang="en-US" altLang="zh-CN" sz="2800" dirty="0">
                <a:latin typeface="Times New Roman" panose="02020603050405020304"/>
              </a:rPr>
              <a:t>–</a:t>
            </a:r>
            <a:r>
              <a:rPr lang="en-US" altLang="zh-CN" sz="2800" dirty="0">
                <a:latin typeface="宋体" panose="02010600030101010101" pitchFamily="2" charset="-122"/>
              </a:rPr>
              <a:t> 1957</a:t>
            </a:r>
            <a:endParaRPr lang="en-US" altLang="zh-CN" sz="2800" dirty="0">
              <a:latin typeface="宋体" panose="02010600030101010101" pitchFamily="2" charset="-122"/>
            </a:endParaRPr>
          </a:p>
        </p:txBody>
      </p:sp>
      <p:pic>
        <p:nvPicPr>
          <p:cNvPr id="16" name="Picture 18" descr="11692797478435927"/>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761781" y="1164184"/>
            <a:ext cx="1609502" cy="203708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3"/>
          <p:cNvSpPr txBox="1">
            <a:spLocks noChangeArrowheads="1"/>
          </p:cNvSpPr>
          <p:nvPr/>
        </p:nvSpPr>
        <p:spPr bwMode="auto">
          <a:xfrm>
            <a:off x="2698547" y="2528088"/>
            <a:ext cx="5068538" cy="715611"/>
          </a:xfrm>
          <a:prstGeom prst="rect">
            <a:avLst/>
          </a:prstGeom>
          <a:solidFill>
            <a:schemeClr val="accent2">
              <a:lumMod val="20000"/>
              <a:lumOff val="80000"/>
            </a:schemeClr>
          </a:solidFill>
          <a:ln>
            <a:noFill/>
          </a:ln>
          <a:effec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zh-CN" altLang="en-US" sz="4000" b="1" dirty="0" smtClean="0">
                <a:latin typeface="黑体" panose="02010609060101010101" pitchFamily="2" charset="-122"/>
                <a:ea typeface="黑体" panose="02010609060101010101" pitchFamily="2" charset="-122"/>
              </a:rPr>
              <a:t>存储程序概念。</a:t>
            </a:r>
            <a:endParaRPr lang="zh-CN" altLang="en-US" sz="4000" b="1" dirty="0">
              <a:latin typeface="黑体" panose="02010609060101010101" pitchFamily="2" charset="-122"/>
              <a:ea typeface="黑体" panose="02010609060101010101" pitchFamily="2" charset="-122"/>
            </a:endParaRPr>
          </a:p>
        </p:txBody>
      </p:sp>
      <p:sp>
        <p:nvSpPr>
          <p:cNvPr id="18" name="Text Box 3"/>
          <p:cNvSpPr txBox="1">
            <a:spLocks noChangeArrowheads="1"/>
          </p:cNvSpPr>
          <p:nvPr/>
        </p:nvSpPr>
        <p:spPr bwMode="auto">
          <a:xfrm>
            <a:off x="1113341" y="3554592"/>
            <a:ext cx="715677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dirty="0" smtClean="0"/>
              <a:t>要运行的程序必须先调入内存，然后再执行。</a:t>
            </a:r>
            <a:endParaRPr lang="zh-CN" altLang="en-US" dirty="0"/>
          </a:p>
        </p:txBody>
      </p:sp>
      <p:sp>
        <p:nvSpPr>
          <p:cNvPr id="3" name="流程图: 多文档 2"/>
          <p:cNvSpPr/>
          <p:nvPr/>
        </p:nvSpPr>
        <p:spPr>
          <a:xfrm>
            <a:off x="1127205" y="4298641"/>
            <a:ext cx="1008112" cy="1296144"/>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程序</a:t>
            </a:r>
            <a:endParaRPr lang="zh-CN" altLang="en-US" b="1" dirty="0">
              <a:solidFill>
                <a:schemeClr val="tx1"/>
              </a:solidFill>
            </a:endParaRPr>
          </a:p>
        </p:txBody>
      </p:sp>
      <p:sp>
        <p:nvSpPr>
          <p:cNvPr id="6" name="矩形 5"/>
          <p:cNvSpPr/>
          <p:nvPr/>
        </p:nvSpPr>
        <p:spPr>
          <a:xfrm>
            <a:off x="3399930" y="4242437"/>
            <a:ext cx="1384339" cy="129614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Memory</a:t>
            </a:r>
            <a:endParaRPr lang="zh-CN" altLang="en-US" sz="2400" b="1" dirty="0">
              <a:solidFill>
                <a:schemeClr val="tx1"/>
              </a:solidFill>
            </a:endParaRPr>
          </a:p>
        </p:txBody>
      </p:sp>
      <p:sp>
        <p:nvSpPr>
          <p:cNvPr id="19" name="矩形 18"/>
          <p:cNvSpPr/>
          <p:nvPr/>
        </p:nvSpPr>
        <p:spPr>
          <a:xfrm>
            <a:off x="6804248" y="4544474"/>
            <a:ext cx="1296144" cy="7200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CPU</a:t>
            </a:r>
            <a:endParaRPr lang="zh-CN" altLang="en-US" sz="2400" b="1" dirty="0">
              <a:solidFill>
                <a:schemeClr val="tx1"/>
              </a:solidFill>
            </a:endParaRPr>
          </a:p>
        </p:txBody>
      </p:sp>
      <p:grpSp>
        <p:nvGrpSpPr>
          <p:cNvPr id="21" name="组合 20"/>
          <p:cNvGrpSpPr/>
          <p:nvPr/>
        </p:nvGrpSpPr>
        <p:grpSpPr>
          <a:xfrm>
            <a:off x="2247801" y="4319572"/>
            <a:ext cx="1152129" cy="1220542"/>
            <a:chOff x="2247801" y="4319572"/>
            <a:chExt cx="1152129" cy="1220542"/>
          </a:xfrm>
        </p:grpSpPr>
        <p:sp>
          <p:nvSpPr>
            <p:cNvPr id="20" name="右箭头 19"/>
            <p:cNvSpPr/>
            <p:nvPr/>
          </p:nvSpPr>
          <p:spPr>
            <a:xfrm>
              <a:off x="2247801" y="4738304"/>
              <a:ext cx="1152129" cy="33242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23" name="Text Box 3"/>
            <p:cNvSpPr txBox="1">
              <a:spLocks noChangeArrowheads="1"/>
            </p:cNvSpPr>
            <p:nvPr/>
          </p:nvSpPr>
          <p:spPr bwMode="auto">
            <a:xfrm>
              <a:off x="2247801" y="4319572"/>
              <a:ext cx="108012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1" dirty="0" smtClean="0"/>
                <a:t>Load</a:t>
              </a:r>
              <a:endParaRPr lang="zh-CN" altLang="en-US" sz="2400" b="1" dirty="0"/>
            </a:p>
          </p:txBody>
        </p:sp>
        <p:sp>
          <p:nvSpPr>
            <p:cNvPr id="27" name="Text Box 3"/>
            <p:cNvSpPr txBox="1">
              <a:spLocks noChangeArrowheads="1"/>
            </p:cNvSpPr>
            <p:nvPr/>
          </p:nvSpPr>
          <p:spPr bwMode="auto">
            <a:xfrm>
              <a:off x="2247801" y="5070724"/>
              <a:ext cx="108012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1" dirty="0" smtClean="0">
                  <a:solidFill>
                    <a:srgbClr val="0000FF"/>
                  </a:solidFill>
                </a:rPr>
                <a:t>All</a:t>
              </a:r>
              <a:endParaRPr lang="zh-CN" altLang="en-US" sz="2400" b="1" dirty="0">
                <a:solidFill>
                  <a:srgbClr val="0000FF"/>
                </a:solidFill>
              </a:endParaRPr>
            </a:p>
          </p:txBody>
        </p:sp>
      </p:grpSp>
      <p:grpSp>
        <p:nvGrpSpPr>
          <p:cNvPr id="29" name="组合 28"/>
          <p:cNvGrpSpPr/>
          <p:nvPr/>
        </p:nvGrpSpPr>
        <p:grpSpPr>
          <a:xfrm>
            <a:off x="4814464" y="4319572"/>
            <a:ext cx="1969842" cy="1220542"/>
            <a:chOff x="4814464" y="4319572"/>
            <a:chExt cx="1969842" cy="1220542"/>
          </a:xfrm>
        </p:grpSpPr>
        <p:sp>
          <p:nvSpPr>
            <p:cNvPr id="24" name="右箭头 23"/>
            <p:cNvSpPr/>
            <p:nvPr/>
          </p:nvSpPr>
          <p:spPr>
            <a:xfrm>
              <a:off x="4814464" y="4710489"/>
              <a:ext cx="1969842" cy="36004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25" name="Text Box 3"/>
            <p:cNvSpPr txBox="1">
              <a:spLocks noChangeArrowheads="1"/>
            </p:cNvSpPr>
            <p:nvPr/>
          </p:nvSpPr>
          <p:spPr bwMode="auto">
            <a:xfrm>
              <a:off x="5092937" y="4319572"/>
              <a:ext cx="1236881"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1" dirty="0" smtClean="0"/>
                <a:t>Execute</a:t>
              </a:r>
              <a:endParaRPr lang="zh-CN" altLang="en-US" sz="2400" b="1" dirty="0"/>
            </a:p>
          </p:txBody>
        </p:sp>
        <p:sp>
          <p:nvSpPr>
            <p:cNvPr id="28" name="Text Box 3"/>
            <p:cNvSpPr txBox="1">
              <a:spLocks noChangeArrowheads="1"/>
            </p:cNvSpPr>
            <p:nvPr/>
          </p:nvSpPr>
          <p:spPr bwMode="auto">
            <a:xfrm>
              <a:off x="4814464" y="5070724"/>
              <a:ext cx="1793828"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r>
                <a:rPr lang="en-US" altLang="zh-CN" sz="2400" b="1" dirty="0" smtClean="0">
                  <a:solidFill>
                    <a:srgbClr val="0000FF"/>
                  </a:solidFill>
                </a:rPr>
                <a:t>One by one</a:t>
              </a:r>
              <a:endParaRPr lang="zh-CN" altLang="en-US" sz="2400" b="1" dirty="0">
                <a:solidFill>
                  <a:srgbClr val="0000FF"/>
                </a:solidFill>
              </a:endParaRPr>
            </a:p>
          </p:txBody>
        </p:sp>
      </p:gr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smtClean="0">
                <a:solidFill>
                  <a:srgbClr val="0000FF"/>
                </a:solidFill>
                <a:latin typeface="华文中宋" panose="02010600040101010101" pitchFamily="2" charset="-122"/>
                <a:ea typeface="华文中宋" panose="02010600040101010101" pitchFamily="2" charset="-122"/>
              </a:rPr>
              <a:t>Cache</a:t>
            </a:r>
            <a:r>
              <a:rPr lang="zh-CN" altLang="en-US" sz="2800" b="1" dirty="0" smtClean="0">
                <a:solidFill>
                  <a:srgbClr val="0000FF"/>
                </a:solidFill>
                <a:latin typeface="华文中宋" panose="02010600040101010101" pitchFamily="2" charset="-122"/>
                <a:ea typeface="华文中宋" panose="02010600040101010101" pitchFamily="2" charset="-122"/>
              </a:rPr>
              <a:t>的原理</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sp>
        <p:nvSpPr>
          <p:cNvPr id="26" name="矩形 25"/>
          <p:cNvSpPr/>
          <p:nvPr/>
        </p:nvSpPr>
        <p:spPr>
          <a:xfrm>
            <a:off x="5530766" y="4355468"/>
            <a:ext cx="792088"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322854" y="4355468"/>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114942" y="4355468"/>
            <a:ext cx="792088" cy="3600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530766" y="4726398"/>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322854" y="4726398"/>
            <a:ext cx="792088" cy="36004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114942" y="4726398"/>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530766" y="5090934"/>
            <a:ext cx="792088" cy="36004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322854" y="5090934"/>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114942" y="5090934"/>
            <a:ext cx="792088" cy="36004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364088" y="4186338"/>
            <a:ext cx="2650954" cy="1404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68144" y="1196752"/>
            <a:ext cx="1642842" cy="720080"/>
            <a:chOff x="6084168" y="1196752"/>
            <a:chExt cx="1642842" cy="720080"/>
          </a:xfrm>
        </p:grpSpPr>
        <p:sp>
          <p:nvSpPr>
            <p:cNvPr id="2" name="矩形 1"/>
            <p:cNvSpPr/>
            <p:nvPr/>
          </p:nvSpPr>
          <p:spPr>
            <a:xfrm>
              <a:off x="6084168" y="1196752"/>
              <a:ext cx="1642842" cy="72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 Box 9"/>
            <p:cNvSpPr txBox="1">
              <a:spLocks noChangeArrowheads="1"/>
            </p:cNvSpPr>
            <p:nvPr/>
          </p:nvSpPr>
          <p:spPr bwMode="auto">
            <a:xfrm>
              <a:off x="6084168" y="1196752"/>
              <a:ext cx="1008112"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gn="ctr">
                <a:buNone/>
              </a:pPr>
              <a:r>
                <a:rPr lang="en-US" altLang="zh-CN" sz="2800" dirty="0" smtClean="0"/>
                <a:t>CPU</a:t>
              </a:r>
              <a:endParaRPr lang="zh-CN" altLang="en-US" sz="2800" dirty="0"/>
            </a:p>
          </p:txBody>
        </p:sp>
      </p:grpSp>
      <p:sp>
        <p:nvSpPr>
          <p:cNvPr id="53" name="Text Box 9"/>
          <p:cNvSpPr txBox="1">
            <a:spLocks noChangeArrowheads="1"/>
          </p:cNvSpPr>
          <p:nvPr/>
        </p:nvSpPr>
        <p:spPr bwMode="auto">
          <a:xfrm>
            <a:off x="8042252" y="4725051"/>
            <a:ext cx="108012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gn="ctr">
              <a:buNone/>
            </a:pPr>
            <a:r>
              <a:rPr lang="zh-CN" altLang="en-US" sz="2400" b="1" dirty="0" smtClean="0"/>
              <a:t>主存</a:t>
            </a:r>
            <a:endParaRPr lang="zh-CN" altLang="en-US" sz="2400" b="1" dirty="0"/>
          </a:p>
        </p:txBody>
      </p:sp>
      <p:grpSp>
        <p:nvGrpSpPr>
          <p:cNvPr id="5" name="组合 4"/>
          <p:cNvGrpSpPr/>
          <p:nvPr/>
        </p:nvGrpSpPr>
        <p:grpSpPr>
          <a:xfrm>
            <a:off x="5717457" y="2527233"/>
            <a:ext cx="3269693" cy="1033226"/>
            <a:chOff x="5717457" y="2527233"/>
            <a:chExt cx="3269693" cy="1033226"/>
          </a:xfrm>
        </p:grpSpPr>
        <p:sp>
          <p:nvSpPr>
            <p:cNvPr id="38" name="矩形 37"/>
            <p:cNvSpPr/>
            <p:nvPr/>
          </p:nvSpPr>
          <p:spPr>
            <a:xfrm>
              <a:off x="5884135" y="2671249"/>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676223" y="2671249"/>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884135" y="3031289"/>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6676223" y="3031289"/>
              <a:ext cx="792088"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717457" y="2527233"/>
              <a:ext cx="1944216" cy="10332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 Box 9"/>
            <p:cNvSpPr txBox="1">
              <a:spLocks noChangeArrowheads="1"/>
            </p:cNvSpPr>
            <p:nvPr/>
          </p:nvSpPr>
          <p:spPr bwMode="auto">
            <a:xfrm>
              <a:off x="7907030" y="2736823"/>
              <a:ext cx="108012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gn="ctr">
                <a:buNone/>
              </a:pPr>
              <a:r>
                <a:rPr lang="en-US" altLang="zh-CN" sz="2400" b="1" dirty="0" smtClean="0"/>
                <a:t>Cache</a:t>
              </a:r>
              <a:endParaRPr lang="zh-CN" altLang="en-US" sz="2400" b="1" dirty="0"/>
            </a:p>
          </p:txBody>
        </p:sp>
      </p:grpSp>
      <p:sp>
        <p:nvSpPr>
          <p:cNvPr id="12" name="上下箭头 11"/>
          <p:cNvSpPr/>
          <p:nvPr/>
        </p:nvSpPr>
        <p:spPr>
          <a:xfrm>
            <a:off x="6563551" y="1916832"/>
            <a:ext cx="252028" cy="610401"/>
          </a:xfrm>
          <a:prstGeom prst="upDownArrow">
            <a:avLst>
              <a:gd name="adj1" fmla="val 49999"/>
              <a:gd name="adj2" fmla="val 5710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上下箭头 54"/>
          <p:cNvSpPr/>
          <p:nvPr/>
        </p:nvSpPr>
        <p:spPr>
          <a:xfrm>
            <a:off x="6576662" y="3564234"/>
            <a:ext cx="252028" cy="610401"/>
          </a:xfrm>
          <a:prstGeom prst="upDownArrow">
            <a:avLst>
              <a:gd name="adj1" fmla="val 49999"/>
              <a:gd name="adj2" fmla="val 5710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530766" y="4355468"/>
            <a:ext cx="792088"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508104" y="5085184"/>
            <a:ext cx="792088" cy="36004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6300192" y="4725144"/>
            <a:ext cx="792088" cy="36004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 Box 9"/>
          <p:cNvSpPr txBox="1">
            <a:spLocks noChangeArrowheads="1"/>
          </p:cNvSpPr>
          <p:nvPr/>
        </p:nvSpPr>
        <p:spPr bwMode="auto">
          <a:xfrm>
            <a:off x="590035" y="1226084"/>
            <a:ext cx="4211331"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sz="2800" dirty="0" smtClean="0"/>
              <a:t>插入到</a:t>
            </a:r>
            <a:r>
              <a:rPr lang="en-US" altLang="zh-CN" sz="2800" dirty="0" smtClean="0"/>
              <a:t>CPU</a:t>
            </a:r>
            <a:r>
              <a:rPr lang="zh-CN" altLang="en-US" sz="2800" dirty="0" smtClean="0"/>
              <a:t>与主存间</a:t>
            </a:r>
            <a:endParaRPr lang="zh-CN" altLang="en-US" sz="2800" dirty="0"/>
          </a:p>
        </p:txBody>
      </p:sp>
      <p:sp>
        <p:nvSpPr>
          <p:cNvPr id="44" name="Text Box 9"/>
          <p:cNvSpPr txBox="1">
            <a:spLocks noChangeArrowheads="1"/>
          </p:cNvSpPr>
          <p:nvPr/>
        </p:nvSpPr>
        <p:spPr bwMode="auto">
          <a:xfrm>
            <a:off x="588580" y="1758830"/>
            <a:ext cx="4211331"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sz="2800" dirty="0" smtClean="0"/>
              <a:t>由快速</a:t>
            </a:r>
            <a:r>
              <a:rPr lang="en-US" altLang="zh-CN" sz="2800" dirty="0" smtClean="0"/>
              <a:t>SRAM</a:t>
            </a:r>
            <a:r>
              <a:rPr lang="zh-CN" altLang="en-US" sz="2800" dirty="0" smtClean="0"/>
              <a:t>实现</a:t>
            </a:r>
            <a:endParaRPr lang="zh-CN" altLang="en-US" sz="2800" dirty="0"/>
          </a:p>
        </p:txBody>
      </p:sp>
      <p:sp>
        <p:nvSpPr>
          <p:cNvPr id="45" name="Text Box 9"/>
          <p:cNvSpPr txBox="1">
            <a:spLocks noChangeArrowheads="1"/>
          </p:cNvSpPr>
          <p:nvPr/>
        </p:nvSpPr>
        <p:spPr bwMode="auto">
          <a:xfrm>
            <a:off x="588579" y="2332881"/>
            <a:ext cx="4211331"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sz="2800" dirty="0" smtClean="0"/>
              <a:t>存储程序的</a:t>
            </a:r>
            <a:r>
              <a:rPr lang="zh-CN" altLang="en-US" sz="2800" dirty="0" smtClean="0">
                <a:solidFill>
                  <a:srgbClr val="C00000"/>
                </a:solidFill>
              </a:rPr>
              <a:t>部分</a:t>
            </a:r>
            <a:endParaRPr lang="zh-CN" altLang="en-US" sz="2800" dirty="0">
              <a:solidFill>
                <a:srgbClr val="C00000"/>
              </a:solidFill>
            </a:endParaRPr>
          </a:p>
        </p:txBody>
      </p:sp>
      <p:sp>
        <p:nvSpPr>
          <p:cNvPr id="46" name="Text Box 9"/>
          <p:cNvSpPr txBox="1">
            <a:spLocks noChangeArrowheads="1"/>
          </p:cNvSpPr>
          <p:nvPr/>
        </p:nvSpPr>
        <p:spPr bwMode="auto">
          <a:xfrm>
            <a:off x="1115617" y="2958392"/>
            <a:ext cx="1860718"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指令</a:t>
            </a:r>
            <a:endParaRPr lang="zh-CN" altLang="en-US" sz="2800" dirty="0"/>
          </a:p>
        </p:txBody>
      </p:sp>
      <p:sp>
        <p:nvSpPr>
          <p:cNvPr id="60" name="Text Box 9"/>
          <p:cNvSpPr txBox="1">
            <a:spLocks noChangeArrowheads="1"/>
          </p:cNvSpPr>
          <p:nvPr/>
        </p:nvSpPr>
        <p:spPr bwMode="auto">
          <a:xfrm>
            <a:off x="2976335" y="2958392"/>
            <a:ext cx="1739682"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数据</a:t>
            </a:r>
            <a:endParaRPr lang="zh-CN" altLang="en-US" sz="2800" dirty="0"/>
          </a:p>
        </p:txBody>
      </p:sp>
      <p:sp>
        <p:nvSpPr>
          <p:cNvPr id="63" name="矩形 62"/>
          <p:cNvSpPr/>
          <p:nvPr/>
        </p:nvSpPr>
        <p:spPr>
          <a:xfrm>
            <a:off x="5897477" y="2671249"/>
            <a:ext cx="792088"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76223" y="3031289"/>
            <a:ext cx="792088" cy="36004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 Box 9"/>
          <p:cNvSpPr txBox="1">
            <a:spLocks noChangeArrowheads="1"/>
          </p:cNvSpPr>
          <p:nvPr/>
        </p:nvSpPr>
        <p:spPr bwMode="auto">
          <a:xfrm>
            <a:off x="590035" y="3668952"/>
            <a:ext cx="3312369"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sz="2800" dirty="0" smtClean="0"/>
              <a:t>操作：</a:t>
            </a:r>
            <a:endParaRPr lang="zh-CN" altLang="en-US" sz="2800" dirty="0"/>
          </a:p>
        </p:txBody>
      </p:sp>
      <p:sp>
        <p:nvSpPr>
          <p:cNvPr id="75" name="Text Box 9"/>
          <p:cNvSpPr txBox="1">
            <a:spLocks noChangeArrowheads="1"/>
          </p:cNvSpPr>
          <p:nvPr/>
        </p:nvSpPr>
        <p:spPr bwMode="auto">
          <a:xfrm>
            <a:off x="1788201" y="4336886"/>
            <a:ext cx="3359863"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命中</a:t>
            </a:r>
            <a:r>
              <a:rPr lang="en-US" altLang="zh-CN" sz="2800" dirty="0" smtClean="0"/>
              <a:t>(</a:t>
            </a:r>
            <a:r>
              <a:rPr lang="zh-CN" altLang="en-US" sz="2800" dirty="0" smtClean="0"/>
              <a:t>在</a:t>
            </a:r>
            <a:r>
              <a:rPr lang="en-US" altLang="zh-CN" sz="2800" dirty="0" smtClean="0"/>
              <a:t>Cache</a:t>
            </a:r>
            <a:r>
              <a:rPr lang="zh-CN" altLang="en-US" sz="2800" dirty="0" smtClean="0"/>
              <a:t>中</a:t>
            </a:r>
            <a:r>
              <a:rPr lang="en-US" altLang="zh-CN" sz="2800" dirty="0" smtClean="0"/>
              <a:t>)</a:t>
            </a:r>
            <a:endParaRPr lang="zh-CN" altLang="en-US" sz="2800" dirty="0"/>
          </a:p>
        </p:txBody>
      </p:sp>
      <p:sp>
        <p:nvSpPr>
          <p:cNvPr id="76" name="矩形 75"/>
          <p:cNvSpPr/>
          <p:nvPr/>
        </p:nvSpPr>
        <p:spPr>
          <a:xfrm>
            <a:off x="719573" y="4422339"/>
            <a:ext cx="792088" cy="36004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680940" y="3031289"/>
            <a:ext cx="792088" cy="36004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08501" y="5085184"/>
            <a:ext cx="792088" cy="36004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 Box 9"/>
          <p:cNvSpPr txBox="1">
            <a:spLocks noChangeArrowheads="1"/>
          </p:cNvSpPr>
          <p:nvPr/>
        </p:nvSpPr>
        <p:spPr bwMode="auto">
          <a:xfrm>
            <a:off x="1806974" y="4959746"/>
            <a:ext cx="3359863"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smtClean="0"/>
              <a:t>未命中</a:t>
            </a:r>
            <a:endParaRPr lang="en-US" altLang="zh-CN" sz="2800" dirty="0" smtClean="0"/>
          </a:p>
          <a:p>
            <a:pPr marL="0" indent="0">
              <a:buNone/>
            </a:pPr>
            <a:r>
              <a:rPr lang="en-US" altLang="zh-CN" sz="2800" dirty="0"/>
              <a:t> </a:t>
            </a:r>
            <a:r>
              <a:rPr lang="en-US" altLang="zh-CN" sz="2800" dirty="0" smtClean="0"/>
              <a:t>    (</a:t>
            </a:r>
            <a:r>
              <a:rPr lang="zh-CN" altLang="en-US" sz="2800" dirty="0" smtClean="0"/>
              <a:t>不在</a:t>
            </a:r>
            <a:r>
              <a:rPr lang="en-US" altLang="zh-CN" sz="2800" dirty="0" smtClean="0"/>
              <a:t>Cache</a:t>
            </a:r>
            <a:r>
              <a:rPr lang="zh-CN" altLang="en-US" sz="2800" dirty="0" smtClean="0"/>
              <a:t>中</a:t>
            </a:r>
            <a:r>
              <a:rPr lang="en-US" altLang="zh-CN" sz="2800" dirty="0" smtClean="0"/>
              <a:t>)</a:t>
            </a:r>
            <a:endParaRPr lang="zh-CN" altLang="en-US" sz="2800" dirty="0"/>
          </a:p>
        </p:txBody>
      </p:sp>
      <p:sp>
        <p:nvSpPr>
          <p:cNvPr id="80" name="矩形 79"/>
          <p:cNvSpPr/>
          <p:nvPr/>
        </p:nvSpPr>
        <p:spPr>
          <a:xfrm>
            <a:off x="6306632" y="4726398"/>
            <a:ext cx="792088" cy="36004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702940" y="2671249"/>
            <a:ext cx="792088" cy="360040"/>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inVertical)">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arn(inVertical)">
                                      <p:cBhvr>
                                        <p:cTn id="23" dur="500"/>
                                        <p:tgtEl>
                                          <p:spTgt spid="4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wipe(left)">
                                      <p:cBhvr>
                                        <p:cTn id="45" dur="500"/>
                                        <p:tgtEl>
                                          <p:spTgt spid="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wipe(down)">
                                      <p:cBhvr>
                                        <p:cTn id="50" dur="500"/>
                                        <p:tgtEl>
                                          <p:spTgt spid="75"/>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wipe(down)">
                                      <p:cBhvr>
                                        <p:cTn id="53" dur="500"/>
                                        <p:tgtEl>
                                          <p:spTgt spid="7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57" presetClass="path" presetSubtype="0" accel="50000" decel="50000" fill="hold" grpId="1" nodeType="clickEffect">
                                  <p:stCondLst>
                                    <p:cond delay="0"/>
                                  </p:stCondLst>
                                  <p:childTnLst>
                                    <p:animMotion origin="layout" path="M -4.72222E-6 4.44444E-6 L -4.72222E-6 -0.12593 C -4.72222E-6 -0.18241 0.02657 -0.25162 0.0481 -0.25162 L 0.09636 -0.25162 " pathEditMode="relative" rAng="0" ptsTypes="FfFF">
                                      <p:cBhvr>
                                        <p:cTn id="61" dur="2000" fill="hold"/>
                                        <p:tgtEl>
                                          <p:spTgt spid="77"/>
                                        </p:tgtEl>
                                        <p:attrNameLst>
                                          <p:attrName>ppt_x</p:attrName>
                                          <p:attrName>ppt_y</p:attrName>
                                        </p:attrNameLst>
                                      </p:cBhvr>
                                      <p:rCtr x="4809" y="-12593"/>
                                    </p:animMotion>
                                  </p:childTnLst>
                                </p:cTn>
                              </p:par>
                            </p:childTnLst>
                          </p:cTn>
                        </p:par>
                      </p:childTnLst>
                    </p:cTn>
                  </p:par>
                  <p:par>
                    <p:cTn id="62" fill="hold">
                      <p:stCondLst>
                        <p:cond delay="indefinite"/>
                      </p:stCondLst>
                      <p:childTnLst>
                        <p:par>
                          <p:cTn id="63" fill="hold">
                            <p:stCondLst>
                              <p:cond delay="0"/>
                            </p:stCondLst>
                            <p:childTnLst>
                              <p:par>
                                <p:cTn id="64" presetID="23" presetClass="exit" presetSubtype="32" fill="hold" grpId="2" nodeType="clickEffect">
                                  <p:stCondLst>
                                    <p:cond delay="0"/>
                                  </p:stCondLst>
                                  <p:childTnLst>
                                    <p:anim calcmode="lin" valueType="num">
                                      <p:cBhvr>
                                        <p:cTn id="65" dur="500"/>
                                        <p:tgtEl>
                                          <p:spTgt spid="77"/>
                                        </p:tgtEl>
                                        <p:attrNameLst>
                                          <p:attrName>ppt_w</p:attrName>
                                        </p:attrNameLst>
                                      </p:cBhvr>
                                      <p:tavLst>
                                        <p:tav tm="0">
                                          <p:val>
                                            <p:strVal val="ppt_w"/>
                                          </p:val>
                                        </p:tav>
                                        <p:tav tm="100000">
                                          <p:val>
                                            <p:fltVal val="0"/>
                                          </p:val>
                                        </p:tav>
                                      </p:tavLst>
                                    </p:anim>
                                    <p:anim calcmode="lin" valueType="num">
                                      <p:cBhvr>
                                        <p:cTn id="66" dur="500"/>
                                        <p:tgtEl>
                                          <p:spTgt spid="77"/>
                                        </p:tgtEl>
                                        <p:attrNameLst>
                                          <p:attrName>ppt_h</p:attrName>
                                        </p:attrNameLst>
                                      </p:cBhvr>
                                      <p:tavLst>
                                        <p:tav tm="0">
                                          <p:val>
                                            <p:strVal val="ppt_h"/>
                                          </p:val>
                                        </p:tav>
                                        <p:tav tm="100000">
                                          <p:val>
                                            <p:fltVal val="0"/>
                                          </p:val>
                                        </p:tav>
                                      </p:tavLst>
                                    </p:anim>
                                    <p:set>
                                      <p:cBhvr>
                                        <p:cTn id="67" dur="1" fill="hold">
                                          <p:stCondLst>
                                            <p:cond delay="499"/>
                                          </p:stCondLst>
                                        </p:cTn>
                                        <p:tgtEl>
                                          <p:spTgt spid="7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wipe(down)">
                                      <p:cBhvr>
                                        <p:cTn id="72" dur="500"/>
                                        <p:tgtEl>
                                          <p:spTgt spid="78"/>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wipe(down)">
                                      <p:cBhvr>
                                        <p:cTn id="75" dur="500"/>
                                        <p:tgtEl>
                                          <p:spTgt spid="79"/>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57" presetClass="path" presetSubtype="0" accel="50000" decel="50000" fill="hold" grpId="1" nodeType="clickEffect">
                                  <p:stCondLst>
                                    <p:cond delay="0"/>
                                  </p:stCondLst>
                                  <p:childTnLst>
                                    <p:animMotion origin="layout" path="M 3.88889E-6 2.22222E-6 L 3.88889E-6 -0.14977 C 3.88889E-6 -0.2169 0.01128 -0.29931 0.02135 -0.29931 L 0.0427 -0.29931 " pathEditMode="relative" rAng="0" ptsTypes="FfFF">
                                      <p:cBhvr>
                                        <p:cTn id="83" dur="2000" fill="hold"/>
                                        <p:tgtEl>
                                          <p:spTgt spid="80"/>
                                        </p:tgtEl>
                                        <p:attrNameLst>
                                          <p:attrName>ppt_x</p:attrName>
                                          <p:attrName>ppt_y</p:attrName>
                                        </p:attrNameLst>
                                      </p:cBhvr>
                                      <p:rCtr x="2135" y="-14977"/>
                                    </p:animMotion>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8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57" presetClass="path" presetSubtype="0" accel="50000" decel="50000" fill="hold" grpId="1" nodeType="clickEffect">
                                  <p:stCondLst>
                                    <p:cond delay="0"/>
                                  </p:stCondLst>
                                  <p:childTnLst>
                                    <p:animMotion origin="layout" path="M -0.00052 0.00023 L -0.00052 -0.09954 C -0.00052 -0.14421 0.02534 -0.19907 0.04635 -0.19907 L 0.0934 -0.19907 " pathEditMode="relative" rAng="0" ptsTypes="FfFF">
                                      <p:cBhvr>
                                        <p:cTn id="91" dur="2000" fill="hold"/>
                                        <p:tgtEl>
                                          <p:spTgt spid="82"/>
                                        </p:tgtEl>
                                        <p:attrNameLst>
                                          <p:attrName>ppt_x</p:attrName>
                                          <p:attrName>ppt_y</p:attrName>
                                        </p:attrNameLst>
                                      </p:cBhvr>
                                      <p:rCtr x="4688" y="-9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5" grpId="0" animBg="1"/>
      <p:bldP spid="43" grpId="0"/>
      <p:bldP spid="44" grpId="0"/>
      <p:bldP spid="45" grpId="0"/>
      <p:bldP spid="46" grpId="0"/>
      <p:bldP spid="60" grpId="0"/>
      <p:bldP spid="63" grpId="0" animBg="1"/>
      <p:bldP spid="71" grpId="0" animBg="1"/>
      <p:bldP spid="74" grpId="0"/>
      <p:bldP spid="75" grpId="0"/>
      <p:bldP spid="76" grpId="0" animBg="1"/>
      <p:bldP spid="77" grpId="0" animBg="1"/>
      <p:bldP spid="77" grpId="1" animBg="1"/>
      <p:bldP spid="77" grpId="2" animBg="1"/>
      <p:bldP spid="78" grpId="0" animBg="1"/>
      <p:bldP spid="79" grpId="0"/>
      <p:bldP spid="80" grpId="0" animBg="1"/>
      <p:bldP spid="80" grpId="1" animBg="1"/>
      <p:bldP spid="82" grpId="0" animBg="1"/>
      <p:bldP spid="8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实现</a:t>
            </a:r>
            <a:r>
              <a:rPr lang="en-US" altLang="zh-CN" sz="2800" b="1" dirty="0" smtClean="0">
                <a:solidFill>
                  <a:srgbClr val="0000FF"/>
                </a:solidFill>
                <a:latin typeface="华文中宋" panose="02010600040101010101" pitchFamily="2" charset="-122"/>
                <a:ea typeface="华文中宋" panose="02010600040101010101" pitchFamily="2" charset="-122"/>
              </a:rPr>
              <a:t>Cache</a:t>
            </a:r>
            <a:r>
              <a:rPr lang="zh-CN" altLang="en-US" sz="2800" b="1" dirty="0" smtClean="0">
                <a:solidFill>
                  <a:srgbClr val="0000FF"/>
                </a:solidFill>
                <a:latin typeface="华文中宋" panose="02010600040101010101" pitchFamily="2" charset="-122"/>
                <a:ea typeface="华文中宋" panose="02010600040101010101" pitchFamily="2" charset="-122"/>
              </a:rPr>
              <a:t>的</a:t>
            </a:r>
            <a:r>
              <a:rPr lang="en-US" altLang="zh-CN" sz="2800" b="1" dirty="0" smtClean="0">
                <a:solidFill>
                  <a:srgbClr val="0000FF"/>
                </a:solidFill>
                <a:latin typeface="华文中宋" panose="02010600040101010101" pitchFamily="2" charset="-122"/>
                <a:ea typeface="华文中宋" panose="02010600040101010101" pitchFamily="2" charset="-122"/>
              </a:rPr>
              <a:t>4</a:t>
            </a:r>
            <a:r>
              <a:rPr lang="zh-CN" altLang="en-US" sz="2800" b="1" dirty="0" smtClean="0">
                <a:solidFill>
                  <a:srgbClr val="0000FF"/>
                </a:solidFill>
                <a:latin typeface="华文中宋" panose="02010600040101010101" pitchFamily="2" charset="-122"/>
                <a:ea typeface="华文中宋" panose="02010600040101010101" pitchFamily="2" charset="-122"/>
              </a:rPr>
              <a:t>个关键问题</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pic>
        <p:nvPicPr>
          <p:cNvPr id="18" name="Picture 2" descr="D:\教学\Computer Organization And Design\Picture\Think_2.jpg"/>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flipH="1">
            <a:off x="7483905" y="2571674"/>
            <a:ext cx="1296144" cy="1383809"/>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9"/>
          <p:cNvSpPr txBox="1">
            <a:spLocks noChangeArrowheads="1"/>
          </p:cNvSpPr>
          <p:nvPr/>
        </p:nvSpPr>
        <p:spPr bwMode="auto">
          <a:xfrm>
            <a:off x="755576" y="1196752"/>
            <a:ext cx="6228693"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en-US" altLang="zh-CN" dirty="0" smtClean="0"/>
              <a:t>1</a:t>
            </a:r>
            <a:r>
              <a:rPr lang="zh-CN" altLang="en-US" dirty="0" smtClean="0"/>
              <a:t>：数据块放在</a:t>
            </a:r>
            <a:r>
              <a:rPr lang="en-US" altLang="zh-CN" dirty="0" smtClean="0"/>
              <a:t>Cache</a:t>
            </a:r>
            <a:r>
              <a:rPr lang="zh-CN" altLang="en-US" dirty="0" smtClean="0"/>
              <a:t>的什么地方？</a:t>
            </a:r>
            <a:endParaRPr lang="zh-CN" altLang="en-US" dirty="0"/>
          </a:p>
        </p:txBody>
      </p:sp>
      <p:sp>
        <p:nvSpPr>
          <p:cNvPr id="58" name="Text Box 9"/>
          <p:cNvSpPr txBox="1">
            <a:spLocks noChangeArrowheads="1"/>
          </p:cNvSpPr>
          <p:nvPr/>
        </p:nvSpPr>
        <p:spPr bwMode="auto">
          <a:xfrm>
            <a:off x="755576" y="1993334"/>
            <a:ext cx="6700974"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en-US" altLang="zh-CN" dirty="0" smtClean="0"/>
              <a:t>2</a:t>
            </a:r>
            <a:r>
              <a:rPr lang="zh-CN" altLang="en-US" dirty="0" smtClean="0"/>
              <a:t>：如何在</a:t>
            </a:r>
            <a:r>
              <a:rPr lang="en-US" altLang="zh-CN" dirty="0" smtClean="0"/>
              <a:t>Cache</a:t>
            </a:r>
            <a:r>
              <a:rPr lang="zh-CN" altLang="en-US" dirty="0" smtClean="0"/>
              <a:t>中找到所需的数据块？</a:t>
            </a:r>
            <a:endParaRPr lang="zh-CN" altLang="en-US" dirty="0"/>
          </a:p>
        </p:txBody>
      </p:sp>
      <p:sp>
        <p:nvSpPr>
          <p:cNvPr id="59" name="Text Box 9"/>
          <p:cNvSpPr txBox="1">
            <a:spLocks noChangeArrowheads="1"/>
          </p:cNvSpPr>
          <p:nvPr/>
        </p:nvSpPr>
        <p:spPr bwMode="auto">
          <a:xfrm>
            <a:off x="755576" y="2806331"/>
            <a:ext cx="6700974"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en-US" altLang="zh-CN" dirty="0" smtClean="0"/>
              <a:t>3</a:t>
            </a:r>
            <a:r>
              <a:rPr lang="zh-CN" altLang="en-US" dirty="0" smtClean="0"/>
              <a:t>：</a:t>
            </a:r>
            <a:r>
              <a:rPr lang="en-US" altLang="zh-CN" dirty="0" smtClean="0"/>
              <a:t>Cache</a:t>
            </a:r>
            <a:r>
              <a:rPr lang="zh-CN" altLang="en-US" dirty="0" smtClean="0"/>
              <a:t>未命中时如何调入数据块？</a:t>
            </a:r>
            <a:endParaRPr lang="zh-CN" altLang="en-US" dirty="0"/>
          </a:p>
        </p:txBody>
      </p:sp>
      <p:sp>
        <p:nvSpPr>
          <p:cNvPr id="60" name="Text Box 9"/>
          <p:cNvSpPr txBox="1">
            <a:spLocks noChangeArrowheads="1"/>
          </p:cNvSpPr>
          <p:nvPr/>
        </p:nvSpPr>
        <p:spPr bwMode="auto">
          <a:xfrm>
            <a:off x="782931" y="3545475"/>
            <a:ext cx="6700974"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en-US" altLang="zh-CN" dirty="0" smtClean="0"/>
              <a:t>4</a:t>
            </a:r>
            <a:r>
              <a:rPr lang="zh-CN" altLang="en-US" dirty="0" smtClean="0"/>
              <a:t>：写数据时如何写？</a:t>
            </a:r>
            <a:endParaRPr lang="zh-CN" altLang="en-US" dirty="0"/>
          </a:p>
        </p:txBody>
      </p:sp>
      <p:sp>
        <p:nvSpPr>
          <p:cNvPr id="61" name="Text Box 9"/>
          <p:cNvSpPr txBox="1">
            <a:spLocks noChangeArrowheads="1"/>
          </p:cNvSpPr>
          <p:nvPr/>
        </p:nvSpPr>
        <p:spPr bwMode="auto">
          <a:xfrm>
            <a:off x="1140426" y="4196463"/>
            <a:ext cx="3098888"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en-US" altLang="zh-CN" dirty="0" smtClean="0"/>
              <a:t>A. </a:t>
            </a:r>
            <a:r>
              <a:rPr lang="zh-CN" altLang="en-US" dirty="0" smtClean="0"/>
              <a:t>只写</a:t>
            </a:r>
            <a:r>
              <a:rPr lang="en-US" altLang="zh-CN" dirty="0" smtClean="0"/>
              <a:t>Cache</a:t>
            </a:r>
            <a:r>
              <a:rPr lang="zh-CN" altLang="en-US" dirty="0" smtClean="0"/>
              <a:t>？</a:t>
            </a:r>
            <a:endParaRPr lang="zh-CN" altLang="en-US" dirty="0"/>
          </a:p>
        </p:txBody>
      </p:sp>
      <p:sp>
        <p:nvSpPr>
          <p:cNvPr id="62" name="Text Box 9"/>
          <p:cNvSpPr txBox="1">
            <a:spLocks noChangeArrowheads="1"/>
          </p:cNvSpPr>
          <p:nvPr/>
        </p:nvSpPr>
        <p:spPr bwMode="auto">
          <a:xfrm>
            <a:off x="4399019" y="4204652"/>
            <a:ext cx="34406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en-US" altLang="zh-CN" dirty="0" smtClean="0"/>
              <a:t>B. </a:t>
            </a:r>
            <a:r>
              <a:rPr lang="zh-CN" altLang="en-US" dirty="0" smtClean="0"/>
              <a:t>只写</a:t>
            </a:r>
            <a:r>
              <a:rPr lang="en-US" altLang="zh-CN" dirty="0" smtClean="0"/>
              <a:t>Memory</a:t>
            </a:r>
            <a:r>
              <a:rPr lang="zh-CN" altLang="en-US" dirty="0" smtClean="0"/>
              <a:t>？</a:t>
            </a:r>
            <a:endParaRPr lang="zh-CN" altLang="en-US" dirty="0"/>
          </a:p>
        </p:txBody>
      </p:sp>
      <p:sp>
        <p:nvSpPr>
          <p:cNvPr id="63" name="Text Box 9"/>
          <p:cNvSpPr txBox="1">
            <a:spLocks noChangeArrowheads="1"/>
          </p:cNvSpPr>
          <p:nvPr/>
        </p:nvSpPr>
        <p:spPr bwMode="auto">
          <a:xfrm>
            <a:off x="1140426" y="4836288"/>
            <a:ext cx="5871197"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en-US" altLang="zh-CN" dirty="0" smtClean="0"/>
              <a:t>C. </a:t>
            </a:r>
            <a:r>
              <a:rPr lang="zh-CN" altLang="en-US" dirty="0" smtClean="0"/>
              <a:t>同时时写</a:t>
            </a:r>
            <a:r>
              <a:rPr lang="en-US" altLang="zh-CN" dirty="0" smtClean="0"/>
              <a:t>Cache</a:t>
            </a:r>
            <a:r>
              <a:rPr lang="zh-CN" altLang="en-US" dirty="0" smtClean="0"/>
              <a:t>和</a:t>
            </a:r>
            <a:r>
              <a:rPr lang="en-US" altLang="zh-CN" dirty="0" smtClean="0"/>
              <a:t>Memory</a:t>
            </a:r>
            <a:r>
              <a:rPr lang="zh-CN" altLang="en-US" dirty="0" smtClean="0"/>
              <a:t>？</a:t>
            </a:r>
            <a:endParaRPr lang="zh-CN" altLang="en-US" dirty="0"/>
          </a:p>
        </p:txBody>
      </p:sp>
      <p:sp>
        <p:nvSpPr>
          <p:cNvPr id="64" name="Text Box 9"/>
          <p:cNvSpPr txBox="1">
            <a:spLocks noChangeArrowheads="1"/>
          </p:cNvSpPr>
          <p:nvPr/>
        </p:nvSpPr>
        <p:spPr bwMode="auto">
          <a:xfrm>
            <a:off x="1140426" y="5428788"/>
            <a:ext cx="5871197"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en-US" altLang="zh-CN" dirty="0" smtClean="0"/>
              <a:t>D. </a:t>
            </a:r>
            <a:r>
              <a:rPr lang="zh-CN" altLang="en-US" dirty="0" smtClean="0"/>
              <a:t>其它？</a:t>
            </a:r>
            <a:endParaRPr lang="zh-CN" altLang="en-US"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1. </a:t>
            </a:r>
            <a:r>
              <a:rPr lang="zh-CN" altLang="en-US" sz="2800" b="1" dirty="0" smtClean="0">
                <a:solidFill>
                  <a:srgbClr val="0000FF"/>
                </a:solidFill>
              </a:rPr>
              <a:t>数据</a:t>
            </a:r>
            <a:r>
              <a:rPr lang="zh-CN" altLang="en-US" sz="2800" b="1" dirty="0">
                <a:solidFill>
                  <a:srgbClr val="0000FF"/>
                </a:solidFill>
              </a:rPr>
              <a:t>块放在</a:t>
            </a:r>
            <a:r>
              <a:rPr lang="en-US" altLang="zh-CN" sz="2800" b="1" dirty="0">
                <a:solidFill>
                  <a:srgbClr val="0000FF"/>
                </a:solidFill>
              </a:rPr>
              <a:t>Cache</a:t>
            </a:r>
            <a:r>
              <a:rPr lang="zh-CN" altLang="en-US" sz="2800" b="1" dirty="0">
                <a:solidFill>
                  <a:srgbClr val="0000FF"/>
                </a:solidFill>
              </a:rPr>
              <a:t>的什么地方？</a:t>
            </a:r>
            <a:endParaRPr lang="zh-CN" altLang="en-US" sz="2800" b="1" dirty="0">
              <a:solidFill>
                <a:srgbClr val="0000FF"/>
              </a:solidFill>
            </a:endParaRPr>
          </a:p>
        </p:txBody>
      </p:sp>
      <p:sp>
        <p:nvSpPr>
          <p:cNvPr id="18" name="Rectangle 26"/>
          <p:cNvSpPr>
            <a:spLocks noChangeArrowheads="1"/>
          </p:cNvSpPr>
          <p:nvPr/>
        </p:nvSpPr>
        <p:spPr bwMode="auto">
          <a:xfrm>
            <a:off x="354013" y="1340768"/>
            <a:ext cx="8540750" cy="422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defRPr/>
            </a:pPr>
            <a:r>
              <a:rPr lang="zh-CN" altLang="en-US" sz="1800" b="0" dirty="0" smtClean="0">
                <a:latin typeface="华文中宋" panose="02010600040101010101" pitchFamily="2" charset="-122"/>
                <a:ea typeface="华文中宋" panose="02010600040101010101" pitchFamily="2" charset="-122"/>
              </a:rPr>
              <a:t>      </a:t>
            </a:r>
            <a:r>
              <a:rPr lang="zh-CN" altLang="en-US" sz="2600" b="0" dirty="0" smtClean="0">
                <a:latin typeface="华文中宋" panose="02010600040101010101" pitchFamily="2" charset="-122"/>
                <a:ea typeface="华文中宋" panose="02010600040101010101" pitchFamily="2" charset="-122"/>
              </a:rPr>
              <a:t>通常，主存容量远大于</a:t>
            </a:r>
            <a:r>
              <a:rPr lang="en-US" altLang="zh-CN" sz="2600" b="0" dirty="0" smtClean="0">
                <a:latin typeface="华文中宋" panose="02010600040101010101" pitchFamily="2" charset="-122"/>
                <a:ea typeface="华文中宋" panose="02010600040101010101" pitchFamily="2" charset="-122"/>
              </a:rPr>
              <a:t>Cache</a:t>
            </a:r>
            <a:r>
              <a:rPr lang="zh-CN" altLang="en-US" sz="2600" b="0" dirty="0" smtClean="0">
                <a:latin typeface="华文中宋" panose="02010600040101010101" pitchFamily="2" charset="-122"/>
                <a:ea typeface="华文中宋" panose="02010600040101010101" pitchFamily="2" charset="-122"/>
              </a:rPr>
              <a:t>的容量。因此，当要把一个块从主存调入</a:t>
            </a:r>
            <a:r>
              <a:rPr lang="en-US" altLang="zh-CN" sz="2600" b="0" dirty="0" smtClean="0">
                <a:latin typeface="华文中宋" panose="02010600040101010101" pitchFamily="2" charset="-122"/>
                <a:ea typeface="华文中宋" panose="02010600040101010101" pitchFamily="2" charset="-122"/>
              </a:rPr>
              <a:t>Cache</a:t>
            </a:r>
            <a:r>
              <a:rPr lang="zh-CN" altLang="en-US" sz="2600" b="0" dirty="0" smtClean="0">
                <a:latin typeface="华文中宋" panose="02010600040101010101" pitchFamily="2" charset="-122"/>
                <a:ea typeface="华文中宋" panose="02010600040101010101" pitchFamily="2" charset="-122"/>
              </a:rPr>
              <a:t>时，就存在如何放置的问题。这就是映象规则（地址映像）所要解决的。映象规则有以下</a:t>
            </a:r>
            <a:r>
              <a:rPr lang="en-US" altLang="zh-CN" sz="2600" b="0" dirty="0" smtClean="0">
                <a:latin typeface="华文中宋" panose="02010600040101010101" pitchFamily="2" charset="-122"/>
                <a:ea typeface="华文中宋" panose="02010600040101010101" pitchFamily="2" charset="-122"/>
              </a:rPr>
              <a:t>3</a:t>
            </a:r>
            <a:r>
              <a:rPr lang="zh-CN" altLang="en-US" sz="2600" b="0" dirty="0" smtClean="0">
                <a:latin typeface="华文中宋" panose="02010600040101010101" pitchFamily="2" charset="-122"/>
                <a:ea typeface="华文中宋" panose="02010600040101010101" pitchFamily="2" charset="-122"/>
              </a:rPr>
              <a:t>种：</a:t>
            </a:r>
            <a:endParaRPr lang="zh-CN" altLang="en-US" sz="2600" b="0" dirty="0" smtClean="0">
              <a:latin typeface="华文中宋" panose="02010600040101010101" pitchFamily="2" charset="-122"/>
              <a:ea typeface="华文中宋" panose="02010600040101010101" pitchFamily="2" charset="-122"/>
            </a:endParaRPr>
          </a:p>
          <a:p>
            <a:pPr eaLnBrk="1" hangingPunct="1">
              <a:lnSpc>
                <a:spcPct val="120000"/>
              </a:lnSpc>
              <a:spcBef>
                <a:spcPts val="1200"/>
              </a:spcBef>
              <a:spcAft>
                <a:spcPts val="1200"/>
              </a:spcAft>
              <a:buClrTx/>
              <a:buSzTx/>
              <a:buFontTx/>
              <a:buNone/>
              <a:defRPr/>
            </a:pPr>
            <a:r>
              <a:rPr lang="zh-CN" altLang="en-US" sz="2600" b="0" dirty="0" smtClean="0">
                <a:latin typeface="华文中宋" panose="02010600040101010101" pitchFamily="2" charset="-122"/>
                <a:ea typeface="华文中宋" panose="02010600040101010101" pitchFamily="2" charset="-122"/>
              </a:rPr>
              <a:t>      * </a:t>
            </a:r>
            <a:r>
              <a:rPr lang="zh-CN" altLang="en-US" sz="2600" dirty="0" smtClean="0">
                <a:latin typeface="华文中宋" panose="02010600040101010101" pitchFamily="2" charset="-122"/>
                <a:ea typeface="华文中宋" panose="02010600040101010101" pitchFamily="2" charset="-122"/>
              </a:rPr>
              <a:t>全相联映像</a:t>
            </a:r>
            <a:endParaRPr lang="zh-CN" altLang="en-US" sz="2600" dirty="0" smtClean="0">
              <a:latin typeface="华文中宋" panose="02010600040101010101" pitchFamily="2" charset="-122"/>
              <a:ea typeface="华文中宋" panose="02010600040101010101" pitchFamily="2" charset="-122"/>
            </a:endParaRPr>
          </a:p>
          <a:p>
            <a:pPr eaLnBrk="1" hangingPunct="1">
              <a:lnSpc>
                <a:spcPct val="120000"/>
              </a:lnSpc>
              <a:spcBef>
                <a:spcPts val="1200"/>
              </a:spcBef>
              <a:spcAft>
                <a:spcPts val="1200"/>
              </a:spcAft>
              <a:buClrTx/>
              <a:buSzTx/>
              <a:buFontTx/>
              <a:buNone/>
              <a:defRPr/>
            </a:pPr>
            <a:r>
              <a:rPr lang="zh-CN" altLang="en-US" sz="2600" b="0" dirty="0" smtClean="0">
                <a:latin typeface="华文中宋" panose="02010600040101010101" pitchFamily="2" charset="-122"/>
                <a:ea typeface="华文中宋" panose="02010600040101010101" pitchFamily="2" charset="-122"/>
              </a:rPr>
              <a:t>      * </a:t>
            </a:r>
            <a:r>
              <a:rPr lang="zh-CN" altLang="en-US" sz="2600" dirty="0" smtClean="0">
                <a:latin typeface="华文中宋" panose="02010600040101010101" pitchFamily="2" charset="-122"/>
                <a:ea typeface="华文中宋" panose="02010600040101010101" pitchFamily="2" charset="-122"/>
              </a:rPr>
              <a:t>直接映像</a:t>
            </a:r>
            <a:endParaRPr lang="zh-CN" altLang="en-US" sz="2600" dirty="0" smtClean="0">
              <a:latin typeface="华文中宋" panose="02010600040101010101" pitchFamily="2" charset="-122"/>
              <a:ea typeface="华文中宋" panose="02010600040101010101" pitchFamily="2" charset="-122"/>
            </a:endParaRPr>
          </a:p>
          <a:p>
            <a:pPr eaLnBrk="1" hangingPunct="1">
              <a:lnSpc>
                <a:spcPct val="120000"/>
              </a:lnSpc>
              <a:spcBef>
                <a:spcPts val="1200"/>
              </a:spcBef>
              <a:spcAft>
                <a:spcPts val="1200"/>
              </a:spcAft>
              <a:buClrTx/>
              <a:buSzTx/>
              <a:buFontTx/>
              <a:buNone/>
              <a:defRPr/>
            </a:pPr>
            <a:r>
              <a:rPr lang="zh-CN" altLang="en-US" sz="2600" b="0" dirty="0" smtClean="0">
                <a:latin typeface="华文中宋" panose="02010600040101010101" pitchFamily="2" charset="-122"/>
                <a:ea typeface="华文中宋" panose="02010600040101010101" pitchFamily="2" charset="-122"/>
              </a:rPr>
              <a:t>      * </a:t>
            </a:r>
            <a:r>
              <a:rPr lang="zh-CN" altLang="en-US" sz="2600" dirty="0" smtClean="0">
                <a:latin typeface="华文中宋" panose="02010600040101010101" pitchFamily="2" charset="-122"/>
                <a:ea typeface="华文中宋" panose="02010600040101010101" pitchFamily="2" charset="-122"/>
              </a:rPr>
              <a:t>组相联映像 </a:t>
            </a:r>
            <a:endParaRPr lang="zh-CN" altLang="en-US" sz="260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1. </a:t>
            </a:r>
            <a:r>
              <a:rPr lang="zh-CN" altLang="en-US" sz="2800" b="1" dirty="0" smtClean="0">
                <a:solidFill>
                  <a:srgbClr val="0000FF"/>
                </a:solidFill>
              </a:rPr>
              <a:t>数据</a:t>
            </a:r>
            <a:r>
              <a:rPr lang="zh-CN" altLang="en-US" sz="2800" b="1" dirty="0">
                <a:solidFill>
                  <a:srgbClr val="0000FF"/>
                </a:solidFill>
              </a:rPr>
              <a:t>块放在</a:t>
            </a:r>
            <a:r>
              <a:rPr lang="en-US" altLang="zh-CN" sz="2800" b="1" dirty="0">
                <a:solidFill>
                  <a:srgbClr val="0000FF"/>
                </a:solidFill>
              </a:rPr>
              <a:t>Cache</a:t>
            </a:r>
            <a:r>
              <a:rPr lang="zh-CN" altLang="en-US" sz="2800" b="1" dirty="0">
                <a:solidFill>
                  <a:srgbClr val="0000FF"/>
                </a:solidFill>
              </a:rPr>
              <a:t>的什么地方？</a:t>
            </a:r>
            <a:endParaRPr lang="zh-CN" altLang="en-US" sz="2800" b="1" dirty="0">
              <a:solidFill>
                <a:srgbClr val="0000FF"/>
              </a:solidFill>
            </a:endParaRPr>
          </a:p>
        </p:txBody>
      </p:sp>
      <p:sp>
        <p:nvSpPr>
          <p:cNvPr id="4" name="Rectangle 3"/>
          <p:cNvSpPr>
            <a:spLocks noGrp="1" noChangeArrowheads="1"/>
          </p:cNvSpPr>
          <p:nvPr>
            <p:ph idx="1"/>
          </p:nvPr>
        </p:nvSpPr>
        <p:spPr>
          <a:xfrm>
            <a:off x="249238" y="908720"/>
            <a:ext cx="8572500" cy="2232025"/>
          </a:xfrm>
        </p:spPr>
        <p:txBody>
          <a:bodyPr>
            <a:normAutofit lnSpcReduction="10000"/>
          </a:bodyPr>
          <a:lstStyle/>
          <a:p>
            <a:pPr eaLnBrk="1" hangingPunct="1">
              <a:lnSpc>
                <a:spcPct val="120000"/>
              </a:lnSpc>
              <a:buFont typeface="Wingdings" panose="05000000000000000000" pitchFamily="2" charset="2"/>
              <a:buNone/>
              <a:defRPr/>
            </a:pPr>
            <a:r>
              <a:rPr lang="zh-CN" altLang="en-US" sz="2800" dirty="0" smtClean="0"/>
              <a:t> </a:t>
            </a:r>
            <a:r>
              <a:rPr lang="en-US" altLang="zh-CN" sz="2800" b="1" dirty="0" smtClean="0"/>
              <a:t>1</a:t>
            </a:r>
            <a:r>
              <a:rPr lang="zh-CN" altLang="en-US" sz="2800" b="1" dirty="0" smtClean="0"/>
              <a:t>．全相联映象（</a:t>
            </a:r>
            <a:r>
              <a:rPr lang="en-US" altLang="zh-CN" sz="2800" b="1" dirty="0" smtClean="0"/>
              <a:t>fully associative</a:t>
            </a:r>
            <a:r>
              <a:rPr lang="zh-CN" altLang="en-US" sz="2800" b="1" dirty="0" smtClean="0"/>
              <a:t>）</a:t>
            </a:r>
            <a:endParaRPr lang="zh-CN" altLang="en-US" sz="2800" b="1" dirty="0" smtClean="0"/>
          </a:p>
          <a:p>
            <a:pPr eaLnBrk="1" hangingPunct="1">
              <a:lnSpc>
                <a:spcPct val="120000"/>
              </a:lnSpc>
              <a:buFont typeface="Wingdings" panose="05000000000000000000" pitchFamily="2" charset="2"/>
              <a:buNone/>
              <a:defRPr/>
            </a:pPr>
            <a:r>
              <a:rPr lang="en-US" altLang="zh-CN" sz="2800" dirty="0" smtClean="0">
                <a:latin typeface="+mn-ea"/>
              </a:rPr>
              <a:t>     </a:t>
            </a:r>
            <a:r>
              <a:rPr lang="zh-CN" altLang="en-US" sz="2800" dirty="0" smtClean="0">
                <a:latin typeface="华文中宋" panose="02010600040101010101" pitchFamily="2" charset="-122"/>
                <a:ea typeface="华文中宋" panose="02010600040101010101" pitchFamily="2" charset="-122"/>
              </a:rPr>
              <a:t>全相联是指主存中的任一块可以被放置到</a:t>
            </a:r>
            <a:r>
              <a:rPr lang="en-US" altLang="zh-CN" sz="2800" dirty="0" smtClean="0">
                <a:latin typeface="华文中宋" panose="02010600040101010101" pitchFamily="2" charset="-122"/>
                <a:ea typeface="华文中宋" panose="02010600040101010101" pitchFamily="2" charset="-122"/>
              </a:rPr>
              <a:t>Cache</a:t>
            </a:r>
            <a:r>
              <a:rPr lang="zh-CN" altLang="en-US" sz="2800" dirty="0" smtClean="0">
                <a:latin typeface="华文中宋" panose="02010600040101010101" pitchFamily="2" charset="-122"/>
                <a:ea typeface="华文中宋" panose="02010600040101010101" pitchFamily="2" charset="-122"/>
              </a:rPr>
              <a:t>中的任意一个位置的方法。</a:t>
            </a:r>
            <a:endParaRPr lang="zh-CN" altLang="en-US" sz="2800" dirty="0" smtClean="0">
              <a:latin typeface="华文中宋" panose="02010600040101010101" pitchFamily="2" charset="-122"/>
              <a:ea typeface="华文中宋" panose="02010600040101010101" pitchFamily="2" charset="-122"/>
            </a:endParaRPr>
          </a:p>
          <a:p>
            <a:pPr eaLnBrk="1" hangingPunct="1">
              <a:lnSpc>
                <a:spcPct val="120000"/>
              </a:lnSpc>
              <a:buFont typeface="Wingdings" panose="05000000000000000000" pitchFamily="2" charset="2"/>
              <a:buNone/>
              <a:defRPr/>
            </a:pPr>
            <a:r>
              <a:rPr lang="zh-CN" altLang="en-US" sz="2800" b="1" dirty="0" smtClean="0"/>
              <a:t>         </a:t>
            </a:r>
            <a:endParaRPr lang="zh-CN" altLang="en-US" sz="2800" b="1" dirty="0" smtClean="0"/>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60032" y="2491767"/>
            <a:ext cx="4106168" cy="3745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33338" y="2492896"/>
            <a:ext cx="461067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90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buSzPct val="80000"/>
              <a:buFont typeface="Wingdings" panose="05000000000000000000" pitchFamily="2" charset="2"/>
              <a:buNone/>
              <a:defRPr/>
            </a:pPr>
            <a:r>
              <a:rPr lang="zh-CN" altLang="en-US" sz="2800" b="0" dirty="0" smtClean="0">
                <a:latin typeface="华文中宋" panose="02010600040101010101" pitchFamily="2" charset="-122"/>
                <a:ea typeface="华文中宋" panose="02010600040101010101" pitchFamily="2" charset="-122"/>
              </a:rPr>
              <a:t> </a:t>
            </a:r>
            <a:r>
              <a:rPr lang="zh-CN" altLang="en-US" sz="2800" dirty="0" smtClean="0">
                <a:latin typeface="华文中宋" panose="02010600040101010101" pitchFamily="2" charset="-122"/>
                <a:ea typeface="华文中宋" panose="02010600040101010101" pitchFamily="2" charset="-122"/>
              </a:rPr>
              <a:t>   </a:t>
            </a:r>
            <a:r>
              <a:rPr lang="zh-CN" altLang="en-US" sz="2600" b="0" dirty="0" smtClean="0">
                <a:latin typeface="华文中宋" panose="02010600040101010101" pitchFamily="2" charset="-122"/>
                <a:ea typeface="华文中宋" panose="02010600040101010101" pitchFamily="2" charset="-122"/>
              </a:rPr>
              <a:t>假设， </a:t>
            </a:r>
            <a:r>
              <a:rPr lang="en-US" altLang="zh-CN" sz="2600" b="0" dirty="0" smtClean="0">
                <a:latin typeface="华文中宋" panose="02010600040101010101" pitchFamily="2" charset="-122"/>
                <a:ea typeface="华文中宋" panose="02010600040101010101" pitchFamily="2" charset="-122"/>
              </a:rPr>
              <a:t>Cache</a:t>
            </a:r>
            <a:r>
              <a:rPr lang="zh-CN" altLang="en-US" sz="2600" b="0" dirty="0" smtClean="0">
                <a:latin typeface="华文中宋" panose="02010600040101010101" pitchFamily="2" charset="-122"/>
                <a:ea typeface="华文中宋" panose="02010600040101010101" pitchFamily="2" charset="-122"/>
              </a:rPr>
              <a:t>大小为</a:t>
            </a:r>
            <a:r>
              <a:rPr lang="en-US" altLang="zh-CN" sz="2600" b="0" dirty="0" smtClean="0">
                <a:latin typeface="华文中宋" panose="02010600040101010101" pitchFamily="2" charset="-122"/>
                <a:ea typeface="华文中宋" panose="02010600040101010101" pitchFamily="2" charset="-122"/>
              </a:rPr>
              <a:t>8</a:t>
            </a:r>
            <a:r>
              <a:rPr lang="zh-CN" altLang="en-US" sz="2600" b="0" dirty="0" smtClean="0">
                <a:latin typeface="华文中宋" panose="02010600040101010101" pitchFamily="2" charset="-122"/>
                <a:ea typeface="华文中宋" panose="02010600040101010101" pitchFamily="2" charset="-122"/>
              </a:rPr>
              <a:t>块、主存大小为</a:t>
            </a:r>
            <a:r>
              <a:rPr lang="en-US" altLang="zh-CN" sz="2600" b="0" dirty="0" smtClean="0">
                <a:latin typeface="华文中宋" panose="02010600040101010101" pitchFamily="2" charset="-122"/>
                <a:ea typeface="华文中宋" panose="02010600040101010101" pitchFamily="2" charset="-122"/>
              </a:rPr>
              <a:t>16</a:t>
            </a:r>
            <a:r>
              <a:rPr lang="zh-CN" altLang="en-US" sz="2600" b="0" dirty="0" smtClean="0">
                <a:latin typeface="华文中宋" panose="02010600040101010101" pitchFamily="2" charset="-122"/>
                <a:ea typeface="华文中宋" panose="02010600040101010101" pitchFamily="2" charset="-122"/>
              </a:rPr>
              <a:t>块的情况。实际的</a:t>
            </a:r>
            <a:r>
              <a:rPr lang="en-US" altLang="zh-CN" sz="2600" b="0" dirty="0" smtClean="0">
                <a:latin typeface="华文中宋" panose="02010600040101010101" pitchFamily="2" charset="-122"/>
                <a:ea typeface="华文中宋" panose="02010600040101010101" pitchFamily="2" charset="-122"/>
              </a:rPr>
              <a:t>Cache</a:t>
            </a:r>
            <a:r>
              <a:rPr lang="zh-CN" altLang="en-US" sz="2600" b="0" dirty="0" smtClean="0">
                <a:latin typeface="华文中宋" panose="02010600040101010101" pitchFamily="2" charset="-122"/>
                <a:ea typeface="华文中宋" panose="02010600040101010101" pitchFamily="2" charset="-122"/>
              </a:rPr>
              <a:t>常包含几百个块，而主存则一般包含上百万个块。</a:t>
            </a:r>
            <a:endParaRPr lang="zh-CN" altLang="en-US" sz="2600" b="0" dirty="0" smtClean="0">
              <a:latin typeface="华文中宋" panose="02010600040101010101" pitchFamily="2" charset="-122"/>
              <a:ea typeface="华文中宋" panose="02010600040101010101" pitchFamily="2" charset="-122"/>
            </a:endParaRPr>
          </a:p>
          <a:p>
            <a:pPr eaLnBrk="1" hangingPunct="1">
              <a:lnSpc>
                <a:spcPct val="120000"/>
              </a:lnSpc>
              <a:buSzPct val="80000"/>
              <a:buFont typeface="Wingdings" panose="05000000000000000000" pitchFamily="2" charset="2"/>
              <a:buNone/>
              <a:defRPr/>
            </a:pPr>
            <a:r>
              <a:rPr lang="zh-CN" altLang="en-US" sz="2600" b="0" dirty="0" smtClean="0">
                <a:latin typeface="华文中宋" panose="02010600040101010101" pitchFamily="2" charset="-122"/>
                <a:ea typeface="华文中宋" panose="02010600040101010101" pitchFamily="2" charset="-122"/>
              </a:rPr>
              <a:t>    如图所示</a:t>
            </a:r>
            <a:r>
              <a:rPr lang="zh-CN" altLang="en-US" sz="2600" dirty="0">
                <a:latin typeface="华文中宋" panose="02010600040101010101" pitchFamily="2" charset="-122"/>
                <a:ea typeface="华文中宋" panose="02010600040101010101" pitchFamily="2" charset="-122"/>
              </a:rPr>
              <a:t>，</a:t>
            </a:r>
            <a:r>
              <a:rPr lang="zh-CN" altLang="en-US" sz="2600" b="0" dirty="0" smtClean="0">
                <a:latin typeface="华文中宋" panose="02010600040101010101" pitchFamily="2" charset="-122"/>
                <a:ea typeface="华文中宋" panose="02010600040101010101" pitchFamily="2" charset="-122"/>
              </a:rPr>
              <a:t>主存的第</a:t>
            </a:r>
            <a:r>
              <a:rPr lang="en-US" altLang="zh-CN" sz="2600" b="0" dirty="0" smtClean="0">
                <a:latin typeface="华文中宋" panose="02010600040101010101" pitchFamily="2" charset="-122"/>
                <a:ea typeface="华文中宋" panose="02010600040101010101" pitchFamily="2" charset="-122"/>
              </a:rPr>
              <a:t>9</a:t>
            </a:r>
            <a:r>
              <a:rPr lang="zh-CN" altLang="en-US" sz="2600" b="0" dirty="0" smtClean="0">
                <a:latin typeface="华文中宋" panose="02010600040101010101" pitchFamily="2" charset="-122"/>
                <a:ea typeface="华文中宋" panose="02010600040101010101" pitchFamily="2" charset="-122"/>
              </a:rPr>
              <a:t>块可以放人</a:t>
            </a:r>
            <a:r>
              <a:rPr lang="en-US" altLang="zh-CN" sz="2600" b="0" dirty="0" smtClean="0">
                <a:latin typeface="华文中宋" panose="02010600040101010101" pitchFamily="2" charset="-122"/>
                <a:ea typeface="华文中宋" panose="02010600040101010101" pitchFamily="2" charset="-122"/>
              </a:rPr>
              <a:t>Cache</a:t>
            </a:r>
            <a:r>
              <a:rPr lang="zh-CN" altLang="en-US" sz="2600" b="0" dirty="0" smtClean="0">
                <a:latin typeface="华文中宋" panose="02010600040101010101" pitchFamily="2" charset="-122"/>
                <a:ea typeface="华文中宋" panose="02010600040101010101" pitchFamily="2" charset="-122"/>
              </a:rPr>
              <a:t>中的任意一个位置（带阴影）。</a:t>
            </a:r>
            <a:endParaRPr lang="zh-CN" altLang="en-US" sz="2600" b="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1. </a:t>
            </a:r>
            <a:r>
              <a:rPr lang="zh-CN" altLang="en-US" sz="2800" b="1" dirty="0" smtClean="0">
                <a:solidFill>
                  <a:srgbClr val="0000FF"/>
                </a:solidFill>
              </a:rPr>
              <a:t>数据</a:t>
            </a:r>
            <a:r>
              <a:rPr lang="zh-CN" altLang="en-US" sz="2800" b="1" dirty="0">
                <a:solidFill>
                  <a:srgbClr val="0000FF"/>
                </a:solidFill>
              </a:rPr>
              <a:t>块放在</a:t>
            </a:r>
            <a:r>
              <a:rPr lang="en-US" altLang="zh-CN" sz="2800" b="1" dirty="0">
                <a:solidFill>
                  <a:srgbClr val="0000FF"/>
                </a:solidFill>
              </a:rPr>
              <a:t>Cache</a:t>
            </a:r>
            <a:r>
              <a:rPr lang="zh-CN" altLang="en-US" sz="2800" b="1" dirty="0">
                <a:solidFill>
                  <a:srgbClr val="0000FF"/>
                </a:solidFill>
              </a:rPr>
              <a:t>的什么地方？</a:t>
            </a:r>
            <a:endParaRPr lang="zh-CN" altLang="en-US" sz="2800" b="1" dirty="0">
              <a:solidFill>
                <a:srgbClr val="0000FF"/>
              </a:solidFill>
            </a:endParaRPr>
          </a:p>
        </p:txBody>
      </p:sp>
      <p:sp>
        <p:nvSpPr>
          <p:cNvPr id="3" name="Rectangle 3"/>
          <p:cNvSpPr>
            <a:spLocks noGrp="1" noChangeArrowheads="1"/>
          </p:cNvSpPr>
          <p:nvPr>
            <p:ph idx="1"/>
          </p:nvPr>
        </p:nvSpPr>
        <p:spPr>
          <a:xfrm>
            <a:off x="249238" y="976387"/>
            <a:ext cx="8787258" cy="5188917"/>
          </a:xfrm>
        </p:spPr>
        <p:txBody>
          <a:bodyPr>
            <a:normAutofit/>
          </a:bodyPr>
          <a:lstStyle/>
          <a:p>
            <a:pPr marL="0" indent="0" eaLnBrk="1" hangingPunct="1">
              <a:lnSpc>
                <a:spcPct val="120000"/>
              </a:lnSpc>
              <a:buFont typeface="Wingdings" panose="05000000000000000000" pitchFamily="2" charset="2"/>
              <a:buNone/>
              <a:defRPr/>
            </a:pPr>
            <a:r>
              <a:rPr lang="en-US" altLang="zh-CN" sz="2800" b="1" dirty="0" smtClean="0">
                <a:latin typeface="+mn-ea"/>
              </a:rPr>
              <a:t>2</a:t>
            </a:r>
            <a:r>
              <a:rPr lang="zh-CN" altLang="en-US" sz="2800" b="1" dirty="0" smtClean="0">
                <a:latin typeface="+mn-ea"/>
              </a:rPr>
              <a:t>．直接映象</a:t>
            </a:r>
            <a:r>
              <a:rPr lang="en-US" altLang="zh-CN" sz="2800" b="1" dirty="0" smtClean="0">
                <a:latin typeface="+mn-ea"/>
              </a:rPr>
              <a:t>(direct mapped)   </a:t>
            </a:r>
            <a:endParaRPr lang="en-US" altLang="zh-CN" sz="2800" b="1" dirty="0" smtClean="0">
              <a:latin typeface="+mn-ea"/>
            </a:endParaRPr>
          </a:p>
          <a:p>
            <a:pPr marL="0" indent="0" eaLnBrk="1" hangingPunct="1">
              <a:lnSpc>
                <a:spcPct val="120000"/>
              </a:lnSpc>
              <a:buFont typeface="Wingdings" panose="05000000000000000000" pitchFamily="2" charset="2"/>
              <a:buNone/>
              <a:defRPr/>
            </a:pPr>
            <a:r>
              <a:rPr lang="zh-CN" altLang="en-US" sz="2800" dirty="0" smtClean="0">
                <a:latin typeface="+mn-ea"/>
              </a:rPr>
              <a:t>    </a:t>
            </a:r>
            <a:r>
              <a:rPr lang="zh-CN" altLang="en-US" sz="2800" dirty="0" smtClean="0">
                <a:latin typeface="华文中宋" panose="02010600040101010101" pitchFamily="2" charset="-122"/>
                <a:ea typeface="华文中宋" panose="02010600040101010101" pitchFamily="2" charset="-122"/>
              </a:rPr>
              <a:t>直接映象是指主存中的每一个块只能被放置到</a:t>
            </a:r>
            <a:r>
              <a:rPr lang="en-US" altLang="zh-CN" sz="2800" dirty="0" smtClean="0">
                <a:latin typeface="华文中宋" panose="02010600040101010101" pitchFamily="2" charset="-122"/>
                <a:ea typeface="华文中宋" panose="02010600040101010101" pitchFamily="2" charset="-122"/>
              </a:rPr>
              <a:t>Cache</a:t>
            </a:r>
            <a:r>
              <a:rPr lang="zh-CN" altLang="en-US" sz="2800" dirty="0" smtClean="0">
                <a:latin typeface="华文中宋" panose="02010600040101010101" pitchFamily="2" charset="-122"/>
                <a:ea typeface="华文中宋" panose="02010600040101010101" pitchFamily="2" charset="-122"/>
              </a:rPr>
              <a:t>中唯一的一个位置，主存的第</a:t>
            </a:r>
            <a:r>
              <a:rPr lang="en-US" altLang="zh-CN" sz="2800" dirty="0" smtClean="0">
                <a:latin typeface="华文中宋" panose="02010600040101010101" pitchFamily="2" charset="-122"/>
                <a:ea typeface="华文中宋" panose="02010600040101010101" pitchFamily="2" charset="-122"/>
              </a:rPr>
              <a:t>9</a:t>
            </a:r>
            <a:r>
              <a:rPr lang="zh-CN" altLang="en-US" sz="2800" dirty="0" smtClean="0">
                <a:latin typeface="华文中宋" panose="02010600040101010101" pitchFamily="2" charset="-122"/>
                <a:ea typeface="华文中宋" panose="02010600040101010101" pitchFamily="2" charset="-122"/>
              </a:rPr>
              <a:t>块只能放人</a:t>
            </a:r>
            <a:r>
              <a:rPr lang="en-US" altLang="zh-CN" sz="2800" dirty="0" smtClean="0">
                <a:latin typeface="华文中宋" panose="02010600040101010101" pitchFamily="2" charset="-122"/>
                <a:ea typeface="华文中宋" panose="02010600040101010101" pitchFamily="2" charset="-122"/>
              </a:rPr>
              <a:t>Cache</a:t>
            </a:r>
            <a:r>
              <a:rPr lang="zh-CN" altLang="en-US" sz="2800" dirty="0" smtClean="0">
                <a:latin typeface="华文中宋" panose="02010600040101010101" pitchFamily="2" charset="-122"/>
                <a:ea typeface="华文中宋" panose="02010600040101010101" pitchFamily="2" charset="-122"/>
              </a:rPr>
              <a:t>的第</a:t>
            </a:r>
            <a:r>
              <a:rPr lang="en-US" altLang="zh-CN" sz="2800" dirty="0" smtClean="0">
                <a:latin typeface="华文中宋" panose="02010600040101010101" pitchFamily="2" charset="-122"/>
                <a:ea typeface="华文中宋" panose="02010600040101010101" pitchFamily="2" charset="-122"/>
              </a:rPr>
              <a:t>1</a:t>
            </a:r>
            <a:r>
              <a:rPr lang="zh-CN" altLang="en-US" sz="2800" dirty="0" smtClean="0">
                <a:latin typeface="华文中宋" panose="02010600040101010101" pitchFamily="2" charset="-122"/>
                <a:ea typeface="华文中宋" panose="02010600040101010101" pitchFamily="2" charset="-122"/>
              </a:rPr>
              <a:t>块（</a:t>
            </a:r>
            <a:r>
              <a:rPr lang="en-US" altLang="zh-CN" sz="2800" dirty="0" smtClean="0">
                <a:latin typeface="华文中宋" panose="02010600040101010101" pitchFamily="2" charset="-122"/>
                <a:ea typeface="华文中宋" panose="02010600040101010101" pitchFamily="2" charset="-122"/>
              </a:rPr>
              <a:t>9mod 8</a:t>
            </a:r>
            <a:r>
              <a:rPr lang="zh-CN" altLang="en-US" sz="2800" dirty="0" smtClean="0">
                <a:latin typeface="华文中宋" panose="02010600040101010101" pitchFamily="2" charset="-122"/>
                <a:ea typeface="华文中宋" panose="02010600040101010101" pitchFamily="2" charset="-122"/>
              </a:rPr>
              <a:t>）的位置。一般地，对于主存的第</a:t>
            </a:r>
            <a:r>
              <a:rPr lang="en-US" altLang="zh-CN" sz="2800" dirty="0" err="1" smtClean="0">
                <a:latin typeface="华文中宋" panose="02010600040101010101" pitchFamily="2" charset="-122"/>
                <a:ea typeface="华文中宋" panose="02010600040101010101" pitchFamily="2" charset="-122"/>
              </a:rPr>
              <a:t>i</a:t>
            </a:r>
            <a:r>
              <a:rPr lang="zh-CN" altLang="en-US" sz="2800" dirty="0" smtClean="0">
                <a:latin typeface="华文中宋" panose="02010600040101010101" pitchFamily="2" charset="-122"/>
                <a:ea typeface="华文中宋" panose="02010600040101010101" pitchFamily="2" charset="-122"/>
              </a:rPr>
              <a:t>块（即块地址为</a:t>
            </a:r>
            <a:r>
              <a:rPr lang="en-US" altLang="zh-CN" sz="2800" dirty="0" err="1" smtClean="0">
                <a:latin typeface="华文中宋" panose="02010600040101010101" pitchFamily="2" charset="-122"/>
                <a:ea typeface="华文中宋" panose="02010600040101010101" pitchFamily="2" charset="-122"/>
              </a:rPr>
              <a:t>i</a:t>
            </a:r>
            <a:r>
              <a:rPr lang="zh-CN" altLang="en-US" sz="2800" dirty="0" smtClean="0">
                <a:latin typeface="华文中宋" panose="02010600040101010101" pitchFamily="2" charset="-122"/>
                <a:ea typeface="华文中宋" panose="02010600040101010101" pitchFamily="2" charset="-122"/>
              </a:rPr>
              <a:t>），设它映象到</a:t>
            </a:r>
            <a:r>
              <a:rPr lang="en-US" altLang="zh-CN" sz="2800" dirty="0" smtClean="0">
                <a:latin typeface="华文中宋" panose="02010600040101010101" pitchFamily="2" charset="-122"/>
                <a:ea typeface="华文中宋" panose="02010600040101010101" pitchFamily="2" charset="-122"/>
              </a:rPr>
              <a:t>Cache</a:t>
            </a:r>
            <a:r>
              <a:rPr lang="zh-CN" altLang="en-US" sz="2800" dirty="0" smtClean="0">
                <a:latin typeface="华文中宋" panose="02010600040101010101" pitchFamily="2" charset="-122"/>
                <a:ea typeface="华文中宋" panose="02010600040101010101" pitchFamily="2" charset="-122"/>
              </a:rPr>
              <a:t>的第</a:t>
            </a:r>
            <a:r>
              <a:rPr lang="en-US" altLang="zh-CN" sz="2800" dirty="0" smtClean="0">
                <a:latin typeface="华文中宋" panose="02010600040101010101" pitchFamily="2" charset="-122"/>
                <a:ea typeface="华文中宋" panose="02010600040101010101" pitchFamily="2" charset="-122"/>
              </a:rPr>
              <a:t>j</a:t>
            </a:r>
            <a:r>
              <a:rPr lang="zh-CN" altLang="en-US" sz="2800" dirty="0" smtClean="0">
                <a:latin typeface="华文中宋" panose="02010600040101010101" pitchFamily="2" charset="-122"/>
                <a:ea typeface="华文中宋" panose="02010600040101010101" pitchFamily="2" charset="-122"/>
              </a:rPr>
              <a:t>块（</a:t>
            </a:r>
            <a:r>
              <a:rPr lang="en-US" altLang="zh-CN" sz="2800" dirty="0" err="1" smtClean="0">
                <a:latin typeface="华文中宋" panose="02010600040101010101" pitchFamily="2" charset="-122"/>
                <a:ea typeface="华文中宋" panose="02010600040101010101" pitchFamily="2" charset="-122"/>
              </a:rPr>
              <a:t>i</a:t>
            </a:r>
            <a:r>
              <a:rPr lang="en-US" altLang="zh-CN" sz="2800" dirty="0" smtClean="0">
                <a:latin typeface="华文中宋" panose="02010600040101010101" pitchFamily="2" charset="-122"/>
                <a:ea typeface="华文中宋" panose="02010600040101010101" pitchFamily="2" charset="-122"/>
              </a:rPr>
              <a:t> mod M</a:t>
            </a:r>
            <a:r>
              <a:rPr lang="zh-CN" altLang="en-US" sz="2800" dirty="0" smtClean="0">
                <a:latin typeface="华文中宋" panose="02010600040101010101" pitchFamily="2" charset="-122"/>
                <a:ea typeface="华文中宋" panose="02010600040101010101" pitchFamily="2" charset="-122"/>
              </a:rPr>
              <a:t>，</a:t>
            </a:r>
            <a:r>
              <a:rPr lang="en-US" altLang="zh-CN" sz="2800" i="1" dirty="0" smtClean="0">
                <a:latin typeface="华文中宋" panose="02010600040101010101" pitchFamily="2" charset="-122"/>
                <a:ea typeface="华文中宋" panose="02010600040101010101" pitchFamily="2" charset="-122"/>
              </a:rPr>
              <a:t>M</a:t>
            </a:r>
            <a:r>
              <a:rPr lang="zh-CN" altLang="en-US" sz="2800" dirty="0" smtClean="0">
                <a:latin typeface="华文中宋" panose="02010600040101010101" pitchFamily="2" charset="-122"/>
                <a:ea typeface="华文中宋" panose="02010600040101010101" pitchFamily="2" charset="-122"/>
              </a:rPr>
              <a:t>为</a:t>
            </a:r>
            <a:r>
              <a:rPr lang="en-US" altLang="zh-CN" sz="2800" dirty="0" smtClean="0">
                <a:latin typeface="华文中宋" panose="02010600040101010101" pitchFamily="2" charset="-122"/>
                <a:ea typeface="华文中宋" panose="02010600040101010101" pitchFamily="2" charset="-122"/>
              </a:rPr>
              <a:t>Cache</a:t>
            </a:r>
            <a:r>
              <a:rPr lang="zh-CN" altLang="en-US" sz="2800" dirty="0" smtClean="0">
                <a:latin typeface="华文中宋" panose="02010600040101010101" pitchFamily="2" charset="-122"/>
                <a:ea typeface="华文中宋" panose="02010600040101010101" pitchFamily="2" charset="-122"/>
              </a:rPr>
              <a:t>的块数） 。</a:t>
            </a:r>
            <a:endParaRPr lang="zh-CN" altLang="en-US" sz="2800" dirty="0" smtClean="0">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defRPr/>
            </a:pPr>
            <a:endParaRPr lang="zh-CN" altLang="en-US" sz="2800" dirty="0" smtClean="0">
              <a:latin typeface="华文中宋" panose="02010600040101010101" pitchFamily="2" charset="-122"/>
              <a:ea typeface="华文中宋" panose="02010600040101010101" pitchFamily="2" charset="-122"/>
            </a:endParaRPr>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3838" y="4221088"/>
            <a:ext cx="6103937" cy="108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6"/>
          <p:cNvSpPr>
            <a:spLocks noChangeArrowheads="1"/>
          </p:cNvSpPr>
          <p:nvPr/>
        </p:nvSpPr>
        <p:spPr bwMode="auto">
          <a:xfrm>
            <a:off x="472380" y="5367009"/>
            <a:ext cx="8355172" cy="8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可以直接用主存块地址低</a:t>
            </a:r>
            <a:r>
              <a:rPr lang="en-US" altLang="zh-CN" sz="2200" b="0" dirty="0">
                <a:latin typeface="华文中宋" panose="02010600040101010101" pitchFamily="2" charset="-122"/>
                <a:ea typeface="华文中宋" panose="02010600040101010101" pitchFamily="2" charset="-122"/>
              </a:rPr>
              <a:t>m</a:t>
            </a:r>
            <a:r>
              <a:rPr lang="zh-CN" altLang="en-US" sz="2200" b="0" dirty="0">
                <a:latin typeface="华文中宋" panose="02010600040101010101" pitchFamily="2" charset="-122"/>
                <a:ea typeface="华文中宋" panose="02010600040101010101" pitchFamily="2" charset="-122"/>
              </a:rPr>
              <a:t>位去选择直接映象</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中的相应块。</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en-US" altLang="zh-CN" sz="2200" b="0" dirty="0" smtClean="0">
                <a:latin typeface="华文中宋" panose="02010600040101010101" pitchFamily="2" charset="-122"/>
                <a:ea typeface="华文中宋" panose="02010600040101010101" pitchFamily="2" charset="-122"/>
              </a:rPr>
              <a:t>m=3</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9 = </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1001</a:t>
            </a:r>
            <a:r>
              <a:rPr lang="zh-CN" altLang="en-US" sz="2200" b="0" dirty="0">
                <a:latin typeface="华文中宋" panose="02010600040101010101" pitchFamily="2" charset="-122"/>
                <a:ea typeface="华文中宋" panose="02010600040101010101" pitchFamily="2" charset="-122"/>
              </a:rPr>
              <a:t>）</a:t>
            </a:r>
            <a:r>
              <a:rPr lang="en-US" altLang="zh-CN" sz="2200" b="0" baseline="-25000" dirty="0">
                <a:latin typeface="华文中宋" panose="02010600040101010101" pitchFamily="2" charset="-122"/>
                <a:ea typeface="华文中宋" panose="02010600040101010101" pitchFamily="2" charset="-122"/>
              </a:rPr>
              <a:t>2  </a:t>
            </a:r>
            <a:r>
              <a:rPr lang="zh-CN" altLang="en-US" sz="2200" b="0" baseline="-2500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主存第</a:t>
            </a:r>
            <a:r>
              <a:rPr lang="en-US" altLang="zh-CN" sz="2200" b="0" dirty="0">
                <a:latin typeface="华文中宋" panose="02010600040101010101" pitchFamily="2" charset="-122"/>
                <a:ea typeface="华文中宋" panose="02010600040101010101" pitchFamily="2" charset="-122"/>
              </a:rPr>
              <a:t>9</a:t>
            </a:r>
            <a:r>
              <a:rPr lang="zh-CN" altLang="en-US" sz="2200" b="0" dirty="0">
                <a:latin typeface="华文中宋" panose="02010600040101010101" pitchFamily="2" charset="-122"/>
                <a:ea typeface="华文中宋" panose="02010600040101010101" pitchFamily="2" charset="-122"/>
              </a:rPr>
              <a:t>块只能放入</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的</a:t>
            </a:r>
            <a:r>
              <a:rPr lang="en-US" altLang="zh-CN" sz="2200" b="0" dirty="0">
                <a:latin typeface="华文中宋" panose="02010600040101010101" pitchFamily="2" charset="-122"/>
                <a:ea typeface="华文中宋" panose="02010600040101010101" pitchFamily="2" charset="-122"/>
              </a:rPr>
              <a:t>001</a:t>
            </a:r>
            <a:r>
              <a:rPr lang="zh-CN" altLang="en-US" sz="2200" b="0" dirty="0">
                <a:latin typeface="华文中宋" panose="02010600040101010101" pitchFamily="2" charset="-122"/>
                <a:ea typeface="华文中宋" panose="02010600040101010101" pitchFamily="2" charset="-122"/>
              </a:rPr>
              <a:t>块</a:t>
            </a:r>
            <a:r>
              <a:rPr lang="zh-CN" altLang="en-US" sz="2200" b="0" baseline="-25000" dirty="0">
                <a:latin typeface="华文中宋" panose="02010600040101010101" pitchFamily="2" charset="-122"/>
                <a:ea typeface="华文中宋" panose="02010600040101010101" pitchFamily="2" charset="-122"/>
              </a:rPr>
              <a:t>      </a:t>
            </a:r>
            <a:endParaRPr lang="zh-CN" altLang="en-US" sz="2200" b="0" baseline="-2500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1. </a:t>
            </a:r>
            <a:r>
              <a:rPr lang="zh-CN" altLang="en-US" sz="2800" b="1" dirty="0" smtClean="0">
                <a:solidFill>
                  <a:srgbClr val="0000FF"/>
                </a:solidFill>
              </a:rPr>
              <a:t>数据</a:t>
            </a:r>
            <a:r>
              <a:rPr lang="zh-CN" altLang="en-US" sz="2800" b="1" dirty="0">
                <a:solidFill>
                  <a:srgbClr val="0000FF"/>
                </a:solidFill>
              </a:rPr>
              <a:t>块放在</a:t>
            </a:r>
            <a:r>
              <a:rPr lang="en-US" altLang="zh-CN" sz="2800" b="1" dirty="0">
                <a:solidFill>
                  <a:srgbClr val="0000FF"/>
                </a:solidFill>
              </a:rPr>
              <a:t>Cache</a:t>
            </a:r>
            <a:r>
              <a:rPr lang="zh-CN" altLang="en-US" sz="2800" b="1" dirty="0">
                <a:solidFill>
                  <a:srgbClr val="0000FF"/>
                </a:solidFill>
              </a:rPr>
              <a:t>的什么地方？</a:t>
            </a:r>
            <a:endParaRPr lang="zh-CN" altLang="en-US" sz="2800" b="1" dirty="0">
              <a:solidFill>
                <a:srgbClr val="0000FF"/>
              </a:solidFill>
            </a:endParaRPr>
          </a:p>
        </p:txBody>
      </p:sp>
      <p:sp>
        <p:nvSpPr>
          <p:cNvPr id="3" name="Rectangle 3"/>
          <p:cNvSpPr>
            <a:spLocks noGrp="1" noChangeArrowheads="1"/>
          </p:cNvSpPr>
          <p:nvPr>
            <p:ph idx="1"/>
          </p:nvPr>
        </p:nvSpPr>
        <p:spPr>
          <a:xfrm>
            <a:off x="394271" y="908720"/>
            <a:ext cx="8426201" cy="2449512"/>
          </a:xfrm>
        </p:spPr>
        <p:txBody>
          <a:bodyPr/>
          <a:lstStyle/>
          <a:p>
            <a:pPr marL="0" indent="0" eaLnBrk="1" hangingPunct="1">
              <a:lnSpc>
                <a:spcPct val="120000"/>
              </a:lnSpc>
              <a:buFont typeface="Wingdings" panose="05000000000000000000" pitchFamily="2" charset="2"/>
              <a:buNone/>
              <a:defRPr/>
            </a:pPr>
            <a:r>
              <a:rPr lang="en-US" altLang="zh-CN" sz="2800" b="1" dirty="0" smtClean="0">
                <a:solidFill>
                  <a:schemeClr val="tx1"/>
                </a:solidFill>
              </a:rPr>
              <a:t>3</a:t>
            </a:r>
            <a:r>
              <a:rPr lang="zh-CN" altLang="en-US" sz="2800" b="1" dirty="0" smtClean="0">
                <a:solidFill>
                  <a:schemeClr val="tx1"/>
                </a:solidFill>
              </a:rPr>
              <a:t>．组相联映象</a:t>
            </a:r>
            <a:r>
              <a:rPr lang="en-US" altLang="zh-CN" sz="2800" b="1" dirty="0" smtClean="0">
                <a:solidFill>
                  <a:schemeClr val="tx1"/>
                </a:solidFill>
              </a:rPr>
              <a:t>(set associative)</a:t>
            </a:r>
            <a:endParaRPr lang="en-US" altLang="zh-CN" sz="2800" b="1" dirty="0" smtClean="0">
              <a:solidFill>
                <a:schemeClr val="tx1"/>
              </a:solidFill>
            </a:endParaRPr>
          </a:p>
          <a:p>
            <a:pPr marL="0" indent="0" eaLnBrk="1" hangingPunct="1">
              <a:lnSpc>
                <a:spcPct val="120000"/>
              </a:lnSpc>
              <a:buFont typeface="Wingdings" panose="05000000000000000000" pitchFamily="2" charset="2"/>
              <a:buNone/>
              <a:defRPr/>
            </a:pPr>
            <a:r>
              <a:rPr lang="en-US" altLang="zh-CN" sz="2800" b="1" dirty="0" smtClean="0">
                <a:solidFill>
                  <a:schemeClr val="tx1"/>
                </a:solidFill>
                <a:latin typeface="华文中宋" panose="02010600040101010101" pitchFamily="2" charset="-122"/>
                <a:ea typeface="华文中宋" panose="02010600040101010101" pitchFamily="2" charset="-122"/>
              </a:rPr>
              <a:t>      </a:t>
            </a:r>
            <a:r>
              <a:rPr lang="en-US" altLang="zh-CN" sz="2600" dirty="0" smtClean="0">
                <a:solidFill>
                  <a:schemeClr val="tx1"/>
                </a:solidFill>
                <a:latin typeface="华文中宋" panose="02010600040101010101" pitchFamily="2" charset="-122"/>
                <a:ea typeface="华文中宋" panose="02010600040101010101" pitchFamily="2" charset="-122"/>
              </a:rPr>
              <a:t>Cache</a:t>
            </a:r>
            <a:r>
              <a:rPr lang="zh-CN" altLang="en-US" sz="2600" dirty="0" smtClean="0">
                <a:solidFill>
                  <a:schemeClr val="tx1"/>
                </a:solidFill>
                <a:latin typeface="华文中宋" panose="02010600040101010101" pitchFamily="2" charset="-122"/>
                <a:ea typeface="华文中宋" panose="02010600040101010101" pitchFamily="2" charset="-122"/>
              </a:rPr>
              <a:t>被等分为若干组，每组由若干个块构成。组相联是指主存中的每一块可以被放置到</a:t>
            </a:r>
            <a:r>
              <a:rPr lang="en-US" altLang="zh-CN" sz="2600" dirty="0" smtClean="0">
                <a:solidFill>
                  <a:schemeClr val="tx1"/>
                </a:solidFill>
                <a:latin typeface="华文中宋" panose="02010600040101010101" pitchFamily="2" charset="-122"/>
                <a:ea typeface="华文中宋" panose="02010600040101010101" pitchFamily="2" charset="-122"/>
              </a:rPr>
              <a:t>Cache</a:t>
            </a:r>
            <a:r>
              <a:rPr lang="zh-CN" altLang="en-US" sz="2600" dirty="0" smtClean="0">
                <a:solidFill>
                  <a:schemeClr val="tx1"/>
                </a:solidFill>
                <a:latin typeface="华文中宋" panose="02010600040101010101" pitchFamily="2" charset="-122"/>
                <a:ea typeface="华文中宋" panose="02010600040101010101" pitchFamily="2" charset="-122"/>
              </a:rPr>
              <a:t>中唯一的一个组中的任何一个位置。</a:t>
            </a:r>
            <a:endParaRPr lang="zh-CN" altLang="en-US" sz="2600" dirty="0" smtClean="0">
              <a:solidFill>
                <a:schemeClr val="tx1"/>
              </a:solidFill>
              <a:latin typeface="华文中宋" panose="02010600040101010101" pitchFamily="2" charset="-122"/>
              <a:ea typeface="华文中宋" panose="02010600040101010101" pitchFamily="2" charset="-122"/>
            </a:endParaRPr>
          </a:p>
        </p:txBody>
      </p:sp>
      <p:sp>
        <p:nvSpPr>
          <p:cNvPr id="4" name="Rectangle 3"/>
          <p:cNvSpPr txBox="1">
            <a:spLocks noChangeArrowheads="1"/>
          </p:cNvSpPr>
          <p:nvPr/>
        </p:nvSpPr>
        <p:spPr bwMode="auto">
          <a:xfrm>
            <a:off x="35496" y="3212976"/>
            <a:ext cx="4227960" cy="353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90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marL="0" indent="0" eaLnBrk="1" hangingPunct="1">
              <a:lnSpc>
                <a:spcPct val="120000"/>
              </a:lnSpc>
              <a:buSzPct val="80000"/>
              <a:buFont typeface="Wingdings" panose="05000000000000000000" pitchFamily="2" charset="2"/>
              <a:buNone/>
              <a:defRPr/>
            </a:pPr>
            <a:r>
              <a:rPr lang="zh-CN" altLang="en-US" sz="2600" b="0" dirty="0" smtClean="0">
                <a:latin typeface="华文中宋" panose="02010600040101010101" pitchFamily="2" charset="-122"/>
                <a:ea typeface="华文中宋" panose="02010600040101010101" pitchFamily="2" charset="-122"/>
              </a:rPr>
              <a:t>这显然是直接映象和全相联的一种折中：一个主存块首先是映象到唯一的一个组上（直接映象的特征），然后这个块可以被放人这个组中的任何一个位置（全相联的特征）。</a:t>
            </a:r>
            <a:endParaRPr lang="zh-CN" altLang="en-US" sz="2600" b="0" dirty="0" smtClean="0">
              <a:latin typeface="华文中宋" panose="02010600040101010101" pitchFamily="2" charset="-122"/>
              <a:ea typeface="华文中宋" panose="02010600040101010101" pitchFamily="2" charset="-122"/>
            </a:endParaRPr>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9952" y="3211909"/>
            <a:ext cx="4994275" cy="367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1. </a:t>
            </a:r>
            <a:r>
              <a:rPr lang="zh-CN" altLang="en-US" sz="2800" b="1" dirty="0" smtClean="0">
                <a:solidFill>
                  <a:srgbClr val="0000FF"/>
                </a:solidFill>
              </a:rPr>
              <a:t>数据</a:t>
            </a:r>
            <a:r>
              <a:rPr lang="zh-CN" altLang="en-US" sz="2800" b="1" dirty="0">
                <a:solidFill>
                  <a:srgbClr val="0000FF"/>
                </a:solidFill>
              </a:rPr>
              <a:t>块放在</a:t>
            </a:r>
            <a:r>
              <a:rPr lang="en-US" altLang="zh-CN" sz="2800" b="1" dirty="0">
                <a:solidFill>
                  <a:srgbClr val="0000FF"/>
                </a:solidFill>
              </a:rPr>
              <a:t>Cache</a:t>
            </a:r>
            <a:r>
              <a:rPr lang="zh-CN" altLang="en-US" sz="2800" b="1" dirty="0">
                <a:solidFill>
                  <a:srgbClr val="0000FF"/>
                </a:solidFill>
              </a:rPr>
              <a:t>的什么地方？</a:t>
            </a:r>
            <a:endParaRPr lang="zh-CN" altLang="en-US" sz="2800" b="1" dirty="0">
              <a:solidFill>
                <a:srgbClr val="0000FF"/>
              </a:solidFill>
            </a:endParaRPr>
          </a:p>
        </p:txBody>
      </p:sp>
      <p:sp>
        <p:nvSpPr>
          <p:cNvPr id="3" name="Rectangle 2"/>
          <p:cNvSpPr>
            <a:spLocks noGrp="1" noChangeArrowheads="1"/>
          </p:cNvSpPr>
          <p:nvPr>
            <p:ph idx="1"/>
          </p:nvPr>
        </p:nvSpPr>
        <p:spPr>
          <a:xfrm>
            <a:off x="251520" y="908720"/>
            <a:ext cx="8570664" cy="3386137"/>
          </a:xfrm>
        </p:spPr>
        <p:txBody>
          <a:bodyPr>
            <a:noAutofit/>
          </a:bodyPr>
          <a:lstStyle/>
          <a:p>
            <a:pPr marL="0" indent="0" eaLnBrk="1" hangingPunct="1">
              <a:lnSpc>
                <a:spcPct val="120000"/>
              </a:lnSpc>
              <a:buFont typeface="Wingdings" panose="05000000000000000000" pitchFamily="2" charset="2"/>
              <a:buNone/>
            </a:pPr>
            <a:r>
              <a:rPr lang="zh-CN" altLang="en-US" sz="2800" dirty="0" smtClean="0">
                <a:solidFill>
                  <a:schemeClr val="tx1"/>
                </a:solidFill>
                <a:latin typeface="华文中宋" panose="02010600040101010101" pitchFamily="2" charset="-122"/>
                <a:ea typeface="华文中宋" panose="02010600040101010101" pitchFamily="2" charset="-122"/>
              </a:rPr>
              <a:t>      组的选择常采用位选择算法，即若主存第</a:t>
            </a:r>
            <a:r>
              <a:rPr lang="en-US" altLang="zh-CN" sz="2800" dirty="0" err="1" smtClean="0">
                <a:solidFill>
                  <a:schemeClr val="tx1"/>
                </a:solidFill>
                <a:latin typeface="华文中宋" panose="02010600040101010101" pitchFamily="2" charset="-122"/>
                <a:ea typeface="华文中宋" panose="02010600040101010101" pitchFamily="2" charset="-122"/>
              </a:rPr>
              <a:t>i</a:t>
            </a:r>
            <a:r>
              <a:rPr lang="zh-CN" altLang="en-US" sz="2800" dirty="0" smtClean="0">
                <a:solidFill>
                  <a:schemeClr val="tx1"/>
                </a:solidFill>
                <a:latin typeface="华文中宋" panose="02010600040101010101" pitchFamily="2" charset="-122"/>
                <a:ea typeface="华文中宋" panose="02010600040101010101" pitchFamily="2" charset="-122"/>
              </a:rPr>
              <a:t>块映象到</a:t>
            </a:r>
            <a:r>
              <a:rPr lang="en-US" altLang="zh-CN" sz="2800" dirty="0" smtClean="0">
                <a:solidFill>
                  <a:schemeClr val="tx1"/>
                </a:solidFill>
                <a:latin typeface="华文中宋" panose="02010600040101010101" pitchFamily="2" charset="-122"/>
                <a:ea typeface="华文中宋" panose="02010600040101010101" pitchFamily="2" charset="-122"/>
              </a:rPr>
              <a:t>Cache</a:t>
            </a:r>
            <a:r>
              <a:rPr lang="zh-CN" altLang="en-US" sz="2800" dirty="0" smtClean="0">
                <a:solidFill>
                  <a:schemeClr val="tx1"/>
                </a:solidFill>
                <a:latin typeface="华文中宋" panose="02010600040101010101" pitchFamily="2" charset="-122"/>
                <a:ea typeface="华文中宋" panose="02010600040101010101" pitchFamily="2" charset="-122"/>
              </a:rPr>
              <a:t>的第</a:t>
            </a:r>
            <a:r>
              <a:rPr lang="en-US" altLang="zh-CN" sz="2800" dirty="0" smtClean="0">
                <a:solidFill>
                  <a:schemeClr val="tx1"/>
                </a:solidFill>
                <a:latin typeface="华文中宋" panose="02010600040101010101" pitchFamily="2" charset="-122"/>
                <a:ea typeface="华文中宋" panose="02010600040101010101" pitchFamily="2" charset="-122"/>
              </a:rPr>
              <a:t>k</a:t>
            </a:r>
            <a:r>
              <a:rPr lang="zh-CN" altLang="en-US" sz="2800" dirty="0" smtClean="0">
                <a:solidFill>
                  <a:schemeClr val="tx1"/>
                </a:solidFill>
                <a:latin typeface="华文中宋" panose="02010600040101010101" pitchFamily="2" charset="-122"/>
                <a:ea typeface="华文中宋" panose="02010600040101010101" pitchFamily="2" charset="-122"/>
              </a:rPr>
              <a:t>组，则</a:t>
            </a:r>
            <a:endParaRPr lang="zh-CN" altLang="en-US" sz="2800" dirty="0" smtClean="0">
              <a:solidFill>
                <a:schemeClr val="tx1"/>
              </a:solidFill>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zh-CN" altLang="en-US" sz="2800" dirty="0" smtClean="0">
                <a:solidFill>
                  <a:schemeClr val="tx1"/>
                </a:solidFill>
                <a:latin typeface="华文中宋" panose="02010600040101010101" pitchFamily="2" charset="-122"/>
                <a:ea typeface="华文中宋" panose="02010600040101010101" pitchFamily="2" charset="-122"/>
              </a:rPr>
              <a:t>                          </a:t>
            </a:r>
            <a:r>
              <a:rPr lang="en-US" altLang="zh-CN" sz="2800" dirty="0" smtClean="0">
                <a:solidFill>
                  <a:schemeClr val="tx1"/>
                </a:solidFill>
                <a:latin typeface="华文中宋" panose="02010600040101010101" pitchFamily="2" charset="-122"/>
                <a:ea typeface="华文中宋" panose="02010600040101010101" pitchFamily="2" charset="-122"/>
              </a:rPr>
              <a:t>k = </a:t>
            </a:r>
            <a:r>
              <a:rPr lang="en-US" altLang="zh-CN" sz="2800" dirty="0" err="1" smtClean="0">
                <a:solidFill>
                  <a:schemeClr val="tx1"/>
                </a:solidFill>
                <a:latin typeface="华文中宋" panose="02010600040101010101" pitchFamily="2" charset="-122"/>
                <a:ea typeface="华文中宋" panose="02010600040101010101" pitchFamily="2" charset="-122"/>
              </a:rPr>
              <a:t>i</a:t>
            </a:r>
            <a:r>
              <a:rPr lang="en-US" altLang="zh-CN" sz="2800" dirty="0" smtClean="0">
                <a:solidFill>
                  <a:schemeClr val="tx1"/>
                </a:solidFill>
                <a:latin typeface="华文中宋" panose="02010600040101010101" pitchFamily="2" charset="-122"/>
                <a:ea typeface="华文中宋" panose="02010600040101010101" pitchFamily="2" charset="-122"/>
              </a:rPr>
              <a:t> mod G</a:t>
            </a:r>
            <a:endParaRPr lang="en-US" altLang="zh-CN" sz="2800" dirty="0" smtClean="0">
              <a:solidFill>
                <a:schemeClr val="tx1"/>
              </a:solidFill>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zh-CN" altLang="en-US" sz="2800" dirty="0" smtClean="0">
                <a:solidFill>
                  <a:schemeClr val="tx1"/>
                </a:solidFill>
                <a:latin typeface="华文中宋" panose="02010600040101010101" pitchFamily="2" charset="-122"/>
                <a:ea typeface="华文中宋" panose="02010600040101010101" pitchFamily="2" charset="-122"/>
              </a:rPr>
              <a:t>其中，</a:t>
            </a:r>
            <a:r>
              <a:rPr lang="en-US" altLang="zh-CN" sz="2800" dirty="0" smtClean="0">
                <a:solidFill>
                  <a:schemeClr val="tx1"/>
                </a:solidFill>
                <a:latin typeface="华文中宋" panose="02010600040101010101" pitchFamily="2" charset="-122"/>
                <a:ea typeface="华文中宋" panose="02010600040101010101" pitchFamily="2" charset="-122"/>
              </a:rPr>
              <a:t>G</a:t>
            </a:r>
            <a:r>
              <a:rPr lang="zh-CN" altLang="en-US" sz="2800" dirty="0" smtClean="0">
                <a:solidFill>
                  <a:schemeClr val="tx1"/>
                </a:solidFill>
                <a:latin typeface="华文中宋" panose="02010600040101010101" pitchFamily="2" charset="-122"/>
                <a:ea typeface="华文中宋" panose="02010600040101010101" pitchFamily="2" charset="-122"/>
              </a:rPr>
              <a:t>为</a:t>
            </a:r>
            <a:r>
              <a:rPr lang="en-US" altLang="zh-CN" sz="2800" dirty="0" smtClean="0">
                <a:solidFill>
                  <a:schemeClr val="tx1"/>
                </a:solidFill>
                <a:latin typeface="华文中宋" panose="02010600040101010101" pitchFamily="2" charset="-122"/>
                <a:ea typeface="华文中宋" panose="02010600040101010101" pitchFamily="2" charset="-122"/>
              </a:rPr>
              <a:t>Cache</a:t>
            </a:r>
            <a:r>
              <a:rPr lang="zh-CN" altLang="en-US" sz="2800" dirty="0" smtClean="0">
                <a:solidFill>
                  <a:schemeClr val="tx1"/>
                </a:solidFill>
                <a:latin typeface="华文中宋" panose="02010600040101010101" pitchFamily="2" charset="-122"/>
                <a:ea typeface="华文中宋" panose="02010600040101010101" pitchFamily="2" charset="-122"/>
              </a:rPr>
              <a:t>的组数。图（</a:t>
            </a:r>
            <a:r>
              <a:rPr lang="en-US" altLang="zh-CN" sz="2800" dirty="0" smtClean="0">
                <a:solidFill>
                  <a:schemeClr val="tx1"/>
                </a:solidFill>
                <a:latin typeface="华文中宋" panose="02010600040101010101" pitchFamily="2" charset="-122"/>
                <a:ea typeface="华文中宋" panose="02010600040101010101" pitchFamily="2" charset="-122"/>
              </a:rPr>
              <a:t>c</a:t>
            </a:r>
            <a:r>
              <a:rPr lang="zh-CN" altLang="en-US" sz="2800" dirty="0" smtClean="0">
                <a:solidFill>
                  <a:schemeClr val="tx1"/>
                </a:solidFill>
                <a:latin typeface="华文中宋" panose="02010600040101010101" pitchFamily="2" charset="-122"/>
                <a:ea typeface="华文中宋" panose="02010600040101010101" pitchFamily="2" charset="-122"/>
              </a:rPr>
              <a:t>）中 </a:t>
            </a:r>
            <a:r>
              <a:rPr lang="en-US" altLang="zh-CN" sz="2800" dirty="0" smtClean="0">
                <a:solidFill>
                  <a:schemeClr val="tx1"/>
                </a:solidFill>
                <a:latin typeface="华文中宋" panose="02010600040101010101" pitchFamily="2" charset="-122"/>
                <a:ea typeface="华文中宋" panose="02010600040101010101" pitchFamily="2" charset="-122"/>
              </a:rPr>
              <a:t>9 mod 4 = 1</a:t>
            </a:r>
            <a:endParaRPr lang="en-US" altLang="zh-CN" sz="2800" dirty="0" smtClean="0">
              <a:solidFill>
                <a:schemeClr val="tx1"/>
              </a:solidFill>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zh-CN" altLang="en-US" sz="2800" dirty="0" smtClean="0">
                <a:solidFill>
                  <a:schemeClr val="tx1"/>
                </a:solidFill>
                <a:latin typeface="华文中宋" panose="02010600040101010101" pitchFamily="2" charset="-122"/>
                <a:ea typeface="华文中宋" panose="02010600040101010101" pitchFamily="2" charset="-122"/>
              </a:rPr>
              <a:t>      设</a:t>
            </a:r>
            <a:r>
              <a:rPr lang="en-US" altLang="zh-CN" sz="2800" dirty="0" smtClean="0">
                <a:solidFill>
                  <a:schemeClr val="tx1"/>
                </a:solidFill>
                <a:latin typeface="华文中宋" panose="02010600040101010101" pitchFamily="2" charset="-122"/>
                <a:ea typeface="华文中宋" panose="02010600040101010101" pitchFamily="2" charset="-122"/>
              </a:rPr>
              <a:t>G = 2</a:t>
            </a:r>
            <a:r>
              <a:rPr lang="en-US" altLang="zh-CN" sz="2800" baseline="30000" dirty="0" smtClean="0">
                <a:solidFill>
                  <a:schemeClr val="tx1"/>
                </a:solidFill>
                <a:latin typeface="华文中宋" panose="02010600040101010101" pitchFamily="2" charset="-122"/>
                <a:ea typeface="华文中宋" panose="02010600040101010101" pitchFamily="2" charset="-122"/>
              </a:rPr>
              <a:t>g</a:t>
            </a:r>
            <a:r>
              <a:rPr lang="zh-CN" altLang="en-US" sz="2800" dirty="0" smtClean="0">
                <a:solidFill>
                  <a:schemeClr val="tx1"/>
                </a:solidFill>
                <a:latin typeface="华文中宋" panose="02010600040101010101" pitchFamily="2" charset="-122"/>
                <a:ea typeface="华文中宋" panose="02010600040101010101" pitchFamily="2" charset="-122"/>
              </a:rPr>
              <a:t>，则当表示为二进制数时，</a:t>
            </a:r>
            <a:r>
              <a:rPr lang="en-US" altLang="zh-CN" sz="2800" i="1" dirty="0" smtClean="0">
                <a:solidFill>
                  <a:schemeClr val="tx1"/>
                </a:solidFill>
                <a:latin typeface="华文中宋" panose="02010600040101010101" pitchFamily="2" charset="-122"/>
                <a:ea typeface="华文中宋" panose="02010600040101010101" pitchFamily="2" charset="-122"/>
              </a:rPr>
              <a:t>k </a:t>
            </a:r>
            <a:r>
              <a:rPr lang="zh-CN" altLang="en-US" sz="2800" dirty="0" smtClean="0">
                <a:solidFill>
                  <a:schemeClr val="tx1"/>
                </a:solidFill>
                <a:latin typeface="华文中宋" panose="02010600040101010101" pitchFamily="2" charset="-122"/>
                <a:ea typeface="华文中宋" panose="02010600040101010101" pitchFamily="2" charset="-122"/>
              </a:rPr>
              <a:t>实际上就是</a:t>
            </a:r>
            <a:r>
              <a:rPr lang="en-US" altLang="zh-CN" sz="2800" i="1" dirty="0" err="1" smtClean="0">
                <a:solidFill>
                  <a:schemeClr val="tx1"/>
                </a:solidFill>
                <a:latin typeface="华文中宋" panose="02010600040101010101" pitchFamily="2" charset="-122"/>
                <a:ea typeface="华文中宋" panose="02010600040101010101" pitchFamily="2" charset="-122"/>
              </a:rPr>
              <a:t>i</a:t>
            </a:r>
            <a:r>
              <a:rPr lang="en-US" altLang="zh-CN" sz="2800" i="1" dirty="0" smtClean="0">
                <a:solidFill>
                  <a:schemeClr val="tx1"/>
                </a:solidFill>
                <a:latin typeface="华文中宋" panose="02010600040101010101" pitchFamily="2" charset="-122"/>
                <a:ea typeface="华文中宋" panose="02010600040101010101" pitchFamily="2" charset="-122"/>
              </a:rPr>
              <a:t> </a:t>
            </a:r>
            <a:r>
              <a:rPr lang="zh-CN" altLang="en-US" sz="2800" dirty="0" smtClean="0">
                <a:solidFill>
                  <a:schemeClr val="tx1"/>
                </a:solidFill>
                <a:latin typeface="华文中宋" panose="02010600040101010101" pitchFamily="2" charset="-122"/>
                <a:ea typeface="华文中宋" panose="02010600040101010101" pitchFamily="2" charset="-122"/>
              </a:rPr>
              <a:t>的低</a:t>
            </a:r>
            <a:r>
              <a:rPr lang="en-US" altLang="zh-CN" sz="2800" i="1" dirty="0" smtClean="0">
                <a:solidFill>
                  <a:schemeClr val="tx1"/>
                </a:solidFill>
                <a:latin typeface="华文中宋" panose="02010600040101010101" pitchFamily="2" charset="-122"/>
                <a:ea typeface="华文中宋" panose="02010600040101010101" pitchFamily="2" charset="-122"/>
              </a:rPr>
              <a:t>g</a:t>
            </a:r>
            <a:r>
              <a:rPr lang="zh-CN" altLang="en-US" sz="2800" dirty="0" smtClean="0">
                <a:solidFill>
                  <a:schemeClr val="tx1"/>
                </a:solidFill>
                <a:latin typeface="华文中宋" panose="02010600040101010101" pitchFamily="2" charset="-122"/>
                <a:ea typeface="华文中宋" panose="02010600040101010101" pitchFamily="2" charset="-122"/>
              </a:rPr>
              <a:t>位</a:t>
            </a:r>
            <a:r>
              <a:rPr lang="en-US" altLang="zh-CN" sz="2800" dirty="0" smtClean="0">
                <a:solidFill>
                  <a:schemeClr val="tx1"/>
                </a:solidFill>
                <a:latin typeface="华文中宋" panose="02010600040101010101" pitchFamily="2" charset="-122"/>
                <a:ea typeface="华文中宋" panose="02010600040101010101" pitchFamily="2" charset="-122"/>
              </a:rPr>
              <a:t>:</a:t>
            </a:r>
            <a:endParaRPr lang="zh-CN" altLang="en-US" sz="2800" dirty="0" smtClean="0">
              <a:solidFill>
                <a:schemeClr val="tx1"/>
              </a:solidFill>
              <a:latin typeface="华文中宋" panose="02010600040101010101" pitchFamily="2" charset="-122"/>
              <a:ea typeface="华文中宋" panose="02010600040101010101" pitchFamily="2" charset="-122"/>
            </a:endParaRPr>
          </a:p>
        </p:txBody>
      </p:sp>
      <p:sp>
        <p:nvSpPr>
          <p:cNvPr id="4" name="Rectangle 6"/>
          <p:cNvSpPr>
            <a:spLocks noChangeArrowheads="1"/>
          </p:cNvSpPr>
          <p:nvPr/>
        </p:nvSpPr>
        <p:spPr bwMode="auto">
          <a:xfrm>
            <a:off x="250825" y="4293096"/>
            <a:ext cx="8715375" cy="182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defRPr/>
            </a:pPr>
            <a:r>
              <a:rPr lang="zh-CN" altLang="en-US" dirty="0" smtClean="0">
                <a:latin typeface="华文中宋" panose="02010600040101010101" pitchFamily="2" charset="-122"/>
                <a:ea typeface="华文中宋" panose="02010600040101010101" pitchFamily="2" charset="-122"/>
              </a:rPr>
              <a:t>      因此，可以直接用主存块地址的低</a:t>
            </a:r>
            <a:r>
              <a:rPr lang="en-US" altLang="zh-CN" dirty="0" smtClean="0">
                <a:latin typeface="华文中宋" panose="02010600040101010101" pitchFamily="2" charset="-122"/>
                <a:ea typeface="华文中宋" panose="02010600040101010101" pitchFamily="2" charset="-122"/>
              </a:rPr>
              <a:t>g</a:t>
            </a:r>
            <a:r>
              <a:rPr lang="zh-CN" altLang="en-US" dirty="0" smtClean="0">
                <a:latin typeface="华文中宋" panose="02010600040101010101" pitchFamily="2" charset="-122"/>
                <a:ea typeface="华文中宋" panose="02010600040101010101" pitchFamily="2" charset="-122"/>
              </a:rPr>
              <a:t>位去选择组相联</a:t>
            </a:r>
            <a:r>
              <a:rPr lang="en-US" altLang="zh-CN" dirty="0" smtClean="0">
                <a:latin typeface="华文中宋" panose="02010600040101010101" pitchFamily="2" charset="-122"/>
                <a:ea typeface="华文中宋" panose="02010600040101010101" pitchFamily="2" charset="-122"/>
              </a:rPr>
              <a:t>Cache</a:t>
            </a:r>
            <a:r>
              <a:rPr lang="zh-CN" altLang="en-US" dirty="0" smtClean="0">
                <a:latin typeface="华文中宋" panose="02010600040101010101" pitchFamily="2" charset="-122"/>
                <a:ea typeface="华文中宋" panose="02010600040101010101" pitchFamily="2" charset="-122"/>
              </a:rPr>
              <a:t>中的相应组。</a:t>
            </a:r>
            <a:r>
              <a:rPr lang="zh-CN" altLang="en-US" dirty="0" smtClean="0">
                <a:solidFill>
                  <a:schemeClr val="accent4">
                    <a:lumMod val="75000"/>
                  </a:schemeClr>
                </a:solidFill>
                <a:latin typeface="华文中宋" panose="02010600040101010101" pitchFamily="2" charset="-122"/>
                <a:ea typeface="华文中宋" panose="02010600040101010101" pitchFamily="2" charset="-122"/>
              </a:rPr>
              <a:t>这里的低</a:t>
            </a:r>
            <a:r>
              <a:rPr lang="en-US" altLang="zh-CN" i="1" dirty="0" smtClean="0">
                <a:solidFill>
                  <a:schemeClr val="accent4">
                    <a:lumMod val="75000"/>
                  </a:schemeClr>
                </a:solidFill>
                <a:latin typeface="华文中宋" panose="02010600040101010101" pitchFamily="2" charset="-122"/>
                <a:ea typeface="华文中宋" panose="02010600040101010101" pitchFamily="2" charset="-122"/>
              </a:rPr>
              <a:t>g</a:t>
            </a:r>
            <a:r>
              <a:rPr lang="zh-CN" altLang="en-US" dirty="0" smtClean="0">
                <a:solidFill>
                  <a:schemeClr val="accent4">
                    <a:lumMod val="75000"/>
                  </a:schemeClr>
                </a:solidFill>
                <a:latin typeface="华文中宋" panose="02010600040101010101" pitchFamily="2" charset="-122"/>
                <a:ea typeface="华文中宋" panose="02010600040101010101" pitchFamily="2" charset="-122"/>
              </a:rPr>
              <a:t>位以及上述直接映象中的低</a:t>
            </a:r>
            <a:r>
              <a:rPr lang="en-US" altLang="zh-CN" i="1" dirty="0" smtClean="0">
                <a:solidFill>
                  <a:schemeClr val="accent4">
                    <a:lumMod val="75000"/>
                  </a:schemeClr>
                </a:solidFill>
                <a:latin typeface="华文中宋" panose="02010600040101010101" pitchFamily="2" charset="-122"/>
                <a:ea typeface="华文中宋" panose="02010600040101010101" pitchFamily="2" charset="-122"/>
              </a:rPr>
              <a:t>m</a:t>
            </a:r>
            <a:r>
              <a:rPr lang="zh-CN" altLang="en-US" dirty="0" smtClean="0">
                <a:solidFill>
                  <a:schemeClr val="accent4">
                    <a:lumMod val="75000"/>
                  </a:schemeClr>
                </a:solidFill>
                <a:latin typeface="华文中宋" panose="02010600040101010101" pitchFamily="2" charset="-122"/>
                <a:ea typeface="华文中宋" panose="02010600040101010101" pitchFamily="2" charset="-122"/>
              </a:rPr>
              <a:t>位通常称为索引（</a:t>
            </a:r>
            <a:r>
              <a:rPr lang="en-US" altLang="zh-CN" dirty="0" smtClean="0">
                <a:solidFill>
                  <a:schemeClr val="accent4">
                    <a:lumMod val="75000"/>
                  </a:schemeClr>
                </a:solidFill>
                <a:latin typeface="华文中宋" panose="02010600040101010101" pitchFamily="2" charset="-122"/>
                <a:ea typeface="华文中宋" panose="02010600040101010101" pitchFamily="2" charset="-122"/>
              </a:rPr>
              <a:t>index</a:t>
            </a:r>
            <a:r>
              <a:rPr lang="zh-CN" altLang="en-US" dirty="0" smtClean="0">
                <a:solidFill>
                  <a:schemeClr val="accent4">
                    <a:lumMod val="75000"/>
                  </a:schemeClr>
                </a:solidFill>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zh-CN" altLang="en-US" dirty="0" smtClean="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defRPr/>
            </a:pPr>
            <a:r>
              <a:rPr lang="zh-CN" altLang="en-US" sz="2200" dirty="0" smtClean="0">
                <a:latin typeface="华文中宋" panose="02010600040101010101" pitchFamily="2" charset="-122"/>
                <a:ea typeface="华文中宋" panose="02010600040101010101" pitchFamily="2" charset="-122"/>
              </a:rPr>
              <a:t>图（</a:t>
            </a:r>
            <a:r>
              <a:rPr lang="en-US" altLang="zh-CN" sz="2200" dirty="0" smtClean="0">
                <a:latin typeface="华文中宋" panose="02010600040101010101" pitchFamily="2" charset="-122"/>
                <a:ea typeface="华文中宋" panose="02010600040101010101" pitchFamily="2" charset="-122"/>
              </a:rPr>
              <a:t>c</a:t>
            </a:r>
            <a:r>
              <a:rPr lang="zh-CN" altLang="en-US" sz="2200" dirty="0" smtClean="0">
                <a:latin typeface="华文中宋" panose="02010600040101010101" pitchFamily="2" charset="-122"/>
                <a:ea typeface="华文中宋" panose="02010600040101010101" pitchFamily="2" charset="-122"/>
              </a:rPr>
              <a:t>）中，</a:t>
            </a:r>
            <a:r>
              <a:rPr lang="en-US" altLang="zh-CN" sz="2200" dirty="0" smtClean="0">
                <a:latin typeface="华文中宋" panose="02010600040101010101" pitchFamily="2" charset="-122"/>
                <a:ea typeface="华文中宋" panose="02010600040101010101" pitchFamily="2" charset="-122"/>
              </a:rPr>
              <a:t>g=2</a:t>
            </a:r>
            <a:r>
              <a:rPr lang="zh-CN" altLang="en-US" sz="2200" dirty="0" smtClean="0">
                <a:latin typeface="华文中宋" panose="02010600040101010101" pitchFamily="2" charset="-122"/>
                <a:ea typeface="华文中宋" panose="02010600040101010101" pitchFamily="2" charset="-122"/>
              </a:rPr>
              <a:t>， </a:t>
            </a:r>
            <a:r>
              <a:rPr lang="en-US" altLang="zh-CN" sz="2200" dirty="0" smtClean="0">
                <a:latin typeface="华文中宋" panose="02010600040101010101" pitchFamily="2" charset="-122"/>
                <a:ea typeface="华文中宋" panose="02010600040101010101" pitchFamily="2" charset="-122"/>
              </a:rPr>
              <a:t>9 = </a:t>
            </a:r>
            <a:r>
              <a:rPr lang="zh-CN" altLang="en-US" sz="2200" dirty="0" smtClean="0">
                <a:latin typeface="华文中宋" panose="02010600040101010101" pitchFamily="2" charset="-122"/>
                <a:ea typeface="华文中宋" panose="02010600040101010101" pitchFamily="2" charset="-122"/>
              </a:rPr>
              <a:t>（</a:t>
            </a:r>
            <a:r>
              <a:rPr lang="en-US" altLang="zh-CN" sz="2200" dirty="0" smtClean="0">
                <a:latin typeface="华文中宋" panose="02010600040101010101" pitchFamily="2" charset="-122"/>
                <a:ea typeface="华文中宋" panose="02010600040101010101" pitchFamily="2" charset="-122"/>
              </a:rPr>
              <a:t>1001</a:t>
            </a:r>
            <a:r>
              <a:rPr lang="zh-CN" altLang="en-US" sz="2200" dirty="0" smtClean="0">
                <a:latin typeface="华文中宋" panose="02010600040101010101" pitchFamily="2" charset="-122"/>
                <a:ea typeface="华文中宋" panose="02010600040101010101" pitchFamily="2" charset="-122"/>
              </a:rPr>
              <a:t>）</a:t>
            </a:r>
            <a:r>
              <a:rPr lang="en-US" altLang="zh-CN" sz="2200" baseline="-25000" dirty="0" smtClean="0">
                <a:latin typeface="华文中宋" panose="02010600040101010101" pitchFamily="2" charset="-122"/>
                <a:ea typeface="华文中宋" panose="02010600040101010101" pitchFamily="2" charset="-122"/>
              </a:rPr>
              <a:t>2</a:t>
            </a:r>
            <a:r>
              <a:rPr lang="en-US" altLang="zh-CN" sz="2200" dirty="0" smtClean="0">
                <a:latin typeface="华文中宋" panose="02010600040101010101" pitchFamily="2" charset="-122"/>
                <a:ea typeface="华文中宋" panose="02010600040101010101" pitchFamily="2" charset="-122"/>
              </a:rPr>
              <a:t> </a:t>
            </a:r>
            <a:r>
              <a:rPr lang="zh-CN" altLang="en-US" sz="2200" dirty="0" smtClean="0">
                <a:latin typeface="华文中宋" panose="02010600040101010101" pitchFamily="2" charset="-122"/>
                <a:ea typeface="华文中宋" panose="02010600040101010101" pitchFamily="2" charset="-122"/>
              </a:rPr>
              <a:t>，主存第</a:t>
            </a:r>
            <a:r>
              <a:rPr lang="en-US" altLang="zh-CN" sz="2200" dirty="0" smtClean="0">
                <a:latin typeface="华文中宋" panose="02010600040101010101" pitchFamily="2" charset="-122"/>
                <a:ea typeface="华文中宋" panose="02010600040101010101" pitchFamily="2" charset="-122"/>
              </a:rPr>
              <a:t>9</a:t>
            </a:r>
            <a:r>
              <a:rPr lang="zh-CN" altLang="en-US" sz="2200" dirty="0" smtClean="0">
                <a:latin typeface="华文中宋" panose="02010600040101010101" pitchFamily="2" charset="-122"/>
                <a:ea typeface="华文中宋" panose="02010600040101010101" pitchFamily="2" charset="-122"/>
              </a:rPr>
              <a:t>块只能在</a:t>
            </a:r>
            <a:r>
              <a:rPr lang="en-US" altLang="zh-CN" sz="2200" dirty="0" smtClean="0">
                <a:latin typeface="华文中宋" panose="02010600040101010101" pitchFamily="2" charset="-122"/>
                <a:ea typeface="华文中宋" panose="02010600040101010101" pitchFamily="2" charset="-122"/>
              </a:rPr>
              <a:t>cache</a:t>
            </a:r>
            <a:r>
              <a:rPr lang="zh-CN" altLang="en-US" sz="2200" dirty="0" smtClean="0">
                <a:latin typeface="华文中宋" panose="02010600040101010101" pitchFamily="2" charset="-122"/>
                <a:ea typeface="华文中宋" panose="02010600040101010101" pitchFamily="2" charset="-122"/>
              </a:rPr>
              <a:t>的</a:t>
            </a:r>
            <a:r>
              <a:rPr lang="en-US" altLang="zh-CN" sz="2200" dirty="0" smtClean="0">
                <a:latin typeface="华文中宋" panose="02010600040101010101" pitchFamily="2" charset="-122"/>
                <a:ea typeface="华文中宋" panose="02010600040101010101" pitchFamily="2" charset="-122"/>
              </a:rPr>
              <a:t>01</a:t>
            </a:r>
            <a:r>
              <a:rPr lang="zh-CN" altLang="en-US" sz="2200" dirty="0" smtClean="0">
                <a:latin typeface="华文中宋" panose="02010600040101010101" pitchFamily="2" charset="-122"/>
                <a:ea typeface="华文中宋" panose="02010600040101010101" pitchFamily="2" charset="-122"/>
              </a:rPr>
              <a:t>组</a:t>
            </a:r>
            <a:endParaRPr lang="zh-CN" altLang="en-US" sz="220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1. </a:t>
            </a:r>
            <a:r>
              <a:rPr lang="zh-CN" altLang="en-US" sz="2800" b="1" dirty="0" smtClean="0">
                <a:solidFill>
                  <a:srgbClr val="0000FF"/>
                </a:solidFill>
              </a:rPr>
              <a:t>数据</a:t>
            </a:r>
            <a:r>
              <a:rPr lang="zh-CN" altLang="en-US" sz="2800" b="1" dirty="0">
                <a:solidFill>
                  <a:srgbClr val="0000FF"/>
                </a:solidFill>
              </a:rPr>
              <a:t>块放在</a:t>
            </a:r>
            <a:r>
              <a:rPr lang="en-US" altLang="zh-CN" sz="2800" b="1" dirty="0">
                <a:solidFill>
                  <a:srgbClr val="0000FF"/>
                </a:solidFill>
              </a:rPr>
              <a:t>Cache</a:t>
            </a:r>
            <a:r>
              <a:rPr lang="zh-CN" altLang="en-US" sz="2800" b="1" dirty="0">
                <a:solidFill>
                  <a:srgbClr val="0000FF"/>
                </a:solidFill>
              </a:rPr>
              <a:t>的什么地方？</a:t>
            </a:r>
            <a:endParaRPr lang="zh-CN" altLang="en-US" sz="2800" b="1" dirty="0">
              <a:solidFill>
                <a:srgbClr val="0000FF"/>
              </a:solidFill>
            </a:endParaRPr>
          </a:p>
        </p:txBody>
      </p:sp>
      <p:sp>
        <p:nvSpPr>
          <p:cNvPr id="3" name="Rectangle 3"/>
          <p:cNvSpPr txBox="1">
            <a:spLocks noChangeArrowheads="1"/>
          </p:cNvSpPr>
          <p:nvPr/>
        </p:nvSpPr>
        <p:spPr>
          <a:xfrm>
            <a:off x="67816" y="908720"/>
            <a:ext cx="9040688" cy="38164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sz="2600" dirty="0" smtClean="0">
                <a:latin typeface="华文中宋" panose="02010600040101010101" pitchFamily="2" charset="-122"/>
                <a:ea typeface="华文中宋" panose="02010600040101010101" pitchFamily="2" charset="-122"/>
              </a:rPr>
              <a:t>      如果每组中有</a:t>
            </a:r>
            <a:r>
              <a:rPr lang="en-US" altLang="zh-CN" sz="2600" i="1" dirty="0" smtClean="0">
                <a:latin typeface="华文中宋" panose="02010600040101010101" pitchFamily="2" charset="-122"/>
                <a:ea typeface="华文中宋" panose="02010600040101010101" pitchFamily="2" charset="-122"/>
              </a:rPr>
              <a:t>n</a:t>
            </a:r>
            <a:r>
              <a:rPr lang="zh-CN" altLang="en-US" sz="2600" dirty="0" smtClean="0">
                <a:latin typeface="华文中宋" panose="02010600040101010101" pitchFamily="2" charset="-122"/>
                <a:ea typeface="华文中宋" panose="02010600040101010101" pitchFamily="2" charset="-122"/>
              </a:rPr>
              <a:t>个块（</a:t>
            </a:r>
            <a:r>
              <a:rPr lang="en-US" altLang="zh-CN" sz="2600" dirty="0" smtClean="0">
                <a:latin typeface="华文中宋" panose="02010600040101010101" pitchFamily="2" charset="-122"/>
                <a:ea typeface="华文中宋" panose="02010600040101010101" pitchFamily="2" charset="-122"/>
              </a:rPr>
              <a:t>n=M</a:t>
            </a:r>
            <a:r>
              <a:rPr lang="zh-CN" altLang="en-US" sz="2600" dirty="0" smtClean="0">
                <a:latin typeface="华文中宋" panose="02010600040101010101" pitchFamily="2" charset="-122"/>
                <a:ea typeface="华文中宋" panose="02010600040101010101" pitchFamily="2" charset="-122"/>
              </a:rPr>
              <a:t>／</a:t>
            </a:r>
            <a:r>
              <a:rPr lang="en-US" altLang="zh-CN" sz="2600" dirty="0" smtClean="0">
                <a:latin typeface="华文中宋" panose="02010600040101010101" pitchFamily="2" charset="-122"/>
                <a:ea typeface="华文中宋" panose="02010600040101010101" pitchFamily="2" charset="-122"/>
              </a:rPr>
              <a:t>G</a:t>
            </a:r>
            <a:r>
              <a:rPr lang="zh-CN" altLang="en-US" sz="2600" dirty="0" smtClean="0">
                <a:latin typeface="华文中宋" panose="02010600040101010101" pitchFamily="2" charset="-122"/>
                <a:ea typeface="华文中宋" panose="02010600040101010101" pitchFamily="2" charset="-122"/>
              </a:rPr>
              <a:t>），则称该映象规则为</a:t>
            </a:r>
            <a:r>
              <a:rPr lang="en-US" altLang="zh-CN" sz="2600" i="1" dirty="0" smtClean="0">
                <a:latin typeface="华文中宋" panose="02010600040101010101" pitchFamily="2" charset="-122"/>
                <a:ea typeface="华文中宋" panose="02010600040101010101" pitchFamily="2" charset="-122"/>
              </a:rPr>
              <a:t>n</a:t>
            </a:r>
            <a:r>
              <a:rPr lang="zh-CN" altLang="en-US" sz="2600" dirty="0" smtClean="0">
                <a:latin typeface="华文中宋" panose="02010600040101010101" pitchFamily="2" charset="-122"/>
                <a:ea typeface="华文中宋" panose="02010600040101010101" pitchFamily="2" charset="-122"/>
              </a:rPr>
              <a:t>路组相联（</a:t>
            </a:r>
            <a:r>
              <a:rPr lang="en-US" altLang="zh-CN" sz="2600" dirty="0" smtClean="0">
                <a:latin typeface="华文中宋" panose="02010600040101010101" pitchFamily="2" charset="-122"/>
                <a:ea typeface="华文中宋" panose="02010600040101010101" pitchFamily="2" charset="-122"/>
              </a:rPr>
              <a:t>n-way set associative</a:t>
            </a:r>
            <a:r>
              <a:rPr lang="zh-CN" altLang="en-US" sz="2600" dirty="0" smtClean="0">
                <a:latin typeface="华文中宋" panose="02010600040101010101" pitchFamily="2" charset="-122"/>
                <a:ea typeface="华文中宋" panose="02010600040101010101" pitchFamily="2" charset="-122"/>
              </a:rPr>
              <a:t>）。前图（</a:t>
            </a:r>
            <a:r>
              <a:rPr lang="en-US" altLang="zh-CN" sz="2600" dirty="0" smtClean="0">
                <a:latin typeface="华文中宋" panose="02010600040101010101" pitchFamily="2" charset="-122"/>
                <a:ea typeface="华文中宋" panose="02010600040101010101" pitchFamily="2" charset="-122"/>
              </a:rPr>
              <a:t>c</a:t>
            </a:r>
            <a:r>
              <a:rPr lang="zh-CN" altLang="en-US" sz="2600" dirty="0" smtClean="0">
                <a:latin typeface="华文中宋" panose="02010600040101010101" pitchFamily="2" charset="-122"/>
                <a:ea typeface="华文中宋" panose="02010600040101010101" pitchFamily="2" charset="-122"/>
              </a:rPr>
              <a:t>）为两路组相联映象的示意图。    </a:t>
            </a:r>
            <a:endParaRPr lang="zh-CN" altLang="en-US" sz="2600" i="1" dirty="0" smtClean="0">
              <a:latin typeface="华文中宋" panose="02010600040101010101" pitchFamily="2" charset="-122"/>
              <a:ea typeface="华文中宋" panose="02010600040101010101" pitchFamily="2" charset="-122"/>
            </a:endParaRPr>
          </a:p>
          <a:p>
            <a:pPr marL="0" indent="0">
              <a:lnSpc>
                <a:spcPct val="120000"/>
              </a:lnSpc>
              <a:buFont typeface="Wingdings" panose="05000000000000000000" pitchFamily="2" charset="2"/>
              <a:buNone/>
            </a:pPr>
            <a:r>
              <a:rPr lang="zh-CN" altLang="en-US" sz="2600" i="1" dirty="0" smtClean="0">
                <a:latin typeface="华文中宋" panose="02010600040101010101" pitchFamily="2" charset="-122"/>
                <a:ea typeface="华文中宋" panose="02010600040101010101" pitchFamily="2" charset="-122"/>
              </a:rPr>
              <a:t>      </a:t>
            </a:r>
            <a:r>
              <a:rPr lang="en-US" altLang="zh-CN" sz="2600" i="1" dirty="0" smtClean="0">
                <a:latin typeface="华文中宋" panose="02010600040101010101" pitchFamily="2" charset="-122"/>
                <a:ea typeface="华文中宋" panose="02010600040101010101" pitchFamily="2" charset="-122"/>
              </a:rPr>
              <a:t>n</a:t>
            </a:r>
            <a:r>
              <a:rPr lang="zh-CN" altLang="en-US" sz="2600" dirty="0" smtClean="0">
                <a:latin typeface="华文中宋" panose="02010600040101010101" pitchFamily="2" charset="-122"/>
                <a:ea typeface="华文中宋" panose="02010600040101010101" pitchFamily="2" charset="-122"/>
              </a:rPr>
              <a:t>的不同取值构成了一系列不同相联度（</a:t>
            </a:r>
            <a:r>
              <a:rPr lang="en-US" altLang="zh-CN" sz="2600" dirty="0" smtClean="0">
                <a:latin typeface="华文中宋" panose="02010600040101010101" pitchFamily="2" charset="-122"/>
                <a:ea typeface="华文中宋" panose="02010600040101010101" pitchFamily="2" charset="-122"/>
              </a:rPr>
              <a:t>associativity</a:t>
            </a:r>
            <a:r>
              <a:rPr lang="zh-CN" altLang="en-US" sz="2600" dirty="0" smtClean="0">
                <a:latin typeface="华文中宋" panose="02010600040101010101" pitchFamily="2" charset="-122"/>
                <a:ea typeface="华文中宋" panose="02010600040101010101" pitchFamily="2" charset="-122"/>
              </a:rPr>
              <a:t>）的组相联。直接映象和全相联实际上是组相联的两种极端情况。下表列出了各种情况下，路数</a:t>
            </a:r>
            <a:r>
              <a:rPr lang="en-US" altLang="zh-CN" sz="2600" i="1" dirty="0" smtClean="0">
                <a:latin typeface="华文中宋" panose="02010600040101010101" pitchFamily="2" charset="-122"/>
                <a:ea typeface="华文中宋" panose="02010600040101010101" pitchFamily="2" charset="-122"/>
              </a:rPr>
              <a:t>n</a:t>
            </a:r>
            <a:r>
              <a:rPr lang="zh-CN" altLang="en-US" sz="2600" dirty="0" smtClean="0">
                <a:latin typeface="华文中宋" panose="02010600040101010101" pitchFamily="2" charset="-122"/>
                <a:ea typeface="华文中宋" panose="02010600040101010101" pitchFamily="2" charset="-122"/>
              </a:rPr>
              <a:t>和组数</a:t>
            </a:r>
            <a:r>
              <a:rPr lang="en-US" altLang="zh-CN" sz="2600" i="1" dirty="0" smtClean="0">
                <a:latin typeface="华文中宋" panose="02010600040101010101" pitchFamily="2" charset="-122"/>
                <a:ea typeface="华文中宋" panose="02010600040101010101" pitchFamily="2" charset="-122"/>
              </a:rPr>
              <a:t>G</a:t>
            </a:r>
            <a:r>
              <a:rPr lang="zh-CN" altLang="en-US" sz="2600" dirty="0" smtClean="0">
                <a:latin typeface="华文中宋" panose="02010600040101010101" pitchFamily="2" charset="-122"/>
                <a:ea typeface="华文中宋" panose="02010600040101010101" pitchFamily="2" charset="-122"/>
              </a:rPr>
              <a:t>的取值。表中</a:t>
            </a:r>
            <a:r>
              <a:rPr lang="en-US" altLang="zh-CN" sz="2600" i="1" dirty="0" smtClean="0">
                <a:latin typeface="华文中宋" panose="02010600040101010101" pitchFamily="2" charset="-122"/>
                <a:ea typeface="华文中宋" panose="02010600040101010101" pitchFamily="2" charset="-122"/>
              </a:rPr>
              <a:t>M</a:t>
            </a:r>
            <a:r>
              <a:rPr lang="zh-CN" altLang="en-US" sz="2600" dirty="0" smtClean="0">
                <a:latin typeface="华文中宋" panose="02010600040101010101" pitchFamily="2" charset="-122"/>
                <a:ea typeface="华文中宋" panose="02010600040101010101" pitchFamily="2" charset="-122"/>
              </a:rPr>
              <a:t>为</a:t>
            </a:r>
            <a:r>
              <a:rPr lang="en-US" altLang="zh-CN" sz="2600" dirty="0" smtClean="0">
                <a:latin typeface="华文中宋" panose="02010600040101010101" pitchFamily="2" charset="-122"/>
                <a:ea typeface="华文中宋" panose="02010600040101010101" pitchFamily="2" charset="-122"/>
              </a:rPr>
              <a:t>Cache</a:t>
            </a:r>
            <a:r>
              <a:rPr lang="zh-CN" altLang="en-US" sz="2600" dirty="0" smtClean="0">
                <a:latin typeface="华文中宋" panose="02010600040101010101" pitchFamily="2" charset="-122"/>
                <a:ea typeface="华文中宋" panose="02010600040101010101" pitchFamily="2" charset="-122"/>
              </a:rPr>
              <a:t>的块数。</a:t>
            </a:r>
            <a:endParaRPr lang="zh-CN" altLang="en-US" sz="2600" dirty="0" smtClean="0">
              <a:latin typeface="华文中宋" panose="02010600040101010101" pitchFamily="2" charset="-122"/>
              <a:ea typeface="华文中宋" panose="02010600040101010101" pitchFamily="2" charset="-122"/>
            </a:endParaRPr>
          </a:p>
        </p:txBody>
      </p:sp>
      <p:graphicFrame>
        <p:nvGraphicFramePr>
          <p:cNvPr id="4" name="Group 4"/>
          <p:cNvGraphicFramePr>
            <a:graphicFrameLocks noGrp="1"/>
          </p:cNvGraphicFramePr>
          <p:nvPr>
            <p:ph sz="half" idx="4294967295"/>
          </p:nvPr>
        </p:nvGraphicFramePr>
        <p:xfrm>
          <a:off x="969963" y="4580655"/>
          <a:ext cx="7427912" cy="1944689"/>
        </p:xfrm>
        <a:graphic>
          <a:graphicData uri="http://schemas.openxmlformats.org/drawingml/2006/table">
            <a:tbl>
              <a:tblPr/>
              <a:tblGrid>
                <a:gridCol w="2476500"/>
                <a:gridCol w="2474912"/>
                <a:gridCol w="2476500"/>
              </a:tblGrid>
              <a:tr h="376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（路数）</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（组数）</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r>
              <a:tr h="4762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全相联</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直接映象</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r>
              <a:tr h="5730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组相联</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1&lt;</a:t>
                      </a: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1&lt;</a:t>
                      </a: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18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50000"/>
                        <a:lumOff val="50000"/>
                      </a:schemeClr>
                    </a:solidFill>
                  </a:tcPr>
                </a:tc>
              </a:tr>
            </a:tbl>
          </a:graphicData>
        </a:graphic>
      </p:graphicFrame>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1. </a:t>
            </a:r>
            <a:r>
              <a:rPr lang="zh-CN" altLang="en-US" sz="2800" b="1" dirty="0" smtClean="0">
                <a:solidFill>
                  <a:srgbClr val="0000FF"/>
                </a:solidFill>
              </a:rPr>
              <a:t>数据</a:t>
            </a:r>
            <a:r>
              <a:rPr lang="zh-CN" altLang="en-US" sz="2800" b="1" dirty="0">
                <a:solidFill>
                  <a:srgbClr val="0000FF"/>
                </a:solidFill>
              </a:rPr>
              <a:t>块放在</a:t>
            </a:r>
            <a:r>
              <a:rPr lang="en-US" altLang="zh-CN" sz="2800" b="1" dirty="0">
                <a:solidFill>
                  <a:srgbClr val="0000FF"/>
                </a:solidFill>
              </a:rPr>
              <a:t>Cache</a:t>
            </a:r>
            <a:r>
              <a:rPr lang="zh-CN" altLang="en-US" sz="2800" b="1" dirty="0">
                <a:solidFill>
                  <a:srgbClr val="0000FF"/>
                </a:solidFill>
              </a:rPr>
              <a:t>的什么地方？</a:t>
            </a:r>
            <a:endParaRPr lang="zh-CN" altLang="en-US" sz="2800" b="1" dirty="0">
              <a:solidFill>
                <a:srgbClr val="0000FF"/>
              </a:solidFill>
            </a:endParaRPr>
          </a:p>
        </p:txBody>
      </p:sp>
      <p:sp>
        <p:nvSpPr>
          <p:cNvPr id="3" name="Rectangle 3"/>
          <p:cNvSpPr txBox="1">
            <a:spLocks noChangeArrowheads="1"/>
          </p:cNvSpPr>
          <p:nvPr/>
        </p:nvSpPr>
        <p:spPr>
          <a:xfrm>
            <a:off x="395536" y="980728"/>
            <a:ext cx="8470900" cy="165735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nSpc>
                <a:spcPct val="130000"/>
              </a:lnSpc>
              <a:buFont typeface="Wingdings" panose="05000000000000000000" pitchFamily="2" charset="2"/>
              <a:buNone/>
              <a:defRPr/>
            </a:pPr>
            <a:r>
              <a:rPr lang="zh-CN" altLang="en-US" dirty="0" smtClean="0">
                <a:latin typeface="华文中宋" panose="02010600040101010101" pitchFamily="2" charset="-122"/>
                <a:ea typeface="华文中宋" panose="02010600040101010101" pitchFamily="2" charset="-122"/>
              </a:rPr>
              <a:t> 例子：数据</a:t>
            </a:r>
            <a:r>
              <a:rPr lang="en-US" altLang="zh-CN" dirty="0" smtClean="0">
                <a:latin typeface="华文中宋" panose="02010600040101010101" pitchFamily="2" charset="-122"/>
                <a:ea typeface="华文中宋" panose="02010600040101010101" pitchFamily="2" charset="-122"/>
              </a:rPr>
              <a:t>Cache</a:t>
            </a:r>
            <a:r>
              <a:rPr lang="zh-CN" altLang="en-US" dirty="0" smtClean="0">
                <a:latin typeface="华文中宋" panose="02010600040101010101" pitchFamily="2" charset="-122"/>
                <a:ea typeface="华文中宋" panose="02010600040101010101" pitchFamily="2" charset="-122"/>
              </a:rPr>
              <a:t>容量为</a:t>
            </a:r>
            <a:r>
              <a:rPr lang="en-US" altLang="zh-CN" dirty="0" smtClean="0">
                <a:latin typeface="华文中宋" panose="02010600040101010101" pitchFamily="2" charset="-122"/>
                <a:ea typeface="华文中宋" panose="02010600040101010101" pitchFamily="2" charset="-122"/>
              </a:rPr>
              <a:t>8KB</a:t>
            </a:r>
            <a:r>
              <a:rPr lang="zh-CN" altLang="en-US" dirty="0" smtClean="0">
                <a:latin typeface="华文中宋" panose="02010600040101010101" pitchFamily="2" charset="-122"/>
                <a:ea typeface="华文中宋" panose="02010600040101010101" pitchFamily="2" charset="-122"/>
              </a:rPr>
              <a:t>，块大小为</a:t>
            </a:r>
            <a:r>
              <a:rPr lang="en-US" altLang="zh-CN" dirty="0" smtClean="0">
                <a:latin typeface="华文中宋" panose="02010600040101010101" pitchFamily="2" charset="-122"/>
                <a:ea typeface="华文中宋" panose="02010600040101010101" pitchFamily="2" charset="-122"/>
              </a:rPr>
              <a:t>32B</a:t>
            </a:r>
            <a:r>
              <a:rPr lang="zh-CN" altLang="en-US" dirty="0" smtClean="0">
                <a:latin typeface="华文中宋" panose="02010600040101010101" pitchFamily="2" charset="-122"/>
                <a:ea typeface="华文中宋" panose="02010600040101010101" pitchFamily="2" charset="-122"/>
              </a:rPr>
              <a:t>，共有</a:t>
            </a:r>
            <a:r>
              <a:rPr lang="en-US" altLang="zh-CN" dirty="0" smtClean="0">
                <a:latin typeface="华文中宋" panose="02010600040101010101" pitchFamily="2" charset="-122"/>
                <a:ea typeface="华文中宋" panose="02010600040101010101" pitchFamily="2" charset="-122"/>
              </a:rPr>
              <a:t>256</a:t>
            </a:r>
            <a:r>
              <a:rPr lang="zh-CN" altLang="en-US" dirty="0" smtClean="0">
                <a:latin typeface="华文中宋" panose="02010600040101010101" pitchFamily="2" charset="-122"/>
                <a:ea typeface="华文中宋" panose="02010600040101010101" pitchFamily="2" charset="-122"/>
              </a:rPr>
              <a:t>个块，采用两路组相联映像方式。最小寻址单位</a:t>
            </a:r>
            <a:r>
              <a:rPr lang="en-US" altLang="zh-CN" dirty="0" smtClean="0">
                <a:latin typeface="华文中宋" panose="02010600040101010101" pitchFamily="2" charset="-122"/>
                <a:ea typeface="华文中宋" panose="02010600040101010101" pitchFamily="2" charset="-122"/>
              </a:rPr>
              <a:t>1B</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256</a:t>
            </a:r>
            <a:r>
              <a:rPr lang="zh-CN" altLang="en-US" dirty="0" smtClean="0">
                <a:latin typeface="华文中宋" panose="02010600040101010101" pitchFamily="2" charset="-122"/>
                <a:ea typeface="华文中宋" panose="02010600040101010101" pitchFamily="2" charset="-122"/>
              </a:rPr>
              <a:t>块的</a:t>
            </a:r>
            <a:r>
              <a:rPr lang="en-US" altLang="zh-CN" dirty="0" smtClean="0">
                <a:latin typeface="华文中宋" panose="02010600040101010101" pitchFamily="2" charset="-122"/>
                <a:ea typeface="华文中宋" panose="02010600040101010101" pitchFamily="2" charset="-122"/>
              </a:rPr>
              <a:t>Cache</a:t>
            </a:r>
            <a:r>
              <a:rPr lang="zh-CN" altLang="en-US" dirty="0" smtClean="0">
                <a:latin typeface="华文中宋" panose="02010600040101010101" pitchFamily="2" charset="-122"/>
                <a:ea typeface="华文中宋" panose="02010600040101010101" pitchFamily="2" charset="-122"/>
              </a:rPr>
              <a:t>有</a:t>
            </a:r>
            <a:r>
              <a:rPr lang="en-US" altLang="zh-CN" dirty="0" smtClean="0">
                <a:latin typeface="华文中宋" panose="02010600040101010101" pitchFamily="2" charset="-122"/>
                <a:ea typeface="华文中宋" panose="02010600040101010101" pitchFamily="2" charset="-122"/>
              </a:rPr>
              <a:t>128</a:t>
            </a:r>
            <a:r>
              <a:rPr lang="zh-CN" altLang="en-US" dirty="0" smtClean="0">
                <a:latin typeface="华文中宋" panose="02010600040101010101" pitchFamily="2" charset="-122"/>
                <a:ea typeface="华文中宋" panose="02010600040101010101" pitchFamily="2" charset="-122"/>
              </a:rPr>
              <a:t>组，每组两块。</a:t>
            </a:r>
            <a:endParaRPr lang="zh-CN" altLang="en-US" dirty="0" smtClean="0">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349572" y="2784293"/>
            <a:ext cx="84709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defRPr/>
            </a:pPr>
            <a:r>
              <a:rPr lang="en-US" altLang="zh-CN" sz="2600" b="0" dirty="0" smtClean="0">
                <a:latin typeface="华文中宋" panose="02010600040101010101" pitchFamily="2" charset="-122"/>
                <a:ea typeface="华文中宋" panose="02010600040101010101" pitchFamily="2" charset="-122"/>
              </a:rPr>
              <a:t>       </a:t>
            </a:r>
            <a:r>
              <a:rPr lang="zh-CN" altLang="en-US" sz="2600" b="0" dirty="0" smtClean="0">
                <a:latin typeface="华文中宋" panose="02010600040101010101" pitchFamily="2" charset="-122"/>
                <a:ea typeface="华文中宋" panose="02010600040101010101" pitchFamily="2" charset="-122"/>
              </a:rPr>
              <a:t>设主存的物理地址为</a:t>
            </a:r>
            <a:r>
              <a:rPr lang="en-US" altLang="zh-CN" sz="2600" b="0" dirty="0" smtClean="0">
                <a:latin typeface="华文中宋" panose="02010600040101010101" pitchFamily="2" charset="-122"/>
                <a:ea typeface="华文中宋" panose="02010600040101010101" pitchFamily="2" charset="-122"/>
              </a:rPr>
              <a:t>34</a:t>
            </a:r>
            <a:r>
              <a:rPr lang="zh-CN" altLang="en-US" sz="2600" b="0" dirty="0" smtClean="0">
                <a:latin typeface="华文中宋" panose="02010600040101010101" pitchFamily="2" charset="-122"/>
                <a:ea typeface="华文中宋" panose="02010600040101010101" pitchFamily="2" charset="-122"/>
              </a:rPr>
              <a:t>位。这个地址被分为两部分：</a:t>
            </a:r>
            <a:r>
              <a:rPr lang="zh-CN" altLang="en-US" sz="2600" dirty="0" smtClean="0">
                <a:latin typeface="华文中宋" panose="02010600040101010101" pitchFamily="2" charset="-122"/>
                <a:ea typeface="华文中宋" panose="02010600040101010101" pitchFamily="2" charset="-122"/>
              </a:rPr>
              <a:t>块地址</a:t>
            </a:r>
            <a:r>
              <a:rPr lang="zh-CN" altLang="en-US" sz="2600" b="0" dirty="0" smtClean="0">
                <a:latin typeface="华文中宋" panose="02010600040101010101" pitchFamily="2" charset="-122"/>
                <a:ea typeface="华文中宋" panose="02010600040101010101" pitchFamily="2" charset="-122"/>
              </a:rPr>
              <a:t>（</a:t>
            </a:r>
            <a:r>
              <a:rPr lang="en-US" altLang="zh-CN" sz="2600" b="0" dirty="0" smtClean="0">
                <a:latin typeface="华文中宋" panose="02010600040101010101" pitchFamily="2" charset="-122"/>
                <a:ea typeface="华文中宋" panose="02010600040101010101" pitchFamily="2" charset="-122"/>
              </a:rPr>
              <a:t>29</a:t>
            </a:r>
            <a:r>
              <a:rPr lang="zh-CN" altLang="en-US" sz="2600" b="0" dirty="0" smtClean="0">
                <a:latin typeface="华文中宋" panose="02010600040101010101" pitchFamily="2" charset="-122"/>
                <a:ea typeface="华文中宋" panose="02010600040101010101" pitchFamily="2" charset="-122"/>
              </a:rPr>
              <a:t>位）和</a:t>
            </a:r>
            <a:r>
              <a:rPr lang="zh-CN" altLang="en-US" sz="2600" dirty="0" smtClean="0">
                <a:latin typeface="华文中宋" panose="02010600040101010101" pitchFamily="2" charset="-122"/>
                <a:ea typeface="华文中宋" panose="02010600040101010101" pitchFamily="2" charset="-122"/>
              </a:rPr>
              <a:t>块内偏移量</a:t>
            </a:r>
            <a:r>
              <a:rPr lang="zh-CN" altLang="en-US" sz="2600" b="0" dirty="0" smtClean="0">
                <a:latin typeface="华文中宋" panose="02010600040101010101" pitchFamily="2" charset="-122"/>
                <a:ea typeface="华文中宋" panose="02010600040101010101" pitchFamily="2" charset="-122"/>
              </a:rPr>
              <a:t>（</a:t>
            </a:r>
            <a:r>
              <a:rPr lang="en-US" altLang="zh-CN" sz="2600" b="0" dirty="0" smtClean="0">
                <a:latin typeface="华文中宋" panose="02010600040101010101" pitchFamily="2" charset="-122"/>
                <a:ea typeface="华文中宋" panose="02010600040101010101" pitchFamily="2" charset="-122"/>
              </a:rPr>
              <a:t>5</a:t>
            </a:r>
            <a:r>
              <a:rPr lang="zh-CN" altLang="en-US" sz="2600" b="0" dirty="0" smtClean="0">
                <a:latin typeface="华文中宋" panose="02010600040101010101" pitchFamily="2" charset="-122"/>
                <a:ea typeface="华文中宋" panose="02010600040101010101" pitchFamily="2" charset="-122"/>
              </a:rPr>
              <a:t>位）。两路组相联映象，相联度为</a:t>
            </a:r>
            <a:r>
              <a:rPr lang="en-US" altLang="zh-CN" sz="2600" b="0" dirty="0" smtClean="0">
                <a:latin typeface="华文中宋" panose="02010600040101010101" pitchFamily="2" charset="-122"/>
                <a:ea typeface="华文中宋" panose="02010600040101010101" pitchFamily="2" charset="-122"/>
              </a:rPr>
              <a:t>2</a:t>
            </a:r>
            <a:r>
              <a:rPr lang="zh-CN" altLang="en-US" sz="2600" b="0" dirty="0" smtClean="0">
                <a:latin typeface="华文中宋" panose="02010600040101010101" pitchFamily="2" charset="-122"/>
                <a:ea typeface="华文中宋" panose="02010600040101010101" pitchFamily="2" charset="-122"/>
              </a:rPr>
              <a:t>，按下式来计算</a:t>
            </a:r>
            <a:r>
              <a:rPr lang="zh-CN" altLang="en-US" sz="2600" dirty="0" smtClean="0">
                <a:latin typeface="华文中宋" panose="02010600040101010101" pitchFamily="2" charset="-122"/>
                <a:ea typeface="华文中宋" panose="02010600040101010101" pitchFamily="2" charset="-122"/>
              </a:rPr>
              <a:t>索引所需的位数</a:t>
            </a:r>
            <a:r>
              <a:rPr lang="zh-CN" altLang="en-US" sz="2600" b="0" dirty="0" smtClean="0">
                <a:latin typeface="华文中宋" panose="02010600040101010101" pitchFamily="2" charset="-122"/>
                <a:ea typeface="华文中宋" panose="02010600040101010101" pitchFamily="2" charset="-122"/>
              </a:rPr>
              <a:t>为</a:t>
            </a:r>
            <a:r>
              <a:rPr lang="en-US" altLang="zh-CN" sz="2600" b="0" dirty="0" smtClean="0">
                <a:latin typeface="华文中宋" panose="02010600040101010101" pitchFamily="2" charset="-122"/>
                <a:ea typeface="华文中宋" panose="02010600040101010101" pitchFamily="2" charset="-122"/>
              </a:rPr>
              <a:t>7</a:t>
            </a:r>
            <a:r>
              <a:rPr lang="zh-CN" altLang="en-US" sz="2600" b="0" dirty="0" smtClean="0">
                <a:latin typeface="华文中宋" panose="02010600040101010101" pitchFamily="2" charset="-122"/>
                <a:ea typeface="华文中宋" panose="02010600040101010101" pitchFamily="2" charset="-122"/>
              </a:rPr>
              <a:t>位。</a:t>
            </a:r>
            <a:endParaRPr lang="zh-CN" altLang="en-US" sz="2600" b="0" dirty="0" smtClean="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defRPr/>
            </a:pPr>
            <a:endParaRPr lang="zh-CN" altLang="en-US" sz="2600" b="0" dirty="0" smtClean="0">
              <a:latin typeface="华文中宋" panose="02010600040101010101" pitchFamily="2" charset="-122"/>
              <a:ea typeface="华文中宋" panose="02010600040101010101" pitchFamily="2" charset="-122"/>
            </a:endParaRPr>
          </a:p>
        </p:txBody>
      </p:sp>
      <p:sp>
        <p:nvSpPr>
          <p:cNvPr id="5" name="Rectangle 14"/>
          <p:cNvSpPr>
            <a:spLocks noChangeArrowheads="1"/>
          </p:cNvSpPr>
          <p:nvPr/>
        </p:nvSpPr>
        <p:spPr bwMode="auto">
          <a:xfrm>
            <a:off x="467544" y="4793512"/>
            <a:ext cx="6353021" cy="101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defRPr/>
            </a:pPr>
            <a:r>
              <a:rPr lang="zh-CN" altLang="en-US" sz="2600" b="0" dirty="0" smtClean="0">
                <a:latin typeface="华文中宋" panose="02010600040101010101" pitchFamily="2" charset="-122"/>
                <a:ea typeface="华文中宋" panose="02010600040101010101" pitchFamily="2" charset="-122"/>
              </a:rPr>
              <a:t>因此，标识为 </a:t>
            </a:r>
            <a:r>
              <a:rPr lang="en-US" altLang="zh-CN" sz="2600" b="0" dirty="0" smtClean="0">
                <a:latin typeface="华文中宋" panose="02010600040101010101" pitchFamily="2" charset="-122"/>
                <a:ea typeface="华文中宋" panose="02010600040101010101" pitchFamily="2" charset="-122"/>
              </a:rPr>
              <a:t>29-7 = 22</a:t>
            </a:r>
            <a:r>
              <a:rPr lang="zh-CN" altLang="en-US" sz="2600" b="0" dirty="0" smtClean="0">
                <a:latin typeface="华文中宋" panose="02010600040101010101" pitchFamily="2" charset="-122"/>
                <a:ea typeface="华文中宋" panose="02010600040101010101" pitchFamily="2" charset="-122"/>
              </a:rPr>
              <a:t>位</a:t>
            </a:r>
            <a:endParaRPr lang="zh-CN" altLang="en-US" sz="2600" b="0" dirty="0" smtClean="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defRPr/>
            </a:pPr>
            <a:r>
              <a:rPr lang="zh-CN" altLang="en-US" sz="2600" b="0" dirty="0" smtClean="0">
                <a:latin typeface="华文中宋" panose="02010600040101010101" pitchFamily="2" charset="-122"/>
                <a:ea typeface="华文中宋" panose="02010600040101010101" pitchFamily="2" charset="-122"/>
              </a:rPr>
              <a:t>或者说，</a:t>
            </a:r>
            <a:r>
              <a:rPr lang="en-US" altLang="zh-CN" sz="2600" b="0" dirty="0" smtClean="0">
                <a:latin typeface="华文中宋" panose="02010600040101010101" pitchFamily="2" charset="-122"/>
                <a:ea typeface="华文中宋" panose="02010600040101010101" pitchFamily="2" charset="-122"/>
              </a:rPr>
              <a:t>Cache</a:t>
            </a:r>
            <a:r>
              <a:rPr lang="zh-CN" altLang="en-US" sz="2600" b="0" dirty="0" smtClean="0">
                <a:latin typeface="华文中宋" panose="02010600040101010101" pitchFamily="2" charset="-122"/>
                <a:ea typeface="华文中宋" panose="02010600040101010101" pitchFamily="2" charset="-122"/>
              </a:rPr>
              <a:t>有</a:t>
            </a:r>
            <a:r>
              <a:rPr lang="en-US" altLang="zh-CN" sz="2600" b="0" dirty="0" smtClean="0">
                <a:latin typeface="华文中宋" panose="02010600040101010101" pitchFamily="2" charset="-122"/>
                <a:ea typeface="华文中宋" panose="02010600040101010101" pitchFamily="2" charset="-122"/>
              </a:rPr>
              <a:t>128</a:t>
            </a:r>
            <a:r>
              <a:rPr lang="zh-CN" altLang="en-US" sz="2600" b="0" dirty="0" smtClean="0">
                <a:latin typeface="华文中宋" panose="02010600040101010101" pitchFamily="2" charset="-122"/>
                <a:ea typeface="华文中宋" panose="02010600040101010101" pitchFamily="2" charset="-122"/>
              </a:rPr>
              <a:t>组，需要</a:t>
            </a:r>
            <a:r>
              <a:rPr lang="en-US" altLang="zh-CN" sz="2600" b="0" dirty="0" smtClean="0">
                <a:latin typeface="华文中宋" panose="02010600040101010101" pitchFamily="2" charset="-122"/>
                <a:ea typeface="华文中宋" panose="02010600040101010101" pitchFamily="2" charset="-122"/>
              </a:rPr>
              <a:t>7</a:t>
            </a:r>
            <a:r>
              <a:rPr lang="zh-CN" altLang="en-US" sz="2600" b="0" dirty="0" smtClean="0">
                <a:latin typeface="华文中宋" panose="02010600040101010101" pitchFamily="2" charset="-122"/>
                <a:ea typeface="华文中宋" panose="02010600040101010101" pitchFamily="2" charset="-122"/>
              </a:rPr>
              <a:t>位索引。</a:t>
            </a:r>
            <a:endParaRPr lang="zh-CN" altLang="en-US" sz="2600" b="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2</a:t>
            </a:r>
            <a:r>
              <a:rPr lang="en-US" altLang="zh-CN" sz="2800" b="1" dirty="0" smtClean="0">
                <a:solidFill>
                  <a:srgbClr val="0000FF"/>
                </a:solidFill>
              </a:rPr>
              <a:t>. </a:t>
            </a:r>
            <a:r>
              <a:rPr lang="zh-CN" altLang="en-US" sz="2800" b="1" dirty="0" smtClean="0">
                <a:solidFill>
                  <a:srgbClr val="0000FF"/>
                </a:solidFill>
              </a:rPr>
              <a:t>如何在</a:t>
            </a:r>
            <a:r>
              <a:rPr lang="en-US" altLang="zh-CN" sz="2800" b="1" dirty="0" smtClean="0">
                <a:solidFill>
                  <a:srgbClr val="0000FF"/>
                </a:solidFill>
              </a:rPr>
              <a:t>Cache</a:t>
            </a:r>
            <a:r>
              <a:rPr lang="zh-CN" altLang="en-US" sz="2800" b="1" dirty="0" smtClean="0">
                <a:solidFill>
                  <a:srgbClr val="0000FF"/>
                </a:solidFill>
              </a:rPr>
              <a:t>中找到所需的数据块</a:t>
            </a:r>
            <a:endParaRPr lang="zh-CN" altLang="en-US" sz="2800" b="1" dirty="0">
              <a:solidFill>
                <a:srgbClr val="0000FF"/>
              </a:solidFill>
            </a:endParaRPr>
          </a:p>
        </p:txBody>
      </p:sp>
      <p:sp>
        <p:nvSpPr>
          <p:cNvPr id="3" name="Rectangle 3"/>
          <p:cNvSpPr>
            <a:spLocks noGrp="1" noChangeArrowheads="1"/>
          </p:cNvSpPr>
          <p:nvPr>
            <p:ph idx="1"/>
          </p:nvPr>
        </p:nvSpPr>
        <p:spPr>
          <a:xfrm>
            <a:off x="251520" y="1196752"/>
            <a:ext cx="8750300" cy="4465638"/>
          </a:xfrm>
        </p:spPr>
        <p:txBody>
          <a:bodyPr>
            <a:normAutofit fontScale="85000" lnSpcReduction="10000"/>
          </a:bodyPr>
          <a:lstStyle/>
          <a:p>
            <a:pPr marL="0" indent="0" eaLnBrk="1" hangingPunct="1">
              <a:lnSpc>
                <a:spcPct val="140000"/>
              </a:lnSpc>
              <a:buFont typeface="Wingdings" panose="05000000000000000000" pitchFamily="2" charset="2"/>
              <a:buNone/>
            </a:pPr>
            <a:r>
              <a:rPr lang="zh-CN" altLang="en-US" sz="2800" dirty="0" smtClean="0">
                <a:solidFill>
                  <a:schemeClr val="tx1"/>
                </a:solidFill>
                <a:latin typeface="华文中宋" panose="02010600040101010101" pitchFamily="2" charset="-122"/>
                <a:ea typeface="华文中宋" panose="02010600040101010101" pitchFamily="2" charset="-122"/>
              </a:rPr>
              <a:t>       </a:t>
            </a:r>
            <a:r>
              <a:rPr lang="zh-CN" altLang="en-US" dirty="0" smtClean="0">
                <a:solidFill>
                  <a:schemeClr val="tx1"/>
                </a:solidFill>
                <a:latin typeface="华文中宋" panose="02010600040101010101" pitchFamily="2" charset="-122"/>
                <a:ea typeface="华文中宋" panose="02010600040101010101" pitchFamily="2" charset="-122"/>
              </a:rPr>
              <a:t>当</a:t>
            </a:r>
            <a:r>
              <a:rPr lang="en-US" altLang="zh-CN" dirty="0" smtClean="0">
                <a:solidFill>
                  <a:schemeClr val="tx1"/>
                </a:solidFill>
                <a:latin typeface="华文中宋" panose="02010600040101010101" pitchFamily="2" charset="-122"/>
                <a:ea typeface="华文中宋" panose="02010600040101010101" pitchFamily="2" charset="-122"/>
              </a:rPr>
              <a:t>CPU</a:t>
            </a:r>
            <a:r>
              <a:rPr lang="zh-CN" altLang="en-US" dirty="0" smtClean="0">
                <a:solidFill>
                  <a:schemeClr val="tx1"/>
                </a:solidFill>
                <a:latin typeface="华文中宋" panose="02010600040101010101" pitchFamily="2" charset="-122"/>
                <a:ea typeface="华文中宋" panose="02010600040101010101" pitchFamily="2" charset="-122"/>
              </a:rPr>
              <a:t>访问</a:t>
            </a:r>
            <a:r>
              <a:rPr lang="en-US" altLang="zh-CN" dirty="0" smtClean="0">
                <a:solidFill>
                  <a:schemeClr val="tx1"/>
                </a:solidFill>
                <a:latin typeface="华文中宋" panose="02010600040101010101" pitchFamily="2" charset="-122"/>
                <a:ea typeface="华文中宋" panose="02010600040101010101" pitchFamily="2" charset="-122"/>
              </a:rPr>
              <a:t>Cache</a:t>
            </a:r>
            <a:r>
              <a:rPr lang="zh-CN" altLang="en-US" dirty="0" smtClean="0">
                <a:solidFill>
                  <a:schemeClr val="tx1"/>
                </a:solidFill>
                <a:latin typeface="华文中宋" panose="02010600040101010101" pitchFamily="2" charset="-122"/>
                <a:ea typeface="华文中宋" panose="02010600040101010101" pitchFamily="2" charset="-122"/>
              </a:rPr>
              <a:t>时，如何确定</a:t>
            </a:r>
            <a:r>
              <a:rPr lang="en-US" altLang="zh-CN" dirty="0" smtClean="0">
                <a:solidFill>
                  <a:schemeClr val="tx1"/>
                </a:solidFill>
                <a:latin typeface="华文中宋" panose="02010600040101010101" pitchFamily="2" charset="-122"/>
                <a:ea typeface="华文中宋" panose="02010600040101010101" pitchFamily="2" charset="-122"/>
              </a:rPr>
              <a:t>Cache</a:t>
            </a:r>
            <a:r>
              <a:rPr lang="zh-CN" altLang="en-US" dirty="0" smtClean="0">
                <a:solidFill>
                  <a:schemeClr val="tx1"/>
                </a:solidFill>
                <a:latin typeface="华文中宋" panose="02010600040101010101" pitchFamily="2" charset="-122"/>
                <a:ea typeface="华文中宋" panose="02010600040101010101" pitchFamily="2" charset="-122"/>
              </a:rPr>
              <a:t>中是否有所要访问的块（主存的块是否在</a:t>
            </a:r>
            <a:r>
              <a:rPr lang="en-US" altLang="zh-CN" dirty="0" smtClean="0">
                <a:solidFill>
                  <a:schemeClr val="tx1"/>
                </a:solidFill>
                <a:latin typeface="华文中宋" panose="02010600040101010101" pitchFamily="2" charset="-122"/>
                <a:ea typeface="华文中宋" panose="02010600040101010101" pitchFamily="2" charset="-122"/>
              </a:rPr>
              <a:t>cache</a:t>
            </a:r>
            <a:r>
              <a:rPr lang="zh-CN" altLang="en-US" dirty="0" smtClean="0">
                <a:solidFill>
                  <a:schemeClr val="tx1"/>
                </a:solidFill>
                <a:latin typeface="华文中宋" panose="02010600040101010101" pitchFamily="2" charset="-122"/>
                <a:ea typeface="华文中宋" panose="02010600040101010101" pitchFamily="2" charset="-122"/>
              </a:rPr>
              <a:t>中，命中）？若有的话，如何确定其位置？这是通过查找目录表来实现的。</a:t>
            </a:r>
            <a:endParaRPr lang="zh-CN" altLang="en-US" dirty="0" smtClean="0">
              <a:solidFill>
                <a:schemeClr val="tx1"/>
              </a:solidFill>
              <a:latin typeface="华文中宋" panose="02010600040101010101" pitchFamily="2" charset="-122"/>
              <a:ea typeface="华文中宋" panose="02010600040101010101" pitchFamily="2" charset="-122"/>
            </a:endParaRPr>
          </a:p>
          <a:p>
            <a:pPr marL="0" indent="0" eaLnBrk="1" hangingPunct="1">
              <a:lnSpc>
                <a:spcPct val="140000"/>
              </a:lnSpc>
              <a:buFont typeface="Wingdings" panose="05000000000000000000" pitchFamily="2" charset="2"/>
              <a:buNone/>
            </a:pPr>
            <a:r>
              <a:rPr lang="en-US" altLang="zh-CN" dirty="0" smtClean="0">
                <a:solidFill>
                  <a:schemeClr val="tx1"/>
                </a:solidFill>
                <a:latin typeface="华文中宋" panose="02010600040101010101" pitchFamily="2" charset="-122"/>
                <a:ea typeface="华文中宋" panose="02010600040101010101" pitchFamily="2" charset="-122"/>
              </a:rPr>
              <a:t>      Cache</a:t>
            </a:r>
            <a:r>
              <a:rPr lang="zh-CN" altLang="en-US" dirty="0" smtClean="0">
                <a:solidFill>
                  <a:schemeClr val="tx1"/>
                </a:solidFill>
                <a:latin typeface="华文中宋" panose="02010600040101010101" pitchFamily="2" charset="-122"/>
                <a:ea typeface="华文中宋" panose="02010600040101010101" pitchFamily="2" charset="-122"/>
              </a:rPr>
              <a:t>中每个</a:t>
            </a:r>
            <a:r>
              <a:rPr lang="en-US" altLang="zh-CN" dirty="0" smtClean="0">
                <a:solidFill>
                  <a:schemeClr val="tx1"/>
                </a:solidFill>
                <a:latin typeface="华文中宋" panose="02010600040101010101" pitchFamily="2" charset="-122"/>
                <a:ea typeface="华文中宋" panose="02010600040101010101" pitchFamily="2" charset="-122"/>
              </a:rPr>
              <a:t>cache</a:t>
            </a:r>
            <a:r>
              <a:rPr lang="zh-CN" altLang="en-US" dirty="0" smtClean="0">
                <a:solidFill>
                  <a:schemeClr val="tx1"/>
                </a:solidFill>
                <a:latin typeface="华文中宋" panose="02010600040101010101" pitchFamily="2" charset="-122"/>
                <a:ea typeface="华文中宋" panose="02010600040101010101" pitchFamily="2" charset="-122"/>
              </a:rPr>
              <a:t>块有一个表项，用于指出当前该块中存放的信息是哪个主存块的（可能有多个主存块映象到该</a:t>
            </a:r>
            <a:r>
              <a:rPr lang="en-US" altLang="zh-CN" dirty="0" smtClean="0">
                <a:solidFill>
                  <a:schemeClr val="tx1"/>
                </a:solidFill>
                <a:latin typeface="华文中宋" panose="02010600040101010101" pitchFamily="2" charset="-122"/>
                <a:ea typeface="华文中宋" panose="02010600040101010101" pitchFamily="2" charset="-122"/>
              </a:rPr>
              <a:t>Cache</a:t>
            </a:r>
            <a:r>
              <a:rPr lang="zh-CN" altLang="en-US" dirty="0" smtClean="0">
                <a:solidFill>
                  <a:schemeClr val="tx1"/>
                </a:solidFill>
                <a:latin typeface="华文中宋" panose="02010600040101010101" pitchFamily="2" charset="-122"/>
                <a:ea typeface="华文中宋" panose="02010600040101010101" pitchFamily="2" charset="-122"/>
              </a:rPr>
              <a:t>块）。它实际上是记录了</a:t>
            </a:r>
            <a:r>
              <a:rPr lang="zh-CN" altLang="en-US" b="1" dirty="0" smtClean="0">
                <a:solidFill>
                  <a:schemeClr val="tx1"/>
                </a:solidFill>
                <a:latin typeface="华文中宋" panose="02010600040101010101" pitchFamily="2" charset="-122"/>
                <a:ea typeface="华文中宋" panose="02010600040101010101" pitchFamily="2" charset="-122"/>
              </a:rPr>
              <a:t>该主存块的块地址的高位部分</a:t>
            </a:r>
            <a:r>
              <a:rPr lang="zh-CN" altLang="en-US" dirty="0" smtClean="0">
                <a:solidFill>
                  <a:schemeClr val="tx1"/>
                </a:solidFill>
                <a:latin typeface="华文中宋" panose="02010600040101010101" pitchFamily="2" charset="-122"/>
                <a:ea typeface="华文中宋" panose="02010600040101010101" pitchFamily="2" charset="-122"/>
              </a:rPr>
              <a:t>，称为标识（</a:t>
            </a:r>
            <a:r>
              <a:rPr lang="en-US" altLang="zh-CN" dirty="0" smtClean="0">
                <a:solidFill>
                  <a:schemeClr val="tx1"/>
                </a:solidFill>
                <a:latin typeface="华文中宋" panose="02010600040101010101" pitchFamily="2" charset="-122"/>
                <a:ea typeface="华文中宋" panose="02010600040101010101" pitchFamily="2" charset="-122"/>
              </a:rPr>
              <a:t>tag</a:t>
            </a:r>
            <a:r>
              <a:rPr lang="zh-CN" altLang="en-US" dirty="0" smtClean="0">
                <a:solidFill>
                  <a:schemeClr val="tx1"/>
                </a:solidFill>
                <a:latin typeface="华文中宋" panose="02010600040101010101" pitchFamily="2" charset="-122"/>
                <a:ea typeface="华文中宋" panose="02010600040101010101" pitchFamily="2" charset="-122"/>
              </a:rPr>
              <a:t>）。每个主存块能唯一地由其</a:t>
            </a:r>
            <a:r>
              <a:rPr lang="en-US" altLang="zh-CN" dirty="0" smtClean="0">
                <a:solidFill>
                  <a:schemeClr val="tx1"/>
                </a:solidFill>
                <a:latin typeface="华文中宋" panose="02010600040101010101" pitchFamily="2" charset="-122"/>
                <a:ea typeface="华文中宋" panose="02010600040101010101" pitchFamily="2" charset="-122"/>
              </a:rPr>
              <a:t>tag</a:t>
            </a:r>
            <a:r>
              <a:rPr lang="zh-CN" altLang="en-US" dirty="0" smtClean="0">
                <a:solidFill>
                  <a:schemeClr val="tx1"/>
                </a:solidFill>
                <a:latin typeface="华文中宋" panose="02010600040101010101" pitchFamily="2" charset="-122"/>
                <a:ea typeface="华文中宋" panose="02010600040101010101" pitchFamily="2" charset="-122"/>
              </a:rPr>
              <a:t>来确定。</a:t>
            </a:r>
            <a:r>
              <a:rPr lang="zh-CN" altLang="en-US" sz="2800" dirty="0" smtClean="0">
                <a:solidFill>
                  <a:schemeClr val="tx1"/>
                </a:solidFill>
                <a:latin typeface="华文中宋" panose="02010600040101010101" pitchFamily="2" charset="-122"/>
                <a:ea typeface="华文中宋" panose="02010600040101010101" pitchFamily="2" charset="-122"/>
              </a:rPr>
              <a:t> </a:t>
            </a:r>
            <a:endParaRPr lang="zh-CN" altLang="en-US" sz="2800" dirty="0" smtClean="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lvl="0">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基本术语及概念</a:t>
            </a:r>
            <a:endParaRPr lang="zh-CN" sz="2800" b="1" dirty="0">
              <a:solidFill>
                <a:srgbClr val="0000FF"/>
              </a:solidFill>
              <a:latin typeface="华文中宋" panose="02010600040101010101" pitchFamily="2" charset="-122"/>
              <a:ea typeface="华文中宋" panose="02010600040101010101" pitchFamily="2" charset="-122"/>
            </a:endParaRPr>
          </a:p>
        </p:txBody>
      </p:sp>
      <p:sp>
        <p:nvSpPr>
          <p:cNvPr id="11" name="Text Box 3"/>
          <p:cNvSpPr txBox="1">
            <a:spLocks noChangeArrowheads="1"/>
          </p:cNvSpPr>
          <p:nvPr/>
        </p:nvSpPr>
        <p:spPr bwMode="auto">
          <a:xfrm>
            <a:off x="486511" y="1091758"/>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dirty="0" smtClean="0"/>
              <a:t>存储器的分类</a:t>
            </a:r>
            <a:endParaRPr lang="zh-CN" altLang="en-US" sz="3200" dirty="0"/>
          </a:p>
        </p:txBody>
      </p:sp>
      <p:grpSp>
        <p:nvGrpSpPr>
          <p:cNvPr id="3" name="组合 2"/>
          <p:cNvGrpSpPr/>
          <p:nvPr/>
        </p:nvGrpSpPr>
        <p:grpSpPr>
          <a:xfrm>
            <a:off x="929316" y="1794826"/>
            <a:ext cx="6378988" cy="1769305"/>
            <a:chOff x="929316" y="1794826"/>
            <a:chExt cx="6378988" cy="1769305"/>
          </a:xfrm>
        </p:grpSpPr>
        <p:sp>
          <p:nvSpPr>
            <p:cNvPr id="12" name="Rectangle 3"/>
            <p:cNvSpPr>
              <a:spLocks noChangeArrowheads="1"/>
            </p:cNvSpPr>
            <p:nvPr/>
          </p:nvSpPr>
          <p:spPr bwMode="auto">
            <a:xfrm>
              <a:off x="929316" y="1794826"/>
              <a:ext cx="338137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marL="457200" indent="-457200" latinLnBrk="1">
                <a:buFont typeface="Wingdings" panose="05000000000000000000" pitchFamily="2" charset="2"/>
                <a:buChar char="Ø"/>
              </a:pPr>
              <a:r>
                <a:rPr lang="zh-CN" altLang="en-US" sz="2800" dirty="0" smtClean="0">
                  <a:ea typeface="华文中宋" panose="02010600040101010101" pitchFamily="2" charset="-122"/>
                </a:rPr>
                <a:t>半导体存储器</a:t>
              </a:r>
              <a:endParaRPr lang="zh-CN" altLang="en-US" sz="2800" dirty="0">
                <a:ea typeface="华文中宋" panose="02010600040101010101" pitchFamily="2" charset="-122"/>
              </a:endParaRPr>
            </a:p>
          </p:txBody>
        </p:sp>
        <p:sp>
          <p:nvSpPr>
            <p:cNvPr id="14" name="Rectangle 7"/>
            <p:cNvSpPr>
              <a:spLocks noChangeArrowheads="1"/>
            </p:cNvSpPr>
            <p:nvPr/>
          </p:nvSpPr>
          <p:spPr bwMode="auto">
            <a:xfrm>
              <a:off x="1403648" y="2362503"/>
              <a:ext cx="5472608"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latinLnBrk="1"/>
              <a:r>
                <a:rPr lang="en-US" altLang="zh-CN" sz="2800" dirty="0" smtClean="0">
                  <a:ea typeface="华文中宋" panose="02010600040101010101" pitchFamily="2" charset="-122"/>
                </a:rPr>
                <a:t>1.  </a:t>
              </a:r>
              <a:r>
                <a:rPr lang="zh-CN" altLang="en-US" sz="2800" dirty="0" smtClean="0">
                  <a:ea typeface="华文中宋" panose="02010600040101010101" pitchFamily="2" charset="-122"/>
                </a:rPr>
                <a:t>静态随机存储器 </a:t>
              </a:r>
              <a:r>
                <a:rPr lang="en-US" altLang="zh-CN" sz="2800" dirty="0" smtClean="0">
                  <a:ea typeface="华文中宋" panose="02010600040101010101" pitchFamily="2" charset="-122"/>
                </a:rPr>
                <a:t>— </a:t>
              </a:r>
              <a:r>
                <a:rPr lang="en-US" altLang="zh-CN" sz="2800" b="1" dirty="0" smtClean="0">
                  <a:solidFill>
                    <a:srgbClr val="C00000"/>
                  </a:solidFill>
                  <a:ea typeface="华文中宋" panose="02010600040101010101" pitchFamily="2" charset="-122"/>
                </a:rPr>
                <a:t>SRAM</a:t>
              </a:r>
              <a:endParaRPr lang="zh-CN" altLang="en-US" sz="2800" b="1" dirty="0">
                <a:solidFill>
                  <a:srgbClr val="C00000"/>
                </a:solidFill>
                <a:ea typeface="华文中宋" panose="02010600040101010101" pitchFamily="2" charset="-122"/>
              </a:endParaRPr>
            </a:p>
          </p:txBody>
        </p:sp>
        <p:sp>
          <p:nvSpPr>
            <p:cNvPr id="21" name="Rectangle 7"/>
            <p:cNvSpPr>
              <a:spLocks noChangeArrowheads="1"/>
            </p:cNvSpPr>
            <p:nvPr/>
          </p:nvSpPr>
          <p:spPr bwMode="auto">
            <a:xfrm>
              <a:off x="1403647" y="3033186"/>
              <a:ext cx="5904657"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latinLnBrk="1"/>
              <a:r>
                <a:rPr lang="en-US" altLang="zh-CN" sz="2800" dirty="0" smtClean="0">
                  <a:ea typeface="华文中宋" panose="02010600040101010101" pitchFamily="2" charset="-122"/>
                </a:rPr>
                <a:t>2.  </a:t>
              </a:r>
              <a:r>
                <a:rPr lang="zh-CN" altLang="en-US" sz="2800" dirty="0" smtClean="0">
                  <a:ea typeface="华文中宋" panose="02010600040101010101" pitchFamily="2" charset="-122"/>
                </a:rPr>
                <a:t>动态随机存储器 </a:t>
              </a:r>
              <a:r>
                <a:rPr lang="en-US" altLang="zh-CN" sz="2800" dirty="0">
                  <a:ea typeface="华文中宋" panose="02010600040101010101" pitchFamily="2" charset="-122"/>
                </a:rPr>
                <a:t>— </a:t>
              </a:r>
              <a:r>
                <a:rPr lang="en-US" altLang="zh-CN" sz="2800" b="1" dirty="0">
                  <a:solidFill>
                    <a:srgbClr val="C00000"/>
                  </a:solidFill>
                  <a:ea typeface="华文中宋" panose="02010600040101010101" pitchFamily="2" charset="-122"/>
                </a:rPr>
                <a:t>D</a:t>
              </a:r>
              <a:r>
                <a:rPr lang="en-US" altLang="zh-CN" sz="2800" b="1" dirty="0" smtClean="0">
                  <a:solidFill>
                    <a:srgbClr val="C00000"/>
                  </a:solidFill>
                  <a:ea typeface="华文中宋" panose="02010600040101010101" pitchFamily="2" charset="-122"/>
                </a:rPr>
                <a:t>RAM</a:t>
              </a:r>
              <a:endParaRPr lang="zh-CN" altLang="en-US" sz="2800" dirty="0">
                <a:ea typeface="华文中宋" panose="02010600040101010101" pitchFamily="2" charset="-122"/>
              </a:endParaRPr>
            </a:p>
          </p:txBody>
        </p:sp>
      </p:grpSp>
      <p:sp>
        <p:nvSpPr>
          <p:cNvPr id="22" name="Rectangle 3"/>
          <p:cNvSpPr>
            <a:spLocks noChangeArrowheads="1"/>
          </p:cNvSpPr>
          <p:nvPr/>
        </p:nvSpPr>
        <p:spPr bwMode="auto">
          <a:xfrm>
            <a:off x="900819" y="4407163"/>
            <a:ext cx="48668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marL="457200" indent="-457200" latinLnBrk="1">
              <a:buFont typeface="Wingdings" panose="05000000000000000000" pitchFamily="2" charset="2"/>
              <a:buChar char="Ø"/>
            </a:pPr>
            <a:r>
              <a:rPr lang="zh-CN" altLang="en-US" sz="2800" dirty="0" smtClean="0">
                <a:ea typeface="华文中宋" panose="02010600040101010101" pitchFamily="2" charset="-122"/>
              </a:rPr>
              <a:t>磁</a:t>
            </a:r>
            <a:r>
              <a:rPr lang="zh-CN" altLang="en-US" sz="2800" dirty="0">
                <a:ea typeface="华文中宋" panose="02010600040101010101" pitchFamily="2" charset="-122"/>
              </a:rPr>
              <a:t>表面存储器：</a:t>
            </a:r>
            <a:endParaRPr lang="zh-CN" altLang="en-US" sz="2800" dirty="0">
              <a:ea typeface="华文中宋" panose="02010600040101010101" pitchFamily="2" charset="-122"/>
            </a:endParaRPr>
          </a:p>
        </p:txBody>
      </p:sp>
      <p:pic>
        <p:nvPicPr>
          <p:cNvPr id="25" name="Picture 11" descr="hard"/>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4355975" y="4531325"/>
            <a:ext cx="1246187" cy="113982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6088943" y="1417769"/>
            <a:ext cx="2588617" cy="1926694"/>
            <a:chOff x="6088943" y="1417769"/>
            <a:chExt cx="2588617" cy="1926694"/>
          </a:xfrm>
        </p:grpSpPr>
        <p:pic>
          <p:nvPicPr>
            <p:cNvPr id="1027" name="Picture 3" descr="D:\Documents and Settings\zj\桌面\PPT\71cc697292d078d9083345572df41b3f.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3611" y="1856607"/>
              <a:ext cx="1564606" cy="1011792"/>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3"/>
            <p:cNvSpPr>
              <a:spLocks noChangeArrowheads="1"/>
            </p:cNvSpPr>
            <p:nvPr/>
          </p:nvSpPr>
          <p:spPr bwMode="auto">
            <a:xfrm>
              <a:off x="6088943" y="1417769"/>
              <a:ext cx="2542269"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algn="ctr" latinLnBrk="1"/>
              <a:r>
                <a:rPr lang="zh-CN" altLang="en-US" sz="2400" b="1" dirty="0" smtClean="0">
                  <a:solidFill>
                    <a:srgbClr val="0000FF"/>
                  </a:solidFill>
                  <a:ea typeface="华文中宋" panose="02010600040101010101" pitchFamily="2" charset="-122"/>
                </a:rPr>
                <a:t>容量、存储周期</a:t>
              </a:r>
              <a:endParaRPr lang="zh-CN" altLang="en-US" sz="2400" b="1" dirty="0">
                <a:solidFill>
                  <a:srgbClr val="0000FF"/>
                </a:solidFill>
                <a:ea typeface="华文中宋" panose="02010600040101010101" pitchFamily="2" charset="-122"/>
              </a:endParaRPr>
            </a:p>
          </p:txBody>
        </p:sp>
        <p:sp>
          <p:nvSpPr>
            <p:cNvPr id="27" name="Rectangle 3"/>
            <p:cNvSpPr>
              <a:spLocks noChangeArrowheads="1"/>
            </p:cNvSpPr>
            <p:nvPr/>
          </p:nvSpPr>
          <p:spPr bwMode="auto">
            <a:xfrm>
              <a:off x="6537734" y="2875073"/>
              <a:ext cx="213982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algn="ctr" latinLnBrk="1"/>
              <a:r>
                <a:rPr lang="zh-CN" altLang="en-US" sz="2400" b="1" dirty="0" smtClean="0">
                  <a:solidFill>
                    <a:srgbClr val="0000FF"/>
                  </a:solidFill>
                  <a:ea typeface="华文中宋" panose="02010600040101010101" pitchFamily="2" charset="-122"/>
                </a:rPr>
                <a:t>例：</a:t>
              </a:r>
              <a:r>
                <a:rPr lang="en-US" altLang="zh-CN" sz="2400" b="1" dirty="0" smtClean="0">
                  <a:solidFill>
                    <a:srgbClr val="0000FF"/>
                  </a:solidFill>
                  <a:ea typeface="华文中宋" panose="02010600040101010101" pitchFamily="2" charset="-122"/>
                </a:rPr>
                <a:t>2GB   60ns</a:t>
              </a:r>
              <a:endParaRPr lang="zh-CN" altLang="en-US" sz="2400" b="1" dirty="0">
                <a:solidFill>
                  <a:srgbClr val="0000FF"/>
                </a:solidFill>
                <a:ea typeface="华文中宋" panose="02010600040101010101" pitchFamily="2" charset="-122"/>
              </a:endParaRPr>
            </a:p>
          </p:txBody>
        </p:sp>
      </p:grpSp>
      <p:sp>
        <p:nvSpPr>
          <p:cNvPr id="28" name="Rectangle 3"/>
          <p:cNvSpPr>
            <a:spLocks noChangeArrowheads="1"/>
          </p:cNvSpPr>
          <p:nvPr/>
        </p:nvSpPr>
        <p:spPr bwMode="auto">
          <a:xfrm>
            <a:off x="2620003" y="5301095"/>
            <a:ext cx="1983537"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algn="ctr" latinLnBrk="1"/>
            <a:r>
              <a:rPr lang="zh-CN" altLang="en-US" sz="2400" b="1" dirty="0" smtClean="0">
                <a:solidFill>
                  <a:srgbClr val="0000FF"/>
                </a:solidFill>
                <a:ea typeface="华文中宋" panose="02010600040101010101" pitchFamily="2" charset="-122"/>
              </a:rPr>
              <a:t>容量、转速</a:t>
            </a:r>
            <a:endParaRPr lang="zh-CN" altLang="en-US" sz="2400" b="1" dirty="0">
              <a:solidFill>
                <a:srgbClr val="0000FF"/>
              </a:solidFill>
              <a:ea typeface="华文中宋" panose="02010600040101010101" pitchFamily="2" charset="-122"/>
            </a:endParaRPr>
          </a:p>
        </p:txBody>
      </p:sp>
      <p:sp>
        <p:nvSpPr>
          <p:cNvPr id="29" name="Rectangle 3"/>
          <p:cNvSpPr>
            <a:spLocks noChangeArrowheads="1"/>
          </p:cNvSpPr>
          <p:nvPr/>
        </p:nvSpPr>
        <p:spPr bwMode="auto">
          <a:xfrm>
            <a:off x="5767639" y="4830103"/>
            <a:ext cx="2610577" cy="83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latinLnBrk="1"/>
            <a:r>
              <a:rPr lang="zh-CN" altLang="en-US" sz="2400" b="1" dirty="0" smtClean="0">
                <a:solidFill>
                  <a:srgbClr val="0000FF"/>
                </a:solidFill>
                <a:ea typeface="华文中宋" panose="02010600040101010101" pitchFamily="2" charset="-122"/>
              </a:rPr>
              <a:t>例： </a:t>
            </a:r>
            <a:r>
              <a:rPr lang="en-US" altLang="zh-CN" sz="2400" b="1" dirty="0" smtClean="0">
                <a:solidFill>
                  <a:srgbClr val="0000FF"/>
                </a:solidFill>
                <a:ea typeface="华文中宋" panose="02010600040101010101" pitchFamily="2" charset="-122"/>
              </a:rPr>
              <a:t>200GB   </a:t>
            </a:r>
            <a:endParaRPr lang="en-US" altLang="zh-CN" sz="2400" b="1" dirty="0" smtClean="0">
              <a:solidFill>
                <a:srgbClr val="0000FF"/>
              </a:solidFill>
              <a:ea typeface="华文中宋" panose="02010600040101010101" pitchFamily="2" charset="-122"/>
            </a:endParaRPr>
          </a:p>
          <a:p>
            <a:pPr latinLnBrk="1"/>
            <a:r>
              <a:rPr lang="en-US" altLang="zh-CN" sz="2400" b="1" dirty="0" smtClean="0">
                <a:solidFill>
                  <a:srgbClr val="0000FF"/>
                </a:solidFill>
                <a:ea typeface="华文中宋" panose="02010600040101010101" pitchFamily="2" charset="-122"/>
              </a:rPr>
              <a:t>          7200</a:t>
            </a:r>
            <a:r>
              <a:rPr lang="zh-CN" altLang="en-US" sz="2400" b="1" dirty="0" smtClean="0">
                <a:solidFill>
                  <a:srgbClr val="0000FF"/>
                </a:solidFill>
                <a:ea typeface="华文中宋" panose="02010600040101010101" pitchFamily="2" charset="-122"/>
              </a:rPr>
              <a:t>转</a:t>
            </a:r>
            <a:r>
              <a:rPr lang="en-US" altLang="zh-CN" sz="2400" b="1" dirty="0" smtClean="0">
                <a:solidFill>
                  <a:srgbClr val="0000FF"/>
                </a:solidFill>
                <a:ea typeface="华文中宋" panose="02010600040101010101" pitchFamily="2" charset="-122"/>
              </a:rPr>
              <a:t>/</a:t>
            </a:r>
            <a:r>
              <a:rPr lang="zh-CN" altLang="en-US" sz="2400" b="1" dirty="0" smtClean="0">
                <a:solidFill>
                  <a:srgbClr val="0000FF"/>
                </a:solidFill>
                <a:ea typeface="华文中宋" panose="02010600040101010101" pitchFamily="2" charset="-122"/>
              </a:rPr>
              <a:t>分</a:t>
            </a:r>
            <a:endParaRPr lang="zh-CN" altLang="en-US" sz="2400" b="1" dirty="0">
              <a:solidFill>
                <a:srgbClr val="0000FF"/>
              </a:solidFill>
              <a:ea typeface="华文中宋" panose="02010600040101010101" pitchFamily="2" charset="-122"/>
            </a:endParaRPr>
          </a:p>
        </p:txBody>
      </p:sp>
      <p:sp>
        <p:nvSpPr>
          <p:cNvPr id="2" name="矩形 1"/>
          <p:cNvSpPr/>
          <p:nvPr/>
        </p:nvSpPr>
        <p:spPr>
          <a:xfrm>
            <a:off x="1403648" y="3735812"/>
            <a:ext cx="4814924" cy="53094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latinLnBrk="1"/>
            <a:r>
              <a:rPr lang="en-US" altLang="zh-CN" sz="2800" dirty="0" smtClean="0">
                <a:ea typeface="华文中宋" panose="02010600040101010101" pitchFamily="2" charset="-122"/>
              </a:rPr>
              <a:t>3.  </a:t>
            </a:r>
            <a:r>
              <a:rPr lang="zh-CN" altLang="en-US" sz="2800" dirty="0" smtClean="0">
                <a:ea typeface="华文中宋" panose="02010600040101010101" pitchFamily="2" charset="-122"/>
              </a:rPr>
              <a:t>闪存 </a:t>
            </a:r>
            <a:r>
              <a:rPr lang="en-US" altLang="zh-CN" sz="2800" dirty="0" smtClean="0">
                <a:ea typeface="华文中宋" panose="02010600040101010101" pitchFamily="2" charset="-122"/>
              </a:rPr>
              <a:t>- </a:t>
            </a:r>
            <a:r>
              <a:rPr lang="en-US" altLang="zh-CN" sz="2800" b="1" dirty="0">
                <a:solidFill>
                  <a:srgbClr val="C00000"/>
                </a:solidFill>
                <a:ea typeface="华文中宋" panose="02010600040101010101" pitchFamily="2" charset="-122"/>
              </a:rPr>
              <a:t>Flash Memory</a:t>
            </a:r>
            <a:endParaRPr lang="zh-CN" altLang="en-US" sz="2800" b="1" dirty="0">
              <a:solidFill>
                <a:srgbClr val="C00000"/>
              </a:solidFill>
              <a:ea typeface="华文中宋" panose="02010600040101010101" pitchFamily="2" charset="-122"/>
            </a:endParaRPr>
          </a:p>
        </p:txBody>
      </p:sp>
      <p:pic>
        <p:nvPicPr>
          <p:cNvPr id="1028" name="Picture 4" descr="D:\Documents and Settings\zj\桌面\PPT\5c25bfb210ba6178ef55e00457efddf8.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96136" y="3757266"/>
            <a:ext cx="585614" cy="58561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Documents and Settings\zj\桌面\PPT\fd201fd9061e784f9ee7234ab5adb01d.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22926" y="3564131"/>
            <a:ext cx="1455211" cy="96993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p:cTn id="25" dur="1000" fill="hold"/>
                                        <p:tgtEl>
                                          <p:spTgt spid="1028"/>
                                        </p:tgtEl>
                                        <p:attrNameLst>
                                          <p:attrName>ppt_w</p:attrName>
                                        </p:attrNameLst>
                                      </p:cBhvr>
                                      <p:tavLst>
                                        <p:tav tm="0">
                                          <p:val>
                                            <p:fltVal val="0"/>
                                          </p:val>
                                        </p:tav>
                                        <p:tav tm="100000">
                                          <p:val>
                                            <p:strVal val="#ppt_w"/>
                                          </p:val>
                                        </p:tav>
                                      </p:tavLst>
                                    </p:anim>
                                    <p:anim calcmode="lin" valueType="num">
                                      <p:cBhvr>
                                        <p:cTn id="26" dur="1000" fill="hold"/>
                                        <p:tgtEl>
                                          <p:spTgt spid="1028"/>
                                        </p:tgtEl>
                                        <p:attrNameLst>
                                          <p:attrName>ppt_h</p:attrName>
                                        </p:attrNameLst>
                                      </p:cBhvr>
                                      <p:tavLst>
                                        <p:tav tm="0">
                                          <p:val>
                                            <p:fltVal val="0"/>
                                          </p:val>
                                        </p:tav>
                                        <p:tav tm="100000">
                                          <p:val>
                                            <p:strVal val="#ppt_h"/>
                                          </p:val>
                                        </p:tav>
                                      </p:tavLst>
                                    </p:anim>
                                    <p:anim calcmode="lin" valueType="num">
                                      <p:cBhvr>
                                        <p:cTn id="27" dur="1000" fill="hold"/>
                                        <p:tgtEl>
                                          <p:spTgt spid="1028"/>
                                        </p:tgtEl>
                                        <p:attrNameLst>
                                          <p:attrName>style.rotation</p:attrName>
                                        </p:attrNameLst>
                                      </p:cBhvr>
                                      <p:tavLst>
                                        <p:tav tm="0">
                                          <p:val>
                                            <p:fltVal val="90"/>
                                          </p:val>
                                        </p:tav>
                                        <p:tav tm="100000">
                                          <p:val>
                                            <p:fltVal val="0"/>
                                          </p:val>
                                        </p:tav>
                                      </p:tavLst>
                                    </p:anim>
                                    <p:animEffect transition="in" filter="fade">
                                      <p:cBhvr>
                                        <p:cTn id="28" dur="1000"/>
                                        <p:tgtEl>
                                          <p:spTgt spid="1028"/>
                                        </p:tgtEl>
                                      </p:cBhvr>
                                    </p:animEffect>
                                  </p:childTnLst>
                                </p:cTn>
                              </p:par>
                              <p:par>
                                <p:cTn id="29" presetID="31" presetClass="entr" presetSubtype="0" fill="hold" nodeType="withEffect">
                                  <p:stCondLst>
                                    <p:cond delay="0"/>
                                  </p:stCondLst>
                                  <p:childTnLst>
                                    <p:set>
                                      <p:cBhvr>
                                        <p:cTn id="30" dur="1" fill="hold">
                                          <p:stCondLst>
                                            <p:cond delay="0"/>
                                          </p:stCondLst>
                                        </p:cTn>
                                        <p:tgtEl>
                                          <p:spTgt spid="1029"/>
                                        </p:tgtEl>
                                        <p:attrNameLst>
                                          <p:attrName>style.visibility</p:attrName>
                                        </p:attrNameLst>
                                      </p:cBhvr>
                                      <p:to>
                                        <p:strVal val="visible"/>
                                      </p:to>
                                    </p:set>
                                    <p:anim calcmode="lin" valueType="num">
                                      <p:cBhvr>
                                        <p:cTn id="31" dur="1000" fill="hold"/>
                                        <p:tgtEl>
                                          <p:spTgt spid="1029"/>
                                        </p:tgtEl>
                                        <p:attrNameLst>
                                          <p:attrName>ppt_w</p:attrName>
                                        </p:attrNameLst>
                                      </p:cBhvr>
                                      <p:tavLst>
                                        <p:tav tm="0">
                                          <p:val>
                                            <p:fltVal val="0"/>
                                          </p:val>
                                        </p:tav>
                                        <p:tav tm="100000">
                                          <p:val>
                                            <p:strVal val="#ppt_w"/>
                                          </p:val>
                                        </p:tav>
                                      </p:tavLst>
                                    </p:anim>
                                    <p:anim calcmode="lin" valueType="num">
                                      <p:cBhvr>
                                        <p:cTn id="32" dur="1000" fill="hold"/>
                                        <p:tgtEl>
                                          <p:spTgt spid="1029"/>
                                        </p:tgtEl>
                                        <p:attrNameLst>
                                          <p:attrName>ppt_h</p:attrName>
                                        </p:attrNameLst>
                                      </p:cBhvr>
                                      <p:tavLst>
                                        <p:tav tm="0">
                                          <p:val>
                                            <p:fltVal val="0"/>
                                          </p:val>
                                        </p:tav>
                                        <p:tav tm="100000">
                                          <p:val>
                                            <p:strVal val="#ppt_h"/>
                                          </p:val>
                                        </p:tav>
                                      </p:tavLst>
                                    </p:anim>
                                    <p:anim calcmode="lin" valueType="num">
                                      <p:cBhvr>
                                        <p:cTn id="33" dur="1000" fill="hold"/>
                                        <p:tgtEl>
                                          <p:spTgt spid="1029"/>
                                        </p:tgtEl>
                                        <p:attrNameLst>
                                          <p:attrName>style.rotation</p:attrName>
                                        </p:attrNameLst>
                                      </p:cBhvr>
                                      <p:tavLst>
                                        <p:tav tm="0">
                                          <p:val>
                                            <p:fltVal val="90"/>
                                          </p:val>
                                        </p:tav>
                                        <p:tav tm="100000">
                                          <p:val>
                                            <p:fltVal val="0"/>
                                          </p:val>
                                        </p:tav>
                                      </p:tavLst>
                                    </p:anim>
                                    <p:animEffect transition="in" filter="fade">
                                      <p:cBhvr>
                                        <p:cTn id="34" dur="1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arn(inVertical)">
                                      <p:cBhvr>
                                        <p:cTn id="46" dur="500"/>
                                        <p:tgtEl>
                                          <p:spTgt spid="2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barn(inVertical)">
                                      <p:cBhvr>
                                        <p:cTn id="49" dur="500"/>
                                        <p:tgtEl>
                                          <p:spTgt spid="2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arn(inVertical)">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2</a:t>
            </a:r>
            <a:r>
              <a:rPr lang="en-US" altLang="zh-CN" sz="2800" b="1" dirty="0" smtClean="0">
                <a:solidFill>
                  <a:srgbClr val="0000FF"/>
                </a:solidFill>
              </a:rPr>
              <a:t>. </a:t>
            </a:r>
            <a:r>
              <a:rPr lang="zh-CN" altLang="en-US" sz="2800" b="1" dirty="0" smtClean="0">
                <a:solidFill>
                  <a:srgbClr val="0000FF"/>
                </a:solidFill>
              </a:rPr>
              <a:t>如何在</a:t>
            </a:r>
            <a:r>
              <a:rPr lang="en-US" altLang="zh-CN" sz="2800" b="1" dirty="0" smtClean="0">
                <a:solidFill>
                  <a:srgbClr val="0000FF"/>
                </a:solidFill>
              </a:rPr>
              <a:t>Cache</a:t>
            </a:r>
            <a:r>
              <a:rPr lang="zh-CN" altLang="en-US" sz="2800" b="1" dirty="0" smtClean="0">
                <a:solidFill>
                  <a:srgbClr val="0000FF"/>
                </a:solidFill>
              </a:rPr>
              <a:t>中找到所需的数据块</a:t>
            </a:r>
            <a:endParaRPr lang="zh-CN" altLang="en-US" sz="2800" b="1" dirty="0">
              <a:solidFill>
                <a:srgbClr val="0000FF"/>
              </a:solidFill>
            </a:endParaRPr>
          </a:p>
        </p:txBody>
      </p:sp>
      <p:sp>
        <p:nvSpPr>
          <p:cNvPr id="4" name="Rectangle 3"/>
          <p:cNvSpPr>
            <a:spLocks noGrp="1" noChangeArrowheads="1"/>
          </p:cNvSpPr>
          <p:nvPr>
            <p:ph idx="1"/>
          </p:nvPr>
        </p:nvSpPr>
        <p:spPr>
          <a:xfrm>
            <a:off x="107504" y="908720"/>
            <a:ext cx="9036496" cy="4972001"/>
          </a:xfrm>
        </p:spPr>
        <p:txBody>
          <a:bodyPr>
            <a:noAutofit/>
          </a:bodyPr>
          <a:lstStyle/>
          <a:p>
            <a:pPr marL="0" indent="0" eaLnBrk="1" hangingPunct="1">
              <a:lnSpc>
                <a:spcPct val="120000"/>
              </a:lnSpc>
              <a:buFont typeface="Wingdings" panose="05000000000000000000" pitchFamily="2" charset="2"/>
              <a:buNone/>
            </a:pPr>
            <a:r>
              <a:rPr lang="zh-CN" altLang="en-US" sz="2400" b="1"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为了指出</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中的块是否包含有效信息，一般是对每一表项设置一个</a:t>
            </a:r>
            <a:r>
              <a:rPr lang="zh-CN" altLang="en-US" sz="2400" b="1" dirty="0" smtClean="0">
                <a:latin typeface="华文中宋" panose="02010600040101010101" pitchFamily="2" charset="-122"/>
                <a:ea typeface="华文中宋" panose="02010600040101010101" pitchFamily="2" charset="-122"/>
              </a:rPr>
              <a:t>有效位</a:t>
            </a:r>
            <a:r>
              <a:rPr lang="zh-CN" altLang="en-US" sz="2400" dirty="0" smtClean="0">
                <a:latin typeface="华文中宋" panose="02010600040101010101" pitchFamily="2" charset="-122"/>
                <a:ea typeface="华文中宋" panose="02010600040101010101" pitchFamily="2" charset="-122"/>
              </a:rPr>
              <a:t>。例如，当该位为“</a:t>
            </a: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时表示该表项有效，</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中相应块所包含的信息有效。当一个主存块被调入</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中某一个块位置时，它的标识就被填入目标表中与该</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块相对应的项中，并且该项的有效位被置“</a:t>
            </a: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 </a:t>
            </a:r>
            <a:endParaRPr lang="zh-CN" altLang="en-US" sz="2400" dirty="0" smtClean="0">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        根据映象规则不同，一个主存块可能映象到</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中的一个或多个</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块位置。为便于讨论，把它们称为</a:t>
            </a:r>
            <a:r>
              <a:rPr lang="zh-CN" altLang="en-US" sz="2400" b="1" dirty="0" smtClean="0">
                <a:latin typeface="华文中宋" panose="02010600040101010101" pitchFamily="2" charset="-122"/>
                <a:ea typeface="华文中宋" panose="02010600040101010101" pitchFamily="2" charset="-122"/>
              </a:rPr>
              <a:t>候选位置</a:t>
            </a:r>
            <a:r>
              <a:rPr lang="zh-CN" altLang="en-US" sz="2400" dirty="0" smtClean="0">
                <a:latin typeface="华文中宋" panose="02010600040101010101" pitchFamily="2" charset="-122"/>
                <a:ea typeface="华文中宋" panose="02010600040101010101" pitchFamily="2" charset="-122"/>
              </a:rPr>
              <a:t>。</a:t>
            </a:r>
            <a:endParaRPr lang="en-US" altLang="zh-CN" sz="2400" dirty="0" smtClean="0">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        当</a:t>
            </a:r>
            <a:r>
              <a:rPr lang="en-US" altLang="zh-CN" sz="2400" dirty="0" smtClean="0">
                <a:latin typeface="华文中宋" panose="02010600040101010101" pitchFamily="2" charset="-122"/>
                <a:ea typeface="华文中宋" panose="02010600040101010101" pitchFamily="2" charset="-122"/>
              </a:rPr>
              <a:t>CPU</a:t>
            </a:r>
            <a:r>
              <a:rPr lang="zh-CN" altLang="en-US" sz="2400" dirty="0" smtClean="0">
                <a:latin typeface="华文中宋" panose="02010600040101010101" pitchFamily="2" charset="-122"/>
                <a:ea typeface="华文中宋" panose="02010600040101010101" pitchFamily="2" charset="-122"/>
              </a:rPr>
              <a:t>访问该主存块时，必须且只需</a:t>
            </a:r>
            <a:r>
              <a:rPr lang="zh-CN" altLang="en-US" sz="2400" b="1" dirty="0" smtClean="0">
                <a:latin typeface="华文中宋" panose="02010600040101010101" pitchFamily="2" charset="-122"/>
                <a:ea typeface="华文中宋" panose="02010600040101010101" pitchFamily="2" charset="-122"/>
              </a:rPr>
              <a:t>查找它的候选位置所对应的标识</a:t>
            </a:r>
            <a:r>
              <a:rPr lang="zh-CN" altLang="en-US" sz="2400" dirty="0" smtClean="0">
                <a:latin typeface="华文中宋" panose="02010600040101010101" pitchFamily="2" charset="-122"/>
                <a:ea typeface="华文中宋" panose="02010600040101010101" pitchFamily="2" charset="-122"/>
              </a:rPr>
              <a:t>。如果有与所访问的主存块相同的标识，且其有效位“</a:t>
            </a: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，则它所对应的</a:t>
            </a:r>
            <a:r>
              <a:rPr lang="en-US" altLang="zh-CN" sz="2400" dirty="0" err="1" smtClean="0">
                <a:latin typeface="华文中宋" panose="02010600040101010101" pitchFamily="2" charset="-122"/>
                <a:ea typeface="华文中宋" panose="02010600040101010101" pitchFamily="2" charset="-122"/>
              </a:rPr>
              <a:t>Cach</a:t>
            </a:r>
            <a:r>
              <a:rPr lang="zh-CN" altLang="en-US" sz="2400" dirty="0" smtClean="0">
                <a:latin typeface="华文中宋" panose="02010600040101010101" pitchFamily="2" charset="-122"/>
                <a:ea typeface="华文中宋" panose="02010600040101010101" pitchFamily="2" charset="-122"/>
              </a:rPr>
              <a:t>块即是所要找的块。为了保证速度，对各候选位置的标识的检查比较是同时并行地进行。 </a:t>
            </a:r>
            <a:endParaRPr lang="zh-CN" altLang="en-US" sz="240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2</a:t>
            </a:r>
            <a:r>
              <a:rPr lang="en-US" altLang="zh-CN" sz="2800" b="1" dirty="0" smtClean="0">
                <a:solidFill>
                  <a:srgbClr val="0000FF"/>
                </a:solidFill>
              </a:rPr>
              <a:t>. </a:t>
            </a:r>
            <a:r>
              <a:rPr lang="zh-CN" altLang="en-US" sz="2800" b="1" dirty="0" smtClean="0">
                <a:solidFill>
                  <a:srgbClr val="0000FF"/>
                </a:solidFill>
              </a:rPr>
              <a:t>如何在</a:t>
            </a:r>
            <a:r>
              <a:rPr lang="en-US" altLang="zh-CN" sz="2800" b="1" dirty="0" smtClean="0">
                <a:solidFill>
                  <a:srgbClr val="0000FF"/>
                </a:solidFill>
              </a:rPr>
              <a:t>Cache</a:t>
            </a:r>
            <a:r>
              <a:rPr lang="zh-CN" altLang="en-US" sz="2800" b="1" dirty="0" smtClean="0">
                <a:solidFill>
                  <a:srgbClr val="0000FF"/>
                </a:solidFill>
              </a:rPr>
              <a:t>中找到所需的数据块</a:t>
            </a:r>
            <a:endParaRPr lang="zh-CN" altLang="en-US" sz="2800" b="1" dirty="0">
              <a:solidFill>
                <a:srgbClr val="0000FF"/>
              </a:solidFill>
            </a:endParaRPr>
          </a:p>
        </p:txBody>
      </p:sp>
      <p:sp>
        <p:nvSpPr>
          <p:cNvPr id="4" name="Rectangle 2"/>
          <p:cNvSpPr>
            <a:spLocks noGrp="1" noChangeArrowheads="1"/>
          </p:cNvSpPr>
          <p:nvPr>
            <p:ph idx="1"/>
          </p:nvPr>
        </p:nvSpPr>
        <p:spPr>
          <a:xfrm>
            <a:off x="251520" y="3643139"/>
            <a:ext cx="8461375" cy="3170237"/>
          </a:xfrm>
        </p:spPr>
        <p:txBody>
          <a:bodyPr>
            <a:noAutofit/>
          </a:bodyPr>
          <a:lstStyle/>
          <a:p>
            <a:pPr marL="0" indent="0" algn="just" eaLnBrk="1" hangingPunct="1">
              <a:lnSpc>
                <a:spcPct val="120000"/>
              </a:lnSpc>
              <a:buFont typeface="Wingdings" panose="05000000000000000000" pitchFamily="2" charset="2"/>
              <a:buNone/>
              <a:defRPr/>
            </a:pPr>
            <a:r>
              <a:rPr lang="zh-CN" altLang="en-US" sz="2400" dirty="0" smtClean="0">
                <a:latin typeface="华文中宋" panose="02010600040101010101" pitchFamily="2" charset="-122"/>
                <a:ea typeface="华文中宋" panose="02010600040101010101" pitchFamily="2" charset="-122"/>
              </a:rPr>
              <a:t>     直接映象</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的候选位置最少，只有一个；全相联</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的候选位置最多，为</a:t>
            </a:r>
            <a:r>
              <a:rPr lang="en-US" altLang="zh-CN" sz="2400" dirty="0" smtClean="0">
                <a:latin typeface="华文中宋" panose="02010600040101010101" pitchFamily="2" charset="-122"/>
                <a:ea typeface="华文中宋" panose="02010600040101010101" pitchFamily="2" charset="-122"/>
              </a:rPr>
              <a:t>M</a:t>
            </a:r>
            <a:r>
              <a:rPr lang="zh-CN" altLang="en-US" sz="2400" dirty="0" smtClean="0">
                <a:latin typeface="华文中宋" panose="02010600040101010101" pitchFamily="2" charset="-122"/>
                <a:ea typeface="华文中宋" panose="02010600040101010101" pitchFamily="2" charset="-122"/>
              </a:rPr>
              <a:t>个；而</a:t>
            </a:r>
            <a:r>
              <a:rPr lang="en-US" altLang="zh-CN" sz="2400" dirty="0" smtClean="0">
                <a:latin typeface="华文中宋" panose="02010600040101010101" pitchFamily="2" charset="-122"/>
                <a:ea typeface="华文中宋" panose="02010600040101010101" pitchFamily="2" charset="-122"/>
              </a:rPr>
              <a:t>n</a:t>
            </a:r>
            <a:r>
              <a:rPr lang="zh-CN" altLang="en-US" sz="2400" dirty="0" smtClean="0">
                <a:latin typeface="华文中宋" panose="02010600040101010101" pitchFamily="2" charset="-122"/>
                <a:ea typeface="华文中宋" panose="02010600040101010101" pitchFamily="2" charset="-122"/>
              </a:rPr>
              <a:t>路组相联则介于两者之间，为</a:t>
            </a:r>
            <a:r>
              <a:rPr lang="en-US" altLang="zh-CN" sz="2400" dirty="0" smtClean="0">
                <a:latin typeface="华文中宋" panose="02010600040101010101" pitchFamily="2" charset="-122"/>
                <a:ea typeface="华文中宋" panose="02010600040101010101" pitchFamily="2" charset="-122"/>
              </a:rPr>
              <a:t>n</a:t>
            </a:r>
            <a:r>
              <a:rPr lang="zh-CN" altLang="en-US" sz="2400" dirty="0" smtClean="0">
                <a:latin typeface="华文中宋" panose="02010600040101010101" pitchFamily="2" charset="-122"/>
                <a:ea typeface="华文中宋" panose="02010600040101010101" pitchFamily="2" charset="-122"/>
              </a:rPr>
              <a:t>个。</a:t>
            </a:r>
            <a:endParaRPr lang="zh-CN" altLang="en-US" sz="2400" dirty="0" smtClean="0">
              <a:latin typeface="华文中宋" panose="02010600040101010101" pitchFamily="2" charset="-122"/>
              <a:ea typeface="华文中宋" panose="02010600040101010101" pitchFamily="2" charset="-122"/>
            </a:endParaRPr>
          </a:p>
          <a:p>
            <a:pPr marL="0" indent="0" algn="just" eaLnBrk="1" hangingPunct="1">
              <a:lnSpc>
                <a:spcPct val="120000"/>
              </a:lnSpc>
              <a:buFont typeface="Wingdings" panose="05000000000000000000" pitchFamily="2" charset="2"/>
              <a:buNone/>
              <a:defRPr/>
            </a:pPr>
            <a:r>
              <a:rPr lang="zh-CN" altLang="en-US" sz="2400" dirty="0" smtClean="0">
                <a:latin typeface="华文中宋" panose="02010600040101010101" pitchFamily="2" charset="-122"/>
                <a:ea typeface="华文中宋" panose="02010600040101010101" pitchFamily="2" charset="-122"/>
              </a:rPr>
              <a:t>     并行查找的硬件实现方法有两种：</a:t>
            </a:r>
            <a:endParaRPr lang="zh-CN" altLang="en-US" sz="2400" dirty="0" smtClean="0">
              <a:latin typeface="华文中宋" panose="02010600040101010101" pitchFamily="2" charset="-122"/>
              <a:ea typeface="华文中宋" panose="02010600040101010101" pitchFamily="2" charset="-122"/>
            </a:endParaRPr>
          </a:p>
          <a:p>
            <a:pPr marL="0" indent="0" algn="just" eaLnBrk="1" hangingPunct="1">
              <a:lnSpc>
                <a:spcPct val="120000"/>
              </a:lnSpc>
              <a:buFont typeface="Wingdings" panose="05000000000000000000" pitchFamily="2" charset="2"/>
              <a:buNone/>
              <a:defRPr/>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1</a:t>
            </a:r>
            <a:r>
              <a:rPr lang="zh-CN" altLang="en-US" sz="2400" dirty="0" smtClean="0">
                <a:latin typeface="华文中宋" panose="02010600040101010101" pitchFamily="2" charset="-122"/>
                <a:ea typeface="华文中宋" panose="02010600040101010101" pitchFamily="2" charset="-122"/>
              </a:rPr>
              <a:t>）用组相联存储器实现；</a:t>
            </a:r>
            <a:endParaRPr lang="zh-CN" altLang="en-US" sz="2400" dirty="0" smtClean="0">
              <a:latin typeface="华文中宋" panose="02010600040101010101" pitchFamily="2" charset="-122"/>
              <a:ea typeface="华文中宋" panose="02010600040101010101" pitchFamily="2" charset="-122"/>
            </a:endParaRPr>
          </a:p>
          <a:p>
            <a:pPr marL="0" indent="0" algn="just" eaLnBrk="1" hangingPunct="1">
              <a:lnSpc>
                <a:spcPct val="120000"/>
              </a:lnSpc>
              <a:buFont typeface="Wingdings" panose="05000000000000000000" pitchFamily="2" charset="2"/>
              <a:buNone/>
              <a:defRPr/>
            </a:pPr>
            <a:r>
              <a:rPr lang="zh-CN" altLang="en-US" sz="2400" dirty="0" smtClean="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2</a:t>
            </a:r>
            <a:r>
              <a:rPr lang="zh-CN" altLang="en-US" sz="2400" dirty="0" smtClean="0">
                <a:latin typeface="华文中宋" panose="02010600040101010101" pitchFamily="2" charset="-122"/>
                <a:ea typeface="华文中宋" panose="02010600040101010101" pitchFamily="2" charset="-122"/>
              </a:rPr>
              <a:t>）用单体多字存储器和比较器来实现。</a:t>
            </a:r>
            <a:endParaRPr lang="zh-CN" altLang="en-US" sz="2400" dirty="0" smtClean="0">
              <a:latin typeface="华文中宋" panose="02010600040101010101" pitchFamily="2" charset="-122"/>
              <a:ea typeface="华文中宋" panose="02010600040101010101" pitchFamily="2"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8888" y="908720"/>
            <a:ext cx="6770687" cy="63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txBox="1">
            <a:spLocks noChangeArrowheads="1"/>
          </p:cNvSpPr>
          <p:nvPr/>
        </p:nvSpPr>
        <p:spPr bwMode="auto">
          <a:xfrm>
            <a:off x="2914650" y="1628800"/>
            <a:ext cx="3314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90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buSzPct val="80000"/>
              <a:buFont typeface="Wingdings" panose="05000000000000000000" pitchFamily="2" charset="2"/>
              <a:buNone/>
              <a:defRPr/>
            </a:pPr>
            <a:r>
              <a:rPr lang="zh-CN" altLang="en-US" dirty="0" smtClean="0">
                <a:latin typeface="华文中宋" panose="02010600040101010101" pitchFamily="2" charset="-122"/>
                <a:ea typeface="华文中宋" panose="02010600040101010101" pitchFamily="2" charset="-122"/>
              </a:rPr>
              <a:t> 每个</a:t>
            </a:r>
            <a:r>
              <a:rPr lang="en-US" altLang="zh-CN" dirty="0" smtClean="0">
                <a:latin typeface="华文中宋" panose="02010600040101010101" pitchFamily="2" charset="-122"/>
                <a:ea typeface="华文中宋" panose="02010600040101010101" pitchFamily="2" charset="-122"/>
              </a:rPr>
              <a:t>cache</a:t>
            </a:r>
            <a:r>
              <a:rPr lang="zh-CN" altLang="en-US" dirty="0" smtClean="0">
                <a:latin typeface="华文中宋" panose="02010600040101010101" pitchFamily="2" charset="-122"/>
                <a:ea typeface="华文中宋" panose="02010600040101010101" pitchFamily="2" charset="-122"/>
              </a:rPr>
              <a:t>块的内容</a:t>
            </a:r>
            <a:endParaRPr lang="zh-CN" altLang="en-US" sz="3000" b="0" dirty="0" smtClean="0">
              <a:latin typeface="华文中宋" panose="02010600040101010101" pitchFamily="2" charset="-122"/>
              <a:ea typeface="华文中宋" panose="02010600040101010101" pitchFamily="2" charset="-122"/>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225" y="2492896"/>
            <a:ext cx="6196013" cy="56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bwMode="auto">
          <a:xfrm>
            <a:off x="3348038" y="3068960"/>
            <a:ext cx="331311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90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buSzPct val="80000"/>
              <a:buFont typeface="Wingdings" panose="05000000000000000000" pitchFamily="2" charset="2"/>
              <a:buNone/>
              <a:defRPr/>
            </a:pPr>
            <a:r>
              <a:rPr lang="zh-CN" altLang="en-US" dirty="0" smtClean="0">
                <a:latin typeface="华文中宋" panose="02010600040101010101" pitchFamily="2" charset="-122"/>
                <a:ea typeface="华文中宋" panose="02010600040101010101" pitchFamily="2" charset="-122"/>
              </a:rPr>
              <a:t>主存地址的构成</a:t>
            </a:r>
            <a:endParaRPr lang="zh-CN" altLang="en-US"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2</a:t>
            </a:r>
            <a:r>
              <a:rPr lang="en-US" altLang="zh-CN" sz="2800" b="1" dirty="0" smtClean="0">
                <a:solidFill>
                  <a:srgbClr val="0000FF"/>
                </a:solidFill>
              </a:rPr>
              <a:t>. </a:t>
            </a:r>
            <a:r>
              <a:rPr lang="zh-CN" altLang="en-US" sz="2800" b="1" dirty="0" smtClean="0">
                <a:solidFill>
                  <a:srgbClr val="0000FF"/>
                </a:solidFill>
              </a:rPr>
              <a:t>如何在</a:t>
            </a:r>
            <a:r>
              <a:rPr lang="en-US" altLang="zh-CN" sz="2800" b="1" dirty="0" smtClean="0">
                <a:solidFill>
                  <a:srgbClr val="0000FF"/>
                </a:solidFill>
              </a:rPr>
              <a:t>Cache</a:t>
            </a:r>
            <a:r>
              <a:rPr lang="zh-CN" altLang="en-US" sz="2800" b="1" dirty="0" smtClean="0">
                <a:solidFill>
                  <a:srgbClr val="0000FF"/>
                </a:solidFill>
              </a:rPr>
              <a:t>中找到所需的数据块</a:t>
            </a:r>
            <a:endParaRPr lang="zh-CN" altLang="en-US" sz="2800" b="1" dirty="0">
              <a:solidFill>
                <a:srgbClr val="0000FF"/>
              </a:solidFill>
            </a:endParaRPr>
          </a:p>
        </p:txBody>
      </p:sp>
      <p:sp>
        <p:nvSpPr>
          <p:cNvPr id="9" name="Rectangle 2"/>
          <p:cNvSpPr>
            <a:spLocks noGrp="1" noChangeArrowheads="1"/>
          </p:cNvSpPr>
          <p:nvPr>
            <p:ph idx="1"/>
          </p:nvPr>
        </p:nvSpPr>
        <p:spPr>
          <a:xfrm>
            <a:off x="35496" y="836712"/>
            <a:ext cx="8999984" cy="2449512"/>
          </a:xfrm>
        </p:spPr>
        <p:txBody>
          <a:bodyPr>
            <a:normAutofit/>
          </a:bodyPr>
          <a:lstStyle/>
          <a:p>
            <a:pPr marL="0" indent="0" eaLnBrk="1" hangingPunct="1">
              <a:lnSpc>
                <a:spcPct val="120000"/>
              </a:lnSpc>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       图中画出了用第二种方法来实现</a:t>
            </a:r>
            <a:r>
              <a:rPr lang="en-US" altLang="zh-CN" sz="2400" dirty="0" smtClean="0">
                <a:latin typeface="华文中宋" panose="02010600040101010101" pitchFamily="2" charset="-122"/>
                <a:ea typeface="华文中宋" panose="02010600040101010101" pitchFamily="2" charset="-122"/>
              </a:rPr>
              <a:t>4</a:t>
            </a:r>
            <a:r>
              <a:rPr lang="zh-CN" altLang="en-US" sz="2400" dirty="0" smtClean="0">
                <a:latin typeface="华文中宋" panose="02010600040101010101" pitchFamily="2" charset="-122"/>
                <a:ea typeface="华文中宋" panose="02010600040101010101" pitchFamily="2" charset="-122"/>
              </a:rPr>
              <a:t>路组相联（每组</a:t>
            </a:r>
            <a:r>
              <a:rPr lang="en-US" altLang="zh-CN" sz="2400" dirty="0" smtClean="0">
                <a:latin typeface="华文中宋" panose="02010600040101010101" pitchFamily="2" charset="-122"/>
                <a:ea typeface="华文中宋" panose="02010600040101010101" pitchFamily="2" charset="-122"/>
              </a:rPr>
              <a:t>4</a:t>
            </a:r>
            <a:r>
              <a:rPr lang="zh-CN" altLang="en-US" sz="2400" dirty="0" smtClean="0">
                <a:latin typeface="华文中宋" panose="02010600040101010101" pitchFamily="2" charset="-122"/>
                <a:ea typeface="华文中宋" panose="02010600040101010101" pitchFamily="2" charset="-122"/>
              </a:rPr>
              <a:t>个块）的情况。这时需要</a:t>
            </a:r>
            <a:r>
              <a:rPr lang="en-US" altLang="zh-CN" sz="2400" dirty="0" smtClean="0">
                <a:latin typeface="华文中宋" panose="02010600040101010101" pitchFamily="2" charset="-122"/>
                <a:ea typeface="华文中宋" panose="02010600040101010101" pitchFamily="2" charset="-122"/>
              </a:rPr>
              <a:t>4</a:t>
            </a:r>
            <a:r>
              <a:rPr lang="zh-CN" altLang="en-US" sz="2400" dirty="0" smtClean="0">
                <a:latin typeface="华文中宋" panose="02010600040101010101" pitchFamily="2" charset="-122"/>
                <a:ea typeface="华文中宋" panose="02010600040101010101" pitchFamily="2" charset="-122"/>
              </a:rPr>
              <a:t>个比较器。</a:t>
            </a:r>
            <a:r>
              <a:rPr lang="en-US" altLang="zh-CN" sz="2400" dirty="0" smtClean="0">
                <a:latin typeface="华文中宋" panose="02010600040101010101" pitchFamily="2" charset="-122"/>
                <a:ea typeface="华文中宋" panose="02010600040101010101" pitchFamily="2" charset="-122"/>
              </a:rPr>
              <a:t>CPU</a:t>
            </a:r>
            <a:r>
              <a:rPr lang="zh-CN" altLang="en-US" sz="2400" dirty="0" smtClean="0">
                <a:latin typeface="华文中宋" panose="02010600040101010101" pitchFamily="2" charset="-122"/>
                <a:ea typeface="华文中宋" panose="02010600040101010101" pitchFamily="2" charset="-122"/>
              </a:rPr>
              <a:t>访存时，用本次访存地址中的索引找到对应的分组，并从该组中读出</a:t>
            </a:r>
            <a:r>
              <a:rPr lang="en-US" altLang="zh-CN" sz="2400" dirty="0" smtClean="0">
                <a:latin typeface="华文中宋" panose="02010600040101010101" pitchFamily="2" charset="-122"/>
                <a:ea typeface="华文中宋" panose="02010600040101010101" pitchFamily="2" charset="-122"/>
              </a:rPr>
              <a:t>4</a:t>
            </a:r>
            <a:r>
              <a:rPr lang="zh-CN" altLang="en-US" sz="2400" dirty="0" smtClean="0">
                <a:latin typeface="华文中宋" panose="02010600040101010101" pitchFamily="2" charset="-122"/>
                <a:ea typeface="华文中宋" panose="02010600040101010101" pitchFamily="2" charset="-122"/>
              </a:rPr>
              <a:t>个</a:t>
            </a:r>
            <a:r>
              <a:rPr lang="en-US" altLang="zh-CN" sz="2400" dirty="0" smtClean="0">
                <a:latin typeface="华文中宋" panose="02010600040101010101" pitchFamily="2" charset="-122"/>
                <a:ea typeface="华文中宋" panose="02010600040101010101" pitchFamily="2" charset="-122"/>
              </a:rPr>
              <a:t>tag</a:t>
            </a:r>
            <a:r>
              <a:rPr lang="zh-CN" altLang="en-US" sz="2400" dirty="0" smtClean="0">
                <a:latin typeface="华文中宋" panose="02010600040101010101" pitchFamily="2" charset="-122"/>
                <a:ea typeface="华文中宋" panose="02010600040101010101" pitchFamily="2" charset="-122"/>
              </a:rPr>
              <a:t>，然后将它们与本次访存地址中的</a:t>
            </a:r>
            <a:r>
              <a:rPr lang="en-US" altLang="zh-CN" sz="2400" dirty="0" smtClean="0">
                <a:latin typeface="华文中宋" panose="02010600040101010101" pitchFamily="2" charset="-122"/>
                <a:ea typeface="华文中宋" panose="02010600040101010101" pitchFamily="2" charset="-122"/>
              </a:rPr>
              <a:t>tag</a:t>
            </a:r>
            <a:r>
              <a:rPr lang="zh-CN" altLang="en-US" sz="2400" dirty="0" smtClean="0">
                <a:latin typeface="华文中宋" panose="02010600040101010101" pitchFamily="2" charset="-122"/>
                <a:ea typeface="华文中宋" panose="02010600040101010101" pitchFamily="2" charset="-122"/>
              </a:rPr>
              <a:t>进行并行比较。根据比较结果确定是否命中，以及该组中哪一个块是要访问的块（若命中）。 </a:t>
            </a:r>
            <a:endParaRPr lang="zh-CN" altLang="en-US" sz="2400" dirty="0" smtClean="0">
              <a:latin typeface="华文中宋" panose="02010600040101010101" pitchFamily="2" charset="-122"/>
              <a:ea typeface="华文中宋" panose="02010600040101010101" pitchFamily="2" charset="-122"/>
            </a:endParaRPr>
          </a:p>
        </p:txBody>
      </p:sp>
      <p:pic>
        <p:nvPicPr>
          <p:cNvPr id="1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3125594"/>
            <a:ext cx="6565602" cy="368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2</a:t>
            </a:r>
            <a:r>
              <a:rPr lang="en-US" altLang="zh-CN" sz="2800" b="1" dirty="0" smtClean="0">
                <a:solidFill>
                  <a:srgbClr val="0000FF"/>
                </a:solidFill>
              </a:rPr>
              <a:t>. </a:t>
            </a:r>
            <a:r>
              <a:rPr lang="zh-CN" altLang="en-US" sz="2800" b="1" dirty="0" smtClean="0">
                <a:solidFill>
                  <a:srgbClr val="0000FF"/>
                </a:solidFill>
              </a:rPr>
              <a:t>如何在</a:t>
            </a:r>
            <a:r>
              <a:rPr lang="en-US" altLang="zh-CN" sz="2800" b="1" dirty="0" smtClean="0">
                <a:solidFill>
                  <a:srgbClr val="0000FF"/>
                </a:solidFill>
              </a:rPr>
              <a:t>Cache</a:t>
            </a:r>
            <a:r>
              <a:rPr lang="zh-CN" altLang="en-US" sz="2800" b="1" dirty="0" smtClean="0">
                <a:solidFill>
                  <a:srgbClr val="0000FF"/>
                </a:solidFill>
              </a:rPr>
              <a:t>中找到所需的数据块</a:t>
            </a:r>
            <a:endParaRPr lang="zh-CN" altLang="en-US" sz="2800" b="1" dirty="0">
              <a:solidFill>
                <a:srgbClr val="0000FF"/>
              </a:solidFill>
            </a:endParaRPr>
          </a:p>
        </p:txBody>
      </p:sp>
      <p:sp>
        <p:nvSpPr>
          <p:cNvPr id="4" name="Rectangle 2"/>
          <p:cNvSpPr>
            <a:spLocks noGrp="1" noChangeArrowheads="1"/>
          </p:cNvSpPr>
          <p:nvPr>
            <p:ph idx="1"/>
          </p:nvPr>
        </p:nvSpPr>
        <p:spPr>
          <a:xfrm>
            <a:off x="215900" y="1194519"/>
            <a:ext cx="8821738" cy="4322713"/>
          </a:xfrm>
        </p:spPr>
        <p:txBody>
          <a:bodyPr>
            <a:normAutofit/>
          </a:bodyPr>
          <a:lstStyle/>
          <a:p>
            <a:pPr marL="0" indent="0" eaLnBrk="1" hangingPunct="1">
              <a:lnSpc>
                <a:spcPct val="120000"/>
              </a:lnSpc>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      无论是直接映象还是组相联，查找时只需比较标识，</a:t>
            </a:r>
            <a:r>
              <a:rPr lang="zh-CN" altLang="en-US" sz="2400" dirty="0" smtClean="0">
                <a:solidFill>
                  <a:srgbClr val="0070C0"/>
                </a:solidFill>
                <a:latin typeface="华文中宋" panose="02010600040101010101" pitchFamily="2" charset="-122"/>
                <a:ea typeface="华文中宋" panose="02010600040101010101" pitchFamily="2" charset="-122"/>
              </a:rPr>
              <a:t>索引无需参加比较</a:t>
            </a:r>
            <a:r>
              <a:rPr lang="zh-CN" altLang="en-US" sz="2400" dirty="0" smtClean="0">
                <a:latin typeface="华文中宋" panose="02010600040101010101" pitchFamily="2" charset="-122"/>
                <a:ea typeface="华文中宋" panose="02010600040101010101" pitchFamily="2" charset="-122"/>
              </a:rPr>
              <a:t>。这是因为索引已被用来选择要查找的组（或块），而所有索引相同（且只有索引相同）的块都被映象到该组（块）中。所以，该组中存放的块的索引一定与本次访存的索引相同。</a:t>
            </a:r>
            <a:endParaRPr lang="en-US" altLang="zh-CN" sz="2400" dirty="0" smtClean="0">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en-US" altLang="zh-CN" sz="24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如果</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的容量不变，提高相联度会减少组数、增加每一组中的块数，从而会减少索引的位数和增加标识的位数。当采用类似于前图的并行比较方案时，不仅所需比较器的个数随之增加，而且比较器的位数也随之增多。在全相联的情况下，索引的位数为</a:t>
            </a:r>
            <a:r>
              <a:rPr lang="en-US" altLang="zh-CN" sz="2400" dirty="0" smtClean="0">
                <a:latin typeface="华文中宋" panose="02010600040101010101" pitchFamily="2" charset="-122"/>
                <a:ea typeface="华文中宋" panose="02010600040101010101" pitchFamily="2" charset="-122"/>
              </a:rPr>
              <a:t>0</a:t>
            </a:r>
            <a:r>
              <a:rPr lang="zh-CN" altLang="en-US" sz="2400" dirty="0" smtClean="0">
                <a:latin typeface="华文中宋" panose="02010600040101010101" pitchFamily="2" charset="-122"/>
                <a:ea typeface="华文中宋" panose="02010600040101010101" pitchFamily="2" charset="-122"/>
              </a:rPr>
              <a:t>，块地址全都作为标识。 </a:t>
            </a:r>
            <a:endParaRPr lang="zh-CN" altLang="en-US" sz="240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3. </a:t>
            </a:r>
            <a:r>
              <a:rPr lang="zh-CN" altLang="en-US" sz="2800" b="1" dirty="0" smtClean="0">
                <a:solidFill>
                  <a:srgbClr val="0000FF"/>
                </a:solidFill>
              </a:rPr>
              <a:t>如何调入数据块</a:t>
            </a:r>
            <a:endParaRPr lang="zh-CN" altLang="en-US" sz="2800" b="1" dirty="0">
              <a:solidFill>
                <a:srgbClr val="0000FF"/>
              </a:solidFill>
            </a:endParaRPr>
          </a:p>
        </p:txBody>
      </p:sp>
      <p:sp>
        <p:nvSpPr>
          <p:cNvPr id="4" name="Rectangle 5"/>
          <p:cNvSpPr>
            <a:spLocks noGrp="1" noChangeArrowheads="1"/>
          </p:cNvSpPr>
          <p:nvPr>
            <p:ph idx="1"/>
          </p:nvPr>
        </p:nvSpPr>
        <p:spPr>
          <a:xfrm>
            <a:off x="144016" y="1052736"/>
            <a:ext cx="8820472" cy="4538662"/>
          </a:xfrm>
        </p:spPr>
        <p:txBody>
          <a:bodyPr>
            <a:normAutofit/>
          </a:bodyPr>
          <a:lstStyle/>
          <a:p>
            <a:pPr marL="0" indent="0" eaLnBrk="1" hangingPunct="1">
              <a:lnSpc>
                <a:spcPct val="120000"/>
              </a:lnSpc>
              <a:buFont typeface="Wingdings" panose="05000000000000000000" pitchFamily="2" charset="2"/>
              <a:buNone/>
            </a:pPr>
            <a:r>
              <a:rPr lang="zh-CN" altLang="en-US" sz="2600" dirty="0" smtClean="0">
                <a:solidFill>
                  <a:schemeClr val="tx1"/>
                </a:solidFill>
                <a:latin typeface="华文中宋" panose="02010600040101010101" pitchFamily="2" charset="-122"/>
                <a:ea typeface="华文中宋" panose="02010600040101010101" pitchFamily="2" charset="-122"/>
              </a:rPr>
              <a:t>       由于主存中的块比</a:t>
            </a:r>
            <a:r>
              <a:rPr lang="en-US" altLang="zh-CN" sz="2600" dirty="0" smtClean="0">
                <a:solidFill>
                  <a:schemeClr val="tx1"/>
                </a:solidFill>
                <a:latin typeface="华文中宋" panose="02010600040101010101" pitchFamily="2" charset="-122"/>
                <a:ea typeface="华文中宋" panose="02010600040101010101" pitchFamily="2" charset="-122"/>
              </a:rPr>
              <a:t>Cache</a:t>
            </a:r>
            <a:r>
              <a:rPr lang="zh-CN" altLang="en-US" sz="2600" dirty="0" smtClean="0">
                <a:solidFill>
                  <a:schemeClr val="tx1"/>
                </a:solidFill>
                <a:latin typeface="华文中宋" panose="02010600040101010101" pitchFamily="2" charset="-122"/>
                <a:ea typeface="华文中宋" panose="02010600040101010101" pitchFamily="2" charset="-122"/>
              </a:rPr>
              <a:t>中的块多，所以当要从主存调入一个块到</a:t>
            </a:r>
            <a:r>
              <a:rPr lang="en-US" altLang="zh-CN" sz="2600" dirty="0" smtClean="0">
                <a:solidFill>
                  <a:schemeClr val="tx1"/>
                </a:solidFill>
                <a:latin typeface="华文中宋" panose="02010600040101010101" pitchFamily="2" charset="-122"/>
                <a:ea typeface="华文中宋" panose="02010600040101010101" pitchFamily="2" charset="-122"/>
              </a:rPr>
              <a:t>Cache</a:t>
            </a:r>
            <a:r>
              <a:rPr lang="zh-CN" altLang="en-US" sz="2600" dirty="0" smtClean="0">
                <a:solidFill>
                  <a:schemeClr val="tx1"/>
                </a:solidFill>
                <a:latin typeface="华文中宋" panose="02010600040101010101" pitchFamily="2" charset="-122"/>
                <a:ea typeface="华文中宋" panose="02010600040101010101" pitchFamily="2" charset="-122"/>
              </a:rPr>
              <a:t>中时，会出现该块所映象到的一组（或一个）</a:t>
            </a:r>
            <a:r>
              <a:rPr lang="en-US" altLang="zh-CN" sz="2600" dirty="0" smtClean="0">
                <a:solidFill>
                  <a:schemeClr val="tx1"/>
                </a:solidFill>
                <a:latin typeface="华文中宋" panose="02010600040101010101" pitchFamily="2" charset="-122"/>
                <a:ea typeface="华文中宋" panose="02010600040101010101" pitchFamily="2" charset="-122"/>
              </a:rPr>
              <a:t>Cache</a:t>
            </a:r>
            <a:r>
              <a:rPr lang="zh-CN" altLang="en-US" sz="2600" dirty="0" smtClean="0">
                <a:solidFill>
                  <a:schemeClr val="tx1"/>
                </a:solidFill>
                <a:latin typeface="华文中宋" panose="02010600040101010101" pitchFamily="2" charset="-122"/>
                <a:ea typeface="华文中宋" panose="02010600040101010101" pitchFamily="2" charset="-122"/>
              </a:rPr>
              <a:t>块已全被占用的情况。这时，需强迫腾出其中的某一块，以接纳新调入的块。那么应该替换哪一块呢？这就是替换算法所要解决的问题。</a:t>
            </a:r>
            <a:endParaRPr lang="zh-CN" altLang="en-US" sz="2600" dirty="0" smtClean="0">
              <a:solidFill>
                <a:schemeClr val="tx1"/>
              </a:solidFill>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zh-CN" altLang="en-US" sz="2600" dirty="0" smtClean="0">
                <a:solidFill>
                  <a:schemeClr val="tx1"/>
                </a:solidFill>
                <a:latin typeface="华文中宋" panose="02010600040101010101" pitchFamily="2" charset="-122"/>
                <a:ea typeface="华文中宋" panose="02010600040101010101" pitchFamily="2" charset="-122"/>
              </a:rPr>
              <a:t>       直接映象</a:t>
            </a:r>
            <a:r>
              <a:rPr lang="en-US" altLang="zh-CN" sz="2600" dirty="0" smtClean="0">
                <a:solidFill>
                  <a:schemeClr val="tx1"/>
                </a:solidFill>
                <a:latin typeface="华文中宋" panose="02010600040101010101" pitchFamily="2" charset="-122"/>
                <a:ea typeface="华文中宋" panose="02010600040101010101" pitchFamily="2" charset="-122"/>
              </a:rPr>
              <a:t>Cache</a:t>
            </a:r>
            <a:r>
              <a:rPr lang="zh-CN" altLang="en-US" sz="2600" dirty="0" smtClean="0">
                <a:solidFill>
                  <a:schemeClr val="tx1"/>
                </a:solidFill>
                <a:latin typeface="华文中宋" panose="02010600040101010101" pitchFamily="2" charset="-122"/>
                <a:ea typeface="华文中宋" panose="02010600040101010101" pitchFamily="2" charset="-122"/>
              </a:rPr>
              <a:t>中的替换很简单，因为只有一个块，别无选择。而在组相联和全相联</a:t>
            </a:r>
            <a:r>
              <a:rPr lang="en-US" altLang="zh-CN" sz="2600" dirty="0" smtClean="0">
                <a:solidFill>
                  <a:schemeClr val="tx1"/>
                </a:solidFill>
                <a:latin typeface="华文中宋" panose="02010600040101010101" pitchFamily="2" charset="-122"/>
                <a:ea typeface="华文中宋" panose="02010600040101010101" pitchFamily="2" charset="-122"/>
              </a:rPr>
              <a:t>Cache</a:t>
            </a:r>
            <a:r>
              <a:rPr lang="zh-CN" altLang="en-US" sz="2600" dirty="0" smtClean="0">
                <a:solidFill>
                  <a:schemeClr val="tx1"/>
                </a:solidFill>
                <a:latin typeface="华文中宋" panose="02010600040101010101" pitchFamily="2" charset="-122"/>
                <a:ea typeface="华文中宋" panose="02010600040101010101" pitchFamily="2" charset="-122"/>
              </a:rPr>
              <a:t>中，则有多个块供选择，希望应尽可能避免替换掉马上就要用到的信息。主要的替换算法有以下</a:t>
            </a:r>
            <a:r>
              <a:rPr lang="en-US" altLang="zh-CN" sz="2600" dirty="0" smtClean="0">
                <a:solidFill>
                  <a:schemeClr val="tx1"/>
                </a:solidFill>
                <a:latin typeface="华文中宋" panose="02010600040101010101" pitchFamily="2" charset="-122"/>
                <a:ea typeface="华文中宋" panose="02010600040101010101" pitchFamily="2" charset="-122"/>
              </a:rPr>
              <a:t>3</a:t>
            </a:r>
            <a:r>
              <a:rPr lang="zh-CN" altLang="en-US" sz="2600" dirty="0" smtClean="0">
                <a:solidFill>
                  <a:schemeClr val="tx1"/>
                </a:solidFill>
                <a:latin typeface="华文中宋" panose="02010600040101010101" pitchFamily="2" charset="-122"/>
                <a:ea typeface="华文中宋" panose="02010600040101010101" pitchFamily="2" charset="-122"/>
              </a:rPr>
              <a:t>种。 </a:t>
            </a:r>
            <a:endParaRPr lang="zh-CN" altLang="en-US" sz="2600" dirty="0" smtClean="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3. </a:t>
            </a:r>
            <a:r>
              <a:rPr lang="zh-CN" altLang="en-US" sz="2800" b="1" dirty="0" smtClean="0">
                <a:solidFill>
                  <a:srgbClr val="0000FF"/>
                </a:solidFill>
              </a:rPr>
              <a:t>如何调入数据块</a:t>
            </a:r>
            <a:endParaRPr lang="zh-CN" altLang="en-US" sz="2800" b="1" dirty="0">
              <a:solidFill>
                <a:srgbClr val="0000FF"/>
              </a:solidFill>
            </a:endParaRPr>
          </a:p>
        </p:txBody>
      </p:sp>
      <p:sp>
        <p:nvSpPr>
          <p:cNvPr id="4" name="Rectangle 5"/>
          <p:cNvSpPr>
            <a:spLocks noGrp="1" noChangeArrowheads="1"/>
          </p:cNvSpPr>
          <p:nvPr>
            <p:ph idx="1"/>
          </p:nvPr>
        </p:nvSpPr>
        <p:spPr>
          <a:xfrm>
            <a:off x="286196" y="1238101"/>
            <a:ext cx="8750300" cy="3775075"/>
          </a:xfrm>
        </p:spPr>
        <p:txBody>
          <a:bodyPr>
            <a:normAutofit fontScale="85000" lnSpcReduction="20000"/>
          </a:bodyPr>
          <a:lstStyle/>
          <a:p>
            <a:pPr marL="0" indent="0" eaLnBrk="1" hangingPunct="1">
              <a:lnSpc>
                <a:spcPct val="140000"/>
              </a:lnSpc>
              <a:buFont typeface="Wingdings" panose="05000000000000000000" pitchFamily="2" charset="2"/>
              <a:buNone/>
            </a:pPr>
            <a:r>
              <a:rPr lang="en-US" altLang="zh-CN" sz="3300" b="1" dirty="0" smtClean="0">
                <a:latin typeface="华文中宋" panose="02010600040101010101" pitchFamily="2" charset="-122"/>
                <a:ea typeface="华文中宋" panose="02010600040101010101" pitchFamily="2" charset="-122"/>
              </a:rPr>
              <a:t>1</a:t>
            </a:r>
            <a:r>
              <a:rPr lang="zh-CN" altLang="en-US" sz="3300" b="1" dirty="0" smtClean="0">
                <a:latin typeface="华文中宋" panose="02010600040101010101" pitchFamily="2" charset="-122"/>
                <a:ea typeface="华文中宋" panose="02010600040101010101" pitchFamily="2" charset="-122"/>
              </a:rPr>
              <a:t>．随机法</a:t>
            </a:r>
            <a:endParaRPr lang="zh-CN" altLang="en-US" sz="3300" b="1" dirty="0" smtClean="0">
              <a:latin typeface="华文中宋" panose="02010600040101010101" pitchFamily="2" charset="-122"/>
              <a:ea typeface="华文中宋" panose="02010600040101010101" pitchFamily="2" charset="-122"/>
            </a:endParaRPr>
          </a:p>
          <a:p>
            <a:pPr marL="0" indent="0" eaLnBrk="1" hangingPunct="1">
              <a:lnSpc>
                <a:spcPct val="140000"/>
              </a:lnSpc>
              <a:buFont typeface="Wingdings" panose="05000000000000000000" pitchFamily="2" charset="2"/>
              <a:buNone/>
            </a:pPr>
            <a:r>
              <a:rPr lang="zh-CN" altLang="en-US" dirty="0" smtClean="0">
                <a:latin typeface="华文中宋" panose="02010600040101010101" pitchFamily="2" charset="-122"/>
                <a:ea typeface="华文中宋" panose="02010600040101010101" pitchFamily="2" charset="-122"/>
              </a:rPr>
              <a:t>      </a:t>
            </a:r>
            <a:r>
              <a:rPr lang="zh-CN" altLang="en-US" sz="3100" dirty="0" smtClean="0">
                <a:latin typeface="华文中宋" panose="02010600040101010101" pitchFamily="2" charset="-122"/>
                <a:ea typeface="华文中宋" panose="02010600040101010101" pitchFamily="2" charset="-122"/>
              </a:rPr>
              <a:t>为了均匀使用一组中的各块，这种方法随机地选择被替换的块。有些系统采用伪随机数法产生块号，以使行为可再现。这对于调试硬件是很有用的。</a:t>
            </a:r>
            <a:endParaRPr lang="zh-CN" altLang="en-US" sz="3100" dirty="0" smtClean="0">
              <a:latin typeface="华文中宋" panose="02010600040101010101" pitchFamily="2" charset="-122"/>
              <a:ea typeface="华文中宋" panose="02010600040101010101" pitchFamily="2" charset="-122"/>
            </a:endParaRPr>
          </a:p>
          <a:p>
            <a:pPr marL="0" indent="0" eaLnBrk="1" hangingPunct="1">
              <a:lnSpc>
                <a:spcPct val="140000"/>
              </a:lnSpc>
              <a:buFont typeface="Wingdings" panose="05000000000000000000" pitchFamily="2" charset="2"/>
              <a:buNone/>
            </a:pPr>
            <a:r>
              <a:rPr lang="zh-CN" altLang="en-US" sz="3100" dirty="0" smtClean="0">
                <a:latin typeface="华文中宋" panose="02010600040101010101" pitchFamily="2" charset="-122"/>
                <a:ea typeface="华文中宋" panose="02010600040101010101" pitchFamily="2" charset="-122"/>
              </a:rPr>
              <a:t>优点：简单、易于用硬件实现</a:t>
            </a:r>
            <a:endParaRPr lang="zh-CN" altLang="en-US" sz="3100" dirty="0" smtClean="0">
              <a:latin typeface="华文中宋" panose="02010600040101010101" pitchFamily="2" charset="-122"/>
              <a:ea typeface="华文中宋" panose="02010600040101010101" pitchFamily="2" charset="-122"/>
            </a:endParaRPr>
          </a:p>
          <a:p>
            <a:pPr marL="0" indent="0" eaLnBrk="1" hangingPunct="1">
              <a:lnSpc>
                <a:spcPct val="140000"/>
              </a:lnSpc>
              <a:buFont typeface="Wingdings" panose="05000000000000000000" pitchFamily="2" charset="2"/>
              <a:buNone/>
            </a:pPr>
            <a:r>
              <a:rPr lang="zh-CN" altLang="en-US" sz="3100" dirty="0" smtClean="0">
                <a:latin typeface="华文中宋" panose="02010600040101010101" pitchFamily="2" charset="-122"/>
                <a:ea typeface="华文中宋" panose="02010600040101010101" pitchFamily="2" charset="-122"/>
              </a:rPr>
              <a:t>缺点：没有考虑</a:t>
            </a:r>
            <a:r>
              <a:rPr lang="en-US" altLang="zh-CN" sz="3100" dirty="0" smtClean="0">
                <a:latin typeface="华文中宋" panose="02010600040101010101" pitchFamily="2" charset="-122"/>
                <a:ea typeface="华文中宋" panose="02010600040101010101" pitchFamily="2" charset="-122"/>
              </a:rPr>
              <a:t>Cache</a:t>
            </a:r>
            <a:r>
              <a:rPr lang="zh-CN" altLang="en-US" sz="3100" dirty="0" smtClean="0">
                <a:latin typeface="华文中宋" panose="02010600040101010101" pitchFamily="2" charset="-122"/>
                <a:ea typeface="华文中宋" panose="02010600040101010101" pitchFamily="2" charset="-122"/>
              </a:rPr>
              <a:t>块过去被使用的情况，反映不了程序的局部性，所以其失效率比最近最少使用法高。 </a:t>
            </a:r>
            <a:endParaRPr lang="zh-CN" altLang="en-US" sz="310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3. </a:t>
            </a:r>
            <a:r>
              <a:rPr lang="zh-CN" altLang="en-US" sz="2800" b="1" dirty="0" smtClean="0">
                <a:solidFill>
                  <a:srgbClr val="0000FF"/>
                </a:solidFill>
              </a:rPr>
              <a:t>如何调入数据块</a:t>
            </a:r>
            <a:endParaRPr lang="zh-CN" altLang="en-US" sz="2800" b="1" dirty="0">
              <a:solidFill>
                <a:srgbClr val="0000FF"/>
              </a:solidFill>
            </a:endParaRPr>
          </a:p>
        </p:txBody>
      </p:sp>
      <p:sp>
        <p:nvSpPr>
          <p:cNvPr id="4" name="Rectangle 2"/>
          <p:cNvSpPr txBox="1">
            <a:spLocks noChangeArrowheads="1"/>
          </p:cNvSpPr>
          <p:nvPr/>
        </p:nvSpPr>
        <p:spPr bwMode="auto">
          <a:xfrm>
            <a:off x="359915" y="1367904"/>
            <a:ext cx="8532565"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38290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marL="0" indent="0" eaLnBrk="1" hangingPunct="1">
              <a:lnSpc>
                <a:spcPct val="120000"/>
              </a:lnSpc>
              <a:buSzPct val="80000"/>
              <a:buFont typeface="Wingdings" panose="05000000000000000000" pitchFamily="2" charset="2"/>
              <a:buNone/>
              <a:defRPr/>
            </a:pPr>
            <a:r>
              <a:rPr lang="en-US" altLang="zh-CN" sz="2800" b="1" dirty="0" smtClean="0">
                <a:latin typeface="华文中宋" panose="02010600040101010101" pitchFamily="2" charset="-122"/>
                <a:ea typeface="华文中宋" panose="02010600040101010101" pitchFamily="2" charset="-122"/>
              </a:rPr>
              <a:t>2</a:t>
            </a:r>
            <a:r>
              <a:rPr lang="zh-CN" altLang="en-US" sz="2800" b="1" dirty="0" smtClean="0">
                <a:latin typeface="华文中宋" panose="02010600040101010101" pitchFamily="2" charset="-122"/>
                <a:ea typeface="华文中宋" panose="02010600040101010101" pitchFamily="2" charset="-122"/>
              </a:rPr>
              <a:t>．先进先出法</a:t>
            </a:r>
            <a:r>
              <a:rPr lang="en-US" altLang="zh-CN" sz="2800" b="1" dirty="0" smtClean="0">
                <a:latin typeface="华文中宋" panose="02010600040101010101" pitchFamily="2" charset="-122"/>
                <a:ea typeface="华文中宋" panose="02010600040101010101" pitchFamily="2" charset="-122"/>
              </a:rPr>
              <a:t>(First-In-First-Out</a:t>
            </a:r>
            <a:r>
              <a:rPr lang="zh-CN" altLang="en-US" sz="2800" b="1" dirty="0" smtClean="0">
                <a:latin typeface="华文中宋" panose="02010600040101010101" pitchFamily="2" charset="-122"/>
                <a:ea typeface="华文中宋" panose="02010600040101010101" pitchFamily="2" charset="-122"/>
              </a:rPr>
              <a:t>，</a:t>
            </a:r>
            <a:r>
              <a:rPr lang="en-US" altLang="zh-CN" sz="2800" b="1" dirty="0" smtClean="0">
                <a:latin typeface="华文中宋" panose="02010600040101010101" pitchFamily="2" charset="-122"/>
                <a:ea typeface="华文中宋" panose="02010600040101010101" pitchFamily="2" charset="-122"/>
              </a:rPr>
              <a:t>FIFO)</a:t>
            </a:r>
            <a:endParaRPr lang="zh-CN" altLang="en-US" sz="2800" b="1" dirty="0" smtClean="0">
              <a:latin typeface="华文中宋" panose="02010600040101010101" pitchFamily="2" charset="-122"/>
              <a:ea typeface="华文中宋" panose="02010600040101010101" pitchFamily="2" charset="-122"/>
            </a:endParaRPr>
          </a:p>
          <a:p>
            <a:pPr marL="0" indent="0" eaLnBrk="1" hangingPunct="1">
              <a:lnSpc>
                <a:spcPct val="120000"/>
              </a:lnSpc>
              <a:buSzPct val="80000"/>
              <a:buFont typeface="Wingdings" panose="05000000000000000000" pitchFamily="2" charset="2"/>
              <a:buNone/>
              <a:defRPr/>
            </a:pPr>
            <a:r>
              <a:rPr lang="zh-CN" altLang="en-US" dirty="0" smtClean="0">
                <a:latin typeface="华文中宋" panose="02010600040101010101" pitchFamily="2" charset="-122"/>
                <a:ea typeface="华文中宋" panose="02010600040101010101" pitchFamily="2" charset="-122"/>
              </a:rPr>
              <a:t>     </a:t>
            </a:r>
            <a:r>
              <a:rPr lang="zh-CN" altLang="en-US" sz="2600" b="0" dirty="0" smtClean="0">
                <a:latin typeface="华文中宋" panose="02010600040101010101" pitchFamily="2" charset="-122"/>
                <a:ea typeface="华文中宋" panose="02010600040101010101" pitchFamily="2" charset="-122"/>
              </a:rPr>
              <a:t>选择最早调入的块作为被替换的块。</a:t>
            </a:r>
            <a:endParaRPr lang="zh-CN" altLang="en-US" sz="2600" b="0" dirty="0" smtClean="0">
              <a:latin typeface="华文中宋" panose="02010600040101010101" pitchFamily="2" charset="-122"/>
              <a:ea typeface="华文中宋" panose="02010600040101010101" pitchFamily="2" charset="-122"/>
            </a:endParaRPr>
          </a:p>
          <a:p>
            <a:pPr marL="0" indent="0" eaLnBrk="1" hangingPunct="1">
              <a:lnSpc>
                <a:spcPct val="120000"/>
              </a:lnSpc>
              <a:buSzPct val="80000"/>
              <a:buFont typeface="Wingdings" panose="05000000000000000000" pitchFamily="2" charset="2"/>
              <a:buNone/>
              <a:defRPr/>
            </a:pPr>
            <a:r>
              <a:rPr lang="zh-CN" altLang="en-US" sz="2600" b="0" dirty="0" smtClean="0">
                <a:latin typeface="华文中宋" panose="02010600040101010101" pitchFamily="2" charset="-122"/>
                <a:ea typeface="华文中宋" panose="02010600040101010101" pitchFamily="2" charset="-122"/>
              </a:rPr>
              <a:t>优点：易于实现，利用了同一组中各块进入</a:t>
            </a:r>
            <a:r>
              <a:rPr lang="en-US" altLang="zh-CN" sz="2600" b="0" dirty="0" smtClean="0">
                <a:latin typeface="华文中宋" panose="02010600040101010101" pitchFamily="2" charset="-122"/>
                <a:ea typeface="华文中宋" panose="02010600040101010101" pitchFamily="2" charset="-122"/>
              </a:rPr>
              <a:t>Cache</a:t>
            </a:r>
            <a:r>
              <a:rPr lang="zh-CN" altLang="en-US" sz="2600" b="0" dirty="0" smtClean="0">
                <a:latin typeface="华文中宋" panose="02010600040101010101" pitchFamily="2" charset="-122"/>
                <a:ea typeface="华文中宋" panose="02010600040101010101" pitchFamily="2" charset="-122"/>
              </a:rPr>
              <a:t>的顺序这一“历史”信息</a:t>
            </a:r>
            <a:endParaRPr lang="zh-CN" altLang="en-US" sz="2600" b="0" dirty="0" smtClean="0">
              <a:latin typeface="华文中宋" panose="02010600040101010101" pitchFamily="2" charset="-122"/>
              <a:ea typeface="华文中宋" panose="02010600040101010101" pitchFamily="2" charset="-122"/>
            </a:endParaRPr>
          </a:p>
          <a:p>
            <a:pPr marL="0" indent="0" eaLnBrk="1" hangingPunct="1">
              <a:lnSpc>
                <a:spcPct val="120000"/>
              </a:lnSpc>
              <a:buSzPct val="80000"/>
              <a:buFont typeface="Wingdings" panose="05000000000000000000" pitchFamily="2" charset="2"/>
              <a:buNone/>
              <a:defRPr/>
            </a:pPr>
            <a:r>
              <a:rPr lang="zh-CN" altLang="en-US" sz="2600" b="0" dirty="0" smtClean="0">
                <a:latin typeface="华文中宋" panose="02010600040101010101" pitchFamily="2" charset="-122"/>
                <a:ea typeface="华文中宋" panose="02010600040101010101" pitchFamily="2" charset="-122"/>
              </a:rPr>
              <a:t>缺点：不能正确地反映程序的局部性。因为最先进入的块，很可能是经常要用到的块。 </a:t>
            </a:r>
            <a:endParaRPr lang="zh-CN" altLang="en-US" sz="2600" b="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3. </a:t>
            </a:r>
            <a:r>
              <a:rPr lang="zh-CN" altLang="en-US" sz="2800" b="1" dirty="0" smtClean="0">
                <a:solidFill>
                  <a:srgbClr val="0000FF"/>
                </a:solidFill>
              </a:rPr>
              <a:t>如何调入数据块</a:t>
            </a:r>
            <a:endParaRPr lang="zh-CN" altLang="en-US" sz="2800" b="1" dirty="0">
              <a:solidFill>
                <a:srgbClr val="0000FF"/>
              </a:solidFill>
            </a:endParaRPr>
          </a:p>
        </p:txBody>
      </p:sp>
      <p:sp>
        <p:nvSpPr>
          <p:cNvPr id="4" name="Rectangle 2"/>
          <p:cNvSpPr>
            <a:spLocks noGrp="1" noChangeArrowheads="1"/>
          </p:cNvSpPr>
          <p:nvPr>
            <p:ph idx="1"/>
          </p:nvPr>
        </p:nvSpPr>
        <p:spPr>
          <a:xfrm>
            <a:off x="144016" y="980728"/>
            <a:ext cx="8820472" cy="5472608"/>
          </a:xfrm>
        </p:spPr>
        <p:txBody>
          <a:bodyPr>
            <a:normAutofit fontScale="70000" lnSpcReduction="20000"/>
          </a:bodyPr>
          <a:lstStyle/>
          <a:p>
            <a:pPr marL="0" indent="0" eaLnBrk="1" hangingPunct="1">
              <a:lnSpc>
                <a:spcPct val="140000"/>
              </a:lnSpc>
              <a:buFont typeface="Wingdings" panose="05000000000000000000" pitchFamily="2" charset="2"/>
              <a:buNone/>
            </a:pPr>
            <a:r>
              <a:rPr lang="en-US" altLang="zh-CN" sz="3600" b="1" dirty="0" smtClean="0"/>
              <a:t>3</a:t>
            </a:r>
            <a:r>
              <a:rPr lang="zh-CN" altLang="en-US" sz="3600" b="1" dirty="0" smtClean="0"/>
              <a:t>．最近最少使用法（</a:t>
            </a:r>
            <a:r>
              <a:rPr lang="en-US" altLang="zh-CN" sz="3600" b="1" dirty="0" smtClean="0"/>
              <a:t>Least Recently Used</a:t>
            </a:r>
            <a:r>
              <a:rPr lang="zh-CN" altLang="en-US" sz="3600" b="1" dirty="0" smtClean="0"/>
              <a:t>，</a:t>
            </a:r>
            <a:r>
              <a:rPr lang="en-US" altLang="zh-CN" sz="3600" b="1" dirty="0" smtClean="0"/>
              <a:t>LRU</a:t>
            </a:r>
            <a:r>
              <a:rPr lang="zh-CN" altLang="en-US" sz="3600" b="1" dirty="0" smtClean="0"/>
              <a:t>）</a:t>
            </a:r>
            <a:r>
              <a:rPr lang="zh-CN" altLang="en-US" sz="3600" dirty="0" smtClean="0"/>
              <a:t> </a:t>
            </a:r>
            <a:endParaRPr lang="en-US" altLang="zh-CN" sz="3600" b="1" dirty="0" smtClean="0"/>
          </a:p>
          <a:p>
            <a:pPr marL="0" indent="0" eaLnBrk="1" hangingPunct="1">
              <a:lnSpc>
                <a:spcPct val="140000"/>
              </a:lnSpc>
              <a:buFont typeface="Wingdings" panose="05000000000000000000" pitchFamily="2" charset="2"/>
              <a:buNone/>
            </a:pPr>
            <a:r>
              <a:rPr lang="zh-CN" altLang="en-US" b="1" dirty="0" smtClean="0"/>
              <a:t>        </a:t>
            </a:r>
            <a:r>
              <a:rPr lang="zh-CN" altLang="en-US" sz="3400" dirty="0" smtClean="0">
                <a:latin typeface="华文中宋" panose="02010600040101010101" pitchFamily="2" charset="-122"/>
                <a:ea typeface="华文中宋" panose="02010600040101010101" pitchFamily="2" charset="-122"/>
              </a:rPr>
              <a:t>选择近期最少被访问的块作为被替换的块。但由于实现比较困难，现在实际上实现的</a:t>
            </a:r>
            <a:r>
              <a:rPr lang="en-US" altLang="zh-CN" sz="3400" dirty="0" smtClean="0">
                <a:latin typeface="华文中宋" panose="02010600040101010101" pitchFamily="2" charset="-122"/>
                <a:ea typeface="华文中宋" panose="02010600040101010101" pitchFamily="2" charset="-122"/>
              </a:rPr>
              <a:t>LRU</a:t>
            </a:r>
            <a:r>
              <a:rPr lang="zh-CN" altLang="en-US" sz="3400" dirty="0" smtClean="0">
                <a:latin typeface="华文中宋" panose="02010600040101010101" pitchFamily="2" charset="-122"/>
                <a:ea typeface="华文中宋" panose="02010600040101010101" pitchFamily="2" charset="-122"/>
              </a:rPr>
              <a:t>都只是</a:t>
            </a:r>
            <a:r>
              <a:rPr lang="zh-CN" altLang="en-US" sz="3400" b="1" dirty="0" smtClean="0">
                <a:latin typeface="华文中宋" panose="02010600040101010101" pitchFamily="2" charset="-122"/>
                <a:ea typeface="华文中宋" panose="02010600040101010101" pitchFamily="2" charset="-122"/>
              </a:rPr>
              <a:t>选择最久没有被访问过</a:t>
            </a:r>
            <a:r>
              <a:rPr lang="zh-CN" altLang="en-US" sz="3400" dirty="0" smtClean="0">
                <a:latin typeface="华文中宋" panose="02010600040101010101" pitchFamily="2" charset="-122"/>
                <a:ea typeface="华文中宋" panose="02010600040101010101" pitchFamily="2" charset="-122"/>
              </a:rPr>
              <a:t>的块作为被替换的块。方法的依据是局部性原理的一个推论：如果最近刚用过的块很可能就是马上要再用到的块，则最久没用过的块就是最佳的被替换者。 </a:t>
            </a:r>
            <a:endParaRPr lang="zh-CN" altLang="en-US" sz="3400" dirty="0" smtClean="0">
              <a:latin typeface="华文中宋" panose="02010600040101010101" pitchFamily="2" charset="-122"/>
              <a:ea typeface="华文中宋" panose="02010600040101010101" pitchFamily="2" charset="-122"/>
            </a:endParaRPr>
          </a:p>
          <a:p>
            <a:pPr marL="0" indent="0" eaLnBrk="1" hangingPunct="1">
              <a:lnSpc>
                <a:spcPct val="140000"/>
              </a:lnSpc>
              <a:buFont typeface="Wingdings" panose="05000000000000000000" pitchFamily="2" charset="2"/>
              <a:buNone/>
            </a:pPr>
            <a:r>
              <a:rPr lang="zh-CN" altLang="en-US" sz="3400" dirty="0" smtClean="0">
                <a:latin typeface="华文中宋" panose="02010600040101010101" pitchFamily="2" charset="-122"/>
                <a:ea typeface="华文中宋" panose="02010600040101010101" pitchFamily="2" charset="-122"/>
              </a:rPr>
              <a:t>   优点：较好地反映程序的局部性原理，因而其失效率在上述</a:t>
            </a:r>
            <a:r>
              <a:rPr lang="en-US" altLang="zh-CN" sz="3400" dirty="0" smtClean="0">
                <a:latin typeface="华文中宋" panose="02010600040101010101" pitchFamily="2" charset="-122"/>
                <a:ea typeface="华文中宋" panose="02010600040101010101" pitchFamily="2" charset="-122"/>
              </a:rPr>
              <a:t>3</a:t>
            </a:r>
            <a:r>
              <a:rPr lang="zh-CN" altLang="en-US" sz="3400" dirty="0" smtClean="0">
                <a:latin typeface="华文中宋" panose="02010600040101010101" pitchFamily="2" charset="-122"/>
                <a:ea typeface="华文中宋" panose="02010600040101010101" pitchFamily="2" charset="-122"/>
              </a:rPr>
              <a:t>种方法中是最低的。 </a:t>
            </a:r>
            <a:endParaRPr lang="zh-CN" altLang="en-US" sz="3400" dirty="0" smtClean="0">
              <a:latin typeface="华文中宋" panose="02010600040101010101" pitchFamily="2" charset="-122"/>
              <a:ea typeface="华文中宋" panose="02010600040101010101" pitchFamily="2" charset="-122"/>
            </a:endParaRPr>
          </a:p>
          <a:p>
            <a:pPr marL="0" indent="0" eaLnBrk="1" hangingPunct="1">
              <a:lnSpc>
                <a:spcPct val="140000"/>
              </a:lnSpc>
              <a:buFont typeface="Wingdings" panose="05000000000000000000" pitchFamily="2" charset="2"/>
              <a:buNone/>
            </a:pPr>
            <a:r>
              <a:rPr lang="zh-CN" altLang="en-US" sz="3400" dirty="0" smtClean="0">
                <a:latin typeface="华文中宋" panose="02010600040101010101" pitchFamily="2" charset="-122"/>
                <a:ea typeface="华文中宋" panose="02010600040101010101" pitchFamily="2" charset="-122"/>
              </a:rPr>
              <a:t>   缺点：</a:t>
            </a:r>
            <a:r>
              <a:rPr lang="en-US" altLang="zh-CN" sz="3400" dirty="0" smtClean="0">
                <a:latin typeface="华文中宋" panose="02010600040101010101" pitchFamily="2" charset="-122"/>
                <a:ea typeface="华文中宋" panose="02010600040101010101" pitchFamily="2" charset="-122"/>
              </a:rPr>
              <a:t>LRU</a:t>
            </a:r>
            <a:r>
              <a:rPr lang="zh-CN" altLang="en-US" sz="3400" dirty="0" smtClean="0">
                <a:latin typeface="华文中宋" panose="02010600040101010101" pitchFamily="2" charset="-122"/>
                <a:ea typeface="华文中宋" panose="02010600040101010101" pitchFamily="2" charset="-122"/>
              </a:rPr>
              <a:t>较复杂，硬件实现比较困难，特别是当组的大小增加时，</a:t>
            </a:r>
            <a:r>
              <a:rPr lang="en-US" altLang="zh-CN" sz="3400" dirty="0" smtClean="0">
                <a:latin typeface="华文中宋" panose="02010600040101010101" pitchFamily="2" charset="-122"/>
                <a:ea typeface="华文中宋" panose="02010600040101010101" pitchFamily="2" charset="-122"/>
              </a:rPr>
              <a:t>LRU</a:t>
            </a:r>
            <a:r>
              <a:rPr lang="zh-CN" altLang="en-US" sz="3400" dirty="0" smtClean="0">
                <a:latin typeface="华文中宋" panose="02010600040101010101" pitchFamily="2" charset="-122"/>
                <a:ea typeface="华文中宋" panose="02010600040101010101" pitchFamily="2" charset="-122"/>
              </a:rPr>
              <a:t>的实现代价会越来越高，而且经常只是近似地实现。 </a:t>
            </a:r>
            <a:endParaRPr lang="zh-CN" altLang="en-US" sz="340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3. </a:t>
            </a:r>
            <a:r>
              <a:rPr lang="zh-CN" altLang="en-US" sz="2800" b="1" dirty="0" smtClean="0">
                <a:solidFill>
                  <a:srgbClr val="0000FF"/>
                </a:solidFill>
              </a:rPr>
              <a:t>如何调入数据块</a:t>
            </a:r>
            <a:endParaRPr lang="zh-CN" altLang="en-US" sz="2800" b="1" dirty="0">
              <a:solidFill>
                <a:srgbClr val="0000FF"/>
              </a:solidFill>
            </a:endParaRPr>
          </a:p>
        </p:txBody>
      </p:sp>
      <p:sp>
        <p:nvSpPr>
          <p:cNvPr id="4" name="Rectangle 4"/>
          <p:cNvSpPr>
            <a:spLocks noChangeArrowheads="1"/>
          </p:cNvSpPr>
          <p:nvPr/>
        </p:nvSpPr>
        <p:spPr bwMode="auto">
          <a:xfrm>
            <a:off x="395288" y="908720"/>
            <a:ext cx="84264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例：已知一个</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存储器，主存有</a:t>
            </a:r>
            <a:r>
              <a:rPr lang="en-US" altLang="zh-CN" sz="2200" b="0" dirty="0">
                <a:latin typeface="华文中宋" panose="02010600040101010101" pitchFamily="2" charset="-122"/>
                <a:ea typeface="华文中宋" panose="02010600040101010101" pitchFamily="2" charset="-122"/>
              </a:rPr>
              <a:t>0</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7</a:t>
            </a:r>
            <a:r>
              <a:rPr lang="zh-CN" altLang="en-US" sz="2200" b="0" dirty="0">
                <a:latin typeface="华文中宋" panose="02010600040101010101" pitchFamily="2" charset="-122"/>
                <a:ea typeface="华文中宋" panose="02010600040101010101" pitchFamily="2" charset="-122"/>
              </a:rPr>
              <a:t>共</a:t>
            </a:r>
            <a:r>
              <a:rPr lang="en-US" altLang="zh-CN" sz="2200" b="0" dirty="0">
                <a:latin typeface="华文中宋" panose="02010600040101010101" pitchFamily="2" charset="-122"/>
                <a:ea typeface="华文中宋" panose="02010600040101010101" pitchFamily="2" charset="-122"/>
              </a:rPr>
              <a:t>8</a:t>
            </a:r>
            <a:r>
              <a:rPr lang="zh-CN" altLang="en-US" sz="2200" b="0" dirty="0">
                <a:latin typeface="华文中宋" panose="02010600040101010101" pitchFamily="2" charset="-122"/>
                <a:ea typeface="华文中宋" panose="02010600040101010101" pitchFamily="2" charset="-122"/>
              </a:rPr>
              <a:t>块，</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共有</a:t>
            </a:r>
            <a:r>
              <a:rPr lang="en-US" altLang="zh-CN" sz="2200" b="0" dirty="0">
                <a:latin typeface="华文中宋" panose="02010600040101010101" pitchFamily="2" charset="-122"/>
                <a:ea typeface="华文中宋" panose="02010600040101010101" pitchFamily="2" charset="-122"/>
              </a:rPr>
              <a:t>4</a:t>
            </a:r>
            <a:r>
              <a:rPr lang="zh-CN" altLang="en-US" sz="2200" b="0" dirty="0">
                <a:latin typeface="华文中宋" panose="02010600040101010101" pitchFamily="2" charset="-122"/>
                <a:ea typeface="华文中宋" panose="02010600040101010101" pitchFamily="2" charset="-122"/>
              </a:rPr>
              <a:t>个块，各个块号为</a:t>
            </a:r>
            <a:r>
              <a:rPr lang="en-US" altLang="zh-CN" sz="2200" b="0" dirty="0">
                <a:latin typeface="华文中宋" panose="02010600040101010101" pitchFamily="2" charset="-122"/>
                <a:ea typeface="华文中宋" panose="02010600040101010101" pitchFamily="2" charset="-122"/>
              </a:rPr>
              <a:t>C0</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C1</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C2</a:t>
            </a:r>
            <a:r>
              <a:rPr lang="zh-CN" altLang="en-US" sz="2200" b="0" dirty="0">
                <a:latin typeface="华文中宋" panose="02010600040101010101" pitchFamily="2" charset="-122"/>
                <a:ea typeface="华文中宋" panose="02010600040101010101" pitchFamily="2" charset="-122"/>
              </a:rPr>
              <a:t>和</a:t>
            </a:r>
            <a:r>
              <a:rPr lang="en-US" altLang="zh-CN" sz="2200" b="0" dirty="0">
                <a:latin typeface="华文中宋" panose="02010600040101010101" pitchFamily="2" charset="-122"/>
                <a:ea typeface="华文中宋" panose="02010600040101010101" pitchFamily="2" charset="-122"/>
              </a:rPr>
              <a:t>C3</a:t>
            </a:r>
            <a:r>
              <a:rPr lang="zh-CN" altLang="en-US" sz="2200" b="0" dirty="0">
                <a:latin typeface="华文中宋" panose="02010600040101010101" pitchFamily="2" charset="-122"/>
                <a:ea typeface="华文中宋" panose="02010600040101010101" pitchFamily="2" charset="-122"/>
              </a:rPr>
              <a:t>，采用组相联映像，分为两组。</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   初始时</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为空，当程序执行过程中访存的块地址序列为</a:t>
            </a:r>
            <a:r>
              <a:rPr lang="zh-CN" altLang="en-US" sz="2200" b="0" dirty="0" smtClean="0">
                <a:latin typeface="华文中宋" panose="02010600040101010101" pitchFamily="2" charset="-122"/>
                <a:ea typeface="华文中宋" panose="02010600040101010101" pitchFamily="2" charset="-122"/>
              </a:rPr>
              <a:t>：</a:t>
            </a:r>
            <a:endParaRPr lang="en-US" altLang="zh-CN" sz="2200" b="0" dirty="0" smtClean="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en-US" altLang="zh-CN" sz="2200" b="0" dirty="0" smtClean="0">
                <a:latin typeface="华文中宋" panose="02010600040101010101" pitchFamily="2" charset="-122"/>
                <a:ea typeface="华文中宋" panose="02010600040101010101" pitchFamily="2" charset="-122"/>
              </a:rPr>
              <a:t>1</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2</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4</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1</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3</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7</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0</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1</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2</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5</a:t>
            </a:r>
            <a:r>
              <a:rPr lang="zh-CN" altLang="en-US" sz="2200" b="0" dirty="0">
                <a:latin typeface="华文中宋" panose="02010600040101010101" pitchFamily="2" charset="-122"/>
                <a:ea typeface="华文中宋" panose="02010600040101010101" pitchFamily="2" charset="-122"/>
              </a:rPr>
              <a:t>时，试给出采用</a:t>
            </a:r>
            <a:r>
              <a:rPr lang="en-US" altLang="zh-CN" sz="2200" b="0" dirty="0">
                <a:latin typeface="华文中宋" panose="02010600040101010101" pitchFamily="2" charset="-122"/>
                <a:ea typeface="华文中宋" panose="02010600040101010101" pitchFamily="2" charset="-122"/>
              </a:rPr>
              <a:t>LRU</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FIFO</a:t>
            </a:r>
            <a:r>
              <a:rPr lang="zh-CN" altLang="en-US" sz="2200" b="0" dirty="0">
                <a:latin typeface="华文中宋" panose="02010600040101010101" pitchFamily="2" charset="-122"/>
                <a:ea typeface="华文中宋" panose="02010600040101010101" pitchFamily="2" charset="-122"/>
              </a:rPr>
              <a:t>替换算法时的实际装入和替换过程；并计算各自的命中率。 </a:t>
            </a:r>
            <a:endParaRPr lang="zh-CN" altLang="en-US" sz="2200" b="0" dirty="0">
              <a:latin typeface="华文中宋" panose="02010600040101010101" pitchFamily="2" charset="-122"/>
              <a:ea typeface="华文中宋" panose="02010600040101010101" pitchFamily="2" charset="-122"/>
            </a:endParaRPr>
          </a:p>
        </p:txBody>
      </p:sp>
      <p:sp>
        <p:nvSpPr>
          <p:cNvPr id="5" name="Rectangle 5"/>
          <p:cNvSpPr>
            <a:spLocks noChangeArrowheads="1"/>
          </p:cNvSpPr>
          <p:nvPr/>
        </p:nvSpPr>
        <p:spPr bwMode="auto">
          <a:xfrm>
            <a:off x="467544" y="3111351"/>
            <a:ext cx="8023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28600"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1</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）采用</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LRU</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替换算法时，程序执行时块地址流情况。</a:t>
            </a:r>
            <a:endParaRPr lang="zh-CN" altLang="en-US" dirty="0">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6" name="Group 136"/>
          <p:cNvGraphicFramePr>
            <a:graphicFrameLocks noGrp="1"/>
          </p:cNvGraphicFramePr>
          <p:nvPr/>
        </p:nvGraphicFramePr>
        <p:xfrm>
          <a:off x="611560" y="3717032"/>
          <a:ext cx="7923213" cy="2841626"/>
        </p:xfrm>
        <a:graphic>
          <a:graphicData uri="http://schemas.openxmlformats.org/drawingml/2006/table">
            <a:tbl>
              <a:tblPr/>
              <a:tblGrid>
                <a:gridCol w="914400"/>
                <a:gridCol w="868362"/>
                <a:gridCol w="6140451"/>
              </a:tblGrid>
              <a:tr h="401728">
                <a:tc rowSpan="2">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Cache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块</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初始状态</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主存块 地 址 流</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1416">
                <a:tc vMerge="1">
                  <a:tcPr/>
                </a:tc>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1     2      4      1     3      7     0      1     2      5</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31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2*    2*    2</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0      0     0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76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en-US" sz="1600" b="1" i="0" u="none" strike="noStrike" cap="none" normalizeH="0" baseline="0" dirty="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4      4      4     4     4</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2      2</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31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7     7      7</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2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C3</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3      3</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355">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命     中</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H                            </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128"/>
          <p:cNvSpPr>
            <a:spLocks noChangeArrowheads="1"/>
          </p:cNvSpPr>
          <p:nvPr/>
        </p:nvSpPr>
        <p:spPr bwMode="auto">
          <a:xfrm>
            <a:off x="6836728" y="4509120"/>
            <a:ext cx="22717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b="1"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命中率＝</a:t>
            </a:r>
            <a:r>
              <a:rPr lang="en-US" altLang="zh-CN" b="1"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1/10 </a:t>
            </a:r>
            <a:endParaRPr lang="en-US" altLang="zh-CN" b="1"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3. </a:t>
            </a:r>
            <a:r>
              <a:rPr lang="zh-CN" altLang="en-US" sz="2800" b="1" dirty="0" smtClean="0">
                <a:solidFill>
                  <a:srgbClr val="0000FF"/>
                </a:solidFill>
              </a:rPr>
              <a:t>如何调入数据块</a:t>
            </a:r>
            <a:endParaRPr lang="zh-CN" altLang="en-US" sz="2800" b="1" dirty="0">
              <a:solidFill>
                <a:srgbClr val="0000FF"/>
              </a:solidFill>
            </a:endParaRPr>
          </a:p>
        </p:txBody>
      </p:sp>
      <p:sp>
        <p:nvSpPr>
          <p:cNvPr id="4" name="Rectangle 4"/>
          <p:cNvSpPr>
            <a:spLocks noChangeArrowheads="1"/>
          </p:cNvSpPr>
          <p:nvPr/>
        </p:nvSpPr>
        <p:spPr bwMode="auto">
          <a:xfrm>
            <a:off x="466725" y="1085835"/>
            <a:ext cx="81227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28600"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2</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）采用</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FIFO</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替换算法时，程序执行时块地址流情况。</a:t>
            </a:r>
            <a:endParaRPr lang="zh-CN" altLang="en-US" dirty="0">
              <a:latin typeface="华文中宋" panose="02010600040101010101" pitchFamily="2" charset="-122"/>
              <a:ea typeface="华文中宋" panose="02010600040101010101" pitchFamily="2" charset="-122"/>
              <a:cs typeface="Times New Roman" panose="02020603050405020304" pitchFamily="18" charset="0"/>
            </a:endParaRPr>
          </a:p>
          <a:p>
            <a:pPr>
              <a:spcBef>
                <a:spcPct val="0"/>
              </a:spcBef>
              <a:buClrTx/>
              <a:buSzTx/>
              <a:buFontTx/>
              <a:buNone/>
            </a:pPr>
            <a:endParaRPr lang="zh-CN" altLang="en-US" dirty="0">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5" name="Group 131"/>
          <p:cNvGraphicFramePr>
            <a:graphicFrameLocks noGrp="1"/>
          </p:cNvGraphicFramePr>
          <p:nvPr/>
        </p:nvGraphicFramePr>
        <p:xfrm>
          <a:off x="969590" y="2003721"/>
          <a:ext cx="7562850" cy="2865439"/>
        </p:xfrm>
        <a:graphic>
          <a:graphicData uri="http://schemas.openxmlformats.org/drawingml/2006/table">
            <a:tbl>
              <a:tblPr/>
              <a:tblGrid>
                <a:gridCol w="873125"/>
                <a:gridCol w="833438"/>
                <a:gridCol w="5856287"/>
              </a:tblGrid>
              <a:tr h="403225">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Cache</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块</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初始状态</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主存块 地 址 流</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vMerge="1">
                  <a:tcPr/>
                </a:tc>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1      2      4      1     3      7      0     1      2      5</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    2*    2*   2*    2*    0     0      0*    0</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C1</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None/>
                      </a:pPr>
                      <a:endParaRPr kumimoji="0" lang="zh-CN" altLang="en-US" sz="1600" b="1"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      4     4      4      4*   4</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2      2</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C2</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1*    7      7     7</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7*   5</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C3</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      3*    3*   1       1     1</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3225">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命     中</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                       </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127"/>
          <p:cNvSpPr>
            <a:spLocks noChangeArrowheads="1"/>
          </p:cNvSpPr>
          <p:nvPr/>
        </p:nvSpPr>
        <p:spPr bwMode="auto">
          <a:xfrm>
            <a:off x="3591468" y="5199583"/>
            <a:ext cx="26367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b="1" dirty="0">
                <a:solidFill>
                  <a:srgbClr val="0000FF"/>
                </a:solidFill>
                <a:latin typeface="Tahoma" panose="020B0604030504040204" pitchFamily="34" charset="0"/>
                <a:cs typeface="Times New Roman" panose="02020603050405020304" pitchFamily="18" charset="0"/>
              </a:rPr>
              <a:t>命中率＝</a:t>
            </a:r>
            <a:r>
              <a:rPr lang="en-US" altLang="zh-CN" b="1" dirty="0">
                <a:solidFill>
                  <a:srgbClr val="0000FF"/>
                </a:solidFill>
                <a:latin typeface="Arial" panose="020B0604020202020204" pitchFamily="34" charset="0"/>
                <a:cs typeface="Times New Roman" panose="02020603050405020304" pitchFamily="18" charset="0"/>
              </a:rPr>
              <a:t>1/10 </a:t>
            </a:r>
            <a:endParaRPr lang="en-US" altLang="zh-CN" b="1" dirty="0">
              <a:solidFill>
                <a:srgbClr val="0000FF"/>
              </a:solidFill>
              <a:latin typeface="Arial" panose="020B0604020202020204" pitchFamily="34"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ChangeArrowheads="1"/>
          </p:cNvSpPr>
          <p:nvPr/>
        </p:nvSpPr>
        <p:spPr bwMode="auto">
          <a:xfrm>
            <a:off x="1115616" y="1138890"/>
            <a:ext cx="6526212"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marL="457200" indent="-457200" latinLnBrk="1">
              <a:buFont typeface="Wingdings" panose="05000000000000000000" pitchFamily="2" charset="2"/>
              <a:buChar char="Ø"/>
            </a:pPr>
            <a:r>
              <a:rPr lang="zh-CN" altLang="en-US" sz="2800" dirty="0" smtClean="0">
                <a:ea typeface="华文中宋" panose="02010600040101010101" pitchFamily="2" charset="-122"/>
              </a:rPr>
              <a:t>光盘</a:t>
            </a:r>
            <a:r>
              <a:rPr lang="zh-CN" altLang="en-US" sz="2800" dirty="0">
                <a:ea typeface="华文中宋" panose="02010600040101010101" pitchFamily="2" charset="-122"/>
              </a:rPr>
              <a:t>存储器：</a:t>
            </a:r>
            <a:endParaRPr lang="zh-CN" altLang="en-US" sz="2800" dirty="0">
              <a:ea typeface="华文中宋" panose="02010600040101010101" pitchFamily="2" charset="-122"/>
            </a:endParaRPr>
          </a:p>
        </p:txBody>
      </p:sp>
      <p:pic>
        <p:nvPicPr>
          <p:cNvPr id="9" name="Picture 14" descr="u=4154632575,3202317313&amp;fm=51&amp;gp=0"/>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167739" y="1404363"/>
            <a:ext cx="1536303" cy="1147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1619672" y="1916831"/>
            <a:ext cx="5458197"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335" tIns="42168" rIns="84335" bIns="42168">
            <a:spAutoFit/>
          </a:bodyPr>
          <a:lstStyle>
            <a:lvl1pPr defTabSz="842645">
              <a:defRPr kumimoji="1" sz="2400">
                <a:solidFill>
                  <a:schemeClr val="tx1"/>
                </a:solidFill>
                <a:latin typeface="Times New Roman" panose="02020603050405020304" pitchFamily="18" charset="0"/>
                <a:ea typeface="宋体" panose="02010600030101010101" pitchFamily="2" charset="-122"/>
              </a:defRPr>
            </a:lvl1pPr>
            <a:lvl2pPr marL="422275" defTabSz="842645">
              <a:defRPr kumimoji="1" sz="2400">
                <a:solidFill>
                  <a:schemeClr val="tx1"/>
                </a:solidFill>
                <a:latin typeface="Times New Roman" panose="02020603050405020304" pitchFamily="18" charset="0"/>
                <a:ea typeface="宋体" panose="02010600030101010101" pitchFamily="2" charset="-122"/>
              </a:defRPr>
            </a:lvl2pPr>
            <a:lvl3pPr marL="843280" defTabSz="842645">
              <a:defRPr kumimoji="1" sz="2400">
                <a:solidFill>
                  <a:schemeClr val="tx1"/>
                </a:solidFill>
                <a:latin typeface="Times New Roman" panose="02020603050405020304" pitchFamily="18" charset="0"/>
                <a:ea typeface="宋体" panose="02010600030101010101" pitchFamily="2" charset="-122"/>
              </a:defRPr>
            </a:lvl3pPr>
            <a:lvl4pPr marL="1265555" defTabSz="842645">
              <a:defRPr kumimoji="1" sz="2400">
                <a:solidFill>
                  <a:schemeClr val="tx1"/>
                </a:solidFill>
                <a:latin typeface="Times New Roman" panose="02020603050405020304" pitchFamily="18" charset="0"/>
                <a:ea typeface="宋体" panose="02010600030101010101" pitchFamily="2" charset="-122"/>
              </a:defRPr>
            </a:lvl4pPr>
            <a:lvl5pPr marL="1687830" defTabSz="842645">
              <a:defRPr kumimoji="1" sz="2400">
                <a:solidFill>
                  <a:schemeClr val="tx1"/>
                </a:solidFill>
                <a:latin typeface="Times New Roman" panose="02020603050405020304" pitchFamily="18" charset="0"/>
                <a:ea typeface="宋体" panose="02010600030101010101" pitchFamily="2" charset="-122"/>
              </a:defRPr>
            </a:lvl5pPr>
            <a:lvl6pPr marL="2145030" defTabSz="84264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02230" defTabSz="84264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059430" defTabSz="84264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516630" defTabSz="84264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Clr>
                <a:schemeClr val="tx1"/>
              </a:buClr>
            </a:pPr>
            <a:r>
              <a:rPr lang="en-US" altLang="zh-CN" sz="2800" b="1" dirty="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rPr>
              <a:t>1. </a:t>
            </a:r>
            <a:r>
              <a:rPr lang="en-US" altLang="zh-CN" sz="2800" dirty="0" smtClean="0">
                <a:solidFill>
                  <a:srgbClr val="0000FF"/>
                </a:solidFill>
                <a:latin typeface="+mn-lt"/>
                <a:cs typeface="Times New Roman" panose="02020603050405020304" pitchFamily="18" charset="0"/>
              </a:rPr>
              <a:t>CD-ROM</a:t>
            </a:r>
            <a:r>
              <a:rPr lang="zh-CN" altLang="en-US" sz="2800" b="1" dirty="0">
                <a:latin typeface="楷体_GB2312" pitchFamily="49" charset="-122"/>
                <a:ea typeface="楷体_GB2312" pitchFamily="49" charset="-122"/>
              </a:rPr>
              <a:t>：只读性光盘</a:t>
            </a:r>
            <a:endParaRPr lang="zh-CN" altLang="en-US" sz="2800" b="1" dirty="0">
              <a:latin typeface="楷体_GB2312" pitchFamily="49" charset="-122"/>
              <a:ea typeface="楷体_GB2312" pitchFamily="49" charset="-122"/>
            </a:endParaRPr>
          </a:p>
        </p:txBody>
      </p:sp>
      <p:sp>
        <p:nvSpPr>
          <p:cNvPr id="11" name="Text Box 8"/>
          <p:cNvSpPr txBox="1">
            <a:spLocks noChangeArrowheads="1"/>
          </p:cNvSpPr>
          <p:nvPr/>
        </p:nvSpPr>
        <p:spPr bwMode="auto">
          <a:xfrm>
            <a:off x="1619672" y="2564904"/>
            <a:ext cx="6684963"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335" tIns="42168" rIns="84335" bIns="42168">
            <a:spAutoFit/>
          </a:bodyPr>
          <a:lstStyle>
            <a:defPPr>
              <a:defRPr lang="zh-CN"/>
            </a:defPPr>
            <a:lvl1pPr defTabSz="842645">
              <a:spcBef>
                <a:spcPct val="50000"/>
              </a:spcBef>
              <a:buClr>
                <a:schemeClr val="tx1"/>
              </a:buClr>
              <a:defRPr kumimoji="1" sz="2800" b="1">
                <a:latin typeface="楷体_GB2312" pitchFamily="49" charset="-122"/>
                <a:ea typeface="楷体_GB2312" pitchFamily="49" charset="-122"/>
              </a:defRPr>
            </a:lvl1pPr>
            <a:lvl2pPr marL="422275" defTabSz="842645">
              <a:defRPr kumimoji="1" sz="2400">
                <a:latin typeface="Times New Roman" panose="02020603050405020304" pitchFamily="18" charset="0"/>
                <a:ea typeface="宋体" panose="02010600030101010101" pitchFamily="2" charset="-122"/>
              </a:defRPr>
            </a:lvl2pPr>
            <a:lvl3pPr marL="843280" defTabSz="842645">
              <a:defRPr kumimoji="1" sz="2400">
                <a:latin typeface="Times New Roman" panose="02020603050405020304" pitchFamily="18" charset="0"/>
                <a:ea typeface="宋体" panose="02010600030101010101" pitchFamily="2" charset="-122"/>
              </a:defRPr>
            </a:lvl3pPr>
            <a:lvl4pPr marL="1265555" defTabSz="842645">
              <a:defRPr kumimoji="1" sz="2400">
                <a:latin typeface="Times New Roman" panose="02020603050405020304" pitchFamily="18" charset="0"/>
                <a:ea typeface="宋体" panose="02010600030101010101" pitchFamily="2" charset="-122"/>
              </a:defRPr>
            </a:lvl4pPr>
            <a:lvl5pPr marL="1687830" defTabSz="842645">
              <a:defRPr kumimoji="1" sz="2400">
                <a:latin typeface="Times New Roman" panose="02020603050405020304" pitchFamily="18" charset="0"/>
                <a:ea typeface="宋体" panose="02010600030101010101" pitchFamily="2" charset="-122"/>
              </a:defRPr>
            </a:lvl5pPr>
            <a:lvl6pPr marL="2145030" defTabSz="842645" fontAlgn="base">
              <a:spcBef>
                <a:spcPct val="0"/>
              </a:spcBef>
              <a:spcAft>
                <a:spcPct val="0"/>
              </a:spcAft>
              <a:defRPr kumimoji="1" sz="2400">
                <a:latin typeface="Times New Roman" panose="02020603050405020304" pitchFamily="18" charset="0"/>
                <a:ea typeface="宋体" panose="02010600030101010101" pitchFamily="2" charset="-122"/>
              </a:defRPr>
            </a:lvl6pPr>
            <a:lvl7pPr marL="2602230" defTabSz="842645" fontAlgn="base">
              <a:spcBef>
                <a:spcPct val="0"/>
              </a:spcBef>
              <a:spcAft>
                <a:spcPct val="0"/>
              </a:spcAft>
              <a:defRPr kumimoji="1" sz="2400">
                <a:latin typeface="Times New Roman" panose="02020603050405020304" pitchFamily="18" charset="0"/>
                <a:ea typeface="宋体" panose="02010600030101010101" pitchFamily="2" charset="-122"/>
              </a:defRPr>
            </a:lvl7pPr>
            <a:lvl8pPr marL="3059430" defTabSz="842645" fontAlgn="base">
              <a:spcBef>
                <a:spcPct val="0"/>
              </a:spcBef>
              <a:spcAft>
                <a:spcPct val="0"/>
              </a:spcAft>
              <a:defRPr kumimoji="1" sz="2400">
                <a:latin typeface="Times New Roman" panose="02020603050405020304" pitchFamily="18" charset="0"/>
                <a:ea typeface="宋体" panose="02010600030101010101" pitchFamily="2" charset="-122"/>
              </a:defRPr>
            </a:lvl8pPr>
            <a:lvl9pPr marL="3516630" defTabSz="842645" fontAlgn="base">
              <a:spcBef>
                <a:spcPct val="0"/>
              </a:spcBef>
              <a:spcAft>
                <a:spcPct val="0"/>
              </a:spcAft>
              <a:defRPr kumimoji="1" sz="2400">
                <a:latin typeface="Times New Roman" panose="02020603050405020304" pitchFamily="18" charset="0"/>
                <a:ea typeface="宋体" panose="02010600030101010101" pitchFamily="2" charset="-122"/>
              </a:defRPr>
            </a:lvl9pPr>
          </a:lstStyle>
          <a:p>
            <a:r>
              <a:rPr lang="en-US" altLang="zh-CN" dirty="0"/>
              <a:t> </a:t>
            </a:r>
            <a:r>
              <a:rPr lang="en-US" altLang="zh-CN" dirty="0" smtClean="0"/>
              <a:t>2. </a:t>
            </a:r>
            <a:r>
              <a:rPr lang="en-US" altLang="zh-CN" b="0" dirty="0">
                <a:solidFill>
                  <a:srgbClr val="0000FF"/>
                </a:solidFill>
                <a:latin typeface="+mn-lt"/>
                <a:ea typeface="宋体" panose="02010600030101010101" pitchFamily="2" charset="-122"/>
                <a:cs typeface="Times New Roman" panose="02020603050405020304" pitchFamily="18" charset="0"/>
              </a:rPr>
              <a:t>WORM</a:t>
            </a:r>
            <a:r>
              <a:rPr lang="zh-CN" altLang="en-US" dirty="0"/>
              <a:t>：写入式（只能写一次）</a:t>
            </a:r>
            <a:endParaRPr lang="zh-CN" altLang="en-US" dirty="0"/>
          </a:p>
        </p:txBody>
      </p:sp>
      <p:sp>
        <p:nvSpPr>
          <p:cNvPr id="12" name="Text Box 10"/>
          <p:cNvSpPr txBox="1">
            <a:spLocks noChangeArrowheads="1"/>
          </p:cNvSpPr>
          <p:nvPr/>
        </p:nvSpPr>
        <p:spPr bwMode="auto">
          <a:xfrm>
            <a:off x="1619672" y="3259209"/>
            <a:ext cx="6684962"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335" tIns="42168" rIns="84335" bIns="42168">
            <a:spAutoFit/>
          </a:bodyPr>
          <a:lstStyle>
            <a:defPPr>
              <a:defRPr lang="zh-CN"/>
            </a:defPPr>
            <a:lvl1pPr defTabSz="842645">
              <a:spcBef>
                <a:spcPct val="50000"/>
              </a:spcBef>
              <a:buClr>
                <a:schemeClr val="tx1"/>
              </a:buClr>
              <a:defRPr kumimoji="1" sz="2800" b="1">
                <a:latin typeface="楷体_GB2312" pitchFamily="49" charset="-122"/>
                <a:ea typeface="楷体_GB2312" pitchFamily="49" charset="-122"/>
              </a:defRPr>
            </a:lvl1pPr>
            <a:lvl2pPr marL="422275" defTabSz="842645">
              <a:defRPr kumimoji="1" sz="2400">
                <a:latin typeface="Times New Roman" panose="02020603050405020304" pitchFamily="18" charset="0"/>
                <a:ea typeface="宋体" panose="02010600030101010101" pitchFamily="2" charset="-122"/>
              </a:defRPr>
            </a:lvl2pPr>
            <a:lvl3pPr marL="843280" defTabSz="842645">
              <a:defRPr kumimoji="1" sz="2400">
                <a:latin typeface="Times New Roman" panose="02020603050405020304" pitchFamily="18" charset="0"/>
                <a:ea typeface="宋体" panose="02010600030101010101" pitchFamily="2" charset="-122"/>
              </a:defRPr>
            </a:lvl3pPr>
            <a:lvl4pPr marL="1265555" defTabSz="842645">
              <a:defRPr kumimoji="1" sz="2400">
                <a:latin typeface="Times New Roman" panose="02020603050405020304" pitchFamily="18" charset="0"/>
                <a:ea typeface="宋体" panose="02010600030101010101" pitchFamily="2" charset="-122"/>
              </a:defRPr>
            </a:lvl4pPr>
            <a:lvl5pPr marL="1687830" defTabSz="842645">
              <a:defRPr kumimoji="1" sz="2400">
                <a:latin typeface="Times New Roman" panose="02020603050405020304" pitchFamily="18" charset="0"/>
                <a:ea typeface="宋体" panose="02010600030101010101" pitchFamily="2" charset="-122"/>
              </a:defRPr>
            </a:lvl5pPr>
            <a:lvl6pPr marL="2145030" defTabSz="842645" fontAlgn="base">
              <a:spcBef>
                <a:spcPct val="0"/>
              </a:spcBef>
              <a:spcAft>
                <a:spcPct val="0"/>
              </a:spcAft>
              <a:defRPr kumimoji="1" sz="2400">
                <a:latin typeface="Times New Roman" panose="02020603050405020304" pitchFamily="18" charset="0"/>
                <a:ea typeface="宋体" panose="02010600030101010101" pitchFamily="2" charset="-122"/>
              </a:defRPr>
            </a:lvl6pPr>
            <a:lvl7pPr marL="2602230" defTabSz="842645" fontAlgn="base">
              <a:spcBef>
                <a:spcPct val="0"/>
              </a:spcBef>
              <a:spcAft>
                <a:spcPct val="0"/>
              </a:spcAft>
              <a:defRPr kumimoji="1" sz="2400">
                <a:latin typeface="Times New Roman" panose="02020603050405020304" pitchFamily="18" charset="0"/>
                <a:ea typeface="宋体" panose="02010600030101010101" pitchFamily="2" charset="-122"/>
              </a:defRPr>
            </a:lvl7pPr>
            <a:lvl8pPr marL="3059430" defTabSz="842645" fontAlgn="base">
              <a:spcBef>
                <a:spcPct val="0"/>
              </a:spcBef>
              <a:spcAft>
                <a:spcPct val="0"/>
              </a:spcAft>
              <a:defRPr kumimoji="1" sz="2400">
                <a:latin typeface="Times New Roman" panose="02020603050405020304" pitchFamily="18" charset="0"/>
                <a:ea typeface="宋体" panose="02010600030101010101" pitchFamily="2" charset="-122"/>
              </a:defRPr>
            </a:lvl8pPr>
            <a:lvl9pPr marL="3516630" defTabSz="842645" fontAlgn="base">
              <a:spcBef>
                <a:spcPct val="0"/>
              </a:spcBef>
              <a:spcAft>
                <a:spcPct val="0"/>
              </a:spcAft>
              <a:defRPr kumimoji="1" sz="2400">
                <a:latin typeface="Times New Roman" panose="02020603050405020304" pitchFamily="18" charset="0"/>
                <a:ea typeface="宋体" panose="02010600030101010101" pitchFamily="2" charset="-122"/>
              </a:defRPr>
            </a:lvl9pPr>
          </a:lstStyle>
          <a:p>
            <a:r>
              <a:rPr lang="en-US" altLang="zh-CN" dirty="0"/>
              <a:t> </a:t>
            </a:r>
            <a:r>
              <a:rPr lang="en-US" altLang="zh-CN" dirty="0" smtClean="0"/>
              <a:t>3. </a:t>
            </a:r>
            <a:r>
              <a:rPr lang="en-US" altLang="zh-CN" b="0" dirty="0">
                <a:solidFill>
                  <a:srgbClr val="0000FF"/>
                </a:solidFill>
                <a:latin typeface="+mn-lt"/>
                <a:ea typeface="宋体" panose="02010600030101010101" pitchFamily="2" charset="-122"/>
                <a:cs typeface="Times New Roman" panose="02020603050405020304" pitchFamily="18" charset="0"/>
              </a:rPr>
              <a:t>CD-RW</a:t>
            </a:r>
            <a:r>
              <a:rPr lang="zh-CN" altLang="en-US" dirty="0"/>
              <a:t>：可擦</a:t>
            </a:r>
            <a:r>
              <a:rPr lang="en-US" altLang="zh-CN" dirty="0"/>
              <a:t>/</a:t>
            </a:r>
            <a:r>
              <a:rPr lang="zh-CN" altLang="en-US" dirty="0"/>
              <a:t>写光盘</a:t>
            </a:r>
            <a:endParaRPr lang="zh-CN" altLang="en-US" dirty="0"/>
          </a:p>
        </p:txBody>
      </p:sp>
      <p:sp>
        <p:nvSpPr>
          <p:cNvPr id="13" name="Title 8"/>
          <p:cNvSpPr>
            <a:spLocks noGrp="1"/>
          </p:cNvSpPr>
          <p:nvPr>
            <p:ph type="title"/>
          </p:nvPr>
        </p:nvSpPr>
        <p:spPr>
          <a:xfrm>
            <a:off x="436180" y="76200"/>
            <a:ext cx="8403020" cy="685800"/>
          </a:xfrm>
        </p:spPr>
        <p:txBody>
          <a:bodyPr>
            <a:normAutofit/>
          </a:bodyPr>
          <a:lstStyle/>
          <a:p>
            <a:pPr lvl="0">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基本术语及概念</a:t>
            </a:r>
            <a:endParaRPr lang="zh-CN" sz="2800" b="1" dirty="0">
              <a:solidFill>
                <a:srgbClr val="0000FF"/>
              </a:solidFill>
              <a:latin typeface="华文中宋" panose="02010600040101010101" pitchFamily="2" charset="-122"/>
              <a:ea typeface="华文中宋" panose="02010600040101010101" pitchFamily="2" charset="-122"/>
            </a:endParaRPr>
          </a:p>
        </p:txBody>
      </p:sp>
      <p:pic>
        <p:nvPicPr>
          <p:cNvPr id="2052" name="Picture 4" descr="D:\Documents and Settings\zj\桌面\PPT\aacc82f6fbce60550a394c2a7c70d85a.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6016" y="377197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Documents and Settings\zj\桌面\PPT\e38e4f3cd2d34c9ea802af9e680de779.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442" y="4549186"/>
            <a:ext cx="1212057"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051720" y="4025966"/>
            <a:ext cx="6480720" cy="523220"/>
          </a:xfrm>
          <a:prstGeom prst="rect">
            <a:avLst/>
          </a:prstGeom>
        </p:spPr>
        <p:txBody>
          <a:bodyPr wrap="square">
            <a:spAutoFit/>
          </a:bodyPr>
          <a:lstStyle/>
          <a:p>
            <a:r>
              <a:rPr lang="en-US" altLang="zh-CN" sz="2800" b="1" dirty="0" smtClean="0">
                <a:solidFill>
                  <a:srgbClr val="C00000"/>
                </a:solidFill>
              </a:rPr>
              <a:t>DVD</a:t>
            </a:r>
            <a:r>
              <a:rPr lang="en-US" altLang="zh-CN" sz="2800" b="1" dirty="0" smtClean="0"/>
              <a:t> - Digital </a:t>
            </a:r>
            <a:r>
              <a:rPr lang="en-US" altLang="zh-CN" sz="2800" b="1" dirty="0"/>
              <a:t>Versatile </a:t>
            </a:r>
            <a:r>
              <a:rPr lang="en-US" altLang="zh-CN" sz="2800" b="1" dirty="0" smtClean="0"/>
              <a:t>Disc   4.7GB</a:t>
            </a:r>
            <a:endParaRPr lang="zh-CN" altLang="en-US" sz="2800" b="1" dirty="0"/>
          </a:p>
        </p:txBody>
      </p:sp>
      <p:sp>
        <p:nvSpPr>
          <p:cNvPr id="20" name="矩形 19"/>
          <p:cNvSpPr/>
          <p:nvPr/>
        </p:nvSpPr>
        <p:spPr>
          <a:xfrm>
            <a:off x="2051720" y="5015934"/>
            <a:ext cx="6480720" cy="523220"/>
          </a:xfrm>
          <a:prstGeom prst="rect">
            <a:avLst/>
          </a:prstGeom>
        </p:spPr>
        <p:txBody>
          <a:bodyPr wrap="square">
            <a:spAutoFit/>
          </a:bodyPr>
          <a:lstStyle/>
          <a:p>
            <a:r>
              <a:rPr lang="en-US" altLang="zh-CN" sz="2800" b="1" dirty="0" smtClean="0">
                <a:solidFill>
                  <a:srgbClr val="C00000"/>
                </a:solidFill>
              </a:rPr>
              <a:t>VCD</a:t>
            </a:r>
            <a:r>
              <a:rPr lang="en-US" altLang="zh-CN" sz="2800" b="1" dirty="0" smtClean="0"/>
              <a:t> - Video Compact Disc   700MB</a:t>
            </a:r>
            <a:endParaRPr lang="zh-CN" altLang="en-US" sz="2800" b="1"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Vertical)">
                                      <p:cBhvr>
                                        <p:cTn id="7" dur="500"/>
                                        <p:tgtEl>
                                          <p:spTgt spid="2052"/>
                                        </p:tgtEl>
                                      </p:cBhvr>
                                    </p:animEffect>
                                  </p:childTnLst>
                                </p:cTn>
                              </p:par>
                              <p:par>
                                <p:cTn id="8" presetID="16" presetClass="entr" presetSubtype="21" fill="hold" nodeType="withEffect">
                                  <p:stCondLst>
                                    <p:cond delay="0"/>
                                  </p:stCondLst>
                                  <p:childTnLst>
                                    <p:set>
                                      <p:cBhvr>
                                        <p:cTn id="9" dur="1" fill="hold">
                                          <p:stCondLst>
                                            <p:cond delay="0"/>
                                          </p:stCondLst>
                                        </p:cTn>
                                        <p:tgtEl>
                                          <p:spTgt spid="2053"/>
                                        </p:tgtEl>
                                        <p:attrNameLst>
                                          <p:attrName>style.visibility</p:attrName>
                                        </p:attrNameLst>
                                      </p:cBhvr>
                                      <p:to>
                                        <p:strVal val="visible"/>
                                      </p:to>
                                    </p:set>
                                    <p:animEffect transition="in" filter="barn(inVertical)">
                                      <p:cBhvr>
                                        <p:cTn id="10" dur="500"/>
                                        <p:tgtEl>
                                          <p:spTgt spid="205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smtClean="0">
                <a:solidFill>
                  <a:srgbClr val="0000FF"/>
                </a:solidFill>
              </a:rPr>
              <a:t>3. </a:t>
            </a:r>
            <a:r>
              <a:rPr lang="zh-CN" altLang="en-US" sz="2800" b="1" dirty="0" smtClean="0">
                <a:solidFill>
                  <a:srgbClr val="0000FF"/>
                </a:solidFill>
              </a:rPr>
              <a:t>如何调入数据块</a:t>
            </a:r>
            <a:endParaRPr lang="zh-CN" altLang="en-US" sz="2800" b="1" dirty="0">
              <a:solidFill>
                <a:srgbClr val="0000FF"/>
              </a:solidFill>
            </a:endParaRPr>
          </a:p>
        </p:txBody>
      </p:sp>
      <p:sp>
        <p:nvSpPr>
          <p:cNvPr id="4" name="Rectangle 247"/>
          <p:cNvSpPr>
            <a:spLocks noChangeArrowheads="1"/>
          </p:cNvSpPr>
          <p:nvPr/>
        </p:nvSpPr>
        <p:spPr bwMode="auto">
          <a:xfrm>
            <a:off x="251520" y="836712"/>
            <a:ext cx="856895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下表给出了</a:t>
            </a:r>
            <a:r>
              <a:rPr lang="en-US" altLang="zh-CN" b="0" dirty="0">
                <a:latin typeface="华文中宋" panose="02010600040101010101" pitchFamily="2" charset="-122"/>
                <a:ea typeface="华文中宋" panose="02010600040101010101" pitchFamily="2" charset="-122"/>
              </a:rPr>
              <a:t>LRU</a:t>
            </a:r>
            <a:r>
              <a:rPr lang="zh-CN" altLang="en-US" b="0" dirty="0">
                <a:latin typeface="华文中宋" panose="02010600040101010101" pitchFamily="2" charset="-122"/>
                <a:ea typeface="华文中宋" panose="02010600040101010101" pitchFamily="2" charset="-122"/>
              </a:rPr>
              <a:t>与随机法在失效率方面的比较。表中的数据是对于一个</a:t>
            </a:r>
            <a:r>
              <a:rPr lang="en-US" altLang="zh-CN" b="0" dirty="0">
                <a:latin typeface="华文中宋" panose="02010600040101010101" pitchFamily="2" charset="-122"/>
                <a:ea typeface="华文中宋" panose="02010600040101010101" pitchFamily="2" charset="-122"/>
              </a:rPr>
              <a:t>VAX</a:t>
            </a:r>
            <a:r>
              <a:rPr lang="zh-CN" altLang="en-US" b="0" dirty="0">
                <a:latin typeface="华文中宋" panose="02010600040101010101" pitchFamily="2" charset="-122"/>
                <a:ea typeface="华文中宋" panose="02010600040101010101" pitchFamily="2" charset="-122"/>
              </a:rPr>
              <a:t>地址流（既包括用户程序，也包括操作系统程序）在块大小为</a:t>
            </a:r>
            <a:r>
              <a:rPr lang="en-US" altLang="zh-CN" b="0" dirty="0">
                <a:latin typeface="华文中宋" panose="02010600040101010101" pitchFamily="2" charset="-122"/>
                <a:ea typeface="华文中宋" panose="02010600040101010101" pitchFamily="2" charset="-122"/>
              </a:rPr>
              <a:t>16 B</a:t>
            </a:r>
            <a:r>
              <a:rPr lang="zh-CN" altLang="en-US" b="0" dirty="0">
                <a:latin typeface="华文中宋" panose="02010600040101010101" pitchFamily="2" charset="-122"/>
                <a:ea typeface="华文中宋" panose="02010600040101010101" pitchFamily="2" charset="-122"/>
              </a:rPr>
              <a:t>的情况下统计的。</a:t>
            </a:r>
            <a:endParaRPr lang="zh-CN" altLang="en-US" b="0" dirty="0">
              <a:latin typeface="华文中宋" panose="02010600040101010101" pitchFamily="2" charset="-122"/>
              <a:ea typeface="华文中宋" panose="02010600040101010101" pitchFamily="2" charset="-122"/>
            </a:endParaRPr>
          </a:p>
        </p:txBody>
      </p:sp>
      <p:sp>
        <p:nvSpPr>
          <p:cNvPr id="5" name="Rectangle 246"/>
          <p:cNvSpPr>
            <a:spLocks noChangeArrowheads="1"/>
          </p:cNvSpPr>
          <p:nvPr/>
        </p:nvSpPr>
        <p:spPr bwMode="auto">
          <a:xfrm>
            <a:off x="2482850" y="2319263"/>
            <a:ext cx="4719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en-US" altLang="zh-CN" b="0" dirty="0">
                <a:latin typeface="华文中宋" panose="02010600040101010101" pitchFamily="2" charset="-122"/>
                <a:ea typeface="华文中宋" panose="02010600040101010101" pitchFamily="2" charset="-122"/>
              </a:rPr>
              <a:t>LRU</a:t>
            </a:r>
            <a:r>
              <a:rPr lang="zh-CN" altLang="en-US" b="0" dirty="0">
                <a:latin typeface="华文中宋" panose="02010600040101010101" pitchFamily="2" charset="-122"/>
                <a:ea typeface="华文中宋" panose="02010600040101010101" pitchFamily="2" charset="-122"/>
              </a:rPr>
              <a:t>和随机替换法的失效率比较 </a:t>
            </a:r>
            <a:endParaRPr lang="zh-CN" altLang="en-US" b="0" dirty="0">
              <a:latin typeface="华文中宋" panose="02010600040101010101" pitchFamily="2" charset="-122"/>
              <a:ea typeface="华文中宋" panose="02010600040101010101" pitchFamily="2" charset="-122"/>
            </a:endParaRPr>
          </a:p>
        </p:txBody>
      </p:sp>
      <p:graphicFrame>
        <p:nvGraphicFramePr>
          <p:cNvPr id="6" name="Group 245"/>
          <p:cNvGraphicFramePr>
            <a:graphicFrameLocks noGrp="1"/>
          </p:cNvGraphicFramePr>
          <p:nvPr/>
        </p:nvGraphicFramePr>
        <p:xfrm>
          <a:off x="288925" y="2819672"/>
          <a:ext cx="8605838" cy="2684465"/>
        </p:xfrm>
        <a:graphic>
          <a:graphicData uri="http://schemas.openxmlformats.org/drawingml/2006/table">
            <a:tbl>
              <a:tblPr/>
              <a:tblGrid>
                <a:gridCol w="2025650"/>
                <a:gridCol w="1096963"/>
                <a:gridCol w="1095375"/>
                <a:gridCol w="1096962"/>
                <a:gridCol w="1096963"/>
                <a:gridCol w="1096962"/>
                <a:gridCol w="1096963"/>
              </a:tblGrid>
              <a:tr h="377769">
                <a:tc row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Cache</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容量</a:t>
                      </a: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  联  度</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r>
              <a:tr h="531733">
                <a:tc vMerge="1">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路</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路</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路</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640068">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LRU</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随机替换</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LRU</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随机替换</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LRU</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随机替换</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7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16KB</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5.18%</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4.27%</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4.96%</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35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64KB</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1.88%</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1.54%</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1.66%</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7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256KB</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1.15%</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1.17%</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1.13%</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1.12%</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1.12%</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248"/>
          <p:cNvSpPr>
            <a:spLocks noChangeArrowheads="1"/>
          </p:cNvSpPr>
          <p:nvPr/>
        </p:nvSpPr>
        <p:spPr bwMode="auto">
          <a:xfrm>
            <a:off x="429071" y="5661248"/>
            <a:ext cx="86074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b="0" dirty="0">
                <a:latin typeface="华文中宋" panose="02010600040101010101" pitchFamily="2" charset="-122"/>
                <a:ea typeface="华文中宋" panose="02010600040101010101" pitchFamily="2" charset="-122"/>
              </a:rPr>
              <a:t>表中，对于大容量</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LRU</a:t>
            </a:r>
            <a:r>
              <a:rPr lang="zh-CN" altLang="en-US" b="0" dirty="0">
                <a:latin typeface="华文中宋" panose="02010600040101010101" pitchFamily="2" charset="-122"/>
                <a:ea typeface="华文中宋" panose="02010600040101010101" pitchFamily="2" charset="-122"/>
              </a:rPr>
              <a:t>和随机法的失效率几乎没什么差别。</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a:t>
            </a:r>
            <a:r>
              <a:rPr lang="en-US" altLang="zh-CN" sz="2800" b="1" dirty="0" smtClean="0">
                <a:solidFill>
                  <a:srgbClr val="0000FF"/>
                </a:solidFill>
              </a:rPr>
              <a:t>. </a:t>
            </a:r>
            <a:r>
              <a:rPr lang="zh-CN" altLang="en-US" sz="2800" b="1" dirty="0" smtClean="0">
                <a:solidFill>
                  <a:srgbClr val="0000FF"/>
                </a:solidFill>
              </a:rPr>
              <a:t>写数据</a:t>
            </a:r>
            <a:endParaRPr lang="zh-CN" altLang="en-US" sz="2800" b="1" dirty="0">
              <a:solidFill>
                <a:srgbClr val="0000FF"/>
              </a:solidFill>
            </a:endParaRPr>
          </a:p>
        </p:txBody>
      </p:sp>
      <p:sp>
        <p:nvSpPr>
          <p:cNvPr id="4" name="Rectangle 5"/>
          <p:cNvSpPr>
            <a:spLocks noChangeArrowheads="1"/>
          </p:cNvSpPr>
          <p:nvPr/>
        </p:nvSpPr>
        <p:spPr bwMode="auto">
          <a:xfrm>
            <a:off x="106363" y="1584082"/>
            <a:ext cx="8859837"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30000"/>
              </a:lnSpc>
              <a:spcBef>
                <a:spcPct val="0"/>
              </a:spcBef>
              <a:buClrTx/>
              <a:buSzTx/>
              <a:buFontTx/>
              <a:buNone/>
            </a:pPr>
            <a:r>
              <a:rPr lang="zh-CN" altLang="en-US" sz="2600" b="0" dirty="0">
                <a:latin typeface="华文中宋" panose="02010600040101010101" pitchFamily="2" charset="-122"/>
                <a:ea typeface="华文中宋" panose="02010600040101010101" pitchFamily="2" charset="-122"/>
              </a:rPr>
              <a:t>      </a:t>
            </a:r>
            <a:r>
              <a:rPr lang="zh-CN" altLang="en-US" sz="2600" b="0" dirty="0" smtClean="0">
                <a:latin typeface="华文中宋" panose="02010600040101010101" pitchFamily="2" charset="-122"/>
                <a:ea typeface="华文中宋" panose="02010600040101010101" pitchFamily="2" charset="-122"/>
              </a:rPr>
              <a:t> 设计</a:t>
            </a:r>
            <a:r>
              <a:rPr lang="en-US" altLang="zh-CN" sz="2600" b="0" dirty="0">
                <a:latin typeface="华文中宋" panose="02010600040101010101" pitchFamily="2" charset="-122"/>
                <a:ea typeface="华文中宋" panose="02010600040101010101" pitchFamily="2" charset="-122"/>
              </a:rPr>
              <a:t>Cache</a:t>
            </a:r>
            <a:r>
              <a:rPr lang="zh-CN" altLang="en-US" sz="2600" b="0" dirty="0">
                <a:latin typeface="华文中宋" panose="02010600040101010101" pitchFamily="2" charset="-122"/>
                <a:ea typeface="华文中宋" panose="02010600040101010101" pitchFamily="2" charset="-122"/>
              </a:rPr>
              <a:t>要对最经常发生的“读”进行优化。 “读”也是最容易提高速度的。访问</a:t>
            </a:r>
            <a:r>
              <a:rPr lang="en-US" altLang="zh-CN" sz="2600" b="0" dirty="0">
                <a:latin typeface="华文中宋" panose="02010600040101010101" pitchFamily="2" charset="-122"/>
                <a:ea typeface="华文中宋" panose="02010600040101010101" pitchFamily="2" charset="-122"/>
              </a:rPr>
              <a:t>Cache</a:t>
            </a:r>
            <a:r>
              <a:rPr lang="zh-CN" altLang="en-US" sz="2600" b="0" dirty="0">
                <a:latin typeface="华文中宋" panose="02010600040101010101" pitchFamily="2" charset="-122"/>
                <a:ea typeface="华文中宋" panose="02010600040101010101" pitchFamily="2" charset="-122"/>
              </a:rPr>
              <a:t>时，在读出标识进行比较的同时，可以把相应的</a:t>
            </a:r>
            <a:r>
              <a:rPr lang="en-US" altLang="zh-CN" sz="2600" b="0" dirty="0">
                <a:latin typeface="华文中宋" panose="02010600040101010101" pitchFamily="2" charset="-122"/>
                <a:ea typeface="华文中宋" panose="02010600040101010101" pitchFamily="2" charset="-122"/>
              </a:rPr>
              <a:t>Cache</a:t>
            </a:r>
            <a:r>
              <a:rPr lang="zh-CN" altLang="en-US" sz="2600" b="0" dirty="0">
                <a:latin typeface="华文中宋" panose="02010600040101010101" pitchFamily="2" charset="-122"/>
                <a:ea typeface="华文中宋" panose="02010600040101010101" pitchFamily="2" charset="-122"/>
              </a:rPr>
              <a:t>块也读出。如果命中，则把该块中所请求的数据立即送给</a:t>
            </a:r>
            <a:r>
              <a:rPr lang="en-US" altLang="zh-CN" sz="2600" b="0" dirty="0">
                <a:latin typeface="华文中宋" panose="02010600040101010101" pitchFamily="2" charset="-122"/>
                <a:ea typeface="华文中宋" panose="02010600040101010101" pitchFamily="2" charset="-122"/>
              </a:rPr>
              <a:t>CPU</a:t>
            </a:r>
            <a:r>
              <a:rPr lang="zh-CN" altLang="en-US" sz="2600" b="0" dirty="0">
                <a:latin typeface="华文中宋" panose="02010600040101010101" pitchFamily="2" charset="-122"/>
                <a:ea typeface="华文中宋" panose="02010600040101010101" pitchFamily="2" charset="-122"/>
              </a:rPr>
              <a:t>；若为失效，则所读出的块没什么用处，置之不理就是了。 </a:t>
            </a:r>
            <a:endParaRPr lang="zh-CN" altLang="en-US" sz="26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3"/>
          <p:cNvSpPr>
            <a:spLocks noChangeArrowheads="1"/>
          </p:cNvSpPr>
          <p:nvPr/>
        </p:nvSpPr>
        <p:spPr bwMode="auto">
          <a:xfrm>
            <a:off x="177800" y="1412776"/>
            <a:ext cx="8859838"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600" dirty="0">
                <a:latin typeface="华文中宋" panose="02010600040101010101" pitchFamily="2" charset="-122"/>
                <a:ea typeface="华文中宋" panose="02010600040101010101" pitchFamily="2" charset="-122"/>
              </a:rPr>
              <a:t>     </a:t>
            </a:r>
            <a:r>
              <a:rPr lang="zh-CN" altLang="en-US" sz="2600" dirty="0" smtClean="0">
                <a:latin typeface="华文中宋" panose="02010600040101010101" pitchFamily="2" charset="-122"/>
                <a:ea typeface="华文中宋" panose="02010600040101010101" pitchFamily="2" charset="-122"/>
              </a:rPr>
              <a:t>“写”</a:t>
            </a:r>
            <a:r>
              <a:rPr lang="zh-CN" altLang="en-US" sz="2600" dirty="0">
                <a:latin typeface="华文中宋" panose="02010600040101010101" pitchFamily="2" charset="-122"/>
                <a:ea typeface="华文中宋" panose="02010600040101010101" pitchFamily="2" charset="-122"/>
              </a:rPr>
              <a:t>与“读”的区别：只有在读出标识并进行比较，确认是命中后，才可对</a:t>
            </a:r>
            <a:r>
              <a:rPr lang="en-US" altLang="zh-CN" sz="2600" dirty="0">
                <a:latin typeface="华文中宋" panose="02010600040101010101" pitchFamily="2" charset="-122"/>
                <a:ea typeface="华文中宋" panose="02010600040101010101" pitchFamily="2" charset="-122"/>
              </a:rPr>
              <a:t>Cache</a:t>
            </a:r>
            <a:r>
              <a:rPr lang="zh-CN" altLang="en-US" sz="2600" dirty="0">
                <a:latin typeface="华文中宋" panose="02010600040101010101" pitchFamily="2" charset="-122"/>
                <a:ea typeface="华文中宋" panose="02010600040101010101" pitchFamily="2" charset="-122"/>
              </a:rPr>
              <a:t>块进行写入</a:t>
            </a:r>
            <a:r>
              <a:rPr lang="zh-CN" altLang="en-US" sz="2600" dirty="0" smtClean="0">
                <a:latin typeface="华文中宋" panose="02010600040101010101" pitchFamily="2" charset="-122"/>
                <a:ea typeface="华文中宋" panose="02010600040101010101" pitchFamily="2" charset="-122"/>
              </a:rPr>
              <a:t>：</a:t>
            </a:r>
            <a:endParaRPr lang="en-US" altLang="zh-CN" sz="2600" dirty="0" smtClean="0">
              <a:latin typeface="华文中宋" panose="02010600040101010101" pitchFamily="2" charset="-122"/>
              <a:ea typeface="华文中宋" panose="02010600040101010101" pitchFamily="2" charset="-122"/>
            </a:endParaRPr>
          </a:p>
          <a:p>
            <a:pPr marL="457200" indent="-457200" eaLnBrk="1" hangingPunct="1">
              <a:lnSpc>
                <a:spcPct val="120000"/>
              </a:lnSpc>
              <a:spcBef>
                <a:spcPct val="0"/>
              </a:spcBef>
              <a:buClrTx/>
              <a:buSzTx/>
              <a:buFont typeface="Wingdings" panose="05000000000000000000" pitchFamily="2" charset="2"/>
              <a:buChar char="l"/>
            </a:pPr>
            <a:r>
              <a:rPr lang="zh-CN" altLang="en-US" sz="2600" b="0" dirty="0" smtClean="0">
                <a:latin typeface="华文中宋" panose="02010600040101010101" pitchFamily="2" charset="-122"/>
                <a:ea typeface="华文中宋" panose="02010600040101010101" pitchFamily="2" charset="-122"/>
              </a:rPr>
              <a:t>“写” </a:t>
            </a:r>
            <a:r>
              <a:rPr lang="zh-CN" altLang="en-US" sz="2600" b="0" dirty="0">
                <a:latin typeface="华文中宋" panose="02010600040101010101" pitchFamily="2" charset="-122"/>
                <a:ea typeface="华文中宋" panose="02010600040101010101" pitchFamily="2" charset="-122"/>
              </a:rPr>
              <a:t>比“读”花费更多的时间。由于检查标识不能与写入</a:t>
            </a:r>
            <a:r>
              <a:rPr lang="en-US" altLang="zh-CN" sz="2600" b="0" dirty="0">
                <a:latin typeface="华文中宋" panose="02010600040101010101" pitchFamily="2" charset="-122"/>
                <a:ea typeface="华文中宋" panose="02010600040101010101" pitchFamily="2" charset="-122"/>
              </a:rPr>
              <a:t>Cache</a:t>
            </a:r>
            <a:r>
              <a:rPr lang="zh-CN" altLang="en-US" sz="2600" b="0" dirty="0">
                <a:latin typeface="华文中宋" panose="02010600040101010101" pitchFamily="2" charset="-122"/>
                <a:ea typeface="华文中宋" panose="02010600040101010101" pitchFamily="2" charset="-122"/>
              </a:rPr>
              <a:t>块并行进行</a:t>
            </a:r>
            <a:r>
              <a:rPr lang="zh-CN" altLang="en-US" sz="2600" b="0" dirty="0" smtClean="0">
                <a:latin typeface="华文中宋" panose="02010600040101010101" pitchFamily="2" charset="-122"/>
                <a:ea typeface="华文中宋" panose="02010600040101010101" pitchFamily="2" charset="-122"/>
              </a:rPr>
              <a:t>。</a:t>
            </a:r>
            <a:endParaRPr lang="en-US" altLang="zh-CN" sz="2600" b="0" dirty="0" smtClean="0">
              <a:latin typeface="华文中宋" panose="02010600040101010101" pitchFamily="2" charset="-122"/>
              <a:ea typeface="华文中宋" panose="02010600040101010101" pitchFamily="2" charset="-122"/>
            </a:endParaRPr>
          </a:p>
          <a:p>
            <a:pPr marL="457200" indent="-457200" eaLnBrk="1" hangingPunct="1">
              <a:lnSpc>
                <a:spcPct val="120000"/>
              </a:lnSpc>
              <a:spcBef>
                <a:spcPct val="0"/>
              </a:spcBef>
              <a:buClrTx/>
              <a:buSzTx/>
              <a:buFont typeface="Wingdings" panose="05000000000000000000" pitchFamily="2" charset="2"/>
              <a:buChar char="l"/>
            </a:pPr>
            <a:r>
              <a:rPr lang="zh-CN" altLang="en-US" sz="2600" b="0" dirty="0" smtClean="0">
                <a:latin typeface="华文中宋" panose="02010600040101010101" pitchFamily="2" charset="-122"/>
                <a:ea typeface="华文中宋" panose="02010600040101010101" pitchFamily="2" charset="-122"/>
              </a:rPr>
              <a:t>要</a:t>
            </a:r>
            <a:r>
              <a:rPr lang="zh-CN" altLang="en-US" sz="2600" b="0" dirty="0">
                <a:latin typeface="华文中宋" panose="02010600040101010101" pitchFamily="2" charset="-122"/>
                <a:ea typeface="华文中宋" panose="02010600040101010101" pitchFamily="2" charset="-122"/>
              </a:rPr>
              <a:t>写入的数据的宽度不是定长的（通常为</a:t>
            </a:r>
            <a:r>
              <a:rPr lang="en-US" altLang="zh-CN" sz="2600" b="0" dirty="0">
                <a:latin typeface="华文中宋" panose="02010600040101010101" pitchFamily="2" charset="-122"/>
                <a:ea typeface="华文中宋" panose="02010600040101010101" pitchFamily="2" charset="-122"/>
              </a:rPr>
              <a:t>1</a:t>
            </a:r>
            <a:r>
              <a:rPr lang="zh-CN" altLang="en-US" sz="2600" b="0" dirty="0">
                <a:latin typeface="华文中宋" panose="02010600040101010101" pitchFamily="2" charset="-122"/>
                <a:ea typeface="华文中宋" panose="02010600040101010101" pitchFamily="2" charset="-122"/>
              </a:rPr>
              <a:t>～</a:t>
            </a:r>
            <a:r>
              <a:rPr lang="en-US" altLang="zh-CN" sz="2600" b="0" dirty="0">
                <a:latin typeface="华文中宋" panose="02010600040101010101" pitchFamily="2" charset="-122"/>
                <a:ea typeface="华文中宋" panose="02010600040101010101" pitchFamily="2" charset="-122"/>
              </a:rPr>
              <a:t>8 B</a:t>
            </a:r>
            <a:r>
              <a:rPr lang="zh-CN" altLang="en-US" sz="2600" b="0" dirty="0">
                <a:latin typeface="华文中宋" panose="02010600040101010101" pitchFamily="2" charset="-122"/>
                <a:ea typeface="华文中宋" panose="02010600040101010101" pitchFamily="2" charset="-122"/>
              </a:rPr>
              <a:t>）。写入时，只能修改</a:t>
            </a:r>
            <a:r>
              <a:rPr lang="en-US" altLang="zh-CN" sz="2600" b="0" dirty="0">
                <a:latin typeface="华文中宋" panose="02010600040101010101" pitchFamily="2" charset="-122"/>
                <a:ea typeface="华文中宋" panose="02010600040101010101" pitchFamily="2" charset="-122"/>
              </a:rPr>
              <a:t>Cache</a:t>
            </a:r>
            <a:r>
              <a:rPr lang="zh-CN" altLang="en-US" sz="2600" b="0" dirty="0">
                <a:latin typeface="华文中宋" panose="02010600040101010101" pitchFamily="2" charset="-122"/>
                <a:ea typeface="华文中宋" panose="02010600040101010101" pitchFamily="2" charset="-122"/>
              </a:rPr>
              <a:t>块中相应的部分，而“读”则可以多读出几个字节也没关系。 </a:t>
            </a:r>
            <a:endParaRPr lang="zh-CN" altLang="en-US" sz="26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5" name="Rectangle 2"/>
          <p:cNvSpPr>
            <a:spLocks noChangeArrowheads="1"/>
          </p:cNvSpPr>
          <p:nvPr/>
        </p:nvSpPr>
        <p:spPr bwMode="auto">
          <a:xfrm>
            <a:off x="177800" y="1185785"/>
            <a:ext cx="8788400" cy="419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30000"/>
              </a:lnSpc>
              <a:spcBef>
                <a:spcPct val="0"/>
              </a:spcBef>
              <a:buClrTx/>
              <a:buSzTx/>
              <a:buFontTx/>
              <a:buNone/>
            </a:pPr>
            <a:r>
              <a:rPr lang="zh-CN" altLang="en-US" dirty="0">
                <a:latin typeface="华文中宋" panose="02010600040101010101" pitchFamily="2" charset="-122"/>
                <a:ea typeface="华文中宋" panose="02010600040101010101" pitchFamily="2" charset="-122"/>
              </a:rPr>
              <a:t>  </a:t>
            </a:r>
            <a:r>
              <a:rPr lang="zh-CN" altLang="en-US" dirty="0">
                <a:solidFill>
                  <a:srgbClr val="FFC000"/>
                </a:solidFill>
                <a:latin typeface="华文中宋" panose="02010600040101010101" pitchFamily="2" charset="-122"/>
                <a:ea typeface="华文中宋" panose="02010600040101010101" pitchFamily="2" charset="-122"/>
              </a:rPr>
              <a:t>    </a:t>
            </a:r>
            <a:r>
              <a:rPr lang="zh-CN" altLang="en-US" dirty="0" smtClean="0">
                <a:latin typeface="华文中宋" panose="02010600040101010101" pitchFamily="2" charset="-122"/>
                <a:ea typeface="华文中宋" panose="02010600040101010101" pitchFamily="2" charset="-122"/>
              </a:rPr>
              <a:t>更</a:t>
            </a:r>
            <a:r>
              <a:rPr lang="zh-CN" altLang="en-US" dirty="0">
                <a:latin typeface="华文中宋" panose="02010600040101010101" pitchFamily="2" charset="-122"/>
                <a:ea typeface="华文中宋" panose="02010600040101010101" pitchFamily="2" charset="-122"/>
              </a:rPr>
              <a:t>重要的是，“写”访问可能导致主存与</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副本内容不一致。</a:t>
            </a:r>
            <a:r>
              <a:rPr lang="zh-CN" altLang="en-US" b="0" dirty="0">
                <a:latin typeface="华文中宋" panose="02010600040101010101" pitchFamily="2" charset="-122"/>
                <a:ea typeface="华文中宋" panose="02010600040101010101" pitchFamily="2" charset="-122"/>
              </a:rPr>
              <a:t>在写</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时，主存的内容也必须更新。至于何时更新，正是写策略所要解决的问题。</a:t>
            </a:r>
            <a:r>
              <a:rPr lang="zh-CN" altLang="en-US" dirty="0">
                <a:solidFill>
                  <a:srgbClr val="C00000"/>
                </a:solidFill>
                <a:latin typeface="华文中宋" panose="02010600040101010101" pitchFamily="2" charset="-122"/>
                <a:ea typeface="华文中宋" panose="02010600040101010101" pitchFamily="2" charset="-122"/>
              </a:rPr>
              <a:t>写命中时，</a:t>
            </a:r>
            <a:r>
              <a:rPr lang="zh-CN" altLang="en-US" b="0" dirty="0">
                <a:latin typeface="华文中宋" panose="02010600040101010101" pitchFamily="2" charset="-122"/>
                <a:ea typeface="华文中宋" panose="02010600040101010101" pitchFamily="2" charset="-122"/>
              </a:rPr>
              <a:t>策略主要有两种：</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①写直达法</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write through</a:t>
            </a:r>
            <a:r>
              <a:rPr lang="zh-CN" altLang="en-US" b="0" dirty="0">
                <a:latin typeface="华文中宋" panose="02010600040101010101" pitchFamily="2" charset="-122"/>
                <a:ea typeface="华文中宋" panose="02010600040101010101" pitchFamily="2" charset="-122"/>
              </a:rPr>
              <a:t>）：也称为存直达法（</a:t>
            </a:r>
            <a:r>
              <a:rPr lang="en-US" altLang="zh-CN" b="0" dirty="0">
                <a:latin typeface="华文中宋" panose="02010600040101010101" pitchFamily="2" charset="-122"/>
                <a:ea typeface="华文中宋" panose="02010600040101010101" pitchFamily="2" charset="-122"/>
              </a:rPr>
              <a:t>store through</a:t>
            </a:r>
            <a:r>
              <a:rPr lang="zh-CN" altLang="en-US" b="0" dirty="0">
                <a:latin typeface="华文中宋" panose="02010600040101010101" pitchFamily="2" charset="-122"/>
                <a:ea typeface="华文中宋" panose="02010600040101010101" pitchFamily="2" charset="-122"/>
              </a:rPr>
              <a:t>），它是指在执行“写”操作时，不仅把信息写入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中相应的块，而且也写入下一级存储器中相应的块。</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b="0" dirty="0">
                <a:solidFill>
                  <a:srgbClr val="FFC000"/>
                </a:solidFill>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②写回法</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write back</a:t>
            </a:r>
            <a:r>
              <a:rPr lang="zh-CN" altLang="en-US" b="0" dirty="0">
                <a:latin typeface="华文中宋" panose="02010600040101010101" pitchFamily="2" charset="-122"/>
                <a:ea typeface="华文中宋" panose="02010600040101010101" pitchFamily="2" charset="-122"/>
              </a:rPr>
              <a:t>）：也称为拷回法（</a:t>
            </a:r>
            <a:r>
              <a:rPr lang="en-US" altLang="zh-CN" b="0" dirty="0">
                <a:latin typeface="华文中宋" panose="02010600040101010101" pitchFamily="2" charset="-122"/>
                <a:ea typeface="华文中宋" panose="02010600040101010101" pitchFamily="2" charset="-122"/>
              </a:rPr>
              <a:t>copy back</a:t>
            </a:r>
            <a:r>
              <a:rPr lang="zh-CN" altLang="en-US" b="0" dirty="0">
                <a:latin typeface="华文中宋" panose="02010600040101010101" pitchFamily="2" charset="-122"/>
                <a:ea typeface="华文中宋" panose="02010600040101010101" pitchFamily="2" charset="-122"/>
              </a:rPr>
              <a:t>），它只把信息写入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中相应的块。该块只有在被替换时，才被写回主存</a:t>
            </a:r>
            <a:r>
              <a:rPr lang="zh-CN" altLang="en-US" b="0" dirty="0" smtClean="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2"/>
          <p:cNvSpPr>
            <a:spLocks noChangeArrowheads="1"/>
          </p:cNvSpPr>
          <p:nvPr/>
        </p:nvSpPr>
        <p:spPr bwMode="auto">
          <a:xfrm>
            <a:off x="177800" y="990634"/>
            <a:ext cx="8788400" cy="2258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rPr>
              <a:t>       为了</a:t>
            </a:r>
            <a:r>
              <a:rPr lang="zh-CN" altLang="en-US" b="0" dirty="0">
                <a:latin typeface="华文中宋" panose="02010600040101010101" pitchFamily="2" charset="-122"/>
                <a:ea typeface="华文中宋" panose="02010600040101010101" pitchFamily="2" charset="-122"/>
              </a:rPr>
              <a:t>减少在替换时块的写回，常采用“污染位”标志，即为</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中的每一块设置一个“污染位”（设在与该块相应的目录表项中），用于指出该块被修改过还是没被修改过。替换时，若被替换的块是干净的，则不必写回下一级存储器，因为这时下一级存储器中相应块的内容与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中的一致。</a:t>
            </a:r>
            <a:endParaRPr lang="zh-CN" altLang="en-US" b="0" dirty="0">
              <a:latin typeface="华文中宋" panose="02010600040101010101" pitchFamily="2" charset="-122"/>
              <a:ea typeface="华文中宋" panose="02010600040101010101" pitchFamily="2" charset="-122"/>
            </a:endParaRPr>
          </a:p>
        </p:txBody>
      </p:sp>
      <p:sp>
        <p:nvSpPr>
          <p:cNvPr id="5" name="Rectangle 2"/>
          <p:cNvSpPr>
            <a:spLocks noChangeArrowheads="1"/>
          </p:cNvSpPr>
          <p:nvPr/>
        </p:nvSpPr>
        <p:spPr bwMode="auto">
          <a:xfrm>
            <a:off x="323528" y="3368326"/>
            <a:ext cx="8499475"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1" dirty="0">
                <a:latin typeface="华文中宋" panose="02010600040101010101" pitchFamily="2" charset="-122"/>
                <a:ea typeface="华文中宋" panose="02010600040101010101" pitchFamily="2" charset="-122"/>
              </a:rPr>
              <a:t>写回法的优点</a:t>
            </a:r>
            <a:r>
              <a:rPr lang="zh-CN" altLang="en-US" b="0" dirty="0">
                <a:latin typeface="华文中宋" panose="02010600040101010101" pitchFamily="2" charset="-122"/>
                <a:ea typeface="华文中宋" panose="02010600040101010101" pitchFamily="2" charset="-122"/>
              </a:rPr>
              <a:t>：速度快，不需要经常访存，这使得写回法对于多处理机很有吸引力。</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b="1" dirty="0">
                <a:latin typeface="华文中宋" panose="02010600040101010101" pitchFamily="2" charset="-122"/>
                <a:ea typeface="华文中宋" panose="02010600040101010101" pitchFamily="2" charset="-122"/>
              </a:rPr>
              <a:t>写直达法的优点</a:t>
            </a:r>
            <a:r>
              <a:rPr lang="zh-CN" altLang="en-US" b="0" dirty="0">
                <a:latin typeface="华文中宋" panose="02010600040101010101" pitchFamily="2" charset="-122"/>
                <a:ea typeface="华文中宋" panose="02010600040101010101" pitchFamily="2" charset="-122"/>
              </a:rPr>
              <a:t>：易于实现，而且下一级存储器中的数据总是最新的。后一个优点对于</a:t>
            </a:r>
            <a:r>
              <a:rPr lang="en-US" altLang="zh-CN" b="0" dirty="0">
                <a:latin typeface="华文中宋" panose="02010600040101010101" pitchFamily="2" charset="-122"/>
                <a:ea typeface="华文中宋" panose="02010600040101010101" pitchFamily="2" charset="-122"/>
              </a:rPr>
              <a:t>I</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O</a:t>
            </a:r>
            <a:r>
              <a:rPr lang="zh-CN" altLang="en-US" b="0" dirty="0">
                <a:latin typeface="华文中宋" panose="02010600040101010101" pitchFamily="2" charset="-122"/>
                <a:ea typeface="华文中宋" panose="02010600040101010101" pitchFamily="2" charset="-122"/>
              </a:rPr>
              <a:t>和多处理机来说是重要的。</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I</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O</a:t>
            </a:r>
            <a:r>
              <a:rPr lang="zh-CN" altLang="en-US" b="0" dirty="0">
                <a:latin typeface="华文中宋" panose="02010600040101010101" pitchFamily="2" charset="-122"/>
                <a:ea typeface="华文中宋" panose="02010600040101010101" pitchFamily="2" charset="-122"/>
              </a:rPr>
              <a:t>和多处理机经常难以在这两种方法之间选择：它们既想用写回法来减少访存的次数，又想用写直达法来保持</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与下一级存储器的一致性。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2"/>
          <p:cNvSpPr>
            <a:spLocks noChangeArrowheads="1"/>
          </p:cNvSpPr>
          <p:nvPr/>
        </p:nvSpPr>
        <p:spPr bwMode="auto">
          <a:xfrm>
            <a:off x="250825" y="1340768"/>
            <a:ext cx="8499475" cy="292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600" b="0" dirty="0">
                <a:latin typeface="华文中宋" panose="02010600040101010101" pitchFamily="2" charset="-122"/>
                <a:ea typeface="华文中宋" panose="02010600040101010101" pitchFamily="2" charset="-122"/>
              </a:rPr>
              <a:t>     采用写直达法时，如果处理器的操作必须等待写操作完成才能进行时，则处理器称为是</a:t>
            </a:r>
            <a:r>
              <a:rPr lang="zh-CN" altLang="en-US" sz="2600" dirty="0">
                <a:latin typeface="华文中宋" panose="02010600040101010101" pitchFamily="2" charset="-122"/>
                <a:ea typeface="华文中宋" panose="02010600040101010101" pitchFamily="2" charset="-122"/>
              </a:rPr>
              <a:t>写停顿</a:t>
            </a:r>
            <a:r>
              <a:rPr lang="zh-CN" altLang="en-US" sz="2600" b="0" dirty="0">
                <a:latin typeface="华文中宋" panose="02010600040101010101" pitchFamily="2" charset="-122"/>
                <a:ea typeface="华文中宋" panose="02010600040101010101" pitchFamily="2" charset="-122"/>
              </a:rPr>
              <a:t>（</a:t>
            </a:r>
            <a:r>
              <a:rPr lang="en-US" altLang="zh-CN" sz="2600" b="0" dirty="0">
                <a:latin typeface="华文中宋" panose="02010600040101010101" pitchFamily="2" charset="-122"/>
                <a:ea typeface="华文中宋" panose="02010600040101010101" pitchFamily="2" charset="-122"/>
              </a:rPr>
              <a:t>write stall</a:t>
            </a:r>
            <a:r>
              <a:rPr lang="zh-CN" altLang="en-US" sz="2600" b="0" dirty="0">
                <a:latin typeface="华文中宋" panose="02010600040101010101" pitchFamily="2" charset="-122"/>
                <a:ea typeface="华文中宋" panose="02010600040101010101" pitchFamily="2" charset="-122"/>
              </a:rPr>
              <a:t>）。</a:t>
            </a:r>
            <a:endParaRPr lang="zh-CN" altLang="en-US" sz="26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600" b="0" dirty="0">
                <a:latin typeface="华文中宋" panose="02010600040101010101" pitchFamily="2" charset="-122"/>
                <a:ea typeface="华文中宋" panose="02010600040101010101" pitchFamily="2" charset="-122"/>
              </a:rPr>
              <a:t>     通常用来减少写停顿的优化策略是采用写缓存技术（</a:t>
            </a:r>
            <a:r>
              <a:rPr lang="en-US" altLang="zh-CN" sz="2600" b="0" dirty="0">
                <a:latin typeface="华文中宋" panose="02010600040101010101" pitchFamily="2" charset="-122"/>
                <a:ea typeface="华文中宋" panose="02010600040101010101" pitchFamily="2" charset="-122"/>
              </a:rPr>
              <a:t>write buffer</a:t>
            </a:r>
            <a:r>
              <a:rPr lang="zh-CN" altLang="en-US" sz="2600" b="0" dirty="0">
                <a:latin typeface="华文中宋" panose="02010600040101010101" pitchFamily="2" charset="-122"/>
                <a:ea typeface="华文中宋" panose="02010600040101010101" pitchFamily="2" charset="-122"/>
              </a:rPr>
              <a:t>）。它允许处理器把数据写入到缓存后立刻继续工作，从而使存储器的更新和处理器执行重叠起来。</a:t>
            </a:r>
            <a:endParaRPr lang="zh-CN" altLang="en-US" sz="26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600" b="0" dirty="0">
                <a:latin typeface="华文中宋" panose="02010600040101010101" pitchFamily="2" charset="-122"/>
                <a:ea typeface="华文中宋" panose="02010600040101010101" pitchFamily="2" charset="-122"/>
              </a:rPr>
              <a:t>     </a:t>
            </a:r>
            <a:endParaRPr lang="zh-CN" altLang="en-US" sz="26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2"/>
          <p:cNvSpPr>
            <a:spLocks noChangeArrowheads="1"/>
          </p:cNvSpPr>
          <p:nvPr/>
        </p:nvSpPr>
        <p:spPr bwMode="auto">
          <a:xfrm>
            <a:off x="144016" y="836712"/>
            <a:ext cx="8964488" cy="578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4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rPr>
              <a:t>当</a:t>
            </a:r>
            <a:r>
              <a:rPr lang="zh-CN" altLang="en-US" b="0" dirty="0">
                <a:latin typeface="华文中宋" panose="02010600040101010101" pitchFamily="2" charset="-122"/>
                <a:ea typeface="华文中宋" panose="02010600040101010101" pitchFamily="2" charset="-122"/>
              </a:rPr>
              <a:t>写失效时该如何处理呢，有两种选择：</a:t>
            </a:r>
            <a:endParaRPr lang="zh-CN" altLang="en-US" b="0" dirty="0">
              <a:latin typeface="华文中宋" panose="02010600040101010101" pitchFamily="2" charset="-122"/>
              <a:ea typeface="华文中宋" panose="02010600040101010101" pitchFamily="2" charset="-122"/>
            </a:endParaRPr>
          </a:p>
          <a:p>
            <a:pPr eaLnBrk="1" hangingPunct="1">
              <a:lnSpc>
                <a:spcPct val="14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① </a:t>
            </a:r>
            <a:r>
              <a:rPr lang="zh-CN" altLang="en-US" b="1" dirty="0">
                <a:latin typeface="华文中宋" panose="02010600040101010101" pitchFamily="2" charset="-122"/>
                <a:ea typeface="华文中宋" panose="02010600040101010101" pitchFamily="2" charset="-122"/>
              </a:rPr>
              <a:t>按写分配法</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write allocate</a:t>
            </a:r>
            <a:r>
              <a:rPr lang="zh-CN" altLang="en-US" b="0" dirty="0">
                <a:latin typeface="华文中宋" panose="02010600040101010101" pitchFamily="2" charset="-122"/>
                <a:ea typeface="华文中宋" panose="02010600040101010101" pitchFamily="2" charset="-122"/>
              </a:rPr>
              <a:t>）：写失效时，先把所写单元所在的块调入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，然后再进行写入。这与读失效类似。这种方法也称为写时取（</a:t>
            </a:r>
            <a:r>
              <a:rPr lang="en-US" altLang="zh-CN" b="0" dirty="0">
                <a:latin typeface="华文中宋" panose="02010600040101010101" pitchFamily="2" charset="-122"/>
                <a:ea typeface="华文中宋" panose="02010600040101010101" pitchFamily="2" charset="-122"/>
              </a:rPr>
              <a:t>fetch</a:t>
            </a:r>
            <a:r>
              <a:rPr lang="zh-CN" altLang="en-US" b="0" dirty="0">
                <a:latin typeface="华文中宋" panose="02010600040101010101" pitchFamily="2" charset="-122"/>
                <a:ea typeface="华文中宋" panose="02010600040101010101" pitchFamily="2" charset="-122"/>
              </a:rPr>
              <a:t> </a:t>
            </a:r>
            <a:r>
              <a:rPr lang="en-US" altLang="zh-CN" b="0" dirty="0">
                <a:latin typeface="华文中宋" panose="02010600040101010101" pitchFamily="2" charset="-122"/>
                <a:ea typeface="华文中宋" panose="02010600040101010101" pitchFamily="2" charset="-122"/>
              </a:rPr>
              <a:t>on write</a:t>
            </a:r>
            <a:r>
              <a:rPr lang="zh-CN" altLang="en-US" b="0" dirty="0">
                <a:latin typeface="华文中宋" panose="02010600040101010101" pitchFamily="2" charset="-122"/>
                <a:ea typeface="华文中宋" panose="02010600040101010101" pitchFamily="2" charset="-122"/>
              </a:rPr>
              <a:t>）方法。</a:t>
            </a:r>
            <a:endParaRPr lang="zh-CN" altLang="en-US" b="0" dirty="0">
              <a:latin typeface="华文中宋" panose="02010600040101010101" pitchFamily="2" charset="-122"/>
              <a:ea typeface="华文中宋" panose="02010600040101010101" pitchFamily="2" charset="-122"/>
            </a:endParaRPr>
          </a:p>
          <a:p>
            <a:pPr eaLnBrk="1" hangingPunct="1">
              <a:lnSpc>
                <a:spcPct val="14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② </a:t>
            </a:r>
            <a:r>
              <a:rPr lang="zh-CN" altLang="en-US" b="1" dirty="0">
                <a:latin typeface="华文中宋" panose="02010600040101010101" pitchFamily="2" charset="-122"/>
                <a:ea typeface="华文中宋" panose="02010600040101010101" pitchFamily="2" charset="-122"/>
              </a:rPr>
              <a:t>不按写分配法</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no-write allocate</a:t>
            </a:r>
            <a:r>
              <a:rPr lang="zh-CN" altLang="en-US" b="0" dirty="0">
                <a:latin typeface="华文中宋" panose="02010600040101010101" pitchFamily="2" charset="-122"/>
                <a:ea typeface="华文中宋" panose="02010600040101010101" pitchFamily="2" charset="-122"/>
              </a:rPr>
              <a:t>）：写失效时，直接写入下一级存储器而不将相应的块调入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。这种方法也称为绕写法（</a:t>
            </a:r>
            <a:r>
              <a:rPr lang="en-US" altLang="zh-CN" b="0" dirty="0">
                <a:latin typeface="华文中宋" panose="02010600040101010101" pitchFamily="2" charset="-122"/>
                <a:ea typeface="华文中宋" panose="02010600040101010101" pitchFamily="2" charset="-122"/>
              </a:rPr>
              <a:t>write around</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a:p>
            <a:pPr eaLnBrk="1" hangingPunct="1">
              <a:lnSpc>
                <a:spcPct val="14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写回法</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一般与按写分配法结合使用。</a:t>
            </a:r>
            <a:r>
              <a:rPr lang="zh-CN" altLang="en-US" b="0" dirty="0">
                <a:latin typeface="华文中宋" panose="02010600040101010101" pitchFamily="2" charset="-122"/>
                <a:ea typeface="华文中宋" panose="02010600040101010101" pitchFamily="2" charset="-122"/>
              </a:rPr>
              <a:t>这样，以后对那个块的“写”就能被</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捕获。而</a:t>
            </a:r>
            <a:r>
              <a:rPr lang="zh-CN" altLang="en-US" dirty="0">
                <a:latin typeface="华文中宋" panose="02010600040101010101" pitchFamily="2" charset="-122"/>
                <a:ea typeface="华文中宋" panose="02010600040101010101" pitchFamily="2" charset="-122"/>
              </a:rPr>
              <a:t>写直达法一般与不按写分配法结合使用</a:t>
            </a:r>
            <a:r>
              <a:rPr lang="zh-CN" altLang="en-US" b="0" dirty="0">
                <a:latin typeface="华文中宋" panose="02010600040101010101" pitchFamily="2" charset="-122"/>
                <a:ea typeface="华文中宋" panose="02010600040101010101" pitchFamily="2" charset="-122"/>
              </a:rPr>
              <a:t>，因为以后对那个块的“写”仍然还要到达下一级存储器。</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2"/>
          <p:cNvSpPr txBox="1">
            <a:spLocks noChangeArrowheads="1"/>
          </p:cNvSpPr>
          <p:nvPr/>
        </p:nvSpPr>
        <p:spPr bwMode="auto">
          <a:xfrm>
            <a:off x="381000" y="1016496"/>
            <a:ext cx="8458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rIns="90488"/>
          <a:lstStyle>
            <a:lvl1pPr marL="182880" indent="-182880"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indent="-18288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730250" indent="-18288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005205" indent="-18288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1187450" indent="-136525"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spcBef>
                <a:spcPct val="0"/>
              </a:spcBef>
            </a:pPr>
            <a:r>
              <a:rPr lang="zh-CN" altLang="en-US" sz="2600" b="0" dirty="0"/>
              <a:t>假设有一个全相联映射的</a:t>
            </a:r>
            <a:r>
              <a:rPr lang="en-US" altLang="zh-CN" sz="2600" b="0" dirty="0"/>
              <a:t>Cache</a:t>
            </a:r>
            <a:r>
              <a:rPr lang="zh-CN" altLang="en-US" sz="2600" b="0" dirty="0"/>
              <a:t>，采用写回策略，刚开始时</a:t>
            </a:r>
            <a:r>
              <a:rPr lang="en-US" altLang="zh-CN" sz="2600" b="0" dirty="0"/>
              <a:t>Cache</a:t>
            </a:r>
            <a:r>
              <a:rPr lang="zh-CN" altLang="en-US" sz="2600" b="0" dirty="0"/>
              <a:t>为空。有下面</a:t>
            </a:r>
            <a:r>
              <a:rPr lang="en-US" altLang="zh-CN" sz="2600" b="0" dirty="0"/>
              <a:t>5</a:t>
            </a:r>
            <a:r>
              <a:rPr lang="zh-CN" altLang="en-US" sz="2600" b="0" dirty="0"/>
              <a:t>个存储器操作：</a:t>
            </a:r>
            <a:r>
              <a:rPr lang="en-US" altLang="zh-CN" sz="2600" b="0" i="1" dirty="0"/>
              <a:t>  </a:t>
            </a:r>
            <a:endParaRPr lang="en-US" altLang="zh-CN" sz="2600" b="0" i="1" dirty="0"/>
          </a:p>
          <a:p>
            <a:pPr lvl="1">
              <a:spcBef>
                <a:spcPct val="0"/>
              </a:spcBef>
              <a:buFontTx/>
              <a:buNone/>
            </a:pPr>
            <a:r>
              <a:rPr lang="en-US" altLang="zh-CN" sz="2400" b="0" i="1" dirty="0"/>
              <a:t>1       </a:t>
            </a:r>
            <a:r>
              <a:rPr lang="en-US" altLang="zh-CN" sz="2400" b="0" dirty="0"/>
              <a:t>write Mem[100];</a:t>
            </a:r>
            <a:endParaRPr lang="en-US" altLang="zh-CN" sz="2400" b="0" dirty="0"/>
          </a:p>
          <a:p>
            <a:pPr lvl="1">
              <a:spcBef>
                <a:spcPct val="0"/>
              </a:spcBef>
              <a:buFontTx/>
              <a:buNone/>
            </a:pPr>
            <a:r>
              <a:rPr lang="en-US" altLang="zh-CN" sz="2400" b="0" dirty="0"/>
              <a:t>2		write Mem[100];</a:t>
            </a:r>
            <a:endParaRPr lang="en-US" altLang="zh-CN" sz="2400" b="0" dirty="0"/>
          </a:p>
          <a:p>
            <a:pPr lvl="1">
              <a:spcBef>
                <a:spcPct val="0"/>
              </a:spcBef>
              <a:buFontTx/>
              <a:buNone/>
            </a:pPr>
            <a:r>
              <a:rPr lang="en-US" altLang="zh-CN" sz="2400" b="0" dirty="0"/>
              <a:t>3		Read Mem[200];</a:t>
            </a:r>
            <a:endParaRPr lang="en-US" altLang="zh-CN" sz="2400" b="0" dirty="0"/>
          </a:p>
          <a:p>
            <a:pPr lvl="1">
              <a:spcBef>
                <a:spcPct val="0"/>
              </a:spcBef>
              <a:buFontTx/>
              <a:buNone/>
            </a:pPr>
            <a:r>
              <a:rPr lang="en-US" altLang="zh-CN" sz="2400" b="0" dirty="0"/>
              <a:t>4		write Mem[200];</a:t>
            </a:r>
            <a:endParaRPr lang="en-US" altLang="zh-CN" sz="2400" b="0" dirty="0"/>
          </a:p>
          <a:p>
            <a:pPr lvl="1">
              <a:spcBef>
                <a:spcPct val="0"/>
              </a:spcBef>
              <a:buFontTx/>
              <a:buNone/>
            </a:pPr>
            <a:r>
              <a:rPr lang="en-US" altLang="zh-CN" sz="2400" b="0" dirty="0"/>
              <a:t>5		write Mem[100];</a:t>
            </a:r>
            <a:endParaRPr lang="en-US" altLang="zh-CN" sz="2400" b="0" dirty="0"/>
          </a:p>
          <a:p>
            <a:pPr lvl="2">
              <a:spcBef>
                <a:spcPct val="0"/>
              </a:spcBef>
              <a:buFontTx/>
              <a:buNone/>
            </a:pPr>
            <a:endParaRPr lang="en-US" altLang="zh-CN" sz="2000" b="0" dirty="0"/>
          </a:p>
          <a:p>
            <a:pPr lvl="2">
              <a:spcBef>
                <a:spcPct val="0"/>
              </a:spcBef>
              <a:buFontTx/>
              <a:buNone/>
            </a:pPr>
            <a:endParaRPr lang="en-US" altLang="zh-CN" sz="2000" b="0" dirty="0"/>
          </a:p>
          <a:p>
            <a:pPr lvl="2">
              <a:spcBef>
                <a:spcPct val="0"/>
              </a:spcBef>
              <a:buFontTx/>
              <a:buNone/>
            </a:pPr>
            <a:endParaRPr lang="en-US" altLang="zh-CN" sz="2000" b="0" dirty="0"/>
          </a:p>
        </p:txBody>
      </p:sp>
      <p:sp>
        <p:nvSpPr>
          <p:cNvPr id="5" name="Text Box 5"/>
          <p:cNvSpPr txBox="1">
            <a:spLocks noChangeArrowheads="1"/>
          </p:cNvSpPr>
          <p:nvPr/>
        </p:nvSpPr>
        <p:spPr bwMode="auto">
          <a:xfrm>
            <a:off x="914400" y="3933056"/>
            <a:ext cx="7162800" cy="19389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en-US" altLang="zh-CN" dirty="0">
                <a:solidFill>
                  <a:schemeClr val="hlink"/>
                </a:solidFill>
                <a:latin typeface="Comic Sans MS" panose="030F0702030302020204" pitchFamily="66" charset="0"/>
              </a:rPr>
              <a:t>Answer</a:t>
            </a:r>
            <a:r>
              <a:rPr lang="en-US" altLang="zh-CN" dirty="0">
                <a:latin typeface="Comic Sans MS" panose="030F0702030302020204" pitchFamily="66" charset="0"/>
              </a:rPr>
              <a:t> :</a:t>
            </a:r>
            <a:endParaRPr lang="en-US" altLang="zh-CN" dirty="0">
              <a:latin typeface="Comic Sans MS" panose="030F0702030302020204" pitchFamily="66" charset="0"/>
            </a:endParaRPr>
          </a:p>
          <a:p>
            <a:pPr eaLnBrk="1" hangingPunct="1">
              <a:spcBef>
                <a:spcPct val="0"/>
              </a:spcBef>
              <a:buClrTx/>
              <a:buSzTx/>
              <a:buFontTx/>
              <a:buNone/>
            </a:pPr>
            <a:r>
              <a:rPr lang="en-US" altLang="zh-CN" dirty="0">
                <a:latin typeface="Comic Sans MS" panose="030F0702030302020204" pitchFamily="66" charset="0"/>
              </a:rPr>
              <a:t>for no-write allocate 	misses:	1,2,3,5</a:t>
            </a:r>
            <a:endParaRPr lang="en-US" altLang="zh-CN" dirty="0">
              <a:latin typeface="Comic Sans MS" panose="030F0702030302020204" pitchFamily="66" charset="0"/>
            </a:endParaRPr>
          </a:p>
          <a:p>
            <a:pPr eaLnBrk="1" hangingPunct="1">
              <a:spcBef>
                <a:spcPct val="0"/>
              </a:spcBef>
              <a:buClrTx/>
              <a:buSzTx/>
              <a:buFontTx/>
              <a:buNone/>
            </a:pPr>
            <a:r>
              <a:rPr lang="en-US" altLang="zh-CN" dirty="0">
                <a:latin typeface="Comic Sans MS" panose="030F0702030302020204" pitchFamily="66" charset="0"/>
              </a:rPr>
              <a:t>			    	hit    </a:t>
            </a:r>
            <a:r>
              <a:rPr lang="en-US" altLang="zh-CN" dirty="0" smtClean="0">
                <a:latin typeface="Comic Sans MS" panose="030F0702030302020204" pitchFamily="66" charset="0"/>
              </a:rPr>
              <a:t> :</a:t>
            </a:r>
            <a:r>
              <a:rPr lang="en-US" altLang="zh-CN" dirty="0">
                <a:latin typeface="Comic Sans MS" panose="030F0702030302020204" pitchFamily="66" charset="0"/>
              </a:rPr>
              <a:t>	4</a:t>
            </a:r>
            <a:endParaRPr lang="en-US" altLang="zh-CN" dirty="0">
              <a:latin typeface="Comic Sans MS" panose="030F0702030302020204" pitchFamily="66" charset="0"/>
            </a:endParaRPr>
          </a:p>
          <a:p>
            <a:pPr eaLnBrk="1" hangingPunct="1">
              <a:spcBef>
                <a:spcPct val="0"/>
              </a:spcBef>
              <a:buClrTx/>
              <a:buSzTx/>
              <a:buFontTx/>
              <a:buNone/>
            </a:pPr>
            <a:r>
              <a:rPr lang="en-US" altLang="zh-CN" dirty="0">
                <a:latin typeface="Comic Sans MS" panose="030F0702030302020204" pitchFamily="66" charset="0"/>
              </a:rPr>
              <a:t>for write allocate		misses:	1,3</a:t>
            </a:r>
            <a:endParaRPr lang="en-US" altLang="zh-CN" dirty="0">
              <a:latin typeface="Comic Sans MS" panose="030F0702030302020204" pitchFamily="66" charset="0"/>
            </a:endParaRPr>
          </a:p>
          <a:p>
            <a:pPr eaLnBrk="1" hangingPunct="1">
              <a:spcBef>
                <a:spcPct val="0"/>
              </a:spcBef>
              <a:buClrTx/>
              <a:buSzTx/>
              <a:buFontTx/>
              <a:buNone/>
            </a:pPr>
            <a:r>
              <a:rPr lang="en-US" altLang="zh-CN" dirty="0">
                <a:latin typeface="Comic Sans MS" panose="030F0702030302020204" pitchFamily="66" charset="0"/>
              </a:rPr>
              <a:t>				hit    </a:t>
            </a:r>
            <a:r>
              <a:rPr lang="en-US" altLang="zh-CN" dirty="0" smtClean="0">
                <a:latin typeface="Comic Sans MS" panose="030F0702030302020204" pitchFamily="66" charset="0"/>
              </a:rPr>
              <a:t> :</a:t>
            </a:r>
            <a:r>
              <a:rPr lang="en-US" altLang="zh-CN" dirty="0">
                <a:latin typeface="Comic Sans MS" panose="030F0702030302020204" pitchFamily="66" charset="0"/>
              </a:rPr>
              <a:t>	2,4,5</a:t>
            </a:r>
            <a:endParaRPr lang="en-US" altLang="zh-CN" dirty="0">
              <a:latin typeface="Comic Sans MS" panose="030F0702030302020204" pitchFamily="66"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96" y="576064"/>
            <a:ext cx="7753096" cy="6237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6947916" y="2060848"/>
            <a:ext cx="2160588"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defRPr/>
            </a:pPr>
            <a:r>
              <a:rPr lang="en-US" altLang="zh-CN" sz="2000" dirty="0" smtClean="0">
                <a:solidFill>
                  <a:schemeClr val="accent4">
                    <a:lumMod val="75000"/>
                  </a:schemeClr>
                </a:solidFill>
                <a:latin typeface="华文中宋" panose="02010600040101010101" pitchFamily="2" charset="-122"/>
                <a:ea typeface="华文中宋" panose="02010600040101010101" pitchFamily="2" charset="-122"/>
              </a:rPr>
              <a:t>AMD </a:t>
            </a:r>
            <a:r>
              <a:rPr lang="zh-CN" altLang="en-US" sz="2000" dirty="0" smtClean="0">
                <a:solidFill>
                  <a:schemeClr val="accent4">
                    <a:lumMod val="75000"/>
                  </a:schemeClr>
                </a:solidFill>
                <a:latin typeface="华文中宋" panose="02010600040101010101" pitchFamily="2" charset="-122"/>
                <a:ea typeface="华文中宋" panose="02010600040101010101" pitchFamily="2" charset="-122"/>
              </a:rPr>
              <a:t>皓龙</a:t>
            </a:r>
            <a:r>
              <a:rPr lang="en-US" altLang="zh-CN" sz="2000" dirty="0" smtClean="0">
                <a:solidFill>
                  <a:schemeClr val="accent4">
                    <a:lumMod val="75000"/>
                  </a:schemeClr>
                </a:solidFill>
                <a:latin typeface="华文中宋" panose="02010600040101010101" pitchFamily="2" charset="-122"/>
                <a:ea typeface="华文中宋" panose="02010600040101010101" pitchFamily="2" charset="-122"/>
              </a:rPr>
              <a:t>Opteron</a:t>
            </a:r>
            <a:r>
              <a:rPr lang="zh-CN" altLang="en-US" sz="2000" dirty="0" smtClean="0">
                <a:solidFill>
                  <a:schemeClr val="accent4">
                    <a:lumMod val="75000"/>
                  </a:schemeClr>
                </a:solidFill>
                <a:latin typeface="华文中宋" panose="02010600040101010101" pitchFamily="2" charset="-122"/>
                <a:ea typeface="华文中宋" panose="02010600040101010101" pitchFamily="2" charset="-122"/>
              </a:rPr>
              <a:t>的数据</a:t>
            </a:r>
            <a:r>
              <a:rPr lang="en-US" altLang="zh-CN" sz="2000" dirty="0" smtClean="0">
                <a:solidFill>
                  <a:schemeClr val="accent4">
                    <a:lumMod val="75000"/>
                  </a:schemeClr>
                </a:solidFill>
                <a:latin typeface="华文中宋" panose="02010600040101010101" pitchFamily="2" charset="-122"/>
                <a:ea typeface="华文中宋" panose="02010600040101010101" pitchFamily="2" charset="-122"/>
              </a:rPr>
              <a:t>Cache</a:t>
            </a:r>
            <a:r>
              <a:rPr lang="zh-CN" altLang="en-US" sz="2000" dirty="0" smtClean="0">
                <a:solidFill>
                  <a:schemeClr val="accent4">
                    <a:lumMod val="75000"/>
                  </a:schemeClr>
                </a:solidFill>
                <a:latin typeface="华文中宋" panose="02010600040101010101" pitchFamily="2" charset="-122"/>
                <a:ea typeface="华文中宋" panose="02010600040101010101" pitchFamily="2" charset="-122"/>
              </a:rPr>
              <a:t>组织结构</a:t>
            </a:r>
            <a:endParaRPr lang="zh-CN" altLang="en-US" sz="2000" dirty="0" smtClean="0">
              <a:solidFill>
                <a:schemeClr val="accent4">
                  <a:lumMod val="75000"/>
                </a:schemeClr>
              </a:solidFill>
              <a:latin typeface="华文中宋" panose="02010600040101010101" pitchFamily="2" charset="-122"/>
              <a:ea typeface="华文中宋" panose="02010600040101010101" pitchFamily="2" charset="-122"/>
            </a:endParaRPr>
          </a:p>
        </p:txBody>
      </p:sp>
      <p:sp>
        <p:nvSpPr>
          <p:cNvPr id="6" name="Rectangle 5"/>
          <p:cNvSpPr>
            <a:spLocks noChangeArrowheads="1"/>
          </p:cNvSpPr>
          <p:nvPr/>
        </p:nvSpPr>
        <p:spPr bwMode="auto">
          <a:xfrm>
            <a:off x="6947916" y="3210198"/>
            <a:ext cx="2160588"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sz="2000" dirty="0">
                <a:latin typeface="华文中宋" panose="02010600040101010101" pitchFamily="2" charset="-122"/>
                <a:ea typeface="华文中宋" panose="02010600040101010101" pitchFamily="2" charset="-122"/>
              </a:rPr>
              <a:t>Cache64KB</a:t>
            </a:r>
            <a:r>
              <a:rPr lang="zh-CN" altLang="en-US" sz="2000" dirty="0">
                <a:latin typeface="华文中宋" panose="02010600040101010101" pitchFamily="2" charset="-122"/>
                <a:ea typeface="华文中宋" panose="02010600040101010101" pitchFamily="2" charset="-122"/>
              </a:rPr>
              <a:t>，块</a:t>
            </a:r>
            <a:r>
              <a:rPr lang="en-US" altLang="zh-CN" sz="2000" dirty="0">
                <a:latin typeface="华文中宋" panose="02010600040101010101" pitchFamily="2" charset="-122"/>
                <a:ea typeface="华文中宋" panose="02010600040101010101" pitchFamily="2" charset="-122"/>
              </a:rPr>
              <a:t>64</a:t>
            </a:r>
            <a:r>
              <a:rPr lang="zh-CN" altLang="en-US" sz="2000" dirty="0">
                <a:latin typeface="华文中宋" panose="02010600040101010101" pitchFamily="2" charset="-122"/>
                <a:ea typeface="华文中宋" panose="02010600040101010101" pitchFamily="2" charset="-122"/>
              </a:rPr>
              <a:t>字节</a:t>
            </a:r>
            <a:r>
              <a:rPr lang="en-US" altLang="zh-CN" sz="2000" dirty="0">
                <a:latin typeface="华文中宋" panose="02010600040101010101" pitchFamily="2" charset="-122"/>
                <a:ea typeface="华文中宋" panose="02010600040101010101" pitchFamily="2" charset="-122"/>
              </a:rPr>
              <a:t>(1K</a:t>
            </a:r>
            <a:r>
              <a:rPr lang="zh-CN" altLang="en-US" sz="2000" dirty="0">
                <a:latin typeface="华文中宋" panose="02010600040101010101" pitchFamily="2" charset="-122"/>
                <a:ea typeface="华文中宋" panose="02010600040101010101" pitchFamily="2" charset="-122"/>
              </a:rPr>
              <a:t>个块</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路组相联（</a:t>
            </a:r>
            <a:r>
              <a:rPr lang="en-US" altLang="zh-CN" sz="2000" dirty="0">
                <a:latin typeface="华文中宋" panose="02010600040101010101" pitchFamily="2" charset="-122"/>
                <a:ea typeface="华文中宋" panose="02010600040101010101" pitchFamily="2" charset="-122"/>
              </a:rPr>
              <a:t>512</a:t>
            </a:r>
            <a:r>
              <a:rPr lang="zh-CN" altLang="en-US" sz="2000" dirty="0">
                <a:latin typeface="华文中宋" panose="02010600040101010101" pitchFamily="2" charset="-122"/>
                <a:ea typeface="华文中宋" panose="02010600040101010101" pitchFamily="2" charset="-122"/>
              </a:rPr>
              <a:t>个组）</a:t>
            </a:r>
            <a:endParaRPr lang="zh-CN" altLang="en-US" sz="2000" dirty="0">
              <a:latin typeface="华文中宋" panose="02010600040101010101" pitchFamily="2" charset="-122"/>
              <a:ea typeface="华文中宋" panose="02010600040101010101" pitchFamily="2" charset="-122"/>
            </a:endParaRPr>
          </a:p>
        </p:txBody>
      </p:sp>
      <p:sp>
        <p:nvSpPr>
          <p:cNvPr id="7" name="Rectangle 5"/>
          <p:cNvSpPr>
            <a:spLocks noChangeArrowheads="1"/>
          </p:cNvSpPr>
          <p:nvPr/>
        </p:nvSpPr>
        <p:spPr bwMode="auto">
          <a:xfrm>
            <a:off x="393700" y="6150753"/>
            <a:ext cx="5402263" cy="4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sz="2000">
                <a:latin typeface="华文中宋" panose="02010600040101010101" pitchFamily="2" charset="-122"/>
                <a:ea typeface="华文中宋" panose="02010600040101010101" pitchFamily="2" charset="-122"/>
              </a:rPr>
              <a:t>LRU</a:t>
            </a:r>
            <a:r>
              <a:rPr lang="zh-CN" altLang="en-US" sz="2000">
                <a:latin typeface="华文中宋" panose="02010600040101010101" pitchFamily="2" charset="-122"/>
                <a:ea typeface="华文中宋" panose="02010600040101010101" pitchFamily="2" charset="-122"/>
              </a:rPr>
              <a:t>替换策略、写回法和按写分配策略</a:t>
            </a:r>
            <a:endParaRPr lang="zh-CN" altLang="en-US" sz="200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3"/>
          <p:cNvSpPr>
            <a:spLocks noGrp="1" noChangeArrowheads="1"/>
          </p:cNvSpPr>
          <p:nvPr>
            <p:ph idx="1"/>
          </p:nvPr>
        </p:nvSpPr>
        <p:spPr>
          <a:xfrm>
            <a:off x="323528" y="908720"/>
            <a:ext cx="8570788" cy="2376736"/>
          </a:xfrm>
        </p:spPr>
        <p:txBody>
          <a:bodyPr>
            <a:normAutofit/>
          </a:bodyPr>
          <a:lstStyle/>
          <a:p>
            <a:pPr eaLnBrk="1" hangingPunct="1">
              <a:lnSpc>
                <a:spcPct val="120000"/>
              </a:lnSpc>
              <a:buFont typeface="Wingdings" panose="05000000000000000000" pitchFamily="2" charset="2"/>
              <a:buNone/>
            </a:pPr>
            <a:r>
              <a:rPr lang="en-US" altLang="zh-CN" sz="2800" b="1" dirty="0" smtClean="0"/>
              <a:t>Cache</a:t>
            </a:r>
            <a:r>
              <a:rPr lang="zh-CN" altLang="en-US" sz="2800" b="1" dirty="0" smtClean="0"/>
              <a:t>的操作步骤：</a:t>
            </a:r>
            <a:endParaRPr lang="zh-CN" altLang="en-US" sz="2800" b="1" dirty="0" smtClean="0"/>
          </a:p>
          <a:p>
            <a:pPr eaLnBrk="1" hangingPunct="1">
              <a:lnSpc>
                <a:spcPct val="120000"/>
              </a:lnSpc>
              <a:buFont typeface="Wingdings" panose="05000000000000000000" pitchFamily="2" charset="2"/>
              <a:buNone/>
            </a:pPr>
            <a:r>
              <a:rPr lang="zh-CN" altLang="en-US" sz="2400" dirty="0" smtClean="0">
                <a:solidFill>
                  <a:srgbClr val="FFC000"/>
                </a:solidFill>
                <a:latin typeface="华文中宋" panose="02010600040101010101" pitchFamily="2" charset="-122"/>
                <a:ea typeface="华文中宋" panose="02010600040101010101" pitchFamily="2" charset="-122"/>
              </a:rPr>
              <a:t>第①步</a:t>
            </a:r>
            <a:r>
              <a:rPr lang="en-US" altLang="zh-CN" sz="2400" dirty="0" smtClean="0">
                <a:solidFill>
                  <a:srgbClr val="FFC000"/>
                </a:solidFill>
                <a:latin typeface="华文中宋" panose="02010600040101010101" pitchFamily="2" charset="-122"/>
                <a:ea typeface="华文中宋" panose="02010600040101010101" pitchFamily="2" charset="-122"/>
              </a:rPr>
              <a:t> </a:t>
            </a:r>
            <a:r>
              <a:rPr lang="zh-CN" altLang="en-US" sz="2400" dirty="0" smtClean="0">
                <a:solidFill>
                  <a:srgbClr val="FFC000"/>
                </a:solidFill>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CPU</a:t>
            </a:r>
            <a:r>
              <a:rPr lang="zh-CN" altLang="en-US" sz="2400" dirty="0" smtClean="0">
                <a:latin typeface="华文中宋" panose="02010600040101010101" pitchFamily="2" charset="-122"/>
                <a:ea typeface="华文中宋" panose="02010600040101010101" pitchFamily="2" charset="-122"/>
              </a:rPr>
              <a:t>传送给</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的物理地址为</a:t>
            </a:r>
            <a:r>
              <a:rPr lang="en-US" altLang="zh-CN" sz="2400" dirty="0" smtClean="0">
                <a:latin typeface="华文中宋" panose="02010600040101010101" pitchFamily="2" charset="-122"/>
                <a:ea typeface="华文中宋" panose="02010600040101010101" pitchFamily="2" charset="-122"/>
              </a:rPr>
              <a:t>40</a:t>
            </a:r>
            <a:r>
              <a:rPr lang="zh-CN" altLang="en-US" sz="2400" dirty="0" smtClean="0">
                <a:latin typeface="华文中宋" panose="02010600040101010101" pitchFamily="2" charset="-122"/>
                <a:ea typeface="华文中宋" panose="02010600040101010101" pitchFamily="2" charset="-122"/>
              </a:rPr>
              <a:t>位。这个地址被分为两部分：块地址（</a:t>
            </a:r>
            <a:r>
              <a:rPr lang="en-US" altLang="zh-CN" sz="2400" dirty="0" smtClean="0">
                <a:latin typeface="华文中宋" panose="02010600040101010101" pitchFamily="2" charset="-122"/>
                <a:ea typeface="华文中宋" panose="02010600040101010101" pitchFamily="2" charset="-122"/>
              </a:rPr>
              <a:t>34</a:t>
            </a:r>
            <a:r>
              <a:rPr lang="zh-CN" altLang="en-US" sz="2400" dirty="0" smtClean="0">
                <a:latin typeface="华文中宋" panose="02010600040101010101" pitchFamily="2" charset="-122"/>
                <a:ea typeface="华文中宋" panose="02010600040101010101" pitchFamily="2" charset="-122"/>
              </a:rPr>
              <a:t>位）和块内偏移量（</a:t>
            </a:r>
            <a:r>
              <a:rPr lang="en-US" altLang="zh-CN" sz="2400" dirty="0" smtClean="0">
                <a:latin typeface="华文中宋" panose="02010600040101010101" pitchFamily="2" charset="-122"/>
                <a:ea typeface="华文中宋" panose="02010600040101010101" pitchFamily="2" charset="-122"/>
              </a:rPr>
              <a:t>6</a:t>
            </a:r>
            <a:r>
              <a:rPr lang="zh-CN" altLang="en-US" sz="2400" dirty="0" smtClean="0">
                <a:latin typeface="华文中宋" panose="02010600040101010101" pitchFamily="2" charset="-122"/>
                <a:ea typeface="华文中宋" panose="02010600040101010101" pitchFamily="2" charset="-122"/>
              </a:rPr>
              <a:t>位）。块地址又进一步被分为地址标识（</a:t>
            </a:r>
            <a:r>
              <a:rPr lang="en-US" altLang="zh-CN" sz="2400" dirty="0" smtClean="0">
                <a:latin typeface="华文中宋" panose="02010600040101010101" pitchFamily="2" charset="-122"/>
                <a:ea typeface="华文中宋" panose="02010600040101010101" pitchFamily="2" charset="-122"/>
              </a:rPr>
              <a:t>25</a:t>
            </a:r>
            <a:r>
              <a:rPr lang="zh-CN" altLang="en-US" sz="2400" dirty="0" smtClean="0">
                <a:latin typeface="华文中宋" panose="02010600040101010101" pitchFamily="2" charset="-122"/>
                <a:ea typeface="华文中宋" panose="02010600040101010101" pitchFamily="2" charset="-122"/>
              </a:rPr>
              <a:t>位）和</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索引（</a:t>
            </a:r>
            <a:r>
              <a:rPr lang="en-US" altLang="zh-CN" sz="2400" dirty="0" smtClean="0">
                <a:latin typeface="华文中宋" panose="02010600040101010101" pitchFamily="2" charset="-122"/>
                <a:ea typeface="华文中宋" panose="02010600040101010101" pitchFamily="2" charset="-122"/>
              </a:rPr>
              <a:t>9</a:t>
            </a:r>
            <a:r>
              <a:rPr lang="zh-CN" altLang="en-US" sz="2400" dirty="0" smtClean="0">
                <a:latin typeface="华文中宋" panose="02010600040101010101" pitchFamily="2" charset="-122"/>
                <a:ea typeface="华文中宋" panose="02010600040101010101" pitchFamily="2" charset="-122"/>
              </a:rPr>
              <a:t>位）。</a:t>
            </a:r>
            <a:endParaRPr lang="zh-CN" altLang="en-US" sz="2400" dirty="0" smtClean="0">
              <a:latin typeface="华文中宋" panose="02010600040101010101" pitchFamily="2" charset="-122"/>
              <a:ea typeface="华文中宋" panose="02010600040101010101" pitchFamily="2" charset="-122"/>
            </a:endParaRPr>
          </a:p>
        </p:txBody>
      </p:sp>
      <p:sp>
        <p:nvSpPr>
          <p:cNvPr id="5" name="Rectangle 2"/>
          <p:cNvSpPr txBox="1">
            <a:spLocks noChangeArrowheads="1"/>
          </p:cNvSpPr>
          <p:nvPr/>
        </p:nvSpPr>
        <p:spPr bwMode="auto">
          <a:xfrm>
            <a:off x="302840" y="2924944"/>
            <a:ext cx="82296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880" indent="-182880"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indent="-18288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730250" indent="-18288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005205" indent="-18288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1187450" indent="-136525"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buFont typeface="Arial" panose="020B0604020202020204" pitchFamily="34" charset="0"/>
              <a:buNone/>
            </a:pPr>
            <a:r>
              <a:rPr lang="zh-CN" altLang="en-US" dirty="0">
                <a:solidFill>
                  <a:srgbClr val="FFC000"/>
                </a:solidFill>
                <a:latin typeface="华文中宋" panose="02010600040101010101" pitchFamily="2" charset="-122"/>
                <a:ea typeface="华文中宋" panose="02010600040101010101" pitchFamily="2" charset="-122"/>
              </a:rPr>
              <a:t>第②③步</a:t>
            </a:r>
            <a:r>
              <a:rPr lang="zh-CN" altLang="en-US" dirty="0">
                <a:latin typeface="华文中宋" panose="02010600040101010101" pitchFamily="2" charset="-122"/>
                <a:ea typeface="华文中宋" panose="02010600040101010101" pitchFamily="2" charset="-122"/>
              </a:rPr>
              <a:t>标识从</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中读出来以后，就去和</a:t>
            </a:r>
            <a:r>
              <a:rPr lang="en-US" altLang="zh-CN" dirty="0">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送来的物理地址中的标识部分进行同时比较。保证标识信息有效，其相应的有效位必须为“</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，否则比较的结果就是无效的。</a:t>
            </a:r>
            <a:endParaRPr lang="zh-CN" altLang="en-US" dirty="0">
              <a:latin typeface="华文中宋" panose="02010600040101010101" pitchFamily="2" charset="-122"/>
              <a:ea typeface="华文中宋" panose="02010600040101010101" pitchFamily="2" charset="-122"/>
            </a:endParaRPr>
          </a:p>
          <a:p>
            <a:pPr eaLnBrk="1" hangingPunct="1">
              <a:lnSpc>
                <a:spcPct val="120000"/>
              </a:lnSpc>
              <a:buFont typeface="Arial" panose="020B0604020202020204" pitchFamily="34" charset="0"/>
              <a:buNone/>
            </a:pPr>
            <a:r>
              <a:rPr lang="zh-CN" altLang="en-US" dirty="0">
                <a:solidFill>
                  <a:srgbClr val="FFC000"/>
                </a:solidFill>
                <a:latin typeface="华文中宋" panose="02010600040101010101" pitchFamily="2" charset="-122"/>
                <a:ea typeface="华文中宋" panose="02010600040101010101" pitchFamily="2" charset="-122"/>
              </a:rPr>
              <a:t>第④步</a:t>
            </a:r>
            <a:r>
              <a:rPr lang="zh-CN" altLang="en-US" dirty="0">
                <a:latin typeface="华文中宋" panose="02010600040101010101" pitchFamily="2" charset="-122"/>
                <a:ea typeface="华文中宋" panose="02010600040101010101" pitchFamily="2" charset="-122"/>
              </a:rPr>
              <a:t>如果标识比较的结果是匹配，且有效位为“</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通过</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选</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多路器从</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中取走数据。</a:t>
            </a:r>
            <a:endParaRPr lang="zh-CN" altLang="en-US" dirty="0">
              <a:latin typeface="华文中宋" panose="02010600040101010101" pitchFamily="2" charset="-122"/>
              <a:ea typeface="华文中宋" panose="02010600040101010101" pitchFamily="2" charset="-122"/>
            </a:endParaRPr>
          </a:p>
        </p:txBody>
      </p:sp>
      <p:sp>
        <p:nvSpPr>
          <p:cNvPr id="6" name="Rectangle 6"/>
          <p:cNvSpPr>
            <a:spLocks noChangeArrowheads="1"/>
          </p:cNvSpPr>
          <p:nvPr/>
        </p:nvSpPr>
        <p:spPr bwMode="auto">
          <a:xfrm>
            <a:off x="385117" y="5445224"/>
            <a:ext cx="49069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dirty="0">
                <a:latin typeface="华文中宋" panose="02010600040101010101" pitchFamily="2" charset="-122"/>
                <a:ea typeface="华文中宋" panose="02010600040101010101" pitchFamily="2" charset="-122"/>
              </a:rPr>
              <a:t>皓龙完成这</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步需要</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个时钟周期。</a:t>
            </a:r>
            <a:endParaRPr lang="zh-CN" altLang="en-US"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3" descr="D:\Documents and Settings\zj\桌面\PPT\71cc697292d078d9083345572df41b3f.jpg"/>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869448" y="2719096"/>
            <a:ext cx="1564606" cy="101179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8"/>
          <p:cNvSpPr>
            <a:spLocks noGrp="1"/>
          </p:cNvSpPr>
          <p:nvPr>
            <p:ph type="title"/>
          </p:nvPr>
        </p:nvSpPr>
        <p:spPr>
          <a:xfrm>
            <a:off x="436180" y="76200"/>
            <a:ext cx="8403020" cy="685800"/>
          </a:xfrm>
        </p:spPr>
        <p:txBody>
          <a:bodyPr>
            <a:normAutofit/>
          </a:bodyPr>
          <a:lstStyle/>
          <a:p>
            <a:pPr lvl="0">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基本术语及概念</a:t>
            </a:r>
            <a:endParaRPr lang="zh-CN" sz="2800" b="1" dirty="0">
              <a:solidFill>
                <a:srgbClr val="0000FF"/>
              </a:solidFill>
              <a:latin typeface="华文中宋" panose="02010600040101010101" pitchFamily="2" charset="-122"/>
              <a:ea typeface="华文中宋" panose="02010600040101010101" pitchFamily="2" charset="-122"/>
            </a:endParaRPr>
          </a:p>
        </p:txBody>
      </p:sp>
      <p:sp>
        <p:nvSpPr>
          <p:cNvPr id="13" name="Rectangle 3"/>
          <p:cNvSpPr>
            <a:spLocks noChangeArrowheads="1"/>
          </p:cNvSpPr>
          <p:nvPr/>
        </p:nvSpPr>
        <p:spPr bwMode="auto">
          <a:xfrm>
            <a:off x="556418" y="1035620"/>
            <a:ext cx="6526213"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marL="457200" indent="-457200" latinLnBrk="1">
              <a:buFont typeface="Wingdings" panose="05000000000000000000" pitchFamily="2" charset="2"/>
              <a:buChar char="n"/>
            </a:pPr>
            <a:r>
              <a:rPr lang="zh-CN" altLang="en-US" sz="2800" dirty="0" smtClean="0">
                <a:ea typeface="华文中宋" panose="02010600040101010101" pitchFamily="2" charset="-122"/>
              </a:rPr>
              <a:t>存储器存取</a:t>
            </a:r>
            <a:r>
              <a:rPr lang="zh-CN" altLang="en-US" sz="2800" dirty="0">
                <a:ea typeface="华文中宋" panose="02010600040101010101" pitchFamily="2" charset="-122"/>
              </a:rPr>
              <a:t>方式</a:t>
            </a:r>
            <a:endParaRPr lang="zh-CN" altLang="en-US" sz="2800" dirty="0">
              <a:ea typeface="华文中宋" panose="02010600040101010101" pitchFamily="2" charset="-122"/>
            </a:endParaRPr>
          </a:p>
        </p:txBody>
      </p:sp>
      <p:sp>
        <p:nvSpPr>
          <p:cNvPr id="14" name="Text Box 5"/>
          <p:cNvSpPr txBox="1">
            <a:spLocks noChangeArrowheads="1"/>
          </p:cNvSpPr>
          <p:nvPr/>
        </p:nvSpPr>
        <p:spPr bwMode="auto">
          <a:xfrm>
            <a:off x="1547664" y="2420888"/>
            <a:ext cx="6684963"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Ø"/>
              <a:defRPr sz="2800">
                <a:ea typeface="华文中宋" panose="02010600040101010101" pitchFamily="2" charset="-122"/>
              </a:defRPr>
            </a:lvl1pPr>
          </a:lstStyle>
          <a:p>
            <a:pPr>
              <a:buFont typeface="Arial" panose="020B0604020202020204" pitchFamily="34" charset="0"/>
              <a:buChar char="•"/>
            </a:pPr>
            <a:r>
              <a:rPr lang="en-US" altLang="zh-CN" dirty="0"/>
              <a:t> </a:t>
            </a:r>
            <a:r>
              <a:rPr lang="zh-CN" altLang="en-US" dirty="0"/>
              <a:t>可按地址随机地访问任一存储单元</a:t>
            </a:r>
            <a:endParaRPr lang="zh-CN" altLang="en-US" dirty="0"/>
          </a:p>
        </p:txBody>
      </p:sp>
      <p:sp>
        <p:nvSpPr>
          <p:cNvPr id="15" name="Rectangle 6"/>
          <p:cNvSpPr>
            <a:spLocks noChangeArrowheads="1"/>
          </p:cNvSpPr>
          <p:nvPr/>
        </p:nvSpPr>
        <p:spPr bwMode="auto">
          <a:xfrm>
            <a:off x="1173162" y="1672865"/>
            <a:ext cx="6526213"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marL="457200" indent="-457200" latinLnBrk="1">
              <a:buFont typeface="Wingdings" panose="05000000000000000000" pitchFamily="2" charset="2"/>
              <a:buChar char="Ø"/>
            </a:pPr>
            <a:r>
              <a:rPr lang="zh-CN" altLang="en-US" sz="2800" dirty="0" smtClean="0">
                <a:ea typeface="华文中宋" panose="02010600040101010101" pitchFamily="2" charset="-122"/>
              </a:rPr>
              <a:t>随机存取存储器</a:t>
            </a:r>
            <a:r>
              <a:rPr lang="en-US" altLang="zh-CN" sz="2800" dirty="0">
                <a:ea typeface="华文中宋" panose="02010600040101010101" pitchFamily="2" charset="-122"/>
              </a:rPr>
              <a:t>(RAM)</a:t>
            </a:r>
            <a:endParaRPr lang="en-US" altLang="zh-CN" sz="2800" dirty="0">
              <a:ea typeface="华文中宋" panose="02010600040101010101" pitchFamily="2" charset="-122"/>
            </a:endParaRPr>
          </a:p>
        </p:txBody>
      </p:sp>
      <p:sp>
        <p:nvSpPr>
          <p:cNvPr id="24" name="Text Box 10"/>
          <p:cNvSpPr txBox="1">
            <a:spLocks noChangeArrowheads="1"/>
          </p:cNvSpPr>
          <p:nvPr/>
        </p:nvSpPr>
        <p:spPr bwMode="auto">
          <a:xfrm>
            <a:off x="1569886" y="2959520"/>
            <a:ext cx="6684962"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Arial" panose="020B0604020202020204" pitchFamily="34" charset="0"/>
              <a:buChar char="•"/>
              <a:defRPr sz="2800">
                <a:ea typeface="华文中宋" panose="02010600040101010101" pitchFamily="2" charset="-122"/>
              </a:defRPr>
            </a:lvl1pPr>
          </a:lstStyle>
          <a:p>
            <a:r>
              <a:rPr lang="en-US" altLang="zh-CN" dirty="0"/>
              <a:t> </a:t>
            </a:r>
            <a:r>
              <a:rPr lang="zh-CN" altLang="en-US" dirty="0"/>
              <a:t>访问时间与访问地址无关</a:t>
            </a:r>
            <a:endParaRPr lang="zh-CN" altLang="en-US" dirty="0"/>
          </a:p>
        </p:txBody>
      </p:sp>
      <p:sp>
        <p:nvSpPr>
          <p:cNvPr id="25" name="Rectangle 11"/>
          <p:cNvSpPr>
            <a:spLocks noChangeArrowheads="1"/>
          </p:cNvSpPr>
          <p:nvPr/>
        </p:nvSpPr>
        <p:spPr bwMode="auto">
          <a:xfrm>
            <a:off x="1125538" y="3805360"/>
            <a:ext cx="6526213"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marL="457200" indent="-457200" latinLnBrk="1">
              <a:buFont typeface="Wingdings" panose="05000000000000000000" pitchFamily="2" charset="2"/>
              <a:buChar char="Ø"/>
            </a:pPr>
            <a:r>
              <a:rPr lang="zh-CN" altLang="en-US" sz="2800" dirty="0" smtClean="0">
                <a:ea typeface="华文中宋" panose="02010600040101010101" pitchFamily="2" charset="-122"/>
              </a:rPr>
              <a:t>顺序存取</a:t>
            </a:r>
            <a:r>
              <a:rPr lang="zh-CN" altLang="en-US" sz="2800" dirty="0">
                <a:ea typeface="华文中宋" panose="02010600040101010101" pitchFamily="2" charset="-122"/>
              </a:rPr>
              <a:t>存储器</a:t>
            </a:r>
            <a:r>
              <a:rPr lang="en-US" altLang="zh-CN" sz="2800" dirty="0">
                <a:ea typeface="华文中宋" panose="02010600040101010101" pitchFamily="2" charset="-122"/>
              </a:rPr>
              <a:t>(SAM)</a:t>
            </a:r>
            <a:endParaRPr lang="en-US" altLang="zh-CN" sz="2800" dirty="0">
              <a:ea typeface="华文中宋" panose="02010600040101010101" pitchFamily="2" charset="-122"/>
            </a:endParaRPr>
          </a:p>
        </p:txBody>
      </p:sp>
      <p:sp>
        <p:nvSpPr>
          <p:cNvPr id="26" name="Rectangle 12"/>
          <p:cNvSpPr>
            <a:spLocks noChangeArrowheads="1"/>
          </p:cNvSpPr>
          <p:nvPr/>
        </p:nvSpPr>
        <p:spPr bwMode="auto">
          <a:xfrm>
            <a:off x="1573775" y="4531445"/>
            <a:ext cx="538797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latinLnBrk="1"/>
            <a:r>
              <a:rPr lang="zh-CN" altLang="en-US" sz="2800" dirty="0">
                <a:ea typeface="华文中宋" panose="02010600040101010101" pitchFamily="2" charset="-122"/>
              </a:rPr>
              <a:t>必须按顺序访问</a:t>
            </a:r>
            <a:r>
              <a:rPr lang="en-US" altLang="zh-CN" sz="2800" dirty="0">
                <a:ea typeface="华文中宋" panose="02010600040101010101" pitchFamily="2" charset="-122"/>
              </a:rPr>
              <a:t>,</a:t>
            </a:r>
            <a:r>
              <a:rPr lang="zh-CN" altLang="en-US" sz="2800" dirty="0" smtClean="0">
                <a:ea typeface="华文中宋" panose="02010600040101010101" pitchFamily="2" charset="-122"/>
              </a:rPr>
              <a:t>例如：</a:t>
            </a:r>
            <a:r>
              <a:rPr lang="zh-CN" altLang="en-US" sz="2800" dirty="0" smtClean="0">
                <a:solidFill>
                  <a:srgbClr val="0000FF"/>
                </a:solidFill>
                <a:ea typeface="华文中宋" panose="02010600040101010101" pitchFamily="2" charset="-122"/>
              </a:rPr>
              <a:t>磁带</a:t>
            </a:r>
            <a:r>
              <a:rPr lang="zh-CN" altLang="en-US" sz="2800" dirty="0">
                <a:ea typeface="华文中宋" panose="02010600040101010101" pitchFamily="2" charset="-122"/>
              </a:rPr>
              <a:t>。</a:t>
            </a:r>
            <a:endParaRPr lang="zh-CN" altLang="en-US" sz="2800" dirty="0">
              <a:ea typeface="华文中宋" panose="02010600040101010101" pitchFamily="2" charset="-122"/>
            </a:endParaRPr>
          </a:p>
        </p:txBody>
      </p:sp>
      <p:pic>
        <p:nvPicPr>
          <p:cNvPr id="4098" name="Picture 2" descr="D:\Documents and Settings\zj\桌面\PPT\5f877288a138ce2257198685f5f534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07858" y="4336305"/>
            <a:ext cx="1420526" cy="106539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12"/>
          <p:cNvSpPr>
            <a:spLocks noChangeArrowheads="1"/>
          </p:cNvSpPr>
          <p:nvPr/>
        </p:nvSpPr>
        <p:spPr bwMode="auto">
          <a:xfrm>
            <a:off x="1568487" y="5114056"/>
            <a:ext cx="5387975" cy="77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p>
            <a:pPr latinLnBrk="1"/>
            <a:r>
              <a:rPr lang="zh-CN" altLang="en-US" sz="2800" dirty="0" smtClean="0">
                <a:solidFill>
                  <a:srgbClr val="0000FF"/>
                </a:solidFill>
                <a:ea typeface="华文中宋" panose="02010600040101010101" pitchFamily="2" charset="-122"/>
              </a:rPr>
              <a:t>速度慢，现在已</a:t>
            </a:r>
            <a:r>
              <a:rPr lang="en-US" altLang="zh-CN" sz="4400" b="1" i="1" dirty="0" smtClean="0">
                <a:solidFill>
                  <a:srgbClr val="C00000"/>
                </a:solidFill>
                <a:ea typeface="华文中宋" panose="02010600040101010101" pitchFamily="2" charset="-122"/>
              </a:rPr>
              <a:t>Out</a:t>
            </a:r>
            <a:r>
              <a:rPr lang="zh-CN" altLang="en-US" sz="2800" dirty="0" smtClean="0">
                <a:solidFill>
                  <a:srgbClr val="0000FF"/>
                </a:solidFill>
                <a:ea typeface="华文中宋" panose="02010600040101010101" pitchFamily="2" charset="-122"/>
              </a:rPr>
              <a:t>了。</a:t>
            </a:r>
            <a:endParaRPr lang="zh-CN" altLang="en-US" sz="2800" dirty="0">
              <a:solidFill>
                <a:srgbClr val="0000FF"/>
              </a:solidFill>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par>
                                <p:cTn id="11" presetID="16" presetClass="entr" presetSubtype="21"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barn(inVertical)">
                                      <p:cBhvr>
                                        <p:cTn id="13" dur="500"/>
                                        <p:tgtEl>
                                          <p:spTgt spid="409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arn(inVertical)">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2"/>
          <p:cNvSpPr>
            <a:spLocks noChangeArrowheads="1"/>
          </p:cNvSpPr>
          <p:nvPr/>
        </p:nvSpPr>
        <p:spPr bwMode="auto">
          <a:xfrm>
            <a:off x="393005" y="1213935"/>
            <a:ext cx="8499475" cy="408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30000"/>
              </a:lnSpc>
              <a:spcBef>
                <a:spcPct val="0"/>
              </a:spcBef>
              <a:buClrTx/>
              <a:buSzTx/>
              <a:buFontTx/>
              <a:buNone/>
            </a:pPr>
            <a:r>
              <a:rPr lang="zh-CN" altLang="en-US" b="0" dirty="0" smtClean="0">
                <a:solidFill>
                  <a:srgbClr val="0070C0"/>
                </a:solidFill>
                <a:latin typeface="Tahoma" panose="020B0604030504040204" pitchFamily="34" charset="0"/>
              </a:rPr>
              <a:t>如果</a:t>
            </a:r>
            <a:r>
              <a:rPr lang="zh-CN" altLang="en-US" b="0" dirty="0">
                <a:solidFill>
                  <a:srgbClr val="0070C0"/>
                </a:solidFill>
                <a:latin typeface="Tahoma" panose="020B0604030504040204" pitchFamily="34" charset="0"/>
              </a:rPr>
              <a:t>是读缺失</a:t>
            </a:r>
            <a:r>
              <a:rPr lang="zh-CN" altLang="en-US" b="0" dirty="0">
                <a:latin typeface="Tahoma" panose="020B0604030504040204" pitchFamily="34" charset="0"/>
              </a:rPr>
              <a:t>，</a:t>
            </a:r>
            <a:r>
              <a:rPr lang="en-US" altLang="zh-CN" b="0" dirty="0">
                <a:latin typeface="Tahoma" panose="020B0604030504040204" pitchFamily="34" charset="0"/>
              </a:rPr>
              <a:t>Cache</a:t>
            </a:r>
            <a:r>
              <a:rPr lang="zh-CN" altLang="en-US" b="0" dirty="0">
                <a:latin typeface="Tahoma" panose="020B0604030504040204" pitchFamily="34" charset="0"/>
              </a:rPr>
              <a:t>向处理器发出一个向其表明当前所需数据不可用的信号，然后从层次结构的下一级中读出。因为数据</a:t>
            </a:r>
            <a:r>
              <a:rPr lang="en-US" altLang="zh-CN" b="0" dirty="0">
                <a:latin typeface="Tahoma" panose="020B0604030504040204" pitchFamily="34" charset="0"/>
              </a:rPr>
              <a:t>Cache</a:t>
            </a:r>
            <a:r>
              <a:rPr lang="zh-CN" altLang="en-US" b="0" dirty="0">
                <a:latin typeface="Tahoma" panose="020B0604030504040204" pitchFamily="34" charset="0"/>
              </a:rPr>
              <a:t>是组相联的，还需使用</a:t>
            </a:r>
            <a:r>
              <a:rPr lang="en-US" altLang="zh-CN" b="0" dirty="0">
                <a:latin typeface="Tahoma" panose="020B0604030504040204" pitchFamily="34" charset="0"/>
              </a:rPr>
              <a:t>LRU</a:t>
            </a:r>
            <a:r>
              <a:rPr lang="zh-CN" altLang="en-US" b="0" dirty="0">
                <a:latin typeface="Tahoma" panose="020B0604030504040204" pitchFamily="34" charset="0"/>
              </a:rPr>
              <a:t>来替换最近最少使用的那个块。</a:t>
            </a:r>
            <a:endParaRPr lang="en-US" altLang="zh-CN" b="0" dirty="0">
              <a:latin typeface="Tahoma" panose="020B0604030504040204" pitchFamily="34" charset="0"/>
            </a:endParaRPr>
          </a:p>
          <a:p>
            <a:pPr eaLnBrk="1" hangingPunct="1">
              <a:lnSpc>
                <a:spcPct val="130000"/>
              </a:lnSpc>
              <a:spcBef>
                <a:spcPts val="600"/>
              </a:spcBef>
              <a:buClrTx/>
              <a:buSzTx/>
              <a:buFontTx/>
              <a:buNone/>
            </a:pPr>
            <a:r>
              <a:rPr lang="en-US" altLang="zh-CN" b="1" dirty="0" smtClean="0">
                <a:latin typeface="Tahoma" panose="020B0604030504040204" pitchFamily="34" charset="0"/>
              </a:rPr>
              <a:t>Opera</a:t>
            </a:r>
            <a:r>
              <a:rPr lang="zh-CN" altLang="en-US" b="1" dirty="0">
                <a:latin typeface="Tahoma" panose="020B0604030504040204" pitchFamily="34" charset="0"/>
              </a:rPr>
              <a:t>采用写回法</a:t>
            </a:r>
            <a:r>
              <a:rPr lang="zh-CN" altLang="en-US" b="0" dirty="0">
                <a:latin typeface="Tahoma" panose="020B0604030504040204" pitchFamily="34" charset="0"/>
              </a:rPr>
              <a:t>，使用</a:t>
            </a:r>
            <a:r>
              <a:rPr lang="en-US" altLang="zh-CN" b="0" dirty="0">
                <a:latin typeface="Tahoma" panose="020B0604030504040204" pitchFamily="34" charset="0"/>
              </a:rPr>
              <a:t>1</a:t>
            </a:r>
            <a:r>
              <a:rPr lang="zh-CN" altLang="en-US" b="0" dirty="0">
                <a:latin typeface="Tahoma" panose="020B0604030504040204" pitchFamily="34" charset="0"/>
              </a:rPr>
              <a:t>位记录该块是否曾经被修改。替换一个被修改过的块，需将该块的数据送至牺牲缓存（写缓存）。</a:t>
            </a:r>
            <a:endParaRPr lang="en-US" altLang="zh-CN" b="0" dirty="0">
              <a:latin typeface="Tahoma" panose="020B0604030504040204" pitchFamily="34" charset="0"/>
            </a:endParaRPr>
          </a:p>
          <a:p>
            <a:pPr eaLnBrk="1" hangingPunct="1">
              <a:lnSpc>
                <a:spcPct val="130000"/>
              </a:lnSpc>
              <a:spcBef>
                <a:spcPts val="600"/>
              </a:spcBef>
              <a:buClrTx/>
              <a:buSzTx/>
              <a:buFontTx/>
              <a:buNone/>
            </a:pPr>
            <a:r>
              <a:rPr lang="en-US" altLang="zh-CN" b="1" dirty="0">
                <a:latin typeface="Tahoma" panose="020B0604030504040204" pitchFamily="34" charset="0"/>
              </a:rPr>
              <a:t>Opera</a:t>
            </a:r>
            <a:r>
              <a:rPr lang="zh-CN" altLang="en-US" b="1" dirty="0">
                <a:latin typeface="Tahoma" panose="020B0604030504040204" pitchFamily="34" charset="0"/>
              </a:rPr>
              <a:t>采用按写分配法</a:t>
            </a:r>
            <a:r>
              <a:rPr lang="zh-CN" altLang="en-US" b="0" dirty="0">
                <a:latin typeface="Tahoma" panose="020B0604030504040204" pitchFamily="34" charset="0"/>
              </a:rPr>
              <a:t>，为读缺失和写缺失都分配一个</a:t>
            </a:r>
            <a:r>
              <a:rPr lang="en-US" altLang="zh-CN" b="0" dirty="0">
                <a:latin typeface="Tahoma" panose="020B0604030504040204" pitchFamily="34" charset="0"/>
              </a:rPr>
              <a:t>Cache</a:t>
            </a:r>
            <a:r>
              <a:rPr lang="zh-CN" altLang="en-US" b="0" dirty="0">
                <a:latin typeface="Tahoma" panose="020B0604030504040204" pitchFamily="34" charset="0"/>
              </a:rPr>
              <a:t>块，故写缺失与读缺失操作类似。</a:t>
            </a:r>
            <a:endParaRPr lang="zh-CN" altLang="en-US" b="0" dirty="0">
              <a:latin typeface="Tahoma" panose="020B0604030504040204" pitchFamily="34"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4"/>
          <p:cNvSpPr>
            <a:spLocks noChangeArrowheads="1"/>
          </p:cNvSpPr>
          <p:nvPr/>
        </p:nvSpPr>
        <p:spPr bwMode="auto">
          <a:xfrm>
            <a:off x="284163" y="1117188"/>
            <a:ext cx="853757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spcAft>
                <a:spcPts val="1200"/>
              </a:spcAft>
              <a:buClrTx/>
              <a:buSzTx/>
              <a:buFontTx/>
              <a:buNone/>
            </a:pPr>
            <a:r>
              <a:rPr lang="zh-CN" altLang="en-US" b="0" dirty="0">
                <a:latin typeface="华文中宋" panose="02010600040101010101" pitchFamily="2" charset="-122"/>
                <a:ea typeface="华文中宋" panose="02010600040101010101" pitchFamily="2" charset="-122"/>
              </a:rPr>
              <a:t>以上是数据</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的工作原理。而处理器取指令的来源呢</a:t>
            </a:r>
            <a:r>
              <a:rPr lang="zh-CN" altLang="en-US" b="0" dirty="0" smtClean="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单一的</a:t>
            </a:r>
            <a:r>
              <a:rPr lang="zh-CN" altLang="en-US" dirty="0">
                <a:latin typeface="华文中宋" panose="02010600040101010101" pitchFamily="2" charset="-122"/>
                <a:ea typeface="华文中宋" panose="02010600040101010101" pitchFamily="2" charset="-122"/>
              </a:rPr>
              <a:t>指令数据混合</a:t>
            </a:r>
            <a:r>
              <a:rPr lang="en-US" altLang="zh-CN"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（称为统一</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或</a:t>
            </a:r>
            <a:r>
              <a:rPr lang="zh-CN" altLang="en-US" b="0" dirty="0" smtClean="0">
                <a:latin typeface="华文中宋" panose="02010600040101010101" pitchFamily="2" charset="-122"/>
                <a:ea typeface="华文中宋" panose="02010600040101010101" pitchFamily="2" charset="-122"/>
              </a:rPr>
              <a:t>混合</a:t>
            </a:r>
            <a:r>
              <a:rPr lang="en-US" altLang="zh-CN" b="0" dirty="0" smtClean="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），但它有可能会成为瓶颈。例如，当按流水方式工作的处理器执行</a:t>
            </a:r>
            <a:r>
              <a:rPr lang="en-US" altLang="zh-CN" b="0" dirty="0">
                <a:latin typeface="华文中宋" panose="02010600040101010101" pitchFamily="2" charset="-122"/>
                <a:ea typeface="华文中宋" panose="02010600040101010101" pitchFamily="2" charset="-122"/>
              </a:rPr>
              <a:t>LOAD</a:t>
            </a:r>
            <a:r>
              <a:rPr lang="zh-CN" altLang="en-US" b="0" dirty="0">
                <a:latin typeface="华文中宋" panose="02010600040101010101" pitchFamily="2" charset="-122"/>
                <a:ea typeface="华文中宋" panose="02010600040101010101" pitchFamily="2" charset="-122"/>
              </a:rPr>
              <a:t>或</a:t>
            </a:r>
            <a:r>
              <a:rPr lang="en-US" altLang="zh-CN" b="0" dirty="0">
                <a:latin typeface="华文中宋" panose="02010600040101010101" pitchFamily="2" charset="-122"/>
                <a:ea typeface="华文中宋" panose="02010600040101010101" pitchFamily="2" charset="-122"/>
              </a:rPr>
              <a:t>STORE</a:t>
            </a:r>
            <a:r>
              <a:rPr lang="zh-CN" altLang="en-US" b="0" dirty="0">
                <a:latin typeface="华文中宋" panose="02010600040101010101" pitchFamily="2" charset="-122"/>
                <a:ea typeface="华文中宋" panose="02010600040101010101" pitchFamily="2" charset="-122"/>
              </a:rPr>
              <a:t>指令时，可能会同时请求一个数据字和一个指令字。所以对于</a:t>
            </a:r>
            <a:r>
              <a:rPr lang="en-US" altLang="zh-CN" b="0" dirty="0">
                <a:latin typeface="华文中宋" panose="02010600040101010101" pitchFamily="2" charset="-122"/>
                <a:ea typeface="华文中宋" panose="02010600040101010101" pitchFamily="2" charset="-122"/>
              </a:rPr>
              <a:t>LOAD</a:t>
            </a:r>
            <a:r>
              <a:rPr lang="zh-CN" altLang="en-US" b="0" dirty="0">
                <a:latin typeface="华文中宋" panose="02010600040101010101" pitchFamily="2" charset="-122"/>
                <a:ea typeface="华文中宋" panose="02010600040101010101" pitchFamily="2" charset="-122"/>
              </a:rPr>
              <a:t>或</a:t>
            </a:r>
            <a:r>
              <a:rPr lang="en-US" altLang="zh-CN" b="0" dirty="0">
                <a:latin typeface="华文中宋" panose="02010600040101010101" pitchFamily="2" charset="-122"/>
                <a:ea typeface="华文中宋" panose="02010600040101010101" pitchFamily="2" charset="-122"/>
              </a:rPr>
              <a:t>STORE</a:t>
            </a:r>
            <a:r>
              <a:rPr lang="zh-CN" altLang="en-US" b="0" dirty="0">
                <a:latin typeface="华文中宋" panose="02010600040101010101" pitchFamily="2" charset="-122"/>
                <a:ea typeface="华文中宋" panose="02010600040101010101" pitchFamily="2" charset="-122"/>
              </a:rPr>
              <a:t>操作，单一的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会出现结构冲突，导致</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等待。</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1200"/>
              </a:spcBef>
              <a:buClrTx/>
              <a:buSzTx/>
              <a:buFontTx/>
              <a:buChar char="•"/>
            </a:pPr>
            <a:r>
              <a:rPr lang="zh-CN" altLang="en-US" b="0" dirty="0">
                <a:latin typeface="华文中宋" panose="02010600040101010101" pitchFamily="2" charset="-122"/>
                <a:ea typeface="华文中宋" panose="02010600040101010101" pitchFamily="2" charset="-122"/>
              </a:rPr>
              <a:t> 两个分离</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：一个专门存放指令，另一个专门存放数据。大多数最近生产的处理器都采用了分离的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Alpha AXP 21064</a:t>
            </a:r>
            <a:r>
              <a:rPr lang="zh-CN" altLang="en-US" b="0" dirty="0">
                <a:latin typeface="华文中宋" panose="02010600040101010101" pitchFamily="2" charset="-122"/>
                <a:ea typeface="华文中宋" panose="02010600040101010101" pitchFamily="2" charset="-122"/>
              </a:rPr>
              <a:t>就是如此，它有一个</a:t>
            </a:r>
            <a:r>
              <a:rPr lang="en-US" altLang="zh-CN" b="0" dirty="0">
                <a:latin typeface="华文中宋" panose="02010600040101010101" pitchFamily="2" charset="-122"/>
                <a:ea typeface="华文中宋" panose="02010600040101010101" pitchFamily="2" charset="-122"/>
              </a:rPr>
              <a:t>8KB</a:t>
            </a:r>
            <a:r>
              <a:rPr lang="zh-CN" altLang="en-US" b="0" dirty="0">
                <a:latin typeface="华文中宋" panose="02010600040101010101" pitchFamily="2" charset="-122"/>
                <a:ea typeface="华文中宋" panose="02010600040101010101" pitchFamily="2" charset="-122"/>
              </a:rPr>
              <a:t>的指令</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，其结构和图</a:t>
            </a:r>
            <a:r>
              <a:rPr lang="en-US" altLang="zh-CN" b="0" dirty="0">
                <a:latin typeface="华文中宋" panose="02010600040101010101" pitchFamily="2" charset="-122"/>
                <a:ea typeface="华文中宋" panose="02010600040101010101" pitchFamily="2" charset="-122"/>
              </a:rPr>
              <a:t>5.9</a:t>
            </a:r>
            <a:r>
              <a:rPr lang="zh-CN" altLang="en-US" b="0" dirty="0">
                <a:latin typeface="华文中宋" panose="02010600040101010101" pitchFamily="2" charset="-122"/>
                <a:ea typeface="华文中宋" panose="02010600040101010101" pitchFamily="2" charset="-122"/>
              </a:rPr>
              <a:t>中</a:t>
            </a:r>
            <a:r>
              <a:rPr lang="en-US" altLang="zh-CN" b="0" dirty="0">
                <a:latin typeface="华文中宋" panose="02010600040101010101" pitchFamily="2" charset="-122"/>
                <a:ea typeface="华文中宋" panose="02010600040101010101" pitchFamily="2" charset="-122"/>
              </a:rPr>
              <a:t>8KB</a:t>
            </a:r>
            <a:r>
              <a:rPr lang="zh-CN" altLang="en-US" b="0" dirty="0">
                <a:latin typeface="华文中宋" panose="02010600040101010101" pitchFamily="2" charset="-122"/>
                <a:ea typeface="华文中宋" panose="02010600040101010101" pitchFamily="2" charset="-122"/>
              </a:rPr>
              <a:t>数据</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几乎一样。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3"/>
          <p:cNvSpPr>
            <a:spLocks noGrp="1" noChangeArrowheads="1"/>
          </p:cNvSpPr>
          <p:nvPr>
            <p:ph idx="1"/>
          </p:nvPr>
        </p:nvSpPr>
        <p:spPr>
          <a:xfrm>
            <a:off x="31749" y="908720"/>
            <a:ext cx="9148763" cy="1736725"/>
          </a:xfrm>
        </p:spPr>
        <p:txBody>
          <a:bodyPr/>
          <a:lstStyle/>
          <a:p>
            <a:pPr marL="0" indent="0" eaLnBrk="1" hangingPunct="1">
              <a:lnSpc>
                <a:spcPct val="120000"/>
              </a:lnSpc>
              <a:buFont typeface="Wingdings" panose="05000000000000000000" pitchFamily="2" charset="2"/>
              <a:buNone/>
            </a:pPr>
            <a:r>
              <a:rPr lang="zh-CN" altLang="en-US" sz="2000" dirty="0" smtClean="0">
                <a:latin typeface="华文中宋" panose="02010600040101010101" pitchFamily="2" charset="-122"/>
                <a:ea typeface="华文中宋" panose="02010600040101010101" pitchFamily="2" charset="-122"/>
              </a:rPr>
              <a:t>       </a:t>
            </a:r>
            <a:r>
              <a:rPr lang="zh-CN" altLang="en-US" sz="2200" dirty="0" smtClean="0">
                <a:latin typeface="华文中宋" panose="02010600040101010101" pitchFamily="2" charset="-122"/>
                <a:ea typeface="华文中宋" panose="02010600040101010101" pitchFamily="2" charset="-122"/>
              </a:rPr>
              <a:t>下表列出了不同容量的指令</a:t>
            </a:r>
            <a:r>
              <a:rPr lang="en-US" altLang="zh-CN" sz="2200" dirty="0" smtClean="0">
                <a:latin typeface="华文中宋" panose="02010600040101010101" pitchFamily="2" charset="-122"/>
                <a:ea typeface="华文中宋" panose="02010600040101010101" pitchFamily="2" charset="-122"/>
              </a:rPr>
              <a:t>Cache</a:t>
            </a:r>
            <a:r>
              <a:rPr lang="zh-CN" altLang="en-US" sz="2200" dirty="0" smtClean="0">
                <a:latin typeface="华文中宋" panose="02010600040101010101" pitchFamily="2" charset="-122"/>
                <a:ea typeface="华文中宋" panose="02010600040101010101" pitchFamily="2" charset="-122"/>
              </a:rPr>
              <a:t>、数据</a:t>
            </a:r>
            <a:r>
              <a:rPr lang="en-US" altLang="zh-CN" sz="2200" dirty="0" smtClean="0">
                <a:latin typeface="华文中宋" panose="02010600040101010101" pitchFamily="2" charset="-122"/>
                <a:ea typeface="华文中宋" panose="02010600040101010101" pitchFamily="2" charset="-122"/>
              </a:rPr>
              <a:t>Cache</a:t>
            </a:r>
            <a:r>
              <a:rPr lang="zh-CN" altLang="en-US" sz="2200" dirty="0" smtClean="0">
                <a:latin typeface="华文中宋" panose="02010600040101010101" pitchFamily="2" charset="-122"/>
                <a:ea typeface="华文中宋" panose="02010600040101010101" pitchFamily="2" charset="-122"/>
              </a:rPr>
              <a:t>以及混合</a:t>
            </a:r>
            <a:r>
              <a:rPr lang="en-US" altLang="zh-CN" sz="2200" dirty="0" smtClean="0">
                <a:latin typeface="华文中宋" panose="02010600040101010101" pitchFamily="2" charset="-122"/>
                <a:ea typeface="华文中宋" panose="02010600040101010101" pitchFamily="2" charset="-122"/>
              </a:rPr>
              <a:t>Cache</a:t>
            </a:r>
            <a:r>
              <a:rPr lang="zh-CN" altLang="en-US" sz="2200" dirty="0" smtClean="0">
                <a:latin typeface="华文中宋" panose="02010600040101010101" pitchFamily="2" charset="-122"/>
                <a:ea typeface="华文中宋" panose="02010600040101010101" pitchFamily="2" charset="-122"/>
              </a:rPr>
              <a:t>在相同条件下的失效率。这些数据是在块大小为</a:t>
            </a:r>
            <a:r>
              <a:rPr lang="en-US" altLang="zh-CN" sz="2200" dirty="0" smtClean="0">
                <a:latin typeface="华文中宋" panose="02010600040101010101" pitchFamily="2" charset="-122"/>
                <a:ea typeface="华文中宋" panose="02010600040101010101" pitchFamily="2" charset="-122"/>
              </a:rPr>
              <a:t>32 B</a:t>
            </a:r>
            <a:r>
              <a:rPr lang="zh-CN" altLang="en-US" sz="2200" dirty="0" smtClean="0">
                <a:latin typeface="华文中宋" panose="02010600040101010101" pitchFamily="2" charset="-122"/>
                <a:ea typeface="华文中宋" panose="02010600040101010101" pitchFamily="2" charset="-122"/>
              </a:rPr>
              <a:t>、直接映象的条件下，针对</a:t>
            </a:r>
            <a:r>
              <a:rPr lang="en-US" altLang="zh-CN" sz="2200" dirty="0" smtClean="0">
                <a:latin typeface="华文中宋" panose="02010600040101010101" pitchFamily="2" charset="-122"/>
                <a:ea typeface="华文中宋" panose="02010600040101010101" pitchFamily="2" charset="-122"/>
              </a:rPr>
              <a:t>SPEC92</a:t>
            </a:r>
            <a:r>
              <a:rPr lang="zh-CN" altLang="en-US" sz="2200" dirty="0" smtClean="0">
                <a:latin typeface="华文中宋" panose="02010600040101010101" pitchFamily="2" charset="-122"/>
                <a:ea typeface="华文中宋" panose="02010600040101010101" pitchFamily="2" charset="-122"/>
              </a:rPr>
              <a:t>典型程序，在</a:t>
            </a:r>
            <a:r>
              <a:rPr lang="en-US" altLang="zh-CN" sz="2200" dirty="0" smtClean="0">
                <a:latin typeface="华文中宋" panose="02010600040101010101" pitchFamily="2" charset="-122"/>
                <a:ea typeface="华文中宋" panose="02010600040101010101" pitchFamily="2" charset="-122"/>
              </a:rPr>
              <a:t>DECstation5000</a:t>
            </a:r>
            <a:r>
              <a:rPr lang="zh-CN" altLang="en-US" sz="2200" dirty="0" smtClean="0">
                <a:latin typeface="华文中宋" panose="02010600040101010101" pitchFamily="2" charset="-122"/>
                <a:ea typeface="华文中宋" panose="02010600040101010101" pitchFamily="2" charset="-122"/>
              </a:rPr>
              <a:t>上测出的平均值。</a:t>
            </a:r>
            <a:r>
              <a:rPr lang="zh-CN" altLang="en-US" sz="2200" b="1" dirty="0" smtClean="0">
                <a:latin typeface="华文中宋" panose="02010600040101010101" pitchFamily="2" charset="-122"/>
                <a:ea typeface="华文中宋" panose="02010600040101010101" pitchFamily="2" charset="-122"/>
              </a:rPr>
              <a:t>对指令的访问约占所有访问的</a:t>
            </a:r>
            <a:r>
              <a:rPr lang="en-US" altLang="zh-CN" sz="2200" b="1" dirty="0" smtClean="0">
                <a:latin typeface="华文中宋" panose="02010600040101010101" pitchFamily="2" charset="-122"/>
                <a:ea typeface="华文中宋" panose="02010600040101010101" pitchFamily="2" charset="-122"/>
              </a:rPr>
              <a:t>75%</a:t>
            </a:r>
            <a:r>
              <a:rPr lang="zh-CN" altLang="en-US" sz="2200" b="1" dirty="0" smtClean="0">
                <a:latin typeface="华文中宋" panose="02010600040101010101" pitchFamily="2" charset="-122"/>
                <a:ea typeface="华文中宋" panose="02010600040101010101" pitchFamily="2" charset="-122"/>
              </a:rPr>
              <a:t>。 </a:t>
            </a:r>
            <a:endParaRPr lang="zh-CN" altLang="en-US" sz="2200" b="1" dirty="0" smtClean="0">
              <a:latin typeface="华文中宋" panose="02010600040101010101" pitchFamily="2" charset="-122"/>
              <a:ea typeface="华文中宋" panose="02010600040101010101" pitchFamily="2" charset="-122"/>
            </a:endParaRPr>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318" y="2636912"/>
            <a:ext cx="8539162" cy="3529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a:spLocks noChangeArrowheads="1"/>
          </p:cNvSpPr>
          <p:nvPr/>
        </p:nvSpPr>
        <p:spPr bwMode="auto">
          <a:xfrm>
            <a:off x="1475656" y="6309320"/>
            <a:ext cx="6696744"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200" b="0" dirty="0" smtClean="0">
                <a:latin typeface="华文中宋" panose="02010600040101010101" pitchFamily="2" charset="-122"/>
                <a:ea typeface="华文中宋" panose="02010600040101010101" pitchFamily="2" charset="-122"/>
              </a:rPr>
              <a:t>从</a:t>
            </a:r>
            <a:r>
              <a:rPr lang="zh-CN" altLang="en-US" sz="2200" b="0" dirty="0">
                <a:latin typeface="华文中宋" panose="02010600040101010101" pitchFamily="2" charset="-122"/>
                <a:ea typeface="华文中宋" panose="02010600040101010101" pitchFamily="2" charset="-122"/>
              </a:rPr>
              <a:t>表看出，指令</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的失效率比数据</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的低</a:t>
            </a:r>
            <a:r>
              <a:rPr lang="zh-CN" altLang="en-US" sz="2200" b="0" dirty="0" smtClean="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r>
              <a:rPr lang="en-US" altLang="zh-CN" sz="2800" b="1" dirty="0">
                <a:solidFill>
                  <a:srgbClr val="0000FF"/>
                </a:solidFill>
              </a:rPr>
              <a:t>4. </a:t>
            </a:r>
            <a:r>
              <a:rPr lang="zh-CN" altLang="en-US" sz="2800" b="1" dirty="0">
                <a:solidFill>
                  <a:srgbClr val="0000FF"/>
                </a:solidFill>
              </a:rPr>
              <a:t>写数据</a:t>
            </a:r>
            <a:endParaRPr lang="zh-CN" altLang="en-US" sz="2800" b="1" dirty="0">
              <a:solidFill>
                <a:srgbClr val="0000FF"/>
              </a:solidFill>
            </a:endParaRPr>
          </a:p>
        </p:txBody>
      </p:sp>
      <p:sp>
        <p:nvSpPr>
          <p:cNvPr id="4" name="Rectangle 6"/>
          <p:cNvSpPr>
            <a:spLocks noChangeArrowheads="1"/>
          </p:cNvSpPr>
          <p:nvPr/>
        </p:nvSpPr>
        <p:spPr bwMode="auto">
          <a:xfrm>
            <a:off x="285750" y="906711"/>
            <a:ext cx="8570913"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5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     例</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根据表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5.4</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所列的失效率，试问指令</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和数据</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容量均为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16 KB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的分离</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和容量为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32 KB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的混合</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相比，哪种</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的失效率更低？</a:t>
            </a:r>
            <a:endParaRPr lang="en-US" altLang="zh-CN" b="0" dirty="0">
              <a:latin typeface="华文中宋" panose="02010600040101010101" pitchFamily="2" charset="-122"/>
              <a:ea typeface="华文中宋" panose="02010600040101010101" pitchFamily="2" charset="-122"/>
              <a:cs typeface="Times New Roman" panose="02020603050405020304" pitchFamily="18" charset="0"/>
            </a:endParaRPr>
          </a:p>
          <a:p>
            <a:pPr eaLnBrk="1" hangingPunct="1">
              <a:lnSpc>
                <a:spcPct val="15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     解 ： 如前所述，约</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75%</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的访存为取指令，则剩下</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25%</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的访存是取数据。因此，</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16KB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分离</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的总体失效率为</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120000"/>
              </a:lnSpc>
              <a:spcBef>
                <a:spcPct val="0"/>
              </a:spcBef>
              <a:buClrTx/>
              <a:buSzTx/>
              <a:buFontTx/>
              <a:buNone/>
            </a:pPr>
            <a:endParaRPr lang="zh-CN" altLang="en-US" sz="2000" b="0" dirty="0">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2" name="对象 1"/>
          <p:cNvGraphicFramePr>
            <a:graphicFrameLocks noChangeAspect="1"/>
          </p:cNvGraphicFramePr>
          <p:nvPr/>
        </p:nvGraphicFramePr>
        <p:xfrm>
          <a:off x="1762125" y="3933056"/>
          <a:ext cx="5816600" cy="493712"/>
        </p:xfrm>
        <a:graphic>
          <a:graphicData uri="http://schemas.openxmlformats.org/presentationml/2006/ole">
            <mc:AlternateContent xmlns:mc="http://schemas.openxmlformats.org/markup-compatibility/2006">
              <mc:Choice xmlns:v="urn:schemas-microsoft-com:vml" Requires="v">
                <p:oleObj spid="_x0000_s1100" name="Equation" r:id="rId1" imgW="2235200" imgH="190500" progId="Equation.DSMT4">
                  <p:embed/>
                </p:oleObj>
              </mc:Choice>
              <mc:Fallback>
                <p:oleObj name="Equation" r:id="rId1" imgW="2235200" imgH="1905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3933056"/>
                        <a:ext cx="5816600" cy="493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p:cNvSpPr>
            <a:spLocks noChangeArrowheads="1"/>
          </p:cNvSpPr>
          <p:nvPr/>
        </p:nvSpPr>
        <p:spPr bwMode="auto">
          <a:xfrm>
            <a:off x="321568" y="4509120"/>
            <a:ext cx="857091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2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根据</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5.4</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，容量为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32KB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的混合</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的失效率略低一些，只有</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1.99%</a:t>
            </a: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 根据如上计算，容量为</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32KB</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的混合</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的失效率略低一些，是不是说明混合</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比分离</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更好呢？</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3" name="Rectangle 3"/>
          <p:cNvSpPr>
            <a:spLocks noGrp="1" noChangeArrowheads="1"/>
          </p:cNvSpPr>
          <p:nvPr>
            <p:ph idx="1"/>
          </p:nvPr>
        </p:nvSpPr>
        <p:spPr>
          <a:xfrm>
            <a:off x="142180" y="1122511"/>
            <a:ext cx="8750300" cy="5330825"/>
          </a:xfrm>
        </p:spPr>
        <p:txBody>
          <a:bodyPr>
            <a:noAutofit/>
          </a:bodyPr>
          <a:lstStyle/>
          <a:p>
            <a:pPr marL="0" indent="0" eaLnBrk="1" hangingPunct="1">
              <a:lnSpc>
                <a:spcPct val="120000"/>
              </a:lnSpc>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       失效率与硬件速度无关，是一个常用的评价存储系统的性能的指标。但是它不够完善，一种更好的的指标是平均访存时间：</a:t>
            </a:r>
            <a:endParaRPr lang="zh-CN" altLang="en-US" sz="2400" dirty="0" smtClean="0">
              <a:latin typeface="华文中宋" panose="02010600040101010101" pitchFamily="2" charset="-122"/>
              <a:ea typeface="华文中宋" panose="02010600040101010101" pitchFamily="2" charset="-122"/>
            </a:endParaRPr>
          </a:p>
          <a:p>
            <a:pPr marL="0" indent="0" eaLnBrk="1" hangingPunct="1">
              <a:lnSpc>
                <a:spcPct val="120000"/>
              </a:lnSpc>
              <a:spcAft>
                <a:spcPts val="1200"/>
              </a:spcAft>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          平均访存时间</a:t>
            </a:r>
            <a:r>
              <a:rPr lang="en-US" altLang="zh-CN" sz="2400" dirty="0" smtClean="0">
                <a:latin typeface="华文中宋" panose="02010600040101010101" pitchFamily="2" charset="-122"/>
                <a:ea typeface="华文中宋" panose="02010600040101010101" pitchFamily="2" charset="-122"/>
              </a:rPr>
              <a:t>AMAT=</a:t>
            </a:r>
            <a:r>
              <a:rPr lang="zh-CN" altLang="en-US" sz="2400" dirty="0" smtClean="0">
                <a:latin typeface="华文中宋" panose="02010600040101010101" pitchFamily="2" charset="-122"/>
                <a:ea typeface="华文中宋" panose="02010600040101010101" pitchFamily="2" charset="-122"/>
              </a:rPr>
              <a:t>命中时间</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失效率</a:t>
            </a:r>
            <a:r>
              <a:rPr lang="en-US" altLang="zh-CN" sz="2400" dirty="0" smtClean="0">
                <a:latin typeface="华文中宋" panose="02010600040101010101" pitchFamily="2" charset="-122"/>
                <a:ea typeface="华文中宋" panose="02010600040101010101" pitchFamily="2" charset="-122"/>
              </a:rPr>
              <a:t>×</a:t>
            </a:r>
            <a:r>
              <a:rPr lang="zh-CN" altLang="en-US" sz="2400" dirty="0" smtClean="0">
                <a:latin typeface="华文中宋" panose="02010600040101010101" pitchFamily="2" charset="-122"/>
                <a:ea typeface="华文中宋" panose="02010600040101010101" pitchFamily="2" charset="-122"/>
              </a:rPr>
              <a:t>失效开销</a:t>
            </a:r>
            <a:endParaRPr lang="zh-CN" altLang="en-US" sz="2400" dirty="0" smtClean="0">
              <a:latin typeface="华文中宋" panose="02010600040101010101" pitchFamily="2" charset="-122"/>
              <a:ea typeface="华文中宋" panose="02010600040101010101" pitchFamily="2" charset="-122"/>
            </a:endParaRPr>
          </a:p>
          <a:p>
            <a:pPr marL="0" indent="0" eaLnBrk="1" hangingPunct="1">
              <a:lnSpc>
                <a:spcPct val="120000"/>
              </a:lnSpc>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其中，</a:t>
            </a:r>
            <a:r>
              <a:rPr lang="zh-CN" altLang="en-US" sz="2400" b="1" dirty="0" smtClean="0">
                <a:latin typeface="华文中宋" panose="02010600040101010101" pitchFamily="2" charset="-122"/>
                <a:ea typeface="华文中宋" panose="02010600040101010101" pitchFamily="2" charset="-122"/>
              </a:rPr>
              <a:t>命中时间</a:t>
            </a:r>
            <a:r>
              <a:rPr lang="zh-CN" altLang="en-US" sz="2400" dirty="0" smtClean="0">
                <a:latin typeface="华文中宋" panose="02010600040101010101" pitchFamily="2" charset="-122"/>
                <a:ea typeface="华文中宋" panose="02010600040101010101" pitchFamily="2" charset="-122"/>
              </a:rPr>
              <a:t>（</a:t>
            </a:r>
            <a:r>
              <a:rPr lang="en-US" altLang="zh-CN" sz="2400" dirty="0" smtClean="0">
                <a:latin typeface="华文中宋" panose="02010600040101010101" pitchFamily="2" charset="-122"/>
                <a:ea typeface="华文中宋" panose="02010600040101010101" pitchFamily="2" charset="-122"/>
              </a:rPr>
              <a:t>hit-time</a:t>
            </a:r>
            <a:r>
              <a:rPr lang="zh-CN" altLang="en-US" sz="2400" dirty="0" smtClean="0">
                <a:latin typeface="华文中宋" panose="02010600040101010101" pitchFamily="2" charset="-122"/>
                <a:ea typeface="华文中宋" panose="02010600040101010101" pitchFamily="2" charset="-122"/>
              </a:rPr>
              <a:t>）是指访问</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命中时所用的时间，平均访存时间的两个组成部分既可以用绝对时间（如命中时间为</a:t>
            </a:r>
            <a:r>
              <a:rPr lang="en-US" altLang="zh-CN" sz="2400" dirty="0" smtClean="0">
                <a:latin typeface="华文中宋" panose="02010600040101010101" pitchFamily="2" charset="-122"/>
                <a:ea typeface="华文中宋" panose="02010600040101010101" pitchFamily="2" charset="-122"/>
              </a:rPr>
              <a:t>2 ns</a:t>
            </a:r>
            <a:r>
              <a:rPr lang="zh-CN" altLang="en-US" sz="2400" dirty="0" smtClean="0">
                <a:latin typeface="华文中宋" panose="02010600040101010101" pitchFamily="2" charset="-122"/>
                <a:ea typeface="华文中宋" panose="02010600040101010101" pitchFamily="2" charset="-122"/>
              </a:rPr>
              <a:t>），也可以用时钟周期数（如失效开销为</a:t>
            </a:r>
            <a:r>
              <a:rPr lang="en-US" altLang="zh-CN" sz="2400" dirty="0" smtClean="0">
                <a:latin typeface="华文中宋" panose="02010600040101010101" pitchFamily="2" charset="-122"/>
                <a:ea typeface="华文中宋" panose="02010600040101010101" pitchFamily="2" charset="-122"/>
              </a:rPr>
              <a:t>50</a:t>
            </a:r>
            <a:r>
              <a:rPr lang="zh-CN" altLang="en-US" sz="2400" dirty="0" smtClean="0">
                <a:latin typeface="华文中宋" panose="02010600040101010101" pitchFamily="2" charset="-122"/>
                <a:ea typeface="华文中宋" panose="02010600040101010101" pitchFamily="2" charset="-122"/>
              </a:rPr>
              <a:t>个时钟周期）来衡量。</a:t>
            </a:r>
            <a:endParaRPr lang="zh-CN" altLang="en-US" sz="2400" dirty="0" smtClean="0">
              <a:latin typeface="华文中宋" panose="02010600040101010101" pitchFamily="2" charset="-122"/>
              <a:ea typeface="华文中宋" panose="02010600040101010101" pitchFamily="2" charset="-122"/>
            </a:endParaRPr>
          </a:p>
          <a:p>
            <a:pPr marL="0" indent="0">
              <a:lnSpc>
                <a:spcPct val="120000"/>
              </a:lnSpc>
              <a:buNone/>
            </a:pPr>
            <a:r>
              <a:rPr lang="zh-CN" altLang="en-US" sz="2400" dirty="0" smtClean="0">
                <a:latin typeface="华文中宋" panose="02010600040101010101" pitchFamily="2" charset="-122"/>
                <a:ea typeface="华文中宋" panose="02010600040101010101" pitchFamily="2" charset="-122"/>
              </a:rPr>
              <a:t>       平均</a:t>
            </a:r>
            <a:r>
              <a:rPr lang="zh-CN" altLang="en-US" sz="2400" dirty="0">
                <a:latin typeface="华文中宋" panose="02010600040101010101" pitchFamily="2" charset="-122"/>
                <a:ea typeface="华文中宋" panose="02010600040101010101" pitchFamily="2" charset="-122"/>
              </a:rPr>
              <a:t>访存时间</a:t>
            </a:r>
            <a:r>
              <a:rPr lang="en-US" altLang="zh-CN" sz="2400" dirty="0">
                <a:latin typeface="华文中宋" panose="02010600040101010101" pitchFamily="2" charset="-122"/>
                <a:ea typeface="华文中宋" panose="02010600040101010101" pitchFamily="2" charset="-122"/>
              </a:rPr>
              <a:t>=</a:t>
            </a:r>
            <a:endParaRPr lang="zh-CN" altLang="en-US" sz="240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5" name="矩形 4"/>
          <p:cNvSpPr/>
          <p:nvPr/>
        </p:nvSpPr>
        <p:spPr>
          <a:xfrm>
            <a:off x="1016734" y="5041293"/>
            <a:ext cx="7335863" cy="957250"/>
          </a:xfrm>
          <a:prstGeom prst="rect">
            <a:avLst/>
          </a:prstGeom>
        </p:spPr>
        <p:txBody>
          <a:bodyPr wrap="square">
            <a:spAutoFit/>
          </a:bodyPr>
          <a:lstStyle/>
          <a:p>
            <a:pPr>
              <a:lnSpc>
                <a:spcPct val="150000"/>
              </a:lnSpc>
            </a:pPr>
            <a:r>
              <a:rPr lang="zh-CN" altLang="en-US" sz="2000" b="1" dirty="0" smtClean="0">
                <a:latin typeface="Times New Roman" panose="02020603050405020304" pitchFamily="18" charset="0"/>
                <a:cs typeface="Times New Roman" panose="02020603050405020304" pitchFamily="18" charset="0"/>
              </a:rPr>
              <a:t>指令访存所占比例</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（命中时间</a:t>
            </a:r>
            <a:r>
              <a:rPr lang="zh-CN" altLang="en-US" sz="2000" b="1" baseline="-25000" dirty="0" smtClean="0">
                <a:latin typeface="Times New Roman" panose="02020603050405020304" pitchFamily="18" charset="0"/>
                <a:cs typeface="Times New Roman" panose="02020603050405020304" pitchFamily="18" charset="0"/>
              </a:rPr>
              <a:t>指令 </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缺失率</a:t>
            </a:r>
            <a:r>
              <a:rPr lang="zh-CN" altLang="en-US" sz="2000" b="1" baseline="-25000" dirty="0" smtClean="0">
                <a:latin typeface="Times New Roman" panose="02020603050405020304" pitchFamily="18" charset="0"/>
                <a:cs typeface="Times New Roman" panose="02020603050405020304" pitchFamily="18" charset="0"/>
              </a:rPr>
              <a:t>指令 </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缺失代价）</a:t>
            </a:r>
            <a:r>
              <a:rPr lang="en-US" altLang="zh-CN" sz="2000" b="1" dirty="0" smtClean="0">
                <a:latin typeface="Times New Roman" panose="02020603050405020304" pitchFamily="18" charset="0"/>
                <a:cs typeface="Times New Roman" panose="02020603050405020304" pitchFamily="18" charset="0"/>
              </a:rPr>
              <a:t>+</a:t>
            </a:r>
            <a:endParaRPr lang="en-US" altLang="zh-CN" sz="2000" b="1" dirty="0">
              <a:cs typeface="Times New Roman" panose="02020603050405020304" pitchFamily="18" charset="0"/>
            </a:endParaRPr>
          </a:p>
          <a:p>
            <a:pPr>
              <a:lnSpc>
                <a:spcPct val="150000"/>
              </a:lnSpc>
            </a:pPr>
            <a:r>
              <a:rPr lang="zh-CN" altLang="en-US" sz="2000" b="1" dirty="0" smtClean="0">
                <a:latin typeface="Times New Roman" panose="02020603050405020304" pitchFamily="18" charset="0"/>
                <a:cs typeface="Times New Roman" panose="02020603050405020304" pitchFamily="18" charset="0"/>
              </a:rPr>
              <a:t>数据访存所占比例</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（命中时间</a:t>
            </a:r>
            <a:r>
              <a:rPr lang="zh-CN" altLang="en-US" sz="2000" b="1" baseline="-25000" dirty="0" smtClean="0">
                <a:latin typeface="Times New Roman" panose="02020603050405020304" pitchFamily="18" charset="0"/>
                <a:cs typeface="Times New Roman" panose="02020603050405020304" pitchFamily="18" charset="0"/>
              </a:rPr>
              <a:t>数据 </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缺失率</a:t>
            </a:r>
            <a:r>
              <a:rPr lang="zh-CN" altLang="en-US" sz="2000" b="1" baseline="-25000" dirty="0" smtClean="0">
                <a:latin typeface="Times New Roman" panose="02020603050405020304" pitchFamily="18" charset="0"/>
                <a:cs typeface="Times New Roman" panose="02020603050405020304" pitchFamily="18" charset="0"/>
              </a:rPr>
              <a:t>数据 </a:t>
            </a:r>
            <a:r>
              <a:rPr lang="en-US" altLang="zh-CN" sz="2000" b="1" dirty="0" smtClean="0">
                <a:latin typeface="Times New Roman" panose="02020603050405020304" pitchFamily="18" charset="0"/>
                <a:cs typeface="Times New Roman" panose="02020603050405020304" pitchFamily="18" charset="0"/>
              </a:rPr>
              <a:t>× </a:t>
            </a:r>
            <a:r>
              <a:rPr lang="zh-CN" altLang="en-US" sz="2000" b="1" dirty="0" smtClean="0">
                <a:latin typeface="Times New Roman" panose="02020603050405020304" pitchFamily="18" charset="0"/>
                <a:cs typeface="Times New Roman" panose="02020603050405020304" pitchFamily="18" charset="0"/>
              </a:rPr>
              <a:t>缺失代价）</a:t>
            </a:r>
            <a:endParaRPr lang="en-US" altLang="zh-CN" sz="20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3" name="Rectangle 3"/>
          <p:cNvSpPr>
            <a:spLocks noGrp="1" noChangeArrowheads="1"/>
          </p:cNvSpPr>
          <p:nvPr>
            <p:ph idx="1"/>
          </p:nvPr>
        </p:nvSpPr>
        <p:spPr>
          <a:xfrm>
            <a:off x="369170" y="1628800"/>
            <a:ext cx="8352928" cy="1874441"/>
          </a:xfrm>
        </p:spPr>
        <p:txBody>
          <a:bodyPr>
            <a:noAutofit/>
          </a:bodyPr>
          <a:lstStyle/>
          <a:p>
            <a:pPr marL="0" indent="0" algn="just" eaLnBrk="1" hangingPunct="1">
              <a:lnSpc>
                <a:spcPct val="120000"/>
              </a:lnSpc>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     平均访存时间仍然是衡量性能的一个间接指标，尽管它是一个比失效率更好的指标，但并不能代替程序执行时间。</a:t>
            </a:r>
            <a:endParaRPr lang="zh-CN" altLang="en-US" sz="2400" dirty="0" smtClean="0">
              <a:latin typeface="华文中宋" panose="02010600040101010101" pitchFamily="2" charset="-122"/>
              <a:ea typeface="华文中宋" panose="02010600040101010101" pitchFamily="2" charset="-122"/>
            </a:endParaRPr>
          </a:p>
          <a:p>
            <a:pPr marL="0" indent="0" algn="just" eaLnBrk="1" hangingPunct="1">
              <a:lnSpc>
                <a:spcPct val="120000"/>
              </a:lnSpc>
              <a:buFont typeface="Wingdings" panose="05000000000000000000" pitchFamily="2" charset="2"/>
              <a:buNone/>
            </a:pPr>
            <a:r>
              <a:rPr lang="zh-CN" altLang="en-US" sz="2400" dirty="0" smtClean="0">
                <a:latin typeface="华文中宋" panose="02010600040101010101" pitchFamily="2" charset="-122"/>
                <a:ea typeface="华文中宋" panose="02010600040101010101" pitchFamily="2" charset="-122"/>
              </a:rPr>
              <a:t>      可以用这个公式比较分离</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和混合</a:t>
            </a:r>
            <a:r>
              <a:rPr lang="en-US" altLang="zh-CN" sz="2400" dirty="0" smtClean="0">
                <a:latin typeface="华文中宋" panose="02010600040101010101" pitchFamily="2" charset="-122"/>
                <a:ea typeface="华文中宋" panose="02010600040101010101" pitchFamily="2" charset="-122"/>
              </a:rPr>
              <a:t>Cache</a:t>
            </a:r>
            <a:r>
              <a:rPr lang="zh-CN" altLang="en-US" sz="2400" dirty="0" smtClean="0">
                <a:latin typeface="华文中宋" panose="02010600040101010101" pitchFamily="2" charset="-122"/>
                <a:ea typeface="华文中宋" panose="02010600040101010101" pitchFamily="2" charset="-122"/>
              </a:rPr>
              <a:t>的性能。 </a:t>
            </a:r>
            <a:endParaRPr lang="zh-CN" altLang="en-US" sz="2400" dirty="0" smtClean="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6"/>
          <p:cNvSpPr>
            <a:spLocks noChangeArrowheads="1"/>
          </p:cNvSpPr>
          <p:nvPr/>
        </p:nvSpPr>
        <p:spPr bwMode="auto">
          <a:xfrm>
            <a:off x="179512" y="852037"/>
            <a:ext cx="8893175" cy="416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4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例</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5.1  </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假设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的命中时间为一个时钟周期，失效开销为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50</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个时钟周期，在混合</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中一次</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LOAD</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或</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STORE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操作访问</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的命中时间都要增加一个时钟周期（因为混合</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只有一个端口，无法同时满足两个请求，会导致结构冲突）。又假设采用写直达策略，且有一个写缓冲器，并且忽略写缓冲器引起的等待。请问上述两种情况下平均访存时间各是多少？</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120000"/>
              </a:lnSpc>
              <a:spcBef>
                <a:spcPts val="120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     解 ： 如前所计算，</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16KB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分离</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的总体失效率为</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120000"/>
              </a:lnSpc>
              <a:spcBef>
                <a:spcPct val="0"/>
              </a:spcBef>
              <a:buClrTx/>
              <a:buSzTx/>
              <a:buFontTx/>
              <a:buNone/>
            </a:pPr>
            <a:endParaRPr lang="zh-CN" altLang="en-US" sz="2000" b="0" dirty="0">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4" name="Object 8"/>
          <p:cNvGraphicFramePr>
            <a:graphicFrameLocks noChangeAspect="1"/>
          </p:cNvGraphicFramePr>
          <p:nvPr/>
        </p:nvGraphicFramePr>
        <p:xfrm>
          <a:off x="2124075" y="4735513"/>
          <a:ext cx="4968875" cy="422275"/>
        </p:xfrm>
        <a:graphic>
          <a:graphicData uri="http://schemas.openxmlformats.org/presentationml/2006/ole">
            <mc:AlternateContent xmlns:mc="http://schemas.openxmlformats.org/markup-compatibility/2006">
              <mc:Choice xmlns:v="urn:schemas-microsoft-com:vml" Requires="v">
                <p:oleObj spid="_x0000_s2122" name="Equation" r:id="rId1" imgW="2235200" imgH="190500" progId="Equation.DSMT4">
                  <p:embed/>
                </p:oleObj>
              </mc:Choice>
              <mc:Fallback>
                <p:oleObj name="Equation" r:id="rId1" imgW="2235200" imgH="190500" progId="Equation.DSMT4">
                  <p:embed/>
                  <p:pic>
                    <p:nvPicPr>
                      <p:cNvPr id="0" name="图片 20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735513"/>
                        <a:ext cx="4968875" cy="42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6"/>
          <p:cNvSpPr>
            <a:spLocks noChangeArrowheads="1"/>
          </p:cNvSpPr>
          <p:nvPr/>
        </p:nvSpPr>
        <p:spPr bwMode="auto">
          <a:xfrm>
            <a:off x="177551" y="5229200"/>
            <a:ext cx="85709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    查表所得容量为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32KB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的混合</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的失效率为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1.99%</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7"/>
          <p:cNvSpPr>
            <a:spLocks noChangeArrowheads="1"/>
          </p:cNvSpPr>
          <p:nvPr/>
        </p:nvSpPr>
        <p:spPr bwMode="auto">
          <a:xfrm>
            <a:off x="177800" y="908720"/>
            <a:ext cx="87884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dirty="0">
                <a:solidFill>
                  <a:srgbClr val="FFC00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平均访存时间公式可以分为指令访问和数据访问两部分：</a:t>
            </a:r>
            <a:endParaRPr lang="zh-CN" altLang="en-US"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a:p>
            <a:pPr eaLnBrk="1" hangingPunct="1">
              <a:lnSpc>
                <a:spcPct val="120000"/>
              </a:lnSpc>
              <a:spcBef>
                <a:spcPts val="1200"/>
              </a:spcBef>
              <a:buClrTx/>
              <a:buSzTx/>
              <a:buFontTx/>
              <a:buNone/>
            </a:pP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平均访存时间</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访问指令所占的百分比</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指令命中时间</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指令失效率</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失效开销</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访问数据所占的百分比</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数据命中时间</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数据失效率</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失效开销</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4" name="Rectangle 9"/>
          <p:cNvSpPr>
            <a:spLocks noChangeArrowheads="1"/>
          </p:cNvSpPr>
          <p:nvPr/>
        </p:nvSpPr>
        <p:spPr bwMode="auto">
          <a:xfrm>
            <a:off x="0" y="356750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5" name="Rectangle 4"/>
          <p:cNvSpPr>
            <a:spLocks noChangeArrowheads="1"/>
          </p:cNvSpPr>
          <p:nvPr/>
        </p:nvSpPr>
        <p:spPr bwMode="auto">
          <a:xfrm>
            <a:off x="236140" y="2898775"/>
            <a:ext cx="5514651"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所以，两种结构的平均访存时间分别为</a:t>
            </a:r>
            <a:r>
              <a:rPr lang="zh-CN" altLang="en-US" b="0" dirty="0">
                <a:latin typeface="华文中宋" panose="02010600040101010101" pitchFamily="2" charset="-122"/>
                <a:ea typeface="华文中宋" panose="02010600040101010101" pitchFamily="2" charset="-122"/>
              </a:rPr>
              <a:t> </a:t>
            </a:r>
            <a:endParaRPr lang="zh-CN" altLang="en-US" b="0" dirty="0">
              <a:latin typeface="华文中宋" panose="02010600040101010101" pitchFamily="2" charset="-122"/>
              <a:ea typeface="华文中宋" panose="02010600040101010101" pitchFamily="2" charset="-122"/>
            </a:endParaRPr>
          </a:p>
        </p:txBody>
      </p:sp>
      <p:pic>
        <p:nvPicPr>
          <p:cNvPr id="6" name="Picture 5" descr="187-1"/>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82625" y="3356992"/>
            <a:ext cx="785177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318963" y="5157192"/>
            <a:ext cx="864552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因此，</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尽管分离</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的实际失效率比混合</a:t>
            </a:r>
            <a:r>
              <a:rPr lang="en-US" altLang="zh-CN"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solidFill>
                  <a:srgbClr val="0070C0"/>
                </a:solidFill>
                <a:latin typeface="华文中宋" panose="02010600040101010101" pitchFamily="2" charset="-122"/>
                <a:ea typeface="华文中宋" panose="02010600040101010101" pitchFamily="2" charset="-122"/>
                <a:cs typeface="Times New Roman" panose="02020603050405020304" pitchFamily="18" charset="0"/>
              </a:rPr>
              <a:t>的高，但其平均访存时间反而较低。</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分离</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提供了两个端口，消除了</a:t>
            </a:r>
            <a:r>
              <a:rPr lang="zh-CN" altLang="en-US" dirty="0" smtClean="0">
                <a:latin typeface="华文中宋" panose="02010600040101010101" pitchFamily="2" charset="-122"/>
                <a:ea typeface="华文中宋" panose="02010600040101010101" pitchFamily="2" charset="-122"/>
                <a:cs typeface="Times New Roman" panose="02020603050405020304" pitchFamily="18" charset="0"/>
              </a:rPr>
              <a:t>结构</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冒险</a:t>
            </a:r>
            <a:r>
              <a:rPr lang="zh-CN" altLang="en-US" dirty="0" smtClean="0">
                <a:latin typeface="华文中宋" panose="02010600040101010101" pitchFamily="2" charset="-122"/>
                <a:ea typeface="华文中宋" panose="02010600040101010101" pitchFamily="2" charset="-122"/>
                <a:cs typeface="Times New Roman" panose="02020603050405020304" pitchFamily="18" charset="0"/>
              </a:rPr>
              <a:t>。 </a:t>
            </a:r>
            <a:endParaRPr lang="zh-CN" altLang="en-US"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11"/>
          <p:cNvSpPr>
            <a:spLocks noChangeArrowheads="1"/>
          </p:cNvSpPr>
          <p:nvPr/>
        </p:nvSpPr>
        <p:spPr bwMode="auto">
          <a:xfrm>
            <a:off x="0" y="36576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pic>
        <p:nvPicPr>
          <p:cNvPr id="4" name="Picture 10" descr="188-1"/>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641350" y="1268760"/>
            <a:ext cx="7964488"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a:spLocks noChangeArrowheads="1"/>
          </p:cNvSpPr>
          <p:nvPr/>
        </p:nvSpPr>
        <p:spPr bwMode="auto">
          <a:xfrm>
            <a:off x="0" y="3792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6" name="Rectangle 6"/>
          <p:cNvSpPr>
            <a:spLocks noChangeArrowheads="1"/>
          </p:cNvSpPr>
          <p:nvPr/>
        </p:nvSpPr>
        <p:spPr bwMode="auto">
          <a:xfrm>
            <a:off x="71438" y="2074267"/>
            <a:ext cx="8966200"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20000"/>
              </a:lnSpc>
              <a:spcBef>
                <a:spcPct val="0"/>
              </a:spcBef>
              <a:buClrTx/>
              <a:buSzTx/>
              <a:buFontTx/>
              <a:buNone/>
            </a:pPr>
            <a:r>
              <a:rPr lang="zh-CN" altLang="en-US" b="0" dirty="0" smtClean="0">
                <a:latin typeface="Times New Roman" panose="02020603050405020304" pitchFamily="18" charset="0"/>
                <a:cs typeface="Times New Roman" panose="02020603050405020304" pitchFamily="18" charset="0"/>
              </a:rPr>
              <a:t>例</a:t>
            </a:r>
            <a:r>
              <a:rPr lang="en-US" altLang="zh-CN" b="0" dirty="0">
                <a:latin typeface="Times New Roman" panose="02020603050405020304" pitchFamily="18" charset="0"/>
                <a:cs typeface="Times New Roman" panose="02020603050405020304" pitchFamily="18" charset="0"/>
              </a:rPr>
              <a:t>5.2  </a:t>
            </a:r>
            <a:r>
              <a:rPr lang="zh-CN" altLang="en-US" b="0" dirty="0">
                <a:latin typeface="Times New Roman" panose="02020603050405020304" pitchFamily="18" charset="0"/>
                <a:cs typeface="Times New Roman" panose="02020603050405020304" pitchFamily="18" charset="0"/>
              </a:rPr>
              <a:t>我们用一个和</a:t>
            </a:r>
            <a:r>
              <a:rPr lang="en-US" altLang="zh-CN" b="0" dirty="0" err="1">
                <a:latin typeface="Times New Roman" panose="02020603050405020304" pitchFamily="18" charset="0"/>
                <a:cs typeface="Times New Roman" panose="02020603050405020304" pitchFamily="18" charset="0"/>
              </a:rPr>
              <a:t>AlphaAXP</a:t>
            </a:r>
            <a:r>
              <a:rPr lang="zh-CN" altLang="en-US" b="0" dirty="0">
                <a:latin typeface="Times New Roman" panose="02020603050405020304" pitchFamily="18" charset="0"/>
                <a:cs typeface="Times New Roman" panose="02020603050405020304" pitchFamily="18" charset="0"/>
              </a:rPr>
              <a:t>类似的机器作为第一个例子。假设</a:t>
            </a:r>
            <a:r>
              <a:rPr lang="en-US" altLang="zh-CN" b="0" dirty="0">
                <a:latin typeface="Times New Roman" panose="02020603050405020304" pitchFamily="18" charset="0"/>
                <a:cs typeface="Times New Roman" panose="02020603050405020304" pitchFamily="18" charset="0"/>
              </a:rPr>
              <a:t>Cache</a:t>
            </a:r>
            <a:r>
              <a:rPr lang="zh-CN" altLang="en-US" b="0" dirty="0">
                <a:latin typeface="Times New Roman" panose="02020603050405020304" pitchFamily="18" charset="0"/>
                <a:cs typeface="Times New Roman" panose="02020603050405020304" pitchFamily="18" charset="0"/>
              </a:rPr>
              <a:t>失效开销为</a:t>
            </a:r>
            <a:r>
              <a:rPr lang="en-US" altLang="zh-CN" b="0" dirty="0">
                <a:latin typeface="Times New Roman" panose="02020603050405020304" pitchFamily="18" charset="0"/>
                <a:cs typeface="Times New Roman" panose="02020603050405020304" pitchFamily="18" charset="0"/>
              </a:rPr>
              <a:t>50</a:t>
            </a:r>
            <a:r>
              <a:rPr lang="zh-CN" altLang="en-US" b="0" dirty="0">
                <a:latin typeface="Times New Roman" panose="02020603050405020304" pitchFamily="18" charset="0"/>
                <a:cs typeface="Times New Roman" panose="02020603050405020304" pitchFamily="18" charset="0"/>
              </a:rPr>
              <a:t>个时钟周期，</a:t>
            </a:r>
            <a:r>
              <a:rPr lang="zh-CN" altLang="en-US" b="0" dirty="0">
                <a:solidFill>
                  <a:srgbClr val="0070C0"/>
                </a:solidFill>
                <a:latin typeface="Times New Roman" panose="02020603050405020304" pitchFamily="18" charset="0"/>
                <a:cs typeface="Times New Roman" panose="02020603050405020304" pitchFamily="18" charset="0"/>
              </a:rPr>
              <a:t>当不考虑存储器停顿时（意思是不考虑</a:t>
            </a:r>
            <a:r>
              <a:rPr lang="en-US" altLang="zh-CN" b="0" dirty="0">
                <a:solidFill>
                  <a:srgbClr val="0070C0"/>
                </a:solidFill>
                <a:latin typeface="Times New Roman" panose="02020603050405020304" pitchFamily="18" charset="0"/>
                <a:cs typeface="Times New Roman" panose="02020603050405020304" pitchFamily="18" charset="0"/>
              </a:rPr>
              <a:t>cache</a:t>
            </a:r>
            <a:r>
              <a:rPr lang="zh-CN" altLang="en-US" b="0" dirty="0">
                <a:solidFill>
                  <a:srgbClr val="0070C0"/>
                </a:solidFill>
                <a:latin typeface="Times New Roman" panose="02020603050405020304" pitchFamily="18" charset="0"/>
                <a:cs typeface="Times New Roman" panose="02020603050405020304" pitchFamily="18" charset="0"/>
              </a:rPr>
              <a:t>的失效开销），</a:t>
            </a:r>
            <a:r>
              <a:rPr lang="zh-CN" altLang="en-US" b="0" dirty="0">
                <a:latin typeface="Times New Roman" panose="02020603050405020304" pitchFamily="18" charset="0"/>
                <a:cs typeface="Times New Roman" panose="02020603050405020304" pitchFamily="18" charset="0"/>
              </a:rPr>
              <a:t>所有指令的执行时间都是</a:t>
            </a:r>
            <a:r>
              <a:rPr lang="en-US" altLang="zh-CN" b="0" dirty="0">
                <a:latin typeface="Times New Roman" panose="02020603050405020304" pitchFamily="18" charset="0"/>
                <a:cs typeface="Times New Roman" panose="02020603050405020304" pitchFamily="18" charset="0"/>
              </a:rPr>
              <a:t>2.0</a:t>
            </a:r>
            <a:r>
              <a:rPr lang="zh-CN" altLang="en-US" b="0" dirty="0">
                <a:latin typeface="Times New Roman" panose="02020603050405020304" pitchFamily="18" charset="0"/>
                <a:cs typeface="Times New Roman" panose="02020603050405020304" pitchFamily="18" charset="0"/>
              </a:rPr>
              <a:t>个时钟周期，访问</a:t>
            </a:r>
            <a:r>
              <a:rPr lang="en-US" altLang="zh-CN" b="0" dirty="0">
                <a:latin typeface="Times New Roman" panose="02020603050405020304" pitchFamily="18" charset="0"/>
                <a:cs typeface="Times New Roman" panose="02020603050405020304" pitchFamily="18" charset="0"/>
              </a:rPr>
              <a:t>Cache</a:t>
            </a:r>
            <a:r>
              <a:rPr lang="zh-CN" altLang="en-US" b="0" dirty="0">
                <a:latin typeface="Times New Roman" panose="02020603050405020304" pitchFamily="18" charset="0"/>
                <a:cs typeface="Times New Roman" panose="02020603050405020304" pitchFamily="18" charset="0"/>
              </a:rPr>
              <a:t>失效率为</a:t>
            </a:r>
            <a:r>
              <a:rPr lang="en-US" altLang="zh-CN" b="0" dirty="0">
                <a:latin typeface="Times New Roman" panose="02020603050405020304" pitchFamily="18" charset="0"/>
                <a:cs typeface="Times New Roman" panose="02020603050405020304" pitchFamily="18" charset="0"/>
              </a:rPr>
              <a:t>2%</a:t>
            </a:r>
            <a:r>
              <a:rPr lang="zh-CN" altLang="en-US" b="0" dirty="0">
                <a:latin typeface="Times New Roman" panose="02020603050405020304" pitchFamily="18" charset="0"/>
                <a:cs typeface="Times New Roman" panose="02020603050405020304" pitchFamily="18" charset="0"/>
              </a:rPr>
              <a:t>，平均每条指令访存</a:t>
            </a:r>
            <a:r>
              <a:rPr lang="en-US" altLang="zh-CN" b="0" dirty="0">
                <a:latin typeface="Times New Roman" panose="02020603050405020304" pitchFamily="18" charset="0"/>
                <a:cs typeface="Times New Roman" panose="02020603050405020304" pitchFamily="18" charset="0"/>
              </a:rPr>
              <a:t>1.33</a:t>
            </a:r>
            <a:r>
              <a:rPr lang="zh-CN" altLang="en-US" b="0" dirty="0">
                <a:latin typeface="Times New Roman" panose="02020603050405020304" pitchFamily="18" charset="0"/>
                <a:cs typeface="Times New Roman" panose="02020603050405020304" pitchFamily="18" charset="0"/>
              </a:rPr>
              <a:t>次。试分析</a:t>
            </a:r>
            <a:r>
              <a:rPr lang="en-US" altLang="zh-CN" b="0" dirty="0">
                <a:latin typeface="Times New Roman" panose="02020603050405020304" pitchFamily="18" charset="0"/>
                <a:cs typeface="Times New Roman" panose="02020603050405020304" pitchFamily="18" charset="0"/>
              </a:rPr>
              <a:t>Cache</a:t>
            </a:r>
            <a:r>
              <a:rPr lang="zh-CN" altLang="en-US" b="0" dirty="0">
                <a:latin typeface="Times New Roman" panose="02020603050405020304" pitchFamily="18" charset="0"/>
                <a:cs typeface="Times New Roman" panose="02020603050405020304" pitchFamily="18" charset="0"/>
              </a:rPr>
              <a:t>对性能的影响。</a:t>
            </a:r>
            <a:endParaRPr lang="zh-CN" altLang="en-US" b="0" dirty="0">
              <a:latin typeface="Tahoma" panose="020B0604030504040204" pitchFamily="34" charset="0"/>
              <a:cs typeface="Times New Roman" panose="02020603050405020304" pitchFamily="18" charset="0"/>
            </a:endParaRPr>
          </a:p>
          <a:p>
            <a:pPr indent="0">
              <a:lnSpc>
                <a:spcPct val="120000"/>
              </a:lnSpc>
              <a:spcBef>
                <a:spcPct val="0"/>
              </a:spcBef>
              <a:buClrTx/>
              <a:buSzTx/>
              <a:buFontTx/>
              <a:buNone/>
            </a:pPr>
            <a:r>
              <a:rPr lang="zh-CN" altLang="en-US" b="0" dirty="0">
                <a:latin typeface="Times New Roman" panose="02020603050405020304" pitchFamily="18" charset="0"/>
                <a:cs typeface="Times New Roman" panose="02020603050405020304" pitchFamily="18" charset="0"/>
              </a:rPr>
              <a:t>解</a:t>
            </a:r>
            <a:endParaRPr lang="zh-CN" altLang="en-US" b="0" dirty="0">
              <a:latin typeface="Tahoma" panose="020B0604030504040204" pitchFamily="34" charset="0"/>
              <a:cs typeface="Times New Roman" panose="02020603050405020304" pitchFamily="18" charset="0"/>
            </a:endParaRPr>
          </a:p>
          <a:p>
            <a:pPr indent="0">
              <a:lnSpc>
                <a:spcPct val="120000"/>
              </a:lnSpc>
              <a:spcBef>
                <a:spcPct val="0"/>
              </a:spcBef>
              <a:buClrTx/>
              <a:buSzTx/>
              <a:buFontTx/>
              <a:buNone/>
            </a:pPr>
            <a:endParaRPr lang="zh-CN" altLang="en-US" sz="1800" b="0" dirty="0">
              <a:latin typeface="Arial" panose="020B0604020202020204" pitchFamily="34" charset="0"/>
              <a:cs typeface="Times New Roman" panose="02020603050405020304" pitchFamily="18" charset="0"/>
            </a:endParaRPr>
          </a:p>
        </p:txBody>
      </p:sp>
      <p:pic>
        <p:nvPicPr>
          <p:cNvPr id="7" name="Picture 4" descr="188-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46225" y="4293096"/>
            <a:ext cx="641191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96838" y="5020071"/>
            <a:ext cx="9047162" cy="186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Tahoma" panose="020B0604030504040204" pitchFamily="34" charset="0"/>
              </a:rPr>
              <a:t>因此，当考虑了</a:t>
            </a:r>
            <a:r>
              <a:rPr lang="en-US" altLang="zh-CN" b="0" dirty="0">
                <a:latin typeface="Tahoma" panose="020B0604030504040204" pitchFamily="34" charset="0"/>
              </a:rPr>
              <a:t>Cache</a:t>
            </a:r>
            <a:r>
              <a:rPr lang="zh-CN" altLang="en-US" b="0" dirty="0">
                <a:latin typeface="Tahoma" panose="020B0604030504040204" pitchFamily="34" charset="0"/>
              </a:rPr>
              <a:t>的失效影响后，</a:t>
            </a:r>
            <a:r>
              <a:rPr lang="en-US" altLang="zh-CN" b="0" dirty="0">
                <a:latin typeface="Tahoma" panose="020B0604030504040204" pitchFamily="34" charset="0"/>
              </a:rPr>
              <a:t>CPI</a:t>
            </a:r>
            <a:r>
              <a:rPr lang="zh-CN" altLang="en-US" b="0" dirty="0">
                <a:latin typeface="Tahoma" panose="020B0604030504040204" pitchFamily="34" charset="0"/>
              </a:rPr>
              <a:t>就会增大，本例中</a:t>
            </a:r>
            <a:r>
              <a:rPr lang="en-US" altLang="zh-CN" b="0" dirty="0">
                <a:latin typeface="Tahoma" panose="020B0604030504040204" pitchFamily="34" charset="0"/>
              </a:rPr>
              <a:t>CPI</a:t>
            </a:r>
            <a:r>
              <a:rPr lang="zh-CN" altLang="en-US" b="0" dirty="0">
                <a:latin typeface="Tahoma" panose="020B0604030504040204" pitchFamily="34" charset="0"/>
              </a:rPr>
              <a:t>从理想计算机的</a:t>
            </a:r>
            <a:r>
              <a:rPr lang="en-US" altLang="zh-CN" b="0" dirty="0">
                <a:latin typeface="Tahoma" panose="020B0604030504040204" pitchFamily="34" charset="0"/>
              </a:rPr>
              <a:t>2.0</a:t>
            </a:r>
            <a:r>
              <a:rPr lang="zh-CN" altLang="en-US" b="0" dirty="0">
                <a:latin typeface="Tahoma" panose="020B0604030504040204" pitchFamily="34" charset="0"/>
              </a:rPr>
              <a:t>增加到</a:t>
            </a:r>
            <a:r>
              <a:rPr lang="en-US" altLang="zh-CN" b="0" dirty="0">
                <a:latin typeface="Tahoma" panose="020B0604030504040204" pitchFamily="34" charset="0"/>
              </a:rPr>
              <a:t>3.33</a:t>
            </a:r>
            <a:r>
              <a:rPr lang="zh-CN" altLang="en-US" b="0" dirty="0">
                <a:latin typeface="Tahoma" panose="020B0604030504040204" pitchFamily="34" charset="0"/>
              </a:rPr>
              <a:t>，是原来的</a:t>
            </a:r>
            <a:r>
              <a:rPr lang="en-US" altLang="zh-CN" b="0" dirty="0">
                <a:latin typeface="Tahoma" panose="020B0604030504040204" pitchFamily="34" charset="0"/>
              </a:rPr>
              <a:t>1.67</a:t>
            </a:r>
            <a:r>
              <a:rPr lang="zh-CN" altLang="en-US" b="0" dirty="0">
                <a:latin typeface="Tahoma" panose="020B0604030504040204" pitchFamily="34" charset="0"/>
              </a:rPr>
              <a:t>倍，所以</a:t>
            </a:r>
            <a:r>
              <a:rPr lang="en-US" altLang="zh-CN" b="0" dirty="0">
                <a:latin typeface="Tahoma" panose="020B0604030504040204" pitchFamily="34" charset="0"/>
              </a:rPr>
              <a:t>CPU</a:t>
            </a:r>
            <a:r>
              <a:rPr lang="zh-CN" altLang="en-US" b="0" dirty="0">
                <a:latin typeface="Tahoma" panose="020B0604030504040204" pitchFamily="34" charset="0"/>
              </a:rPr>
              <a:t>的时间也将增加到原来的</a:t>
            </a:r>
            <a:r>
              <a:rPr lang="en-US" altLang="zh-CN" b="0" dirty="0">
                <a:latin typeface="Tahoma" panose="020B0604030504040204" pitchFamily="34" charset="0"/>
              </a:rPr>
              <a:t>1.67</a:t>
            </a:r>
            <a:r>
              <a:rPr lang="zh-CN" altLang="en-US" b="0" dirty="0">
                <a:latin typeface="Tahoma" panose="020B0604030504040204" pitchFamily="34" charset="0"/>
              </a:rPr>
              <a:t>倍。</a:t>
            </a:r>
            <a:r>
              <a:rPr lang="zh-CN" altLang="en-US" b="0" dirty="0">
                <a:solidFill>
                  <a:srgbClr val="FF0000"/>
                </a:solidFill>
                <a:latin typeface="Tahoma" panose="020B0604030504040204" pitchFamily="34" charset="0"/>
              </a:rPr>
              <a:t>然而，若不采用</a:t>
            </a:r>
            <a:r>
              <a:rPr lang="en-US" altLang="zh-CN" b="0" dirty="0">
                <a:solidFill>
                  <a:srgbClr val="FF0000"/>
                </a:solidFill>
                <a:latin typeface="Tahoma" panose="020B0604030504040204" pitchFamily="34" charset="0"/>
              </a:rPr>
              <a:t>Cache</a:t>
            </a:r>
            <a:r>
              <a:rPr lang="zh-CN" altLang="en-US" b="0" dirty="0">
                <a:solidFill>
                  <a:srgbClr val="FF0000"/>
                </a:solidFill>
                <a:latin typeface="Tahoma" panose="020B0604030504040204" pitchFamily="34" charset="0"/>
              </a:rPr>
              <a:t>，</a:t>
            </a:r>
            <a:r>
              <a:rPr lang="en-US" altLang="zh-CN" b="0" dirty="0">
                <a:solidFill>
                  <a:srgbClr val="FF0000"/>
                </a:solidFill>
                <a:latin typeface="Tahoma" panose="020B0604030504040204" pitchFamily="34" charset="0"/>
              </a:rPr>
              <a:t>CPI</a:t>
            </a:r>
            <a:r>
              <a:rPr lang="zh-CN" altLang="en-US" b="0" dirty="0">
                <a:solidFill>
                  <a:srgbClr val="FF0000"/>
                </a:solidFill>
                <a:latin typeface="Tahoma" panose="020B0604030504040204" pitchFamily="34" charset="0"/>
              </a:rPr>
              <a:t>将增加为</a:t>
            </a:r>
            <a:r>
              <a:rPr lang="en-US" altLang="zh-CN" b="0" dirty="0">
                <a:solidFill>
                  <a:srgbClr val="FF0000"/>
                </a:solidFill>
                <a:latin typeface="Tahoma" panose="020B0604030504040204" pitchFamily="34" charset="0"/>
              </a:rPr>
              <a:t>2.0+50×1.33=68.5</a:t>
            </a:r>
            <a:r>
              <a:rPr lang="zh-CN" altLang="en-US" b="0" dirty="0">
                <a:solidFill>
                  <a:srgbClr val="FF0000"/>
                </a:solidFill>
                <a:latin typeface="Tahoma" panose="020B0604030504040204" pitchFamily="34" charset="0"/>
              </a:rPr>
              <a:t>，即超过原来的</a:t>
            </a:r>
            <a:r>
              <a:rPr lang="en-US" altLang="zh-CN" b="0" dirty="0">
                <a:solidFill>
                  <a:srgbClr val="FF0000"/>
                </a:solidFill>
                <a:latin typeface="Tahoma" panose="020B0604030504040204" pitchFamily="34" charset="0"/>
              </a:rPr>
              <a:t>30</a:t>
            </a:r>
            <a:r>
              <a:rPr lang="zh-CN" altLang="en-US" b="0" dirty="0">
                <a:solidFill>
                  <a:srgbClr val="FF0000"/>
                </a:solidFill>
                <a:latin typeface="Tahoma" panose="020B0604030504040204" pitchFamily="34" charset="0"/>
              </a:rPr>
              <a:t>倍</a:t>
            </a:r>
            <a:r>
              <a:rPr lang="en-US" altLang="zh-CN" b="0" dirty="0">
                <a:solidFill>
                  <a:srgbClr val="FF0000"/>
                </a:solidFill>
                <a:latin typeface="Tahoma" panose="020B0604030504040204" pitchFamily="34" charset="0"/>
              </a:rPr>
              <a:t>! </a:t>
            </a:r>
            <a:endParaRPr lang="en-US" altLang="zh-CN" b="0" dirty="0">
              <a:solidFill>
                <a:srgbClr val="FF0000"/>
              </a:solidFill>
              <a:latin typeface="Tahoma" panose="020B0604030504040204" pitchFamily="34" charset="0"/>
            </a:endParaRPr>
          </a:p>
        </p:txBody>
      </p:sp>
      <p:sp>
        <p:nvSpPr>
          <p:cNvPr id="9" name="Rectangle 8"/>
          <p:cNvSpPr>
            <a:spLocks noChangeArrowheads="1"/>
          </p:cNvSpPr>
          <p:nvPr/>
        </p:nvSpPr>
        <p:spPr bwMode="auto">
          <a:xfrm>
            <a:off x="249238" y="836712"/>
            <a:ext cx="677068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 对于一段程序的</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CPU</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时间，可由下式计算得出：</a:t>
            </a:r>
            <a:endParaRPr lang="zh-CN" altLang="en-US"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163388" y="908720"/>
            <a:ext cx="88011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5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上面</a:t>
            </a:r>
            <a:r>
              <a:rPr lang="zh-CN" altLang="en-US" b="0" dirty="0">
                <a:latin typeface="华文中宋" panose="02010600040101010101" pitchFamily="2" charset="-122"/>
                <a:ea typeface="华文中宋" panose="02010600040101010101" pitchFamily="2" charset="-122"/>
              </a:rPr>
              <a:t>例子说明，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的行为可能会对系统性能产生巨大的影响。尽可能地减少平均访问时间是一个合理的目标，但是</a:t>
            </a:r>
            <a:r>
              <a:rPr lang="zh-CN" altLang="en-US" dirty="0">
                <a:latin typeface="华文中宋" panose="02010600040101010101" pitchFamily="2" charset="-122"/>
                <a:ea typeface="华文中宋" panose="02010600040101010101" pitchFamily="2" charset="-122"/>
              </a:rPr>
              <a:t>最终目标是减少</a:t>
            </a:r>
            <a:r>
              <a:rPr lang="en-US" altLang="zh-CN" dirty="0">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的执行时间</a:t>
            </a:r>
            <a:r>
              <a:rPr lang="zh-CN" altLang="en-US" b="0" dirty="0">
                <a:latin typeface="华文中宋" panose="02010600040101010101" pitchFamily="2" charset="-122"/>
                <a:ea typeface="华文中宋" panose="02010600040101010101" pitchFamily="2" charset="-122"/>
              </a:rPr>
              <a:t>。下面的例子就说明了二者的区别。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539552" y="1124744"/>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2800">
                <a:ea typeface="华文中宋" panose="02010600040101010101" pitchFamily="2" charset="-122"/>
              </a:defRPr>
            </a:lvl1pPr>
          </a:lstStyle>
          <a:p>
            <a:r>
              <a:rPr lang="zh-CN" altLang="en-US" sz="3200" dirty="0" smtClean="0"/>
              <a:t>存储器</a:t>
            </a:r>
            <a:r>
              <a:rPr lang="zh-CN" altLang="en-US" sz="3200" dirty="0"/>
              <a:t>的主要性能指标</a:t>
            </a:r>
            <a:endParaRPr lang="zh-CN" altLang="en-US" sz="3200" dirty="0"/>
          </a:p>
        </p:txBody>
      </p:sp>
      <p:sp>
        <p:nvSpPr>
          <p:cNvPr id="7" name="Text Box 7"/>
          <p:cNvSpPr txBox="1">
            <a:spLocks noChangeArrowheads="1"/>
          </p:cNvSpPr>
          <p:nvPr/>
        </p:nvSpPr>
        <p:spPr bwMode="auto">
          <a:xfrm>
            <a:off x="899592" y="1915621"/>
            <a:ext cx="6684962"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en-US" altLang="zh-CN" dirty="0">
                <a:solidFill>
                  <a:srgbClr val="C00000"/>
                </a:solidFill>
              </a:rPr>
              <a:t> </a:t>
            </a:r>
            <a:r>
              <a:rPr lang="zh-CN" altLang="en-US" dirty="0" smtClean="0">
                <a:solidFill>
                  <a:srgbClr val="C00000"/>
                </a:solidFill>
              </a:rPr>
              <a:t>存储容量</a:t>
            </a:r>
            <a:endParaRPr lang="zh-CN" altLang="en-US" dirty="0">
              <a:solidFill>
                <a:srgbClr val="C00000"/>
              </a:solidFill>
            </a:endParaRPr>
          </a:p>
        </p:txBody>
      </p:sp>
      <p:sp>
        <p:nvSpPr>
          <p:cNvPr id="8" name="Text Box 9"/>
          <p:cNvSpPr txBox="1">
            <a:spLocks noChangeArrowheads="1"/>
          </p:cNvSpPr>
          <p:nvPr/>
        </p:nvSpPr>
        <p:spPr bwMode="auto">
          <a:xfrm>
            <a:off x="1475656" y="2529505"/>
            <a:ext cx="6684962"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dirty="0" smtClean="0"/>
              <a:t>单位：</a:t>
            </a:r>
            <a:r>
              <a:rPr lang="en-US" altLang="zh-CN" dirty="0" smtClean="0"/>
              <a:t>Byte</a:t>
            </a:r>
            <a:r>
              <a:rPr lang="zh-CN" altLang="en-US" dirty="0" smtClean="0"/>
              <a:t>、</a:t>
            </a:r>
            <a:r>
              <a:rPr lang="en-US" altLang="zh-CN" dirty="0" smtClean="0"/>
              <a:t>KB</a:t>
            </a:r>
            <a:r>
              <a:rPr lang="zh-CN" altLang="en-US" dirty="0" smtClean="0"/>
              <a:t>、</a:t>
            </a:r>
            <a:r>
              <a:rPr lang="en-US" altLang="zh-CN" dirty="0" smtClean="0"/>
              <a:t>MB</a:t>
            </a:r>
            <a:r>
              <a:rPr lang="zh-CN" altLang="en-US" dirty="0" smtClean="0"/>
              <a:t>、</a:t>
            </a:r>
            <a:r>
              <a:rPr lang="en-US" altLang="zh-CN" dirty="0" smtClean="0"/>
              <a:t>GB</a:t>
            </a:r>
            <a:endParaRPr lang="zh-CN" altLang="en-US" dirty="0"/>
          </a:p>
        </p:txBody>
      </p:sp>
      <p:sp>
        <p:nvSpPr>
          <p:cNvPr id="11" name="Text Box 10"/>
          <p:cNvSpPr txBox="1">
            <a:spLocks noChangeArrowheads="1"/>
          </p:cNvSpPr>
          <p:nvPr/>
        </p:nvSpPr>
        <p:spPr bwMode="auto">
          <a:xfrm>
            <a:off x="899592" y="3481388"/>
            <a:ext cx="6684962"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Ø"/>
              <a:defRPr sz="3200">
                <a:solidFill>
                  <a:srgbClr val="C00000"/>
                </a:solidFill>
                <a:ea typeface="华文中宋" panose="02010600040101010101" pitchFamily="2" charset="-122"/>
              </a:defRPr>
            </a:lvl1pPr>
          </a:lstStyle>
          <a:p>
            <a:r>
              <a:rPr lang="en-US" altLang="zh-CN" dirty="0"/>
              <a:t> </a:t>
            </a:r>
            <a:r>
              <a:rPr lang="zh-CN" altLang="en-US" dirty="0" smtClean="0"/>
              <a:t>存取</a:t>
            </a:r>
            <a:r>
              <a:rPr lang="zh-CN" altLang="en-US" dirty="0"/>
              <a:t>周期</a:t>
            </a:r>
            <a:endParaRPr lang="zh-CN" altLang="en-US" dirty="0"/>
          </a:p>
        </p:txBody>
      </p:sp>
      <p:sp>
        <p:nvSpPr>
          <p:cNvPr id="12" name="Text Box 11"/>
          <p:cNvSpPr txBox="1">
            <a:spLocks noChangeArrowheads="1"/>
          </p:cNvSpPr>
          <p:nvPr/>
        </p:nvSpPr>
        <p:spPr bwMode="auto">
          <a:xfrm>
            <a:off x="1115616" y="4073888"/>
            <a:ext cx="7045002" cy="108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indent="0" latinLnBrk="1">
              <a:buFont typeface="Wingdings" panose="05000000000000000000" pitchFamily="2" charset="2"/>
              <a:buNone/>
              <a:defRPr sz="3200">
                <a:ea typeface="华文中宋" panose="02010600040101010101" pitchFamily="2" charset="-122"/>
              </a:defRPr>
            </a:lvl1pPr>
          </a:lstStyle>
          <a:p>
            <a:pPr indent="441325"/>
            <a:r>
              <a:rPr lang="en-US" altLang="zh-CN" dirty="0"/>
              <a:t> CPU</a:t>
            </a:r>
            <a:r>
              <a:rPr lang="zh-CN" altLang="en-US" dirty="0"/>
              <a:t>连续访存中平均一次存取操作所需的时间。</a:t>
            </a:r>
            <a:endParaRPr lang="zh-CN" altLang="en-US" dirty="0"/>
          </a:p>
        </p:txBody>
      </p:sp>
      <p:sp>
        <p:nvSpPr>
          <p:cNvPr id="13" name="Title 8"/>
          <p:cNvSpPr>
            <a:spLocks noGrp="1"/>
          </p:cNvSpPr>
          <p:nvPr>
            <p:ph type="title"/>
          </p:nvPr>
        </p:nvSpPr>
        <p:spPr>
          <a:xfrm>
            <a:off x="436180" y="76200"/>
            <a:ext cx="8403020" cy="685800"/>
          </a:xfrm>
        </p:spPr>
        <p:txBody>
          <a:bodyPr>
            <a:normAutofit/>
          </a:bodyPr>
          <a:lstStyle/>
          <a:p>
            <a:pPr lvl="0">
              <a:spcBef>
                <a:spcPts val="0"/>
              </a:spcBef>
            </a:pPr>
            <a:r>
              <a:rPr lang="zh-CN" altLang="en-US" sz="2800" b="1" dirty="0" smtClean="0">
                <a:solidFill>
                  <a:srgbClr val="0000FF"/>
                </a:solidFill>
                <a:latin typeface="华文中宋" panose="02010600040101010101" pitchFamily="2" charset="-122"/>
                <a:ea typeface="华文中宋" panose="02010600040101010101" pitchFamily="2" charset="-122"/>
              </a:rPr>
              <a:t>基本术语及概念</a:t>
            </a:r>
            <a:endParaRPr lang="zh-CN" sz="28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93663" y="960784"/>
            <a:ext cx="9017000" cy="491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a:latin typeface="Tahoma" panose="020B0604030504040204" pitchFamily="34" charset="0"/>
              </a:rPr>
              <a:t>例</a:t>
            </a:r>
            <a:r>
              <a:rPr lang="en-US" altLang="zh-CN" b="0">
                <a:latin typeface="Tahoma" panose="020B0604030504040204" pitchFamily="34" charset="0"/>
              </a:rPr>
              <a:t>5.3  </a:t>
            </a:r>
            <a:r>
              <a:rPr lang="zh-CN" altLang="en-US" b="0">
                <a:latin typeface="Tahoma" panose="020B0604030504040204" pitchFamily="34" charset="0"/>
              </a:rPr>
              <a:t>考虑两种不同组织结构的</a:t>
            </a:r>
            <a:r>
              <a:rPr lang="en-US" altLang="zh-CN" b="0">
                <a:latin typeface="Tahoma" panose="020B0604030504040204" pitchFamily="34" charset="0"/>
              </a:rPr>
              <a:t>Cache</a:t>
            </a:r>
            <a:r>
              <a:rPr lang="zh-CN" altLang="en-US" b="0">
                <a:latin typeface="Tahoma" panose="020B0604030504040204" pitchFamily="34" charset="0"/>
              </a:rPr>
              <a:t>：直接映象</a:t>
            </a:r>
            <a:r>
              <a:rPr lang="en-US" altLang="zh-CN" b="0">
                <a:latin typeface="Tahoma" panose="020B0604030504040204" pitchFamily="34" charset="0"/>
              </a:rPr>
              <a:t>Cache</a:t>
            </a:r>
            <a:r>
              <a:rPr lang="zh-CN" altLang="en-US" b="0">
                <a:latin typeface="Tahoma" panose="020B0604030504040204" pitchFamily="34" charset="0"/>
              </a:rPr>
              <a:t>和两路组相联</a:t>
            </a:r>
            <a:r>
              <a:rPr lang="en-US" altLang="zh-CN" b="0">
                <a:latin typeface="Tahoma" panose="020B0604030504040204" pitchFamily="34" charset="0"/>
              </a:rPr>
              <a:t>Cache</a:t>
            </a:r>
            <a:r>
              <a:rPr lang="zh-CN" altLang="en-US" b="0">
                <a:latin typeface="Tahoma" panose="020B0604030504040204" pitchFamily="34" charset="0"/>
              </a:rPr>
              <a:t>，试问它们对</a:t>
            </a:r>
            <a:r>
              <a:rPr lang="en-US" altLang="zh-CN" b="0">
                <a:latin typeface="Tahoma" panose="020B0604030504040204" pitchFamily="34" charset="0"/>
              </a:rPr>
              <a:t>CPU</a:t>
            </a:r>
            <a:r>
              <a:rPr lang="zh-CN" altLang="en-US" b="0">
                <a:latin typeface="Tahoma" panose="020B0604030504040204" pitchFamily="34" charset="0"/>
              </a:rPr>
              <a:t>的性能有何影响？先求平均访存时间，然后再计算</a:t>
            </a:r>
            <a:r>
              <a:rPr lang="en-US" altLang="zh-CN" b="0">
                <a:latin typeface="Tahoma" panose="020B0604030504040204" pitchFamily="34" charset="0"/>
              </a:rPr>
              <a:t>CPU</a:t>
            </a:r>
            <a:r>
              <a:rPr lang="zh-CN" altLang="en-US" b="0">
                <a:latin typeface="Tahoma" panose="020B0604030504040204" pitchFamily="34" charset="0"/>
              </a:rPr>
              <a:t>性能。分析时请用以下假设：</a:t>
            </a:r>
            <a:endParaRPr lang="zh-CN" altLang="en-US" b="0">
              <a:latin typeface="Tahoma" panose="020B0604030504040204" pitchFamily="34" charset="0"/>
            </a:endParaRPr>
          </a:p>
          <a:p>
            <a:pPr eaLnBrk="1" hangingPunct="1">
              <a:lnSpc>
                <a:spcPct val="120000"/>
              </a:lnSpc>
              <a:spcBef>
                <a:spcPct val="0"/>
              </a:spcBef>
              <a:buClrTx/>
              <a:buSzTx/>
              <a:buFontTx/>
              <a:buNone/>
            </a:pPr>
            <a:r>
              <a:rPr lang="zh-CN" altLang="en-US" b="0">
                <a:latin typeface="Tahoma" panose="020B0604030504040204" pitchFamily="34" charset="0"/>
              </a:rPr>
              <a:t>① 理想</a:t>
            </a:r>
            <a:r>
              <a:rPr lang="en-US" altLang="zh-CN" b="0">
                <a:latin typeface="Tahoma" panose="020B0604030504040204" pitchFamily="34" charset="0"/>
              </a:rPr>
              <a:t>Cache</a:t>
            </a:r>
            <a:r>
              <a:rPr lang="zh-CN" altLang="en-US" b="0">
                <a:latin typeface="Tahoma" panose="020B0604030504040204" pitchFamily="34" charset="0"/>
              </a:rPr>
              <a:t>（命中率为</a:t>
            </a:r>
            <a:r>
              <a:rPr lang="en-US" altLang="zh-CN" b="0">
                <a:latin typeface="Tahoma" panose="020B0604030504040204" pitchFamily="34" charset="0"/>
              </a:rPr>
              <a:t>100%</a:t>
            </a:r>
            <a:r>
              <a:rPr lang="zh-CN" altLang="en-US" b="0">
                <a:latin typeface="Tahoma" panose="020B0604030504040204" pitchFamily="34" charset="0"/>
              </a:rPr>
              <a:t>）情况下的</a:t>
            </a:r>
            <a:r>
              <a:rPr lang="en-US" altLang="zh-CN" b="0">
                <a:latin typeface="Tahoma" panose="020B0604030504040204" pitchFamily="34" charset="0"/>
              </a:rPr>
              <a:t>CPI</a:t>
            </a:r>
            <a:r>
              <a:rPr lang="zh-CN" altLang="en-US" b="0">
                <a:latin typeface="Tahoma" panose="020B0604030504040204" pitchFamily="34" charset="0"/>
              </a:rPr>
              <a:t>为</a:t>
            </a:r>
            <a:r>
              <a:rPr lang="en-US" altLang="zh-CN" b="0">
                <a:latin typeface="Tahoma" panose="020B0604030504040204" pitchFamily="34" charset="0"/>
              </a:rPr>
              <a:t>2.0</a:t>
            </a:r>
            <a:r>
              <a:rPr lang="zh-CN" altLang="en-US" b="0">
                <a:latin typeface="Tahoma" panose="020B0604030504040204" pitchFamily="34" charset="0"/>
              </a:rPr>
              <a:t>，时钟周期为</a:t>
            </a:r>
            <a:r>
              <a:rPr lang="en-US" altLang="zh-CN" b="0">
                <a:latin typeface="Tahoma" panose="020B0604030504040204" pitchFamily="34" charset="0"/>
              </a:rPr>
              <a:t>2 ns</a:t>
            </a:r>
            <a:r>
              <a:rPr lang="zh-CN" altLang="en-US" b="0">
                <a:latin typeface="Tahoma" panose="020B0604030504040204" pitchFamily="34" charset="0"/>
              </a:rPr>
              <a:t>，平均每条指令访存</a:t>
            </a:r>
            <a:r>
              <a:rPr lang="en-US" altLang="zh-CN" b="0">
                <a:latin typeface="Tahoma" panose="020B0604030504040204" pitchFamily="34" charset="0"/>
              </a:rPr>
              <a:t>1.3</a:t>
            </a:r>
            <a:r>
              <a:rPr lang="zh-CN" altLang="en-US" b="0">
                <a:latin typeface="Tahoma" panose="020B0604030504040204" pitchFamily="34" charset="0"/>
              </a:rPr>
              <a:t>次。</a:t>
            </a:r>
            <a:endParaRPr lang="zh-CN" altLang="en-US" b="0">
              <a:latin typeface="Tahoma" panose="020B0604030504040204" pitchFamily="34" charset="0"/>
            </a:endParaRPr>
          </a:p>
          <a:p>
            <a:pPr eaLnBrk="1" hangingPunct="1">
              <a:lnSpc>
                <a:spcPct val="120000"/>
              </a:lnSpc>
              <a:spcBef>
                <a:spcPct val="0"/>
              </a:spcBef>
              <a:buClrTx/>
              <a:buSzTx/>
              <a:buFontTx/>
              <a:buNone/>
            </a:pPr>
            <a:r>
              <a:rPr lang="zh-CN" altLang="en-US" b="0">
                <a:latin typeface="Tahoma" panose="020B0604030504040204" pitchFamily="34" charset="0"/>
              </a:rPr>
              <a:t>② 两种</a:t>
            </a:r>
            <a:r>
              <a:rPr lang="en-US" altLang="zh-CN" b="0">
                <a:latin typeface="Tahoma" panose="020B0604030504040204" pitchFamily="34" charset="0"/>
              </a:rPr>
              <a:t>Cache</a:t>
            </a:r>
            <a:r>
              <a:rPr lang="zh-CN" altLang="en-US" b="0">
                <a:latin typeface="Tahoma" panose="020B0604030504040204" pitchFamily="34" charset="0"/>
              </a:rPr>
              <a:t>容量均为</a:t>
            </a:r>
            <a:r>
              <a:rPr lang="en-US" altLang="zh-CN" b="0">
                <a:latin typeface="Tahoma" panose="020B0604030504040204" pitchFamily="34" charset="0"/>
              </a:rPr>
              <a:t>64KB</a:t>
            </a:r>
            <a:r>
              <a:rPr lang="zh-CN" altLang="en-US" b="0">
                <a:latin typeface="Tahoma" panose="020B0604030504040204" pitchFamily="34" charset="0"/>
              </a:rPr>
              <a:t>，块大小都是</a:t>
            </a:r>
            <a:r>
              <a:rPr lang="en-US" altLang="zh-CN" b="0">
                <a:latin typeface="Tahoma" panose="020B0604030504040204" pitchFamily="34" charset="0"/>
              </a:rPr>
              <a:t>32B</a:t>
            </a:r>
            <a:r>
              <a:rPr lang="zh-CN" altLang="en-US" b="0">
                <a:latin typeface="Tahoma" panose="020B0604030504040204" pitchFamily="34" charset="0"/>
              </a:rPr>
              <a:t>，命中时间均为</a:t>
            </a:r>
            <a:r>
              <a:rPr lang="en-US" altLang="zh-CN" b="0">
                <a:latin typeface="Tahoma" panose="020B0604030504040204" pitchFamily="34" charset="0"/>
              </a:rPr>
              <a:t>1</a:t>
            </a:r>
            <a:r>
              <a:rPr lang="zh-CN" altLang="en-US" b="0">
                <a:latin typeface="Tahoma" panose="020B0604030504040204" pitchFamily="34" charset="0"/>
              </a:rPr>
              <a:t>个时钟周期。</a:t>
            </a:r>
            <a:endParaRPr lang="zh-CN" altLang="en-US" b="0">
              <a:latin typeface="Tahoma" panose="020B0604030504040204" pitchFamily="34" charset="0"/>
            </a:endParaRPr>
          </a:p>
          <a:p>
            <a:pPr eaLnBrk="1" hangingPunct="1">
              <a:lnSpc>
                <a:spcPct val="120000"/>
              </a:lnSpc>
              <a:spcBef>
                <a:spcPct val="0"/>
              </a:spcBef>
              <a:buClrTx/>
              <a:buSzTx/>
              <a:buFontTx/>
              <a:buNone/>
            </a:pPr>
            <a:r>
              <a:rPr lang="zh-CN" altLang="en-US" b="0">
                <a:latin typeface="Tahoma" panose="020B0604030504040204" pitchFamily="34" charset="0"/>
              </a:rPr>
              <a:t>③ 图</a:t>
            </a:r>
            <a:r>
              <a:rPr lang="en-US" altLang="zh-CN" b="0">
                <a:latin typeface="Tahoma" panose="020B0604030504040204" pitchFamily="34" charset="0"/>
              </a:rPr>
              <a:t>5.10</a:t>
            </a:r>
            <a:r>
              <a:rPr lang="zh-CN" altLang="en-US" b="0">
                <a:latin typeface="Tahoma" panose="020B0604030504040204" pitchFamily="34" charset="0"/>
              </a:rPr>
              <a:t>说明，在组相联</a:t>
            </a:r>
            <a:r>
              <a:rPr lang="en-US" altLang="zh-CN" b="0">
                <a:latin typeface="Tahoma" panose="020B0604030504040204" pitchFamily="34" charset="0"/>
              </a:rPr>
              <a:t>Cache</a:t>
            </a:r>
            <a:r>
              <a:rPr lang="zh-CN" altLang="en-US" b="0">
                <a:latin typeface="Tahoma" panose="020B0604030504040204" pitchFamily="34" charset="0"/>
              </a:rPr>
              <a:t>中，必须增加一个多路选择器，用于根据标识匹配结果从相应组的块中选择所需的数据。因为</a:t>
            </a:r>
            <a:r>
              <a:rPr lang="en-US" altLang="zh-CN" b="0">
                <a:latin typeface="Tahoma" panose="020B0604030504040204" pitchFamily="34" charset="0"/>
              </a:rPr>
              <a:t>CPU</a:t>
            </a:r>
            <a:r>
              <a:rPr lang="zh-CN" altLang="en-US" b="0">
                <a:latin typeface="Tahoma" panose="020B0604030504040204" pitchFamily="34" charset="0"/>
              </a:rPr>
              <a:t>的速度直接与</a:t>
            </a:r>
            <a:r>
              <a:rPr lang="en-US" altLang="zh-CN" b="0">
                <a:latin typeface="Tahoma" panose="020B0604030504040204" pitchFamily="34" charset="0"/>
              </a:rPr>
              <a:t>Cache</a:t>
            </a:r>
            <a:r>
              <a:rPr lang="zh-CN" altLang="en-US" b="0">
                <a:latin typeface="Tahoma" panose="020B0604030504040204" pitchFamily="34" charset="0"/>
              </a:rPr>
              <a:t>命中的速度紧密相关，所以对于组相联</a:t>
            </a:r>
            <a:r>
              <a:rPr lang="en-US" altLang="zh-CN" b="0">
                <a:latin typeface="Tahoma" panose="020B0604030504040204" pitchFamily="34" charset="0"/>
              </a:rPr>
              <a:t>Cache</a:t>
            </a:r>
            <a:r>
              <a:rPr lang="zh-CN" altLang="en-US" b="0">
                <a:latin typeface="Tahoma" panose="020B0604030504040204" pitchFamily="34" charset="0"/>
              </a:rPr>
              <a:t>，由于多路选择器的存在而使</a:t>
            </a:r>
            <a:r>
              <a:rPr lang="en-US" altLang="zh-CN" b="0">
                <a:latin typeface="Tahoma" panose="020B0604030504040204" pitchFamily="34" charset="0"/>
              </a:rPr>
              <a:t>CPU</a:t>
            </a:r>
            <a:r>
              <a:rPr lang="zh-CN" altLang="en-US" b="0">
                <a:latin typeface="Tahoma" panose="020B0604030504040204" pitchFamily="34" charset="0"/>
              </a:rPr>
              <a:t>的时钟周期增加到原来的</a:t>
            </a:r>
            <a:r>
              <a:rPr lang="en-US" altLang="zh-CN" b="0">
                <a:latin typeface="Tahoma" panose="020B0604030504040204" pitchFamily="34" charset="0"/>
              </a:rPr>
              <a:t>1.10</a:t>
            </a:r>
            <a:r>
              <a:rPr lang="zh-CN" altLang="en-US" b="0">
                <a:latin typeface="Tahoma" panose="020B0604030504040204" pitchFamily="34" charset="0"/>
              </a:rPr>
              <a:t>倍。 </a:t>
            </a:r>
            <a:endParaRPr lang="zh-CN" altLang="en-US" b="0">
              <a:latin typeface="Tahoma" panose="020B0604030504040204" pitchFamily="34" charset="0"/>
            </a:endParaRPr>
          </a:p>
        </p:txBody>
      </p:sp>
      <p:sp>
        <p:nvSpPr>
          <p:cNvPr id="4" name="Rectangle 5"/>
          <p:cNvSpPr>
            <a:spLocks noChangeArrowheads="1"/>
          </p:cNvSpPr>
          <p:nvPr/>
        </p:nvSpPr>
        <p:spPr bwMode="auto">
          <a:xfrm>
            <a:off x="322263" y="5812680"/>
            <a:ext cx="8499475"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Tahoma" panose="020B0604030504040204" pitchFamily="34" charset="0"/>
              </a:rPr>
              <a:t>④ 这两种结构</a:t>
            </a:r>
            <a:r>
              <a:rPr lang="en-US" altLang="zh-CN" b="0" dirty="0">
                <a:latin typeface="Tahoma" panose="020B0604030504040204" pitchFamily="34" charset="0"/>
              </a:rPr>
              <a:t>Cache</a:t>
            </a:r>
            <a:r>
              <a:rPr lang="zh-CN" altLang="en-US" b="0" dirty="0">
                <a:latin typeface="Tahoma" panose="020B0604030504040204" pitchFamily="34" charset="0"/>
              </a:rPr>
              <a:t>的失效开销都是</a:t>
            </a:r>
            <a:r>
              <a:rPr lang="en-US" altLang="zh-CN" b="0" dirty="0">
                <a:latin typeface="Tahoma" panose="020B0604030504040204" pitchFamily="34" charset="0"/>
              </a:rPr>
              <a:t>70 ns</a:t>
            </a:r>
            <a:r>
              <a:rPr lang="zh-CN" altLang="en-US" b="0" dirty="0">
                <a:latin typeface="Tahoma" panose="020B0604030504040204" pitchFamily="34" charset="0"/>
              </a:rPr>
              <a:t>。（在实际应用中，应取整为整数个时钟周期）。</a:t>
            </a:r>
            <a:endParaRPr lang="zh-CN" altLang="en-US" b="0" dirty="0">
              <a:latin typeface="Tahoma" panose="020B0604030504040204" pitchFamily="34"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625" y="620688"/>
            <a:ext cx="7778750" cy="5307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322263" y="5805264"/>
            <a:ext cx="8499475"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Tahoma" panose="020B0604030504040204" pitchFamily="34" charset="0"/>
              </a:rPr>
              <a:t>⑤ 命中时间为一个时钟周期，</a:t>
            </a:r>
            <a:r>
              <a:rPr lang="en-US" altLang="zh-CN" b="0" dirty="0">
                <a:latin typeface="Tahoma" panose="020B0604030504040204" pitchFamily="34" charset="0"/>
              </a:rPr>
              <a:t>64KB</a:t>
            </a:r>
            <a:r>
              <a:rPr lang="zh-CN" altLang="en-US" b="0" dirty="0">
                <a:latin typeface="Tahoma" panose="020B0604030504040204" pitchFamily="34" charset="0"/>
              </a:rPr>
              <a:t>直接映象</a:t>
            </a:r>
            <a:r>
              <a:rPr lang="en-US" altLang="zh-CN" b="0" dirty="0">
                <a:latin typeface="Tahoma" panose="020B0604030504040204" pitchFamily="34" charset="0"/>
              </a:rPr>
              <a:t>Cache</a:t>
            </a:r>
            <a:r>
              <a:rPr lang="zh-CN" altLang="en-US" b="0" dirty="0">
                <a:latin typeface="Tahoma" panose="020B0604030504040204" pitchFamily="34" charset="0"/>
              </a:rPr>
              <a:t>的失效率为</a:t>
            </a:r>
            <a:r>
              <a:rPr lang="en-US" altLang="zh-CN" b="0" dirty="0">
                <a:latin typeface="Tahoma" panose="020B0604030504040204" pitchFamily="34" charset="0"/>
              </a:rPr>
              <a:t>1.4%</a:t>
            </a:r>
            <a:r>
              <a:rPr lang="zh-CN" altLang="en-US" b="0" dirty="0">
                <a:latin typeface="Tahoma" panose="020B0604030504040204" pitchFamily="34" charset="0"/>
              </a:rPr>
              <a:t>，相同容量的两路组相联</a:t>
            </a:r>
            <a:r>
              <a:rPr lang="en-US" altLang="zh-CN" b="0" dirty="0">
                <a:latin typeface="Tahoma" panose="020B0604030504040204" pitchFamily="34" charset="0"/>
              </a:rPr>
              <a:t>Cache</a:t>
            </a:r>
            <a:r>
              <a:rPr lang="zh-CN" altLang="en-US" b="0" dirty="0">
                <a:latin typeface="Tahoma" panose="020B0604030504040204" pitchFamily="34" charset="0"/>
              </a:rPr>
              <a:t>的失效率为</a:t>
            </a:r>
            <a:r>
              <a:rPr lang="en-US" altLang="zh-CN" b="0" dirty="0">
                <a:latin typeface="Tahoma" panose="020B0604030504040204" pitchFamily="34" charset="0"/>
              </a:rPr>
              <a:t>1.0%</a:t>
            </a:r>
            <a:r>
              <a:rPr lang="zh-CN" altLang="en-US" b="0" dirty="0">
                <a:latin typeface="Tahoma" panose="020B0604030504040204" pitchFamily="34" charset="0"/>
              </a:rPr>
              <a:t>。 </a:t>
            </a:r>
            <a:endParaRPr lang="zh-CN" altLang="en-US" b="0" dirty="0">
              <a:latin typeface="Tahoma" panose="020B0604030504040204" pitchFamily="34"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descr="190-1"/>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547664" y="1772816"/>
            <a:ext cx="6265862"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190-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9975" y="3264768"/>
            <a:ext cx="62658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177800" y="836712"/>
            <a:ext cx="69469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dirty="0">
                <a:latin typeface="Times New Roman" panose="02020603050405020304" pitchFamily="18" charset="0"/>
                <a:cs typeface="Times New Roman" panose="02020603050405020304" pitchFamily="18" charset="0"/>
              </a:rPr>
              <a:t>解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平均访存时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命中时间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失效率</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失效开销</a:t>
            </a:r>
            <a:endParaRPr lang="zh-CN" altLang="en-US" dirty="0">
              <a:latin typeface="Tahoma" panose="020B0604030504040204" pitchFamily="34" charset="0"/>
              <a:cs typeface="Times New Roman" panose="02020603050405020304" pitchFamily="18" charset="0"/>
            </a:endParaRPr>
          </a:p>
          <a:p>
            <a:pPr>
              <a:lnSpc>
                <a:spcPct val="120000"/>
              </a:lnSpc>
              <a:spcBef>
                <a:spcPct val="0"/>
              </a:spcBef>
              <a:buClrTx/>
              <a:buSzTx/>
              <a:buFontTx/>
              <a:buNone/>
            </a:pPr>
            <a:r>
              <a:rPr lang="zh-CN" altLang="en-US" dirty="0">
                <a:latin typeface="Times New Roman" panose="02020603050405020304" pitchFamily="18" charset="0"/>
                <a:cs typeface="Times New Roman" panose="02020603050405020304" pitchFamily="18" charset="0"/>
              </a:rPr>
              <a:t>因此，两种结构的平均访存时间分别是</a:t>
            </a:r>
            <a:endParaRPr lang="zh-CN" altLang="en-US" dirty="0">
              <a:latin typeface="Tahoma" panose="020B0604030504040204" pitchFamily="34" charset="0"/>
              <a:cs typeface="Times New Roman" panose="02020603050405020304" pitchFamily="18" charset="0"/>
            </a:endParaRPr>
          </a:p>
          <a:p>
            <a:pPr>
              <a:lnSpc>
                <a:spcPct val="120000"/>
              </a:lnSpc>
              <a:spcBef>
                <a:spcPct val="0"/>
              </a:spcBef>
              <a:buClrTx/>
              <a:buSzTx/>
              <a:buFontTx/>
              <a:buNone/>
            </a:pPr>
            <a:endParaRPr lang="zh-CN" altLang="en-US" sz="2000" dirty="0">
              <a:latin typeface="Arial" panose="020B0604020202020204" pitchFamily="34" charset="0"/>
              <a:cs typeface="Times New Roman" panose="02020603050405020304" pitchFamily="18" charset="0"/>
            </a:endParaRPr>
          </a:p>
        </p:txBody>
      </p:sp>
      <p:sp>
        <p:nvSpPr>
          <p:cNvPr id="6" name="Rectangle 7"/>
          <p:cNvSpPr>
            <a:spLocks noChangeArrowheads="1"/>
          </p:cNvSpPr>
          <p:nvPr/>
        </p:nvSpPr>
        <p:spPr bwMode="auto">
          <a:xfrm>
            <a:off x="322263" y="2708920"/>
            <a:ext cx="6483350"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dirty="0">
                <a:solidFill>
                  <a:srgbClr val="0000FF"/>
                </a:solidFill>
                <a:latin typeface="Times New Roman" panose="02020603050405020304" pitchFamily="18" charset="0"/>
                <a:cs typeface="Times New Roman" panose="02020603050405020304" pitchFamily="18" charset="0"/>
              </a:rPr>
              <a:t>两路组相联</a:t>
            </a:r>
            <a:r>
              <a:rPr lang="en-US" altLang="zh-CN" dirty="0">
                <a:solidFill>
                  <a:srgbClr val="0000FF"/>
                </a:solidFill>
                <a:latin typeface="Times New Roman" panose="02020603050405020304" pitchFamily="18" charset="0"/>
                <a:cs typeface="Times New Roman" panose="02020603050405020304" pitchFamily="18" charset="0"/>
              </a:rPr>
              <a:t>Cache</a:t>
            </a:r>
            <a:r>
              <a:rPr lang="zh-CN" altLang="en-US" dirty="0">
                <a:solidFill>
                  <a:srgbClr val="0000FF"/>
                </a:solidFill>
                <a:latin typeface="Times New Roman" panose="02020603050405020304" pitchFamily="18" charset="0"/>
                <a:cs typeface="Times New Roman" panose="02020603050405020304" pitchFamily="18" charset="0"/>
              </a:rPr>
              <a:t>的平均访存时间比较低。</a:t>
            </a:r>
            <a:endParaRPr lang="zh-CN" altLang="en-US" dirty="0">
              <a:solidFill>
                <a:srgbClr val="0000FF"/>
              </a:solidFill>
              <a:latin typeface="Tahoma" panose="020B0604030504040204" pitchFamily="34" charset="0"/>
              <a:cs typeface="Times New Roman" panose="02020603050405020304" pitchFamily="18" charset="0"/>
            </a:endParaRPr>
          </a:p>
          <a:p>
            <a:pPr>
              <a:lnSpc>
                <a:spcPct val="120000"/>
              </a:lnSpc>
              <a:spcBef>
                <a:spcPct val="0"/>
              </a:spcBef>
              <a:buClrTx/>
              <a:buSzTx/>
              <a:buFontTx/>
              <a:buNone/>
            </a:pP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性能为</a:t>
            </a:r>
            <a:endParaRPr lang="zh-CN" altLang="en-US" dirty="0">
              <a:latin typeface="Tahoma" panose="020B0604030504040204" pitchFamily="34" charset="0"/>
              <a:cs typeface="Times New Roman" panose="02020603050405020304" pitchFamily="18" charset="0"/>
            </a:endParaRPr>
          </a:p>
          <a:p>
            <a:pPr>
              <a:lnSpc>
                <a:spcPct val="120000"/>
              </a:lnSpc>
              <a:spcBef>
                <a:spcPct val="0"/>
              </a:spcBef>
              <a:buClrTx/>
              <a:buSzTx/>
              <a:buFontTx/>
              <a:buNone/>
            </a:pPr>
            <a:endParaRPr lang="zh-CN" altLang="en-US" sz="2000" dirty="0">
              <a:latin typeface="Arial" panose="020B0604020202020204" pitchFamily="34" charset="0"/>
              <a:cs typeface="Times New Roman" panose="02020603050405020304" pitchFamily="18" charset="0"/>
            </a:endParaRPr>
          </a:p>
        </p:txBody>
      </p:sp>
      <p:sp>
        <p:nvSpPr>
          <p:cNvPr id="7" name="Rectangle 8"/>
          <p:cNvSpPr>
            <a:spLocks noChangeArrowheads="1"/>
          </p:cNvSpPr>
          <p:nvPr/>
        </p:nvSpPr>
        <p:spPr bwMode="auto">
          <a:xfrm>
            <a:off x="389706" y="4797152"/>
            <a:ext cx="828675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dirty="0">
                <a:latin typeface="Times New Roman" panose="02020603050405020304" pitchFamily="18" charset="0"/>
                <a:cs typeface="Times New Roman" panose="02020603050405020304" pitchFamily="18" charset="0"/>
              </a:rPr>
              <a:t>用</a:t>
            </a:r>
            <a:r>
              <a:rPr lang="en-US" altLang="zh-CN" dirty="0">
                <a:latin typeface="Times New Roman" panose="02020603050405020304" pitchFamily="18" charset="0"/>
                <a:cs typeface="Times New Roman" panose="02020603050405020304" pitchFamily="18" charset="0"/>
              </a:rPr>
              <a:t>70 ns</a:t>
            </a:r>
            <a:r>
              <a:rPr lang="zh-CN" altLang="en-US" dirty="0">
                <a:latin typeface="Times New Roman" panose="02020603050405020304" pitchFamily="18" charset="0"/>
                <a:cs typeface="Times New Roman" panose="02020603050405020304" pitchFamily="18" charset="0"/>
              </a:rPr>
              <a:t>代替“失效开销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时钟周期时间”，两种结构的性能</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spcBef>
                <a:spcPct val="0"/>
              </a:spcBef>
              <a:buClrTx/>
              <a:buSzTx/>
              <a:buFontTx/>
              <a:buNone/>
            </a:pPr>
            <a:r>
              <a:rPr lang="zh-CN" altLang="en-US" dirty="0">
                <a:latin typeface="Times New Roman" panose="02020603050405020304" pitchFamily="18" charset="0"/>
                <a:cs typeface="Times New Roman" panose="02020603050405020304" pitchFamily="18" charset="0"/>
              </a:rPr>
              <a:t>分别为</a:t>
            </a:r>
            <a:endParaRPr lang="zh-CN" altLang="en-US" dirty="0">
              <a:latin typeface="Arial" panose="020B0604020202020204" pitchFamily="34" charset="0"/>
              <a:cs typeface="Times New Roman" panose="02020603050405020304" pitchFamily="18" charset="0"/>
            </a:endParaRPr>
          </a:p>
        </p:txBody>
      </p:sp>
      <p:sp>
        <p:nvSpPr>
          <p:cNvPr id="8" name="Rectangle 10"/>
          <p:cNvSpPr>
            <a:spLocks noChangeArrowheads="1"/>
          </p:cNvSpPr>
          <p:nvPr/>
        </p:nvSpPr>
        <p:spPr bwMode="auto">
          <a:xfrm>
            <a:off x="0" y="367039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9" name="Rectangle 11"/>
          <p:cNvSpPr>
            <a:spLocks noChangeArrowheads="1"/>
          </p:cNvSpPr>
          <p:nvPr/>
        </p:nvSpPr>
        <p:spPr bwMode="auto">
          <a:xfrm>
            <a:off x="402530" y="5807100"/>
            <a:ext cx="848995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en-US" altLang="zh-CN" sz="2200">
                <a:latin typeface="Tahoma" panose="020B0604030504040204" pitchFamily="34" charset="0"/>
              </a:rPr>
              <a:t>CPU</a:t>
            </a:r>
            <a:r>
              <a:rPr lang="zh-CN" altLang="en-US" sz="2200">
                <a:latin typeface="Tahoma" panose="020B0604030504040204" pitchFamily="34" charset="0"/>
              </a:rPr>
              <a:t>时间</a:t>
            </a:r>
            <a:r>
              <a:rPr lang="en-US" altLang="zh-CN" sz="2200" baseline="-25000">
                <a:latin typeface="Tahoma" panose="020B0604030504040204" pitchFamily="34" charset="0"/>
              </a:rPr>
              <a:t>1</a:t>
            </a:r>
            <a:r>
              <a:rPr lang="zh-CN" altLang="en-US" sz="2200" baseline="-25000">
                <a:latin typeface="Tahoma" panose="020B0604030504040204" pitchFamily="34" charset="0"/>
              </a:rPr>
              <a:t>路</a:t>
            </a:r>
            <a:r>
              <a:rPr lang="en-US" altLang="zh-CN" sz="2200">
                <a:latin typeface="Tahoma" panose="020B0604030504040204" pitchFamily="34" charset="0"/>
              </a:rPr>
              <a:t>=IC ×</a:t>
            </a:r>
            <a:r>
              <a:rPr lang="en-US" altLang="zh-CN" sz="2200" b="0">
                <a:latin typeface="Tahoma" panose="020B0604030504040204" pitchFamily="34" charset="0"/>
              </a:rPr>
              <a:t> ( 2 </a:t>
            </a:r>
            <a:r>
              <a:rPr lang="en-US" altLang="zh-CN" sz="2200">
                <a:latin typeface="Tahoma" panose="020B0604030504040204" pitchFamily="34" charset="0"/>
              </a:rPr>
              <a:t>×</a:t>
            </a:r>
            <a:r>
              <a:rPr lang="en-US" altLang="zh-CN" sz="2200" b="0">
                <a:latin typeface="Tahoma" panose="020B0604030504040204" pitchFamily="34" charset="0"/>
              </a:rPr>
              <a:t> 2 + 1.3 </a:t>
            </a:r>
            <a:r>
              <a:rPr lang="en-US" altLang="zh-CN" sz="2200">
                <a:latin typeface="Tahoma" panose="020B0604030504040204" pitchFamily="34" charset="0"/>
              </a:rPr>
              <a:t>×0.014</a:t>
            </a:r>
            <a:r>
              <a:rPr lang="en-US" altLang="zh-CN" sz="2200" b="0">
                <a:latin typeface="Tahoma" panose="020B0604030504040204" pitchFamily="34" charset="0"/>
              </a:rPr>
              <a:t> </a:t>
            </a:r>
            <a:r>
              <a:rPr lang="en-US" altLang="zh-CN" sz="2200">
                <a:latin typeface="Tahoma" panose="020B0604030504040204" pitchFamily="34" charset="0"/>
              </a:rPr>
              <a:t>×70 ) = IC × 5.274</a:t>
            </a:r>
            <a:endParaRPr lang="en-US" altLang="zh-CN" sz="2200">
              <a:latin typeface="Tahoma" panose="020B0604030504040204" pitchFamily="34" charset="0"/>
            </a:endParaRPr>
          </a:p>
        </p:txBody>
      </p:sp>
      <p:sp>
        <p:nvSpPr>
          <p:cNvPr id="11" name="Rectangle 13"/>
          <p:cNvSpPr>
            <a:spLocks noChangeArrowheads="1"/>
          </p:cNvSpPr>
          <p:nvPr/>
        </p:nvSpPr>
        <p:spPr bwMode="auto">
          <a:xfrm>
            <a:off x="434081" y="6309320"/>
            <a:ext cx="903446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en-US" altLang="zh-CN" sz="2200" dirty="0">
                <a:latin typeface="Tahoma" panose="020B0604030504040204" pitchFamily="34" charset="0"/>
              </a:rPr>
              <a:t>CPU</a:t>
            </a:r>
            <a:r>
              <a:rPr lang="zh-CN" altLang="en-US" sz="2200" dirty="0">
                <a:latin typeface="Tahoma" panose="020B0604030504040204" pitchFamily="34" charset="0"/>
              </a:rPr>
              <a:t>时间</a:t>
            </a:r>
            <a:r>
              <a:rPr lang="en-US" altLang="zh-CN" sz="2200" baseline="-25000" dirty="0">
                <a:latin typeface="Tahoma" panose="020B0604030504040204" pitchFamily="34" charset="0"/>
              </a:rPr>
              <a:t>2</a:t>
            </a:r>
            <a:r>
              <a:rPr lang="zh-CN" altLang="en-US" sz="2200" baseline="-25000" dirty="0">
                <a:latin typeface="Tahoma" panose="020B0604030504040204" pitchFamily="34" charset="0"/>
              </a:rPr>
              <a:t>路</a:t>
            </a:r>
            <a:r>
              <a:rPr lang="en-US" altLang="zh-CN" sz="2200" dirty="0">
                <a:latin typeface="Tahoma" panose="020B0604030504040204" pitchFamily="34" charset="0"/>
              </a:rPr>
              <a:t>=IC ×</a:t>
            </a:r>
            <a:r>
              <a:rPr lang="en-US" altLang="zh-CN" sz="2200" b="0" dirty="0">
                <a:latin typeface="Tahoma" panose="020B0604030504040204" pitchFamily="34" charset="0"/>
              </a:rPr>
              <a:t> ( 2 </a:t>
            </a:r>
            <a:r>
              <a:rPr lang="en-US" altLang="zh-CN" sz="2200" dirty="0">
                <a:latin typeface="Tahoma" panose="020B0604030504040204" pitchFamily="34" charset="0"/>
              </a:rPr>
              <a:t>×</a:t>
            </a:r>
            <a:r>
              <a:rPr lang="en-US" altLang="zh-CN" sz="2200" b="0" dirty="0">
                <a:latin typeface="Tahoma" panose="020B0604030504040204" pitchFamily="34" charset="0"/>
              </a:rPr>
              <a:t> 2 </a:t>
            </a:r>
            <a:r>
              <a:rPr lang="en-US" altLang="zh-CN" sz="2200" dirty="0">
                <a:latin typeface="Tahoma" panose="020B0604030504040204" pitchFamily="34" charset="0"/>
              </a:rPr>
              <a:t>× 1.1</a:t>
            </a:r>
            <a:r>
              <a:rPr lang="en-US" altLang="zh-CN" sz="2200" b="0" dirty="0">
                <a:latin typeface="Tahoma" panose="020B0604030504040204" pitchFamily="34" charset="0"/>
              </a:rPr>
              <a:t> + 1.3 </a:t>
            </a:r>
            <a:r>
              <a:rPr lang="en-US" altLang="zh-CN" sz="2200" dirty="0">
                <a:latin typeface="Tahoma" panose="020B0604030504040204" pitchFamily="34" charset="0"/>
              </a:rPr>
              <a:t>×0.01</a:t>
            </a:r>
            <a:r>
              <a:rPr lang="en-US" altLang="zh-CN" sz="2200" b="0" dirty="0">
                <a:latin typeface="Tahoma" panose="020B0604030504040204" pitchFamily="34" charset="0"/>
              </a:rPr>
              <a:t> </a:t>
            </a:r>
            <a:r>
              <a:rPr lang="en-US" altLang="zh-CN" sz="2200" dirty="0">
                <a:latin typeface="Tahoma" panose="020B0604030504040204" pitchFamily="34" charset="0"/>
              </a:rPr>
              <a:t>×70 ) = IC × 5.31</a:t>
            </a:r>
            <a:endParaRPr lang="en-US" altLang="zh-CN" sz="2200" dirty="0">
              <a:latin typeface="Tahoma" panose="020B0604030504040204" pitchFamily="34" charset="0"/>
            </a:endParaRPr>
          </a:p>
        </p:txBody>
      </p:sp>
      <p:pic>
        <p:nvPicPr>
          <p:cNvPr id="12" name="Picture 10" descr="188-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11413" y="3212331"/>
            <a:ext cx="62658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5.3 Cache </a:t>
            </a:r>
            <a:r>
              <a:rPr lang="zh-CN" altLang="en-US" sz="3200" b="1" dirty="0" smtClean="0">
                <a:solidFill>
                  <a:srgbClr val="0000FF"/>
                </a:solidFill>
                <a:latin typeface="华文中宋" panose="02010600040101010101" pitchFamily="2" charset="-122"/>
                <a:ea typeface="华文中宋" panose="02010600040101010101" pitchFamily="2" charset="-122"/>
              </a:rPr>
              <a:t>性能分析</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251520" y="2492896"/>
            <a:ext cx="86375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Tahoma" panose="020B0604030504040204" pitchFamily="34" charset="0"/>
              </a:rPr>
              <a:t>     </a:t>
            </a:r>
            <a:r>
              <a:rPr lang="zh-CN" altLang="en-US" b="0" dirty="0" smtClean="0">
                <a:latin typeface="Tahoma" panose="020B0604030504040204" pitchFamily="34" charset="0"/>
              </a:rPr>
              <a:t> 与</a:t>
            </a:r>
            <a:r>
              <a:rPr lang="zh-CN" altLang="en-US" b="0" dirty="0">
                <a:latin typeface="Tahoma" panose="020B0604030504040204" pitchFamily="34" charset="0"/>
              </a:rPr>
              <a:t>平均访存时间的比较结果相反，直接映象</a:t>
            </a:r>
            <a:r>
              <a:rPr lang="en-US" altLang="zh-CN" b="0" dirty="0">
                <a:latin typeface="Tahoma" panose="020B0604030504040204" pitchFamily="34" charset="0"/>
              </a:rPr>
              <a:t>Cache</a:t>
            </a:r>
            <a:r>
              <a:rPr lang="zh-CN" altLang="en-US" b="0" dirty="0">
                <a:latin typeface="Tahoma" panose="020B0604030504040204" pitchFamily="34" charset="0"/>
              </a:rPr>
              <a:t>的平均性能稍好一些，这是因为在两路组相联的情况下，虽然失效次数减少了，但所有指令的时钟周期时间都增加了</a:t>
            </a:r>
            <a:r>
              <a:rPr lang="en-US" altLang="zh-CN" b="0" dirty="0">
                <a:latin typeface="Tahoma" panose="020B0604030504040204" pitchFamily="34" charset="0"/>
              </a:rPr>
              <a:t>10%</a:t>
            </a:r>
            <a:r>
              <a:rPr lang="zh-CN" altLang="en-US" b="0" dirty="0">
                <a:latin typeface="Tahoma" panose="020B0604030504040204" pitchFamily="34" charset="0"/>
              </a:rPr>
              <a:t>。由于</a:t>
            </a:r>
            <a:r>
              <a:rPr lang="en-US" altLang="zh-CN" b="0" dirty="0">
                <a:latin typeface="Tahoma" panose="020B0604030504040204" pitchFamily="34" charset="0"/>
              </a:rPr>
              <a:t>CPU</a:t>
            </a:r>
            <a:r>
              <a:rPr lang="zh-CN" altLang="en-US" b="0" dirty="0">
                <a:latin typeface="Tahoma" panose="020B0604030504040204" pitchFamily="34" charset="0"/>
              </a:rPr>
              <a:t>时间是进行评价的基准，而且直接映象</a:t>
            </a:r>
            <a:r>
              <a:rPr lang="en-US" altLang="zh-CN" b="0" dirty="0">
                <a:latin typeface="Tahoma" panose="020B0604030504040204" pitchFamily="34" charset="0"/>
              </a:rPr>
              <a:t>Cache</a:t>
            </a:r>
            <a:r>
              <a:rPr lang="zh-CN" altLang="en-US" b="0" dirty="0">
                <a:latin typeface="Tahoma" panose="020B0604030504040204" pitchFamily="34" charset="0"/>
              </a:rPr>
              <a:t>的实现更简单，所以本例中直接映象</a:t>
            </a:r>
            <a:r>
              <a:rPr lang="en-US" altLang="zh-CN" b="0" dirty="0">
                <a:latin typeface="Tahoma" panose="020B0604030504040204" pitchFamily="34" charset="0"/>
              </a:rPr>
              <a:t>Cache</a:t>
            </a:r>
            <a:r>
              <a:rPr lang="zh-CN" altLang="en-US" b="0" dirty="0">
                <a:latin typeface="Tahoma" panose="020B0604030504040204" pitchFamily="34" charset="0"/>
              </a:rPr>
              <a:t>是较好的选择。 </a:t>
            </a:r>
            <a:endParaRPr lang="zh-CN" altLang="en-US" b="0" dirty="0">
              <a:latin typeface="Tahoma" panose="020B0604030504040204" pitchFamily="34" charset="0"/>
            </a:endParaRPr>
          </a:p>
        </p:txBody>
      </p:sp>
      <p:pic>
        <p:nvPicPr>
          <p:cNvPr id="4" name="Picture 5" descr="190-4"/>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2195513" y="1360909"/>
            <a:ext cx="43942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358188" y="30953"/>
            <a:ext cx="7162800" cy="739714"/>
          </a:xfrm>
          <a:noFill/>
        </p:spPr>
        <p:txBody>
          <a:bodyPr lIns="90488" rIns="90488">
            <a:normAutofit/>
          </a:bodyPr>
          <a:lstStyle/>
          <a:p>
            <a:r>
              <a:rPr lang="zh-CN" altLang="en-US" sz="3600" b="1" dirty="0" smtClean="0">
                <a:solidFill>
                  <a:srgbClr val="0000FF"/>
                </a:solidFill>
              </a:rPr>
              <a:t>怎样改善</a:t>
            </a:r>
            <a:r>
              <a:rPr lang="en-US" altLang="zh-CN" sz="3600" b="1" dirty="0" smtClean="0">
                <a:solidFill>
                  <a:srgbClr val="0000FF"/>
                </a:solidFill>
              </a:rPr>
              <a:t>cache</a:t>
            </a:r>
            <a:r>
              <a:rPr lang="zh-CN" altLang="en-US" sz="3600" b="1" dirty="0" smtClean="0">
                <a:solidFill>
                  <a:srgbClr val="0000FF"/>
                </a:solidFill>
              </a:rPr>
              <a:t>性能</a:t>
            </a:r>
            <a:endParaRPr lang="en-US" sz="3600" b="1" dirty="0">
              <a:solidFill>
                <a:srgbClr val="0000FF"/>
              </a:solidFill>
            </a:endParaRPr>
          </a:p>
        </p:txBody>
      </p:sp>
      <p:sp>
        <p:nvSpPr>
          <p:cNvPr id="578563" name="Rectangle 3"/>
          <p:cNvSpPr>
            <a:spLocks noGrp="1" noChangeArrowheads="1"/>
          </p:cNvSpPr>
          <p:nvPr>
            <p:ph type="body" idx="1"/>
          </p:nvPr>
        </p:nvSpPr>
        <p:spPr>
          <a:xfrm>
            <a:off x="251520" y="1890572"/>
            <a:ext cx="8686800" cy="4032448"/>
          </a:xfrm>
          <a:noFill/>
        </p:spPr>
        <p:txBody>
          <a:bodyPr lIns="90488" rIns="90488">
            <a:normAutofit/>
          </a:bodyPr>
          <a:lstStyle/>
          <a:p>
            <a:pPr marL="457200" indent="-457200">
              <a:lnSpc>
                <a:spcPts val="3200"/>
              </a:lnSpc>
              <a:spcBef>
                <a:spcPct val="0"/>
              </a:spcBef>
              <a:buFontTx/>
              <a:buNone/>
            </a:pPr>
            <a:r>
              <a:rPr lang="zh-CN" altLang="en-US" sz="2800" b="1" dirty="0" smtClean="0"/>
              <a:t>因此，</a:t>
            </a:r>
            <a:r>
              <a:rPr lang="en-US" altLang="zh-CN" sz="2800" b="1" dirty="0" smtClean="0">
                <a:solidFill>
                  <a:srgbClr val="FF0000"/>
                </a:solidFill>
              </a:rPr>
              <a:t>12</a:t>
            </a:r>
            <a:r>
              <a:rPr lang="zh-CN" altLang="en-US" sz="2800" b="1" dirty="0" smtClean="0"/>
              <a:t>种 </a:t>
            </a:r>
            <a:r>
              <a:rPr lang="en-US" sz="2800" b="1" dirty="0" smtClean="0"/>
              <a:t>cache </a:t>
            </a:r>
            <a:r>
              <a:rPr lang="zh-CN" altLang="en-US" sz="2800" b="1" dirty="0" smtClean="0">
                <a:solidFill>
                  <a:srgbClr val="FF0000"/>
                </a:solidFill>
              </a:rPr>
              <a:t>优化措施</a:t>
            </a:r>
            <a:r>
              <a:rPr lang="zh-CN" altLang="en-US" sz="2800" b="1" dirty="0" smtClean="0"/>
              <a:t>分为</a:t>
            </a:r>
            <a:r>
              <a:rPr lang="en-US" altLang="zh-CN" sz="2800" b="1" dirty="0" smtClean="0">
                <a:solidFill>
                  <a:srgbClr val="FF0000"/>
                </a:solidFill>
              </a:rPr>
              <a:t>3</a:t>
            </a:r>
            <a:r>
              <a:rPr lang="zh-CN" altLang="en-US" sz="2800" b="1" dirty="0" smtClean="0">
                <a:solidFill>
                  <a:srgbClr val="FF0000"/>
                </a:solidFill>
              </a:rPr>
              <a:t>类</a:t>
            </a:r>
            <a:r>
              <a:rPr lang="zh-CN" altLang="en-US" sz="2800" b="1" dirty="0" smtClean="0"/>
              <a:t>：</a:t>
            </a:r>
            <a:endParaRPr lang="en-US" sz="2800" b="1" dirty="0"/>
          </a:p>
          <a:p>
            <a:pPr marL="457200" indent="-457200">
              <a:lnSpc>
                <a:spcPts val="3200"/>
              </a:lnSpc>
              <a:spcBef>
                <a:spcPct val="0"/>
              </a:spcBef>
              <a:buFontTx/>
              <a:buNone/>
            </a:pPr>
            <a:r>
              <a:rPr lang="en-US" sz="2800" b="1" dirty="0"/>
              <a:t>1</a:t>
            </a:r>
            <a:r>
              <a:rPr lang="en-US" sz="2800" b="1" dirty="0" smtClean="0"/>
              <a:t>.</a:t>
            </a:r>
            <a:r>
              <a:rPr lang="zh-CN" altLang="en-US" sz="2800" b="1" dirty="0"/>
              <a:t>减少缺失率 </a:t>
            </a:r>
            <a:r>
              <a:rPr lang="en-US" altLang="zh-CN" sz="2800" b="1" dirty="0"/>
              <a:t>-- </a:t>
            </a:r>
            <a:r>
              <a:rPr lang="en-US" altLang="zh-CN" sz="2800" b="1" dirty="0" smtClean="0"/>
              <a:t>4</a:t>
            </a:r>
            <a:endParaRPr lang="en-US" altLang="zh-CN" sz="2800" b="1" dirty="0"/>
          </a:p>
          <a:p>
            <a:pPr marL="457200" indent="-457200">
              <a:lnSpc>
                <a:spcPts val="3200"/>
              </a:lnSpc>
              <a:spcBef>
                <a:spcPct val="0"/>
              </a:spcBef>
              <a:buFontTx/>
              <a:buNone/>
            </a:pPr>
            <a:r>
              <a:rPr lang="en-US" altLang="zh-CN" sz="2800" dirty="0">
                <a:ea typeface="宋体" panose="02010600030101010101" pitchFamily="2" charset="-122"/>
              </a:rPr>
              <a:t>	</a:t>
            </a:r>
            <a:r>
              <a:rPr lang="en-US" altLang="zh-CN" sz="2400" b="1" dirty="0">
                <a:solidFill>
                  <a:srgbClr val="C00000"/>
                </a:solidFill>
                <a:ea typeface="宋体" panose="02010600030101010101" pitchFamily="2" charset="-122"/>
              </a:rPr>
              <a:t>——</a:t>
            </a:r>
            <a:r>
              <a:rPr lang="zh-CN" altLang="en-US" sz="2400" b="1" dirty="0">
                <a:solidFill>
                  <a:srgbClr val="C00000"/>
                </a:solidFill>
                <a:ea typeface="宋体" panose="02010600030101010101" pitchFamily="2" charset="-122"/>
              </a:rPr>
              <a:t>增加</a:t>
            </a:r>
            <a:r>
              <a:rPr lang="zh-CN" altLang="en-US" sz="2400" b="1" dirty="0" smtClean="0">
                <a:solidFill>
                  <a:srgbClr val="C00000"/>
                </a:solidFill>
                <a:ea typeface="宋体" panose="02010600030101010101" pitchFamily="2" charset="-122"/>
              </a:rPr>
              <a:t>块容量，</a:t>
            </a:r>
            <a:r>
              <a:rPr lang="zh-CN" altLang="en-US" sz="2400" b="1" dirty="0">
                <a:solidFill>
                  <a:srgbClr val="C00000"/>
                </a:solidFill>
                <a:ea typeface="宋体" panose="02010600030101010101" pitchFamily="2" charset="-122"/>
              </a:rPr>
              <a:t>增大</a:t>
            </a:r>
            <a:r>
              <a:rPr lang="en-US" altLang="zh-CN" sz="2400" b="1" dirty="0">
                <a:solidFill>
                  <a:srgbClr val="C00000"/>
                </a:solidFill>
                <a:ea typeface="宋体" panose="02010600030101010101" pitchFamily="2" charset="-122"/>
              </a:rPr>
              <a:t> cache </a:t>
            </a:r>
            <a:r>
              <a:rPr lang="zh-CN" altLang="en-US" sz="2400" b="1" dirty="0">
                <a:solidFill>
                  <a:srgbClr val="C00000"/>
                </a:solidFill>
                <a:ea typeface="宋体" panose="02010600030101010101" pitchFamily="2" charset="-122"/>
              </a:rPr>
              <a:t>容量，更高相联度</a:t>
            </a:r>
            <a:r>
              <a:rPr lang="zh-CN" altLang="en-US" sz="2400" b="1" dirty="0" smtClean="0">
                <a:solidFill>
                  <a:srgbClr val="C00000"/>
                </a:solidFill>
                <a:ea typeface="宋体" panose="02010600030101010101" pitchFamily="2" charset="-122"/>
              </a:rPr>
              <a:t>，编译优化</a:t>
            </a:r>
            <a:endParaRPr lang="en-US" sz="2400" dirty="0">
              <a:solidFill>
                <a:srgbClr val="C00000"/>
              </a:solidFill>
              <a:ea typeface="宋体" panose="02010600030101010101" pitchFamily="2" charset="-122"/>
            </a:endParaRPr>
          </a:p>
          <a:p>
            <a:pPr marL="457200" indent="-457200">
              <a:lnSpc>
                <a:spcPts val="3200"/>
              </a:lnSpc>
              <a:spcBef>
                <a:spcPct val="0"/>
              </a:spcBef>
              <a:buFontTx/>
              <a:buNone/>
            </a:pPr>
            <a:r>
              <a:rPr lang="en-US" altLang="zh-CN" sz="2800" b="1" dirty="0"/>
              <a:t>2.</a:t>
            </a:r>
            <a:r>
              <a:rPr lang="zh-CN" altLang="en-US" sz="2800" b="1" dirty="0"/>
              <a:t>减少缺失代价 </a:t>
            </a:r>
            <a:r>
              <a:rPr lang="en-US" altLang="zh-CN" sz="2800" b="1" dirty="0"/>
              <a:t>-- 5</a:t>
            </a:r>
            <a:endParaRPr lang="en-US" altLang="zh-CN" sz="2800" b="1" dirty="0"/>
          </a:p>
          <a:p>
            <a:pPr marL="457200" indent="-457200">
              <a:lnSpc>
                <a:spcPts val="3200"/>
              </a:lnSpc>
              <a:spcBef>
                <a:spcPct val="0"/>
              </a:spcBef>
              <a:buFontTx/>
              <a:buNone/>
            </a:pPr>
            <a:r>
              <a:rPr lang="en-US" altLang="zh-CN" dirty="0"/>
              <a:t>	</a:t>
            </a:r>
            <a:r>
              <a:rPr lang="en-US" altLang="zh-CN" sz="2400" b="1" dirty="0" smtClean="0">
                <a:solidFill>
                  <a:srgbClr val="C00000"/>
                </a:solidFill>
              </a:rPr>
              <a:t>——</a:t>
            </a:r>
            <a:r>
              <a:rPr lang="zh-CN" altLang="en-US" sz="2400" b="1" dirty="0" smtClean="0">
                <a:solidFill>
                  <a:srgbClr val="C00000"/>
                </a:solidFill>
              </a:rPr>
              <a:t>两级</a:t>
            </a:r>
            <a:r>
              <a:rPr lang="en-US" altLang="zh-CN" sz="2400" b="1" dirty="0" smtClean="0">
                <a:solidFill>
                  <a:srgbClr val="C00000"/>
                </a:solidFill>
              </a:rPr>
              <a:t> </a:t>
            </a:r>
            <a:r>
              <a:rPr lang="en-US" altLang="zh-CN" sz="2400" b="1" dirty="0">
                <a:solidFill>
                  <a:srgbClr val="C00000"/>
                </a:solidFill>
              </a:rPr>
              <a:t>caches</a:t>
            </a:r>
            <a:r>
              <a:rPr lang="zh-CN" altLang="en-US" sz="2400" b="1" dirty="0">
                <a:solidFill>
                  <a:srgbClr val="C00000"/>
                </a:solidFill>
              </a:rPr>
              <a:t>，关键字</a:t>
            </a:r>
            <a:r>
              <a:rPr lang="zh-CN" altLang="en-US" sz="2400" b="1" dirty="0" smtClean="0">
                <a:solidFill>
                  <a:srgbClr val="C00000"/>
                </a:solidFill>
              </a:rPr>
              <a:t>优先和提前重启动，</a:t>
            </a:r>
            <a:r>
              <a:rPr lang="zh-CN" altLang="en-US" sz="2400" b="1" dirty="0">
                <a:solidFill>
                  <a:srgbClr val="C00000"/>
                </a:solidFill>
              </a:rPr>
              <a:t>读缺失优于写缺失</a:t>
            </a:r>
            <a:r>
              <a:rPr lang="zh-CN" altLang="en-US" sz="2400" b="1" dirty="0" smtClean="0">
                <a:solidFill>
                  <a:srgbClr val="C00000"/>
                </a:solidFill>
              </a:rPr>
              <a:t>，牺牲</a:t>
            </a:r>
            <a:r>
              <a:rPr lang="zh-CN" altLang="en-US" sz="2400" b="1" dirty="0">
                <a:solidFill>
                  <a:srgbClr val="C00000"/>
                </a:solidFill>
              </a:rPr>
              <a:t>缓冲，非阻塞 </a:t>
            </a:r>
            <a:r>
              <a:rPr lang="en-US" altLang="zh-CN" sz="2400" b="1" dirty="0" smtClean="0">
                <a:solidFill>
                  <a:srgbClr val="C00000"/>
                </a:solidFill>
              </a:rPr>
              <a:t>caches</a:t>
            </a:r>
            <a:r>
              <a:rPr lang="zh-CN" altLang="en-US" sz="2400" b="1" dirty="0" smtClean="0">
                <a:solidFill>
                  <a:srgbClr val="C00000"/>
                </a:solidFill>
              </a:rPr>
              <a:t>，预取技术</a:t>
            </a:r>
            <a:endParaRPr lang="en-US" altLang="zh-CN" sz="2400" dirty="0">
              <a:solidFill>
                <a:srgbClr val="C00000"/>
              </a:solidFill>
            </a:endParaRPr>
          </a:p>
          <a:p>
            <a:pPr marL="457200" indent="-457200">
              <a:lnSpc>
                <a:spcPts val="3200"/>
              </a:lnSpc>
              <a:spcBef>
                <a:spcPct val="0"/>
              </a:spcBef>
              <a:buFontTx/>
              <a:buNone/>
            </a:pPr>
            <a:r>
              <a:rPr lang="en-US" altLang="zh-CN" sz="2800" b="1" dirty="0"/>
              <a:t>3.  </a:t>
            </a:r>
            <a:r>
              <a:rPr lang="zh-CN" altLang="en-US" sz="2800" b="1" dirty="0"/>
              <a:t>减少</a:t>
            </a:r>
            <a:r>
              <a:rPr lang="en-US" altLang="zh-CN" sz="2800" b="1" dirty="0"/>
              <a:t>cache</a:t>
            </a:r>
            <a:r>
              <a:rPr lang="zh-CN" altLang="en-US" sz="2800" b="1" dirty="0"/>
              <a:t>的命中时间 </a:t>
            </a:r>
            <a:r>
              <a:rPr lang="en-US" altLang="zh-CN" sz="2800" b="1" dirty="0"/>
              <a:t>-- 5</a:t>
            </a:r>
            <a:endParaRPr lang="en-US" altLang="zh-CN" sz="2800" b="1" dirty="0"/>
          </a:p>
          <a:p>
            <a:pPr marL="457200" indent="-457200">
              <a:lnSpc>
                <a:spcPts val="3200"/>
              </a:lnSpc>
              <a:spcBef>
                <a:spcPct val="0"/>
              </a:spcBef>
              <a:buFontTx/>
              <a:buNone/>
            </a:pPr>
            <a:r>
              <a:rPr lang="en-US" altLang="zh-CN" sz="2400" dirty="0"/>
              <a:t>	</a:t>
            </a:r>
            <a:r>
              <a:rPr lang="en-US" altLang="zh-CN" sz="2400" b="1" dirty="0">
                <a:solidFill>
                  <a:srgbClr val="C00000"/>
                </a:solidFill>
              </a:rPr>
              <a:t>——</a:t>
            </a:r>
            <a:r>
              <a:rPr lang="zh-CN" altLang="en-US" sz="2400" b="1" dirty="0">
                <a:solidFill>
                  <a:srgbClr val="C00000"/>
                </a:solidFill>
              </a:rPr>
              <a:t>小和简单的 </a:t>
            </a:r>
            <a:r>
              <a:rPr lang="en-US" altLang="zh-CN" sz="2400" b="1" dirty="0">
                <a:solidFill>
                  <a:srgbClr val="C00000"/>
                </a:solidFill>
              </a:rPr>
              <a:t>caches</a:t>
            </a:r>
            <a:r>
              <a:rPr lang="zh-CN" altLang="en-US" sz="2400" b="1" dirty="0" smtClean="0">
                <a:solidFill>
                  <a:srgbClr val="C00000"/>
                </a:solidFill>
              </a:rPr>
              <a:t>，</a:t>
            </a:r>
            <a:r>
              <a:rPr lang="zh-CN" altLang="en-US" sz="2400" b="1" dirty="0">
                <a:solidFill>
                  <a:srgbClr val="C00000"/>
                </a:solidFill>
              </a:rPr>
              <a:t>写</a:t>
            </a:r>
            <a:r>
              <a:rPr lang="zh-CN" altLang="en-US" sz="2400" b="1" dirty="0" smtClean="0">
                <a:solidFill>
                  <a:srgbClr val="C00000"/>
                </a:solidFill>
              </a:rPr>
              <a:t>操作流水化</a:t>
            </a:r>
            <a:r>
              <a:rPr lang="en-US" altLang="zh-CN" sz="2000" b="1" dirty="0">
                <a:ea typeface="宋体" panose="02010600030101010101" pitchFamily="2" charset="-122"/>
              </a:rPr>
              <a:t>	 </a:t>
            </a:r>
            <a:endParaRPr lang="en-US" sz="2000" b="1" dirty="0">
              <a:ea typeface="宋体" panose="02010600030101010101" pitchFamily="2" charset="-122"/>
            </a:endParaRPr>
          </a:p>
        </p:txBody>
      </p:sp>
      <p:graphicFrame>
        <p:nvGraphicFramePr>
          <p:cNvPr id="578567" name="Object 7"/>
          <p:cNvGraphicFramePr>
            <a:graphicFrameLocks noChangeAspect="1"/>
          </p:cNvGraphicFramePr>
          <p:nvPr/>
        </p:nvGraphicFramePr>
        <p:xfrm>
          <a:off x="484548" y="1078592"/>
          <a:ext cx="8280920" cy="504055"/>
        </p:xfrm>
        <a:graphic>
          <a:graphicData uri="http://schemas.openxmlformats.org/presentationml/2006/ole">
            <mc:AlternateContent xmlns:mc="http://schemas.openxmlformats.org/markup-compatibility/2006">
              <mc:Choice xmlns:v="urn:schemas-microsoft-com:vml" Requires="v">
                <p:oleObj spid="_x0000_s3102" name="公式" r:id="rId1" imgW="77724000" imgH="4876800" progId="Equation.3">
                  <p:embed/>
                </p:oleObj>
              </mc:Choice>
              <mc:Fallback>
                <p:oleObj name="公式" r:id="rId1" imgW="77724000" imgH="4876800" progId="Equation.3">
                  <p:embed/>
                  <p:pic>
                    <p:nvPicPr>
                      <p:cNvPr id="0" name="Object 7"/>
                      <p:cNvPicPr>
                        <a:picLocks noChangeAspect="1" noChangeArrowheads="1"/>
                      </p:cNvPicPr>
                      <p:nvPr/>
                    </p:nvPicPr>
                    <p:blipFill>
                      <a:blip r:embed="rId2"/>
                      <a:srcRect/>
                      <a:stretch>
                        <a:fillRect/>
                      </a:stretch>
                    </p:blipFill>
                    <p:spPr bwMode="auto">
                      <a:xfrm>
                        <a:off x="484548" y="1078592"/>
                        <a:ext cx="8280920" cy="504055"/>
                      </a:xfrm>
                      <a:prstGeom prst="rect">
                        <a:avLst/>
                      </a:prstGeom>
                      <a:solidFill>
                        <a:srgbClr val="FFFF00"/>
                      </a:solidFill>
                    </p:spPr>
                  </p:pic>
                </p:oleObj>
              </mc:Fallback>
            </mc:AlternateContent>
          </a:graphicData>
        </a:graphic>
      </p:graphicFrame>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5"/>
          <p:cNvSpPr>
            <a:spLocks noChangeArrowheads="1"/>
          </p:cNvSpPr>
          <p:nvPr/>
        </p:nvSpPr>
        <p:spPr bwMode="auto">
          <a:xfrm>
            <a:off x="228475" y="908720"/>
            <a:ext cx="8736013"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按照</a:t>
            </a:r>
            <a:r>
              <a:rPr lang="zh-CN" altLang="en-US" b="0" dirty="0">
                <a:latin typeface="华文中宋" panose="02010600040101010101" pitchFamily="2" charset="-122"/>
                <a:ea typeface="华文中宋" panose="02010600040101010101" pitchFamily="2" charset="-122"/>
              </a:rPr>
              <a:t>产生失效的原因不同，可以把失效分为以下</a:t>
            </a:r>
            <a:r>
              <a:rPr lang="en-US" altLang="zh-CN" b="0" dirty="0">
                <a:latin typeface="华文中宋" panose="02010600040101010101" pitchFamily="2" charset="-122"/>
                <a:ea typeface="华文中宋" panose="02010600040101010101" pitchFamily="2" charset="-122"/>
              </a:rPr>
              <a:t>3</a:t>
            </a:r>
            <a:r>
              <a:rPr lang="zh-CN" altLang="en-US" b="0" dirty="0">
                <a:latin typeface="华文中宋" panose="02010600040101010101" pitchFamily="2" charset="-122"/>
                <a:ea typeface="华文中宋" panose="02010600040101010101" pitchFamily="2" charset="-122"/>
              </a:rPr>
              <a:t>类（简称为“</a:t>
            </a:r>
            <a:r>
              <a:rPr lang="en-US" altLang="zh-CN" dirty="0">
                <a:latin typeface="华文中宋" panose="02010600040101010101" pitchFamily="2" charset="-122"/>
                <a:ea typeface="华文中宋" panose="02010600040101010101" pitchFamily="2" charset="-122"/>
              </a:rPr>
              <a:t>3C</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① 强制性失效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Compulsory Miss</a:t>
            </a:r>
            <a:r>
              <a:rPr lang="zh-CN" altLang="en-US" b="0" dirty="0">
                <a:latin typeface="华文中宋" panose="02010600040101010101" pitchFamily="2" charset="-122"/>
                <a:ea typeface="华文中宋" panose="02010600040101010101" pitchFamily="2" charset="-122"/>
              </a:rPr>
              <a:t>）：当第一次访问一个块时，该块不在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中，需从下一级存储器中调入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，这就是强制性失效。这种失效也称为首次访问失效。</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② 容量失效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Capacity Miss</a:t>
            </a:r>
            <a:r>
              <a:rPr lang="zh-CN" altLang="en-US" b="0" dirty="0">
                <a:latin typeface="华文中宋" panose="02010600040101010101" pitchFamily="2" charset="-122"/>
                <a:ea typeface="华文中宋" panose="02010600040101010101" pitchFamily="2" charset="-122"/>
              </a:rPr>
              <a:t>）：如果</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容纳不了一个程序执行所需要的所有块，将会发生容量失效（还会发生强制失效），某些块将被丢弃，随后再被调入。</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③ 冲突失效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Conflict Miss</a:t>
            </a:r>
            <a:r>
              <a:rPr lang="zh-CN" altLang="en-US" b="0" dirty="0">
                <a:latin typeface="华文中宋" panose="02010600040101010101" pitchFamily="2" charset="-122"/>
                <a:ea typeface="华文中宋" panose="02010600040101010101" pitchFamily="2" charset="-122"/>
              </a:rPr>
              <a:t>）：在组相联或直接映象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中，若太多的块映象到同一组（块）中，则某一个块被放弃，之后再重新调入，这时发生了冲突失效。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3568" y="1672023"/>
            <a:ext cx="7778130" cy="514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35496" y="901230"/>
            <a:ext cx="9240837" cy="79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ts val="600"/>
              </a:spcBef>
              <a:buClrTx/>
              <a:buSzTx/>
              <a:buFontTx/>
              <a:buNone/>
            </a:pPr>
            <a:r>
              <a:rPr lang="zh-CN" altLang="en-US" sz="2000" dirty="0">
                <a:latin typeface="华文中宋" panose="02010600040101010101" pitchFamily="2" charset="-122"/>
                <a:ea typeface="华文中宋" panose="02010600040101010101" pitchFamily="2" charset="-122"/>
              </a:rPr>
              <a:t>表</a:t>
            </a:r>
            <a:r>
              <a:rPr lang="en-US" altLang="zh-CN" sz="2000" dirty="0">
                <a:latin typeface="华文中宋" panose="02010600040101010101" pitchFamily="2" charset="-122"/>
                <a:ea typeface="华文中宋" panose="02010600040101010101" pitchFamily="2" charset="-122"/>
              </a:rPr>
              <a:t>5.5</a:t>
            </a:r>
            <a:r>
              <a:rPr lang="zh-CN" altLang="en-US" sz="2000" dirty="0">
                <a:latin typeface="华文中宋" panose="02010600040101010101" pitchFamily="2" charset="-122"/>
                <a:ea typeface="华文中宋" panose="02010600040101010101" pitchFamily="2" charset="-122"/>
              </a:rPr>
              <a:t>针对</a:t>
            </a:r>
            <a:r>
              <a:rPr lang="en-US" altLang="zh-CN" sz="2000" dirty="0">
                <a:latin typeface="华文中宋" panose="02010600040101010101" pitchFamily="2" charset="-122"/>
                <a:ea typeface="华文中宋" panose="02010600040101010101" pitchFamily="2" charset="-122"/>
              </a:rPr>
              <a:t>SPEC92</a:t>
            </a:r>
            <a:r>
              <a:rPr lang="zh-CN" altLang="en-US" sz="2000" dirty="0">
                <a:latin typeface="华文中宋" panose="02010600040101010101" pitchFamily="2" charset="-122"/>
                <a:ea typeface="华文中宋" panose="02010600040101010101" pitchFamily="2" charset="-122"/>
              </a:rPr>
              <a:t>典型程序给出了上述</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种失效所占的比例（这些数据是在</a:t>
            </a:r>
            <a:r>
              <a:rPr lang="en-US" altLang="zh-CN" sz="2000" dirty="0" err="1">
                <a:latin typeface="华文中宋" panose="02010600040101010101" pitchFamily="2" charset="-122"/>
                <a:ea typeface="华文中宋" panose="02010600040101010101" pitchFamily="2" charset="-122"/>
              </a:rPr>
              <a:t>DECstation</a:t>
            </a:r>
            <a:r>
              <a:rPr lang="en-US" altLang="zh-CN" sz="2000" dirty="0">
                <a:latin typeface="华文中宋" panose="02010600040101010101" pitchFamily="2" charset="-122"/>
                <a:ea typeface="华文中宋" panose="02010600040101010101" pitchFamily="2" charset="-122"/>
              </a:rPr>
              <a:t> 5000</a:t>
            </a:r>
            <a:r>
              <a:rPr lang="zh-CN" altLang="en-US" sz="2000" dirty="0">
                <a:latin typeface="华文中宋" panose="02010600040101010101" pitchFamily="2" charset="-122"/>
                <a:ea typeface="华文中宋" panose="02010600040101010101" pitchFamily="2" charset="-122"/>
              </a:rPr>
              <a:t>上测得的。假设</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的块大小为</a:t>
            </a:r>
            <a:r>
              <a:rPr lang="en-US" altLang="zh-CN" sz="2000" dirty="0">
                <a:latin typeface="华文中宋" panose="02010600040101010101" pitchFamily="2" charset="-122"/>
                <a:ea typeface="华文中宋" panose="02010600040101010101" pitchFamily="2" charset="-122"/>
              </a:rPr>
              <a:t>32 B</a:t>
            </a:r>
            <a:r>
              <a:rPr lang="zh-CN" altLang="en-US" sz="2000" dirty="0">
                <a:latin typeface="华文中宋" panose="02010600040101010101" pitchFamily="2" charset="-122"/>
                <a:ea typeface="华文中宋" panose="02010600040101010101" pitchFamily="2" charset="-122"/>
              </a:rPr>
              <a:t>，并采用</a:t>
            </a:r>
            <a:r>
              <a:rPr lang="en-US" altLang="zh-CN" sz="2000" dirty="0">
                <a:latin typeface="华文中宋" panose="02010600040101010101" pitchFamily="2" charset="-122"/>
                <a:ea typeface="华文中宋" panose="02010600040101010101" pitchFamily="2" charset="-122"/>
              </a:rPr>
              <a:t>LRU</a:t>
            </a:r>
            <a:r>
              <a:rPr lang="zh-CN" altLang="en-US" sz="2000" dirty="0">
                <a:latin typeface="华文中宋" panose="02010600040101010101" pitchFamily="2" charset="-122"/>
                <a:ea typeface="华文中宋" panose="02010600040101010101" pitchFamily="2" charset="-122"/>
              </a:rPr>
              <a:t>算法）。</a:t>
            </a:r>
            <a:endParaRPr lang="zh-CN" altLang="en-US" sz="20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0" y="6115943"/>
            <a:ext cx="9144000" cy="769441"/>
          </a:xfrm>
          <a:prstGeom prst="rect">
            <a:avLst/>
          </a:prstGeom>
          <a:noFill/>
          <a:ln>
            <a:noFill/>
          </a:ln>
          <a:effectLst/>
        </p:spPr>
        <p:txBody>
          <a:bodyPr anchor="ctr">
            <a:spAutoFit/>
          </a:bodyPr>
          <a:lstStyle/>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① 相联度越高，冲突失效就越少。</a:t>
            </a:r>
            <a:endParaRPr lang="zh-CN" altLang="en-US" sz="2000" dirty="0">
              <a:solidFill>
                <a:schemeClr val="tx1">
                  <a:lumMod val="95000"/>
                </a:schemeClr>
              </a:solidFill>
              <a:latin typeface="华文中宋" panose="02010600040101010101" pitchFamily="2" charset="-122"/>
              <a:ea typeface="华文中宋" panose="02010600040101010101" pitchFamily="2" charset="-122"/>
            </a:endParaRPr>
          </a:p>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② 强制性失效和容量失效不受相联度的影响</a:t>
            </a:r>
            <a:r>
              <a:rPr lang="zh-CN" altLang="en-US" sz="2000" dirty="0" smtClean="0">
                <a:solidFill>
                  <a:schemeClr val="tx1">
                    <a:lumMod val="9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95000"/>
                </a:schemeClr>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0" y="6393454"/>
            <a:ext cx="9144000" cy="430887"/>
          </a:xfrm>
          <a:prstGeom prst="rect">
            <a:avLst/>
          </a:prstGeom>
          <a:noFill/>
          <a:ln>
            <a:noFill/>
          </a:ln>
          <a:effectLst/>
        </p:spPr>
        <p:txBody>
          <a:bodyPr anchor="ctr">
            <a:spAutoFit/>
          </a:bodyPr>
          <a:lstStyle/>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③ 强制性失效不受</a:t>
            </a:r>
            <a:r>
              <a:rPr lang="en-US" altLang="zh-CN" sz="2000" dirty="0">
                <a:solidFill>
                  <a:schemeClr val="tx1">
                    <a:lumMod val="95000"/>
                  </a:schemeClr>
                </a:solidFill>
                <a:latin typeface="华文中宋" panose="02010600040101010101" pitchFamily="2" charset="-122"/>
                <a:ea typeface="华文中宋" panose="02010600040101010101" pitchFamily="2" charset="-122"/>
              </a:rPr>
              <a:t>Cache</a:t>
            </a:r>
            <a:r>
              <a:rPr lang="zh-CN" altLang="en-US" sz="2000" dirty="0">
                <a:solidFill>
                  <a:schemeClr val="tx1">
                    <a:lumMod val="95000"/>
                  </a:schemeClr>
                </a:solidFill>
                <a:latin typeface="华文中宋" panose="02010600040101010101" pitchFamily="2" charset="-122"/>
                <a:ea typeface="华文中宋" panose="02010600040101010101" pitchFamily="2" charset="-122"/>
              </a:rPr>
              <a:t>容量的影响，但容量失效却随着容量的增加而减少</a:t>
            </a:r>
            <a:r>
              <a:rPr lang="zh-CN" altLang="en-US" sz="2000" dirty="0" smtClean="0">
                <a:solidFill>
                  <a:schemeClr val="tx1">
                    <a:lumMod val="9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95000"/>
                </a:schemeClr>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251520" y="6082332"/>
            <a:ext cx="8714235" cy="769441"/>
          </a:xfrm>
          <a:prstGeom prst="rect">
            <a:avLst/>
          </a:prstGeom>
          <a:noFill/>
          <a:ln>
            <a:noFill/>
          </a:ln>
          <a:effectLst/>
        </p:spPr>
        <p:txBody>
          <a:bodyPr wrap="square" anchor="ctr">
            <a:spAutoFit/>
          </a:bodyPr>
          <a:lstStyle/>
          <a:p>
            <a:pPr>
              <a:lnSpc>
                <a:spcPct val="110000"/>
              </a:lnSpc>
              <a:defRPr/>
            </a:pPr>
            <a:r>
              <a:rPr lang="zh-CN" altLang="en-US" sz="2000" dirty="0" smtClean="0">
                <a:latin typeface="华文中宋" panose="02010600040101010101" pitchFamily="2" charset="-122"/>
                <a:ea typeface="华文中宋" panose="02010600040101010101" pitchFamily="2" charset="-122"/>
              </a:rPr>
              <a:t>④ </a:t>
            </a:r>
            <a:r>
              <a:rPr lang="zh-CN" altLang="en-US" sz="2000" dirty="0">
                <a:latin typeface="华文中宋" panose="02010600040101010101" pitchFamily="2" charset="-122"/>
                <a:ea typeface="华文中宋" panose="02010600040101010101" pitchFamily="2" charset="-122"/>
              </a:rPr>
              <a:t>表中的数据符合</a:t>
            </a:r>
            <a:r>
              <a:rPr lang="en-US" altLang="zh-CN" sz="2000" dirty="0">
                <a:latin typeface="华文中宋" panose="02010600040101010101" pitchFamily="2" charset="-122"/>
                <a:ea typeface="华文中宋" panose="02010600040101010101" pitchFamily="2" charset="-122"/>
              </a:rPr>
              <a:t>2:1</a:t>
            </a:r>
            <a:r>
              <a:rPr lang="zh-CN" altLang="en-US" sz="2000" dirty="0">
                <a:latin typeface="华文中宋" panose="02010600040101010101" pitchFamily="2" charset="-122"/>
                <a:ea typeface="华文中宋" panose="02010600040101010101" pitchFamily="2" charset="-122"/>
              </a:rPr>
              <a:t>的</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经验规则，即大小为</a:t>
            </a:r>
            <a:r>
              <a:rPr lang="en-US" altLang="zh-CN" sz="2000" i="1" dirty="0">
                <a:latin typeface="华文中宋" panose="02010600040101010101" pitchFamily="2" charset="-122"/>
                <a:ea typeface="华文中宋" panose="02010600040101010101" pitchFamily="2" charset="-122"/>
              </a:rPr>
              <a:t>N</a:t>
            </a:r>
            <a:r>
              <a:rPr lang="zh-CN" altLang="en-US" sz="2000" dirty="0">
                <a:latin typeface="华文中宋" panose="02010600040101010101" pitchFamily="2" charset="-122"/>
                <a:ea typeface="华文中宋" panose="02010600040101010101" pitchFamily="2" charset="-122"/>
              </a:rPr>
              <a:t>的直接映象</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的失效率约等于大小为</a:t>
            </a:r>
            <a:r>
              <a:rPr lang="en-US" altLang="zh-CN" sz="2000" i="1" dirty="0">
                <a:latin typeface="华文中宋" panose="02010600040101010101" pitchFamily="2" charset="-122"/>
                <a:ea typeface="华文中宋" panose="02010600040101010101" pitchFamily="2" charset="-122"/>
              </a:rPr>
              <a:t>N/</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的两路组相联</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的失效率。 </a:t>
            </a:r>
            <a:endParaRPr lang="zh-CN" altLang="en-US" sz="200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8"/>
          <p:cNvSpPr>
            <a:spLocks noGrp="1"/>
          </p:cNvSpPr>
          <p:nvPr>
            <p:ph type="title"/>
          </p:nvPr>
        </p:nvSpPr>
        <p:spPr>
          <a:xfrm>
            <a:off x="639475" y="116632"/>
            <a:ext cx="5231814" cy="685800"/>
          </a:xfrm>
        </p:spPr>
        <p:txBody>
          <a:bodyPr>
            <a:normAutofit/>
          </a:bodyPr>
          <a:lstStyle/>
          <a:p>
            <a:pPr lvl="0">
              <a:spcBef>
                <a:spcPts val="0"/>
              </a:spcBef>
            </a:pPr>
            <a:r>
              <a:rPr lang="en-US" altLang="zh-CN" sz="2800" b="1" dirty="0" smtClean="0">
                <a:solidFill>
                  <a:srgbClr val="0000FF"/>
                </a:solidFill>
              </a:rPr>
              <a:t>5.1  </a:t>
            </a:r>
            <a:r>
              <a:rPr lang="zh-CN" altLang="en-US" sz="2800" b="1" dirty="0" smtClean="0">
                <a:solidFill>
                  <a:srgbClr val="0000FF"/>
                </a:solidFill>
              </a:rPr>
              <a:t>引言</a:t>
            </a:r>
            <a:endParaRPr lang="zh-CN" sz="2800" b="1" dirty="0">
              <a:solidFill>
                <a:schemeClr val="tx1"/>
              </a:solidFill>
              <a:latin typeface="华文中宋" panose="02010600040101010101" pitchFamily="2" charset="-122"/>
              <a:ea typeface="华文中宋" panose="02010600040101010101" pitchFamily="2" charset="-122"/>
            </a:endParaRPr>
          </a:p>
        </p:txBody>
      </p:sp>
      <p:grpSp>
        <p:nvGrpSpPr>
          <p:cNvPr id="5" name="组合 4"/>
          <p:cNvGrpSpPr/>
          <p:nvPr/>
        </p:nvGrpSpPr>
        <p:grpSpPr>
          <a:xfrm>
            <a:off x="1393775" y="1853542"/>
            <a:ext cx="5913430" cy="2271198"/>
            <a:chOff x="1393775" y="2093907"/>
            <a:chExt cx="5913430" cy="2271198"/>
          </a:xfrm>
        </p:grpSpPr>
        <p:sp>
          <p:nvSpPr>
            <p:cNvPr id="18" name="Rectangle 4"/>
            <p:cNvSpPr>
              <a:spLocks noChangeArrowheads="1"/>
            </p:cNvSpPr>
            <p:nvPr/>
          </p:nvSpPr>
          <p:spPr bwMode="auto">
            <a:xfrm>
              <a:off x="1588486" y="2924944"/>
              <a:ext cx="1427397" cy="59382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smtClean="0"/>
                <a:t>控制器</a:t>
              </a:r>
              <a:endParaRPr lang="zh-CN" altLang="zh-CN" b="1" dirty="0"/>
            </a:p>
          </p:txBody>
        </p:sp>
        <p:sp>
          <p:nvSpPr>
            <p:cNvPr id="20" name="Rectangle 6"/>
            <p:cNvSpPr>
              <a:spLocks noChangeArrowheads="1"/>
            </p:cNvSpPr>
            <p:nvPr/>
          </p:nvSpPr>
          <p:spPr bwMode="auto">
            <a:xfrm>
              <a:off x="1588486" y="3620364"/>
              <a:ext cx="1427396" cy="567073"/>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smtClean="0"/>
                <a:t>数据路径</a:t>
              </a:r>
              <a:endParaRPr lang="zh-CN" altLang="zh-CN" b="1" dirty="0"/>
            </a:p>
          </p:txBody>
        </p:sp>
        <p:sp>
          <p:nvSpPr>
            <p:cNvPr id="26" name="Rectangle 8"/>
            <p:cNvSpPr>
              <a:spLocks noChangeArrowheads="1"/>
            </p:cNvSpPr>
            <p:nvPr/>
          </p:nvSpPr>
          <p:spPr bwMode="auto">
            <a:xfrm>
              <a:off x="4984246" y="2096947"/>
              <a:ext cx="1171930" cy="2268158"/>
            </a:xfrm>
            <a:prstGeom prst="rect">
              <a:avLst/>
            </a:prstGeom>
            <a:solidFill>
              <a:schemeClr val="accent4">
                <a:lumMod val="60000"/>
                <a:lumOff val="40000"/>
              </a:schemeClr>
            </a:solidFill>
            <a:ln w="38100">
              <a:solidFill>
                <a:schemeClr val="tx1"/>
              </a:solidFill>
              <a:miter lim="800000"/>
            </a:ln>
          </p:spPr>
          <p:txBody>
            <a:bodyPr wrap="none" anchor="ctr"/>
            <a:lstStyle/>
            <a:p>
              <a:pPr algn="ctr"/>
              <a:r>
                <a:rPr lang="zh-CN" altLang="en-US" b="1" dirty="0" smtClean="0"/>
                <a:t>存储器</a:t>
              </a:r>
              <a:endParaRPr lang="zh-CN" altLang="zh-CN" b="1" dirty="0"/>
            </a:p>
          </p:txBody>
        </p:sp>
        <p:sp>
          <p:nvSpPr>
            <p:cNvPr id="28" name="Rectangle 10"/>
            <p:cNvSpPr>
              <a:spLocks noChangeArrowheads="1"/>
            </p:cNvSpPr>
            <p:nvPr/>
          </p:nvSpPr>
          <p:spPr bwMode="auto">
            <a:xfrm>
              <a:off x="1393775" y="2096947"/>
              <a:ext cx="1816819" cy="226815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zh-CN" b="1"/>
            </a:p>
          </p:txBody>
        </p:sp>
        <p:sp>
          <p:nvSpPr>
            <p:cNvPr id="29" name="Rectangle 11"/>
            <p:cNvSpPr>
              <a:spLocks noChangeArrowheads="1"/>
            </p:cNvSpPr>
            <p:nvPr/>
          </p:nvSpPr>
          <p:spPr bwMode="auto">
            <a:xfrm>
              <a:off x="1823688" y="2300389"/>
              <a:ext cx="88004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l"/>
              <a:r>
                <a:rPr lang="zh-CN" altLang="en-US" b="1" dirty="0" smtClean="0">
                  <a:latin typeface="Times" pitchFamily="-108" charset="0"/>
                </a:rPr>
                <a:t>处理器</a:t>
              </a:r>
              <a:endParaRPr lang="en-US" altLang="zh-CN" b="1" dirty="0">
                <a:latin typeface="Times" pitchFamily="-108" charset="0"/>
              </a:endParaRPr>
            </a:p>
          </p:txBody>
        </p:sp>
        <p:sp>
          <p:nvSpPr>
            <p:cNvPr id="30" name="Rectangle 12"/>
            <p:cNvSpPr>
              <a:spLocks noChangeArrowheads="1"/>
            </p:cNvSpPr>
            <p:nvPr/>
          </p:nvSpPr>
          <p:spPr bwMode="auto">
            <a:xfrm>
              <a:off x="6243143" y="2093907"/>
              <a:ext cx="1041400" cy="69646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smtClean="0"/>
                <a:t>输入</a:t>
              </a:r>
              <a:endParaRPr lang="zh-CN" altLang="zh-CN" b="1" dirty="0"/>
            </a:p>
          </p:txBody>
        </p:sp>
        <p:sp>
          <p:nvSpPr>
            <p:cNvPr id="32" name="Rectangle 14"/>
            <p:cNvSpPr>
              <a:spLocks noChangeArrowheads="1"/>
            </p:cNvSpPr>
            <p:nvPr/>
          </p:nvSpPr>
          <p:spPr bwMode="auto">
            <a:xfrm>
              <a:off x="6265805" y="3617325"/>
              <a:ext cx="1041400" cy="744741"/>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b="1" dirty="0" smtClean="0"/>
                <a:t>输出</a:t>
              </a:r>
              <a:endParaRPr lang="zh-CN" altLang="zh-CN" b="1" dirty="0"/>
            </a:p>
          </p:txBody>
        </p:sp>
        <p:sp>
          <p:nvSpPr>
            <p:cNvPr id="34" name="Line 16"/>
            <p:cNvSpPr>
              <a:spLocks noChangeShapeType="1"/>
            </p:cNvSpPr>
            <p:nvPr/>
          </p:nvSpPr>
          <p:spPr bwMode="auto">
            <a:xfrm flipH="1">
              <a:off x="3210266" y="4027142"/>
              <a:ext cx="1753342" cy="0"/>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Text Box 17"/>
            <p:cNvSpPr txBox="1">
              <a:spLocks noChangeArrowheads="1"/>
            </p:cNvSpPr>
            <p:nvPr/>
          </p:nvSpPr>
          <p:spPr bwMode="auto">
            <a:xfrm>
              <a:off x="3736520" y="3620364"/>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37931725" indent="-37474525">
                <a:defRPr sz="1400" b="1">
                  <a:solidFill>
                    <a:schemeClr val="tx1"/>
                  </a:solidFill>
                  <a:latin typeface="Helvetica" pitchFamily="-108" charset="0"/>
                  <a:ea typeface="MS PGothic" panose="020B0600070205080204" pitchFamily="-108" charset="-128"/>
                </a:defRPr>
              </a:lvl2pPr>
              <a:lvl3pPr>
                <a:defRPr sz="1400" b="1">
                  <a:solidFill>
                    <a:schemeClr val="tx1"/>
                  </a:solidFill>
                  <a:latin typeface="Helvetica" pitchFamily="-108" charset="0"/>
                  <a:ea typeface="MS PGothic" panose="020B0600070205080204" pitchFamily="-108" charset="-128"/>
                </a:defRPr>
              </a:lvl3pPr>
              <a:lvl4pPr>
                <a:defRPr sz="1400" b="1">
                  <a:solidFill>
                    <a:schemeClr val="tx1"/>
                  </a:solidFill>
                  <a:latin typeface="Helvetica" pitchFamily="-108" charset="0"/>
                  <a:ea typeface="MS PGothic" panose="020B0600070205080204" pitchFamily="-108" charset="-128"/>
                </a:defRPr>
              </a:lvl4pPr>
              <a:lvl5pPr>
                <a:defRPr sz="1400" b="1">
                  <a:solidFill>
                    <a:schemeClr val="tx1"/>
                  </a:solidFill>
                  <a:latin typeface="Helvetica" pitchFamily="-108" charset="0"/>
                  <a:ea typeface="MS PGothic" panose="020B0600070205080204" pitchFamily="-108" charset="-128"/>
                </a:defRPr>
              </a:lvl5pPr>
              <a:lvl6pPr marL="457200"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914400"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1371600"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1828800"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r>
                <a:rPr lang="zh-CN" altLang="en-US" sz="1800" dirty="0" smtClean="0">
                  <a:latin typeface="+mn-ea"/>
                  <a:ea typeface="+mn-ea"/>
                </a:rPr>
                <a:t>指令</a:t>
              </a:r>
              <a:endParaRPr lang="en-US" altLang="zh-CN" sz="1800" dirty="0">
                <a:latin typeface="+mn-ea"/>
                <a:ea typeface="+mn-ea"/>
              </a:endParaRPr>
            </a:p>
          </p:txBody>
        </p:sp>
        <p:sp>
          <p:nvSpPr>
            <p:cNvPr id="36" name="Text Box 18"/>
            <p:cNvSpPr txBox="1">
              <a:spLocks noChangeArrowheads="1"/>
            </p:cNvSpPr>
            <p:nvPr/>
          </p:nvSpPr>
          <p:spPr bwMode="auto">
            <a:xfrm>
              <a:off x="3716483" y="3126198"/>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37931725" indent="-37474525">
                <a:defRPr sz="1400" b="1">
                  <a:solidFill>
                    <a:schemeClr val="tx1"/>
                  </a:solidFill>
                  <a:latin typeface="Helvetica" pitchFamily="-108" charset="0"/>
                  <a:ea typeface="MS PGothic" panose="020B0600070205080204" pitchFamily="-108" charset="-128"/>
                </a:defRPr>
              </a:lvl2pPr>
              <a:lvl3pPr>
                <a:defRPr sz="1400" b="1">
                  <a:solidFill>
                    <a:schemeClr val="tx1"/>
                  </a:solidFill>
                  <a:latin typeface="Helvetica" pitchFamily="-108" charset="0"/>
                  <a:ea typeface="MS PGothic" panose="020B0600070205080204" pitchFamily="-108" charset="-128"/>
                </a:defRPr>
              </a:lvl3pPr>
              <a:lvl4pPr>
                <a:defRPr sz="1400" b="1">
                  <a:solidFill>
                    <a:schemeClr val="tx1"/>
                  </a:solidFill>
                  <a:latin typeface="Helvetica" pitchFamily="-108" charset="0"/>
                  <a:ea typeface="MS PGothic" panose="020B0600070205080204" pitchFamily="-108" charset="-128"/>
                </a:defRPr>
              </a:lvl4pPr>
              <a:lvl5pPr>
                <a:defRPr sz="1400" b="1">
                  <a:solidFill>
                    <a:schemeClr val="tx1"/>
                  </a:solidFill>
                  <a:latin typeface="Helvetica" pitchFamily="-108" charset="0"/>
                  <a:ea typeface="MS PGothic" panose="020B0600070205080204" pitchFamily="-108" charset="-128"/>
                </a:defRPr>
              </a:lvl5pPr>
              <a:lvl6pPr marL="457200"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914400"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1371600"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1828800"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r>
                <a:rPr lang="zh-CN" altLang="en-US" sz="1800" dirty="0" smtClean="0">
                  <a:latin typeface="+mn-ea"/>
                  <a:ea typeface="+mn-ea"/>
                </a:rPr>
                <a:t>数据</a:t>
              </a:r>
              <a:endParaRPr lang="en-US" altLang="zh-CN" sz="1800" dirty="0">
                <a:latin typeface="+mn-ea"/>
                <a:ea typeface="+mn-ea"/>
              </a:endParaRPr>
            </a:p>
          </p:txBody>
        </p:sp>
        <p:sp>
          <p:nvSpPr>
            <p:cNvPr id="37" name="Line 19"/>
            <p:cNvSpPr>
              <a:spLocks noChangeShapeType="1"/>
            </p:cNvSpPr>
            <p:nvPr/>
          </p:nvSpPr>
          <p:spPr bwMode="auto">
            <a:xfrm flipH="1">
              <a:off x="3210266" y="3528180"/>
              <a:ext cx="1753342" cy="0"/>
            </a:xfrm>
            <a:prstGeom prst="line">
              <a:avLst/>
            </a:prstGeom>
            <a:noFill/>
            <a:ln w="381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 name="Text Box 3"/>
          <p:cNvSpPr txBox="1">
            <a:spLocks noChangeArrowheads="1"/>
          </p:cNvSpPr>
          <p:nvPr/>
        </p:nvSpPr>
        <p:spPr bwMode="auto">
          <a:xfrm>
            <a:off x="534935" y="1149666"/>
            <a:ext cx="715677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Ø"/>
            </a:pPr>
            <a:r>
              <a:rPr lang="zh-CN" altLang="en-US" sz="3200" dirty="0" smtClean="0"/>
              <a:t>存储器向处理器提供指令和数据</a:t>
            </a:r>
            <a:endParaRPr lang="zh-CN" altLang="en-US" sz="3200" dirty="0"/>
          </a:p>
        </p:txBody>
      </p:sp>
      <p:pic>
        <p:nvPicPr>
          <p:cNvPr id="40" name="Picture 2" descr="D:\教学\Computer Organization And Design\Picture\Think_2.jpg"/>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flipH="1">
            <a:off x="7524327" y="3806977"/>
            <a:ext cx="1365949" cy="1458335"/>
          </a:xfrm>
          <a:prstGeom prst="rect">
            <a:avLst/>
          </a:prstGeom>
          <a:noFill/>
          <a:extLst>
            <a:ext uri="{909E8E84-426E-40DD-AFC4-6F175D3DCCD1}">
              <a14:hiddenFill xmlns:a14="http://schemas.microsoft.com/office/drawing/2010/main">
                <a:solidFill>
                  <a:srgbClr val="FFFFFF"/>
                </a:solidFill>
              </a14:hiddenFill>
            </a:ext>
          </a:extLst>
        </p:spPr>
      </p:pic>
      <p:sp>
        <p:nvSpPr>
          <p:cNvPr id="41" name="云形标注 40"/>
          <p:cNvSpPr/>
          <p:nvPr/>
        </p:nvSpPr>
        <p:spPr>
          <a:xfrm>
            <a:off x="534934" y="4365104"/>
            <a:ext cx="6228909" cy="1224137"/>
          </a:xfrm>
          <a:prstGeom prst="cloudCallout">
            <a:avLst>
              <a:gd name="adj1" fmla="val 60288"/>
              <a:gd name="adj2" fmla="val -30145"/>
            </a:avLst>
          </a:prstGeom>
          <a:solidFill>
            <a:schemeClr val="tx2">
              <a:lumMod val="40000"/>
              <a:lumOff val="6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smtClean="0">
                <a:solidFill>
                  <a:schemeClr val="tx1"/>
                </a:solidFill>
              </a:rPr>
              <a:t>但问题是</a:t>
            </a:r>
            <a:r>
              <a:rPr lang="zh-CN" altLang="en-US" sz="2400" b="1" dirty="0">
                <a:solidFill>
                  <a:schemeClr val="tx1"/>
                </a:solidFill>
              </a:rPr>
              <a:t>：存储器</a:t>
            </a:r>
            <a:r>
              <a:rPr lang="zh-CN" altLang="en-US" sz="2400" b="1" dirty="0" smtClean="0">
                <a:solidFill>
                  <a:srgbClr val="FF0000"/>
                </a:solidFill>
              </a:rPr>
              <a:t>太小</a:t>
            </a:r>
            <a:r>
              <a:rPr lang="zh-CN" altLang="en-US" sz="2400" b="1" dirty="0" smtClean="0">
                <a:solidFill>
                  <a:schemeClr val="tx1"/>
                </a:solidFill>
              </a:rPr>
              <a:t>、</a:t>
            </a:r>
            <a:r>
              <a:rPr lang="zh-CN" altLang="en-US" sz="2400" b="1" dirty="0" smtClean="0">
                <a:solidFill>
                  <a:srgbClr val="FF0000"/>
                </a:solidFill>
              </a:rPr>
              <a:t>太慢</a:t>
            </a:r>
            <a:r>
              <a:rPr lang="en-US" altLang="zh-CN" sz="2400" b="1" dirty="0" smtClean="0">
                <a:solidFill>
                  <a:schemeClr val="tx1"/>
                </a:solidFill>
              </a:rPr>
              <a:t>?</a:t>
            </a:r>
            <a:endParaRPr lang="zh-CN" altLang="en-US" sz="2400" b="1" dirty="0">
              <a:solidFill>
                <a:schemeClr val="tx1"/>
              </a:solidFill>
            </a:endParaRPr>
          </a:p>
        </p:txBody>
      </p:sp>
      <p:pic>
        <p:nvPicPr>
          <p:cNvPr id="2051" name="Picture 3" descr="D:\Documents and Settings\zj\桌面\PPT\u=574909878,3740822176&amp;fm=21&amp;gp=0.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73106" y="2112300"/>
            <a:ext cx="1280428" cy="628982"/>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right)">
                                      <p:cBhvr>
                                        <p:cTn id="11" dur="500"/>
                                        <p:tgtEl>
                                          <p:spTgt spid="4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wipe(left)">
                                      <p:cBhvr>
                                        <p:cTn id="15" dur="25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pic>
        <p:nvPicPr>
          <p:cNvPr id="4"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0900" y="1417638"/>
            <a:ext cx="74422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933042" y="2062163"/>
            <a:ext cx="1327150"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a:latin typeface="Arial" panose="020B0604020202020204" pitchFamily="34" charset="0"/>
              </a:rPr>
              <a:t>Conflict</a:t>
            </a:r>
            <a:endParaRPr lang="en-US" sz="2400">
              <a:latin typeface="Arial" panose="020B0604020202020204" pitchFamily="34" charset="0"/>
            </a:endParaRPr>
          </a:p>
        </p:txBody>
      </p:sp>
      <p:sp>
        <p:nvSpPr>
          <p:cNvPr id="6" name="Line 5"/>
          <p:cNvSpPr>
            <a:spLocks noChangeShapeType="1"/>
          </p:cNvSpPr>
          <p:nvPr/>
        </p:nvSpPr>
        <p:spPr bwMode="auto">
          <a:xfrm>
            <a:off x="3855129" y="1993900"/>
            <a:ext cx="11303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
          <p:cNvSpPr>
            <a:spLocks noChangeShapeType="1"/>
          </p:cNvSpPr>
          <p:nvPr/>
        </p:nvSpPr>
        <p:spPr bwMode="auto">
          <a:xfrm>
            <a:off x="5131479" y="2432050"/>
            <a:ext cx="311150" cy="8826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连接符 7"/>
          <p:cNvCxnSpPr/>
          <p:nvPr/>
        </p:nvCxnSpPr>
        <p:spPr>
          <a:xfrm flipV="1">
            <a:off x="3738299" y="3024634"/>
            <a:ext cx="0" cy="201622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Rectangle 3"/>
          <p:cNvSpPr>
            <a:spLocks noGrp="1" noChangeArrowheads="1"/>
          </p:cNvSpPr>
          <p:nvPr>
            <p:ph type="title"/>
          </p:nvPr>
        </p:nvSpPr>
        <p:spPr>
          <a:xfrm>
            <a:off x="2717177" y="832967"/>
            <a:ext cx="4536504" cy="1143000"/>
          </a:xfrm>
          <a:noFill/>
        </p:spPr>
        <p:txBody>
          <a:bodyPr lIns="90488" rIns="90488">
            <a:normAutofit/>
          </a:bodyPr>
          <a:lstStyle/>
          <a:p>
            <a:r>
              <a:rPr lang="en-US" sz="2800" dirty="0">
                <a:solidFill>
                  <a:srgbClr val="FF0000"/>
                </a:solidFill>
              </a:rPr>
              <a:t>3Cs </a:t>
            </a:r>
            <a:r>
              <a:rPr lang="zh-CN" altLang="en-US" sz="2800" b="1" dirty="0" smtClean="0">
                <a:solidFill>
                  <a:srgbClr val="FF0000"/>
                </a:solidFill>
              </a:rPr>
              <a:t>绝对缺失率</a:t>
            </a:r>
            <a:r>
              <a:rPr lang="zh-CN" altLang="en-US" sz="2800" dirty="0" smtClean="0"/>
              <a:t> </a:t>
            </a:r>
            <a:r>
              <a:rPr lang="en-US" sz="2800" dirty="0" smtClean="0"/>
              <a:t>(</a:t>
            </a:r>
            <a:r>
              <a:rPr lang="en-US" sz="2800" dirty="0"/>
              <a:t>SPEC92)</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pic>
        <p:nvPicPr>
          <p:cNvPr id="6"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1019174"/>
            <a:ext cx="7579370" cy="551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a:spLocks noChangeArrowheads="1"/>
          </p:cNvSpPr>
          <p:nvPr/>
        </p:nvSpPr>
        <p:spPr bwMode="auto">
          <a:xfrm>
            <a:off x="7359650" y="2060848"/>
            <a:ext cx="1327150"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dirty="0">
                <a:latin typeface="Arial" panose="020B0604020202020204" pitchFamily="34" charset="0"/>
              </a:rPr>
              <a:t>Conflict</a:t>
            </a:r>
            <a:endParaRPr lang="en-US" sz="2400" dirty="0">
              <a:latin typeface="Arial" panose="020B0604020202020204" pitchFamily="34" charset="0"/>
            </a:endParaRPr>
          </a:p>
        </p:txBody>
      </p:sp>
      <p:cxnSp>
        <p:nvCxnSpPr>
          <p:cNvPr id="8" name="直接连接符 7"/>
          <p:cNvCxnSpPr/>
          <p:nvPr/>
        </p:nvCxnSpPr>
        <p:spPr>
          <a:xfrm flipH="1" flipV="1">
            <a:off x="2915816" y="1782245"/>
            <a:ext cx="72008" cy="3600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5364088" y="1782245"/>
            <a:ext cx="72008" cy="3600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3203330" y="643635"/>
            <a:ext cx="2962672" cy="1143000"/>
          </a:xfrm>
          <a:noFill/>
        </p:spPr>
        <p:txBody>
          <a:bodyPr lIns="90488" rIns="90488"/>
          <a:lstStyle/>
          <a:p>
            <a:r>
              <a:rPr lang="en-US" b="1" dirty="0">
                <a:solidFill>
                  <a:srgbClr val="FF0000"/>
                </a:solidFill>
              </a:rPr>
              <a:t>3Cs </a:t>
            </a:r>
            <a:r>
              <a:rPr lang="zh-CN" altLang="en-US" b="1" dirty="0" smtClean="0">
                <a:solidFill>
                  <a:srgbClr val="FF0000"/>
                </a:solidFill>
              </a:rPr>
              <a:t>相对缺失率</a:t>
            </a:r>
            <a:endParaRPr lang="en-US"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106363" y="836712"/>
            <a:ext cx="8859837"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SPEC92</a:t>
            </a:r>
            <a:r>
              <a:rPr lang="zh-CN" altLang="en-US" b="0" dirty="0">
                <a:latin typeface="华文中宋" panose="02010600040101010101" pitchFamily="2" charset="-122"/>
                <a:ea typeface="华文中宋" panose="02010600040101010101" pitchFamily="2" charset="-122"/>
              </a:rPr>
              <a:t>程序的强制失效率很小。</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600"/>
              </a:spcBef>
              <a:buClrTx/>
              <a:buSzTx/>
              <a:buFontTx/>
              <a:buNone/>
            </a:pPr>
            <a:r>
              <a:rPr lang="en-US" altLang="zh-CN" b="0" dirty="0">
                <a:latin typeface="华文中宋" panose="02010600040101010101" pitchFamily="2" charset="-122"/>
                <a:ea typeface="华文中宋" panose="02010600040101010101" pitchFamily="2" charset="-122"/>
              </a:rPr>
              <a:t>1. </a:t>
            </a:r>
            <a:r>
              <a:rPr lang="zh-CN" altLang="en-US" b="0" dirty="0">
                <a:latin typeface="华文中宋" panose="02010600040101010101" pitchFamily="2" charset="-122"/>
                <a:ea typeface="华文中宋" panose="02010600040101010101" pitchFamily="2" charset="-122"/>
              </a:rPr>
              <a:t>冲突失效似乎是最容易减少的，只要采用全相联，就不会发生冲突失效。但是，用硬件实现全相联是很昂贵的，而且可能会降低处理器的时钟频率（见前面的例子），从而导致整体性能的下降。</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600"/>
              </a:spcBef>
              <a:spcAft>
                <a:spcPts val="600"/>
              </a:spcAft>
              <a:buClrTx/>
              <a:buSzTx/>
              <a:buFontTx/>
              <a:buNone/>
            </a:pPr>
            <a:r>
              <a:rPr lang="en-US" altLang="zh-CN" b="0" dirty="0">
                <a:latin typeface="华文中宋" panose="02010600040101010101" pitchFamily="2" charset="-122"/>
                <a:ea typeface="华文中宋" panose="02010600040101010101" pitchFamily="2" charset="-122"/>
              </a:rPr>
              <a:t>2. </a:t>
            </a:r>
            <a:r>
              <a:rPr lang="zh-CN" altLang="en-US" b="0" dirty="0" smtClean="0">
                <a:solidFill>
                  <a:srgbClr val="FF0000"/>
                </a:solidFill>
                <a:latin typeface="华文中宋" panose="02010600040101010101" pitchFamily="2" charset="-122"/>
                <a:ea typeface="华文中宋" panose="02010600040101010101" pitchFamily="2" charset="-122"/>
              </a:rPr>
              <a:t>要减小容量</a:t>
            </a:r>
            <a:r>
              <a:rPr lang="zh-CN" altLang="en-US" b="0" dirty="0">
                <a:solidFill>
                  <a:srgbClr val="FF0000"/>
                </a:solidFill>
                <a:latin typeface="华文中宋" panose="02010600040101010101" pitchFamily="2" charset="-122"/>
                <a:ea typeface="华文中宋" panose="02010600040101010101" pitchFamily="2" charset="-122"/>
              </a:rPr>
              <a:t>失效，可以增大</a:t>
            </a:r>
            <a:r>
              <a:rPr lang="en-US" altLang="zh-CN" b="0" dirty="0">
                <a:solidFill>
                  <a:srgbClr val="FF0000"/>
                </a:solidFill>
                <a:latin typeface="华文中宋" panose="02010600040101010101" pitchFamily="2" charset="-122"/>
                <a:ea typeface="华文中宋" panose="02010600040101010101" pitchFamily="2" charset="-122"/>
              </a:rPr>
              <a:t>Cache</a:t>
            </a:r>
            <a:r>
              <a:rPr lang="zh-CN" altLang="en-US" b="0" dirty="0">
                <a:solidFill>
                  <a:srgbClr val="FF0000"/>
                </a:solidFill>
                <a:latin typeface="华文中宋" panose="02010600040101010101" pitchFamily="2" charset="-122"/>
                <a:ea typeface="华文中宋" panose="02010600040101010101" pitchFamily="2" charset="-122"/>
              </a:rPr>
              <a:t>的容量</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4" name="Rectangle 5"/>
          <p:cNvSpPr>
            <a:spLocks noChangeArrowheads="1"/>
          </p:cNvSpPr>
          <p:nvPr/>
        </p:nvSpPr>
        <p:spPr bwMode="auto">
          <a:xfrm>
            <a:off x="107504" y="3722439"/>
            <a:ext cx="8821737"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ts val="600"/>
              </a:spcBef>
              <a:spcAft>
                <a:spcPts val="1800"/>
              </a:spcAft>
              <a:buClrTx/>
              <a:buSzTx/>
              <a:buFontTx/>
              <a:buNone/>
            </a:pPr>
            <a:r>
              <a:rPr lang="en-US" altLang="zh-CN" b="0" dirty="0">
                <a:latin typeface="华文中宋" panose="02010600040101010101" pitchFamily="2" charset="-122"/>
                <a:ea typeface="华文中宋" panose="02010600040101010101" pitchFamily="2" charset="-122"/>
              </a:rPr>
              <a:t>3</a:t>
            </a:r>
            <a:r>
              <a:rPr lang="en-US" altLang="zh-CN" b="0" dirty="0" smtClean="0">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减少强制性</a:t>
            </a:r>
            <a:r>
              <a:rPr lang="zh-CN" altLang="en-US" dirty="0" smtClean="0">
                <a:solidFill>
                  <a:srgbClr val="FF0000"/>
                </a:solidFill>
                <a:latin typeface="华文中宋" panose="02010600040101010101" pitchFamily="2" charset="-122"/>
                <a:ea typeface="华文中宋" panose="02010600040101010101" pitchFamily="2" charset="-122"/>
              </a:rPr>
              <a:t>失效，可以增加</a:t>
            </a:r>
            <a:r>
              <a:rPr lang="zh-CN" altLang="en-US" b="0" dirty="0">
                <a:solidFill>
                  <a:srgbClr val="FF0000"/>
                </a:solidFill>
                <a:latin typeface="华文中宋" panose="02010600040101010101" pitchFamily="2" charset="-122"/>
                <a:ea typeface="华文中宋" panose="02010600040101010101" pitchFamily="2" charset="-122"/>
              </a:rPr>
              <a:t>块的</a:t>
            </a:r>
            <a:r>
              <a:rPr lang="zh-CN" altLang="en-US" b="0" dirty="0" smtClean="0">
                <a:solidFill>
                  <a:srgbClr val="FF0000"/>
                </a:solidFill>
                <a:latin typeface="华文中宋" panose="02010600040101010101" pitchFamily="2" charset="-122"/>
                <a:ea typeface="华文中宋" panose="02010600040101010101" pitchFamily="2" charset="-122"/>
              </a:rPr>
              <a:t>大小</a:t>
            </a:r>
            <a:r>
              <a:rPr lang="zh-CN" altLang="en-US" b="0" dirty="0" smtClean="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但在下面我们将看到，块大小增加可能会增加其他类型的失效。</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下面我们</a:t>
            </a:r>
            <a:r>
              <a:rPr lang="zh-CN" altLang="en-US" b="0" dirty="0" smtClean="0">
                <a:latin typeface="华文中宋" panose="02010600040101010101" pitchFamily="2" charset="-122"/>
                <a:ea typeface="华文中宋" panose="02010600040101010101" pitchFamily="2" charset="-122"/>
              </a:rPr>
              <a:t>介绍几种</a:t>
            </a:r>
            <a:r>
              <a:rPr lang="zh-CN" altLang="en-US" b="0" dirty="0">
                <a:latin typeface="华文中宋" panose="02010600040101010101" pitchFamily="2" charset="-122"/>
                <a:ea typeface="华文中宋" panose="02010600040101010101" pitchFamily="2" charset="-122"/>
              </a:rPr>
              <a:t>降低失效率的方法。需要强调的是，</a:t>
            </a:r>
            <a:r>
              <a:rPr lang="zh-CN" altLang="en-US" dirty="0">
                <a:solidFill>
                  <a:srgbClr val="FF0000"/>
                </a:solidFill>
                <a:latin typeface="华文中宋" panose="02010600040101010101" pitchFamily="2" charset="-122"/>
                <a:ea typeface="华文中宋" panose="02010600040101010101" pitchFamily="2" charset="-122"/>
              </a:rPr>
              <a:t>许多降低失效率的方法会增加命中时间或失效开销。</a:t>
            </a:r>
            <a:r>
              <a:rPr lang="zh-CN" altLang="en-US" b="0" dirty="0">
                <a:latin typeface="华文中宋" panose="02010600040101010101" pitchFamily="2" charset="-122"/>
                <a:ea typeface="华文中宋" panose="02010600040101010101" pitchFamily="2" charset="-122"/>
              </a:rPr>
              <a:t>因此，在具体使用时，要综合考虑，保证降低失效率确能使整个系统速度提高。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11560" y="964292"/>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1 </a:t>
            </a:r>
            <a:r>
              <a:rPr lang="zh-CN" altLang="en-US" dirty="0" smtClean="0">
                <a:solidFill>
                  <a:srgbClr val="C00000"/>
                </a:solidFill>
              </a:rPr>
              <a:t>增加</a:t>
            </a:r>
            <a:r>
              <a:rPr lang="en-US" altLang="zh-CN" dirty="0" smtClean="0">
                <a:solidFill>
                  <a:srgbClr val="C00000"/>
                </a:solidFill>
              </a:rPr>
              <a:t>Cache</a:t>
            </a:r>
            <a:r>
              <a:rPr lang="zh-CN" altLang="en-US" dirty="0" smtClean="0">
                <a:solidFill>
                  <a:srgbClr val="C00000"/>
                </a:solidFill>
              </a:rPr>
              <a:t>块容量</a:t>
            </a:r>
            <a:endParaRPr lang="zh-CN" altLang="en-US" dirty="0">
              <a:solidFill>
                <a:srgbClr val="C00000"/>
              </a:solidFill>
            </a:endParaRPr>
          </a:p>
        </p:txBody>
      </p:sp>
      <p:sp>
        <p:nvSpPr>
          <p:cNvPr id="4" name="Rectangle 6"/>
          <p:cNvSpPr>
            <a:spLocks noChangeArrowheads="1"/>
          </p:cNvSpPr>
          <p:nvPr/>
        </p:nvSpPr>
        <p:spPr bwMode="auto">
          <a:xfrm>
            <a:off x="110108" y="1484784"/>
            <a:ext cx="8998396" cy="179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降低失效率最简单的方法是增加块容量。图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5.12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中对于一组不同的</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容量，给出了失效率和块大小的关系（在与表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5.5</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类似的情况下测得）。表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5.6</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列出了图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5.9</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的具体数据。从中可以看出：</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20000"/>
              </a:lnSpc>
              <a:spcBef>
                <a:spcPct val="0"/>
              </a:spcBef>
              <a:buClrTx/>
              <a:buSzTx/>
              <a:buFontTx/>
              <a:buNone/>
            </a:pPr>
            <a:endParaRPr lang="zh-CN" altLang="en-US" sz="2000" b="0" dirty="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5"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892" y="2996952"/>
            <a:ext cx="5527675"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graphicFrame>
        <p:nvGraphicFramePr>
          <p:cNvPr id="9" name="Group 4"/>
          <p:cNvGraphicFramePr>
            <a:graphicFrameLocks noGrp="1"/>
          </p:cNvGraphicFramePr>
          <p:nvPr/>
        </p:nvGraphicFramePr>
        <p:xfrm>
          <a:off x="4932040" y="2996952"/>
          <a:ext cx="4087245" cy="2830171"/>
        </p:xfrm>
        <a:graphic>
          <a:graphicData uri="http://schemas.openxmlformats.org/drawingml/2006/table">
            <a:tbl>
              <a:tblPr/>
              <a:tblGrid>
                <a:gridCol w="671875"/>
                <a:gridCol w="749761"/>
                <a:gridCol w="752914"/>
                <a:gridCol w="645354"/>
                <a:gridCol w="645354"/>
                <a:gridCol w="621987"/>
              </a:tblGrid>
              <a:tr h="364115">
                <a:tc rowSpan="2">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Block </a:t>
                      </a:r>
                      <a:endPar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size</a:t>
                      </a:r>
                      <a:endPar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5">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Cache size</a:t>
                      </a:r>
                      <a:endParaRPr kumimoji="0" lang="en-US" altLang="zh-CN"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cPr/>
                </a:tc>
                <a:tc hMerge="1">
                  <a:tcPr/>
                </a:tc>
                <a:tc hMerge="1">
                  <a:tcPr/>
                </a:tc>
                <a:tc hMerge="1">
                  <a:tcPr/>
                </a:tc>
              </a:tr>
              <a:tr h="362936">
                <a:tc vMerge="1">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4</a:t>
                      </a: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16</a:t>
                      </a: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64</a:t>
                      </a: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256</a:t>
                      </a:r>
                      <a:r>
                        <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K</a:t>
                      </a:r>
                      <a:endParaRPr kumimoji="0" lang="en-US" altLang="zh-CN"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6411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16</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15.05%</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8.57%</a:t>
                      </a:r>
                      <a:endPar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3.94%</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2.04%</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1.09%</a:t>
                      </a:r>
                      <a:endPar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62936">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32</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13.34%</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7.24%</a:t>
                      </a:r>
                      <a:endPar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2.87%</a:t>
                      </a:r>
                      <a:endParaRPr kumimoji="0" lang="zh-CN" altLang="en-US" sz="1200" b="1"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1.35%</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0.70%</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6411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64</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chemeClr val="hlink"/>
                          </a:solidFill>
                          <a:effectLst/>
                          <a:latin typeface="Comic Sans MS" panose="030F0702030302020204" pitchFamily="66" charset="0"/>
                          <a:ea typeface="宋体" panose="02010600030101010101" pitchFamily="2" charset="-122"/>
                        </a:rPr>
                        <a:t>13.76%</a:t>
                      </a:r>
                      <a:endParaRPr kumimoji="0" lang="zh-CN" altLang="en-US" sz="1200" b="1" i="0" u="none" strike="noStrike" cap="none" normalizeH="0" baseline="0" dirty="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7.00%</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2.64%</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1.06%</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0.51%</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62936">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128</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16.64%</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7.78%</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2.77%</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1.02%</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0.49%</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r>
              <a:tr h="3075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rPr>
                        <a:t>256</a:t>
                      </a:r>
                      <a:endParaRPr kumimoji="0" lang="zh-CN" altLang="en-US" sz="12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22.01%</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9.51%</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3.29%</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rPr>
                        <a:t>1.15%</a:t>
                      </a:r>
                      <a:endParaRPr kumimoji="0" lang="zh-CN" altLang="en-US" sz="1200" b="1" i="0" u="none" strike="noStrike" cap="none" normalizeH="0" baseline="0" smtClean="0">
                        <a:ln>
                          <a:noFill/>
                        </a:ln>
                        <a:solidFill>
                          <a:schemeClr val="hlink"/>
                        </a:solidFill>
                        <a:effectLst/>
                        <a:latin typeface="Comic Sans MS" panose="030F0702030302020204" pitchFamily="66" charset="0"/>
                        <a:ea typeface="宋体" panose="02010600030101010101" pitchFamily="2" charset="-122"/>
                      </a:endParaRP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rPr>
                        <a:t>0.49%</a:t>
                      </a:r>
                      <a:endParaRPr kumimoji="0" lang="zh-CN" altLang="en-US" sz="1200" b="1" i="0" u="none" strike="noStrike" cap="none" normalizeH="0" baseline="0" dirty="0" smtClean="0">
                        <a:ln>
                          <a:noFill/>
                        </a:ln>
                        <a:solidFill>
                          <a:srgbClr val="FF0000"/>
                        </a:solidFill>
                        <a:effectLst/>
                        <a:latin typeface="Comic Sans MS" panose="030F0702030302020204" pitchFamily="66" charset="0"/>
                        <a:ea typeface="宋体" panose="02010600030101010101" pitchFamily="2" charset="-122"/>
                      </a:endParaRPr>
                    </a:p>
                  </a:txBody>
                  <a:tcPr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5"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55542" y="1318527"/>
            <a:ext cx="5527675"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6"/>
          <p:cNvSpPr>
            <a:spLocks noChangeArrowheads="1"/>
          </p:cNvSpPr>
          <p:nvPr/>
        </p:nvSpPr>
        <p:spPr bwMode="auto">
          <a:xfrm>
            <a:off x="114841" y="1916928"/>
            <a:ext cx="3348038" cy="227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①</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对于给定的</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容量</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，当块容量增加（从</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16B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开始）时，失效率开始是下降，后来反而上升了</a:t>
            </a: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7" name="Rectangle 7"/>
          <p:cNvSpPr>
            <a:spLocks noChangeArrowheads="1"/>
          </p:cNvSpPr>
          <p:nvPr/>
        </p:nvSpPr>
        <p:spPr bwMode="auto">
          <a:xfrm>
            <a:off x="588581" y="4518185"/>
            <a:ext cx="809822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②</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容量越大，使失效率达到最低的块大小就越大</a:t>
            </a: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Rectangle 5"/>
          <p:cNvSpPr>
            <a:spLocks noChangeArrowheads="1"/>
          </p:cNvSpPr>
          <p:nvPr/>
        </p:nvSpPr>
        <p:spPr bwMode="auto">
          <a:xfrm>
            <a:off x="322263" y="1052736"/>
            <a:ext cx="8518525"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增加</a:t>
            </a:r>
            <a:r>
              <a:rPr lang="zh-CN" altLang="en-US" b="0" dirty="0" smtClean="0">
                <a:latin typeface="华文中宋" panose="02010600040101010101" pitchFamily="2" charset="-122"/>
                <a:ea typeface="华文中宋" panose="02010600040101010101" pitchFamily="2" charset="-122"/>
              </a:rPr>
              <a:t>块容量会</a:t>
            </a:r>
            <a:r>
              <a:rPr lang="zh-CN" altLang="en-US" b="0" dirty="0">
                <a:latin typeface="华文中宋" panose="02010600040101010101" pitchFamily="2" charset="-122"/>
                <a:ea typeface="华文中宋" panose="02010600040101010101" pitchFamily="2" charset="-122"/>
              </a:rPr>
              <a:t>产生双重作用：</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减少了强制性失效</a:t>
            </a:r>
            <a:r>
              <a:rPr lang="zh-CN" altLang="en-US" b="0" dirty="0">
                <a:latin typeface="华文中宋" panose="02010600040101010101" pitchFamily="2" charset="-122"/>
                <a:ea typeface="华文中宋" panose="02010600040101010101" pitchFamily="2" charset="-122"/>
              </a:rPr>
              <a:t>，利用了空间局部性；</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减少</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中块的数目，所以有可能会增加冲突失效。</a:t>
            </a:r>
            <a:r>
              <a:rPr lang="zh-CN" altLang="en-US" b="0" dirty="0">
                <a:latin typeface="华文中宋" panose="02010600040101010101" pitchFamily="2" charset="-122"/>
                <a:ea typeface="华文中宋" panose="02010600040101010101" pitchFamily="2" charset="-122"/>
              </a:rPr>
              <a:t>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容量较小时，甚至还会增加容量失效。</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ts val="1200"/>
              </a:spcBef>
              <a:spcAft>
                <a:spcPts val="600"/>
              </a:spcAft>
              <a:buClrTx/>
              <a:buSzTx/>
              <a:buFontTx/>
              <a:buNone/>
            </a:pPr>
            <a:r>
              <a:rPr lang="zh-CN" altLang="en-US" b="0" dirty="0">
                <a:latin typeface="华文中宋" panose="02010600040101010101" pitchFamily="2" charset="-122"/>
                <a:ea typeface="华文中宋" panose="02010600040101010101" pitchFamily="2" charset="-122"/>
              </a:rPr>
              <a:t>       刚开始增加块大小时，由于块大小还不是很大，上述的第一种作用超过第二种作用，从而使失效率下降。但等到块大小较大时，第二种作用超过第一种作用，使失效率上升。</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此外，增加块大小同时也会增加失效开销，如果这个负面效应超过了失效率下降所带来的好处，就会使平均访存时间增加。这时，即使降低失效率也是得不偿失。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625" y="703585"/>
            <a:ext cx="7789863" cy="236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179512" y="3356992"/>
            <a:ext cx="8784976"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例</a:t>
            </a:r>
            <a:r>
              <a:rPr lang="en-US" altLang="zh-CN" sz="2200" b="0" dirty="0">
                <a:latin typeface="华文中宋" panose="02010600040101010101" pitchFamily="2" charset="-122"/>
                <a:ea typeface="华文中宋" panose="02010600040101010101" pitchFamily="2" charset="-122"/>
              </a:rPr>
              <a:t>5.4  </a:t>
            </a:r>
            <a:r>
              <a:rPr lang="zh-CN" altLang="en-US" sz="2200" b="0" dirty="0">
                <a:latin typeface="华文中宋" panose="02010600040101010101" pitchFamily="2" charset="-122"/>
                <a:ea typeface="华文中宋" panose="02010600040101010101" pitchFamily="2" charset="-122"/>
              </a:rPr>
              <a:t>假定存储系统在延迟</a:t>
            </a:r>
            <a:r>
              <a:rPr lang="en-US" altLang="zh-CN" sz="2200" b="0" dirty="0">
                <a:latin typeface="华文中宋" panose="02010600040101010101" pitchFamily="2" charset="-122"/>
                <a:ea typeface="华文中宋" panose="02010600040101010101" pitchFamily="2" charset="-122"/>
              </a:rPr>
              <a:t>40</a:t>
            </a:r>
            <a:r>
              <a:rPr lang="zh-CN" altLang="en-US" sz="2200" b="0" dirty="0">
                <a:latin typeface="华文中宋" panose="02010600040101010101" pitchFamily="2" charset="-122"/>
                <a:ea typeface="华文中宋" panose="02010600040101010101" pitchFamily="2" charset="-122"/>
              </a:rPr>
              <a:t>个时钟周期后，每两个时钟周期能送出</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。即，经过</a:t>
            </a:r>
            <a:r>
              <a:rPr lang="en-US" altLang="zh-CN" sz="2200" b="0" dirty="0">
                <a:latin typeface="华文中宋" panose="02010600040101010101" pitchFamily="2" charset="-122"/>
                <a:ea typeface="华文中宋" panose="02010600040101010101" pitchFamily="2" charset="-122"/>
              </a:rPr>
              <a:t>42</a:t>
            </a:r>
            <a:r>
              <a:rPr lang="zh-CN" altLang="en-US" sz="2200" b="0" dirty="0">
                <a:latin typeface="华文中宋" panose="02010600040101010101" pitchFamily="2" charset="-122"/>
                <a:ea typeface="华文中宋" panose="02010600040101010101" pitchFamily="2" charset="-122"/>
              </a:rPr>
              <a:t>个时钟周期，它可提供</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；经过</a:t>
            </a:r>
            <a:r>
              <a:rPr lang="en-US" altLang="zh-CN" sz="2200" b="0" dirty="0">
                <a:latin typeface="华文中宋" panose="02010600040101010101" pitchFamily="2" charset="-122"/>
                <a:ea typeface="华文中宋" panose="02010600040101010101" pitchFamily="2" charset="-122"/>
              </a:rPr>
              <a:t>44</a:t>
            </a:r>
            <a:r>
              <a:rPr lang="zh-CN" altLang="en-US" sz="2200" b="0" dirty="0">
                <a:latin typeface="华文中宋" panose="02010600040101010101" pitchFamily="2" charset="-122"/>
                <a:ea typeface="华文中宋" panose="02010600040101010101" pitchFamily="2" charset="-122"/>
              </a:rPr>
              <a:t>个时钟周期，可提供</a:t>
            </a:r>
            <a:r>
              <a:rPr lang="en-US" altLang="zh-CN" sz="2200" b="0" dirty="0">
                <a:latin typeface="华文中宋" panose="02010600040101010101" pitchFamily="2" charset="-122"/>
                <a:ea typeface="华文中宋" panose="02010600040101010101" pitchFamily="2" charset="-122"/>
              </a:rPr>
              <a:t>32 B</a:t>
            </a:r>
            <a:r>
              <a:rPr lang="zh-CN" altLang="en-US" sz="2200" b="0" dirty="0">
                <a:latin typeface="华文中宋" panose="02010600040101010101" pitchFamily="2" charset="-122"/>
                <a:ea typeface="华文中宋" panose="02010600040101010101" pitchFamily="2" charset="-122"/>
              </a:rPr>
              <a:t>；依此类推。请问对于表</a:t>
            </a:r>
            <a:r>
              <a:rPr lang="en-US" altLang="zh-CN" sz="2200" b="0" dirty="0">
                <a:latin typeface="华文中宋" panose="02010600040101010101" pitchFamily="2" charset="-122"/>
                <a:ea typeface="华文中宋" panose="02010600040101010101" pitchFamily="2" charset="-122"/>
              </a:rPr>
              <a:t>5.6</a:t>
            </a:r>
            <a:r>
              <a:rPr lang="zh-CN" altLang="en-US" sz="2200" b="0" dirty="0">
                <a:latin typeface="华文中宋" panose="02010600040101010101" pitchFamily="2" charset="-122"/>
                <a:ea typeface="华文中宋" panose="02010600040101010101" pitchFamily="2" charset="-122"/>
              </a:rPr>
              <a:t>中列出的各种容量的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，在块大小分别为多少时，平均访存时间最小？</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解  平均访存时间</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命中时间</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失效率</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失效开销</a:t>
            </a:r>
            <a:endParaRPr lang="en-US" altLang="zh-CN"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假设命中时间与块大小无关，为一个时钟，那么对于一个块大小为</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，容量为</a:t>
            </a:r>
            <a:r>
              <a:rPr lang="en-US" altLang="zh-CN" sz="2200" b="0" dirty="0">
                <a:latin typeface="华文中宋" panose="02010600040101010101" pitchFamily="2" charset="-122"/>
                <a:ea typeface="华文中宋" panose="02010600040101010101" pitchFamily="2" charset="-122"/>
              </a:rPr>
              <a:t>1 KB</a:t>
            </a:r>
            <a:r>
              <a:rPr lang="zh-CN" altLang="en-US" sz="2200" b="0" dirty="0">
                <a:latin typeface="华文中宋" panose="02010600040101010101" pitchFamily="2" charset="-122"/>
                <a:ea typeface="华文中宋" panose="02010600040101010101" pitchFamily="2" charset="-122"/>
              </a:rPr>
              <a:t>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来说</a:t>
            </a:r>
            <a:r>
              <a:rPr lang="zh-CN" altLang="en-US" sz="2200" b="0" dirty="0" smtClean="0">
                <a:latin typeface="华文中宋" panose="02010600040101010101" pitchFamily="2" charset="-122"/>
                <a:ea typeface="华文中宋" panose="02010600040101010101" pitchFamily="2" charset="-122"/>
              </a:rPr>
              <a:t>，平均</a:t>
            </a:r>
            <a:r>
              <a:rPr lang="zh-CN" altLang="en-US" sz="2200" b="0" dirty="0">
                <a:latin typeface="华文中宋" panose="02010600040101010101" pitchFamily="2" charset="-122"/>
                <a:ea typeface="华文中宋" panose="02010600040101010101" pitchFamily="2" charset="-122"/>
              </a:rPr>
              <a:t>访存时间为平均访存时间</a:t>
            </a:r>
            <a:r>
              <a:rPr lang="en-US" altLang="zh-CN" sz="2200" b="0" dirty="0">
                <a:latin typeface="华文中宋" panose="02010600040101010101" pitchFamily="2" charset="-122"/>
                <a:ea typeface="华文中宋" panose="02010600040101010101" pitchFamily="2" charset="-122"/>
              </a:rPr>
              <a:t>=1+</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15.05%×42</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=7.321</a:t>
            </a:r>
            <a:r>
              <a:rPr lang="zh-CN" altLang="en-US" sz="2200" b="0" dirty="0">
                <a:latin typeface="华文中宋" panose="02010600040101010101" pitchFamily="2" charset="-122"/>
                <a:ea typeface="华文中宋" panose="02010600040101010101" pitchFamily="2" charset="-122"/>
              </a:rPr>
              <a:t>个时钟</a:t>
            </a:r>
            <a:r>
              <a:rPr lang="zh-CN" altLang="en-US" sz="2200" b="0" dirty="0" smtClean="0">
                <a:latin typeface="华文中宋" panose="02010600040101010101" pitchFamily="2" charset="-122"/>
                <a:ea typeface="华文中宋" panose="02010600040101010101" pitchFamily="2" charset="-122"/>
              </a:rPr>
              <a:t>周期</a:t>
            </a:r>
            <a:endParaRPr lang="zh-CN" altLang="en-US" sz="22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254892" y="908720"/>
            <a:ext cx="8637588" cy="8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20000"/>
              </a:lnSpc>
              <a:spcBef>
                <a:spcPct val="0"/>
              </a:spcBef>
              <a:buClrTx/>
              <a:buSzTx/>
              <a:buFontTx/>
              <a:buNone/>
            </a:pPr>
            <a:r>
              <a:rPr lang="zh-CN" altLang="en-US" sz="2200" b="0" dirty="0" smtClean="0">
                <a:latin typeface="华文中宋" panose="02010600040101010101" pitchFamily="2" charset="-122"/>
                <a:ea typeface="华文中宋" panose="02010600040101010101" pitchFamily="2" charset="-122"/>
              </a:rPr>
              <a:t>而</a:t>
            </a:r>
            <a:r>
              <a:rPr lang="zh-CN" altLang="en-US" sz="2200" b="0" dirty="0">
                <a:latin typeface="华文中宋" panose="02010600040101010101" pitchFamily="2" charset="-122"/>
                <a:ea typeface="华文中宋" panose="02010600040101010101" pitchFamily="2" charset="-122"/>
              </a:rPr>
              <a:t>对于块大小为</a:t>
            </a:r>
            <a:r>
              <a:rPr lang="en-US" altLang="zh-CN" sz="2200" b="0" dirty="0">
                <a:latin typeface="华文中宋" panose="02010600040101010101" pitchFamily="2" charset="-122"/>
                <a:ea typeface="华文中宋" panose="02010600040101010101" pitchFamily="2" charset="-122"/>
              </a:rPr>
              <a:t>256 B</a:t>
            </a:r>
            <a:r>
              <a:rPr lang="zh-CN" altLang="en-US" sz="2200" b="0" dirty="0">
                <a:latin typeface="华文中宋" panose="02010600040101010101" pitchFamily="2" charset="-122"/>
                <a:ea typeface="华文中宋" panose="02010600040101010101" pitchFamily="2" charset="-122"/>
              </a:rPr>
              <a:t>、容量为</a:t>
            </a:r>
            <a:r>
              <a:rPr lang="en-US" altLang="zh-CN" sz="2200" b="0" dirty="0">
                <a:latin typeface="华文中宋" panose="02010600040101010101" pitchFamily="2" charset="-122"/>
                <a:ea typeface="华文中宋" panose="02010600040101010101" pitchFamily="2" charset="-122"/>
              </a:rPr>
              <a:t>256 KB</a:t>
            </a:r>
            <a:r>
              <a:rPr lang="zh-CN" altLang="en-US" sz="2200" b="0" dirty="0">
                <a:latin typeface="华文中宋" panose="02010600040101010101" pitchFamily="2" charset="-122"/>
                <a:ea typeface="华文中宋" panose="02010600040101010101" pitchFamily="2" charset="-122"/>
              </a:rPr>
              <a:t>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来说，平均访存时间为 </a:t>
            </a:r>
            <a:endParaRPr lang="zh-CN" altLang="en-US" sz="2200" b="0" dirty="0">
              <a:latin typeface="华文中宋" panose="02010600040101010101" pitchFamily="2" charset="-122"/>
              <a:ea typeface="华文中宋" panose="02010600040101010101" pitchFamily="2" charset="-122"/>
            </a:endParaRPr>
          </a:p>
        </p:txBody>
      </p:sp>
      <p:pic>
        <p:nvPicPr>
          <p:cNvPr id="5"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1926828"/>
            <a:ext cx="8551863"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9"/>
          <p:cNvSpPr>
            <a:spLocks noChangeArrowheads="1"/>
          </p:cNvSpPr>
          <p:nvPr/>
        </p:nvSpPr>
        <p:spPr bwMode="auto">
          <a:xfrm>
            <a:off x="393700" y="4648101"/>
            <a:ext cx="8499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粗体字的数字为速度最快的情况：</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容量为</a:t>
            </a:r>
            <a:r>
              <a:rPr lang="en-US" altLang="zh-CN" dirty="0">
                <a:latin typeface="华文中宋" panose="02010600040101010101" pitchFamily="2" charset="-122"/>
                <a:ea typeface="华文中宋" panose="02010600040101010101" pitchFamily="2" charset="-122"/>
              </a:rPr>
              <a:t>1KB</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4KB</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16KB</a:t>
            </a:r>
            <a:r>
              <a:rPr lang="zh-CN" altLang="en-US" dirty="0">
                <a:latin typeface="华文中宋" panose="02010600040101010101" pitchFamily="2" charset="-122"/>
                <a:ea typeface="华文中宋" panose="02010600040101010101" pitchFamily="2" charset="-122"/>
              </a:rPr>
              <a:t>的情况下块大小为</a:t>
            </a:r>
            <a:r>
              <a:rPr lang="en-US" altLang="zh-CN" dirty="0">
                <a:latin typeface="华文中宋" panose="02010600040101010101" pitchFamily="2" charset="-122"/>
                <a:ea typeface="华文中宋" panose="02010600040101010101" pitchFamily="2" charset="-122"/>
              </a:rPr>
              <a:t>32B</a:t>
            </a:r>
            <a:r>
              <a:rPr lang="zh-CN" altLang="en-US" dirty="0">
                <a:latin typeface="华文中宋" panose="02010600040101010101" pitchFamily="2" charset="-122"/>
                <a:ea typeface="华文中宋" panose="02010600040101010101" pitchFamily="2" charset="-122"/>
              </a:rPr>
              <a:t>时速度最快；容量为</a:t>
            </a:r>
            <a:r>
              <a:rPr lang="en-US" altLang="zh-CN" dirty="0">
                <a:latin typeface="华文中宋" panose="02010600040101010101" pitchFamily="2" charset="-122"/>
                <a:ea typeface="华文中宋" panose="02010600040101010101" pitchFamily="2" charset="-122"/>
              </a:rPr>
              <a:t>64KB</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256KB</a:t>
            </a:r>
            <a:r>
              <a:rPr lang="zh-CN" altLang="en-US" dirty="0">
                <a:latin typeface="华文中宋" panose="02010600040101010101" pitchFamily="2" charset="-122"/>
                <a:ea typeface="华文中宋" panose="02010600040101010101" pitchFamily="2" charset="-122"/>
              </a:rPr>
              <a:t>时，块大小为</a:t>
            </a:r>
            <a:r>
              <a:rPr lang="en-US" altLang="zh-CN" dirty="0">
                <a:latin typeface="华文中宋" panose="02010600040101010101" pitchFamily="2" charset="-122"/>
                <a:ea typeface="华文中宋" panose="02010600040101010101" pitchFamily="2" charset="-122"/>
              </a:rPr>
              <a:t>64B</a:t>
            </a:r>
            <a:r>
              <a:rPr lang="zh-CN" altLang="en-US" dirty="0">
                <a:latin typeface="华文中宋" panose="02010600040101010101" pitchFamily="2" charset="-122"/>
                <a:ea typeface="华文中宋" panose="02010600040101010101" pitchFamily="2" charset="-122"/>
              </a:rPr>
              <a:t>最快。</a:t>
            </a:r>
            <a:endParaRPr lang="zh-CN" altLang="en-US"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221266" y="1386407"/>
            <a:ext cx="8671214"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en-US" altLang="zh-CN" b="0" dirty="0" smtClean="0">
                <a:latin typeface="华文中宋" panose="02010600040101010101" pitchFamily="2" charset="-122"/>
                <a:ea typeface="华文中宋" panose="02010600040101010101" pitchFamily="2" charset="-122"/>
              </a:rPr>
              <a:t>       Cache</a:t>
            </a:r>
            <a:r>
              <a:rPr lang="zh-CN" altLang="en-US" b="0" dirty="0">
                <a:latin typeface="华文中宋" panose="02010600040101010101" pitchFamily="2" charset="-122"/>
                <a:ea typeface="华文中宋" panose="02010600040101010101" pitchFamily="2" charset="-122"/>
              </a:rPr>
              <a:t>设计者一直在努力同时减少失效率和失效开销。从失效开销的角度来讲，块大小的选择取决于下一级存储器的延迟和带宽两个方面。高延迟和高带宽时，宜采用较大的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块，因为这时每次失效时，稍微增加一点失效开销，就可以获得许多数据。与之相反，低延迟和低带宽时，宜采用较小的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块，而且采用小</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块，块的数量多，有可能减少冲突失效。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11560" y="964292"/>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2 </a:t>
            </a:r>
            <a:r>
              <a:rPr lang="zh-CN" altLang="en-US" dirty="0" smtClean="0">
                <a:solidFill>
                  <a:srgbClr val="C00000"/>
                </a:solidFill>
              </a:rPr>
              <a:t>提高相联度</a:t>
            </a:r>
            <a:endParaRPr lang="zh-CN" altLang="en-US" dirty="0">
              <a:solidFill>
                <a:srgbClr val="C00000"/>
              </a:solidFill>
            </a:endParaRPr>
          </a:p>
        </p:txBody>
      </p:sp>
      <p:sp>
        <p:nvSpPr>
          <p:cNvPr id="4" name="Rectangle 6"/>
          <p:cNvSpPr>
            <a:spLocks noChangeArrowheads="1"/>
          </p:cNvSpPr>
          <p:nvPr/>
        </p:nvSpPr>
        <p:spPr bwMode="auto">
          <a:xfrm>
            <a:off x="214759" y="1829606"/>
            <a:ext cx="8821737"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前面</a:t>
            </a:r>
            <a:r>
              <a:rPr lang="zh-CN" altLang="en-US" b="0" dirty="0">
                <a:latin typeface="华文中宋" panose="02010600040101010101" pitchFamily="2" charset="-122"/>
                <a:ea typeface="华文中宋" panose="02010600040101010101" pitchFamily="2" charset="-122"/>
              </a:rPr>
              <a:t>已经说明了提高相联度会使失效率下降。从中可以得出两条经验规则：</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en-US" altLang="zh-CN" b="0" dirty="0">
                <a:latin typeface="华文中宋" panose="02010600040101010101" pitchFamily="2" charset="-122"/>
                <a:ea typeface="华文中宋" panose="02010600040101010101" pitchFamily="2" charset="-122"/>
              </a:rPr>
              <a:t> </a:t>
            </a:r>
            <a:r>
              <a:rPr lang="en-US" altLang="zh-CN" b="0" dirty="0">
                <a:solidFill>
                  <a:srgbClr val="FF0000"/>
                </a:solidFill>
                <a:latin typeface="华文中宋" panose="02010600040101010101" pitchFamily="2" charset="-122"/>
                <a:ea typeface="华文中宋" panose="02010600040101010101" pitchFamily="2" charset="-122"/>
              </a:rPr>
              <a:t>8</a:t>
            </a:r>
            <a:r>
              <a:rPr lang="zh-CN" altLang="en-US" b="0" dirty="0">
                <a:solidFill>
                  <a:srgbClr val="FF0000"/>
                </a:solidFill>
                <a:latin typeface="华文中宋" panose="02010600040101010101" pitchFamily="2" charset="-122"/>
                <a:ea typeface="华文中宋" panose="02010600040101010101" pitchFamily="2" charset="-122"/>
              </a:rPr>
              <a:t>路组相联在降低失效率方面的作用已经基本和全相联一样有效。</a:t>
            </a:r>
            <a:r>
              <a:rPr lang="zh-CN" altLang="en-US" b="0" dirty="0">
                <a:latin typeface="华文中宋" panose="02010600040101010101" pitchFamily="2" charset="-122"/>
                <a:ea typeface="华文中宋" panose="02010600040101010101" pitchFamily="2" charset="-122"/>
              </a:rPr>
              <a:t>也就是说，采用相联度超过</a:t>
            </a:r>
            <a:r>
              <a:rPr lang="en-US" altLang="zh-CN" b="0" dirty="0">
                <a:latin typeface="华文中宋" panose="02010600040101010101" pitchFamily="2" charset="-122"/>
                <a:ea typeface="华文中宋" panose="02010600040101010101" pitchFamily="2" charset="-122"/>
              </a:rPr>
              <a:t>8</a:t>
            </a:r>
            <a:r>
              <a:rPr lang="zh-CN" altLang="en-US" b="0" dirty="0">
                <a:latin typeface="华文中宋" panose="02010600040101010101" pitchFamily="2" charset="-122"/>
                <a:ea typeface="华文中宋" panose="02010600040101010101" pitchFamily="2" charset="-122"/>
              </a:rPr>
              <a:t>的方法实际意义不大。</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Char char="•"/>
            </a:pPr>
            <a:r>
              <a:rPr lang="en-US" altLang="zh-CN" b="0" dirty="0">
                <a:latin typeface="华文中宋" panose="02010600040101010101" pitchFamily="2" charset="-122"/>
                <a:ea typeface="华文中宋" panose="02010600040101010101" pitchFamily="2" charset="-122"/>
              </a:rPr>
              <a:t> </a:t>
            </a:r>
            <a:r>
              <a:rPr lang="en-US" altLang="zh-CN" b="0" dirty="0">
                <a:solidFill>
                  <a:srgbClr val="FF0000"/>
                </a:solidFill>
                <a:latin typeface="华文中宋" panose="02010600040101010101" pitchFamily="2" charset="-122"/>
                <a:ea typeface="华文中宋" panose="02010600040101010101" pitchFamily="2" charset="-122"/>
              </a:rPr>
              <a:t>2:1 Cache</a:t>
            </a:r>
            <a:r>
              <a:rPr lang="zh-CN" altLang="en-US" b="0" dirty="0">
                <a:solidFill>
                  <a:srgbClr val="FF0000"/>
                </a:solidFill>
                <a:latin typeface="华文中宋" panose="02010600040101010101" pitchFamily="2" charset="-122"/>
                <a:ea typeface="华文中宋" panose="02010600040101010101" pitchFamily="2" charset="-122"/>
              </a:rPr>
              <a:t>经验规则</a:t>
            </a:r>
            <a:r>
              <a:rPr lang="zh-CN" altLang="en-US" b="0" dirty="0">
                <a:latin typeface="华文中宋" panose="02010600040101010101" pitchFamily="2" charset="-122"/>
                <a:ea typeface="华文中宋" panose="02010600040101010101" pitchFamily="2" charset="-122"/>
              </a:rPr>
              <a:t>，它是指容量为</a:t>
            </a:r>
            <a:r>
              <a:rPr lang="en-US" altLang="zh-CN" b="0" i="1" dirty="0">
                <a:latin typeface="华文中宋" panose="02010600040101010101" pitchFamily="2" charset="-122"/>
                <a:ea typeface="华文中宋" panose="02010600040101010101" pitchFamily="2" charset="-122"/>
              </a:rPr>
              <a:t>N </a:t>
            </a:r>
            <a:r>
              <a:rPr lang="zh-CN" altLang="en-US" b="0" dirty="0">
                <a:latin typeface="华文中宋" panose="02010600040101010101" pitchFamily="2" charset="-122"/>
                <a:ea typeface="华文中宋" panose="02010600040101010101" pitchFamily="2" charset="-122"/>
              </a:rPr>
              <a:t>的直接映象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的失效率与容量为</a:t>
            </a:r>
            <a:r>
              <a:rPr lang="en-US" altLang="zh-CN" b="0" i="1" dirty="0">
                <a:latin typeface="华文中宋" panose="02010600040101010101" pitchFamily="2" charset="-122"/>
                <a:ea typeface="华文中宋" panose="02010600040101010101" pitchFamily="2" charset="-122"/>
              </a:rPr>
              <a:t>N/</a:t>
            </a:r>
            <a:r>
              <a:rPr lang="en-US" altLang="zh-CN" b="0" dirty="0">
                <a:latin typeface="华文中宋" panose="02010600040101010101" pitchFamily="2" charset="-122"/>
                <a:ea typeface="华文中宋" panose="02010600040101010101" pitchFamily="2" charset="-122"/>
              </a:rPr>
              <a:t>2</a:t>
            </a:r>
            <a:r>
              <a:rPr lang="zh-CN" altLang="en-US" b="0" dirty="0">
                <a:latin typeface="华文中宋" panose="02010600040101010101" pitchFamily="2" charset="-122"/>
                <a:ea typeface="华文中宋" panose="02010600040101010101" pitchFamily="2" charset="-122"/>
              </a:rPr>
              <a:t>的两路组相联</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的失效率差不多相同</a:t>
            </a:r>
            <a:r>
              <a:rPr lang="zh-CN" altLang="en-US" b="0" dirty="0" smtClean="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9657" name="Rectangle 313"/>
          <p:cNvSpPr>
            <a:spLocks noGrp="1" noChangeArrowheads="1"/>
          </p:cNvSpPr>
          <p:nvPr>
            <p:ph type="body" idx="1"/>
          </p:nvPr>
        </p:nvSpPr>
        <p:spPr>
          <a:xfrm>
            <a:off x="251520" y="1087496"/>
            <a:ext cx="8648700" cy="1366832"/>
          </a:xfrm>
          <a:noFill/>
        </p:spPr>
        <p:txBody>
          <a:bodyPr lIns="90488" rIns="90488">
            <a:normAutofit/>
          </a:bodyPr>
          <a:lstStyle/>
          <a:p>
            <a:r>
              <a:rPr lang="zh-CN" altLang="en-US" b="1" dirty="0" smtClean="0">
                <a:solidFill>
                  <a:schemeClr val="hlink"/>
                </a:solidFill>
              </a:rPr>
              <a:t>存储器存在哪些问题？</a:t>
            </a:r>
            <a:endParaRPr lang="en-US" b="1" dirty="0">
              <a:solidFill>
                <a:schemeClr val="hlink"/>
              </a:solidFill>
            </a:endParaRPr>
          </a:p>
          <a:p>
            <a:pPr lvl="1"/>
            <a:r>
              <a:rPr lang="zh-CN" altLang="en-US" b="1" dirty="0" smtClean="0"/>
              <a:t>处理器</a:t>
            </a:r>
            <a:r>
              <a:rPr lang="en-US" b="1" dirty="0" smtClean="0"/>
              <a:t>-</a:t>
            </a:r>
            <a:r>
              <a:rPr lang="zh-CN" altLang="en-US" b="1" dirty="0" smtClean="0"/>
              <a:t>存储器之间的性能</a:t>
            </a:r>
            <a:r>
              <a:rPr lang="zh-CN" altLang="en-US" b="1" dirty="0" smtClean="0">
                <a:solidFill>
                  <a:srgbClr val="FF0000"/>
                </a:solidFill>
              </a:rPr>
              <a:t>差距</a:t>
            </a:r>
            <a:r>
              <a:rPr lang="en-US" sz="1800" b="1" dirty="0">
                <a:solidFill>
                  <a:srgbClr val="FF0000"/>
                </a:solidFill>
              </a:rPr>
              <a:t>	</a:t>
            </a:r>
            <a:r>
              <a:rPr lang="en-US" sz="1800" dirty="0"/>
              <a:t>		</a:t>
            </a:r>
            <a:endParaRPr lang="en-US" sz="1800" dirty="0"/>
          </a:p>
          <a:p>
            <a:pPr>
              <a:buFontTx/>
              <a:buNone/>
            </a:pPr>
            <a:endParaRPr lang="en-US" sz="1800" dirty="0"/>
          </a:p>
          <a:p>
            <a:pPr>
              <a:buFontTx/>
              <a:buNone/>
            </a:pPr>
            <a:endParaRPr lang="en-US" sz="1800" dirty="0"/>
          </a:p>
          <a:p>
            <a:pPr>
              <a:buFontTx/>
              <a:buNone/>
            </a:pPr>
            <a:endParaRPr lang="en-US" sz="1800" dirty="0"/>
          </a:p>
          <a:p>
            <a:pPr>
              <a:buFontTx/>
              <a:buNone/>
            </a:pPr>
            <a:endParaRPr lang="en-US" sz="1800" dirty="0"/>
          </a:p>
          <a:p>
            <a:pPr>
              <a:buFontTx/>
              <a:buNone/>
            </a:pPr>
            <a:endParaRPr lang="en-US" sz="1800" dirty="0"/>
          </a:p>
          <a:p>
            <a:pPr>
              <a:buFontTx/>
              <a:buNone/>
            </a:pPr>
            <a:endParaRPr lang="en-US" sz="1800" dirty="0"/>
          </a:p>
          <a:p>
            <a:pPr>
              <a:buFontTx/>
              <a:buNone/>
            </a:pPr>
            <a:endParaRPr lang="en-US" sz="1800" dirty="0"/>
          </a:p>
          <a:p>
            <a:pPr>
              <a:buFontTx/>
              <a:buNone/>
            </a:pPr>
            <a:endParaRPr lang="en-US" sz="1800" dirty="0"/>
          </a:p>
        </p:txBody>
      </p:sp>
      <p:sp>
        <p:nvSpPr>
          <p:cNvPr id="569346" name="Rectangle 2"/>
          <p:cNvSpPr>
            <a:spLocks noGrp="1" noChangeArrowheads="1"/>
          </p:cNvSpPr>
          <p:nvPr>
            <p:ph type="title"/>
          </p:nvPr>
        </p:nvSpPr>
        <p:spPr>
          <a:xfrm>
            <a:off x="539551" y="128005"/>
            <a:ext cx="7922787" cy="708707"/>
          </a:xfrm>
          <a:noFill/>
        </p:spPr>
        <p:txBody>
          <a:bodyPr lIns="90488" rIns="90488">
            <a:normAutofit/>
          </a:bodyPr>
          <a:lstStyle/>
          <a:p>
            <a:r>
              <a:rPr lang="en-US" altLang="zh-CN" sz="3200" b="1" dirty="0">
                <a:solidFill>
                  <a:srgbClr val="0000FF"/>
                </a:solidFill>
              </a:rPr>
              <a:t>5.1  </a:t>
            </a:r>
            <a:r>
              <a:rPr lang="zh-CN" altLang="en-US" sz="3200" b="1" dirty="0">
                <a:solidFill>
                  <a:srgbClr val="0000FF"/>
                </a:solidFill>
              </a:rPr>
              <a:t>引言</a:t>
            </a:r>
            <a:endParaRPr lang="en-US" b="1" dirty="0">
              <a:solidFill>
                <a:schemeClr val="tx1"/>
              </a:solidFill>
              <a:ea typeface="宋体" panose="02010600030101010101" pitchFamily="2" charset="-122"/>
            </a:endParaRPr>
          </a:p>
        </p:txBody>
      </p:sp>
      <p:grpSp>
        <p:nvGrpSpPr>
          <p:cNvPr id="2" name="Group 339"/>
          <p:cNvGrpSpPr/>
          <p:nvPr/>
        </p:nvGrpSpPr>
        <p:grpSpPr bwMode="auto">
          <a:xfrm>
            <a:off x="785786" y="2500306"/>
            <a:ext cx="7848600" cy="1908175"/>
            <a:chOff x="480" y="1344"/>
            <a:chExt cx="4944" cy="1202"/>
          </a:xfrm>
        </p:grpSpPr>
        <p:sp>
          <p:nvSpPr>
            <p:cNvPr id="569661" name="Oval 317"/>
            <p:cNvSpPr>
              <a:spLocks noChangeArrowheads="1"/>
            </p:cNvSpPr>
            <p:nvPr/>
          </p:nvSpPr>
          <p:spPr bwMode="auto">
            <a:xfrm>
              <a:off x="480" y="1440"/>
              <a:ext cx="1000" cy="1082"/>
            </a:xfrm>
            <a:prstGeom prst="ellipse">
              <a:avLst/>
            </a:prstGeom>
            <a:solidFill>
              <a:srgbClr val="FFFFCC"/>
            </a:solidFill>
            <a:ln w="9525">
              <a:solidFill>
                <a:srgbClr val="000000"/>
              </a:solidFill>
              <a:round/>
            </a:ln>
            <a:effectLst>
              <a:outerShdw dist="57238" dir="2021404" algn="ctr" rotWithShape="0">
                <a:srgbClr val="000000"/>
              </a:outerShdw>
            </a:effectLst>
          </p:spPr>
          <p:txBody>
            <a:bodyPr/>
            <a:lstStyle/>
            <a:p>
              <a:endParaRPr lang="zh-CN" altLang="en-US"/>
            </a:p>
          </p:txBody>
        </p:sp>
        <p:sp>
          <p:nvSpPr>
            <p:cNvPr id="569662" name="Rectangle 318"/>
            <p:cNvSpPr>
              <a:spLocks noChangeArrowheads="1"/>
            </p:cNvSpPr>
            <p:nvPr/>
          </p:nvSpPr>
          <p:spPr bwMode="auto">
            <a:xfrm>
              <a:off x="1831" y="1461"/>
              <a:ext cx="256" cy="1082"/>
            </a:xfrm>
            <a:prstGeom prst="rect">
              <a:avLst/>
            </a:prstGeom>
            <a:solidFill>
              <a:srgbClr val="FFFF99"/>
            </a:solidFill>
            <a:ln w="9525">
              <a:solidFill>
                <a:srgbClr val="000000"/>
              </a:solidFill>
              <a:miter lim="800000"/>
            </a:ln>
            <a:effectLst>
              <a:outerShdw dist="57238" dir="2021404" algn="ctr" rotWithShape="0">
                <a:srgbClr val="000000"/>
              </a:outerShdw>
            </a:effectLst>
          </p:spPr>
          <p:txBody>
            <a:bodyPr lIns="12700" tIns="12700" rIns="12700" bIns="12700"/>
            <a:lstStyle/>
            <a:p>
              <a:r>
                <a:rPr lang="zh-CN" altLang="en-US" sz="2200" b="0">
                  <a:latin typeface="Times New Roman" panose="02020603050405020304" pitchFamily="18" charset="0"/>
                  <a:ea typeface="宋体" panose="02010600030101010101" pitchFamily="2" charset="-122"/>
                </a:rPr>
                <a:t> </a:t>
              </a:r>
              <a:r>
                <a:rPr lang="en-US" altLang="zh-CN" sz="2200">
                  <a:latin typeface="Times New Roman" panose="02020603050405020304" pitchFamily="18" charset="0"/>
                  <a:ea typeface="宋体" panose="02010600030101010101" pitchFamily="2" charset="-122"/>
                </a:rPr>
                <a:t>C</a:t>
              </a:r>
              <a:endParaRPr lang="en-US" altLang="zh-CN" sz="2200">
                <a:latin typeface="Times New Roman" panose="02020603050405020304" pitchFamily="18" charset="0"/>
                <a:ea typeface="宋体" panose="02010600030101010101" pitchFamily="2" charset="-122"/>
              </a:endParaRPr>
            </a:p>
            <a:p>
              <a:r>
                <a:rPr lang="en-US" altLang="zh-CN" sz="2200">
                  <a:latin typeface="Times New Roman" panose="02020603050405020304" pitchFamily="18" charset="0"/>
                  <a:ea typeface="宋体" panose="02010600030101010101" pitchFamily="2" charset="-122"/>
                </a:rPr>
                <a:t> a</a:t>
              </a:r>
              <a:endParaRPr lang="en-US" altLang="zh-CN" sz="2200">
                <a:latin typeface="Times New Roman" panose="02020603050405020304" pitchFamily="18" charset="0"/>
                <a:ea typeface="宋体" panose="02010600030101010101" pitchFamily="2" charset="-122"/>
              </a:endParaRPr>
            </a:p>
            <a:p>
              <a:r>
                <a:rPr lang="en-US" altLang="zh-CN" sz="2200">
                  <a:latin typeface="Times New Roman" panose="02020603050405020304" pitchFamily="18" charset="0"/>
                  <a:ea typeface="宋体" panose="02010600030101010101" pitchFamily="2" charset="-122"/>
                </a:rPr>
                <a:t> c</a:t>
              </a:r>
              <a:endParaRPr lang="en-US" altLang="zh-CN" sz="2200">
                <a:latin typeface="Times New Roman" panose="02020603050405020304" pitchFamily="18" charset="0"/>
                <a:ea typeface="宋体" panose="02010600030101010101" pitchFamily="2" charset="-122"/>
              </a:endParaRPr>
            </a:p>
            <a:p>
              <a:r>
                <a:rPr lang="en-US" altLang="zh-CN" sz="2200">
                  <a:latin typeface="Times New Roman" panose="02020603050405020304" pitchFamily="18" charset="0"/>
                  <a:ea typeface="宋体" panose="02010600030101010101" pitchFamily="2" charset="-122"/>
                </a:rPr>
                <a:t> h</a:t>
              </a:r>
              <a:endParaRPr lang="en-US" altLang="zh-CN" sz="2200">
                <a:latin typeface="Times New Roman" panose="02020603050405020304" pitchFamily="18" charset="0"/>
                <a:ea typeface="宋体" panose="02010600030101010101" pitchFamily="2" charset="-122"/>
              </a:endParaRPr>
            </a:p>
            <a:p>
              <a:r>
                <a:rPr lang="en-US" altLang="zh-CN" sz="2200">
                  <a:latin typeface="Times New Roman" panose="02020603050405020304" pitchFamily="18" charset="0"/>
                  <a:ea typeface="宋体" panose="02010600030101010101" pitchFamily="2" charset="-122"/>
                </a:rPr>
                <a:t> e</a:t>
              </a:r>
              <a:endParaRPr lang="en-US" altLang="zh-CN" sz="2200">
                <a:latin typeface="Times New Roman" panose="02020603050405020304" pitchFamily="18" charset="0"/>
                <a:ea typeface="宋体" panose="02010600030101010101" pitchFamily="2" charset="-122"/>
              </a:endParaRPr>
            </a:p>
          </p:txBody>
        </p:sp>
        <p:sp>
          <p:nvSpPr>
            <p:cNvPr id="569663" name="Rectangle 319"/>
            <p:cNvSpPr>
              <a:spLocks noChangeArrowheads="1"/>
            </p:cNvSpPr>
            <p:nvPr/>
          </p:nvSpPr>
          <p:spPr bwMode="auto">
            <a:xfrm>
              <a:off x="3024" y="1344"/>
              <a:ext cx="767" cy="1202"/>
            </a:xfrm>
            <a:prstGeom prst="rect">
              <a:avLst/>
            </a:prstGeom>
            <a:solidFill>
              <a:srgbClr val="FFFF66"/>
            </a:solidFill>
            <a:ln w="9525">
              <a:solidFill>
                <a:srgbClr val="000000"/>
              </a:solidFill>
              <a:miter lim="800000"/>
            </a:ln>
            <a:effectLst>
              <a:outerShdw dist="57238" dir="2021404" algn="ctr" rotWithShape="0">
                <a:srgbClr val="000000"/>
              </a:outerShdw>
            </a:effectLst>
          </p:spPr>
          <p:txBody>
            <a:bodyPr lIns="12700" tIns="12700" rIns="12700" bIns="12700"/>
            <a:lstStyle/>
            <a:p>
              <a:pPr algn="just"/>
              <a:endParaRPr lang="zh-CN" altLang="en-US" sz="2200">
                <a:latin typeface="Times New Roman" panose="02020603050405020304" pitchFamily="18" charset="0"/>
                <a:ea typeface="宋体" panose="02010600030101010101" pitchFamily="2" charset="-122"/>
              </a:endParaRPr>
            </a:p>
            <a:p>
              <a:pPr algn="just"/>
              <a:r>
                <a:rPr lang="zh-CN" altLang="en-US" sz="2200">
                  <a:latin typeface="Times New Roman" panose="02020603050405020304" pitchFamily="18" charset="0"/>
                  <a:ea typeface="宋体" panose="02010600030101010101" pitchFamily="2" charset="-122"/>
                </a:rPr>
                <a:t>  </a:t>
              </a:r>
              <a:endParaRPr lang="zh-CN" altLang="en-US" sz="2200">
                <a:latin typeface="Times New Roman" panose="02020603050405020304" pitchFamily="18" charset="0"/>
                <a:ea typeface="宋体" panose="02010600030101010101" pitchFamily="2" charset="-122"/>
              </a:endParaRPr>
            </a:p>
            <a:p>
              <a:r>
                <a:rPr lang="en-US" altLang="zh-CN" sz="2200">
                  <a:latin typeface="Times New Roman" panose="02020603050405020304" pitchFamily="18" charset="0"/>
                  <a:ea typeface="宋体" panose="02010600030101010101" pitchFamily="2" charset="-122"/>
                </a:rPr>
                <a:t>Memory </a:t>
              </a:r>
              <a:endParaRPr lang="en-US" altLang="zh-CN" sz="2200">
                <a:latin typeface="Times New Roman" panose="02020603050405020304" pitchFamily="18" charset="0"/>
                <a:ea typeface="宋体" panose="02010600030101010101" pitchFamily="2" charset="-122"/>
              </a:endParaRPr>
            </a:p>
          </p:txBody>
        </p:sp>
        <p:sp>
          <p:nvSpPr>
            <p:cNvPr id="569664" name="Oval 320"/>
            <p:cNvSpPr>
              <a:spLocks noChangeArrowheads="1"/>
            </p:cNvSpPr>
            <p:nvPr/>
          </p:nvSpPr>
          <p:spPr bwMode="auto">
            <a:xfrm>
              <a:off x="4572" y="1728"/>
              <a:ext cx="852" cy="528"/>
            </a:xfrm>
            <a:prstGeom prst="ellipse">
              <a:avLst/>
            </a:prstGeom>
            <a:solidFill>
              <a:srgbClr val="A6F6E5"/>
            </a:solidFill>
            <a:ln w="9525">
              <a:solidFill>
                <a:srgbClr val="000000"/>
              </a:solidFill>
              <a:round/>
            </a:ln>
            <a:effectLst>
              <a:outerShdw dist="57238" dir="2021404" algn="ctr" rotWithShape="0">
                <a:srgbClr val="000000"/>
              </a:outerShdw>
            </a:effectLst>
          </p:spPr>
          <p:txBody>
            <a:bodyPr/>
            <a:lstStyle/>
            <a:p>
              <a:endParaRPr lang="zh-CN" altLang="en-US">
                <a:latin typeface="Comic Sans MS" panose="030F0702030302020204" pitchFamily="66" charset="0"/>
                <a:ea typeface="宋体" panose="02010600030101010101" pitchFamily="2" charset="-122"/>
              </a:endParaRPr>
            </a:p>
          </p:txBody>
        </p:sp>
        <p:sp>
          <p:nvSpPr>
            <p:cNvPr id="569665" name="Rectangle 321"/>
            <p:cNvSpPr>
              <a:spLocks noChangeArrowheads="1"/>
            </p:cNvSpPr>
            <p:nvPr/>
          </p:nvSpPr>
          <p:spPr bwMode="auto">
            <a:xfrm>
              <a:off x="726" y="1632"/>
              <a:ext cx="42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zh-CN" altLang="en-US" sz="2200" b="0">
                  <a:latin typeface="Times New Roman" panose="02020603050405020304" pitchFamily="18" charset="0"/>
                  <a:ea typeface="宋体" panose="02010600030101010101" pitchFamily="2" charset="-122"/>
                </a:rPr>
                <a:t> </a:t>
              </a:r>
              <a:r>
                <a:rPr lang="en-US" altLang="zh-CN" sz="2200" b="0">
                  <a:latin typeface="Times New Roman" panose="02020603050405020304" pitchFamily="18" charset="0"/>
                  <a:ea typeface="宋体" panose="02010600030101010101" pitchFamily="2" charset="-122"/>
                </a:rPr>
                <a:t>CPU</a:t>
              </a:r>
              <a:endParaRPr lang="en-US" altLang="zh-CN" sz="2200" b="0">
                <a:latin typeface="Times New Roman" panose="02020603050405020304" pitchFamily="18" charset="0"/>
                <a:ea typeface="宋体" panose="02010600030101010101" pitchFamily="2" charset="-122"/>
              </a:endParaRPr>
            </a:p>
          </p:txBody>
        </p:sp>
        <p:sp>
          <p:nvSpPr>
            <p:cNvPr id="569666" name="Rectangle 322"/>
            <p:cNvSpPr>
              <a:spLocks noChangeArrowheads="1"/>
            </p:cNvSpPr>
            <p:nvPr/>
          </p:nvSpPr>
          <p:spPr bwMode="auto">
            <a:xfrm>
              <a:off x="4560" y="1872"/>
              <a:ext cx="86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zh-CN" altLang="en-US" sz="2200">
                  <a:latin typeface="Times New Roman" panose="02020603050405020304" pitchFamily="18" charset="0"/>
                  <a:ea typeface="宋体" panose="02010600030101010101" pitchFamily="2" charset="-122"/>
                </a:rPr>
                <a:t> </a:t>
              </a:r>
              <a:r>
                <a:rPr lang="en-US" altLang="zh-CN" sz="2200">
                  <a:latin typeface="Times New Roman" panose="02020603050405020304" pitchFamily="18" charset="0"/>
                  <a:ea typeface="宋体" panose="02010600030101010101" pitchFamily="2" charset="-122"/>
                </a:rPr>
                <a:t>I/Odevices</a:t>
              </a:r>
              <a:endParaRPr lang="en-US" altLang="zh-CN" sz="2200">
                <a:latin typeface="Times New Roman" panose="02020603050405020304" pitchFamily="18" charset="0"/>
                <a:ea typeface="宋体" panose="02010600030101010101" pitchFamily="2" charset="-122"/>
              </a:endParaRPr>
            </a:p>
          </p:txBody>
        </p:sp>
        <p:sp>
          <p:nvSpPr>
            <p:cNvPr id="569669" name="Line 325"/>
            <p:cNvSpPr>
              <a:spLocks noChangeShapeType="1"/>
            </p:cNvSpPr>
            <p:nvPr/>
          </p:nvSpPr>
          <p:spPr bwMode="auto">
            <a:xfrm flipV="1">
              <a:off x="3792" y="2016"/>
              <a:ext cx="768"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9670" name="Rectangle 326"/>
            <p:cNvSpPr>
              <a:spLocks noChangeArrowheads="1"/>
            </p:cNvSpPr>
            <p:nvPr/>
          </p:nvSpPr>
          <p:spPr bwMode="auto">
            <a:xfrm>
              <a:off x="2256" y="1539"/>
              <a:ext cx="708"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r>
                <a:rPr lang="en-US" altLang="zh-CN" sz="2200">
                  <a:latin typeface="Times New Roman" panose="02020603050405020304" pitchFamily="18" charset="0"/>
                  <a:ea typeface="宋体" panose="02010600030101010101" pitchFamily="2" charset="-122"/>
                </a:rPr>
                <a:t>Memory bus</a:t>
              </a:r>
              <a:endParaRPr lang="en-US" altLang="zh-CN" sz="2200">
                <a:latin typeface="Times New Roman" panose="02020603050405020304" pitchFamily="18" charset="0"/>
                <a:ea typeface="宋体" panose="02010600030101010101" pitchFamily="2" charset="-122"/>
              </a:endParaRPr>
            </a:p>
          </p:txBody>
        </p:sp>
        <p:sp>
          <p:nvSpPr>
            <p:cNvPr id="569671" name="Rectangle 327"/>
            <p:cNvSpPr>
              <a:spLocks noChangeArrowheads="1"/>
            </p:cNvSpPr>
            <p:nvPr/>
          </p:nvSpPr>
          <p:spPr bwMode="auto">
            <a:xfrm>
              <a:off x="3936" y="1584"/>
              <a:ext cx="70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200">
                  <a:latin typeface="Times New Roman" panose="02020603050405020304" pitchFamily="18" charset="0"/>
                  <a:ea typeface="宋体" panose="02010600030101010101" pitchFamily="2" charset="-122"/>
                </a:rPr>
                <a:t>I/O bus</a:t>
              </a:r>
              <a:endParaRPr lang="en-US" altLang="zh-CN" sz="2200">
                <a:latin typeface="Times New Roman" panose="02020603050405020304" pitchFamily="18" charset="0"/>
                <a:ea typeface="宋体" panose="02010600030101010101" pitchFamily="2" charset="-122"/>
              </a:endParaRPr>
            </a:p>
          </p:txBody>
        </p:sp>
        <p:sp>
          <p:nvSpPr>
            <p:cNvPr id="569672" name="Rectangle 328"/>
            <p:cNvSpPr>
              <a:spLocks noChangeArrowheads="1"/>
            </p:cNvSpPr>
            <p:nvPr/>
          </p:nvSpPr>
          <p:spPr bwMode="auto">
            <a:xfrm>
              <a:off x="624" y="1872"/>
              <a:ext cx="720" cy="28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r>
                <a:rPr lang="en-US" altLang="zh-CN" sz="2200">
                  <a:latin typeface="Times New Roman" panose="02020603050405020304" pitchFamily="18" charset="0"/>
                  <a:ea typeface="宋体" panose="02010600030101010101" pitchFamily="2" charset="-122"/>
                </a:rPr>
                <a:t>Registers</a:t>
              </a:r>
              <a:endParaRPr lang="en-US" altLang="zh-CN" sz="2200">
                <a:latin typeface="Times New Roman" panose="02020603050405020304" pitchFamily="18" charset="0"/>
                <a:ea typeface="宋体" panose="02010600030101010101" pitchFamily="2" charset="-122"/>
              </a:endParaRPr>
            </a:p>
          </p:txBody>
        </p:sp>
        <p:sp>
          <p:nvSpPr>
            <p:cNvPr id="569674" name="Line 330"/>
            <p:cNvSpPr>
              <a:spLocks noChangeShapeType="1"/>
            </p:cNvSpPr>
            <p:nvPr/>
          </p:nvSpPr>
          <p:spPr bwMode="auto">
            <a:xfrm>
              <a:off x="2112" y="2016"/>
              <a:ext cx="912" cy="0"/>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69675" name="Line 331"/>
            <p:cNvSpPr>
              <a:spLocks noChangeShapeType="1"/>
            </p:cNvSpPr>
            <p:nvPr/>
          </p:nvSpPr>
          <p:spPr bwMode="auto">
            <a:xfrm>
              <a:off x="1488" y="2016"/>
              <a:ext cx="336" cy="0"/>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 name="Group 338"/>
          <p:cNvGrpSpPr/>
          <p:nvPr/>
        </p:nvGrpSpPr>
        <p:grpSpPr bwMode="auto">
          <a:xfrm>
            <a:off x="428596" y="4357694"/>
            <a:ext cx="8715375" cy="2062163"/>
            <a:chOff x="336" y="2397"/>
            <a:chExt cx="5490" cy="1299"/>
          </a:xfrm>
        </p:grpSpPr>
        <p:sp>
          <p:nvSpPr>
            <p:cNvPr id="569673" name="Rectangle 329"/>
            <p:cNvSpPr>
              <a:spLocks noChangeArrowheads="1"/>
            </p:cNvSpPr>
            <p:nvPr/>
          </p:nvSpPr>
          <p:spPr bwMode="auto">
            <a:xfrm>
              <a:off x="336" y="2974"/>
              <a:ext cx="5490" cy="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200" dirty="0">
                  <a:latin typeface="Times New Roman" panose="02020603050405020304" pitchFamily="18" charset="0"/>
                  <a:ea typeface="宋体" panose="02010600030101010101" pitchFamily="2" charset="-122"/>
                </a:rPr>
                <a:t>Size:      500B       </a:t>
              </a:r>
              <a:r>
                <a:rPr lang="en-US" altLang="zh-CN" sz="2200" dirty="0" smtClean="0">
                  <a:latin typeface="Times New Roman" panose="02020603050405020304" pitchFamily="18" charset="0"/>
                  <a:ea typeface="宋体" panose="02010600030101010101" pitchFamily="2" charset="-122"/>
                </a:rPr>
                <a:t>   64KB          </a:t>
              </a:r>
              <a:r>
                <a:rPr lang="en-US" altLang="zh-CN" sz="2200" dirty="0">
                  <a:latin typeface="Times New Roman" panose="02020603050405020304" pitchFamily="18" charset="0"/>
                  <a:ea typeface="宋体" panose="02010600030101010101" pitchFamily="2" charset="-122"/>
                </a:rPr>
                <a:t>		 512MB            		100GB</a:t>
              </a:r>
              <a:endParaRPr lang="en-US" altLang="zh-CN" sz="2200" dirty="0">
                <a:latin typeface="Times New Roman" panose="02020603050405020304" pitchFamily="18" charset="0"/>
                <a:ea typeface="宋体" panose="02010600030101010101" pitchFamily="2" charset="-122"/>
              </a:endParaRPr>
            </a:p>
            <a:p>
              <a:pPr algn="just"/>
              <a:r>
                <a:rPr lang="en-US" altLang="zh-CN" sz="2200" dirty="0">
                  <a:latin typeface="Times New Roman" panose="02020603050405020304" pitchFamily="18" charset="0"/>
                  <a:ea typeface="宋体" panose="02010600030101010101" pitchFamily="2" charset="-122"/>
                </a:rPr>
                <a:t>Speed:   0.25ns       </a:t>
              </a:r>
              <a:r>
                <a:rPr lang="en-US" altLang="zh-CN" sz="2200" dirty="0" smtClean="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1ns           		 100ns              		 5ms</a:t>
              </a:r>
              <a:endParaRPr lang="en-US" altLang="zh-CN" sz="2200" dirty="0">
                <a:latin typeface="Times New Roman" panose="02020603050405020304" pitchFamily="18" charset="0"/>
                <a:ea typeface="宋体" panose="02010600030101010101" pitchFamily="2" charset="-122"/>
              </a:endParaRPr>
            </a:p>
          </p:txBody>
        </p:sp>
        <p:sp>
          <p:nvSpPr>
            <p:cNvPr id="569678" name="Text Box 334"/>
            <p:cNvSpPr txBox="1">
              <a:spLocks noChangeArrowheads="1"/>
            </p:cNvSpPr>
            <p:nvPr/>
          </p:nvSpPr>
          <p:spPr bwMode="auto">
            <a:xfrm>
              <a:off x="576" y="2640"/>
              <a:ext cx="816" cy="3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dirty="0">
                  <a:latin typeface="Comic Sans MS" panose="030F0702030302020204" pitchFamily="66" charset="0"/>
                  <a:ea typeface="宋体" panose="02010600030101010101" pitchFamily="2" charset="-122"/>
                </a:rPr>
                <a:t>Register</a:t>
              </a:r>
              <a:endParaRPr lang="en-US" altLang="zh-CN" dirty="0">
                <a:latin typeface="Comic Sans MS" panose="030F0702030302020204" pitchFamily="66" charset="0"/>
                <a:ea typeface="宋体" panose="02010600030101010101" pitchFamily="2" charset="-122"/>
              </a:endParaRPr>
            </a:p>
            <a:p>
              <a:pPr>
                <a:lnSpc>
                  <a:spcPct val="50000"/>
                </a:lnSpc>
                <a:spcBef>
                  <a:spcPct val="50000"/>
                </a:spcBef>
              </a:pPr>
              <a:r>
                <a:rPr lang="en-US" altLang="zh-CN" dirty="0">
                  <a:latin typeface="Comic Sans MS" panose="030F0702030302020204" pitchFamily="66" charset="0"/>
                  <a:ea typeface="宋体" panose="02010600030101010101" pitchFamily="2" charset="-122"/>
                </a:rPr>
                <a:t>reference</a:t>
              </a:r>
              <a:endParaRPr lang="en-US" altLang="zh-CN" dirty="0">
                <a:latin typeface="Comic Sans MS" panose="030F0702030302020204" pitchFamily="66" charset="0"/>
                <a:ea typeface="宋体" panose="02010600030101010101" pitchFamily="2" charset="-122"/>
              </a:endParaRPr>
            </a:p>
          </p:txBody>
        </p:sp>
        <p:sp>
          <p:nvSpPr>
            <p:cNvPr id="569679" name="Text Box 335"/>
            <p:cNvSpPr txBox="1">
              <a:spLocks noChangeArrowheads="1"/>
            </p:cNvSpPr>
            <p:nvPr/>
          </p:nvSpPr>
          <p:spPr bwMode="auto">
            <a:xfrm>
              <a:off x="1686" y="2577"/>
              <a:ext cx="816" cy="3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dirty="0">
                  <a:latin typeface="Comic Sans MS" panose="030F0702030302020204" pitchFamily="66" charset="0"/>
                  <a:ea typeface="宋体" panose="02010600030101010101" pitchFamily="2" charset="-122"/>
                </a:rPr>
                <a:t>Cache</a:t>
              </a:r>
              <a:endParaRPr lang="en-US" altLang="zh-CN" dirty="0">
                <a:latin typeface="Comic Sans MS" panose="030F0702030302020204" pitchFamily="66" charset="0"/>
                <a:ea typeface="宋体" panose="02010600030101010101" pitchFamily="2" charset="-122"/>
              </a:endParaRPr>
            </a:p>
            <a:p>
              <a:pPr>
                <a:lnSpc>
                  <a:spcPct val="50000"/>
                </a:lnSpc>
                <a:spcBef>
                  <a:spcPct val="50000"/>
                </a:spcBef>
              </a:pPr>
              <a:r>
                <a:rPr lang="en-US" altLang="zh-CN" dirty="0">
                  <a:latin typeface="Comic Sans MS" panose="030F0702030302020204" pitchFamily="66" charset="0"/>
                  <a:ea typeface="宋体" panose="02010600030101010101" pitchFamily="2" charset="-122"/>
                </a:rPr>
                <a:t>reference</a:t>
              </a:r>
              <a:endParaRPr lang="en-US" altLang="zh-CN" dirty="0">
                <a:latin typeface="Comic Sans MS" panose="030F0702030302020204" pitchFamily="66" charset="0"/>
                <a:ea typeface="宋体" panose="02010600030101010101" pitchFamily="2" charset="-122"/>
              </a:endParaRPr>
            </a:p>
          </p:txBody>
        </p:sp>
        <p:sp>
          <p:nvSpPr>
            <p:cNvPr id="569680" name="Text Box 336"/>
            <p:cNvSpPr txBox="1">
              <a:spLocks noChangeArrowheads="1"/>
            </p:cNvSpPr>
            <p:nvPr/>
          </p:nvSpPr>
          <p:spPr bwMode="auto">
            <a:xfrm>
              <a:off x="3171" y="2622"/>
              <a:ext cx="816" cy="3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dirty="0">
                  <a:latin typeface="Comic Sans MS" panose="030F0702030302020204" pitchFamily="66" charset="0"/>
                  <a:ea typeface="宋体" panose="02010600030101010101" pitchFamily="2" charset="-122"/>
                </a:rPr>
                <a:t>Memory</a:t>
              </a:r>
              <a:endParaRPr lang="en-US" altLang="zh-CN" dirty="0">
                <a:latin typeface="Comic Sans MS" panose="030F0702030302020204" pitchFamily="66" charset="0"/>
                <a:ea typeface="宋体" panose="02010600030101010101" pitchFamily="2" charset="-122"/>
              </a:endParaRPr>
            </a:p>
            <a:p>
              <a:pPr>
                <a:lnSpc>
                  <a:spcPct val="50000"/>
                </a:lnSpc>
                <a:spcBef>
                  <a:spcPct val="50000"/>
                </a:spcBef>
              </a:pPr>
              <a:r>
                <a:rPr lang="en-US" altLang="zh-CN" dirty="0">
                  <a:latin typeface="Comic Sans MS" panose="030F0702030302020204" pitchFamily="66" charset="0"/>
                  <a:ea typeface="宋体" panose="02010600030101010101" pitchFamily="2" charset="-122"/>
                </a:rPr>
                <a:t>reference</a:t>
              </a:r>
              <a:endParaRPr lang="en-US" altLang="zh-CN" dirty="0">
                <a:latin typeface="Comic Sans MS" panose="030F0702030302020204" pitchFamily="66" charset="0"/>
                <a:ea typeface="宋体" panose="02010600030101010101" pitchFamily="2" charset="-122"/>
              </a:endParaRPr>
            </a:p>
          </p:txBody>
        </p:sp>
        <p:sp>
          <p:nvSpPr>
            <p:cNvPr id="569681" name="Text Box 337"/>
            <p:cNvSpPr txBox="1">
              <a:spLocks noChangeArrowheads="1"/>
            </p:cNvSpPr>
            <p:nvPr/>
          </p:nvSpPr>
          <p:spPr bwMode="auto">
            <a:xfrm>
              <a:off x="4791" y="2397"/>
              <a:ext cx="816" cy="4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dirty="0">
                  <a:latin typeface="Comic Sans MS" panose="030F0702030302020204" pitchFamily="66" charset="0"/>
                  <a:ea typeface="宋体" panose="02010600030101010101" pitchFamily="2" charset="-122"/>
                </a:rPr>
                <a:t>Disk</a:t>
              </a:r>
              <a:endParaRPr lang="en-US" altLang="zh-CN" dirty="0">
                <a:latin typeface="Comic Sans MS" panose="030F0702030302020204" pitchFamily="66" charset="0"/>
                <a:ea typeface="宋体" panose="02010600030101010101" pitchFamily="2" charset="-122"/>
              </a:endParaRPr>
            </a:p>
            <a:p>
              <a:pPr>
                <a:lnSpc>
                  <a:spcPct val="50000"/>
                </a:lnSpc>
                <a:spcBef>
                  <a:spcPct val="50000"/>
                </a:spcBef>
              </a:pPr>
              <a:r>
                <a:rPr lang="en-US" altLang="zh-CN" dirty="0">
                  <a:latin typeface="Comic Sans MS" panose="030F0702030302020204" pitchFamily="66" charset="0"/>
                  <a:ea typeface="宋体" panose="02010600030101010101" pitchFamily="2" charset="-122"/>
                </a:rPr>
                <a:t>Memory</a:t>
              </a:r>
              <a:endParaRPr lang="en-US" altLang="zh-CN" dirty="0">
                <a:latin typeface="Comic Sans MS" panose="030F0702030302020204" pitchFamily="66" charset="0"/>
                <a:ea typeface="宋体" panose="02010600030101010101" pitchFamily="2" charset="-122"/>
              </a:endParaRPr>
            </a:p>
            <a:p>
              <a:pPr>
                <a:lnSpc>
                  <a:spcPct val="50000"/>
                </a:lnSpc>
                <a:spcBef>
                  <a:spcPct val="50000"/>
                </a:spcBef>
              </a:pPr>
              <a:r>
                <a:rPr lang="en-US" altLang="zh-CN" dirty="0">
                  <a:latin typeface="Comic Sans MS" panose="030F0702030302020204" pitchFamily="66" charset="0"/>
                  <a:ea typeface="宋体" panose="02010600030101010101" pitchFamily="2" charset="-122"/>
                </a:rPr>
                <a:t>reference</a:t>
              </a:r>
              <a:endParaRPr lang="en-US" altLang="zh-CN" dirty="0">
                <a:latin typeface="Comic Sans MS" panose="030F0702030302020204" pitchFamily="66" charset="0"/>
                <a:ea typeface="宋体" panose="02010600030101010101" pitchFamily="2" charset="-122"/>
              </a:endParaRPr>
            </a:p>
          </p:txBody>
        </p:sp>
      </p:grpSp>
      <p:sp>
        <p:nvSpPr>
          <p:cNvPr id="24" name="灯片编号占位符 2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9657">
                                            <p:txEl>
                                              <p:pRg st="0" end="0"/>
                                            </p:txEl>
                                          </p:spTgt>
                                        </p:tgtEl>
                                        <p:attrNameLst>
                                          <p:attrName>style.visibility</p:attrName>
                                        </p:attrNameLst>
                                      </p:cBhvr>
                                      <p:to>
                                        <p:strVal val="visible"/>
                                      </p:to>
                                    </p:set>
                                    <p:animEffect transition="in" filter="blinds(horizontal)">
                                      <p:cBhvr>
                                        <p:cTn id="7" dur="500"/>
                                        <p:tgtEl>
                                          <p:spTgt spid="56965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9657">
                                            <p:txEl>
                                              <p:pRg st="1" end="1"/>
                                            </p:txEl>
                                          </p:spTgt>
                                        </p:tgtEl>
                                        <p:attrNameLst>
                                          <p:attrName>style.visibility</p:attrName>
                                        </p:attrNameLst>
                                      </p:cBhvr>
                                      <p:to>
                                        <p:strVal val="visible"/>
                                      </p:to>
                                    </p:set>
                                    <p:animEffect transition="in" filter="blinds(horizontal)">
                                      <p:cBhvr>
                                        <p:cTn id="10" dur="500"/>
                                        <p:tgtEl>
                                          <p:spTgt spid="56965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Rectangle 6"/>
          <p:cNvSpPr>
            <a:spLocks noChangeArrowheads="1"/>
          </p:cNvSpPr>
          <p:nvPr/>
        </p:nvSpPr>
        <p:spPr bwMode="auto">
          <a:xfrm>
            <a:off x="144463" y="1484784"/>
            <a:ext cx="8821737"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rPr>
              <a:t>       许多</a:t>
            </a:r>
            <a:r>
              <a:rPr lang="zh-CN" altLang="en-US" b="0" dirty="0">
                <a:latin typeface="华文中宋" panose="02010600040101010101" pitchFamily="2" charset="-122"/>
                <a:ea typeface="华文中宋" panose="02010600040101010101" pitchFamily="2" charset="-122"/>
              </a:rPr>
              <a:t>例子都说明</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包括前面的例子</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，改进平均访存时间的某一方面是以损失另一方面为代价的。</a:t>
            </a:r>
            <a:r>
              <a:rPr lang="zh-CN" altLang="en-US" dirty="0">
                <a:solidFill>
                  <a:srgbClr val="FF0000"/>
                </a:solidFill>
                <a:latin typeface="华文中宋" panose="02010600040101010101" pitchFamily="2" charset="-122"/>
                <a:ea typeface="华文中宋" panose="02010600040101010101" pitchFamily="2" charset="-122"/>
              </a:rPr>
              <a:t>增加块大小的方法会在降低失效率的同时增加失效开销，而提高相联度则是以增加命中时间为代价</a:t>
            </a:r>
            <a:r>
              <a:rPr lang="zh-CN" altLang="en-US" dirty="0" smtClean="0">
                <a:solidFill>
                  <a:srgbClr val="FF0000"/>
                </a:solidFill>
                <a:latin typeface="华文中宋" panose="02010600040101010101" pitchFamily="2" charset="-122"/>
                <a:ea typeface="华文中宋" panose="02010600040101010101" pitchFamily="2" charset="-122"/>
              </a:rPr>
              <a:t>。</a:t>
            </a:r>
            <a:endParaRPr lang="en-US" altLang="zh-CN" dirty="0" smtClean="0">
              <a:solidFill>
                <a:srgbClr val="FF0000"/>
              </a:solidFill>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en-US" altLang="zh-CN" b="0" dirty="0">
                <a:solidFill>
                  <a:srgbClr val="FF0000"/>
                </a:solidFill>
                <a:latin typeface="华文中宋" panose="02010600040101010101" pitchFamily="2" charset="-122"/>
                <a:ea typeface="华文中宋" panose="02010600040101010101" pitchFamily="2" charset="-122"/>
              </a:rPr>
              <a:t> </a:t>
            </a:r>
            <a:r>
              <a:rPr lang="en-US" altLang="zh-CN" b="0" dirty="0" smtClean="0">
                <a:solidFill>
                  <a:srgbClr val="FF0000"/>
                </a:solidFill>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经验</a:t>
            </a:r>
            <a:r>
              <a:rPr lang="zh-CN" altLang="en-US" b="0" dirty="0">
                <a:latin typeface="华文中宋" panose="02010600040101010101" pitchFamily="2" charset="-122"/>
                <a:ea typeface="华文中宋" panose="02010600040101010101" pitchFamily="2" charset="-122"/>
              </a:rPr>
              <a:t>说明，为了实现很高的处理器时钟频率，就需要设计结构简单的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；但时钟频率越高，失效开销就越大（所需的时钟周期数越多）。为减少失效开销，又要求提高相联度。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3 </a:t>
            </a:r>
            <a:r>
              <a:rPr lang="zh-CN" altLang="en-US" dirty="0" smtClean="0">
                <a:solidFill>
                  <a:srgbClr val="C00000"/>
                </a:solidFill>
              </a:rPr>
              <a:t>增大</a:t>
            </a:r>
            <a:r>
              <a:rPr lang="en-US" altLang="zh-CN" dirty="0" smtClean="0">
                <a:solidFill>
                  <a:srgbClr val="C00000"/>
                </a:solidFill>
              </a:rPr>
              <a:t>Cache</a:t>
            </a:r>
            <a:r>
              <a:rPr lang="zh-CN" altLang="en-US" dirty="0" smtClean="0">
                <a:solidFill>
                  <a:srgbClr val="C00000"/>
                </a:solidFill>
              </a:rPr>
              <a:t>容量</a:t>
            </a:r>
            <a:endParaRPr lang="en-US" altLang="zh-CN" dirty="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pic>
        <p:nvPicPr>
          <p:cNvPr id="8"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235" y="1469450"/>
            <a:ext cx="7442200" cy="48024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4684028" y="1522070"/>
            <a:ext cx="4208752" cy="19096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2900"/>
              </a:lnSpc>
            </a:pPr>
            <a:r>
              <a:rPr lang="zh-CN" altLang="en-US" sz="2400" b="1" dirty="0" smtClean="0">
                <a:solidFill>
                  <a:srgbClr val="FF0000"/>
                </a:solidFill>
              </a:rPr>
              <a:t>老的经验法则：</a:t>
            </a:r>
            <a:r>
              <a:rPr lang="en-US" sz="2400" b="1" dirty="0" smtClean="0">
                <a:solidFill>
                  <a:srgbClr val="C00000"/>
                </a:solidFill>
              </a:rPr>
              <a:t> 2 </a:t>
            </a:r>
            <a:r>
              <a:rPr lang="en-US" sz="2400" b="1" dirty="0" smtClean="0"/>
              <a:t>x size =&gt; </a:t>
            </a:r>
            <a:r>
              <a:rPr lang="zh-CN" altLang="en-US" sz="2400" b="1" dirty="0" smtClean="0"/>
              <a:t>减小</a:t>
            </a:r>
            <a:r>
              <a:rPr lang="en-US" sz="2400" b="1" dirty="0" smtClean="0">
                <a:solidFill>
                  <a:srgbClr val="C00000"/>
                </a:solidFill>
              </a:rPr>
              <a:t>25%</a:t>
            </a:r>
            <a:r>
              <a:rPr lang="en-US" sz="2400" b="1" dirty="0" smtClean="0"/>
              <a:t> </a:t>
            </a:r>
            <a:r>
              <a:rPr lang="zh-CN" altLang="en-US" sz="2400" b="1" dirty="0" smtClean="0"/>
              <a:t>的缺失率</a:t>
            </a:r>
            <a:endParaRPr lang="en-US" sz="2400" b="1" dirty="0" smtClean="0"/>
          </a:p>
          <a:p>
            <a:pPr>
              <a:lnSpc>
                <a:spcPts val="2900"/>
              </a:lnSpc>
            </a:pPr>
            <a:r>
              <a:rPr lang="zh-CN" altLang="en-US" sz="2400" b="1" dirty="0" smtClean="0"/>
              <a:t>增大</a:t>
            </a:r>
            <a:r>
              <a:rPr lang="en-US" altLang="zh-CN" sz="2400" b="1" dirty="0" smtClean="0"/>
              <a:t>cache</a:t>
            </a:r>
            <a:r>
              <a:rPr lang="zh-CN" altLang="en-US" sz="2400" b="1" dirty="0" smtClean="0"/>
              <a:t>容量减小了什么？</a:t>
            </a:r>
            <a:r>
              <a:rPr lang="zh-CN" altLang="en-US" sz="2400" b="1" i="1" dirty="0" smtClean="0">
                <a:solidFill>
                  <a:srgbClr val="FF0000"/>
                </a:solidFill>
              </a:rPr>
              <a:t>容量缺失</a:t>
            </a:r>
            <a:r>
              <a:rPr lang="zh-CN" altLang="en-US" sz="2400" b="1" i="1" dirty="0" smtClean="0"/>
              <a:t>和</a:t>
            </a:r>
            <a:r>
              <a:rPr lang="zh-CN" altLang="en-US" sz="2400" b="1" i="1" dirty="0" smtClean="0">
                <a:solidFill>
                  <a:srgbClr val="FF0000"/>
                </a:solidFill>
              </a:rPr>
              <a:t>冲突缺失</a:t>
            </a:r>
            <a:endParaRPr lang="en-US" sz="2400" b="1" i="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4</a:t>
            </a:r>
            <a:r>
              <a:rPr lang="en-US" altLang="zh-CN" dirty="0" smtClean="0">
                <a:solidFill>
                  <a:srgbClr val="C00000"/>
                </a:solidFill>
              </a:rPr>
              <a:t> </a:t>
            </a:r>
            <a:r>
              <a:rPr lang="zh-CN" altLang="en-US" dirty="0" smtClean="0">
                <a:solidFill>
                  <a:srgbClr val="C00000"/>
                </a:solidFill>
              </a:rPr>
              <a:t>编译器优化</a:t>
            </a:r>
            <a:endParaRPr lang="en-US" altLang="zh-CN" dirty="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7" name="Rectangle 3"/>
          <p:cNvSpPr txBox="1">
            <a:spLocks noChangeArrowheads="1"/>
          </p:cNvSpPr>
          <p:nvPr/>
        </p:nvSpPr>
        <p:spPr>
          <a:xfrm>
            <a:off x="415034" y="1649397"/>
            <a:ext cx="8363272" cy="4706953"/>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gn="just">
              <a:lnSpc>
                <a:spcPts val="3000"/>
              </a:lnSpc>
              <a:spcBef>
                <a:spcPts val="0"/>
              </a:spcBef>
              <a:buFontTx/>
              <a:buNone/>
            </a:pPr>
            <a:r>
              <a:rPr lang="zh-CN" altLang="en-US" sz="2400" b="1" dirty="0" smtClean="0"/>
              <a:t>无需修改硬件、利用编译器对指令程序、数据重排序就可以减小缺失率。</a:t>
            </a:r>
            <a:endParaRPr lang="zh-CN" altLang="en-US" sz="2400" b="1" dirty="0" smtClean="0"/>
          </a:p>
          <a:p>
            <a:pPr marL="0" indent="0" algn="just">
              <a:lnSpc>
                <a:spcPts val="3000"/>
              </a:lnSpc>
              <a:spcBef>
                <a:spcPts val="0"/>
              </a:spcBef>
            </a:pPr>
            <a:r>
              <a:rPr lang="zh-CN" altLang="en-US" sz="2400" b="1" dirty="0" smtClean="0">
                <a:solidFill>
                  <a:schemeClr val="hlink"/>
                </a:solidFill>
              </a:rPr>
              <a:t>指令</a:t>
            </a:r>
            <a:endParaRPr lang="zh-CN" altLang="en-US" sz="2400" b="1" dirty="0" smtClean="0">
              <a:solidFill>
                <a:schemeClr val="hlink"/>
              </a:solidFill>
            </a:endParaRPr>
          </a:p>
          <a:p>
            <a:pPr marL="0" lvl="1" indent="0" algn="just">
              <a:lnSpc>
                <a:spcPts val="3000"/>
              </a:lnSpc>
              <a:spcBef>
                <a:spcPts val="0"/>
              </a:spcBef>
            </a:pPr>
            <a:r>
              <a:rPr lang="zh-CN" altLang="en-US" sz="2400" b="1" dirty="0" smtClean="0"/>
              <a:t>如，编译器预测转移发生，可以将</a:t>
            </a:r>
            <a:r>
              <a:rPr lang="zh-CN" altLang="en-US" sz="2400" b="1" dirty="0" smtClean="0">
                <a:solidFill>
                  <a:srgbClr val="C00000"/>
                </a:solidFill>
              </a:rPr>
              <a:t>转移目标基本块</a:t>
            </a:r>
            <a:r>
              <a:rPr lang="zh-CN" altLang="en-US" sz="2400" b="1" dirty="0" smtClean="0"/>
              <a:t>与</a:t>
            </a:r>
            <a:r>
              <a:rPr lang="zh-CN" altLang="en-US" sz="2400" b="1" dirty="0" smtClean="0">
                <a:solidFill>
                  <a:srgbClr val="0070C0"/>
                </a:solidFill>
              </a:rPr>
              <a:t>转移指令后的基本块</a:t>
            </a:r>
            <a:r>
              <a:rPr lang="zh-CN" altLang="en-US" sz="2400" b="1" dirty="0" smtClean="0"/>
              <a:t>互换</a:t>
            </a:r>
            <a:endParaRPr lang="zh-CN" altLang="en-US" sz="2400" b="1" dirty="0" smtClean="0"/>
          </a:p>
          <a:p>
            <a:pPr marL="0" indent="0" algn="just">
              <a:lnSpc>
                <a:spcPts val="3000"/>
              </a:lnSpc>
              <a:spcBef>
                <a:spcPts val="0"/>
              </a:spcBef>
            </a:pPr>
            <a:r>
              <a:rPr lang="zh-CN" altLang="en-US" sz="2400" b="1" dirty="0" smtClean="0">
                <a:solidFill>
                  <a:schemeClr val="hlink"/>
                </a:solidFill>
              </a:rPr>
              <a:t>数据</a:t>
            </a:r>
            <a:endParaRPr lang="zh-CN" altLang="en-US" sz="2400" b="1" dirty="0" smtClean="0">
              <a:solidFill>
                <a:schemeClr val="hlink"/>
              </a:solidFill>
            </a:endParaRPr>
          </a:p>
          <a:p>
            <a:pPr marL="0" lvl="1" indent="0" algn="just">
              <a:lnSpc>
                <a:spcPts val="3000"/>
              </a:lnSpc>
              <a:spcBef>
                <a:spcPts val="0"/>
              </a:spcBef>
            </a:pPr>
            <a:r>
              <a:rPr lang="zh-CN" altLang="en-US" sz="2400" b="1" i="1" dirty="0" smtClean="0">
                <a:solidFill>
                  <a:schemeClr val="hlink"/>
                </a:solidFill>
              </a:rPr>
              <a:t>合并数组：</a:t>
            </a:r>
            <a:r>
              <a:rPr lang="zh-CN" altLang="en-US" sz="2400" b="1" dirty="0" smtClean="0"/>
              <a:t>将二个连续数组合并为一个数组，改善空间和时间局部性</a:t>
            </a:r>
            <a:endParaRPr lang="zh-CN" altLang="en-US" sz="2400" b="1" dirty="0" smtClean="0"/>
          </a:p>
          <a:p>
            <a:pPr marL="0" lvl="1" indent="0" algn="just">
              <a:lnSpc>
                <a:spcPts val="3000"/>
              </a:lnSpc>
              <a:spcBef>
                <a:spcPts val="0"/>
              </a:spcBef>
            </a:pPr>
            <a:r>
              <a:rPr lang="zh-CN" altLang="en-US" sz="2400" b="1" i="1" dirty="0" smtClean="0">
                <a:solidFill>
                  <a:schemeClr val="hlink"/>
                </a:solidFill>
              </a:rPr>
              <a:t>循环交换：</a:t>
            </a:r>
            <a:r>
              <a:rPr lang="zh-CN" altLang="en-US" sz="2400" b="1" dirty="0" smtClean="0"/>
              <a:t>改变嵌套循环顺序以便按照数据的存储顺序来访问数据</a:t>
            </a:r>
            <a:endParaRPr lang="en-US" altLang="zh-CN" sz="2400" b="1" dirty="0" smtClean="0"/>
          </a:p>
          <a:p>
            <a:pPr marL="0" lvl="1" indent="0" algn="just">
              <a:lnSpc>
                <a:spcPts val="3000"/>
              </a:lnSpc>
              <a:spcBef>
                <a:spcPts val="0"/>
              </a:spcBef>
            </a:pPr>
            <a:r>
              <a:rPr lang="zh-CN" altLang="en-US" sz="2400" b="1" i="1" dirty="0">
                <a:solidFill>
                  <a:schemeClr val="hlink"/>
                </a:solidFill>
              </a:rPr>
              <a:t>循环融合：</a:t>
            </a:r>
            <a:r>
              <a:rPr lang="zh-CN" altLang="en-US" sz="2400" b="1" dirty="0"/>
              <a:t>将有相同循环和一些变量重叠的</a:t>
            </a:r>
            <a:r>
              <a:rPr lang="en-US" altLang="zh-CN" sz="2400" b="1" dirty="0"/>
              <a:t>2</a:t>
            </a:r>
            <a:r>
              <a:rPr lang="zh-CN" altLang="en-US" sz="2400" b="1" dirty="0"/>
              <a:t>个独立循环组合成一个</a:t>
            </a:r>
            <a:r>
              <a:rPr lang="zh-CN" altLang="en-US" sz="2400" b="1" dirty="0" smtClean="0"/>
              <a:t>循环</a:t>
            </a:r>
            <a:endParaRPr lang="zh-CN" altLang="en-US" sz="2400" b="1"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6" name="Rectangle 2"/>
          <p:cNvSpPr>
            <a:spLocks noGrp="1" noChangeArrowheads="1"/>
          </p:cNvSpPr>
          <p:nvPr>
            <p:ph type="title"/>
          </p:nvPr>
        </p:nvSpPr>
        <p:spPr>
          <a:xfrm>
            <a:off x="1066800" y="829485"/>
            <a:ext cx="7162800" cy="762000"/>
          </a:xfrm>
          <a:noFill/>
        </p:spPr>
        <p:txBody>
          <a:bodyPr lIns="90488" rIns="90488">
            <a:normAutofit/>
          </a:bodyPr>
          <a:lstStyle/>
          <a:p>
            <a:r>
              <a:rPr lang="en-US" altLang="zh-CN" sz="3200" b="1" dirty="0" smtClean="0">
                <a:solidFill>
                  <a:srgbClr val="FF0000"/>
                </a:solidFill>
                <a:ea typeface="宋体" panose="02010600030101010101" pitchFamily="2" charset="-122"/>
              </a:rPr>
              <a:t>①</a:t>
            </a:r>
            <a:r>
              <a:rPr lang="en-US" altLang="zh-CN" sz="3200" b="1" dirty="0">
                <a:solidFill>
                  <a:srgbClr val="FF0000"/>
                </a:solidFill>
                <a:ea typeface="宋体" panose="02010600030101010101" pitchFamily="2" charset="-122"/>
              </a:rPr>
              <a:t>	</a:t>
            </a:r>
            <a:r>
              <a:rPr lang="zh-CN" altLang="en-US" sz="3200" b="1" dirty="0" smtClean="0">
                <a:solidFill>
                  <a:srgbClr val="FF0000"/>
                </a:solidFill>
                <a:ea typeface="宋体" panose="02010600030101010101" pitchFamily="2" charset="-122"/>
              </a:rPr>
              <a:t>合并数组</a:t>
            </a:r>
            <a:r>
              <a:rPr lang="zh-CN" altLang="en-US" sz="2400" b="1" dirty="0" smtClean="0">
                <a:solidFill>
                  <a:srgbClr val="FF0000"/>
                </a:solidFill>
                <a:ea typeface="宋体" panose="02010600030101010101" pitchFamily="2" charset="-122"/>
              </a:rPr>
              <a:t>（</a:t>
            </a:r>
            <a:r>
              <a:rPr lang="en-US" altLang="zh-CN" sz="2400" b="1" dirty="0" smtClean="0">
                <a:solidFill>
                  <a:srgbClr val="FF0000"/>
                </a:solidFill>
                <a:ea typeface="宋体" panose="02010600030101010101" pitchFamily="2" charset="-122"/>
              </a:rPr>
              <a:t>merged arrays</a:t>
            </a:r>
            <a:r>
              <a:rPr lang="zh-CN" altLang="en-US" sz="2400" b="1" dirty="0" smtClean="0">
                <a:solidFill>
                  <a:srgbClr val="FF0000"/>
                </a:solidFill>
                <a:ea typeface="宋体" panose="02010600030101010101" pitchFamily="2" charset="-122"/>
              </a:rPr>
              <a:t>）</a:t>
            </a:r>
            <a:endParaRPr lang="en-US" sz="2400" b="1" dirty="0">
              <a:solidFill>
                <a:srgbClr val="FF0000"/>
              </a:solidFill>
            </a:endParaRPr>
          </a:p>
        </p:txBody>
      </p:sp>
      <p:sp>
        <p:nvSpPr>
          <p:cNvPr id="8" name="Rectangle 3"/>
          <p:cNvSpPr txBox="1">
            <a:spLocks noChangeArrowheads="1"/>
          </p:cNvSpPr>
          <p:nvPr/>
        </p:nvSpPr>
        <p:spPr>
          <a:xfrm>
            <a:off x="1066800" y="1722182"/>
            <a:ext cx="7162800" cy="4824536"/>
          </a:xfrm>
          <a:prstGeom prst="rect">
            <a:avLst/>
          </a:prstGeom>
          <a:noFill/>
        </p:spPr>
        <p:txBody>
          <a:bodyPr vert="horz" lIns="90488" tIns="45720" rIns="90488"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80000"/>
              </a:lnSpc>
              <a:buFontTx/>
              <a:buNone/>
            </a:pPr>
            <a:r>
              <a:rPr lang="en-US" sz="2400" b="1" dirty="0" smtClean="0">
                <a:latin typeface="Courier New" panose="02070309020205020404" pitchFamily="49" charset="0"/>
              </a:rPr>
              <a:t>/* Before: 2 sequential arrays */</a:t>
            </a:r>
            <a:endParaRPr lang="en-US" sz="2400" b="1" dirty="0" smtClean="0">
              <a:latin typeface="Courier New" panose="02070309020205020404" pitchFamily="49" charset="0"/>
            </a:endParaRPr>
          </a:p>
          <a:p>
            <a:pPr>
              <a:lnSpc>
                <a:spcPct val="80000"/>
              </a:lnSpc>
              <a:buFontTx/>
              <a:buNone/>
            </a:pPr>
            <a:r>
              <a:rPr lang="en-US" sz="2400" b="1" dirty="0" err="1" smtClean="0">
                <a:latin typeface="Courier New" panose="02070309020205020404" pitchFamily="49" charset="0"/>
              </a:rPr>
              <a:t>int</a:t>
            </a:r>
            <a:r>
              <a:rPr lang="en-US" sz="2400" b="1" dirty="0" smtClean="0">
                <a:latin typeface="Courier New" panose="02070309020205020404" pitchFamily="49" charset="0"/>
              </a:rPr>
              <a:t> </a:t>
            </a:r>
            <a:r>
              <a:rPr lang="en-US" sz="2400" b="1" dirty="0" err="1" smtClean="0">
                <a:latin typeface="Courier New" panose="02070309020205020404" pitchFamily="49" charset="0"/>
              </a:rPr>
              <a:t>val</a:t>
            </a:r>
            <a:r>
              <a:rPr lang="en-US" sz="2400" b="1" dirty="0" smtClean="0">
                <a:latin typeface="Courier New" panose="02070309020205020404" pitchFamily="49" charset="0"/>
              </a:rPr>
              <a:t>[SIZE];</a:t>
            </a:r>
            <a:endParaRPr lang="en-US" sz="2400" b="1" dirty="0" smtClean="0">
              <a:latin typeface="Courier New" panose="02070309020205020404" pitchFamily="49" charset="0"/>
            </a:endParaRPr>
          </a:p>
          <a:p>
            <a:pPr>
              <a:lnSpc>
                <a:spcPct val="80000"/>
              </a:lnSpc>
              <a:buFontTx/>
              <a:buNone/>
            </a:pPr>
            <a:r>
              <a:rPr lang="en-US" sz="2400" b="1" dirty="0" err="1" smtClean="0">
                <a:latin typeface="Courier New" panose="02070309020205020404" pitchFamily="49" charset="0"/>
              </a:rPr>
              <a:t>int</a:t>
            </a:r>
            <a:r>
              <a:rPr lang="en-US" sz="2400" b="1" dirty="0" smtClean="0">
                <a:latin typeface="Courier New" panose="02070309020205020404" pitchFamily="49" charset="0"/>
              </a:rPr>
              <a:t> key[SIZE];</a:t>
            </a:r>
            <a:endParaRPr lang="en-US" sz="2400" b="1" dirty="0" smtClean="0">
              <a:latin typeface="Courier New" panose="02070309020205020404" pitchFamily="49" charset="0"/>
            </a:endParaRPr>
          </a:p>
          <a:p>
            <a:pPr>
              <a:lnSpc>
                <a:spcPct val="80000"/>
              </a:lnSpc>
              <a:buFontTx/>
              <a:buNone/>
            </a:pPr>
            <a:endParaRPr lang="en-US" sz="2400" b="1" dirty="0" smtClean="0">
              <a:latin typeface="Courier New" panose="02070309020205020404" pitchFamily="49" charset="0"/>
            </a:endParaRPr>
          </a:p>
          <a:p>
            <a:pPr>
              <a:lnSpc>
                <a:spcPct val="80000"/>
              </a:lnSpc>
              <a:buFontTx/>
              <a:buNone/>
            </a:pPr>
            <a:r>
              <a:rPr lang="en-US" sz="2400" b="1" dirty="0" smtClean="0">
                <a:solidFill>
                  <a:schemeClr val="hlink"/>
                </a:solidFill>
                <a:latin typeface="Courier New" panose="02070309020205020404" pitchFamily="49" charset="0"/>
              </a:rPr>
              <a:t>/* After: 1 array of </a:t>
            </a:r>
            <a:r>
              <a:rPr lang="en-US" sz="2400" b="1" dirty="0" err="1" smtClean="0">
                <a:solidFill>
                  <a:schemeClr val="hlink"/>
                </a:solidFill>
                <a:latin typeface="Courier New" panose="02070309020205020404" pitchFamily="49" charset="0"/>
              </a:rPr>
              <a:t>stuctures</a:t>
            </a:r>
            <a:r>
              <a:rPr lang="en-US" sz="2400" b="1" dirty="0" smtClean="0">
                <a:solidFill>
                  <a:schemeClr val="hlink"/>
                </a:solidFill>
                <a:latin typeface="Courier New" panose="02070309020205020404" pitchFamily="49" charset="0"/>
              </a:rPr>
              <a:t> */</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err="1" smtClean="0">
                <a:solidFill>
                  <a:schemeClr val="hlink"/>
                </a:solidFill>
                <a:latin typeface="Courier New" panose="02070309020205020404" pitchFamily="49" charset="0"/>
              </a:rPr>
              <a:t>struct</a:t>
            </a:r>
            <a:r>
              <a:rPr lang="en-US" sz="2400" b="1" dirty="0" smtClean="0">
                <a:solidFill>
                  <a:schemeClr val="hlink"/>
                </a:solidFill>
                <a:latin typeface="Courier New" panose="02070309020205020404" pitchFamily="49" charset="0"/>
              </a:rPr>
              <a:t> merge {</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smtClean="0">
                <a:solidFill>
                  <a:schemeClr val="hlink"/>
                </a:solidFill>
                <a:latin typeface="Courier New" panose="02070309020205020404" pitchFamily="49" charset="0"/>
              </a:rPr>
              <a:t>	</a:t>
            </a:r>
            <a:r>
              <a:rPr lang="en-US" sz="2400" b="1" dirty="0" err="1" smtClean="0">
                <a:solidFill>
                  <a:schemeClr val="hlink"/>
                </a:solidFill>
                <a:latin typeface="Courier New" panose="02070309020205020404" pitchFamily="49" charset="0"/>
              </a:rPr>
              <a:t>int</a:t>
            </a:r>
            <a:r>
              <a:rPr lang="en-US" sz="2400" b="1" dirty="0" smtClean="0">
                <a:solidFill>
                  <a:schemeClr val="hlink"/>
                </a:solidFill>
                <a:latin typeface="Courier New" panose="02070309020205020404" pitchFamily="49" charset="0"/>
              </a:rPr>
              <a:t> </a:t>
            </a:r>
            <a:r>
              <a:rPr lang="en-US" sz="2400" b="1" dirty="0" err="1" smtClean="0">
                <a:solidFill>
                  <a:schemeClr val="hlink"/>
                </a:solidFill>
                <a:latin typeface="Courier New" panose="02070309020205020404" pitchFamily="49" charset="0"/>
              </a:rPr>
              <a:t>val</a:t>
            </a:r>
            <a:r>
              <a:rPr lang="en-US" sz="2400" b="1" dirty="0" smtClean="0">
                <a:solidFill>
                  <a:schemeClr val="hlink"/>
                </a:solidFill>
                <a:latin typeface="Courier New" panose="02070309020205020404" pitchFamily="49" charset="0"/>
              </a:rPr>
              <a:t>;</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smtClean="0">
                <a:solidFill>
                  <a:schemeClr val="hlink"/>
                </a:solidFill>
                <a:latin typeface="Courier New" panose="02070309020205020404" pitchFamily="49" charset="0"/>
              </a:rPr>
              <a:t>	</a:t>
            </a:r>
            <a:r>
              <a:rPr lang="en-US" sz="2400" b="1" dirty="0" err="1" smtClean="0">
                <a:solidFill>
                  <a:schemeClr val="hlink"/>
                </a:solidFill>
                <a:latin typeface="Courier New" panose="02070309020205020404" pitchFamily="49" charset="0"/>
              </a:rPr>
              <a:t>int</a:t>
            </a:r>
            <a:r>
              <a:rPr lang="en-US" sz="2400" b="1" dirty="0" smtClean="0">
                <a:solidFill>
                  <a:schemeClr val="hlink"/>
                </a:solidFill>
                <a:latin typeface="Courier New" panose="02070309020205020404" pitchFamily="49" charset="0"/>
              </a:rPr>
              <a:t> key;</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smtClean="0">
                <a:solidFill>
                  <a:schemeClr val="hlink"/>
                </a:solidFill>
                <a:latin typeface="Courier New" panose="02070309020205020404" pitchFamily="49" charset="0"/>
              </a:rPr>
              <a:t>};</a:t>
            </a:r>
            <a:endParaRPr lang="en-US" sz="2400" b="1" dirty="0" smtClean="0">
              <a:solidFill>
                <a:schemeClr val="hlink"/>
              </a:solidFill>
              <a:latin typeface="Courier New" panose="02070309020205020404" pitchFamily="49" charset="0"/>
            </a:endParaRPr>
          </a:p>
          <a:p>
            <a:pPr>
              <a:lnSpc>
                <a:spcPct val="80000"/>
              </a:lnSpc>
              <a:buFontTx/>
              <a:buNone/>
            </a:pPr>
            <a:r>
              <a:rPr lang="en-US" sz="2400" b="1" dirty="0" err="1" smtClean="0">
                <a:solidFill>
                  <a:schemeClr val="hlink"/>
                </a:solidFill>
                <a:latin typeface="Courier New" panose="02070309020205020404" pitchFamily="49" charset="0"/>
              </a:rPr>
              <a:t>struct</a:t>
            </a:r>
            <a:r>
              <a:rPr lang="en-US" sz="2400" b="1" dirty="0" smtClean="0">
                <a:solidFill>
                  <a:schemeClr val="hlink"/>
                </a:solidFill>
                <a:latin typeface="Courier New" panose="02070309020205020404" pitchFamily="49" charset="0"/>
              </a:rPr>
              <a:t> merge </a:t>
            </a:r>
            <a:r>
              <a:rPr lang="en-US" sz="2400" b="1" dirty="0" err="1" smtClean="0">
                <a:solidFill>
                  <a:schemeClr val="hlink"/>
                </a:solidFill>
                <a:latin typeface="Courier New" panose="02070309020205020404" pitchFamily="49" charset="0"/>
              </a:rPr>
              <a:t>merged_array</a:t>
            </a:r>
            <a:r>
              <a:rPr lang="en-US" sz="2400" b="1" dirty="0" smtClean="0">
                <a:solidFill>
                  <a:schemeClr val="hlink"/>
                </a:solidFill>
                <a:latin typeface="Courier New" panose="02070309020205020404" pitchFamily="49" charset="0"/>
              </a:rPr>
              <a:t>[SIZE];</a:t>
            </a:r>
            <a:br>
              <a:rPr lang="en-US" sz="2400" b="1" dirty="0" smtClean="0">
                <a:solidFill>
                  <a:schemeClr val="hlink"/>
                </a:solidFill>
                <a:latin typeface="Courier New" panose="02070309020205020404" pitchFamily="49" charset="0"/>
              </a:rPr>
            </a:br>
            <a:br>
              <a:rPr lang="en-US" sz="1800" dirty="0" smtClean="0">
                <a:solidFill>
                  <a:schemeClr val="hlink"/>
                </a:solidFill>
                <a:latin typeface="Courier New" panose="02070309020205020404" pitchFamily="49" charset="0"/>
              </a:rPr>
            </a:br>
            <a:endParaRPr lang="en-US" sz="1800" dirty="0" smtClean="0">
              <a:solidFill>
                <a:schemeClr val="hlink"/>
              </a:solidFill>
              <a:latin typeface="Courier New" panose="02070309020205020404" pitchFamily="49" charset="0"/>
            </a:endParaRPr>
          </a:p>
          <a:p>
            <a:pPr>
              <a:lnSpc>
                <a:spcPct val="80000"/>
              </a:lnSpc>
              <a:buFontTx/>
              <a:buNone/>
            </a:pPr>
            <a:r>
              <a:rPr lang="zh-CN" altLang="en-US" sz="2800" b="1" dirty="0" smtClean="0"/>
              <a:t>减少 </a:t>
            </a:r>
            <a:r>
              <a:rPr lang="en-US" sz="2800" b="1" dirty="0" err="1" smtClean="0"/>
              <a:t>val</a:t>
            </a:r>
            <a:r>
              <a:rPr lang="en-US" sz="2800" b="1" dirty="0" smtClean="0"/>
              <a:t> </a:t>
            </a:r>
            <a:r>
              <a:rPr lang="zh-CN" altLang="en-US" sz="2800" b="1" dirty="0" smtClean="0"/>
              <a:t>与 </a:t>
            </a:r>
            <a:r>
              <a:rPr lang="en-US" sz="2800" b="1" dirty="0" smtClean="0"/>
              <a:t>key</a:t>
            </a:r>
            <a:r>
              <a:rPr lang="zh-CN" altLang="en-US" sz="2800" b="1" dirty="0" smtClean="0"/>
              <a:t>的</a:t>
            </a:r>
            <a:r>
              <a:rPr lang="en-US" altLang="zh-CN" sz="2800" b="1" dirty="0" smtClean="0"/>
              <a:t>Cache</a:t>
            </a:r>
            <a:r>
              <a:rPr lang="zh-CN" altLang="en-US" sz="2800" b="1" dirty="0" smtClean="0"/>
              <a:t>缺失； </a:t>
            </a:r>
            <a:br>
              <a:rPr lang="zh-CN" altLang="en-US" sz="2800" b="1" dirty="0" smtClean="0"/>
            </a:br>
            <a:endParaRPr lang="zh-CN" altLang="en-US" sz="2800" b="1" dirty="0" smtClean="0"/>
          </a:p>
          <a:p>
            <a:pPr>
              <a:lnSpc>
                <a:spcPct val="80000"/>
              </a:lnSpc>
              <a:buFontTx/>
              <a:buNone/>
            </a:pPr>
            <a:r>
              <a:rPr lang="zh-CN" altLang="en-US" sz="2800" b="1" dirty="0" smtClean="0"/>
              <a:t>改善了空间局部性</a:t>
            </a:r>
            <a:endParaRPr lang="zh-CN" altLang="en-US" sz="2800" b="1" dirty="0" smtClean="0"/>
          </a:p>
          <a:p>
            <a:pPr>
              <a:lnSpc>
                <a:spcPct val="80000"/>
              </a:lnSpc>
              <a:buFontTx/>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6" name="Rectangle 2"/>
          <p:cNvSpPr>
            <a:spLocks noGrp="1" noChangeArrowheads="1"/>
          </p:cNvSpPr>
          <p:nvPr>
            <p:ph type="title"/>
          </p:nvPr>
        </p:nvSpPr>
        <p:spPr>
          <a:xfrm>
            <a:off x="531593" y="986917"/>
            <a:ext cx="7162800" cy="685800"/>
          </a:xfrm>
          <a:noFill/>
        </p:spPr>
        <p:txBody>
          <a:bodyPr lIns="90488" rIns="90488">
            <a:normAutofit/>
          </a:bodyPr>
          <a:lstStyle/>
          <a:p>
            <a:r>
              <a:rPr lang="en-US" altLang="zh-CN" sz="2800" b="1" dirty="0" smtClean="0">
                <a:solidFill>
                  <a:srgbClr val="FF0000"/>
                </a:solidFill>
                <a:ea typeface="宋体" panose="02010600030101010101" pitchFamily="2" charset="-122"/>
              </a:rPr>
              <a:t>②</a:t>
            </a:r>
            <a:r>
              <a:rPr lang="en-US" altLang="zh-CN" sz="2800" b="1" dirty="0">
                <a:solidFill>
                  <a:srgbClr val="FF0000"/>
                </a:solidFill>
                <a:ea typeface="宋体" panose="02010600030101010101" pitchFamily="2" charset="-122"/>
              </a:rPr>
              <a:t>	</a:t>
            </a:r>
            <a:r>
              <a:rPr lang="zh-CN" altLang="en-US" sz="2800" b="1" dirty="0" smtClean="0">
                <a:solidFill>
                  <a:srgbClr val="FF0000"/>
                </a:solidFill>
                <a:ea typeface="宋体" panose="02010600030101010101" pitchFamily="2" charset="-122"/>
              </a:rPr>
              <a:t>循环交换</a:t>
            </a:r>
            <a:r>
              <a:rPr lang="zh-CN" altLang="en-US" sz="3200" b="1" dirty="0" smtClean="0">
                <a:solidFill>
                  <a:srgbClr val="FF0000"/>
                </a:solidFill>
                <a:ea typeface="宋体" panose="02010600030101010101" pitchFamily="2" charset="-122"/>
              </a:rPr>
              <a:t>（</a:t>
            </a:r>
            <a:r>
              <a:rPr lang="en-US" altLang="zh-CN" sz="3200" b="1" dirty="0" smtClean="0">
                <a:solidFill>
                  <a:srgbClr val="FF0000"/>
                </a:solidFill>
                <a:ea typeface="宋体" panose="02010600030101010101" pitchFamily="2" charset="-122"/>
              </a:rPr>
              <a:t>loop interchange</a:t>
            </a:r>
            <a:r>
              <a:rPr lang="zh-CN" altLang="en-US" sz="3200" b="1" dirty="0" smtClean="0">
                <a:solidFill>
                  <a:srgbClr val="FF0000"/>
                </a:solidFill>
                <a:ea typeface="宋体" panose="02010600030101010101" pitchFamily="2" charset="-122"/>
              </a:rPr>
              <a:t>）</a:t>
            </a:r>
            <a:endParaRPr lang="en-US" sz="3200" b="1" dirty="0">
              <a:solidFill>
                <a:srgbClr val="FF0000"/>
              </a:solidFill>
            </a:endParaRPr>
          </a:p>
        </p:txBody>
      </p:sp>
      <p:sp>
        <p:nvSpPr>
          <p:cNvPr id="8" name="Rectangle 5"/>
          <p:cNvSpPr>
            <a:spLocks noChangeArrowheads="1"/>
          </p:cNvSpPr>
          <p:nvPr/>
        </p:nvSpPr>
        <p:spPr bwMode="auto">
          <a:xfrm>
            <a:off x="379366" y="1644254"/>
            <a:ext cx="8610600" cy="830997"/>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smtClean="0">
                <a:solidFill>
                  <a:srgbClr val="000000"/>
                </a:solidFill>
                <a:latin typeface="Comic Sans MS" panose="030F0702030302020204" pitchFamily="66" charset="0"/>
                <a:ea typeface="宋体" panose="02010600030101010101" pitchFamily="2" charset="-122"/>
              </a:rPr>
              <a:t>交换循环的执行顺序，可以减少缺失次数，这是因为改善了空间局部性。</a:t>
            </a:r>
            <a:r>
              <a:rPr lang="en-US" altLang="zh-CN" sz="2400" b="1" dirty="0" smtClean="0">
                <a:latin typeface="Comic Sans MS" panose="030F0702030302020204" pitchFamily="66" charset="0"/>
                <a:ea typeface="宋体" panose="02010600030101010101" pitchFamily="2" charset="-122"/>
              </a:rPr>
              <a:t> </a:t>
            </a:r>
            <a:endParaRPr lang="en-US" altLang="zh-CN" sz="2400" b="1" dirty="0">
              <a:latin typeface="Comic Sans MS" panose="030F0702030302020204" pitchFamily="66" charset="0"/>
              <a:ea typeface="宋体" panose="02010600030101010101" pitchFamily="2" charset="-122"/>
            </a:endParaRPr>
          </a:p>
        </p:txBody>
      </p:sp>
      <p:sp>
        <p:nvSpPr>
          <p:cNvPr id="9" name="Rectangle 3"/>
          <p:cNvSpPr txBox="1">
            <a:spLocks noChangeArrowheads="1"/>
          </p:cNvSpPr>
          <p:nvPr/>
        </p:nvSpPr>
        <p:spPr>
          <a:xfrm>
            <a:off x="1827166" y="2524290"/>
            <a:ext cx="7162800" cy="3613732"/>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80000"/>
              </a:lnSpc>
              <a:buFontTx/>
              <a:buNone/>
            </a:pPr>
            <a:r>
              <a:rPr lang="en-US" sz="1800" b="1" dirty="0" smtClean="0">
                <a:latin typeface="Courier New" panose="02070309020205020404" pitchFamily="49" charset="0"/>
              </a:rPr>
              <a:t>/* Before */</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for (k = 0; k &lt; 100; k = k+1)</a:t>
            </a:r>
            <a:endParaRPr lang="en-US" sz="1800" b="1" dirty="0" smtClean="0">
              <a:solidFill>
                <a:schemeClr val="accent1"/>
              </a:solidFill>
              <a:latin typeface="Courier New" panose="02070309020205020404" pitchFamily="49" charset="0"/>
            </a:endParaRPr>
          </a:p>
          <a:p>
            <a:pPr>
              <a:lnSpc>
                <a:spcPct val="80000"/>
              </a:lnSpc>
              <a:buFontTx/>
              <a:buNone/>
            </a:pPr>
            <a:r>
              <a:rPr lang="en-US" sz="1800" b="1" dirty="0" smtClean="0">
                <a:solidFill>
                  <a:schemeClr val="accent1"/>
                </a:solidFill>
                <a:latin typeface="Courier New" panose="02070309020205020404" pitchFamily="49" charset="0"/>
              </a:rPr>
              <a:t>	for (j = 0; j &lt; 100; j = j+1)</a:t>
            </a:r>
            <a:endParaRPr lang="en-US" sz="1800" b="1" dirty="0" smtClean="0">
              <a:solidFill>
                <a:schemeClr val="accent1"/>
              </a:solidFill>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a:t>
            </a:r>
            <a:r>
              <a:rPr lang="en-US" sz="1800" b="1" dirty="0" smtClean="0">
                <a:solidFill>
                  <a:schemeClr val="accent1"/>
                </a:solidFill>
                <a:latin typeface="Courier New" panose="02070309020205020404" pitchFamily="49" charset="0"/>
              </a:rPr>
              <a:t>	for (</a:t>
            </a:r>
            <a:r>
              <a:rPr lang="en-US" sz="1800" b="1" dirty="0" err="1" smtClean="0">
                <a:solidFill>
                  <a:schemeClr val="accent1"/>
                </a:solidFill>
                <a:latin typeface="Courier New" panose="02070309020205020404" pitchFamily="49" charset="0"/>
              </a:rPr>
              <a:t>i</a:t>
            </a:r>
            <a:r>
              <a:rPr lang="en-US" sz="1800" b="1" dirty="0" smtClean="0">
                <a:solidFill>
                  <a:schemeClr val="accent1"/>
                </a:solidFill>
                <a:latin typeface="Courier New" panose="02070309020205020404" pitchFamily="49" charset="0"/>
              </a:rPr>
              <a:t> = 0; </a:t>
            </a:r>
            <a:r>
              <a:rPr lang="en-US" sz="1800" b="1" dirty="0" err="1" smtClean="0">
                <a:solidFill>
                  <a:schemeClr val="accent1"/>
                </a:solidFill>
                <a:latin typeface="Courier New" panose="02070309020205020404" pitchFamily="49" charset="0"/>
              </a:rPr>
              <a:t>i</a:t>
            </a:r>
            <a:r>
              <a:rPr lang="en-US" sz="1800" b="1" dirty="0" smtClean="0">
                <a:solidFill>
                  <a:schemeClr val="accent1"/>
                </a:solidFill>
                <a:latin typeface="Courier New" panose="02070309020205020404" pitchFamily="49" charset="0"/>
              </a:rPr>
              <a:t> &lt; 5000; </a:t>
            </a:r>
            <a:r>
              <a:rPr lang="en-US" sz="1800" b="1" dirty="0" err="1" smtClean="0">
                <a:solidFill>
                  <a:schemeClr val="accent1"/>
                </a:solidFill>
                <a:latin typeface="Courier New" panose="02070309020205020404" pitchFamily="49" charset="0"/>
              </a:rPr>
              <a:t>i</a:t>
            </a:r>
            <a:r>
              <a:rPr lang="en-US" sz="1800" b="1" dirty="0" smtClean="0">
                <a:solidFill>
                  <a:schemeClr val="accent1"/>
                </a:solidFill>
                <a:latin typeface="Courier New" panose="02070309020205020404" pitchFamily="49" charset="0"/>
              </a:rPr>
              <a:t> = i+1)</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x[</a:t>
            </a:r>
            <a:r>
              <a:rPr lang="en-US" sz="1800" b="1" dirty="0" err="1" smtClean="0">
                <a:latin typeface="Courier New" panose="02070309020205020404" pitchFamily="49" charset="0"/>
              </a:rPr>
              <a:t>i</a:t>
            </a:r>
            <a:r>
              <a:rPr lang="en-US" sz="1800" b="1" dirty="0" smtClean="0">
                <a:latin typeface="Courier New" panose="02070309020205020404" pitchFamily="49" charset="0"/>
              </a:rPr>
              <a:t>][j] = 2 * x[</a:t>
            </a:r>
            <a:r>
              <a:rPr lang="en-US" sz="1800" b="1" dirty="0" err="1" smtClean="0">
                <a:latin typeface="Courier New" panose="02070309020205020404" pitchFamily="49" charset="0"/>
              </a:rPr>
              <a:t>i</a:t>
            </a:r>
            <a:r>
              <a:rPr lang="en-US" sz="1800" b="1" dirty="0" smtClean="0">
                <a:latin typeface="Courier New" panose="02070309020205020404" pitchFamily="49" charset="0"/>
              </a:rPr>
              <a:t>][j];</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After */</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for (k = 0; k &lt; 100; k = k+1)</a:t>
            </a:r>
            <a:endParaRPr lang="en-US" sz="1800" b="1" dirty="0" smtClean="0">
              <a:solidFill>
                <a:schemeClr val="hlink"/>
              </a:solidFill>
              <a:latin typeface="Courier New" panose="02070309020205020404" pitchFamily="49" charset="0"/>
            </a:endParaRPr>
          </a:p>
          <a:p>
            <a:pPr>
              <a:lnSpc>
                <a:spcPct val="80000"/>
              </a:lnSpc>
              <a:buFontTx/>
              <a:buNone/>
            </a:pPr>
            <a:r>
              <a:rPr lang="en-US" sz="1800" b="1" dirty="0" smtClean="0">
                <a:solidFill>
                  <a:schemeClr val="hlink"/>
                </a:solidFill>
                <a:latin typeface="Courier New" panose="02070309020205020404" pitchFamily="49" charset="0"/>
              </a:rPr>
              <a:t>	</a:t>
            </a:r>
            <a:r>
              <a:rPr lang="en-US" sz="1800" b="1" u="sng" dirty="0" smtClean="0">
                <a:solidFill>
                  <a:schemeClr val="hlink"/>
                </a:solidFill>
                <a:latin typeface="Courier New" panose="02070309020205020404" pitchFamily="49" charset="0"/>
              </a:rPr>
              <a:t>for (</a:t>
            </a:r>
            <a:r>
              <a:rPr lang="en-US" sz="1800" b="1" u="sng" dirty="0" err="1" smtClean="0">
                <a:solidFill>
                  <a:schemeClr val="hlink"/>
                </a:solidFill>
                <a:latin typeface="Courier New" panose="02070309020205020404" pitchFamily="49" charset="0"/>
              </a:rPr>
              <a:t>i</a:t>
            </a:r>
            <a:r>
              <a:rPr lang="en-US" sz="1800" b="1" u="sng" dirty="0" smtClean="0">
                <a:solidFill>
                  <a:schemeClr val="hlink"/>
                </a:solidFill>
                <a:latin typeface="Courier New" panose="02070309020205020404" pitchFamily="49" charset="0"/>
              </a:rPr>
              <a:t> = 0; </a:t>
            </a:r>
            <a:r>
              <a:rPr lang="en-US" sz="1800" b="1" u="sng" dirty="0" err="1" smtClean="0">
                <a:solidFill>
                  <a:schemeClr val="hlink"/>
                </a:solidFill>
                <a:latin typeface="Courier New" panose="02070309020205020404" pitchFamily="49" charset="0"/>
              </a:rPr>
              <a:t>i</a:t>
            </a:r>
            <a:r>
              <a:rPr lang="en-US" sz="1800" b="1" u="sng" dirty="0" smtClean="0">
                <a:solidFill>
                  <a:schemeClr val="hlink"/>
                </a:solidFill>
                <a:latin typeface="Courier New" panose="02070309020205020404" pitchFamily="49" charset="0"/>
              </a:rPr>
              <a:t> &lt; 5000; </a:t>
            </a:r>
            <a:r>
              <a:rPr lang="en-US" sz="1800" b="1" u="sng" dirty="0" err="1" smtClean="0">
                <a:solidFill>
                  <a:schemeClr val="hlink"/>
                </a:solidFill>
                <a:latin typeface="Courier New" panose="02070309020205020404" pitchFamily="49" charset="0"/>
              </a:rPr>
              <a:t>i</a:t>
            </a:r>
            <a:r>
              <a:rPr lang="en-US" sz="1800" b="1" u="sng" dirty="0" smtClean="0">
                <a:solidFill>
                  <a:schemeClr val="hlink"/>
                </a:solidFill>
                <a:latin typeface="Courier New" panose="02070309020205020404" pitchFamily="49" charset="0"/>
              </a:rPr>
              <a:t> = i+1)</a:t>
            </a:r>
            <a:endParaRPr lang="en-US" sz="1800" b="1" dirty="0" smtClean="0">
              <a:solidFill>
                <a:schemeClr val="hlink"/>
              </a:solidFill>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a:t>
            </a:r>
            <a:r>
              <a:rPr lang="en-US" sz="1800" b="1" u="sng" dirty="0" smtClean="0">
                <a:solidFill>
                  <a:schemeClr val="hlink"/>
                </a:solidFill>
                <a:latin typeface="Courier New" panose="02070309020205020404" pitchFamily="49" charset="0"/>
              </a:rPr>
              <a:t>for (j = 0; j &lt; 100; j = j+1)</a:t>
            </a:r>
            <a:endParaRPr lang="en-US" sz="1800" b="1" dirty="0" smtClean="0">
              <a:latin typeface="Courier New" panose="02070309020205020404" pitchFamily="49" charset="0"/>
            </a:endParaRPr>
          </a:p>
          <a:p>
            <a:pPr>
              <a:lnSpc>
                <a:spcPct val="80000"/>
              </a:lnSpc>
              <a:buFontTx/>
              <a:buNone/>
            </a:pPr>
            <a:r>
              <a:rPr lang="en-US" sz="1800" b="1" dirty="0" smtClean="0">
                <a:latin typeface="Courier New" panose="02070309020205020404" pitchFamily="49" charset="0"/>
              </a:rPr>
              <a:t>			x[</a:t>
            </a:r>
            <a:r>
              <a:rPr lang="en-US" sz="1800" b="1" dirty="0" err="1" smtClean="0">
                <a:latin typeface="Courier New" panose="02070309020205020404" pitchFamily="49" charset="0"/>
              </a:rPr>
              <a:t>i</a:t>
            </a:r>
            <a:r>
              <a:rPr lang="en-US" sz="1800" b="1" dirty="0" smtClean="0">
                <a:latin typeface="Courier New" panose="02070309020205020404" pitchFamily="49" charset="0"/>
              </a:rPr>
              <a:t>][j] = 2 * x[</a:t>
            </a:r>
            <a:r>
              <a:rPr lang="en-US" sz="1800" b="1" dirty="0" err="1" smtClean="0">
                <a:latin typeface="Courier New" panose="02070309020205020404" pitchFamily="49" charset="0"/>
              </a:rPr>
              <a:t>i</a:t>
            </a:r>
            <a:r>
              <a:rPr lang="en-US" sz="1800" b="1" dirty="0" smtClean="0">
                <a:latin typeface="Courier New" panose="02070309020205020404" pitchFamily="49" charset="0"/>
              </a:rPr>
              <a:t>][j];</a:t>
            </a:r>
            <a:br>
              <a:rPr lang="en-US" sz="1800" dirty="0" smtClean="0">
                <a:latin typeface="Courier New" panose="02070309020205020404" pitchFamily="49" charset="0"/>
              </a:rPr>
            </a:br>
            <a:endParaRPr lang="en-US" dirty="0"/>
          </a:p>
          <a:p>
            <a:pPr>
              <a:lnSpc>
                <a:spcPct val="80000"/>
              </a:lnSpc>
              <a:buFontTx/>
              <a:buNone/>
            </a:pPr>
            <a:r>
              <a:rPr lang="zh-CN" altLang="en-US" sz="2400" b="1" dirty="0" smtClean="0"/>
              <a:t>用</a:t>
            </a:r>
            <a:r>
              <a:rPr lang="zh-CN" altLang="en-US" sz="2400" b="1" dirty="0" smtClean="0">
                <a:solidFill>
                  <a:srgbClr val="FF0000"/>
                </a:solidFill>
              </a:rPr>
              <a:t>顺序访问</a:t>
            </a:r>
            <a:r>
              <a:rPr lang="zh-CN" altLang="en-US" sz="2400" b="1" dirty="0" smtClean="0"/>
              <a:t>替代了</a:t>
            </a:r>
            <a:r>
              <a:rPr lang="zh-CN" altLang="en-US" sz="2400" b="1" dirty="0" smtClean="0">
                <a:solidFill>
                  <a:srgbClr val="C00000"/>
                </a:solidFill>
              </a:rPr>
              <a:t>以</a:t>
            </a:r>
            <a:r>
              <a:rPr lang="en-US" altLang="zh-CN" sz="2400" b="1" dirty="0" smtClean="0">
                <a:solidFill>
                  <a:srgbClr val="C00000"/>
                </a:solidFill>
              </a:rPr>
              <a:t>100</a:t>
            </a:r>
            <a:r>
              <a:rPr lang="zh-CN" altLang="en-US" sz="2400" b="1" dirty="0" smtClean="0">
                <a:solidFill>
                  <a:srgbClr val="C00000"/>
                </a:solidFill>
              </a:rPr>
              <a:t>个字为步长的跳跃访问。 </a:t>
            </a:r>
            <a:endParaRPr lang="zh-CN" altLang="en-US" sz="2400" b="1" dirty="0">
              <a:solidFill>
                <a:srgbClr val="C00000"/>
              </a:solidFill>
            </a:endParaRPr>
          </a:p>
        </p:txBody>
      </p:sp>
      <p:sp>
        <p:nvSpPr>
          <p:cNvPr id="11" name="Arc 4"/>
          <p:cNvSpPr/>
          <p:nvPr/>
        </p:nvSpPr>
        <p:spPr bwMode="auto">
          <a:xfrm rot="10920000">
            <a:off x="1985700" y="5095935"/>
            <a:ext cx="622300" cy="354013"/>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25400" cap="rnd">
            <a:solidFill>
              <a:schemeClr val="hlink"/>
            </a:solidFill>
            <a:round/>
            <a:headEnd type="triangl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5.4 </a:t>
            </a:r>
            <a:r>
              <a:rPr lang="zh-CN" altLang="en-US" sz="3200" b="1" dirty="0" smtClean="0">
                <a:solidFill>
                  <a:srgbClr val="0000FF"/>
                </a:solidFill>
                <a:latin typeface="华文中宋" panose="02010600040101010101" pitchFamily="2" charset="-122"/>
                <a:ea typeface="华文中宋" panose="02010600040101010101" pitchFamily="2" charset="-122"/>
              </a:rPr>
              <a:t>降低</a:t>
            </a:r>
            <a:r>
              <a:rPr lang="en-US" altLang="zh-CN" sz="3200" b="1" dirty="0" smtClean="0">
                <a:solidFill>
                  <a:srgbClr val="0000FF"/>
                </a:solidFill>
                <a:latin typeface="华文中宋" panose="02010600040101010101" pitchFamily="2" charset="-122"/>
                <a:ea typeface="华文中宋" panose="02010600040101010101" pitchFamily="2" charset="-122"/>
              </a:rPr>
              <a:t>Cache </a:t>
            </a:r>
            <a:r>
              <a:rPr lang="zh-CN" altLang="en-US" sz="3200" b="1" dirty="0" smtClean="0">
                <a:solidFill>
                  <a:srgbClr val="0000FF"/>
                </a:solidFill>
                <a:latin typeface="华文中宋" panose="02010600040101010101" pitchFamily="2" charset="-122"/>
                <a:ea typeface="华文中宋" panose="02010600040101010101" pitchFamily="2" charset="-122"/>
              </a:rPr>
              <a:t>失效率的方法</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4" name="Rectangle 2"/>
          <p:cNvSpPr>
            <a:spLocks noGrp="1" noChangeArrowheads="1"/>
          </p:cNvSpPr>
          <p:nvPr>
            <p:ph type="title"/>
          </p:nvPr>
        </p:nvSpPr>
        <p:spPr>
          <a:xfrm>
            <a:off x="755576" y="836712"/>
            <a:ext cx="7162800" cy="762000"/>
          </a:xfrm>
          <a:noFill/>
        </p:spPr>
        <p:txBody>
          <a:bodyPr lIns="90488" rIns="90488">
            <a:normAutofit/>
          </a:bodyPr>
          <a:lstStyle/>
          <a:p>
            <a:r>
              <a:rPr lang="en-US" altLang="zh-CN" sz="2800" b="1" dirty="0">
                <a:solidFill>
                  <a:srgbClr val="FF0000"/>
                </a:solidFill>
                <a:ea typeface="宋体" panose="02010600030101010101" pitchFamily="2" charset="-122"/>
              </a:rPr>
              <a:t>③	</a:t>
            </a:r>
            <a:r>
              <a:rPr lang="zh-CN" altLang="en-US" sz="2800" b="1" dirty="0" smtClean="0">
                <a:solidFill>
                  <a:srgbClr val="FF0000"/>
                </a:solidFill>
                <a:ea typeface="宋体" panose="02010600030101010101" pitchFamily="2" charset="-122"/>
              </a:rPr>
              <a:t>循环融合（</a:t>
            </a:r>
            <a:r>
              <a:rPr lang="en-US" altLang="zh-CN" sz="2800" b="1" dirty="0" smtClean="0">
                <a:solidFill>
                  <a:srgbClr val="FF0000"/>
                </a:solidFill>
                <a:ea typeface="宋体" panose="02010600030101010101" pitchFamily="2" charset="-122"/>
              </a:rPr>
              <a:t>loop fusion</a:t>
            </a:r>
            <a:r>
              <a:rPr lang="zh-CN" altLang="en-US" sz="2800" b="1" dirty="0" smtClean="0">
                <a:solidFill>
                  <a:srgbClr val="FF0000"/>
                </a:solidFill>
                <a:ea typeface="宋体" panose="02010600030101010101" pitchFamily="2" charset="-122"/>
              </a:rPr>
              <a:t>）</a:t>
            </a:r>
            <a:endParaRPr lang="en-US" sz="2800" b="1" dirty="0">
              <a:solidFill>
                <a:srgbClr val="FF0000"/>
              </a:solidFill>
            </a:endParaRPr>
          </a:p>
        </p:txBody>
      </p:sp>
      <p:sp>
        <p:nvSpPr>
          <p:cNvPr id="5" name="Rectangle 3"/>
          <p:cNvSpPr txBox="1">
            <a:spLocks noChangeArrowheads="1"/>
          </p:cNvSpPr>
          <p:nvPr/>
        </p:nvSpPr>
        <p:spPr>
          <a:xfrm>
            <a:off x="323528" y="1484784"/>
            <a:ext cx="8153400" cy="5688632"/>
          </a:xfrm>
          <a:prstGeom prst="rect">
            <a:avLst/>
          </a:prstGeom>
          <a:noFill/>
        </p:spPr>
        <p:txBody>
          <a:bodyPr vert="horz" lIns="90488" tIns="45720" rIns="90488"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ts val="1800"/>
              </a:lnSpc>
              <a:buFontTx/>
              <a:buNone/>
            </a:pPr>
            <a:r>
              <a:rPr lang="en-US" sz="2400" b="1" dirty="0" smtClean="0">
                <a:latin typeface="Courier New" panose="02070309020205020404" pitchFamily="49" charset="0"/>
              </a:rPr>
              <a:t>/* Before */</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for (</a:t>
            </a:r>
            <a:r>
              <a:rPr lang="en-US" sz="2400" b="1" dirty="0" err="1" smtClean="0">
                <a:latin typeface="Courier New" panose="02070309020205020404" pitchFamily="49" charset="0"/>
              </a:rPr>
              <a:t>i</a:t>
            </a:r>
            <a:r>
              <a:rPr lang="en-US" sz="2400" b="1" dirty="0" smtClean="0">
                <a:latin typeface="Courier New" panose="02070309020205020404" pitchFamily="49" charset="0"/>
              </a:rPr>
              <a:t> = 0; </a:t>
            </a:r>
            <a:r>
              <a:rPr lang="en-US" sz="2400" b="1" dirty="0" err="1" smtClean="0">
                <a:latin typeface="Courier New" panose="02070309020205020404" pitchFamily="49" charset="0"/>
              </a:rPr>
              <a:t>i</a:t>
            </a:r>
            <a:r>
              <a:rPr lang="en-US" sz="2400" b="1" dirty="0" smtClean="0">
                <a:latin typeface="Courier New" panose="02070309020205020404" pitchFamily="49" charset="0"/>
              </a:rPr>
              <a:t> &lt; N; </a:t>
            </a:r>
            <a:r>
              <a:rPr lang="en-US" sz="2400" b="1" dirty="0" err="1" smtClean="0">
                <a:latin typeface="Courier New" panose="02070309020205020404" pitchFamily="49" charset="0"/>
              </a:rPr>
              <a:t>i</a:t>
            </a:r>
            <a:r>
              <a:rPr lang="en-US" sz="2400" b="1" dirty="0" smtClean="0">
                <a:latin typeface="Courier New" panose="02070309020205020404" pitchFamily="49" charset="0"/>
              </a:rPr>
              <a:t> = i+1)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for (j = 0; j &lt; N; j = j+1)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a:t>
            </a:r>
            <a:r>
              <a:rPr lang="en-US" sz="2400" b="1" u="sng" dirty="0" smtClean="0">
                <a:solidFill>
                  <a:schemeClr val="accent1"/>
                </a:solidFill>
                <a:latin typeface="Courier New" panose="02070309020205020404" pitchFamily="49" charset="0"/>
              </a:rPr>
              <a:t>a[</a:t>
            </a:r>
            <a:r>
              <a:rPr lang="en-US" sz="2400" b="1" u="sng" dirty="0" err="1" smtClean="0">
                <a:solidFill>
                  <a:schemeClr val="accent1"/>
                </a:solidFill>
                <a:latin typeface="Courier New" panose="02070309020205020404" pitchFamily="49" charset="0"/>
              </a:rPr>
              <a:t>i</a:t>
            </a:r>
            <a:r>
              <a:rPr lang="en-US" sz="2400" b="1" u="sng" dirty="0" smtClean="0">
                <a:solidFill>
                  <a:schemeClr val="accent1"/>
                </a:solidFill>
                <a:latin typeface="Courier New" panose="02070309020205020404" pitchFamily="49" charset="0"/>
              </a:rPr>
              <a:t>][j]</a:t>
            </a:r>
            <a:r>
              <a:rPr lang="en-US" sz="2400" b="1" u="sng" dirty="0" smtClean="0">
                <a:latin typeface="Courier New" panose="02070309020205020404" pitchFamily="49" charset="0"/>
              </a:rPr>
              <a:t> </a:t>
            </a:r>
            <a:r>
              <a:rPr lang="en-US" sz="2400" b="1" dirty="0" smtClean="0">
                <a:latin typeface="Courier New" panose="02070309020205020404" pitchFamily="49" charset="0"/>
              </a:rPr>
              <a:t>= 1/b[</a:t>
            </a:r>
            <a:r>
              <a:rPr lang="en-US" sz="2400" b="1" dirty="0" err="1" smtClean="0">
                <a:latin typeface="Courier New" panose="02070309020205020404" pitchFamily="49" charset="0"/>
              </a:rPr>
              <a:t>i</a:t>
            </a:r>
            <a:r>
              <a:rPr lang="en-US" sz="2400" b="1" dirty="0" smtClean="0">
                <a:latin typeface="Courier New" panose="02070309020205020404" pitchFamily="49" charset="0"/>
              </a:rPr>
              <a:t>][j] * </a:t>
            </a:r>
            <a:r>
              <a:rPr lang="en-US" sz="2400" b="1" u="sng" dirty="0" smtClean="0">
                <a:solidFill>
                  <a:schemeClr val="accent1"/>
                </a:solidFill>
                <a:latin typeface="Courier New" panose="02070309020205020404" pitchFamily="49" charset="0"/>
              </a:rPr>
              <a:t>c[</a:t>
            </a:r>
            <a:r>
              <a:rPr lang="en-US" sz="2400" b="1" u="sng" dirty="0" err="1" smtClean="0">
                <a:solidFill>
                  <a:schemeClr val="accent1"/>
                </a:solidFill>
                <a:latin typeface="Courier New" panose="02070309020205020404" pitchFamily="49" charset="0"/>
              </a:rPr>
              <a:t>i</a:t>
            </a:r>
            <a:r>
              <a:rPr lang="en-US" sz="2400" b="1" u="sng" dirty="0" smtClean="0">
                <a:solidFill>
                  <a:schemeClr val="accent1"/>
                </a:solidFill>
                <a:latin typeface="Courier New" panose="02070309020205020404" pitchFamily="49" charset="0"/>
              </a:rPr>
              <a:t>][j]</a:t>
            </a:r>
            <a:r>
              <a:rPr lang="en-US" sz="2400" b="1" dirty="0" smtClean="0">
                <a:latin typeface="Courier New" panose="02070309020205020404" pitchFamily="49" charset="0"/>
              </a:rPr>
              <a:t>;</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for (</a:t>
            </a:r>
            <a:r>
              <a:rPr lang="en-US" sz="2400" b="1" dirty="0" err="1" smtClean="0">
                <a:latin typeface="Courier New" panose="02070309020205020404" pitchFamily="49" charset="0"/>
              </a:rPr>
              <a:t>i</a:t>
            </a:r>
            <a:r>
              <a:rPr lang="en-US" sz="2400" b="1" dirty="0" smtClean="0">
                <a:latin typeface="Courier New" panose="02070309020205020404" pitchFamily="49" charset="0"/>
              </a:rPr>
              <a:t> = 0; </a:t>
            </a:r>
            <a:r>
              <a:rPr lang="en-US" sz="2400" b="1" dirty="0" err="1" smtClean="0">
                <a:latin typeface="Courier New" panose="02070309020205020404" pitchFamily="49" charset="0"/>
              </a:rPr>
              <a:t>i</a:t>
            </a:r>
            <a:r>
              <a:rPr lang="en-US" sz="2400" b="1" dirty="0" smtClean="0">
                <a:latin typeface="Courier New" panose="02070309020205020404" pitchFamily="49" charset="0"/>
              </a:rPr>
              <a:t> &lt; N; </a:t>
            </a:r>
            <a:r>
              <a:rPr lang="en-US" sz="2400" b="1" dirty="0" err="1" smtClean="0">
                <a:latin typeface="Courier New" panose="02070309020205020404" pitchFamily="49" charset="0"/>
              </a:rPr>
              <a:t>i</a:t>
            </a:r>
            <a:r>
              <a:rPr lang="en-US" sz="2400" b="1" dirty="0" smtClean="0">
                <a:latin typeface="Courier New" panose="02070309020205020404" pitchFamily="49" charset="0"/>
              </a:rPr>
              <a:t> = i+1)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for (j = 0; j &lt; N; j = j+1)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d[</a:t>
            </a:r>
            <a:r>
              <a:rPr lang="en-US" sz="2400" b="1" dirty="0" err="1" smtClean="0">
                <a:latin typeface="Courier New" panose="02070309020205020404" pitchFamily="49" charset="0"/>
              </a:rPr>
              <a:t>i</a:t>
            </a:r>
            <a:r>
              <a:rPr lang="en-US" sz="2400" b="1" dirty="0" smtClean="0">
                <a:latin typeface="Courier New" panose="02070309020205020404" pitchFamily="49" charset="0"/>
              </a:rPr>
              <a:t>][j] = </a:t>
            </a:r>
            <a:r>
              <a:rPr lang="en-US" sz="2400" b="1" u="sng" dirty="0" smtClean="0">
                <a:solidFill>
                  <a:schemeClr val="accent1"/>
                </a:solidFill>
                <a:latin typeface="Courier New" panose="02070309020205020404" pitchFamily="49" charset="0"/>
              </a:rPr>
              <a:t>a[</a:t>
            </a:r>
            <a:r>
              <a:rPr lang="en-US" sz="2400" b="1" u="sng" dirty="0" err="1" smtClean="0">
                <a:solidFill>
                  <a:schemeClr val="accent1"/>
                </a:solidFill>
                <a:latin typeface="Courier New" panose="02070309020205020404" pitchFamily="49" charset="0"/>
              </a:rPr>
              <a:t>i</a:t>
            </a:r>
            <a:r>
              <a:rPr lang="en-US" sz="2400" b="1" u="sng" dirty="0" smtClean="0">
                <a:solidFill>
                  <a:schemeClr val="accent1"/>
                </a:solidFill>
                <a:latin typeface="Courier New" panose="02070309020205020404" pitchFamily="49" charset="0"/>
              </a:rPr>
              <a:t>][j]</a:t>
            </a:r>
            <a:r>
              <a:rPr lang="en-US" sz="2400" b="1" u="sng" dirty="0" smtClean="0">
                <a:latin typeface="Courier New" panose="02070309020205020404" pitchFamily="49" charset="0"/>
              </a:rPr>
              <a:t> </a:t>
            </a:r>
            <a:r>
              <a:rPr lang="en-US" sz="2400" b="1" dirty="0" smtClean="0">
                <a:latin typeface="Courier New" panose="02070309020205020404" pitchFamily="49" charset="0"/>
              </a:rPr>
              <a:t>+ </a:t>
            </a:r>
            <a:r>
              <a:rPr lang="en-US" sz="2400" b="1" u="sng" dirty="0" smtClean="0">
                <a:solidFill>
                  <a:schemeClr val="accent1"/>
                </a:solidFill>
                <a:latin typeface="Courier New" panose="02070309020205020404" pitchFamily="49" charset="0"/>
              </a:rPr>
              <a:t>c[</a:t>
            </a:r>
            <a:r>
              <a:rPr lang="en-US" sz="2400" b="1" u="sng" dirty="0" err="1" smtClean="0">
                <a:solidFill>
                  <a:schemeClr val="accent1"/>
                </a:solidFill>
                <a:latin typeface="Courier New" panose="02070309020205020404" pitchFamily="49" charset="0"/>
              </a:rPr>
              <a:t>i</a:t>
            </a:r>
            <a:r>
              <a:rPr lang="en-US" sz="2400" b="1" u="sng" dirty="0" smtClean="0">
                <a:solidFill>
                  <a:schemeClr val="accent1"/>
                </a:solidFill>
                <a:latin typeface="Courier New" panose="02070309020205020404" pitchFamily="49" charset="0"/>
              </a:rPr>
              <a:t>][j]</a:t>
            </a:r>
            <a:r>
              <a:rPr lang="en-US" sz="2400" b="1" dirty="0" smtClean="0">
                <a:latin typeface="Courier New" panose="02070309020205020404" pitchFamily="49" charset="0"/>
              </a:rPr>
              <a:t>;</a:t>
            </a:r>
            <a:endParaRPr lang="en-US" sz="2400" b="1" dirty="0" smtClean="0">
              <a:latin typeface="Courier New" panose="02070309020205020404" pitchFamily="49" charset="0"/>
            </a:endParaRPr>
          </a:p>
          <a:p>
            <a:pPr>
              <a:lnSpc>
                <a:spcPts val="1800"/>
              </a:lnSpc>
              <a:buFontTx/>
              <a:buNone/>
            </a:pPr>
            <a:r>
              <a:rPr lang="en-US" sz="2400" b="1" dirty="0" smtClean="0">
                <a:solidFill>
                  <a:srgbClr val="FF0000"/>
                </a:solidFill>
                <a:latin typeface="Courier New" panose="02070309020205020404" pitchFamily="49" charset="0"/>
              </a:rPr>
              <a:t>/* After */</a:t>
            </a:r>
            <a:endParaRPr lang="en-US" sz="2400" b="1" dirty="0" smtClean="0">
              <a:solidFill>
                <a:srgbClr val="FF0000"/>
              </a:solidFill>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for (</a:t>
            </a:r>
            <a:r>
              <a:rPr lang="en-US" sz="2400" b="1" dirty="0" err="1" smtClean="0">
                <a:latin typeface="Courier New" panose="02070309020205020404" pitchFamily="49" charset="0"/>
              </a:rPr>
              <a:t>i</a:t>
            </a:r>
            <a:r>
              <a:rPr lang="en-US" sz="2400" b="1" dirty="0" smtClean="0">
                <a:latin typeface="Courier New" panose="02070309020205020404" pitchFamily="49" charset="0"/>
              </a:rPr>
              <a:t> = 0; </a:t>
            </a:r>
            <a:r>
              <a:rPr lang="en-US" sz="2400" b="1" dirty="0" err="1" smtClean="0">
                <a:latin typeface="Courier New" panose="02070309020205020404" pitchFamily="49" charset="0"/>
              </a:rPr>
              <a:t>i</a:t>
            </a:r>
            <a:r>
              <a:rPr lang="en-US" sz="2400" b="1" dirty="0" smtClean="0">
                <a:latin typeface="Courier New" panose="02070309020205020404" pitchFamily="49" charset="0"/>
              </a:rPr>
              <a:t> &lt; N; </a:t>
            </a:r>
            <a:r>
              <a:rPr lang="en-US" sz="2400" b="1" dirty="0" err="1" smtClean="0">
                <a:latin typeface="Courier New" panose="02070309020205020404" pitchFamily="49" charset="0"/>
              </a:rPr>
              <a:t>i</a:t>
            </a:r>
            <a:r>
              <a:rPr lang="en-US" sz="2400" b="1" dirty="0" smtClean="0">
                <a:latin typeface="Courier New" panose="02070309020205020404" pitchFamily="49" charset="0"/>
              </a:rPr>
              <a:t> = i+1)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for (j = 0; j &lt; N; j = j+1)</a:t>
            </a:r>
            <a:endParaRPr lang="en-US" sz="2400" b="1" dirty="0" smtClean="0">
              <a:latin typeface="Courier New" panose="02070309020205020404" pitchFamily="49" charset="0"/>
            </a:endParaRPr>
          </a:p>
          <a:p>
            <a:pPr>
              <a:lnSpc>
                <a:spcPts val="1800"/>
              </a:lnSpc>
              <a:buFontTx/>
              <a:buNone/>
            </a:pPr>
            <a:r>
              <a:rPr lang="en-US" sz="2400" b="1" dirty="0" smtClean="0">
                <a:latin typeface="Courier New" panose="02070309020205020404" pitchFamily="49" charset="0"/>
              </a:rPr>
              <a:t>	</a:t>
            </a:r>
            <a:r>
              <a:rPr lang="en-US" sz="2400" b="1" dirty="0" smtClean="0">
                <a:solidFill>
                  <a:schemeClr val="hlink"/>
                </a:solidFill>
                <a:latin typeface="Courier New" panose="02070309020205020404" pitchFamily="49" charset="0"/>
              </a:rPr>
              <a:t>{	</a:t>
            </a:r>
            <a:r>
              <a:rPr lang="en-US" sz="2400" b="1" u="sng" dirty="0" smtClean="0">
                <a:solidFill>
                  <a:schemeClr val="hlink"/>
                </a:solidFill>
                <a:latin typeface="Courier New" panose="02070309020205020404" pitchFamily="49" charset="0"/>
              </a:rPr>
              <a:t>a[</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 = 1/b[</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 * c[</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a:t>
            </a:r>
            <a:r>
              <a:rPr lang="en-US" sz="2400" b="1" dirty="0" smtClean="0">
                <a:solidFill>
                  <a:schemeClr val="hlink"/>
                </a:solidFill>
                <a:latin typeface="Courier New" panose="02070309020205020404" pitchFamily="49" charset="0"/>
              </a:rPr>
              <a:t>;</a:t>
            </a:r>
            <a:endParaRPr lang="en-US" sz="2400" b="1" dirty="0" smtClean="0">
              <a:solidFill>
                <a:schemeClr val="hlink"/>
              </a:solidFill>
              <a:latin typeface="Courier New" panose="02070309020205020404" pitchFamily="49" charset="0"/>
            </a:endParaRPr>
          </a:p>
          <a:p>
            <a:pPr>
              <a:lnSpc>
                <a:spcPts val="1800"/>
              </a:lnSpc>
              <a:buFontTx/>
              <a:buNone/>
            </a:pPr>
            <a:r>
              <a:rPr lang="en-US" sz="2400" b="1" dirty="0" smtClean="0">
                <a:solidFill>
                  <a:schemeClr val="hlink"/>
                </a:solidFill>
                <a:latin typeface="Courier New" panose="02070309020205020404" pitchFamily="49" charset="0"/>
              </a:rPr>
              <a:t>		</a:t>
            </a:r>
            <a:r>
              <a:rPr lang="en-US" sz="2400" b="1" u="sng" dirty="0" smtClean="0">
                <a:solidFill>
                  <a:schemeClr val="hlink"/>
                </a:solidFill>
                <a:latin typeface="Courier New" panose="02070309020205020404" pitchFamily="49" charset="0"/>
              </a:rPr>
              <a:t>d[</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 = a[</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 + c[</a:t>
            </a:r>
            <a:r>
              <a:rPr lang="en-US" sz="2400" b="1" u="sng" dirty="0" err="1" smtClean="0">
                <a:solidFill>
                  <a:schemeClr val="hlink"/>
                </a:solidFill>
                <a:latin typeface="Courier New" panose="02070309020205020404" pitchFamily="49" charset="0"/>
              </a:rPr>
              <a:t>i</a:t>
            </a:r>
            <a:r>
              <a:rPr lang="en-US" sz="2400" b="1" u="sng" dirty="0" smtClean="0">
                <a:solidFill>
                  <a:schemeClr val="hlink"/>
                </a:solidFill>
                <a:latin typeface="Courier New" panose="02070309020205020404" pitchFamily="49" charset="0"/>
              </a:rPr>
              <a:t>][j]</a:t>
            </a:r>
            <a:r>
              <a:rPr lang="en-US" sz="2400" b="1" dirty="0" smtClean="0">
                <a:solidFill>
                  <a:schemeClr val="hlink"/>
                </a:solidFill>
                <a:latin typeface="Courier New" panose="02070309020205020404" pitchFamily="49" charset="0"/>
              </a:rPr>
              <a:t>;</a:t>
            </a:r>
            <a:endParaRPr lang="en-US" altLang="zh-CN" sz="2400" b="1" dirty="0" smtClean="0">
              <a:solidFill>
                <a:schemeClr val="hlink"/>
              </a:solidFill>
              <a:latin typeface="Courier New" panose="02070309020205020404" pitchFamily="49" charset="0"/>
              <a:ea typeface="宋体" panose="02010600030101010101" pitchFamily="2" charset="-122"/>
            </a:endParaRPr>
          </a:p>
          <a:p>
            <a:pPr>
              <a:lnSpc>
                <a:spcPts val="1800"/>
              </a:lnSpc>
              <a:buFontTx/>
              <a:buNone/>
            </a:pPr>
            <a:r>
              <a:rPr lang="en-US" altLang="zh-CN" sz="2400" b="1" dirty="0" smtClean="0">
                <a:solidFill>
                  <a:schemeClr val="hlink"/>
                </a:solidFill>
                <a:latin typeface="Courier New" panose="02070309020205020404" pitchFamily="49" charset="0"/>
                <a:ea typeface="宋体" panose="02010600030101010101" pitchFamily="2" charset="-122"/>
              </a:rPr>
              <a:t>  </a:t>
            </a:r>
            <a:r>
              <a:rPr lang="en-US" sz="2400" b="1" dirty="0" smtClean="0">
                <a:solidFill>
                  <a:schemeClr val="hlink"/>
                </a:solidFill>
                <a:latin typeface="Courier New" panose="02070309020205020404" pitchFamily="49" charset="0"/>
              </a:rPr>
              <a:t>}</a:t>
            </a:r>
            <a:br>
              <a:rPr lang="en-US" sz="1800" b="1" dirty="0" smtClean="0">
                <a:solidFill>
                  <a:schemeClr val="hlink"/>
                </a:solidFill>
                <a:latin typeface="Courier New" panose="02070309020205020404" pitchFamily="49" charset="0"/>
              </a:rPr>
            </a:br>
            <a:endParaRPr lang="en-US" sz="3000" b="1" dirty="0" smtClean="0"/>
          </a:p>
          <a:p>
            <a:pPr>
              <a:lnSpc>
                <a:spcPts val="3000"/>
              </a:lnSpc>
              <a:buFontTx/>
              <a:buNone/>
            </a:pPr>
            <a:r>
              <a:rPr lang="zh-CN" altLang="en-US" sz="3100" b="1" dirty="0" smtClean="0"/>
              <a:t>对于</a:t>
            </a:r>
            <a:r>
              <a:rPr lang="zh-CN" altLang="en-US" sz="3100" b="1" dirty="0" smtClean="0">
                <a:solidFill>
                  <a:srgbClr val="FF0000"/>
                </a:solidFill>
              </a:rPr>
              <a:t> </a:t>
            </a:r>
            <a:r>
              <a:rPr lang="en-US" altLang="zh-CN" sz="3100" b="1" dirty="0" smtClean="0">
                <a:solidFill>
                  <a:srgbClr val="FF0000"/>
                </a:solidFill>
              </a:rPr>
              <a:t>a </a:t>
            </a:r>
            <a:r>
              <a:rPr lang="zh-CN" altLang="en-US" sz="3100" b="1" dirty="0" smtClean="0"/>
              <a:t>和 </a:t>
            </a:r>
            <a:r>
              <a:rPr lang="en-US" altLang="zh-CN" sz="3100" b="1" dirty="0" smtClean="0">
                <a:solidFill>
                  <a:srgbClr val="FF0000"/>
                </a:solidFill>
              </a:rPr>
              <a:t>c </a:t>
            </a:r>
            <a:r>
              <a:rPr lang="en-US" altLang="en-US" sz="3100" b="1" dirty="0" smtClean="0"/>
              <a:t>：</a:t>
            </a:r>
            <a:endParaRPr lang="en-US" altLang="zh-CN" sz="3100" b="1" dirty="0" smtClean="0"/>
          </a:p>
          <a:p>
            <a:pPr>
              <a:lnSpc>
                <a:spcPts val="3000"/>
              </a:lnSpc>
              <a:buFontTx/>
              <a:buNone/>
            </a:pPr>
            <a:r>
              <a:rPr lang="en-US" altLang="zh-CN" sz="3100" b="1" dirty="0" smtClean="0"/>
              <a:t>   - </a:t>
            </a:r>
            <a:r>
              <a:rPr lang="zh-CN" altLang="en-US" sz="3100" b="1" dirty="0" smtClean="0"/>
              <a:t>融合前，每次计算访问</a:t>
            </a:r>
            <a:r>
              <a:rPr lang="en-US" altLang="zh-CN" sz="3100" b="1" dirty="0" smtClean="0"/>
              <a:t>2</a:t>
            </a:r>
            <a:r>
              <a:rPr lang="zh-CN" altLang="en-US" sz="3100" b="1" dirty="0" smtClean="0"/>
              <a:t>次缺失；</a:t>
            </a:r>
            <a:endParaRPr lang="zh-CN" altLang="en-US" sz="3100" b="1" dirty="0" smtClean="0"/>
          </a:p>
          <a:p>
            <a:pPr>
              <a:lnSpc>
                <a:spcPts val="3000"/>
              </a:lnSpc>
              <a:buFontTx/>
              <a:buNone/>
            </a:pPr>
            <a:r>
              <a:rPr lang="zh-CN" altLang="en-US" sz="3100" b="1" dirty="0" smtClean="0"/>
              <a:t>   </a:t>
            </a:r>
            <a:r>
              <a:rPr lang="en-US" altLang="zh-CN" sz="3100" b="1" dirty="0" smtClean="0"/>
              <a:t>- </a:t>
            </a:r>
            <a:r>
              <a:rPr lang="zh-CN" altLang="en-US" sz="3100" b="1" dirty="0" smtClean="0"/>
              <a:t>融合后，平均每次计算访问</a:t>
            </a:r>
            <a:r>
              <a:rPr lang="en-US" altLang="zh-CN" sz="3100" b="1" dirty="0" smtClean="0"/>
              <a:t>1</a:t>
            </a:r>
            <a:r>
              <a:rPr lang="zh-CN" altLang="en-US" sz="3100" b="1" dirty="0" smtClean="0"/>
              <a:t>次缺失。改善了空间局部性。</a:t>
            </a:r>
            <a:endParaRPr lang="zh-CN" altLang="en-US" sz="3100" b="1" dirty="0"/>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1</a:t>
            </a:r>
            <a:r>
              <a:rPr lang="en-US" altLang="zh-CN" dirty="0" smtClean="0">
                <a:solidFill>
                  <a:srgbClr val="C00000"/>
                </a:solidFill>
              </a:rPr>
              <a:t> </a:t>
            </a:r>
            <a:r>
              <a:rPr lang="zh-CN" altLang="en-US" dirty="0" smtClean="0">
                <a:solidFill>
                  <a:srgbClr val="C00000"/>
                </a:solidFill>
              </a:rPr>
              <a:t>采用两级</a:t>
            </a:r>
            <a:r>
              <a:rPr lang="en-US" altLang="zh-CN" dirty="0" smtClean="0">
                <a:solidFill>
                  <a:srgbClr val="C00000"/>
                </a:solidFill>
              </a:rPr>
              <a:t>Cache</a:t>
            </a:r>
            <a:endParaRPr lang="en-US" altLang="zh-CN" dirty="0">
              <a:solidFill>
                <a:srgbClr val="C00000"/>
              </a:solidFill>
            </a:endParaRPr>
          </a:p>
        </p:txBody>
      </p:sp>
      <p:sp>
        <p:nvSpPr>
          <p:cNvPr id="4" name="Rectangle 2"/>
          <p:cNvSpPr>
            <a:spLocks noChangeArrowheads="1"/>
          </p:cNvSpPr>
          <p:nvPr/>
        </p:nvSpPr>
        <p:spPr bwMode="auto">
          <a:xfrm>
            <a:off x="144463" y="1421259"/>
            <a:ext cx="8821737"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sz="2000" b="0" dirty="0">
                <a:latin typeface="华文中宋" panose="02010600040101010101" pitchFamily="2" charset="-122"/>
                <a:ea typeface="华文中宋" panose="02010600040101010101" pitchFamily="2" charset="-122"/>
              </a:rPr>
              <a:t>        </a:t>
            </a:r>
            <a:r>
              <a:rPr lang="zh-CN" altLang="en-US" b="0" dirty="0">
                <a:latin typeface="华文中宋" panose="02010600040101010101" pitchFamily="2" charset="-122"/>
                <a:ea typeface="华文中宋" panose="02010600040101010101" pitchFamily="2" charset="-122"/>
              </a:rPr>
              <a:t>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和存储器之间增加另一级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，构成两级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：第一级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的容量相对较小，使其速度和快速</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的时钟周期相匹配；而第二级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的容量相对较大，使它能捕获更多本来需要到主存去的访问，从而降低实际失效开销。</a:t>
            </a:r>
            <a:endParaRPr lang="zh-CN" altLang="en-US" b="0" dirty="0">
              <a:latin typeface="华文中宋" panose="02010600040101010101" pitchFamily="2" charset="-122"/>
              <a:ea typeface="华文中宋" panose="02010600040101010101" pitchFamily="2" charset="-122"/>
            </a:endParaRPr>
          </a:p>
        </p:txBody>
      </p:sp>
      <p:pic>
        <p:nvPicPr>
          <p:cNvPr id="5" name="Picture 4" descr="211-1"/>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690688" y="4665315"/>
            <a:ext cx="5762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211-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71600" y="6021288"/>
            <a:ext cx="7419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250825" y="3230736"/>
            <a:ext cx="871537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b="0" dirty="0" smtClean="0">
                <a:latin typeface="华文中宋" panose="02010600040101010101" pitchFamily="2" charset="-122"/>
                <a:ea typeface="华文中宋" panose="02010600040101010101" pitchFamily="2" charset="-122"/>
                <a:cs typeface="Times New Roman" panose="02020603050405020304" pitchFamily="18" charset="0"/>
              </a:rPr>
              <a:t> 尽管</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增加一级存储层次在概念上直观、简单，但性能分析却变得复杂了。用下标</a:t>
            </a:r>
            <a:r>
              <a:rPr lang="en-US" altLang="zh-CN" b="0" dirty="0" err="1">
                <a:latin typeface="华文中宋" panose="02010600040101010101" pitchFamily="2" charset="-122"/>
                <a:ea typeface="华文中宋" panose="02010600040101010101" pitchFamily="2" charset="-122"/>
                <a:cs typeface="Times New Roman" panose="02020603050405020304" pitchFamily="18" charset="0"/>
              </a:rPr>
              <a:t>Ll</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和</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L2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分别表示第一级和第二级</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，原有的公式就变为：</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8" name="Rectangle 7"/>
          <p:cNvSpPr>
            <a:spLocks noChangeArrowheads="1"/>
          </p:cNvSpPr>
          <p:nvPr/>
        </p:nvSpPr>
        <p:spPr bwMode="auto">
          <a:xfrm>
            <a:off x="413296" y="5517232"/>
            <a:ext cx="1422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所以，有</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232356" y="980728"/>
            <a:ext cx="88761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下面我们对于两级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系统采用以下术语：</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① 局部失效率：对于某一级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来说，其计算公式为</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局部失效率</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的失效次数</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到达该级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的访存</a:t>
            </a:r>
            <a:r>
              <a:rPr lang="zh-CN" altLang="en-US" dirty="0" smtClean="0">
                <a:latin typeface="华文中宋" panose="02010600040101010101" pitchFamily="2" charset="-122"/>
                <a:ea typeface="华文中宋" panose="02010600040101010101" pitchFamily="2" charset="-122"/>
              </a:rPr>
              <a:t>次数</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② 全局失效率：对于某一级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来说，其计算公式为</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全局失效率</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的失效次数</a:t>
            </a:r>
            <a:r>
              <a:rPr lang="en-US" altLang="zh-CN" dirty="0">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发出的访存总次数 </a:t>
            </a:r>
            <a:endParaRPr lang="zh-CN" altLang="en-US" dirty="0">
              <a:latin typeface="华文中宋" panose="02010600040101010101" pitchFamily="2" charset="-122"/>
              <a:ea typeface="华文中宋" panose="02010600040101010101" pitchFamily="2" charset="-122"/>
            </a:endParaRPr>
          </a:p>
        </p:txBody>
      </p:sp>
      <p:sp>
        <p:nvSpPr>
          <p:cNvPr id="4" name="Rectangle 5"/>
          <p:cNvSpPr>
            <a:spLocks noChangeArrowheads="1"/>
          </p:cNvSpPr>
          <p:nvPr/>
        </p:nvSpPr>
        <p:spPr bwMode="auto">
          <a:xfrm>
            <a:off x="179512" y="3356992"/>
            <a:ext cx="8824913"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20000"/>
              </a:lnSpc>
              <a:defRPr/>
            </a:pPr>
            <a:r>
              <a:rPr lang="zh-CN" altLang="en-US" sz="2400" b="0" dirty="0">
                <a:latin typeface="华文中宋" panose="02010600040101010101" pitchFamily="2" charset="-122"/>
                <a:ea typeface="华文中宋" panose="02010600040101010101" pitchFamily="2" charset="-122"/>
              </a:rPr>
              <a:t>例</a:t>
            </a:r>
            <a:r>
              <a:rPr lang="en-US" altLang="zh-CN" sz="2400" b="0" dirty="0">
                <a:latin typeface="华文中宋" panose="02010600040101010101" pitchFamily="2" charset="-122"/>
                <a:ea typeface="华文中宋" panose="02010600040101010101" pitchFamily="2" charset="-122"/>
              </a:rPr>
              <a:t>5.12  </a:t>
            </a:r>
            <a:r>
              <a:rPr lang="zh-CN" altLang="en-US" sz="2400" b="0" dirty="0">
                <a:latin typeface="华文中宋" panose="02010600040101010101" pitchFamily="2" charset="-122"/>
                <a:ea typeface="华文中宋" panose="02010600040101010101" pitchFamily="2" charset="-122"/>
              </a:rPr>
              <a:t>假设在</a:t>
            </a:r>
            <a:r>
              <a:rPr lang="en-US" altLang="zh-CN" sz="2400" b="0" dirty="0">
                <a:latin typeface="华文中宋" panose="02010600040101010101" pitchFamily="2" charset="-122"/>
                <a:ea typeface="华文中宋" panose="02010600040101010101" pitchFamily="2" charset="-122"/>
              </a:rPr>
              <a:t>1000</a:t>
            </a:r>
            <a:r>
              <a:rPr lang="zh-CN" altLang="en-US" sz="2400" b="0" dirty="0">
                <a:latin typeface="华文中宋" panose="02010600040101010101" pitchFamily="2" charset="-122"/>
                <a:ea typeface="华文中宋" panose="02010600040101010101" pitchFamily="2" charset="-122"/>
              </a:rPr>
              <a:t>次访存中，</a:t>
            </a:r>
            <a:r>
              <a:rPr lang="en-US" altLang="zh-CN" sz="2400" b="0" dirty="0">
                <a:latin typeface="华文中宋" panose="02010600040101010101" pitchFamily="2" charset="-122"/>
                <a:ea typeface="华文中宋" panose="02010600040101010101" pitchFamily="2" charset="-122"/>
              </a:rPr>
              <a:t>L1</a:t>
            </a:r>
            <a:r>
              <a:rPr lang="zh-CN" altLang="en-US" sz="2400" b="0" dirty="0">
                <a:latin typeface="华文中宋" panose="02010600040101010101" pitchFamily="2" charset="-122"/>
                <a:ea typeface="华文中宋" panose="02010600040101010101" pitchFamily="2" charset="-122"/>
              </a:rPr>
              <a:t>失效</a:t>
            </a:r>
            <a:r>
              <a:rPr lang="en-US" altLang="zh-CN" sz="2400" b="0" dirty="0">
                <a:latin typeface="华文中宋" panose="02010600040101010101" pitchFamily="2" charset="-122"/>
                <a:ea typeface="华文中宋" panose="02010600040101010101" pitchFamily="2" charset="-122"/>
              </a:rPr>
              <a:t>40</a:t>
            </a:r>
            <a:r>
              <a:rPr lang="zh-CN" altLang="en-US" sz="2400" b="0" dirty="0">
                <a:latin typeface="华文中宋" panose="02010600040101010101" pitchFamily="2" charset="-122"/>
                <a:ea typeface="华文中宋" panose="02010600040101010101" pitchFamily="2" charset="-122"/>
              </a:rPr>
              <a:t>次，</a:t>
            </a: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失效</a:t>
            </a:r>
            <a:r>
              <a:rPr lang="en-US" altLang="zh-CN" sz="2400" b="0" dirty="0">
                <a:latin typeface="华文中宋" panose="02010600040101010101" pitchFamily="2" charset="-122"/>
                <a:ea typeface="华文中宋" panose="02010600040101010101" pitchFamily="2" charset="-122"/>
              </a:rPr>
              <a:t>20</a:t>
            </a:r>
            <a:r>
              <a:rPr lang="zh-CN" altLang="en-US" sz="2400" b="0" dirty="0">
                <a:latin typeface="华文中宋" panose="02010600040101010101" pitchFamily="2" charset="-122"/>
                <a:ea typeface="华文中宋" panose="02010600040101010101" pitchFamily="2" charset="-122"/>
              </a:rPr>
              <a:t>次。试问：在这种情况下，该</a:t>
            </a:r>
            <a:r>
              <a:rPr lang="en-US" altLang="zh-CN" sz="2400" b="0" dirty="0">
                <a:latin typeface="华文中宋" panose="02010600040101010101" pitchFamily="2" charset="-122"/>
                <a:ea typeface="华文中宋" panose="02010600040101010101" pitchFamily="2" charset="-122"/>
              </a:rPr>
              <a:t>Cache</a:t>
            </a:r>
            <a:r>
              <a:rPr lang="zh-CN" altLang="en-US" sz="2400" b="0" dirty="0">
                <a:latin typeface="华文中宋" panose="02010600040101010101" pitchFamily="2" charset="-122"/>
                <a:ea typeface="华文中宋" panose="02010600040101010101" pitchFamily="2" charset="-122"/>
              </a:rPr>
              <a:t>系统的局部失效率和全局失效率各是多少？</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zh-CN" altLang="en-US" sz="2400" b="0" dirty="0">
                <a:latin typeface="华文中宋" panose="02010600040101010101" pitchFamily="2" charset="-122"/>
                <a:ea typeface="华文中宋" panose="02010600040101010101" pitchFamily="2" charset="-122"/>
              </a:rPr>
              <a:t>解 ：</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en-US" altLang="zh-CN" sz="2400" b="0" dirty="0">
                <a:latin typeface="华文中宋" panose="02010600040101010101" pitchFamily="2" charset="-122"/>
                <a:ea typeface="华文中宋" panose="02010600040101010101" pitchFamily="2" charset="-122"/>
              </a:rPr>
              <a:t>L1</a:t>
            </a:r>
            <a:r>
              <a:rPr lang="zh-CN" altLang="en-US" sz="2400" b="0" dirty="0">
                <a:latin typeface="华文中宋" panose="02010600040101010101" pitchFamily="2" charset="-122"/>
                <a:ea typeface="华文中宋" panose="02010600040101010101" pitchFamily="2" charset="-122"/>
              </a:rPr>
              <a:t>的失效率（全局和局部）是</a:t>
            </a:r>
            <a:r>
              <a:rPr lang="en-US" altLang="zh-CN" sz="2400" b="0" dirty="0">
                <a:latin typeface="华文中宋" panose="02010600040101010101" pitchFamily="2" charset="-122"/>
                <a:ea typeface="华文中宋" panose="02010600040101010101" pitchFamily="2" charset="-122"/>
              </a:rPr>
              <a:t>40/1000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4%</a:t>
            </a:r>
            <a:r>
              <a:rPr lang="zh-CN" altLang="en-US" sz="2400" b="0" dirty="0">
                <a:latin typeface="华文中宋" panose="02010600040101010101" pitchFamily="2" charset="-122"/>
                <a:ea typeface="华文中宋" panose="02010600040101010101" pitchFamily="2" charset="-122"/>
              </a:rPr>
              <a:t>；</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的局部失效率是</a:t>
            </a:r>
            <a:r>
              <a:rPr lang="en-US" altLang="zh-CN" sz="2400" b="0" dirty="0">
                <a:latin typeface="华文中宋" panose="02010600040101010101" pitchFamily="2" charset="-122"/>
                <a:ea typeface="华文中宋" panose="02010600040101010101" pitchFamily="2" charset="-122"/>
              </a:rPr>
              <a:t>20/40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50%</a:t>
            </a:r>
            <a:r>
              <a:rPr lang="zh-CN" altLang="en-US" sz="2400" b="0" dirty="0">
                <a:latin typeface="华文中宋" panose="02010600040101010101" pitchFamily="2" charset="-122"/>
                <a:ea typeface="华文中宋" panose="02010600040101010101" pitchFamily="2" charset="-122"/>
              </a:rPr>
              <a:t>，</a:t>
            </a: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的全局失效率是</a:t>
            </a:r>
            <a:r>
              <a:rPr lang="en-US" altLang="zh-CN" sz="2400" b="0" dirty="0">
                <a:latin typeface="华文中宋" panose="02010600040101010101" pitchFamily="2" charset="-122"/>
                <a:ea typeface="华文中宋" panose="02010600040101010101" pitchFamily="2" charset="-122"/>
              </a:rPr>
              <a:t>20/1000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2%</a:t>
            </a:r>
            <a:r>
              <a:rPr lang="zh-CN" altLang="en-US" sz="2400" b="0" dirty="0">
                <a:latin typeface="华文中宋" panose="02010600040101010101" pitchFamily="2" charset="-122"/>
                <a:ea typeface="华文中宋" panose="02010600040101010101" pitchFamily="2" charset="-122"/>
              </a:rPr>
              <a:t>。</a:t>
            </a:r>
            <a:endParaRPr lang="zh-CN" altLang="en-US" sz="24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179512" y="836712"/>
            <a:ext cx="8716963" cy="580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a:t>
            </a:r>
            <a:r>
              <a:rPr lang="en-US" altLang="zh-CN" b="0" dirty="0" smtClean="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和</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之间的首要区别是</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的速度会影响</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的时钟频率和失效开销，而</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的速度只影响</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的失效开销。因此，对于</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，我们在设计时可以有更多的考虑空间，许多不适合于</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的方案对于</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却可以使用。</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的设计中有两个问题需要权衡：它能否降低平均访存时间部分？它的成本是多少？</a:t>
            </a:r>
            <a:endParaRPr lang="zh-CN" altLang="en-US" b="0" dirty="0">
              <a:latin typeface="华文中宋" panose="02010600040101010101" pitchFamily="2" charset="-122"/>
              <a:ea typeface="华文中宋" panose="02010600040101010101" pitchFamily="2" charset="-122"/>
            </a:endParaRPr>
          </a:p>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首先看</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的容量。因为</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中的所有信息都会出现在</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中，</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的容量应比</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大许多。如果</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只是稍大一点，局部失效率将很高。因此，</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的容量一般很大，比如</a:t>
            </a:r>
            <a:r>
              <a:rPr lang="en-US" altLang="zh-CN" b="0" dirty="0">
                <a:latin typeface="华文中宋" panose="02010600040101010101" pitchFamily="2" charset="-122"/>
                <a:ea typeface="华文中宋" panose="02010600040101010101" pitchFamily="2" charset="-122"/>
              </a:rPr>
              <a:t>Cortex A9</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可达到</a:t>
            </a:r>
            <a:r>
              <a:rPr lang="en-US" altLang="zh-CN" b="0" dirty="0">
                <a:latin typeface="华文中宋" panose="02010600040101010101" pitchFamily="2" charset="-122"/>
                <a:ea typeface="华文中宋" panose="02010600040101010101" pitchFamily="2" charset="-122"/>
              </a:rPr>
              <a:t>8MB</a:t>
            </a:r>
            <a:r>
              <a:rPr lang="zh-CN" altLang="en-US" b="0" dirty="0">
                <a:latin typeface="华文中宋" panose="02010600040101010101" pitchFamily="2" charset="-122"/>
                <a:ea typeface="华文中宋" panose="02010600040101010101" pitchFamily="2" charset="-122"/>
              </a:rPr>
              <a:t>。大容量意味着</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实际上没有太多的容量失效，只剩下一些强制性失效和冲突失效。</a:t>
            </a:r>
            <a:endParaRPr lang="en-US" altLang="zh-CN" b="0" dirty="0">
              <a:latin typeface="华文中宋" panose="02010600040101010101" pitchFamily="2" charset="-122"/>
              <a:ea typeface="华文中宋" panose="02010600040101010101" pitchFamily="2" charset="-122"/>
            </a:endParaRPr>
          </a:p>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现在的问题是：相联度（组相联中的路数）对</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的作用是否会更大？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7"/>
          <p:cNvSpPr>
            <a:spLocks noChangeArrowheads="1"/>
          </p:cNvSpPr>
          <p:nvPr/>
        </p:nvSpPr>
        <p:spPr bwMode="auto">
          <a:xfrm>
            <a:off x="106363" y="888221"/>
            <a:ext cx="8931275" cy="5493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例</a:t>
            </a:r>
            <a:r>
              <a:rPr lang="en-US" altLang="zh-CN" sz="2200" b="0" dirty="0">
                <a:latin typeface="华文中宋" panose="02010600040101010101" pitchFamily="2" charset="-122"/>
                <a:ea typeface="华文中宋" panose="02010600040101010101" pitchFamily="2" charset="-122"/>
              </a:rPr>
              <a:t>5.13  </a:t>
            </a:r>
            <a:r>
              <a:rPr lang="zh-CN" altLang="en-US" sz="2200" b="0" dirty="0">
                <a:latin typeface="华文中宋" panose="02010600040101010101" pitchFamily="2" charset="-122"/>
                <a:ea typeface="华文中宋" panose="02010600040101010101" pitchFamily="2" charset="-122"/>
              </a:rPr>
              <a:t>给出有</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的以下数据：</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① </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为直接映象，命中时间</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=10</a:t>
            </a:r>
            <a:r>
              <a:rPr lang="zh-CN" altLang="en-US" sz="2200" b="0" dirty="0">
                <a:latin typeface="华文中宋" panose="02010600040101010101" pitchFamily="2" charset="-122"/>
                <a:ea typeface="华文中宋" panose="02010600040101010101" pitchFamily="2" charset="-122"/>
              </a:rPr>
              <a:t>个时钟周期。</a:t>
            </a:r>
            <a:endParaRPr lang="en-US" altLang="zh-CN"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 typeface="Arial" panose="020B0604020202020204" pitchFamily="34" charset="0"/>
              <a:buNone/>
            </a:pPr>
            <a:r>
              <a:rPr lang="zh-CN" altLang="en-US" sz="2200" b="0" dirty="0">
                <a:latin typeface="华文中宋" panose="02010600040101010101" pitchFamily="2" charset="-122"/>
                <a:ea typeface="华文中宋" panose="02010600040101010101" pitchFamily="2" charset="-122"/>
              </a:rPr>
              <a:t>② 在</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不变的情况下，</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变为两路组相联使命中时间增加：</a:t>
            </a:r>
            <a:r>
              <a:rPr lang="en-US" altLang="zh-CN" sz="2200" b="0" dirty="0">
                <a:latin typeface="华文中宋" panose="02010600040101010101" pitchFamily="2" charset="-122"/>
                <a:ea typeface="华文中宋" panose="02010600040101010101" pitchFamily="2" charset="-122"/>
              </a:rPr>
              <a:t>10%×CPU</a:t>
            </a:r>
            <a:r>
              <a:rPr lang="zh-CN" altLang="en-US" sz="2200" b="0" dirty="0">
                <a:latin typeface="华文中宋" panose="02010600040101010101" pitchFamily="2" charset="-122"/>
                <a:ea typeface="华文中宋" panose="02010600040101010101" pitchFamily="2" charset="-122"/>
              </a:rPr>
              <a:t>时钟周期。</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③ 对于直接映象，局部失效率</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=25%</a:t>
            </a:r>
            <a:r>
              <a:rPr lang="zh-CN" altLang="en-US" sz="2200" b="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④ 对于两路组相联，局部失效率</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=20%</a:t>
            </a:r>
            <a:r>
              <a:rPr lang="zh-CN" altLang="en-US" sz="2200" b="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⑤ 失效开销</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=50</a:t>
            </a:r>
            <a:r>
              <a:rPr lang="zh-CN" altLang="en-US" sz="2200" b="0" dirty="0">
                <a:latin typeface="华文中宋" panose="02010600040101010101" pitchFamily="2" charset="-122"/>
                <a:ea typeface="华文中宋" panose="02010600040101010101" pitchFamily="2" charset="-122"/>
              </a:rPr>
              <a:t>个时钟周期。</a:t>
            </a:r>
            <a:endParaRPr lang="zh-CN" altLang="en-US"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试问</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的相联度对失效开销的影响如何？</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ts val="1200"/>
              </a:spcBef>
              <a:buClrTx/>
              <a:buSzTx/>
              <a:buFontTx/>
              <a:buNone/>
            </a:pPr>
            <a:r>
              <a:rPr lang="zh-CN" altLang="en-US" sz="2200" b="0" dirty="0">
                <a:latin typeface="华文中宋" panose="02010600040101010101" pitchFamily="2" charset="-122"/>
                <a:ea typeface="华文中宋" panose="02010600040101010101" pitchFamily="2" charset="-122"/>
              </a:rPr>
              <a:t>解  对一个直接映象的</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来说，</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的失效开销为：</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失效开销</a:t>
            </a:r>
            <a:r>
              <a:rPr lang="zh-CN" altLang="en-US" sz="2200" b="0" baseline="-25000" dirty="0">
                <a:latin typeface="华文中宋" panose="02010600040101010101" pitchFamily="2" charset="-122"/>
                <a:ea typeface="华文中宋" panose="02010600040101010101" pitchFamily="2" charset="-122"/>
              </a:rPr>
              <a:t>直接映象，</a:t>
            </a:r>
            <a:r>
              <a:rPr lang="en-US" altLang="zh-CN" sz="2200" b="0" baseline="-25000" dirty="0">
                <a:latin typeface="华文中宋" panose="02010600040101010101" pitchFamily="2" charset="-122"/>
                <a:ea typeface="华文中宋" panose="02010600040101010101" pitchFamily="2" charset="-122"/>
              </a:rPr>
              <a:t>L1</a:t>
            </a:r>
            <a:r>
              <a:rPr lang="en-US" altLang="zh-CN" sz="2200" b="0" dirty="0">
                <a:latin typeface="华文中宋" panose="02010600040101010101" pitchFamily="2" charset="-122"/>
                <a:ea typeface="华文中宋" panose="02010600040101010101" pitchFamily="2" charset="-122"/>
              </a:rPr>
              <a:t>=10+25%×50</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=22.5</a:t>
            </a:r>
            <a:r>
              <a:rPr lang="zh-CN" altLang="en-US" sz="2200" b="0" dirty="0">
                <a:latin typeface="华文中宋" panose="02010600040101010101" pitchFamily="2" charset="-122"/>
                <a:ea typeface="华文中宋" panose="02010600040101010101" pitchFamily="2" charset="-122"/>
              </a:rPr>
              <a:t>个时钟周期</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对于两路组相联</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来说，命中时间增加了</a:t>
            </a:r>
            <a:r>
              <a:rPr lang="en-US" altLang="zh-CN" sz="2200" b="0" dirty="0">
                <a:latin typeface="华文中宋" panose="02010600040101010101" pitchFamily="2" charset="-122"/>
                <a:ea typeface="华文中宋" panose="02010600040101010101" pitchFamily="2" charset="-122"/>
              </a:rPr>
              <a:t>10%</a:t>
            </a:r>
            <a:r>
              <a:rPr lang="zh-CN" altLang="en-US" sz="2200" b="0" dirty="0">
                <a:latin typeface="华文中宋" panose="02010600040101010101" pitchFamily="2" charset="-122"/>
                <a:ea typeface="华文中宋" panose="02010600040101010101" pitchFamily="2" charset="-122"/>
              </a:rPr>
              <a:t>个时钟周期，故</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的失效开销为：</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失效开销</a:t>
            </a:r>
            <a:r>
              <a:rPr lang="zh-CN" altLang="en-US" sz="2200" b="0" baseline="-25000" dirty="0">
                <a:latin typeface="华文中宋" panose="02010600040101010101" pitchFamily="2" charset="-122"/>
                <a:ea typeface="华文中宋" panose="02010600040101010101" pitchFamily="2" charset="-122"/>
              </a:rPr>
              <a:t>两路组相联，</a:t>
            </a:r>
            <a:r>
              <a:rPr lang="en-US" altLang="zh-CN" sz="2200" b="0" baseline="-25000" dirty="0">
                <a:latin typeface="华文中宋" panose="02010600040101010101" pitchFamily="2" charset="-122"/>
                <a:ea typeface="华文中宋" panose="02010600040101010101" pitchFamily="2" charset="-122"/>
              </a:rPr>
              <a:t>L1</a:t>
            </a:r>
            <a:r>
              <a:rPr lang="en-US" altLang="zh-CN" sz="2200" b="0" dirty="0">
                <a:latin typeface="华文中宋" panose="02010600040101010101" pitchFamily="2" charset="-122"/>
                <a:ea typeface="华文中宋" panose="02010600040101010101" pitchFamily="2" charset="-122"/>
              </a:rPr>
              <a:t>=10.1</a:t>
            </a:r>
            <a:r>
              <a:rPr lang="zh-CN" altLang="en-US" sz="2200" b="0" dirty="0">
                <a:latin typeface="华文中宋" panose="02010600040101010101" pitchFamily="2" charset="-122"/>
                <a:ea typeface="华文中宋" panose="02010600040101010101" pitchFamily="2" charset="-122"/>
              </a:rPr>
              <a:t>十</a:t>
            </a:r>
            <a:r>
              <a:rPr lang="en-US" altLang="zh-CN" sz="2200" b="0" dirty="0">
                <a:latin typeface="华文中宋" panose="02010600040101010101" pitchFamily="2" charset="-122"/>
                <a:ea typeface="华文中宋" panose="02010600040101010101" pitchFamily="2" charset="-122"/>
              </a:rPr>
              <a:t>20%×50</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=20.1</a:t>
            </a:r>
            <a:r>
              <a:rPr lang="zh-CN" altLang="en-US" sz="2200" b="0" dirty="0">
                <a:latin typeface="华文中宋" panose="02010600040101010101" pitchFamily="2" charset="-122"/>
                <a:ea typeface="华文中宋" panose="02010600040101010101" pitchFamily="2" charset="-122"/>
              </a:rPr>
              <a:t>个时钟周期 </a:t>
            </a:r>
            <a:endParaRPr lang="zh-CN" altLang="en-US" sz="22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body" idx="1"/>
          </p:nvPr>
        </p:nvSpPr>
        <p:spPr>
          <a:xfrm>
            <a:off x="285720" y="1797174"/>
            <a:ext cx="8648700" cy="4944194"/>
          </a:xfrm>
          <a:noFill/>
        </p:spPr>
        <p:txBody>
          <a:bodyPr lIns="90488" rIns="90488">
            <a:normAutofit/>
          </a:bodyPr>
          <a:lstStyle/>
          <a:p>
            <a:pPr>
              <a:lnSpc>
                <a:spcPct val="80000"/>
              </a:lnSpc>
            </a:pPr>
            <a:endParaRPr lang="en-US" dirty="0">
              <a:solidFill>
                <a:schemeClr val="hlink"/>
              </a:solidFill>
            </a:endParaRPr>
          </a:p>
          <a:p>
            <a:pPr>
              <a:lnSpc>
                <a:spcPct val="80000"/>
              </a:lnSpc>
              <a:buFontTx/>
              <a:buNone/>
            </a:pP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buFontTx/>
              <a:buNone/>
            </a:pPr>
            <a:r>
              <a:rPr lang="en-US" sz="1800" dirty="0"/>
              <a:t> 			CPU-DRAM Gap</a:t>
            </a: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buFontTx/>
              <a:buNone/>
            </a:pPr>
            <a:endParaRPr lang="en-US" sz="1800" dirty="0"/>
          </a:p>
          <a:p>
            <a:pPr>
              <a:lnSpc>
                <a:spcPct val="80000"/>
              </a:lnSpc>
            </a:pPr>
            <a:r>
              <a:rPr lang="en-US" sz="2800" b="1" dirty="0" smtClean="0">
                <a:solidFill>
                  <a:srgbClr val="C00000"/>
                </a:solidFill>
              </a:rPr>
              <a:t>1980</a:t>
            </a:r>
            <a:r>
              <a:rPr lang="zh-CN" altLang="en-US" sz="2800" b="1" dirty="0" smtClean="0">
                <a:solidFill>
                  <a:srgbClr val="C00000"/>
                </a:solidFill>
              </a:rPr>
              <a:t>：微处理器没有</a:t>
            </a:r>
            <a:r>
              <a:rPr lang="en-US" altLang="zh-CN" sz="2800" b="1" dirty="0" smtClean="0">
                <a:solidFill>
                  <a:srgbClr val="C00000"/>
                </a:solidFill>
              </a:rPr>
              <a:t>Cache</a:t>
            </a:r>
            <a:endParaRPr lang="en-US" sz="2800" b="1" dirty="0" smtClean="0">
              <a:solidFill>
                <a:srgbClr val="C00000"/>
              </a:solidFill>
            </a:endParaRPr>
          </a:p>
          <a:p>
            <a:pPr>
              <a:lnSpc>
                <a:spcPct val="80000"/>
              </a:lnSpc>
            </a:pPr>
            <a:r>
              <a:rPr lang="en-US" sz="2800" b="1" dirty="0" smtClean="0">
                <a:solidFill>
                  <a:srgbClr val="C00000"/>
                </a:solidFill>
              </a:rPr>
              <a:t>1995</a:t>
            </a:r>
            <a:r>
              <a:rPr lang="zh-CN" altLang="en-US" sz="2800" b="1" dirty="0" smtClean="0">
                <a:solidFill>
                  <a:srgbClr val="C00000"/>
                </a:solidFill>
              </a:rPr>
              <a:t>：</a:t>
            </a:r>
            <a:r>
              <a:rPr lang="en-US" sz="2800" b="1" dirty="0" smtClean="0">
                <a:solidFill>
                  <a:srgbClr val="C00000"/>
                </a:solidFill>
              </a:rPr>
              <a:t> </a:t>
            </a:r>
            <a:r>
              <a:rPr lang="zh-CN" altLang="en-US" sz="2800" b="1" dirty="0" smtClean="0">
                <a:solidFill>
                  <a:srgbClr val="C00000"/>
                </a:solidFill>
              </a:rPr>
              <a:t>芯片集成</a:t>
            </a:r>
            <a:r>
              <a:rPr lang="en-US" sz="2800" b="1" dirty="0" smtClean="0">
                <a:solidFill>
                  <a:srgbClr val="C00000"/>
                </a:solidFill>
              </a:rPr>
              <a:t>2</a:t>
            </a:r>
            <a:r>
              <a:rPr lang="zh-CN" altLang="en-US" sz="2800" b="1" dirty="0" smtClean="0">
                <a:solidFill>
                  <a:srgbClr val="C00000"/>
                </a:solidFill>
              </a:rPr>
              <a:t>级</a:t>
            </a:r>
            <a:r>
              <a:rPr lang="en-US" sz="2800" b="1" dirty="0" smtClean="0">
                <a:solidFill>
                  <a:srgbClr val="C00000"/>
                </a:solidFill>
              </a:rPr>
              <a:t>cache</a:t>
            </a:r>
            <a:r>
              <a:rPr lang="zh-CN" altLang="en-US" sz="2000" b="1" dirty="0" smtClean="0">
                <a:solidFill>
                  <a:srgbClr val="C00000"/>
                </a:solidFill>
              </a:rPr>
              <a:t>（</a:t>
            </a:r>
            <a:r>
              <a:rPr lang="en-US" sz="2000" b="1" dirty="0" smtClean="0">
                <a:solidFill>
                  <a:srgbClr val="C00000"/>
                </a:solidFill>
              </a:rPr>
              <a:t>1989 Intel </a:t>
            </a:r>
            <a:r>
              <a:rPr lang="zh-CN" altLang="en-US" sz="2000" b="1" dirty="0" smtClean="0">
                <a:solidFill>
                  <a:srgbClr val="C00000"/>
                </a:solidFill>
              </a:rPr>
              <a:t>首次集成</a:t>
            </a:r>
            <a:r>
              <a:rPr lang="en-US" sz="2000" b="1" dirty="0" smtClean="0">
                <a:solidFill>
                  <a:srgbClr val="C00000"/>
                </a:solidFill>
              </a:rPr>
              <a:t>cache</a:t>
            </a:r>
            <a:r>
              <a:rPr lang="zh-CN" altLang="en-US" sz="2000" b="1" dirty="0" smtClean="0">
                <a:solidFill>
                  <a:srgbClr val="C00000"/>
                </a:solidFill>
              </a:rPr>
              <a:t>在芯片上）</a:t>
            </a:r>
            <a:endParaRPr lang="en-US" sz="2000" b="1" dirty="0">
              <a:solidFill>
                <a:srgbClr val="C00000"/>
              </a:solidFill>
            </a:endParaRPr>
          </a:p>
        </p:txBody>
      </p:sp>
      <p:sp>
        <p:nvSpPr>
          <p:cNvPr id="758787" name="Rectangle 3"/>
          <p:cNvSpPr>
            <a:spLocks noGrp="1" noChangeArrowheads="1"/>
          </p:cNvSpPr>
          <p:nvPr>
            <p:ph type="title"/>
          </p:nvPr>
        </p:nvSpPr>
        <p:spPr>
          <a:xfrm>
            <a:off x="1979712" y="703263"/>
            <a:ext cx="5415755" cy="990600"/>
          </a:xfrm>
          <a:noFill/>
        </p:spPr>
        <p:txBody>
          <a:bodyPr lIns="90488" rIns="90488">
            <a:normAutofit/>
          </a:bodyPr>
          <a:lstStyle/>
          <a:p>
            <a:r>
              <a:rPr lang="zh-CN" altLang="en-US" b="1" dirty="0" smtClean="0"/>
              <a:t>微处理器</a:t>
            </a:r>
            <a:r>
              <a:rPr lang="en-US" altLang="zh-CN" b="1" dirty="0" smtClean="0"/>
              <a:t>-</a:t>
            </a:r>
            <a:r>
              <a:rPr lang="zh-CN" altLang="en-US" b="1" dirty="0" smtClean="0"/>
              <a:t>存储器间的</a:t>
            </a:r>
            <a:r>
              <a:rPr lang="zh-CN" altLang="en-US" b="1" dirty="0" smtClean="0">
                <a:solidFill>
                  <a:srgbClr val="C00000"/>
                </a:solidFill>
              </a:rPr>
              <a:t>性能差距</a:t>
            </a:r>
            <a:endParaRPr lang="en-US" b="1" dirty="0">
              <a:solidFill>
                <a:srgbClr val="C00000"/>
              </a:solidFill>
            </a:endParaRPr>
          </a:p>
        </p:txBody>
      </p:sp>
      <p:grpSp>
        <p:nvGrpSpPr>
          <p:cNvPr id="2" name="Group 4"/>
          <p:cNvGrpSpPr/>
          <p:nvPr/>
        </p:nvGrpSpPr>
        <p:grpSpPr bwMode="auto">
          <a:xfrm>
            <a:off x="228600" y="1722090"/>
            <a:ext cx="8545513" cy="3867150"/>
            <a:chOff x="171" y="1146"/>
            <a:chExt cx="5383" cy="2436"/>
          </a:xfrm>
        </p:grpSpPr>
        <p:sp>
          <p:nvSpPr>
            <p:cNvPr id="758789" name="Rectangle 5"/>
            <p:cNvSpPr>
              <a:spLocks noChangeArrowheads="1"/>
            </p:cNvSpPr>
            <p:nvPr/>
          </p:nvSpPr>
          <p:spPr bwMode="auto">
            <a:xfrm>
              <a:off x="4675" y="1146"/>
              <a:ext cx="800" cy="5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sz="2400" b="0">
                  <a:latin typeface="Arial" panose="020B0604020202020204" pitchFamily="34" charset="0"/>
                </a:rPr>
                <a:t>µProc</a:t>
              </a:r>
              <a:endParaRPr lang="en-US" sz="2400" b="0">
                <a:latin typeface="Arial" panose="020B0604020202020204" pitchFamily="34" charset="0"/>
              </a:endParaRPr>
            </a:p>
            <a:p>
              <a:pPr algn="l"/>
              <a:r>
                <a:rPr lang="en-US" sz="2400" b="0">
                  <a:latin typeface="Arial" panose="020B0604020202020204" pitchFamily="34" charset="0"/>
                </a:rPr>
                <a:t>60%/yr.</a:t>
              </a:r>
              <a:endParaRPr lang="en-US" sz="2400" b="0">
                <a:latin typeface="Arial" panose="020B0604020202020204" pitchFamily="34" charset="0"/>
              </a:endParaRPr>
            </a:p>
          </p:txBody>
        </p:sp>
        <p:sp>
          <p:nvSpPr>
            <p:cNvPr id="758790" name="Rectangle 6"/>
            <p:cNvSpPr>
              <a:spLocks noChangeArrowheads="1"/>
            </p:cNvSpPr>
            <p:nvPr/>
          </p:nvSpPr>
          <p:spPr bwMode="auto">
            <a:xfrm>
              <a:off x="4683" y="2602"/>
              <a:ext cx="800" cy="5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sz="2400" b="0">
                  <a:latin typeface="Arial" panose="020B0604020202020204" pitchFamily="34" charset="0"/>
                </a:rPr>
                <a:t>DRAM</a:t>
              </a:r>
              <a:endParaRPr lang="en-US" sz="2400" b="0">
                <a:latin typeface="Arial" panose="020B0604020202020204" pitchFamily="34" charset="0"/>
              </a:endParaRPr>
            </a:p>
            <a:p>
              <a:pPr algn="l"/>
              <a:r>
                <a:rPr lang="en-US" sz="2400" b="0">
                  <a:latin typeface="Arial" panose="020B0604020202020204" pitchFamily="34" charset="0"/>
                </a:rPr>
                <a:t>7%/yr.</a:t>
              </a:r>
              <a:endParaRPr lang="en-US" sz="2400" b="0">
                <a:latin typeface="Arial" panose="020B0604020202020204" pitchFamily="34" charset="0"/>
              </a:endParaRPr>
            </a:p>
          </p:txBody>
        </p:sp>
        <p:sp>
          <p:nvSpPr>
            <p:cNvPr id="758791" name="Arc 7"/>
            <p:cNvSpPr/>
            <p:nvPr/>
          </p:nvSpPr>
          <p:spPr bwMode="auto">
            <a:xfrm>
              <a:off x="4353" y="2699"/>
              <a:ext cx="352" cy="118"/>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close/>
                </a:path>
              </a:pathLst>
            </a:custGeom>
            <a:noFill/>
            <a:ln w="25400" cap="rnd">
              <a:solidFill>
                <a:schemeClr val="tx1"/>
              </a:solidFill>
              <a:round/>
              <a:head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92" name="Line 8"/>
            <p:cNvSpPr>
              <a:spLocks noChangeShapeType="1"/>
            </p:cNvSpPr>
            <p:nvPr/>
          </p:nvSpPr>
          <p:spPr bwMode="auto">
            <a:xfrm>
              <a:off x="102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93" name="Line 9"/>
            <p:cNvSpPr>
              <a:spLocks noChangeShapeType="1"/>
            </p:cNvSpPr>
            <p:nvPr/>
          </p:nvSpPr>
          <p:spPr bwMode="auto">
            <a:xfrm>
              <a:off x="107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94" name="Line 10"/>
            <p:cNvSpPr>
              <a:spLocks noChangeShapeType="1"/>
            </p:cNvSpPr>
            <p:nvPr/>
          </p:nvSpPr>
          <p:spPr bwMode="auto">
            <a:xfrm>
              <a:off x="112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95" name="Line 11"/>
            <p:cNvSpPr>
              <a:spLocks noChangeShapeType="1"/>
            </p:cNvSpPr>
            <p:nvPr/>
          </p:nvSpPr>
          <p:spPr bwMode="auto">
            <a:xfrm>
              <a:off x="116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96" name="Line 12"/>
            <p:cNvSpPr>
              <a:spLocks noChangeShapeType="1"/>
            </p:cNvSpPr>
            <p:nvPr/>
          </p:nvSpPr>
          <p:spPr bwMode="auto">
            <a:xfrm>
              <a:off x="121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97" name="Line 13"/>
            <p:cNvSpPr>
              <a:spLocks noChangeShapeType="1"/>
            </p:cNvSpPr>
            <p:nvPr/>
          </p:nvSpPr>
          <p:spPr bwMode="auto">
            <a:xfrm>
              <a:off x="126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98" name="Line 14"/>
            <p:cNvSpPr>
              <a:spLocks noChangeShapeType="1"/>
            </p:cNvSpPr>
            <p:nvPr/>
          </p:nvSpPr>
          <p:spPr bwMode="auto">
            <a:xfrm>
              <a:off x="131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799" name="Line 15"/>
            <p:cNvSpPr>
              <a:spLocks noChangeShapeType="1"/>
            </p:cNvSpPr>
            <p:nvPr/>
          </p:nvSpPr>
          <p:spPr bwMode="auto">
            <a:xfrm>
              <a:off x="136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0" name="Line 16"/>
            <p:cNvSpPr>
              <a:spLocks noChangeShapeType="1"/>
            </p:cNvSpPr>
            <p:nvPr/>
          </p:nvSpPr>
          <p:spPr bwMode="auto">
            <a:xfrm>
              <a:off x="140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1" name="Line 17"/>
            <p:cNvSpPr>
              <a:spLocks noChangeShapeType="1"/>
            </p:cNvSpPr>
            <p:nvPr/>
          </p:nvSpPr>
          <p:spPr bwMode="auto">
            <a:xfrm>
              <a:off x="145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2" name="Line 18"/>
            <p:cNvSpPr>
              <a:spLocks noChangeShapeType="1"/>
            </p:cNvSpPr>
            <p:nvPr/>
          </p:nvSpPr>
          <p:spPr bwMode="auto">
            <a:xfrm>
              <a:off x="150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3" name="Line 19"/>
            <p:cNvSpPr>
              <a:spLocks noChangeShapeType="1"/>
            </p:cNvSpPr>
            <p:nvPr/>
          </p:nvSpPr>
          <p:spPr bwMode="auto">
            <a:xfrm>
              <a:off x="155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4" name="Line 20"/>
            <p:cNvSpPr>
              <a:spLocks noChangeShapeType="1"/>
            </p:cNvSpPr>
            <p:nvPr/>
          </p:nvSpPr>
          <p:spPr bwMode="auto">
            <a:xfrm>
              <a:off x="160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5" name="Line 21"/>
            <p:cNvSpPr>
              <a:spLocks noChangeShapeType="1"/>
            </p:cNvSpPr>
            <p:nvPr/>
          </p:nvSpPr>
          <p:spPr bwMode="auto">
            <a:xfrm>
              <a:off x="164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6" name="Line 22"/>
            <p:cNvSpPr>
              <a:spLocks noChangeShapeType="1"/>
            </p:cNvSpPr>
            <p:nvPr/>
          </p:nvSpPr>
          <p:spPr bwMode="auto">
            <a:xfrm>
              <a:off x="169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7" name="Line 23"/>
            <p:cNvSpPr>
              <a:spLocks noChangeShapeType="1"/>
            </p:cNvSpPr>
            <p:nvPr/>
          </p:nvSpPr>
          <p:spPr bwMode="auto">
            <a:xfrm>
              <a:off x="174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8" name="Line 24"/>
            <p:cNvSpPr>
              <a:spLocks noChangeShapeType="1"/>
            </p:cNvSpPr>
            <p:nvPr/>
          </p:nvSpPr>
          <p:spPr bwMode="auto">
            <a:xfrm>
              <a:off x="179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09" name="Line 25"/>
            <p:cNvSpPr>
              <a:spLocks noChangeShapeType="1"/>
            </p:cNvSpPr>
            <p:nvPr/>
          </p:nvSpPr>
          <p:spPr bwMode="auto">
            <a:xfrm>
              <a:off x="184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0" name="Line 26"/>
            <p:cNvSpPr>
              <a:spLocks noChangeShapeType="1"/>
            </p:cNvSpPr>
            <p:nvPr/>
          </p:nvSpPr>
          <p:spPr bwMode="auto">
            <a:xfrm>
              <a:off x="188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1" name="Line 27"/>
            <p:cNvSpPr>
              <a:spLocks noChangeShapeType="1"/>
            </p:cNvSpPr>
            <p:nvPr/>
          </p:nvSpPr>
          <p:spPr bwMode="auto">
            <a:xfrm>
              <a:off x="193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2" name="Line 28"/>
            <p:cNvSpPr>
              <a:spLocks noChangeShapeType="1"/>
            </p:cNvSpPr>
            <p:nvPr/>
          </p:nvSpPr>
          <p:spPr bwMode="auto">
            <a:xfrm>
              <a:off x="198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3" name="Line 29"/>
            <p:cNvSpPr>
              <a:spLocks noChangeShapeType="1"/>
            </p:cNvSpPr>
            <p:nvPr/>
          </p:nvSpPr>
          <p:spPr bwMode="auto">
            <a:xfrm>
              <a:off x="203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4" name="Line 30"/>
            <p:cNvSpPr>
              <a:spLocks noChangeShapeType="1"/>
            </p:cNvSpPr>
            <p:nvPr/>
          </p:nvSpPr>
          <p:spPr bwMode="auto">
            <a:xfrm>
              <a:off x="208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5" name="Line 31"/>
            <p:cNvSpPr>
              <a:spLocks noChangeShapeType="1"/>
            </p:cNvSpPr>
            <p:nvPr/>
          </p:nvSpPr>
          <p:spPr bwMode="auto">
            <a:xfrm>
              <a:off x="212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6" name="Line 32"/>
            <p:cNvSpPr>
              <a:spLocks noChangeShapeType="1"/>
            </p:cNvSpPr>
            <p:nvPr/>
          </p:nvSpPr>
          <p:spPr bwMode="auto">
            <a:xfrm>
              <a:off x="217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7" name="Line 33"/>
            <p:cNvSpPr>
              <a:spLocks noChangeShapeType="1"/>
            </p:cNvSpPr>
            <p:nvPr/>
          </p:nvSpPr>
          <p:spPr bwMode="auto">
            <a:xfrm>
              <a:off x="222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8" name="Line 34"/>
            <p:cNvSpPr>
              <a:spLocks noChangeShapeType="1"/>
            </p:cNvSpPr>
            <p:nvPr/>
          </p:nvSpPr>
          <p:spPr bwMode="auto">
            <a:xfrm>
              <a:off x="227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19" name="Line 35"/>
            <p:cNvSpPr>
              <a:spLocks noChangeShapeType="1"/>
            </p:cNvSpPr>
            <p:nvPr/>
          </p:nvSpPr>
          <p:spPr bwMode="auto">
            <a:xfrm>
              <a:off x="232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0" name="Line 36"/>
            <p:cNvSpPr>
              <a:spLocks noChangeShapeType="1"/>
            </p:cNvSpPr>
            <p:nvPr/>
          </p:nvSpPr>
          <p:spPr bwMode="auto">
            <a:xfrm>
              <a:off x="236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1" name="Line 37"/>
            <p:cNvSpPr>
              <a:spLocks noChangeShapeType="1"/>
            </p:cNvSpPr>
            <p:nvPr/>
          </p:nvSpPr>
          <p:spPr bwMode="auto">
            <a:xfrm>
              <a:off x="241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2" name="Line 38"/>
            <p:cNvSpPr>
              <a:spLocks noChangeShapeType="1"/>
            </p:cNvSpPr>
            <p:nvPr/>
          </p:nvSpPr>
          <p:spPr bwMode="auto">
            <a:xfrm>
              <a:off x="246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3" name="Line 39"/>
            <p:cNvSpPr>
              <a:spLocks noChangeShapeType="1"/>
            </p:cNvSpPr>
            <p:nvPr/>
          </p:nvSpPr>
          <p:spPr bwMode="auto">
            <a:xfrm>
              <a:off x="251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4" name="Line 40"/>
            <p:cNvSpPr>
              <a:spLocks noChangeShapeType="1"/>
            </p:cNvSpPr>
            <p:nvPr/>
          </p:nvSpPr>
          <p:spPr bwMode="auto">
            <a:xfrm>
              <a:off x="256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5" name="Line 41"/>
            <p:cNvSpPr>
              <a:spLocks noChangeShapeType="1"/>
            </p:cNvSpPr>
            <p:nvPr/>
          </p:nvSpPr>
          <p:spPr bwMode="auto">
            <a:xfrm>
              <a:off x="260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6" name="Line 42"/>
            <p:cNvSpPr>
              <a:spLocks noChangeShapeType="1"/>
            </p:cNvSpPr>
            <p:nvPr/>
          </p:nvSpPr>
          <p:spPr bwMode="auto">
            <a:xfrm>
              <a:off x="265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7" name="Line 43"/>
            <p:cNvSpPr>
              <a:spLocks noChangeShapeType="1"/>
            </p:cNvSpPr>
            <p:nvPr/>
          </p:nvSpPr>
          <p:spPr bwMode="auto">
            <a:xfrm>
              <a:off x="270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8" name="Line 44"/>
            <p:cNvSpPr>
              <a:spLocks noChangeShapeType="1"/>
            </p:cNvSpPr>
            <p:nvPr/>
          </p:nvSpPr>
          <p:spPr bwMode="auto">
            <a:xfrm>
              <a:off x="275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29" name="Line 45"/>
            <p:cNvSpPr>
              <a:spLocks noChangeShapeType="1"/>
            </p:cNvSpPr>
            <p:nvPr/>
          </p:nvSpPr>
          <p:spPr bwMode="auto">
            <a:xfrm>
              <a:off x="280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0" name="Line 46"/>
            <p:cNvSpPr>
              <a:spLocks noChangeShapeType="1"/>
            </p:cNvSpPr>
            <p:nvPr/>
          </p:nvSpPr>
          <p:spPr bwMode="auto">
            <a:xfrm>
              <a:off x="284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1" name="Line 47"/>
            <p:cNvSpPr>
              <a:spLocks noChangeShapeType="1"/>
            </p:cNvSpPr>
            <p:nvPr/>
          </p:nvSpPr>
          <p:spPr bwMode="auto">
            <a:xfrm>
              <a:off x="289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2" name="Line 48"/>
            <p:cNvSpPr>
              <a:spLocks noChangeShapeType="1"/>
            </p:cNvSpPr>
            <p:nvPr/>
          </p:nvSpPr>
          <p:spPr bwMode="auto">
            <a:xfrm>
              <a:off x="294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3" name="Line 49"/>
            <p:cNvSpPr>
              <a:spLocks noChangeShapeType="1"/>
            </p:cNvSpPr>
            <p:nvPr/>
          </p:nvSpPr>
          <p:spPr bwMode="auto">
            <a:xfrm>
              <a:off x="299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4" name="Line 50"/>
            <p:cNvSpPr>
              <a:spLocks noChangeShapeType="1"/>
            </p:cNvSpPr>
            <p:nvPr/>
          </p:nvSpPr>
          <p:spPr bwMode="auto">
            <a:xfrm>
              <a:off x="304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5" name="Line 51"/>
            <p:cNvSpPr>
              <a:spLocks noChangeShapeType="1"/>
            </p:cNvSpPr>
            <p:nvPr/>
          </p:nvSpPr>
          <p:spPr bwMode="auto">
            <a:xfrm>
              <a:off x="308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6" name="Line 52"/>
            <p:cNvSpPr>
              <a:spLocks noChangeShapeType="1"/>
            </p:cNvSpPr>
            <p:nvPr/>
          </p:nvSpPr>
          <p:spPr bwMode="auto">
            <a:xfrm>
              <a:off x="313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7" name="Line 53"/>
            <p:cNvSpPr>
              <a:spLocks noChangeShapeType="1"/>
            </p:cNvSpPr>
            <p:nvPr/>
          </p:nvSpPr>
          <p:spPr bwMode="auto">
            <a:xfrm>
              <a:off x="318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8" name="Line 54"/>
            <p:cNvSpPr>
              <a:spLocks noChangeShapeType="1"/>
            </p:cNvSpPr>
            <p:nvPr/>
          </p:nvSpPr>
          <p:spPr bwMode="auto">
            <a:xfrm>
              <a:off x="323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39" name="Line 55"/>
            <p:cNvSpPr>
              <a:spLocks noChangeShapeType="1"/>
            </p:cNvSpPr>
            <p:nvPr/>
          </p:nvSpPr>
          <p:spPr bwMode="auto">
            <a:xfrm>
              <a:off x="328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0" name="Line 56"/>
            <p:cNvSpPr>
              <a:spLocks noChangeShapeType="1"/>
            </p:cNvSpPr>
            <p:nvPr/>
          </p:nvSpPr>
          <p:spPr bwMode="auto">
            <a:xfrm>
              <a:off x="332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1" name="Line 57"/>
            <p:cNvSpPr>
              <a:spLocks noChangeShapeType="1"/>
            </p:cNvSpPr>
            <p:nvPr/>
          </p:nvSpPr>
          <p:spPr bwMode="auto">
            <a:xfrm>
              <a:off x="337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2" name="Line 58"/>
            <p:cNvSpPr>
              <a:spLocks noChangeShapeType="1"/>
            </p:cNvSpPr>
            <p:nvPr/>
          </p:nvSpPr>
          <p:spPr bwMode="auto">
            <a:xfrm>
              <a:off x="342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3" name="Line 59"/>
            <p:cNvSpPr>
              <a:spLocks noChangeShapeType="1"/>
            </p:cNvSpPr>
            <p:nvPr/>
          </p:nvSpPr>
          <p:spPr bwMode="auto">
            <a:xfrm>
              <a:off x="347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4" name="Line 60"/>
            <p:cNvSpPr>
              <a:spLocks noChangeShapeType="1"/>
            </p:cNvSpPr>
            <p:nvPr/>
          </p:nvSpPr>
          <p:spPr bwMode="auto">
            <a:xfrm>
              <a:off x="352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5" name="Line 61"/>
            <p:cNvSpPr>
              <a:spLocks noChangeShapeType="1"/>
            </p:cNvSpPr>
            <p:nvPr/>
          </p:nvSpPr>
          <p:spPr bwMode="auto">
            <a:xfrm>
              <a:off x="356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6" name="Line 62"/>
            <p:cNvSpPr>
              <a:spLocks noChangeShapeType="1"/>
            </p:cNvSpPr>
            <p:nvPr/>
          </p:nvSpPr>
          <p:spPr bwMode="auto">
            <a:xfrm>
              <a:off x="361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7" name="Line 63"/>
            <p:cNvSpPr>
              <a:spLocks noChangeShapeType="1"/>
            </p:cNvSpPr>
            <p:nvPr/>
          </p:nvSpPr>
          <p:spPr bwMode="auto">
            <a:xfrm>
              <a:off x="366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8" name="Line 64"/>
            <p:cNvSpPr>
              <a:spLocks noChangeShapeType="1"/>
            </p:cNvSpPr>
            <p:nvPr/>
          </p:nvSpPr>
          <p:spPr bwMode="auto">
            <a:xfrm>
              <a:off x="371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49" name="Line 65"/>
            <p:cNvSpPr>
              <a:spLocks noChangeShapeType="1"/>
            </p:cNvSpPr>
            <p:nvPr/>
          </p:nvSpPr>
          <p:spPr bwMode="auto">
            <a:xfrm>
              <a:off x="376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0" name="Line 66"/>
            <p:cNvSpPr>
              <a:spLocks noChangeShapeType="1"/>
            </p:cNvSpPr>
            <p:nvPr/>
          </p:nvSpPr>
          <p:spPr bwMode="auto">
            <a:xfrm>
              <a:off x="380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1" name="Line 67"/>
            <p:cNvSpPr>
              <a:spLocks noChangeShapeType="1"/>
            </p:cNvSpPr>
            <p:nvPr/>
          </p:nvSpPr>
          <p:spPr bwMode="auto">
            <a:xfrm>
              <a:off x="385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2" name="Line 68"/>
            <p:cNvSpPr>
              <a:spLocks noChangeShapeType="1"/>
            </p:cNvSpPr>
            <p:nvPr/>
          </p:nvSpPr>
          <p:spPr bwMode="auto">
            <a:xfrm>
              <a:off x="390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3" name="Line 69"/>
            <p:cNvSpPr>
              <a:spLocks noChangeShapeType="1"/>
            </p:cNvSpPr>
            <p:nvPr/>
          </p:nvSpPr>
          <p:spPr bwMode="auto">
            <a:xfrm>
              <a:off x="395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4" name="Line 70"/>
            <p:cNvSpPr>
              <a:spLocks noChangeShapeType="1"/>
            </p:cNvSpPr>
            <p:nvPr/>
          </p:nvSpPr>
          <p:spPr bwMode="auto">
            <a:xfrm>
              <a:off x="400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5" name="Line 71"/>
            <p:cNvSpPr>
              <a:spLocks noChangeShapeType="1"/>
            </p:cNvSpPr>
            <p:nvPr/>
          </p:nvSpPr>
          <p:spPr bwMode="auto">
            <a:xfrm>
              <a:off x="404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6" name="Line 72"/>
            <p:cNvSpPr>
              <a:spLocks noChangeShapeType="1"/>
            </p:cNvSpPr>
            <p:nvPr/>
          </p:nvSpPr>
          <p:spPr bwMode="auto">
            <a:xfrm>
              <a:off x="4096"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7" name="Line 73"/>
            <p:cNvSpPr>
              <a:spLocks noChangeShapeType="1"/>
            </p:cNvSpPr>
            <p:nvPr/>
          </p:nvSpPr>
          <p:spPr bwMode="auto">
            <a:xfrm>
              <a:off x="4144"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8" name="Line 74"/>
            <p:cNvSpPr>
              <a:spLocks noChangeShapeType="1"/>
            </p:cNvSpPr>
            <p:nvPr/>
          </p:nvSpPr>
          <p:spPr bwMode="auto">
            <a:xfrm>
              <a:off x="4192"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59" name="Line 75"/>
            <p:cNvSpPr>
              <a:spLocks noChangeShapeType="1"/>
            </p:cNvSpPr>
            <p:nvPr/>
          </p:nvSpPr>
          <p:spPr bwMode="auto">
            <a:xfrm>
              <a:off x="4240"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0" name="Line 76"/>
            <p:cNvSpPr>
              <a:spLocks noChangeShapeType="1"/>
            </p:cNvSpPr>
            <p:nvPr/>
          </p:nvSpPr>
          <p:spPr bwMode="auto">
            <a:xfrm>
              <a:off x="4288" y="2572"/>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1" name="Line 77"/>
            <p:cNvSpPr>
              <a:spLocks noChangeShapeType="1"/>
            </p:cNvSpPr>
            <p:nvPr/>
          </p:nvSpPr>
          <p:spPr bwMode="auto">
            <a:xfrm>
              <a:off x="102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2" name="Line 78"/>
            <p:cNvSpPr>
              <a:spLocks noChangeShapeType="1"/>
            </p:cNvSpPr>
            <p:nvPr/>
          </p:nvSpPr>
          <p:spPr bwMode="auto">
            <a:xfrm>
              <a:off x="107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3" name="Line 79"/>
            <p:cNvSpPr>
              <a:spLocks noChangeShapeType="1"/>
            </p:cNvSpPr>
            <p:nvPr/>
          </p:nvSpPr>
          <p:spPr bwMode="auto">
            <a:xfrm>
              <a:off x="112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4" name="Line 80"/>
            <p:cNvSpPr>
              <a:spLocks noChangeShapeType="1"/>
            </p:cNvSpPr>
            <p:nvPr/>
          </p:nvSpPr>
          <p:spPr bwMode="auto">
            <a:xfrm>
              <a:off x="116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5" name="Line 81"/>
            <p:cNvSpPr>
              <a:spLocks noChangeShapeType="1"/>
            </p:cNvSpPr>
            <p:nvPr/>
          </p:nvSpPr>
          <p:spPr bwMode="auto">
            <a:xfrm>
              <a:off x="121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6" name="Line 82"/>
            <p:cNvSpPr>
              <a:spLocks noChangeShapeType="1"/>
            </p:cNvSpPr>
            <p:nvPr/>
          </p:nvSpPr>
          <p:spPr bwMode="auto">
            <a:xfrm>
              <a:off x="126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7" name="Line 83"/>
            <p:cNvSpPr>
              <a:spLocks noChangeShapeType="1"/>
            </p:cNvSpPr>
            <p:nvPr/>
          </p:nvSpPr>
          <p:spPr bwMode="auto">
            <a:xfrm>
              <a:off x="131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8" name="Line 84"/>
            <p:cNvSpPr>
              <a:spLocks noChangeShapeType="1"/>
            </p:cNvSpPr>
            <p:nvPr/>
          </p:nvSpPr>
          <p:spPr bwMode="auto">
            <a:xfrm>
              <a:off x="136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69" name="Line 85"/>
            <p:cNvSpPr>
              <a:spLocks noChangeShapeType="1"/>
            </p:cNvSpPr>
            <p:nvPr/>
          </p:nvSpPr>
          <p:spPr bwMode="auto">
            <a:xfrm>
              <a:off x="140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0" name="Line 86"/>
            <p:cNvSpPr>
              <a:spLocks noChangeShapeType="1"/>
            </p:cNvSpPr>
            <p:nvPr/>
          </p:nvSpPr>
          <p:spPr bwMode="auto">
            <a:xfrm>
              <a:off x="145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1" name="Line 87"/>
            <p:cNvSpPr>
              <a:spLocks noChangeShapeType="1"/>
            </p:cNvSpPr>
            <p:nvPr/>
          </p:nvSpPr>
          <p:spPr bwMode="auto">
            <a:xfrm>
              <a:off x="150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2" name="Line 88"/>
            <p:cNvSpPr>
              <a:spLocks noChangeShapeType="1"/>
            </p:cNvSpPr>
            <p:nvPr/>
          </p:nvSpPr>
          <p:spPr bwMode="auto">
            <a:xfrm>
              <a:off x="155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3" name="Line 89"/>
            <p:cNvSpPr>
              <a:spLocks noChangeShapeType="1"/>
            </p:cNvSpPr>
            <p:nvPr/>
          </p:nvSpPr>
          <p:spPr bwMode="auto">
            <a:xfrm>
              <a:off x="160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4" name="Line 90"/>
            <p:cNvSpPr>
              <a:spLocks noChangeShapeType="1"/>
            </p:cNvSpPr>
            <p:nvPr/>
          </p:nvSpPr>
          <p:spPr bwMode="auto">
            <a:xfrm>
              <a:off x="164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5" name="Line 91"/>
            <p:cNvSpPr>
              <a:spLocks noChangeShapeType="1"/>
            </p:cNvSpPr>
            <p:nvPr/>
          </p:nvSpPr>
          <p:spPr bwMode="auto">
            <a:xfrm>
              <a:off x="169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6" name="Line 92"/>
            <p:cNvSpPr>
              <a:spLocks noChangeShapeType="1"/>
            </p:cNvSpPr>
            <p:nvPr/>
          </p:nvSpPr>
          <p:spPr bwMode="auto">
            <a:xfrm>
              <a:off x="174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7" name="Line 93"/>
            <p:cNvSpPr>
              <a:spLocks noChangeShapeType="1"/>
            </p:cNvSpPr>
            <p:nvPr/>
          </p:nvSpPr>
          <p:spPr bwMode="auto">
            <a:xfrm>
              <a:off x="179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8" name="Line 94"/>
            <p:cNvSpPr>
              <a:spLocks noChangeShapeType="1"/>
            </p:cNvSpPr>
            <p:nvPr/>
          </p:nvSpPr>
          <p:spPr bwMode="auto">
            <a:xfrm>
              <a:off x="184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79" name="Line 95"/>
            <p:cNvSpPr>
              <a:spLocks noChangeShapeType="1"/>
            </p:cNvSpPr>
            <p:nvPr/>
          </p:nvSpPr>
          <p:spPr bwMode="auto">
            <a:xfrm>
              <a:off x="188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0" name="Line 96"/>
            <p:cNvSpPr>
              <a:spLocks noChangeShapeType="1"/>
            </p:cNvSpPr>
            <p:nvPr/>
          </p:nvSpPr>
          <p:spPr bwMode="auto">
            <a:xfrm>
              <a:off x="193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1" name="Line 97"/>
            <p:cNvSpPr>
              <a:spLocks noChangeShapeType="1"/>
            </p:cNvSpPr>
            <p:nvPr/>
          </p:nvSpPr>
          <p:spPr bwMode="auto">
            <a:xfrm>
              <a:off x="198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2" name="Line 98"/>
            <p:cNvSpPr>
              <a:spLocks noChangeShapeType="1"/>
            </p:cNvSpPr>
            <p:nvPr/>
          </p:nvSpPr>
          <p:spPr bwMode="auto">
            <a:xfrm>
              <a:off x="203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3" name="Line 99"/>
            <p:cNvSpPr>
              <a:spLocks noChangeShapeType="1"/>
            </p:cNvSpPr>
            <p:nvPr/>
          </p:nvSpPr>
          <p:spPr bwMode="auto">
            <a:xfrm>
              <a:off x="208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4" name="Line 100"/>
            <p:cNvSpPr>
              <a:spLocks noChangeShapeType="1"/>
            </p:cNvSpPr>
            <p:nvPr/>
          </p:nvSpPr>
          <p:spPr bwMode="auto">
            <a:xfrm>
              <a:off x="212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5" name="Line 101"/>
            <p:cNvSpPr>
              <a:spLocks noChangeShapeType="1"/>
            </p:cNvSpPr>
            <p:nvPr/>
          </p:nvSpPr>
          <p:spPr bwMode="auto">
            <a:xfrm>
              <a:off x="217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6" name="Line 102"/>
            <p:cNvSpPr>
              <a:spLocks noChangeShapeType="1"/>
            </p:cNvSpPr>
            <p:nvPr/>
          </p:nvSpPr>
          <p:spPr bwMode="auto">
            <a:xfrm>
              <a:off x="222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7" name="Line 103"/>
            <p:cNvSpPr>
              <a:spLocks noChangeShapeType="1"/>
            </p:cNvSpPr>
            <p:nvPr/>
          </p:nvSpPr>
          <p:spPr bwMode="auto">
            <a:xfrm>
              <a:off x="227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8" name="Line 104"/>
            <p:cNvSpPr>
              <a:spLocks noChangeShapeType="1"/>
            </p:cNvSpPr>
            <p:nvPr/>
          </p:nvSpPr>
          <p:spPr bwMode="auto">
            <a:xfrm>
              <a:off x="232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89" name="Line 105"/>
            <p:cNvSpPr>
              <a:spLocks noChangeShapeType="1"/>
            </p:cNvSpPr>
            <p:nvPr/>
          </p:nvSpPr>
          <p:spPr bwMode="auto">
            <a:xfrm>
              <a:off x="236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0" name="Line 106"/>
            <p:cNvSpPr>
              <a:spLocks noChangeShapeType="1"/>
            </p:cNvSpPr>
            <p:nvPr/>
          </p:nvSpPr>
          <p:spPr bwMode="auto">
            <a:xfrm>
              <a:off x="241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1" name="Line 107"/>
            <p:cNvSpPr>
              <a:spLocks noChangeShapeType="1"/>
            </p:cNvSpPr>
            <p:nvPr/>
          </p:nvSpPr>
          <p:spPr bwMode="auto">
            <a:xfrm>
              <a:off x="246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2" name="Line 108"/>
            <p:cNvSpPr>
              <a:spLocks noChangeShapeType="1"/>
            </p:cNvSpPr>
            <p:nvPr/>
          </p:nvSpPr>
          <p:spPr bwMode="auto">
            <a:xfrm>
              <a:off x="251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3" name="Line 109"/>
            <p:cNvSpPr>
              <a:spLocks noChangeShapeType="1"/>
            </p:cNvSpPr>
            <p:nvPr/>
          </p:nvSpPr>
          <p:spPr bwMode="auto">
            <a:xfrm>
              <a:off x="256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4" name="Line 110"/>
            <p:cNvSpPr>
              <a:spLocks noChangeShapeType="1"/>
            </p:cNvSpPr>
            <p:nvPr/>
          </p:nvSpPr>
          <p:spPr bwMode="auto">
            <a:xfrm>
              <a:off x="260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5" name="Line 111"/>
            <p:cNvSpPr>
              <a:spLocks noChangeShapeType="1"/>
            </p:cNvSpPr>
            <p:nvPr/>
          </p:nvSpPr>
          <p:spPr bwMode="auto">
            <a:xfrm>
              <a:off x="265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6" name="Line 112"/>
            <p:cNvSpPr>
              <a:spLocks noChangeShapeType="1"/>
            </p:cNvSpPr>
            <p:nvPr/>
          </p:nvSpPr>
          <p:spPr bwMode="auto">
            <a:xfrm>
              <a:off x="270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7" name="Line 113"/>
            <p:cNvSpPr>
              <a:spLocks noChangeShapeType="1"/>
            </p:cNvSpPr>
            <p:nvPr/>
          </p:nvSpPr>
          <p:spPr bwMode="auto">
            <a:xfrm>
              <a:off x="275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8" name="Line 114"/>
            <p:cNvSpPr>
              <a:spLocks noChangeShapeType="1"/>
            </p:cNvSpPr>
            <p:nvPr/>
          </p:nvSpPr>
          <p:spPr bwMode="auto">
            <a:xfrm>
              <a:off x="280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899" name="Line 115"/>
            <p:cNvSpPr>
              <a:spLocks noChangeShapeType="1"/>
            </p:cNvSpPr>
            <p:nvPr/>
          </p:nvSpPr>
          <p:spPr bwMode="auto">
            <a:xfrm>
              <a:off x="284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0" name="Line 116"/>
            <p:cNvSpPr>
              <a:spLocks noChangeShapeType="1"/>
            </p:cNvSpPr>
            <p:nvPr/>
          </p:nvSpPr>
          <p:spPr bwMode="auto">
            <a:xfrm>
              <a:off x="289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1" name="Line 117"/>
            <p:cNvSpPr>
              <a:spLocks noChangeShapeType="1"/>
            </p:cNvSpPr>
            <p:nvPr/>
          </p:nvSpPr>
          <p:spPr bwMode="auto">
            <a:xfrm>
              <a:off x="294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2" name="Line 118"/>
            <p:cNvSpPr>
              <a:spLocks noChangeShapeType="1"/>
            </p:cNvSpPr>
            <p:nvPr/>
          </p:nvSpPr>
          <p:spPr bwMode="auto">
            <a:xfrm>
              <a:off x="299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3" name="Line 119"/>
            <p:cNvSpPr>
              <a:spLocks noChangeShapeType="1"/>
            </p:cNvSpPr>
            <p:nvPr/>
          </p:nvSpPr>
          <p:spPr bwMode="auto">
            <a:xfrm>
              <a:off x="304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4" name="Line 120"/>
            <p:cNvSpPr>
              <a:spLocks noChangeShapeType="1"/>
            </p:cNvSpPr>
            <p:nvPr/>
          </p:nvSpPr>
          <p:spPr bwMode="auto">
            <a:xfrm>
              <a:off x="308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5" name="Line 121"/>
            <p:cNvSpPr>
              <a:spLocks noChangeShapeType="1"/>
            </p:cNvSpPr>
            <p:nvPr/>
          </p:nvSpPr>
          <p:spPr bwMode="auto">
            <a:xfrm>
              <a:off x="313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6" name="Line 122"/>
            <p:cNvSpPr>
              <a:spLocks noChangeShapeType="1"/>
            </p:cNvSpPr>
            <p:nvPr/>
          </p:nvSpPr>
          <p:spPr bwMode="auto">
            <a:xfrm>
              <a:off x="318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7" name="Line 123"/>
            <p:cNvSpPr>
              <a:spLocks noChangeShapeType="1"/>
            </p:cNvSpPr>
            <p:nvPr/>
          </p:nvSpPr>
          <p:spPr bwMode="auto">
            <a:xfrm>
              <a:off x="323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8" name="Line 124"/>
            <p:cNvSpPr>
              <a:spLocks noChangeShapeType="1"/>
            </p:cNvSpPr>
            <p:nvPr/>
          </p:nvSpPr>
          <p:spPr bwMode="auto">
            <a:xfrm>
              <a:off x="328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09" name="Line 125"/>
            <p:cNvSpPr>
              <a:spLocks noChangeShapeType="1"/>
            </p:cNvSpPr>
            <p:nvPr/>
          </p:nvSpPr>
          <p:spPr bwMode="auto">
            <a:xfrm>
              <a:off x="332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0" name="Line 126"/>
            <p:cNvSpPr>
              <a:spLocks noChangeShapeType="1"/>
            </p:cNvSpPr>
            <p:nvPr/>
          </p:nvSpPr>
          <p:spPr bwMode="auto">
            <a:xfrm>
              <a:off x="337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1" name="Line 127"/>
            <p:cNvSpPr>
              <a:spLocks noChangeShapeType="1"/>
            </p:cNvSpPr>
            <p:nvPr/>
          </p:nvSpPr>
          <p:spPr bwMode="auto">
            <a:xfrm>
              <a:off x="342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2" name="Line 128"/>
            <p:cNvSpPr>
              <a:spLocks noChangeShapeType="1"/>
            </p:cNvSpPr>
            <p:nvPr/>
          </p:nvSpPr>
          <p:spPr bwMode="auto">
            <a:xfrm>
              <a:off x="347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3" name="Line 129"/>
            <p:cNvSpPr>
              <a:spLocks noChangeShapeType="1"/>
            </p:cNvSpPr>
            <p:nvPr/>
          </p:nvSpPr>
          <p:spPr bwMode="auto">
            <a:xfrm>
              <a:off x="352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4" name="Line 130"/>
            <p:cNvSpPr>
              <a:spLocks noChangeShapeType="1"/>
            </p:cNvSpPr>
            <p:nvPr/>
          </p:nvSpPr>
          <p:spPr bwMode="auto">
            <a:xfrm>
              <a:off x="356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5" name="Line 131"/>
            <p:cNvSpPr>
              <a:spLocks noChangeShapeType="1"/>
            </p:cNvSpPr>
            <p:nvPr/>
          </p:nvSpPr>
          <p:spPr bwMode="auto">
            <a:xfrm>
              <a:off x="361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6" name="Line 132"/>
            <p:cNvSpPr>
              <a:spLocks noChangeShapeType="1"/>
            </p:cNvSpPr>
            <p:nvPr/>
          </p:nvSpPr>
          <p:spPr bwMode="auto">
            <a:xfrm>
              <a:off x="366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7" name="Line 133"/>
            <p:cNvSpPr>
              <a:spLocks noChangeShapeType="1"/>
            </p:cNvSpPr>
            <p:nvPr/>
          </p:nvSpPr>
          <p:spPr bwMode="auto">
            <a:xfrm>
              <a:off x="371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8" name="Line 134"/>
            <p:cNvSpPr>
              <a:spLocks noChangeShapeType="1"/>
            </p:cNvSpPr>
            <p:nvPr/>
          </p:nvSpPr>
          <p:spPr bwMode="auto">
            <a:xfrm>
              <a:off x="376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19" name="Line 135"/>
            <p:cNvSpPr>
              <a:spLocks noChangeShapeType="1"/>
            </p:cNvSpPr>
            <p:nvPr/>
          </p:nvSpPr>
          <p:spPr bwMode="auto">
            <a:xfrm>
              <a:off x="380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0" name="Line 136"/>
            <p:cNvSpPr>
              <a:spLocks noChangeShapeType="1"/>
            </p:cNvSpPr>
            <p:nvPr/>
          </p:nvSpPr>
          <p:spPr bwMode="auto">
            <a:xfrm>
              <a:off x="385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1" name="Line 137"/>
            <p:cNvSpPr>
              <a:spLocks noChangeShapeType="1"/>
            </p:cNvSpPr>
            <p:nvPr/>
          </p:nvSpPr>
          <p:spPr bwMode="auto">
            <a:xfrm>
              <a:off x="390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2" name="Line 138"/>
            <p:cNvSpPr>
              <a:spLocks noChangeShapeType="1"/>
            </p:cNvSpPr>
            <p:nvPr/>
          </p:nvSpPr>
          <p:spPr bwMode="auto">
            <a:xfrm>
              <a:off x="395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3" name="Line 139"/>
            <p:cNvSpPr>
              <a:spLocks noChangeShapeType="1"/>
            </p:cNvSpPr>
            <p:nvPr/>
          </p:nvSpPr>
          <p:spPr bwMode="auto">
            <a:xfrm>
              <a:off x="400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4" name="Line 140"/>
            <p:cNvSpPr>
              <a:spLocks noChangeShapeType="1"/>
            </p:cNvSpPr>
            <p:nvPr/>
          </p:nvSpPr>
          <p:spPr bwMode="auto">
            <a:xfrm>
              <a:off x="404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5" name="Line 141"/>
            <p:cNvSpPr>
              <a:spLocks noChangeShapeType="1"/>
            </p:cNvSpPr>
            <p:nvPr/>
          </p:nvSpPr>
          <p:spPr bwMode="auto">
            <a:xfrm>
              <a:off x="4096"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6" name="Line 142"/>
            <p:cNvSpPr>
              <a:spLocks noChangeShapeType="1"/>
            </p:cNvSpPr>
            <p:nvPr/>
          </p:nvSpPr>
          <p:spPr bwMode="auto">
            <a:xfrm>
              <a:off x="4144"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7" name="Line 143"/>
            <p:cNvSpPr>
              <a:spLocks noChangeShapeType="1"/>
            </p:cNvSpPr>
            <p:nvPr/>
          </p:nvSpPr>
          <p:spPr bwMode="auto">
            <a:xfrm>
              <a:off x="4192"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8" name="Line 144"/>
            <p:cNvSpPr>
              <a:spLocks noChangeShapeType="1"/>
            </p:cNvSpPr>
            <p:nvPr/>
          </p:nvSpPr>
          <p:spPr bwMode="auto">
            <a:xfrm>
              <a:off x="4240"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29" name="Line 145"/>
            <p:cNvSpPr>
              <a:spLocks noChangeShapeType="1"/>
            </p:cNvSpPr>
            <p:nvPr/>
          </p:nvSpPr>
          <p:spPr bwMode="auto">
            <a:xfrm>
              <a:off x="4288" y="1964"/>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0" name="Line 146"/>
            <p:cNvSpPr>
              <a:spLocks noChangeShapeType="1"/>
            </p:cNvSpPr>
            <p:nvPr/>
          </p:nvSpPr>
          <p:spPr bwMode="auto">
            <a:xfrm>
              <a:off x="102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1" name="Line 147"/>
            <p:cNvSpPr>
              <a:spLocks noChangeShapeType="1"/>
            </p:cNvSpPr>
            <p:nvPr/>
          </p:nvSpPr>
          <p:spPr bwMode="auto">
            <a:xfrm>
              <a:off x="107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2" name="Line 148"/>
            <p:cNvSpPr>
              <a:spLocks noChangeShapeType="1"/>
            </p:cNvSpPr>
            <p:nvPr/>
          </p:nvSpPr>
          <p:spPr bwMode="auto">
            <a:xfrm>
              <a:off x="112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3" name="Line 149"/>
            <p:cNvSpPr>
              <a:spLocks noChangeShapeType="1"/>
            </p:cNvSpPr>
            <p:nvPr/>
          </p:nvSpPr>
          <p:spPr bwMode="auto">
            <a:xfrm>
              <a:off x="116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4" name="Line 150"/>
            <p:cNvSpPr>
              <a:spLocks noChangeShapeType="1"/>
            </p:cNvSpPr>
            <p:nvPr/>
          </p:nvSpPr>
          <p:spPr bwMode="auto">
            <a:xfrm>
              <a:off x="121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5" name="Line 151"/>
            <p:cNvSpPr>
              <a:spLocks noChangeShapeType="1"/>
            </p:cNvSpPr>
            <p:nvPr/>
          </p:nvSpPr>
          <p:spPr bwMode="auto">
            <a:xfrm>
              <a:off x="126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6" name="Line 152"/>
            <p:cNvSpPr>
              <a:spLocks noChangeShapeType="1"/>
            </p:cNvSpPr>
            <p:nvPr/>
          </p:nvSpPr>
          <p:spPr bwMode="auto">
            <a:xfrm>
              <a:off x="131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7" name="Line 153"/>
            <p:cNvSpPr>
              <a:spLocks noChangeShapeType="1"/>
            </p:cNvSpPr>
            <p:nvPr/>
          </p:nvSpPr>
          <p:spPr bwMode="auto">
            <a:xfrm>
              <a:off x="136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8" name="Line 154"/>
            <p:cNvSpPr>
              <a:spLocks noChangeShapeType="1"/>
            </p:cNvSpPr>
            <p:nvPr/>
          </p:nvSpPr>
          <p:spPr bwMode="auto">
            <a:xfrm>
              <a:off x="140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39" name="Line 155"/>
            <p:cNvSpPr>
              <a:spLocks noChangeShapeType="1"/>
            </p:cNvSpPr>
            <p:nvPr/>
          </p:nvSpPr>
          <p:spPr bwMode="auto">
            <a:xfrm>
              <a:off x="145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0" name="Line 156"/>
            <p:cNvSpPr>
              <a:spLocks noChangeShapeType="1"/>
            </p:cNvSpPr>
            <p:nvPr/>
          </p:nvSpPr>
          <p:spPr bwMode="auto">
            <a:xfrm>
              <a:off x="150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1" name="Line 157"/>
            <p:cNvSpPr>
              <a:spLocks noChangeShapeType="1"/>
            </p:cNvSpPr>
            <p:nvPr/>
          </p:nvSpPr>
          <p:spPr bwMode="auto">
            <a:xfrm>
              <a:off x="155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2" name="Line 158"/>
            <p:cNvSpPr>
              <a:spLocks noChangeShapeType="1"/>
            </p:cNvSpPr>
            <p:nvPr/>
          </p:nvSpPr>
          <p:spPr bwMode="auto">
            <a:xfrm>
              <a:off x="160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3" name="Line 159"/>
            <p:cNvSpPr>
              <a:spLocks noChangeShapeType="1"/>
            </p:cNvSpPr>
            <p:nvPr/>
          </p:nvSpPr>
          <p:spPr bwMode="auto">
            <a:xfrm>
              <a:off x="164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4" name="Line 160"/>
            <p:cNvSpPr>
              <a:spLocks noChangeShapeType="1"/>
            </p:cNvSpPr>
            <p:nvPr/>
          </p:nvSpPr>
          <p:spPr bwMode="auto">
            <a:xfrm>
              <a:off x="169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5" name="Line 161"/>
            <p:cNvSpPr>
              <a:spLocks noChangeShapeType="1"/>
            </p:cNvSpPr>
            <p:nvPr/>
          </p:nvSpPr>
          <p:spPr bwMode="auto">
            <a:xfrm>
              <a:off x="174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6" name="Line 162"/>
            <p:cNvSpPr>
              <a:spLocks noChangeShapeType="1"/>
            </p:cNvSpPr>
            <p:nvPr/>
          </p:nvSpPr>
          <p:spPr bwMode="auto">
            <a:xfrm>
              <a:off x="179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7" name="Line 163"/>
            <p:cNvSpPr>
              <a:spLocks noChangeShapeType="1"/>
            </p:cNvSpPr>
            <p:nvPr/>
          </p:nvSpPr>
          <p:spPr bwMode="auto">
            <a:xfrm>
              <a:off x="184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8" name="Line 164"/>
            <p:cNvSpPr>
              <a:spLocks noChangeShapeType="1"/>
            </p:cNvSpPr>
            <p:nvPr/>
          </p:nvSpPr>
          <p:spPr bwMode="auto">
            <a:xfrm>
              <a:off x="188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49" name="Line 165"/>
            <p:cNvSpPr>
              <a:spLocks noChangeShapeType="1"/>
            </p:cNvSpPr>
            <p:nvPr/>
          </p:nvSpPr>
          <p:spPr bwMode="auto">
            <a:xfrm>
              <a:off x="193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0" name="Line 166"/>
            <p:cNvSpPr>
              <a:spLocks noChangeShapeType="1"/>
            </p:cNvSpPr>
            <p:nvPr/>
          </p:nvSpPr>
          <p:spPr bwMode="auto">
            <a:xfrm>
              <a:off x="198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1" name="Line 167"/>
            <p:cNvSpPr>
              <a:spLocks noChangeShapeType="1"/>
            </p:cNvSpPr>
            <p:nvPr/>
          </p:nvSpPr>
          <p:spPr bwMode="auto">
            <a:xfrm>
              <a:off x="203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2" name="Line 168"/>
            <p:cNvSpPr>
              <a:spLocks noChangeShapeType="1"/>
            </p:cNvSpPr>
            <p:nvPr/>
          </p:nvSpPr>
          <p:spPr bwMode="auto">
            <a:xfrm>
              <a:off x="208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3" name="Line 169"/>
            <p:cNvSpPr>
              <a:spLocks noChangeShapeType="1"/>
            </p:cNvSpPr>
            <p:nvPr/>
          </p:nvSpPr>
          <p:spPr bwMode="auto">
            <a:xfrm>
              <a:off x="212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4" name="Line 170"/>
            <p:cNvSpPr>
              <a:spLocks noChangeShapeType="1"/>
            </p:cNvSpPr>
            <p:nvPr/>
          </p:nvSpPr>
          <p:spPr bwMode="auto">
            <a:xfrm>
              <a:off x="217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5" name="Line 171"/>
            <p:cNvSpPr>
              <a:spLocks noChangeShapeType="1"/>
            </p:cNvSpPr>
            <p:nvPr/>
          </p:nvSpPr>
          <p:spPr bwMode="auto">
            <a:xfrm>
              <a:off x="222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6" name="Line 172"/>
            <p:cNvSpPr>
              <a:spLocks noChangeShapeType="1"/>
            </p:cNvSpPr>
            <p:nvPr/>
          </p:nvSpPr>
          <p:spPr bwMode="auto">
            <a:xfrm>
              <a:off x="227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7" name="Line 173"/>
            <p:cNvSpPr>
              <a:spLocks noChangeShapeType="1"/>
            </p:cNvSpPr>
            <p:nvPr/>
          </p:nvSpPr>
          <p:spPr bwMode="auto">
            <a:xfrm>
              <a:off x="232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8" name="Line 174"/>
            <p:cNvSpPr>
              <a:spLocks noChangeShapeType="1"/>
            </p:cNvSpPr>
            <p:nvPr/>
          </p:nvSpPr>
          <p:spPr bwMode="auto">
            <a:xfrm>
              <a:off x="236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59" name="Line 175"/>
            <p:cNvSpPr>
              <a:spLocks noChangeShapeType="1"/>
            </p:cNvSpPr>
            <p:nvPr/>
          </p:nvSpPr>
          <p:spPr bwMode="auto">
            <a:xfrm>
              <a:off x="241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0" name="Line 176"/>
            <p:cNvSpPr>
              <a:spLocks noChangeShapeType="1"/>
            </p:cNvSpPr>
            <p:nvPr/>
          </p:nvSpPr>
          <p:spPr bwMode="auto">
            <a:xfrm>
              <a:off x="246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1" name="Line 177"/>
            <p:cNvSpPr>
              <a:spLocks noChangeShapeType="1"/>
            </p:cNvSpPr>
            <p:nvPr/>
          </p:nvSpPr>
          <p:spPr bwMode="auto">
            <a:xfrm>
              <a:off x="251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2" name="Line 178"/>
            <p:cNvSpPr>
              <a:spLocks noChangeShapeType="1"/>
            </p:cNvSpPr>
            <p:nvPr/>
          </p:nvSpPr>
          <p:spPr bwMode="auto">
            <a:xfrm>
              <a:off x="256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3" name="Line 179"/>
            <p:cNvSpPr>
              <a:spLocks noChangeShapeType="1"/>
            </p:cNvSpPr>
            <p:nvPr/>
          </p:nvSpPr>
          <p:spPr bwMode="auto">
            <a:xfrm>
              <a:off x="260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4" name="Line 180"/>
            <p:cNvSpPr>
              <a:spLocks noChangeShapeType="1"/>
            </p:cNvSpPr>
            <p:nvPr/>
          </p:nvSpPr>
          <p:spPr bwMode="auto">
            <a:xfrm>
              <a:off x="265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5" name="Line 181"/>
            <p:cNvSpPr>
              <a:spLocks noChangeShapeType="1"/>
            </p:cNvSpPr>
            <p:nvPr/>
          </p:nvSpPr>
          <p:spPr bwMode="auto">
            <a:xfrm>
              <a:off x="270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6" name="Line 182"/>
            <p:cNvSpPr>
              <a:spLocks noChangeShapeType="1"/>
            </p:cNvSpPr>
            <p:nvPr/>
          </p:nvSpPr>
          <p:spPr bwMode="auto">
            <a:xfrm>
              <a:off x="275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7" name="Line 183"/>
            <p:cNvSpPr>
              <a:spLocks noChangeShapeType="1"/>
            </p:cNvSpPr>
            <p:nvPr/>
          </p:nvSpPr>
          <p:spPr bwMode="auto">
            <a:xfrm>
              <a:off x="280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8" name="Line 184"/>
            <p:cNvSpPr>
              <a:spLocks noChangeShapeType="1"/>
            </p:cNvSpPr>
            <p:nvPr/>
          </p:nvSpPr>
          <p:spPr bwMode="auto">
            <a:xfrm>
              <a:off x="284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69" name="Line 185"/>
            <p:cNvSpPr>
              <a:spLocks noChangeShapeType="1"/>
            </p:cNvSpPr>
            <p:nvPr/>
          </p:nvSpPr>
          <p:spPr bwMode="auto">
            <a:xfrm>
              <a:off x="289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0" name="Line 186"/>
            <p:cNvSpPr>
              <a:spLocks noChangeShapeType="1"/>
            </p:cNvSpPr>
            <p:nvPr/>
          </p:nvSpPr>
          <p:spPr bwMode="auto">
            <a:xfrm>
              <a:off x="294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1" name="Line 187"/>
            <p:cNvSpPr>
              <a:spLocks noChangeShapeType="1"/>
            </p:cNvSpPr>
            <p:nvPr/>
          </p:nvSpPr>
          <p:spPr bwMode="auto">
            <a:xfrm>
              <a:off x="299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2" name="Line 188"/>
            <p:cNvSpPr>
              <a:spLocks noChangeShapeType="1"/>
            </p:cNvSpPr>
            <p:nvPr/>
          </p:nvSpPr>
          <p:spPr bwMode="auto">
            <a:xfrm>
              <a:off x="304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3" name="Line 189"/>
            <p:cNvSpPr>
              <a:spLocks noChangeShapeType="1"/>
            </p:cNvSpPr>
            <p:nvPr/>
          </p:nvSpPr>
          <p:spPr bwMode="auto">
            <a:xfrm>
              <a:off x="308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4" name="Line 190"/>
            <p:cNvSpPr>
              <a:spLocks noChangeShapeType="1"/>
            </p:cNvSpPr>
            <p:nvPr/>
          </p:nvSpPr>
          <p:spPr bwMode="auto">
            <a:xfrm>
              <a:off x="313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5" name="Line 191"/>
            <p:cNvSpPr>
              <a:spLocks noChangeShapeType="1"/>
            </p:cNvSpPr>
            <p:nvPr/>
          </p:nvSpPr>
          <p:spPr bwMode="auto">
            <a:xfrm>
              <a:off x="318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6" name="Line 192"/>
            <p:cNvSpPr>
              <a:spLocks noChangeShapeType="1"/>
            </p:cNvSpPr>
            <p:nvPr/>
          </p:nvSpPr>
          <p:spPr bwMode="auto">
            <a:xfrm>
              <a:off x="323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7" name="Line 193"/>
            <p:cNvSpPr>
              <a:spLocks noChangeShapeType="1"/>
            </p:cNvSpPr>
            <p:nvPr/>
          </p:nvSpPr>
          <p:spPr bwMode="auto">
            <a:xfrm>
              <a:off x="328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8" name="Line 194"/>
            <p:cNvSpPr>
              <a:spLocks noChangeShapeType="1"/>
            </p:cNvSpPr>
            <p:nvPr/>
          </p:nvSpPr>
          <p:spPr bwMode="auto">
            <a:xfrm>
              <a:off x="332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79" name="Line 195"/>
            <p:cNvSpPr>
              <a:spLocks noChangeShapeType="1"/>
            </p:cNvSpPr>
            <p:nvPr/>
          </p:nvSpPr>
          <p:spPr bwMode="auto">
            <a:xfrm>
              <a:off x="337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0" name="Line 196"/>
            <p:cNvSpPr>
              <a:spLocks noChangeShapeType="1"/>
            </p:cNvSpPr>
            <p:nvPr/>
          </p:nvSpPr>
          <p:spPr bwMode="auto">
            <a:xfrm>
              <a:off x="342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1" name="Line 197"/>
            <p:cNvSpPr>
              <a:spLocks noChangeShapeType="1"/>
            </p:cNvSpPr>
            <p:nvPr/>
          </p:nvSpPr>
          <p:spPr bwMode="auto">
            <a:xfrm>
              <a:off x="347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2" name="Line 198"/>
            <p:cNvSpPr>
              <a:spLocks noChangeShapeType="1"/>
            </p:cNvSpPr>
            <p:nvPr/>
          </p:nvSpPr>
          <p:spPr bwMode="auto">
            <a:xfrm>
              <a:off x="352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3" name="Line 199"/>
            <p:cNvSpPr>
              <a:spLocks noChangeShapeType="1"/>
            </p:cNvSpPr>
            <p:nvPr/>
          </p:nvSpPr>
          <p:spPr bwMode="auto">
            <a:xfrm>
              <a:off x="356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4" name="Line 200"/>
            <p:cNvSpPr>
              <a:spLocks noChangeShapeType="1"/>
            </p:cNvSpPr>
            <p:nvPr/>
          </p:nvSpPr>
          <p:spPr bwMode="auto">
            <a:xfrm>
              <a:off x="361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5" name="Line 201"/>
            <p:cNvSpPr>
              <a:spLocks noChangeShapeType="1"/>
            </p:cNvSpPr>
            <p:nvPr/>
          </p:nvSpPr>
          <p:spPr bwMode="auto">
            <a:xfrm>
              <a:off x="366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6" name="Line 202"/>
            <p:cNvSpPr>
              <a:spLocks noChangeShapeType="1"/>
            </p:cNvSpPr>
            <p:nvPr/>
          </p:nvSpPr>
          <p:spPr bwMode="auto">
            <a:xfrm>
              <a:off x="371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7" name="Line 203"/>
            <p:cNvSpPr>
              <a:spLocks noChangeShapeType="1"/>
            </p:cNvSpPr>
            <p:nvPr/>
          </p:nvSpPr>
          <p:spPr bwMode="auto">
            <a:xfrm>
              <a:off x="376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8" name="Line 204"/>
            <p:cNvSpPr>
              <a:spLocks noChangeShapeType="1"/>
            </p:cNvSpPr>
            <p:nvPr/>
          </p:nvSpPr>
          <p:spPr bwMode="auto">
            <a:xfrm>
              <a:off x="380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89" name="Line 205"/>
            <p:cNvSpPr>
              <a:spLocks noChangeShapeType="1"/>
            </p:cNvSpPr>
            <p:nvPr/>
          </p:nvSpPr>
          <p:spPr bwMode="auto">
            <a:xfrm>
              <a:off x="385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0" name="Line 206"/>
            <p:cNvSpPr>
              <a:spLocks noChangeShapeType="1"/>
            </p:cNvSpPr>
            <p:nvPr/>
          </p:nvSpPr>
          <p:spPr bwMode="auto">
            <a:xfrm>
              <a:off x="390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1" name="Line 207"/>
            <p:cNvSpPr>
              <a:spLocks noChangeShapeType="1"/>
            </p:cNvSpPr>
            <p:nvPr/>
          </p:nvSpPr>
          <p:spPr bwMode="auto">
            <a:xfrm>
              <a:off x="395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2" name="Line 208"/>
            <p:cNvSpPr>
              <a:spLocks noChangeShapeType="1"/>
            </p:cNvSpPr>
            <p:nvPr/>
          </p:nvSpPr>
          <p:spPr bwMode="auto">
            <a:xfrm>
              <a:off x="400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3" name="Line 209"/>
            <p:cNvSpPr>
              <a:spLocks noChangeShapeType="1"/>
            </p:cNvSpPr>
            <p:nvPr/>
          </p:nvSpPr>
          <p:spPr bwMode="auto">
            <a:xfrm>
              <a:off x="404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4" name="Line 210"/>
            <p:cNvSpPr>
              <a:spLocks noChangeShapeType="1"/>
            </p:cNvSpPr>
            <p:nvPr/>
          </p:nvSpPr>
          <p:spPr bwMode="auto">
            <a:xfrm>
              <a:off x="4096"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5" name="Line 211"/>
            <p:cNvSpPr>
              <a:spLocks noChangeShapeType="1"/>
            </p:cNvSpPr>
            <p:nvPr/>
          </p:nvSpPr>
          <p:spPr bwMode="auto">
            <a:xfrm>
              <a:off x="4144"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6" name="Line 212"/>
            <p:cNvSpPr>
              <a:spLocks noChangeShapeType="1"/>
            </p:cNvSpPr>
            <p:nvPr/>
          </p:nvSpPr>
          <p:spPr bwMode="auto">
            <a:xfrm>
              <a:off x="4192"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7" name="Line 213"/>
            <p:cNvSpPr>
              <a:spLocks noChangeShapeType="1"/>
            </p:cNvSpPr>
            <p:nvPr/>
          </p:nvSpPr>
          <p:spPr bwMode="auto">
            <a:xfrm>
              <a:off x="4240"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8" name="Line 214"/>
            <p:cNvSpPr>
              <a:spLocks noChangeShapeType="1"/>
            </p:cNvSpPr>
            <p:nvPr/>
          </p:nvSpPr>
          <p:spPr bwMode="auto">
            <a:xfrm>
              <a:off x="4288" y="1356"/>
              <a:ext cx="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999" name="Line 215"/>
            <p:cNvSpPr>
              <a:spLocks noChangeShapeType="1"/>
            </p:cNvSpPr>
            <p:nvPr/>
          </p:nvSpPr>
          <p:spPr bwMode="auto">
            <a:xfrm flipV="1">
              <a:off x="928" y="1348"/>
              <a:ext cx="0" cy="184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0" name="Line 216"/>
            <p:cNvSpPr>
              <a:spLocks noChangeShapeType="1"/>
            </p:cNvSpPr>
            <p:nvPr/>
          </p:nvSpPr>
          <p:spPr bwMode="auto">
            <a:xfrm>
              <a:off x="904" y="3188"/>
              <a:ext cx="40"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1" name="Line 217"/>
            <p:cNvSpPr>
              <a:spLocks noChangeShapeType="1"/>
            </p:cNvSpPr>
            <p:nvPr/>
          </p:nvSpPr>
          <p:spPr bwMode="auto">
            <a:xfrm>
              <a:off x="928" y="3188"/>
              <a:ext cx="33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2" name="Line 218"/>
            <p:cNvSpPr>
              <a:spLocks noChangeShapeType="1"/>
            </p:cNvSpPr>
            <p:nvPr/>
          </p:nvSpPr>
          <p:spPr bwMode="auto">
            <a:xfrm flipV="1">
              <a:off x="928"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3" name="Line 219"/>
            <p:cNvSpPr>
              <a:spLocks noChangeShapeType="1"/>
            </p:cNvSpPr>
            <p:nvPr/>
          </p:nvSpPr>
          <p:spPr bwMode="auto">
            <a:xfrm flipV="1">
              <a:off x="1096"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4" name="Line 220"/>
            <p:cNvSpPr>
              <a:spLocks noChangeShapeType="1"/>
            </p:cNvSpPr>
            <p:nvPr/>
          </p:nvSpPr>
          <p:spPr bwMode="auto">
            <a:xfrm flipV="1">
              <a:off x="1272"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5" name="Line 221"/>
            <p:cNvSpPr>
              <a:spLocks noChangeShapeType="1"/>
            </p:cNvSpPr>
            <p:nvPr/>
          </p:nvSpPr>
          <p:spPr bwMode="auto">
            <a:xfrm flipV="1">
              <a:off x="1440"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6" name="Line 222"/>
            <p:cNvSpPr>
              <a:spLocks noChangeShapeType="1"/>
            </p:cNvSpPr>
            <p:nvPr/>
          </p:nvSpPr>
          <p:spPr bwMode="auto">
            <a:xfrm flipV="1">
              <a:off x="1608"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7" name="Line 223"/>
            <p:cNvSpPr>
              <a:spLocks noChangeShapeType="1"/>
            </p:cNvSpPr>
            <p:nvPr/>
          </p:nvSpPr>
          <p:spPr bwMode="auto">
            <a:xfrm flipV="1">
              <a:off x="1776"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8" name="Line 224"/>
            <p:cNvSpPr>
              <a:spLocks noChangeShapeType="1"/>
            </p:cNvSpPr>
            <p:nvPr/>
          </p:nvSpPr>
          <p:spPr bwMode="auto">
            <a:xfrm flipV="1">
              <a:off x="1944"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09" name="Line 225"/>
            <p:cNvSpPr>
              <a:spLocks noChangeShapeType="1"/>
            </p:cNvSpPr>
            <p:nvPr/>
          </p:nvSpPr>
          <p:spPr bwMode="auto">
            <a:xfrm flipV="1">
              <a:off x="2112"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0" name="Line 226"/>
            <p:cNvSpPr>
              <a:spLocks noChangeShapeType="1"/>
            </p:cNvSpPr>
            <p:nvPr/>
          </p:nvSpPr>
          <p:spPr bwMode="auto">
            <a:xfrm flipV="1">
              <a:off x="2280"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1" name="Line 227"/>
            <p:cNvSpPr>
              <a:spLocks noChangeShapeType="1"/>
            </p:cNvSpPr>
            <p:nvPr/>
          </p:nvSpPr>
          <p:spPr bwMode="auto">
            <a:xfrm flipV="1">
              <a:off x="2456"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2" name="Line 228"/>
            <p:cNvSpPr>
              <a:spLocks noChangeShapeType="1"/>
            </p:cNvSpPr>
            <p:nvPr/>
          </p:nvSpPr>
          <p:spPr bwMode="auto">
            <a:xfrm flipV="1">
              <a:off x="2624"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3" name="Line 229"/>
            <p:cNvSpPr>
              <a:spLocks noChangeShapeType="1"/>
            </p:cNvSpPr>
            <p:nvPr/>
          </p:nvSpPr>
          <p:spPr bwMode="auto">
            <a:xfrm flipV="1">
              <a:off x="2792"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4" name="Line 230"/>
            <p:cNvSpPr>
              <a:spLocks noChangeShapeType="1"/>
            </p:cNvSpPr>
            <p:nvPr/>
          </p:nvSpPr>
          <p:spPr bwMode="auto">
            <a:xfrm flipV="1">
              <a:off x="2960"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5" name="Line 231"/>
            <p:cNvSpPr>
              <a:spLocks noChangeShapeType="1"/>
            </p:cNvSpPr>
            <p:nvPr/>
          </p:nvSpPr>
          <p:spPr bwMode="auto">
            <a:xfrm flipV="1">
              <a:off x="3128"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6" name="Line 232"/>
            <p:cNvSpPr>
              <a:spLocks noChangeShapeType="1"/>
            </p:cNvSpPr>
            <p:nvPr/>
          </p:nvSpPr>
          <p:spPr bwMode="auto">
            <a:xfrm flipV="1">
              <a:off x="3296"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7" name="Line 233"/>
            <p:cNvSpPr>
              <a:spLocks noChangeShapeType="1"/>
            </p:cNvSpPr>
            <p:nvPr/>
          </p:nvSpPr>
          <p:spPr bwMode="auto">
            <a:xfrm flipV="1">
              <a:off x="3464"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8" name="Line 234"/>
            <p:cNvSpPr>
              <a:spLocks noChangeShapeType="1"/>
            </p:cNvSpPr>
            <p:nvPr/>
          </p:nvSpPr>
          <p:spPr bwMode="auto">
            <a:xfrm flipV="1">
              <a:off x="3640"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19" name="Line 235"/>
            <p:cNvSpPr>
              <a:spLocks noChangeShapeType="1"/>
            </p:cNvSpPr>
            <p:nvPr/>
          </p:nvSpPr>
          <p:spPr bwMode="auto">
            <a:xfrm flipV="1">
              <a:off x="3808"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20" name="Line 236"/>
            <p:cNvSpPr>
              <a:spLocks noChangeShapeType="1"/>
            </p:cNvSpPr>
            <p:nvPr/>
          </p:nvSpPr>
          <p:spPr bwMode="auto">
            <a:xfrm flipV="1">
              <a:off x="3976"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21" name="Line 237"/>
            <p:cNvSpPr>
              <a:spLocks noChangeShapeType="1"/>
            </p:cNvSpPr>
            <p:nvPr/>
          </p:nvSpPr>
          <p:spPr bwMode="auto">
            <a:xfrm flipV="1">
              <a:off x="4144"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22" name="Line 238"/>
            <p:cNvSpPr>
              <a:spLocks noChangeShapeType="1"/>
            </p:cNvSpPr>
            <p:nvPr/>
          </p:nvSpPr>
          <p:spPr bwMode="auto">
            <a:xfrm flipV="1">
              <a:off x="4312" y="3150"/>
              <a:ext cx="0" cy="68"/>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23" name="Freeform 239"/>
            <p:cNvSpPr/>
            <p:nvPr/>
          </p:nvSpPr>
          <p:spPr bwMode="auto">
            <a:xfrm>
              <a:off x="924" y="1368"/>
              <a:ext cx="3385" cy="1817"/>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024" name="Freeform 240"/>
            <p:cNvSpPr/>
            <p:nvPr/>
          </p:nvSpPr>
          <p:spPr bwMode="auto">
            <a:xfrm>
              <a:off x="924" y="2824"/>
              <a:ext cx="3385" cy="361"/>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9025" name="Rectangle 241"/>
            <p:cNvSpPr>
              <a:spLocks noChangeArrowheads="1"/>
            </p:cNvSpPr>
            <p:nvPr/>
          </p:nvSpPr>
          <p:spPr bwMode="auto">
            <a:xfrm>
              <a:off x="904" y="3159"/>
              <a:ext cx="32" cy="4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26" name="Rectangle 242"/>
            <p:cNvSpPr>
              <a:spLocks noChangeArrowheads="1"/>
            </p:cNvSpPr>
            <p:nvPr/>
          </p:nvSpPr>
          <p:spPr bwMode="auto">
            <a:xfrm>
              <a:off x="1072" y="3095"/>
              <a:ext cx="32" cy="4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27" name="Rectangle 243"/>
            <p:cNvSpPr>
              <a:spLocks noChangeArrowheads="1"/>
            </p:cNvSpPr>
            <p:nvPr/>
          </p:nvSpPr>
          <p:spPr bwMode="auto">
            <a:xfrm>
              <a:off x="1248" y="3044"/>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28" name="Rectangle 244"/>
            <p:cNvSpPr>
              <a:spLocks noChangeArrowheads="1"/>
            </p:cNvSpPr>
            <p:nvPr/>
          </p:nvSpPr>
          <p:spPr bwMode="auto">
            <a:xfrm>
              <a:off x="1416" y="2988"/>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29" name="Rectangle 245"/>
            <p:cNvSpPr>
              <a:spLocks noChangeArrowheads="1"/>
            </p:cNvSpPr>
            <p:nvPr/>
          </p:nvSpPr>
          <p:spPr bwMode="auto">
            <a:xfrm>
              <a:off x="1584" y="2924"/>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0" name="Rectangle 246"/>
            <p:cNvSpPr>
              <a:spLocks noChangeArrowheads="1"/>
            </p:cNvSpPr>
            <p:nvPr/>
          </p:nvSpPr>
          <p:spPr bwMode="auto">
            <a:xfrm>
              <a:off x="1752" y="2868"/>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1" name="Rectangle 247"/>
            <p:cNvSpPr>
              <a:spLocks noChangeArrowheads="1"/>
            </p:cNvSpPr>
            <p:nvPr/>
          </p:nvSpPr>
          <p:spPr bwMode="auto">
            <a:xfrm>
              <a:off x="1920" y="2804"/>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2" name="Rectangle 248"/>
            <p:cNvSpPr>
              <a:spLocks noChangeArrowheads="1"/>
            </p:cNvSpPr>
            <p:nvPr/>
          </p:nvSpPr>
          <p:spPr bwMode="auto">
            <a:xfrm>
              <a:off x="2088" y="2748"/>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3" name="Rectangle 249"/>
            <p:cNvSpPr>
              <a:spLocks noChangeArrowheads="1"/>
            </p:cNvSpPr>
            <p:nvPr/>
          </p:nvSpPr>
          <p:spPr bwMode="auto">
            <a:xfrm>
              <a:off x="2256" y="2644"/>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4" name="Rectangle 250"/>
            <p:cNvSpPr>
              <a:spLocks noChangeArrowheads="1"/>
            </p:cNvSpPr>
            <p:nvPr/>
          </p:nvSpPr>
          <p:spPr bwMode="auto">
            <a:xfrm>
              <a:off x="2432" y="2532"/>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5" name="Rectangle 251"/>
            <p:cNvSpPr>
              <a:spLocks noChangeArrowheads="1"/>
            </p:cNvSpPr>
            <p:nvPr/>
          </p:nvSpPr>
          <p:spPr bwMode="auto">
            <a:xfrm>
              <a:off x="2600" y="2428"/>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6" name="Rectangle 252"/>
            <p:cNvSpPr>
              <a:spLocks noChangeArrowheads="1"/>
            </p:cNvSpPr>
            <p:nvPr/>
          </p:nvSpPr>
          <p:spPr bwMode="auto">
            <a:xfrm>
              <a:off x="2768" y="2316"/>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7" name="Rectangle 253"/>
            <p:cNvSpPr>
              <a:spLocks noChangeArrowheads="1"/>
            </p:cNvSpPr>
            <p:nvPr/>
          </p:nvSpPr>
          <p:spPr bwMode="auto">
            <a:xfrm>
              <a:off x="2936" y="2212"/>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8" name="Rectangle 254"/>
            <p:cNvSpPr>
              <a:spLocks noChangeArrowheads="1"/>
            </p:cNvSpPr>
            <p:nvPr/>
          </p:nvSpPr>
          <p:spPr bwMode="auto">
            <a:xfrm>
              <a:off x="3104" y="2100"/>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39" name="Rectangle 255"/>
            <p:cNvSpPr>
              <a:spLocks noChangeArrowheads="1"/>
            </p:cNvSpPr>
            <p:nvPr/>
          </p:nvSpPr>
          <p:spPr bwMode="auto">
            <a:xfrm>
              <a:off x="3272" y="1996"/>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0" name="Rectangle 256"/>
            <p:cNvSpPr>
              <a:spLocks noChangeArrowheads="1"/>
            </p:cNvSpPr>
            <p:nvPr/>
          </p:nvSpPr>
          <p:spPr bwMode="auto">
            <a:xfrm>
              <a:off x="3440" y="1884"/>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1" name="Rectangle 257"/>
            <p:cNvSpPr>
              <a:spLocks noChangeArrowheads="1"/>
            </p:cNvSpPr>
            <p:nvPr/>
          </p:nvSpPr>
          <p:spPr bwMode="auto">
            <a:xfrm>
              <a:off x="3616" y="1780"/>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2" name="Rectangle 258"/>
            <p:cNvSpPr>
              <a:spLocks noChangeArrowheads="1"/>
            </p:cNvSpPr>
            <p:nvPr/>
          </p:nvSpPr>
          <p:spPr bwMode="auto">
            <a:xfrm>
              <a:off x="3784" y="1676"/>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3" name="Rectangle 259"/>
            <p:cNvSpPr>
              <a:spLocks noChangeArrowheads="1"/>
            </p:cNvSpPr>
            <p:nvPr/>
          </p:nvSpPr>
          <p:spPr bwMode="auto">
            <a:xfrm>
              <a:off x="3952" y="1564"/>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4" name="Rectangle 260"/>
            <p:cNvSpPr>
              <a:spLocks noChangeArrowheads="1"/>
            </p:cNvSpPr>
            <p:nvPr/>
          </p:nvSpPr>
          <p:spPr bwMode="auto">
            <a:xfrm>
              <a:off x="4120" y="1460"/>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5" name="Rectangle 261"/>
            <p:cNvSpPr>
              <a:spLocks noChangeArrowheads="1"/>
            </p:cNvSpPr>
            <p:nvPr/>
          </p:nvSpPr>
          <p:spPr bwMode="auto">
            <a:xfrm>
              <a:off x="4288" y="1348"/>
              <a:ext cx="32" cy="32"/>
            </a:xfrm>
            <a:prstGeom prst="rect">
              <a:avLst/>
            </a:prstGeom>
            <a:solidFill>
              <a:srgbClr val="DD0806"/>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6" name="Rectangle 262"/>
            <p:cNvSpPr>
              <a:spLocks noChangeArrowheads="1"/>
            </p:cNvSpPr>
            <p:nvPr/>
          </p:nvSpPr>
          <p:spPr bwMode="auto">
            <a:xfrm>
              <a:off x="904" y="3159"/>
              <a:ext cx="32" cy="4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7" name="Rectangle 263"/>
            <p:cNvSpPr>
              <a:spLocks noChangeArrowheads="1"/>
            </p:cNvSpPr>
            <p:nvPr/>
          </p:nvSpPr>
          <p:spPr bwMode="auto">
            <a:xfrm>
              <a:off x="1072" y="3143"/>
              <a:ext cx="32" cy="4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8" name="Rectangle 264"/>
            <p:cNvSpPr>
              <a:spLocks noChangeArrowheads="1"/>
            </p:cNvSpPr>
            <p:nvPr/>
          </p:nvSpPr>
          <p:spPr bwMode="auto">
            <a:xfrm>
              <a:off x="1248" y="3119"/>
              <a:ext cx="32" cy="4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49" name="Rectangle 265"/>
            <p:cNvSpPr>
              <a:spLocks noChangeArrowheads="1"/>
            </p:cNvSpPr>
            <p:nvPr/>
          </p:nvSpPr>
          <p:spPr bwMode="auto">
            <a:xfrm>
              <a:off x="1416" y="3103"/>
              <a:ext cx="32" cy="4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0" name="Rectangle 266"/>
            <p:cNvSpPr>
              <a:spLocks noChangeArrowheads="1"/>
            </p:cNvSpPr>
            <p:nvPr/>
          </p:nvSpPr>
          <p:spPr bwMode="auto">
            <a:xfrm>
              <a:off x="1584" y="3087"/>
              <a:ext cx="32" cy="4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1" name="Rectangle 267"/>
            <p:cNvSpPr>
              <a:spLocks noChangeArrowheads="1"/>
            </p:cNvSpPr>
            <p:nvPr/>
          </p:nvSpPr>
          <p:spPr bwMode="auto">
            <a:xfrm>
              <a:off x="1752" y="3071"/>
              <a:ext cx="32" cy="4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2" name="Rectangle 268"/>
            <p:cNvSpPr>
              <a:spLocks noChangeArrowheads="1"/>
            </p:cNvSpPr>
            <p:nvPr/>
          </p:nvSpPr>
          <p:spPr bwMode="auto">
            <a:xfrm>
              <a:off x="1920" y="3047"/>
              <a:ext cx="32" cy="4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3" name="Rectangle 269"/>
            <p:cNvSpPr>
              <a:spLocks noChangeArrowheads="1"/>
            </p:cNvSpPr>
            <p:nvPr/>
          </p:nvSpPr>
          <p:spPr bwMode="auto">
            <a:xfrm>
              <a:off x="2088" y="3036"/>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4" name="Rectangle 270"/>
            <p:cNvSpPr>
              <a:spLocks noChangeArrowheads="1"/>
            </p:cNvSpPr>
            <p:nvPr/>
          </p:nvSpPr>
          <p:spPr bwMode="auto">
            <a:xfrm>
              <a:off x="2256" y="3020"/>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5" name="Rectangle 271"/>
            <p:cNvSpPr>
              <a:spLocks noChangeArrowheads="1"/>
            </p:cNvSpPr>
            <p:nvPr/>
          </p:nvSpPr>
          <p:spPr bwMode="auto">
            <a:xfrm>
              <a:off x="2432" y="3004"/>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6" name="Rectangle 272"/>
            <p:cNvSpPr>
              <a:spLocks noChangeArrowheads="1"/>
            </p:cNvSpPr>
            <p:nvPr/>
          </p:nvSpPr>
          <p:spPr bwMode="auto">
            <a:xfrm>
              <a:off x="2600" y="2980"/>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7" name="Rectangle 273"/>
            <p:cNvSpPr>
              <a:spLocks noChangeArrowheads="1"/>
            </p:cNvSpPr>
            <p:nvPr/>
          </p:nvSpPr>
          <p:spPr bwMode="auto">
            <a:xfrm>
              <a:off x="2768" y="2964"/>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8" name="Rectangle 274"/>
            <p:cNvSpPr>
              <a:spLocks noChangeArrowheads="1"/>
            </p:cNvSpPr>
            <p:nvPr/>
          </p:nvSpPr>
          <p:spPr bwMode="auto">
            <a:xfrm>
              <a:off x="2936" y="2948"/>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59" name="Rectangle 275"/>
            <p:cNvSpPr>
              <a:spLocks noChangeArrowheads="1"/>
            </p:cNvSpPr>
            <p:nvPr/>
          </p:nvSpPr>
          <p:spPr bwMode="auto">
            <a:xfrm>
              <a:off x="3104" y="2932"/>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60" name="Rectangle 276"/>
            <p:cNvSpPr>
              <a:spLocks noChangeArrowheads="1"/>
            </p:cNvSpPr>
            <p:nvPr/>
          </p:nvSpPr>
          <p:spPr bwMode="auto">
            <a:xfrm>
              <a:off x="3272" y="2908"/>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61" name="Rectangle 277"/>
            <p:cNvSpPr>
              <a:spLocks noChangeArrowheads="1"/>
            </p:cNvSpPr>
            <p:nvPr/>
          </p:nvSpPr>
          <p:spPr bwMode="auto">
            <a:xfrm>
              <a:off x="3440" y="2892"/>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62" name="Rectangle 278"/>
            <p:cNvSpPr>
              <a:spLocks noChangeArrowheads="1"/>
            </p:cNvSpPr>
            <p:nvPr/>
          </p:nvSpPr>
          <p:spPr bwMode="auto">
            <a:xfrm>
              <a:off x="3616" y="2876"/>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63" name="Rectangle 279"/>
            <p:cNvSpPr>
              <a:spLocks noChangeArrowheads="1"/>
            </p:cNvSpPr>
            <p:nvPr/>
          </p:nvSpPr>
          <p:spPr bwMode="auto">
            <a:xfrm>
              <a:off x="3784" y="2860"/>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64" name="Rectangle 280"/>
            <p:cNvSpPr>
              <a:spLocks noChangeArrowheads="1"/>
            </p:cNvSpPr>
            <p:nvPr/>
          </p:nvSpPr>
          <p:spPr bwMode="auto">
            <a:xfrm>
              <a:off x="3952" y="2836"/>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65" name="Rectangle 281"/>
            <p:cNvSpPr>
              <a:spLocks noChangeArrowheads="1"/>
            </p:cNvSpPr>
            <p:nvPr/>
          </p:nvSpPr>
          <p:spPr bwMode="auto">
            <a:xfrm>
              <a:off x="4120" y="2820"/>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66" name="Rectangle 282"/>
            <p:cNvSpPr>
              <a:spLocks noChangeArrowheads="1"/>
            </p:cNvSpPr>
            <p:nvPr/>
          </p:nvSpPr>
          <p:spPr bwMode="auto">
            <a:xfrm>
              <a:off x="4288" y="2804"/>
              <a:ext cx="32" cy="32"/>
            </a:xfrm>
            <a:prstGeom prst="rect">
              <a:avLst/>
            </a:prstGeom>
            <a:solidFill>
              <a:srgbClr val="008011"/>
            </a:solidFill>
            <a:ln w="12700">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67" name="Rectangle 283"/>
            <p:cNvSpPr>
              <a:spLocks noChangeArrowheads="1"/>
            </p:cNvSpPr>
            <p:nvPr/>
          </p:nvSpPr>
          <p:spPr bwMode="auto">
            <a:xfrm>
              <a:off x="669" y="3022"/>
              <a:ext cx="226" cy="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800">
                  <a:latin typeface="Geneva" charset="0"/>
                </a:rPr>
                <a:t>1</a:t>
              </a:r>
              <a:endParaRPr lang="en-US" sz="2800">
                <a:latin typeface="Geneva" charset="0"/>
              </a:endParaRPr>
            </a:p>
          </p:txBody>
        </p:sp>
        <p:sp>
          <p:nvSpPr>
            <p:cNvPr id="759068" name="Rectangle 284"/>
            <p:cNvSpPr>
              <a:spLocks noChangeArrowheads="1"/>
            </p:cNvSpPr>
            <p:nvPr/>
          </p:nvSpPr>
          <p:spPr bwMode="auto">
            <a:xfrm>
              <a:off x="517" y="2414"/>
              <a:ext cx="338" cy="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800">
                  <a:latin typeface="Geneva" charset="0"/>
                </a:rPr>
                <a:t>10</a:t>
              </a:r>
              <a:endParaRPr lang="en-US" sz="2800">
                <a:latin typeface="Geneva" charset="0"/>
              </a:endParaRPr>
            </a:p>
          </p:txBody>
        </p:sp>
        <p:sp>
          <p:nvSpPr>
            <p:cNvPr id="759069" name="Rectangle 285"/>
            <p:cNvSpPr>
              <a:spLocks noChangeArrowheads="1"/>
            </p:cNvSpPr>
            <p:nvPr/>
          </p:nvSpPr>
          <p:spPr bwMode="auto">
            <a:xfrm>
              <a:off x="413" y="1854"/>
              <a:ext cx="450" cy="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800">
                  <a:latin typeface="Geneva" charset="0"/>
                </a:rPr>
                <a:t>100</a:t>
              </a:r>
              <a:endParaRPr lang="en-US" sz="2800">
                <a:latin typeface="Geneva" charset="0"/>
              </a:endParaRPr>
            </a:p>
          </p:txBody>
        </p:sp>
        <p:sp>
          <p:nvSpPr>
            <p:cNvPr id="759070" name="Rectangle 286"/>
            <p:cNvSpPr>
              <a:spLocks noChangeArrowheads="1"/>
            </p:cNvSpPr>
            <p:nvPr/>
          </p:nvSpPr>
          <p:spPr bwMode="auto">
            <a:xfrm>
              <a:off x="261" y="1190"/>
              <a:ext cx="562" cy="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800">
                  <a:latin typeface="Geneva" charset="0"/>
                </a:rPr>
                <a:t>1000</a:t>
              </a:r>
              <a:endParaRPr lang="en-US" sz="2800">
                <a:latin typeface="Geneva" charset="0"/>
              </a:endParaRPr>
            </a:p>
          </p:txBody>
        </p:sp>
        <p:sp>
          <p:nvSpPr>
            <p:cNvPr id="759071" name="Rectangle 287"/>
            <p:cNvSpPr>
              <a:spLocks noChangeArrowheads="1"/>
            </p:cNvSpPr>
            <p:nvPr/>
          </p:nvSpPr>
          <p:spPr bwMode="auto">
            <a:xfrm rot="16200000">
              <a:off x="760"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1980</a:t>
              </a:r>
              <a:endParaRPr lang="en-US">
                <a:latin typeface="Geneva" charset="0"/>
              </a:endParaRPr>
            </a:p>
          </p:txBody>
        </p:sp>
        <p:sp>
          <p:nvSpPr>
            <p:cNvPr id="759072" name="Rectangle 288"/>
            <p:cNvSpPr>
              <a:spLocks noChangeArrowheads="1"/>
            </p:cNvSpPr>
            <p:nvPr/>
          </p:nvSpPr>
          <p:spPr bwMode="auto">
            <a:xfrm rot="16200000">
              <a:off x="928"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1981</a:t>
              </a:r>
              <a:endParaRPr lang="en-US">
                <a:latin typeface="Geneva" charset="0"/>
              </a:endParaRPr>
            </a:p>
          </p:txBody>
        </p:sp>
        <p:sp>
          <p:nvSpPr>
            <p:cNvPr id="759073" name="Rectangle 289"/>
            <p:cNvSpPr>
              <a:spLocks noChangeArrowheads="1"/>
            </p:cNvSpPr>
            <p:nvPr/>
          </p:nvSpPr>
          <p:spPr bwMode="auto">
            <a:xfrm rot="16200000">
              <a:off x="1264"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1983</a:t>
              </a:r>
              <a:endParaRPr lang="en-US">
                <a:latin typeface="Geneva" charset="0"/>
              </a:endParaRPr>
            </a:p>
          </p:txBody>
        </p:sp>
        <p:sp>
          <p:nvSpPr>
            <p:cNvPr id="759074" name="Rectangle 290"/>
            <p:cNvSpPr>
              <a:spLocks noChangeArrowheads="1"/>
            </p:cNvSpPr>
            <p:nvPr/>
          </p:nvSpPr>
          <p:spPr bwMode="auto">
            <a:xfrm rot="16200000">
              <a:off x="1432"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1984</a:t>
              </a:r>
              <a:endParaRPr lang="en-US">
                <a:latin typeface="Geneva" charset="0"/>
              </a:endParaRPr>
            </a:p>
          </p:txBody>
        </p:sp>
        <p:sp>
          <p:nvSpPr>
            <p:cNvPr id="759075" name="Rectangle 291"/>
            <p:cNvSpPr>
              <a:spLocks noChangeArrowheads="1"/>
            </p:cNvSpPr>
            <p:nvPr/>
          </p:nvSpPr>
          <p:spPr bwMode="auto">
            <a:xfrm rot="16200000">
              <a:off x="1600"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1985</a:t>
              </a:r>
              <a:endParaRPr lang="en-US">
                <a:latin typeface="Geneva" charset="0"/>
              </a:endParaRPr>
            </a:p>
          </p:txBody>
        </p:sp>
        <p:sp>
          <p:nvSpPr>
            <p:cNvPr id="759076" name="Rectangle 292"/>
            <p:cNvSpPr>
              <a:spLocks noChangeArrowheads="1"/>
            </p:cNvSpPr>
            <p:nvPr/>
          </p:nvSpPr>
          <p:spPr bwMode="auto">
            <a:xfrm rot="16200000">
              <a:off x="1776"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1986</a:t>
              </a:r>
              <a:endParaRPr lang="en-US">
                <a:latin typeface="Geneva" charset="0"/>
              </a:endParaRPr>
            </a:p>
          </p:txBody>
        </p:sp>
        <p:sp>
          <p:nvSpPr>
            <p:cNvPr id="759077" name="Rectangle 293"/>
            <p:cNvSpPr>
              <a:spLocks noChangeArrowheads="1"/>
            </p:cNvSpPr>
            <p:nvPr/>
          </p:nvSpPr>
          <p:spPr bwMode="auto">
            <a:xfrm rot="16200000">
              <a:off x="1944"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1987</a:t>
              </a:r>
              <a:endParaRPr lang="en-US">
                <a:latin typeface="Geneva" charset="0"/>
              </a:endParaRPr>
            </a:p>
          </p:txBody>
        </p:sp>
        <p:sp>
          <p:nvSpPr>
            <p:cNvPr id="759078" name="Rectangle 294"/>
            <p:cNvSpPr>
              <a:spLocks noChangeArrowheads="1"/>
            </p:cNvSpPr>
            <p:nvPr/>
          </p:nvSpPr>
          <p:spPr bwMode="auto">
            <a:xfrm rot="16200000">
              <a:off x="2112"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1988</a:t>
              </a:r>
              <a:endParaRPr lang="en-US">
                <a:latin typeface="Geneva" charset="0"/>
              </a:endParaRPr>
            </a:p>
          </p:txBody>
        </p:sp>
        <p:sp>
          <p:nvSpPr>
            <p:cNvPr id="759079" name="Rectangle 295"/>
            <p:cNvSpPr>
              <a:spLocks noChangeArrowheads="1"/>
            </p:cNvSpPr>
            <p:nvPr/>
          </p:nvSpPr>
          <p:spPr bwMode="auto">
            <a:xfrm rot="16200000">
              <a:off x="2280"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1989</a:t>
              </a:r>
              <a:endParaRPr lang="en-US">
                <a:latin typeface="Geneva" charset="0"/>
              </a:endParaRPr>
            </a:p>
          </p:txBody>
        </p:sp>
        <p:sp>
          <p:nvSpPr>
            <p:cNvPr id="759080" name="Rectangle 296"/>
            <p:cNvSpPr>
              <a:spLocks noChangeArrowheads="1"/>
            </p:cNvSpPr>
            <p:nvPr/>
          </p:nvSpPr>
          <p:spPr bwMode="auto">
            <a:xfrm rot="16200000">
              <a:off x="2448"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1990</a:t>
              </a:r>
              <a:endParaRPr lang="en-US">
                <a:latin typeface="Geneva" charset="0"/>
              </a:endParaRPr>
            </a:p>
          </p:txBody>
        </p:sp>
        <p:sp>
          <p:nvSpPr>
            <p:cNvPr id="759081" name="Rectangle 297"/>
            <p:cNvSpPr>
              <a:spLocks noChangeArrowheads="1"/>
            </p:cNvSpPr>
            <p:nvPr/>
          </p:nvSpPr>
          <p:spPr bwMode="auto">
            <a:xfrm rot="16200000">
              <a:off x="2616"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1991</a:t>
              </a:r>
              <a:endParaRPr lang="en-US">
                <a:latin typeface="Geneva" charset="0"/>
              </a:endParaRPr>
            </a:p>
          </p:txBody>
        </p:sp>
        <p:sp>
          <p:nvSpPr>
            <p:cNvPr id="759082" name="Rectangle 298"/>
            <p:cNvSpPr>
              <a:spLocks noChangeArrowheads="1"/>
            </p:cNvSpPr>
            <p:nvPr/>
          </p:nvSpPr>
          <p:spPr bwMode="auto">
            <a:xfrm rot="16200000">
              <a:off x="2792"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1992</a:t>
              </a:r>
              <a:endParaRPr lang="en-US">
                <a:latin typeface="Geneva" charset="0"/>
              </a:endParaRPr>
            </a:p>
          </p:txBody>
        </p:sp>
        <p:sp>
          <p:nvSpPr>
            <p:cNvPr id="759083" name="Rectangle 299"/>
            <p:cNvSpPr>
              <a:spLocks noChangeArrowheads="1"/>
            </p:cNvSpPr>
            <p:nvPr/>
          </p:nvSpPr>
          <p:spPr bwMode="auto">
            <a:xfrm rot="16200000">
              <a:off x="2960"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1993</a:t>
              </a:r>
              <a:endParaRPr lang="en-US">
                <a:latin typeface="Geneva" charset="0"/>
              </a:endParaRPr>
            </a:p>
          </p:txBody>
        </p:sp>
        <p:sp>
          <p:nvSpPr>
            <p:cNvPr id="759084" name="Rectangle 300"/>
            <p:cNvSpPr>
              <a:spLocks noChangeArrowheads="1"/>
            </p:cNvSpPr>
            <p:nvPr/>
          </p:nvSpPr>
          <p:spPr bwMode="auto">
            <a:xfrm rot="16200000">
              <a:off x="3128"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1994</a:t>
              </a:r>
              <a:endParaRPr lang="en-US">
                <a:latin typeface="Geneva" charset="0"/>
              </a:endParaRPr>
            </a:p>
          </p:txBody>
        </p:sp>
        <p:sp>
          <p:nvSpPr>
            <p:cNvPr id="759085" name="Rectangle 301"/>
            <p:cNvSpPr>
              <a:spLocks noChangeArrowheads="1"/>
            </p:cNvSpPr>
            <p:nvPr/>
          </p:nvSpPr>
          <p:spPr bwMode="auto">
            <a:xfrm rot="16200000">
              <a:off x="3296"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1995</a:t>
              </a:r>
              <a:endParaRPr lang="en-US">
                <a:latin typeface="Geneva" charset="0"/>
              </a:endParaRPr>
            </a:p>
          </p:txBody>
        </p:sp>
        <p:sp>
          <p:nvSpPr>
            <p:cNvPr id="759086" name="Rectangle 302"/>
            <p:cNvSpPr>
              <a:spLocks noChangeArrowheads="1"/>
            </p:cNvSpPr>
            <p:nvPr/>
          </p:nvSpPr>
          <p:spPr bwMode="auto">
            <a:xfrm rot="16200000">
              <a:off x="3464"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1996</a:t>
              </a:r>
              <a:endParaRPr lang="en-US">
                <a:latin typeface="Geneva" charset="0"/>
              </a:endParaRPr>
            </a:p>
          </p:txBody>
        </p:sp>
        <p:sp>
          <p:nvSpPr>
            <p:cNvPr id="759087" name="Rectangle 303"/>
            <p:cNvSpPr>
              <a:spLocks noChangeArrowheads="1"/>
            </p:cNvSpPr>
            <p:nvPr/>
          </p:nvSpPr>
          <p:spPr bwMode="auto">
            <a:xfrm rot="16200000">
              <a:off x="3632"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1997</a:t>
              </a:r>
              <a:endParaRPr lang="en-US">
                <a:latin typeface="Geneva" charset="0"/>
              </a:endParaRPr>
            </a:p>
          </p:txBody>
        </p:sp>
        <p:sp>
          <p:nvSpPr>
            <p:cNvPr id="759088" name="Rectangle 304"/>
            <p:cNvSpPr>
              <a:spLocks noChangeArrowheads="1"/>
            </p:cNvSpPr>
            <p:nvPr/>
          </p:nvSpPr>
          <p:spPr bwMode="auto">
            <a:xfrm rot="16200000">
              <a:off x="3800"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1998</a:t>
              </a:r>
              <a:endParaRPr lang="en-US">
                <a:latin typeface="Geneva" charset="0"/>
              </a:endParaRPr>
            </a:p>
          </p:txBody>
        </p:sp>
        <p:sp>
          <p:nvSpPr>
            <p:cNvPr id="759089" name="Rectangle 305"/>
            <p:cNvSpPr>
              <a:spLocks noChangeArrowheads="1"/>
            </p:cNvSpPr>
            <p:nvPr/>
          </p:nvSpPr>
          <p:spPr bwMode="auto">
            <a:xfrm rot="16200000">
              <a:off x="3976"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1999</a:t>
              </a:r>
              <a:endParaRPr lang="en-US">
                <a:latin typeface="Geneva" charset="0"/>
              </a:endParaRPr>
            </a:p>
          </p:txBody>
        </p:sp>
        <p:sp>
          <p:nvSpPr>
            <p:cNvPr id="759090" name="Rectangle 306"/>
            <p:cNvSpPr>
              <a:spLocks noChangeArrowheads="1"/>
            </p:cNvSpPr>
            <p:nvPr/>
          </p:nvSpPr>
          <p:spPr bwMode="auto">
            <a:xfrm rot="16200000">
              <a:off x="4144"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2000</a:t>
              </a:r>
              <a:endParaRPr lang="en-US">
                <a:latin typeface="Geneva" charset="0"/>
              </a:endParaRPr>
            </a:p>
          </p:txBody>
        </p:sp>
        <p:sp>
          <p:nvSpPr>
            <p:cNvPr id="759091" name="Rectangle 307"/>
            <p:cNvSpPr>
              <a:spLocks noChangeArrowheads="1"/>
            </p:cNvSpPr>
            <p:nvPr/>
          </p:nvSpPr>
          <p:spPr bwMode="auto">
            <a:xfrm>
              <a:off x="4231" y="2880"/>
              <a:ext cx="350"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000" b="0">
                  <a:solidFill>
                    <a:srgbClr val="000000"/>
                  </a:solidFill>
                  <a:latin typeface="Arial" panose="020B0604020202020204" pitchFamily="34" charset="0"/>
                </a:rPr>
                <a:t>DRAM</a:t>
              </a:r>
              <a:endParaRPr lang="en-US" sz="1000" b="0">
                <a:solidFill>
                  <a:srgbClr val="000000"/>
                </a:solidFill>
                <a:latin typeface="Arial" panose="020B0604020202020204" pitchFamily="34" charset="0"/>
              </a:endParaRPr>
            </a:p>
          </p:txBody>
        </p:sp>
        <p:sp>
          <p:nvSpPr>
            <p:cNvPr id="759092" name="Rectangle 308"/>
            <p:cNvSpPr>
              <a:spLocks noChangeArrowheads="1"/>
            </p:cNvSpPr>
            <p:nvPr/>
          </p:nvSpPr>
          <p:spPr bwMode="auto">
            <a:xfrm>
              <a:off x="4303" y="1320"/>
              <a:ext cx="269" cy="1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1000" b="0">
                  <a:solidFill>
                    <a:srgbClr val="000000"/>
                  </a:solidFill>
                  <a:latin typeface="Geneva" charset="0"/>
                </a:rPr>
                <a:t>CPU</a:t>
              </a:r>
              <a:endParaRPr lang="en-US" sz="1000" b="0">
                <a:solidFill>
                  <a:srgbClr val="000000"/>
                </a:solidFill>
                <a:latin typeface="Geneva" charset="0"/>
              </a:endParaRPr>
            </a:p>
          </p:txBody>
        </p:sp>
        <p:sp>
          <p:nvSpPr>
            <p:cNvPr id="759093" name="Arc 309"/>
            <p:cNvSpPr/>
            <p:nvPr/>
          </p:nvSpPr>
          <p:spPr bwMode="auto">
            <a:xfrm>
              <a:off x="4353" y="1211"/>
              <a:ext cx="352" cy="118"/>
            </a:xfrm>
            <a:custGeom>
              <a:avLst/>
              <a:gdLst>
                <a:gd name="G0" fmla="+- 21600 0 0"/>
                <a:gd name="G1" fmla="+- 21600 0 0"/>
                <a:gd name="G2" fmla="+- 21600 0 0"/>
                <a:gd name="T0" fmla="*/ 0 w 21600"/>
                <a:gd name="T1" fmla="*/ 21600 h 21600"/>
                <a:gd name="T2" fmla="*/ 2153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4"/>
                    <a:pt x="9633" y="33"/>
                    <a:pt x="21539" y="0"/>
                  </a:cubicBezTo>
                </a:path>
                <a:path w="21600" h="21600" stroke="0" extrusionOk="0">
                  <a:moveTo>
                    <a:pt x="0" y="21600"/>
                  </a:moveTo>
                  <a:cubicBezTo>
                    <a:pt x="0" y="9694"/>
                    <a:pt x="9633" y="33"/>
                    <a:pt x="21539" y="0"/>
                  </a:cubicBezTo>
                  <a:lnTo>
                    <a:pt x="21600" y="21600"/>
                  </a:lnTo>
                  <a:close/>
                </a:path>
              </a:pathLst>
            </a:custGeom>
            <a:noFill/>
            <a:ln w="25400" cap="rnd">
              <a:solidFill>
                <a:schemeClr val="tx1"/>
              </a:solidFill>
              <a:round/>
              <a:head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94" name="Rectangle 310"/>
            <p:cNvSpPr>
              <a:spLocks noChangeArrowheads="1"/>
            </p:cNvSpPr>
            <p:nvPr/>
          </p:nvSpPr>
          <p:spPr bwMode="auto">
            <a:xfrm rot="16200000">
              <a:off x="1120" y="3216"/>
              <a:ext cx="50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atin typeface="Geneva" charset="0"/>
                </a:rPr>
                <a:t>1982</a:t>
              </a:r>
              <a:endParaRPr lang="en-US">
                <a:latin typeface="Geneva" charset="0"/>
              </a:endParaRPr>
            </a:p>
          </p:txBody>
        </p:sp>
        <p:sp>
          <p:nvSpPr>
            <p:cNvPr id="759095" name="Line 311"/>
            <p:cNvSpPr>
              <a:spLocks noChangeShapeType="1"/>
            </p:cNvSpPr>
            <p:nvPr/>
          </p:nvSpPr>
          <p:spPr bwMode="auto">
            <a:xfrm>
              <a:off x="3819" y="1736"/>
              <a:ext cx="0" cy="1136"/>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9096" name="Rectangle 312"/>
            <p:cNvSpPr>
              <a:spLocks noChangeArrowheads="1"/>
            </p:cNvSpPr>
            <p:nvPr/>
          </p:nvSpPr>
          <p:spPr bwMode="auto">
            <a:xfrm>
              <a:off x="3800" y="1859"/>
              <a:ext cx="1754" cy="7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i="1" dirty="0">
                  <a:solidFill>
                    <a:srgbClr val="C00000"/>
                  </a:solidFill>
                  <a:latin typeface="Arial" panose="020B0604020202020204" pitchFamily="34" charset="0"/>
                </a:rPr>
                <a:t>Processor-Memory</a:t>
              </a:r>
              <a:endParaRPr lang="en-US" sz="2400" i="1" dirty="0">
                <a:solidFill>
                  <a:srgbClr val="C00000"/>
                </a:solidFill>
                <a:latin typeface="Arial" panose="020B0604020202020204" pitchFamily="34" charset="0"/>
              </a:endParaRPr>
            </a:p>
            <a:p>
              <a:pPr algn="l"/>
              <a:r>
                <a:rPr lang="en-US" sz="2400" i="1" dirty="0">
                  <a:solidFill>
                    <a:srgbClr val="C00000"/>
                  </a:solidFill>
                  <a:latin typeface="Arial" panose="020B0604020202020204" pitchFamily="34" charset="0"/>
                </a:rPr>
                <a:t>Performance Gap:</a:t>
              </a:r>
              <a:br>
                <a:rPr lang="en-US" sz="2400" i="1" dirty="0">
                  <a:solidFill>
                    <a:srgbClr val="C00000"/>
                  </a:solidFill>
                  <a:latin typeface="Arial" panose="020B0604020202020204" pitchFamily="34" charset="0"/>
                </a:rPr>
              </a:br>
              <a:r>
                <a:rPr lang="en-US" sz="2400" i="1" dirty="0">
                  <a:solidFill>
                    <a:srgbClr val="C00000"/>
                  </a:solidFill>
                  <a:latin typeface="Arial" panose="020B0604020202020204" pitchFamily="34" charset="0"/>
                </a:rPr>
                <a:t>(grows 50% / year)</a:t>
              </a:r>
              <a:endParaRPr lang="en-US" sz="2400" i="1" dirty="0">
                <a:solidFill>
                  <a:srgbClr val="C00000"/>
                </a:solidFill>
                <a:latin typeface="Arial" panose="020B0604020202020204" pitchFamily="34" charset="0"/>
              </a:endParaRPr>
            </a:p>
          </p:txBody>
        </p:sp>
        <p:sp>
          <p:nvSpPr>
            <p:cNvPr id="759097" name="Rectangle 313"/>
            <p:cNvSpPr>
              <a:spLocks noChangeArrowheads="1"/>
            </p:cNvSpPr>
            <p:nvPr/>
          </p:nvSpPr>
          <p:spPr bwMode="auto">
            <a:xfrm rot="16200000">
              <a:off x="-409" y="2142"/>
              <a:ext cx="1485" cy="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800">
                  <a:latin typeface="Arial" panose="020B0604020202020204" pitchFamily="34" charset="0"/>
                </a:rPr>
                <a:t>Performance</a:t>
              </a:r>
              <a:endParaRPr lang="en-US" sz="2800">
                <a:latin typeface="Arial" panose="020B0604020202020204" pitchFamily="34" charset="0"/>
              </a:endParaRPr>
            </a:p>
          </p:txBody>
        </p:sp>
        <p:sp>
          <p:nvSpPr>
            <p:cNvPr id="759098" name="Rectangle 314"/>
            <p:cNvSpPr>
              <a:spLocks noChangeArrowheads="1"/>
            </p:cNvSpPr>
            <p:nvPr/>
          </p:nvSpPr>
          <p:spPr bwMode="auto">
            <a:xfrm>
              <a:off x="2515" y="1476"/>
              <a:ext cx="133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b="0">
                  <a:solidFill>
                    <a:srgbClr val="FC0128"/>
                  </a:solidFill>
                  <a:latin typeface="Arial" panose="020B0604020202020204" pitchFamily="34" charset="0"/>
                </a:rPr>
                <a:t>“Moore’s Law”</a:t>
              </a:r>
              <a:endParaRPr lang="en-US" sz="2400" b="0">
                <a:solidFill>
                  <a:srgbClr val="FC0128"/>
                </a:solidFill>
                <a:latin typeface="Arial" panose="020B0604020202020204" pitchFamily="34" charset="0"/>
              </a:endParaRPr>
            </a:p>
          </p:txBody>
        </p:sp>
        <p:sp>
          <p:nvSpPr>
            <p:cNvPr id="759099" name="Rectangle 315"/>
            <p:cNvSpPr>
              <a:spLocks noChangeArrowheads="1"/>
            </p:cNvSpPr>
            <p:nvPr/>
          </p:nvSpPr>
          <p:spPr bwMode="auto">
            <a:xfrm>
              <a:off x="2448" y="2544"/>
              <a:ext cx="1204"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b="0" dirty="0">
                  <a:solidFill>
                    <a:srgbClr val="FC0128"/>
                  </a:solidFill>
                  <a:latin typeface="Arial" panose="020B0604020202020204" pitchFamily="34" charset="0"/>
                </a:rPr>
                <a:t>“Less’ Law?”</a:t>
              </a:r>
              <a:endParaRPr lang="en-US" sz="2400" b="0" dirty="0">
                <a:solidFill>
                  <a:srgbClr val="FC0128"/>
                </a:solidFill>
                <a:latin typeface="Arial" panose="020B0604020202020204" pitchFamily="34" charset="0"/>
              </a:endParaRPr>
            </a:p>
          </p:txBody>
        </p:sp>
      </p:grpSp>
      <p:sp>
        <p:nvSpPr>
          <p:cNvPr id="317" name="灯片编号占位符 31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4"/>
          <p:cNvSpPr>
            <a:spLocks noChangeArrowheads="1"/>
          </p:cNvSpPr>
          <p:nvPr/>
        </p:nvSpPr>
        <p:spPr bwMode="auto">
          <a:xfrm>
            <a:off x="322263" y="1131826"/>
            <a:ext cx="85725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 还</a:t>
            </a:r>
            <a:r>
              <a:rPr lang="zh-CN" altLang="en-US" b="0" dirty="0">
                <a:latin typeface="华文中宋" panose="02010600040101010101" pitchFamily="2" charset="-122"/>
                <a:ea typeface="华文中宋" panose="02010600040101010101" pitchFamily="2" charset="-122"/>
              </a:rPr>
              <a:t>可以采用增加</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块大小的方法来减少失效。对于大容量的</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来说，增加块大小对冲突失效影响不大。而且由于访存时间相对来说较长，所以</a:t>
            </a:r>
            <a:r>
              <a:rPr lang="en-US" altLang="zh-CN" b="0" dirty="0">
                <a:latin typeface="华文中宋" panose="02010600040101010101" pitchFamily="2" charset="-122"/>
                <a:ea typeface="华文中宋" panose="02010600040101010101" pitchFamily="2" charset="-122"/>
              </a:rPr>
              <a:t>64 B</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128 B</a:t>
            </a:r>
            <a:r>
              <a:rPr lang="zh-CN" altLang="en-US" b="0" dirty="0">
                <a:latin typeface="华文中宋" panose="02010600040101010101" pitchFamily="2" charset="-122"/>
                <a:ea typeface="华文中宋" panose="02010600040101010101" pitchFamily="2" charset="-122"/>
              </a:rPr>
              <a:t>、甚至</a:t>
            </a:r>
            <a:r>
              <a:rPr lang="en-US" altLang="zh-CN" b="0" dirty="0">
                <a:latin typeface="华文中宋" panose="02010600040101010101" pitchFamily="2" charset="-122"/>
                <a:ea typeface="华文中宋" panose="02010600040101010101" pitchFamily="2" charset="-122"/>
              </a:rPr>
              <a:t>256 B</a:t>
            </a:r>
            <a:r>
              <a:rPr lang="zh-CN" altLang="en-US" b="0" dirty="0">
                <a:latin typeface="华文中宋" panose="02010600040101010101" pitchFamily="2" charset="-122"/>
                <a:ea typeface="华文中宋" panose="02010600040101010101" pitchFamily="2" charset="-122"/>
              </a:rPr>
              <a:t>的块大小都是</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经常使用的。</a:t>
            </a:r>
            <a:endParaRPr lang="zh-CN" altLang="en-US" b="0" dirty="0">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415925" y="3148384"/>
            <a:ext cx="8383588" cy="94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综上考虑，</a:t>
            </a:r>
            <a:r>
              <a:rPr lang="zh-CN" altLang="en-US" dirty="0">
                <a:latin typeface="华文中宋" panose="02010600040101010101" pitchFamily="2" charset="-122"/>
                <a:ea typeface="华文中宋" panose="02010600040101010101" pitchFamily="2" charset="-122"/>
              </a:rPr>
              <a:t>更大容量、更高相联度和块更大的</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能够减少平均访存时间。 </a:t>
            </a:r>
            <a:endParaRPr lang="zh-CN" altLang="en-US"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7" name="Text Box 9"/>
          <p:cNvSpPr txBox="1">
            <a:spLocks noChangeArrowheads="1"/>
          </p:cNvSpPr>
          <p:nvPr/>
        </p:nvSpPr>
        <p:spPr bwMode="auto">
          <a:xfrm>
            <a:off x="344351" y="8922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2 </a:t>
            </a:r>
            <a:r>
              <a:rPr lang="zh-CN" altLang="en-US" dirty="0" smtClean="0">
                <a:solidFill>
                  <a:srgbClr val="C00000"/>
                </a:solidFill>
              </a:rPr>
              <a:t>关键字优先和提前重启动</a:t>
            </a:r>
            <a:endParaRPr lang="en-US" altLang="zh-CN" dirty="0">
              <a:solidFill>
                <a:srgbClr val="C00000"/>
              </a:solidFill>
            </a:endParaRPr>
          </a:p>
        </p:txBody>
      </p:sp>
      <p:sp>
        <p:nvSpPr>
          <p:cNvPr id="9" name="Rectangle 8"/>
          <p:cNvSpPr>
            <a:spLocks noChangeArrowheads="1"/>
          </p:cNvSpPr>
          <p:nvPr/>
        </p:nvSpPr>
        <p:spPr bwMode="auto">
          <a:xfrm>
            <a:off x="0" y="37307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
        <p:nvSpPr>
          <p:cNvPr id="13" name="Rectangle 3"/>
          <p:cNvSpPr txBox="1">
            <a:spLocks noChangeArrowheads="1"/>
          </p:cNvSpPr>
          <p:nvPr/>
        </p:nvSpPr>
        <p:spPr>
          <a:xfrm>
            <a:off x="280893" y="1484784"/>
            <a:ext cx="8382000" cy="4492095"/>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457200" indent="-457200">
              <a:lnSpc>
                <a:spcPts val="3000"/>
              </a:lnSpc>
              <a:spcBef>
                <a:spcPct val="0"/>
              </a:spcBef>
              <a:buFontTx/>
              <a:buNone/>
            </a:pPr>
            <a:r>
              <a:rPr lang="zh-CN" altLang="en-US" sz="3000" b="1" smtClean="0">
                <a:solidFill>
                  <a:schemeClr val="hlink"/>
                </a:solidFill>
                <a:ea typeface="宋体" panose="02010600030101010101" pitchFamily="2" charset="-122"/>
              </a:rPr>
              <a:t>方法 ：</a:t>
            </a:r>
            <a:r>
              <a:rPr lang="en-US" altLang="zh-CN" sz="2400" b="1" smtClean="0">
                <a:solidFill>
                  <a:schemeClr val="hlink"/>
                </a:solidFill>
                <a:ea typeface="宋体" panose="02010600030101010101" pitchFamily="2" charset="-122"/>
              </a:rPr>
              <a:t>CPU</a:t>
            </a:r>
            <a:r>
              <a:rPr lang="zh-CN" altLang="en-US" sz="2400" b="1" smtClean="0">
                <a:solidFill>
                  <a:schemeClr val="hlink"/>
                </a:solidFill>
                <a:ea typeface="宋体" panose="02010600030101010101" pitchFamily="2" charset="-122"/>
              </a:rPr>
              <a:t>只需要块中的一个字</a:t>
            </a:r>
            <a:endParaRPr lang="zh-CN" altLang="en-US" sz="2400" b="1" smtClean="0">
              <a:solidFill>
                <a:schemeClr val="hlink"/>
              </a:solidFill>
              <a:ea typeface="宋体" panose="02010600030101010101" pitchFamily="2" charset="-122"/>
            </a:endParaRPr>
          </a:p>
          <a:p>
            <a:pPr marL="457200" indent="-457200">
              <a:lnSpc>
                <a:spcPts val="3000"/>
              </a:lnSpc>
            </a:pPr>
            <a:r>
              <a:rPr lang="zh-CN" altLang="en-US" sz="2400" b="1" smtClean="0"/>
              <a:t>不要等到取到整个块后才重新启动</a:t>
            </a:r>
            <a:r>
              <a:rPr lang="en-US" altLang="zh-CN" sz="2400" b="1" smtClean="0"/>
              <a:t>CPU</a:t>
            </a:r>
            <a:endParaRPr lang="zh-CN" altLang="en-US" sz="2400" b="1" smtClean="0"/>
          </a:p>
          <a:p>
            <a:pPr marL="800100" lvl="1" indent="-342900">
              <a:lnSpc>
                <a:spcPts val="3000"/>
              </a:lnSpc>
            </a:pPr>
            <a:r>
              <a:rPr lang="zh-CN" altLang="en-US" sz="2400" b="1" i="1" u="sng" smtClean="0">
                <a:solidFill>
                  <a:schemeClr val="hlink"/>
                </a:solidFill>
              </a:rPr>
              <a:t>关键字优先</a:t>
            </a:r>
            <a:r>
              <a:rPr lang="en-US" altLang="zh-CN" sz="2400" b="1" smtClean="0"/>
              <a:t>—</a:t>
            </a:r>
            <a:r>
              <a:rPr lang="zh-CN" altLang="en-US" sz="2400" b="1" smtClean="0"/>
              <a:t>首先从存储器请求缺失的字并尽可能快地送到</a:t>
            </a:r>
            <a:r>
              <a:rPr lang="en-US" altLang="zh-CN" sz="2400" b="1" smtClean="0"/>
              <a:t>CPU</a:t>
            </a:r>
            <a:r>
              <a:rPr lang="zh-CN" altLang="en-US" sz="2400" b="1" smtClean="0"/>
              <a:t>；让</a:t>
            </a:r>
            <a:r>
              <a:rPr lang="en-US" altLang="zh-CN" sz="2400" b="1" smtClean="0"/>
              <a:t>CPU</a:t>
            </a:r>
            <a:r>
              <a:rPr lang="zh-CN" altLang="en-US" sz="2400" b="1" smtClean="0"/>
              <a:t>继续执行</a:t>
            </a:r>
            <a:r>
              <a:rPr lang="zh-CN" altLang="en-US" sz="2400" b="1" smtClean="0">
                <a:solidFill>
                  <a:srgbClr val="FF0000"/>
                </a:solidFill>
              </a:rPr>
              <a:t>同时</a:t>
            </a:r>
            <a:r>
              <a:rPr lang="zh-CN" altLang="en-US" sz="2400" b="1" smtClean="0"/>
              <a:t>填放块中的其余字。 也称为 </a:t>
            </a:r>
            <a:r>
              <a:rPr lang="en-US" altLang="zh-CN" sz="2400" b="1" i="1" smtClean="0">
                <a:solidFill>
                  <a:schemeClr val="hlink"/>
                </a:solidFill>
              </a:rPr>
              <a:t>wrapped fetch</a:t>
            </a:r>
            <a:r>
              <a:rPr lang="zh-CN" altLang="en-US" sz="2400" b="1" smtClean="0"/>
              <a:t> 和</a:t>
            </a:r>
            <a:r>
              <a:rPr lang="en-US" altLang="zh-CN" sz="2400" b="1" i="1" smtClean="0">
                <a:solidFill>
                  <a:schemeClr val="hlink"/>
                </a:solidFill>
              </a:rPr>
              <a:t>requested word  first</a:t>
            </a:r>
            <a:endParaRPr lang="en-US" altLang="zh-CN" sz="2400" b="1" i="1" smtClean="0">
              <a:solidFill>
                <a:schemeClr val="hlink"/>
              </a:solidFill>
            </a:endParaRPr>
          </a:p>
          <a:p>
            <a:pPr marL="800100" lvl="1" indent="-342900">
              <a:lnSpc>
                <a:spcPts val="3000"/>
              </a:lnSpc>
            </a:pPr>
            <a:r>
              <a:rPr lang="zh-CN" altLang="en-US" sz="2400" b="1" i="1" u="sng" smtClean="0">
                <a:solidFill>
                  <a:schemeClr val="hlink"/>
                </a:solidFill>
              </a:rPr>
              <a:t>提前重启动</a:t>
            </a:r>
            <a:r>
              <a:rPr lang="en-US" altLang="zh-CN" sz="2400" b="1" smtClean="0"/>
              <a:t>— </a:t>
            </a:r>
            <a:r>
              <a:rPr lang="zh-CN" altLang="en-US" sz="2400" b="1" smtClean="0"/>
              <a:t>以正常顺序取块，只要块中所请求的字到达，就送到</a:t>
            </a:r>
            <a:r>
              <a:rPr lang="en-US" altLang="zh-CN" sz="2400" b="1" smtClean="0"/>
              <a:t>CPU</a:t>
            </a:r>
            <a:r>
              <a:rPr lang="zh-CN" altLang="en-US" sz="2400" b="1" smtClean="0"/>
              <a:t>，让</a:t>
            </a:r>
            <a:r>
              <a:rPr lang="en-US" altLang="zh-CN" sz="2400" b="1" smtClean="0"/>
              <a:t>CPU</a:t>
            </a:r>
            <a:r>
              <a:rPr lang="zh-CN" altLang="en-US" sz="2400" b="1" smtClean="0"/>
              <a:t>继续执行。</a:t>
            </a:r>
            <a:endParaRPr lang="zh-CN" altLang="en-US" sz="2400" b="1" smtClean="0"/>
          </a:p>
          <a:p>
            <a:pPr marL="457200" indent="-457200">
              <a:lnSpc>
                <a:spcPts val="3000"/>
              </a:lnSpc>
            </a:pPr>
            <a:r>
              <a:rPr lang="zh-CN" altLang="en-US" sz="2400" b="1" smtClean="0"/>
              <a:t>通常用在大块中 </a:t>
            </a:r>
            <a:endParaRPr lang="zh-CN" altLang="en-US" sz="2400" b="1" smtClean="0"/>
          </a:p>
          <a:p>
            <a:pPr marL="457200" indent="-457200">
              <a:lnSpc>
                <a:spcPts val="3000"/>
              </a:lnSpc>
            </a:pPr>
            <a:r>
              <a:rPr lang="zh-CN" altLang="en-US" sz="2400" b="1" smtClean="0"/>
              <a:t>空间局部性 </a:t>
            </a:r>
            <a:r>
              <a:rPr lang="en-US" altLang="zh-CN" sz="2400" b="1" smtClean="0"/>
              <a:t>=&gt; </a:t>
            </a:r>
            <a:r>
              <a:rPr lang="zh-CN" altLang="en-US" sz="2400" b="1" smtClean="0"/>
              <a:t>趋向于将需要下一个连续的字，应该说提前重启动是有利的</a:t>
            </a:r>
            <a:endParaRPr lang="zh-CN" altLang="en-US" sz="2400" b="1" smtClean="0"/>
          </a:p>
          <a:p>
            <a:pPr marL="457200" indent="-457200">
              <a:spcBef>
                <a:spcPct val="0"/>
              </a:spcBef>
            </a:pPr>
            <a:endParaRPr lang="zh-CN" altLang="en-US" dirty="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7" name="Text Box 9"/>
          <p:cNvSpPr txBox="1">
            <a:spLocks noChangeArrowheads="1"/>
          </p:cNvSpPr>
          <p:nvPr/>
        </p:nvSpPr>
        <p:spPr bwMode="auto">
          <a:xfrm>
            <a:off x="344351" y="8922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3</a:t>
            </a:r>
            <a:r>
              <a:rPr lang="en-US" altLang="zh-CN" dirty="0" smtClean="0">
                <a:solidFill>
                  <a:srgbClr val="C00000"/>
                </a:solidFill>
              </a:rPr>
              <a:t> </a:t>
            </a:r>
            <a:r>
              <a:rPr lang="zh-CN" altLang="en-US" dirty="0" smtClean="0">
                <a:solidFill>
                  <a:srgbClr val="C00000"/>
                </a:solidFill>
              </a:rPr>
              <a:t>让</a:t>
            </a:r>
            <a:r>
              <a:rPr lang="zh-CN" altLang="en-US" dirty="0">
                <a:solidFill>
                  <a:srgbClr val="C00000"/>
                </a:solidFill>
              </a:rPr>
              <a:t>读失效优先于写 </a:t>
            </a:r>
            <a:endParaRPr lang="en-US" altLang="zh-CN" dirty="0">
              <a:solidFill>
                <a:srgbClr val="C00000"/>
              </a:solidFill>
            </a:endParaRPr>
          </a:p>
        </p:txBody>
      </p:sp>
      <p:sp>
        <p:nvSpPr>
          <p:cNvPr id="8" name="Rectangle 2"/>
          <p:cNvSpPr>
            <a:spLocks noChangeArrowheads="1"/>
          </p:cNvSpPr>
          <p:nvPr/>
        </p:nvSpPr>
        <p:spPr bwMode="auto">
          <a:xfrm>
            <a:off x="179512" y="1563836"/>
            <a:ext cx="8821737"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提高</a:t>
            </a:r>
            <a:r>
              <a:rPr lang="zh-CN" altLang="en-US" b="0" dirty="0">
                <a:latin typeface="华文中宋" panose="02010600040101010101" pitchFamily="2" charset="-122"/>
                <a:ea typeface="华文中宋" panose="02010600040101010101" pitchFamily="2" charset="-122"/>
              </a:rPr>
              <a:t>写直达</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性能的一个方法是使用一个大小适中的写缓冲器。然而，写缓冲器却导致对存储器的访问复杂化了，因为在读失效时，写缓冲器中可能保存所读单元的最新值。</a:t>
            </a:r>
            <a:endParaRPr lang="zh-CN" altLang="en-US" b="0" dirty="0">
              <a:latin typeface="华文中宋" panose="02010600040101010101" pitchFamily="2" charset="-122"/>
              <a:ea typeface="华文中宋" panose="02010600040101010101" pitchFamily="2" charset="-122"/>
            </a:endParaRPr>
          </a:p>
          <a:p>
            <a:pPr eaLnBrk="1" hangingPunct="1">
              <a:lnSpc>
                <a:spcPct val="120000"/>
              </a:lnSpc>
              <a:spcBef>
                <a:spcPts val="600"/>
              </a:spcBef>
              <a:buClrTx/>
              <a:buSzTx/>
              <a:buFontTx/>
              <a:buNone/>
            </a:pPr>
            <a:r>
              <a:rPr lang="zh-CN" altLang="en-US" b="0" dirty="0">
                <a:latin typeface="华文中宋" panose="02010600040101010101" pitchFamily="2" charset="-122"/>
                <a:ea typeface="华文中宋" panose="02010600040101010101" pitchFamily="2" charset="-122"/>
              </a:rPr>
              <a:t>       例</a:t>
            </a:r>
            <a:r>
              <a:rPr lang="en-US" altLang="zh-CN" b="0" dirty="0">
                <a:latin typeface="华文中宋" panose="02010600040101010101" pitchFamily="2" charset="-122"/>
                <a:ea typeface="华文中宋" panose="02010600040101010101" pitchFamily="2" charset="-122"/>
              </a:rPr>
              <a:t>5.10  </a:t>
            </a:r>
            <a:r>
              <a:rPr lang="zh-CN" altLang="en-US" b="0" dirty="0">
                <a:latin typeface="华文中宋" panose="02010600040101010101" pitchFamily="2" charset="-122"/>
                <a:ea typeface="华文中宋" panose="02010600040101010101" pitchFamily="2" charset="-122"/>
              </a:rPr>
              <a:t>考虑以下指令序列： </a:t>
            </a:r>
            <a:endParaRPr lang="zh-CN" altLang="en-US" b="0" dirty="0">
              <a:latin typeface="华文中宋" panose="02010600040101010101" pitchFamily="2" charset="-122"/>
              <a:ea typeface="华文中宋" panose="02010600040101010101" pitchFamily="2" charset="-122"/>
            </a:endParaRPr>
          </a:p>
        </p:txBody>
      </p:sp>
      <p:sp>
        <p:nvSpPr>
          <p:cNvPr id="9" name="Rectangle 8"/>
          <p:cNvSpPr>
            <a:spLocks noChangeArrowheads="1"/>
          </p:cNvSpPr>
          <p:nvPr/>
        </p:nvSpPr>
        <p:spPr bwMode="auto">
          <a:xfrm>
            <a:off x="0" y="37307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11" name="Rectangle 9"/>
          <p:cNvSpPr>
            <a:spLocks noChangeArrowheads="1"/>
          </p:cNvSpPr>
          <p:nvPr/>
        </p:nvSpPr>
        <p:spPr bwMode="auto">
          <a:xfrm>
            <a:off x="395536" y="4941168"/>
            <a:ext cx="85328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假设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采用写直达法（不按写分配）和直接映象，并且地址</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512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和</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1024</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映射到同一块，写缓冲器为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4</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个字，那么寄存器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R2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的值总等于</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R3</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的值吗？</a:t>
            </a:r>
            <a:endParaRPr lang="zh-CN" altLang="en-US" b="0" dirty="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12"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5871" y="3643461"/>
            <a:ext cx="7348537" cy="126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2"/>
          <p:cNvSpPr>
            <a:spLocks noChangeArrowheads="1"/>
          </p:cNvSpPr>
          <p:nvPr/>
        </p:nvSpPr>
        <p:spPr bwMode="auto">
          <a:xfrm>
            <a:off x="179512" y="2132856"/>
            <a:ext cx="8821738" cy="449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解  ：这是一个存储器写后读数据相关。下面分析发生的情况：</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spcAft>
                <a:spcPts val="600"/>
              </a:spcAft>
              <a:buClrTx/>
              <a:buSzTx/>
              <a:buFontTx/>
              <a:buChar char="•"/>
            </a:pPr>
            <a:r>
              <a:rPr lang="zh-CN" altLang="en-US" sz="2200" b="0" dirty="0">
                <a:latin typeface="华文中宋" panose="02010600040101010101" pitchFamily="2" charset="-122"/>
                <a:ea typeface="华文中宋" panose="02010600040101010101" pitchFamily="2" charset="-122"/>
              </a:rPr>
              <a:t> 假设</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写失效，且在执行</a:t>
            </a:r>
            <a:r>
              <a:rPr lang="en-US" altLang="zh-CN" sz="2200" b="0" dirty="0">
                <a:latin typeface="华文中宋" panose="02010600040101010101" pitchFamily="2" charset="-122"/>
                <a:ea typeface="华文中宋" panose="02010600040101010101" pitchFamily="2" charset="-122"/>
              </a:rPr>
              <a:t>SW</a:t>
            </a:r>
            <a:r>
              <a:rPr lang="zh-CN" altLang="en-US" sz="2200" b="0" dirty="0">
                <a:latin typeface="华文中宋" panose="02010600040101010101" pitchFamily="2" charset="-122"/>
                <a:ea typeface="华文中宋" panose="02010600040101010101" pitchFamily="2" charset="-122"/>
              </a:rPr>
              <a:t>指令之后，</a:t>
            </a:r>
            <a:r>
              <a:rPr lang="en-US" altLang="zh-CN" sz="2200" b="0" dirty="0">
                <a:latin typeface="华文中宋" panose="02010600040101010101" pitchFamily="2" charset="-122"/>
                <a:ea typeface="华文中宋" panose="02010600040101010101" pitchFamily="2" charset="-122"/>
              </a:rPr>
              <a:t>R3</a:t>
            </a:r>
            <a:r>
              <a:rPr lang="zh-CN" altLang="en-US" sz="2200" b="0" dirty="0">
                <a:latin typeface="华文中宋" panose="02010600040101010101" pitchFamily="2" charset="-122"/>
                <a:ea typeface="华文中宋" panose="02010600040101010101" pitchFamily="2" charset="-122"/>
              </a:rPr>
              <a:t>中的数据被放人写缓冲器。</a:t>
            </a:r>
            <a:endParaRPr lang="en-US" altLang="zh-CN" sz="2200"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spcAft>
                <a:spcPts val="600"/>
              </a:spcAft>
              <a:buClrTx/>
              <a:buSzTx/>
              <a:buFontTx/>
              <a:buChar char="•"/>
            </a:pPr>
            <a:r>
              <a:rPr lang="zh-CN" altLang="en-US" sz="2200" b="0" dirty="0">
                <a:latin typeface="华文中宋" panose="02010600040101010101" pitchFamily="2" charset="-122"/>
                <a:ea typeface="华文中宋" panose="02010600040101010101" pitchFamily="2" charset="-122"/>
              </a:rPr>
              <a:t> 第一个</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指令使用了相同的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索引，造成读缺失，然后更新</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块。</a:t>
            </a:r>
            <a:endParaRPr lang="zh-CN" altLang="en-US" sz="2200"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buClrTx/>
              <a:buSzTx/>
              <a:buFontTx/>
              <a:buChar char="•"/>
            </a:pPr>
            <a:r>
              <a:rPr lang="zh-CN" altLang="en-US" sz="2200" b="0" dirty="0">
                <a:latin typeface="华文中宋" panose="02010600040101010101" pitchFamily="2" charset="-122"/>
                <a:ea typeface="华文中宋" panose="02010600040101010101" pitchFamily="2" charset="-122"/>
              </a:rPr>
              <a:t> 第二个</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指令欲把地址为</a:t>
            </a:r>
            <a:r>
              <a:rPr lang="en-US" altLang="zh-CN" sz="2200" b="0" dirty="0">
                <a:latin typeface="华文中宋" panose="02010600040101010101" pitchFamily="2" charset="-122"/>
                <a:ea typeface="华文中宋" panose="02010600040101010101" pitchFamily="2" charset="-122"/>
              </a:rPr>
              <a:t>512</a:t>
            </a:r>
            <a:r>
              <a:rPr lang="zh-CN" altLang="en-US" sz="2200" b="0" dirty="0">
                <a:latin typeface="华文中宋" panose="02010600040101010101" pitchFamily="2" charset="-122"/>
                <a:ea typeface="华文中宋" panose="02010600040101010101" pitchFamily="2" charset="-122"/>
              </a:rPr>
              <a:t>的存储单元的值读人寄存器</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中，由于使用相同的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索引，也造成一次读失效。如果此时写缓冲器还未将数据写人存储单元</a:t>
            </a:r>
            <a:r>
              <a:rPr lang="en-US" altLang="zh-CN" sz="2200" b="0" dirty="0">
                <a:latin typeface="华文中宋" panose="02010600040101010101" pitchFamily="2" charset="-122"/>
                <a:ea typeface="华文中宋" panose="02010600040101010101" pitchFamily="2" charset="-122"/>
              </a:rPr>
              <a:t>512</a:t>
            </a:r>
            <a:r>
              <a:rPr lang="zh-CN" altLang="en-US" sz="2200" b="0" dirty="0">
                <a:latin typeface="华文中宋" panose="02010600040101010101" pitchFamily="2" charset="-122"/>
                <a:ea typeface="华文中宋" panose="02010600040101010101" pitchFamily="2" charset="-122"/>
              </a:rPr>
              <a:t>中，那么第二条</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指令将把错误的旧值读入</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和寄存器</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。如果不采取适当的预防措施，</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的值就不会等于</a:t>
            </a:r>
            <a:r>
              <a:rPr lang="en-US" altLang="zh-CN" sz="2200" b="0" dirty="0">
                <a:latin typeface="华文中宋" panose="02010600040101010101" pitchFamily="2" charset="-122"/>
                <a:ea typeface="华文中宋" panose="02010600040101010101" pitchFamily="2" charset="-122"/>
              </a:rPr>
              <a:t>R3</a:t>
            </a:r>
            <a:r>
              <a:rPr lang="zh-CN" altLang="en-US" sz="2200" b="0" dirty="0">
                <a:latin typeface="华文中宋" panose="02010600040101010101" pitchFamily="2" charset="-122"/>
                <a:ea typeface="华文中宋" panose="02010600040101010101" pitchFamily="2" charset="-122"/>
              </a:rPr>
              <a:t>的值。</a:t>
            </a:r>
            <a:endParaRPr lang="zh-CN" altLang="en-US" sz="2200" b="0" dirty="0">
              <a:latin typeface="华文中宋" panose="02010600040101010101" pitchFamily="2" charset="-122"/>
              <a:ea typeface="华文中宋" panose="02010600040101010101" pitchFamily="2" charset="-122"/>
            </a:endParaRPr>
          </a:p>
        </p:txBody>
      </p:sp>
      <p:sp>
        <p:nvSpPr>
          <p:cNvPr id="4" name="Rectangle 4"/>
          <p:cNvSpPr>
            <a:spLocks noChangeArrowheads="1"/>
          </p:cNvSpPr>
          <p:nvPr/>
        </p:nvSpPr>
        <p:spPr bwMode="auto">
          <a:xfrm>
            <a:off x="0" y="2463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pic>
        <p:nvPicPr>
          <p:cNvPr id="5"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9963" y="866031"/>
            <a:ext cx="7348537"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2"/>
          <p:cNvSpPr>
            <a:spLocks noChangeArrowheads="1"/>
          </p:cNvSpPr>
          <p:nvPr/>
        </p:nvSpPr>
        <p:spPr bwMode="auto">
          <a:xfrm>
            <a:off x="144463" y="1268760"/>
            <a:ext cx="8821737" cy="403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解决这一问题的方法：</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推迟对读失效的处理，直至写缓冲器清空。</a:t>
            </a:r>
            <a:r>
              <a:rPr lang="zh-CN" altLang="en-US" b="0" dirty="0">
                <a:latin typeface="华文中宋" panose="02010600040101010101" pitchFamily="2" charset="-122"/>
                <a:ea typeface="华文中宋" panose="02010600040101010101" pitchFamily="2" charset="-122"/>
              </a:rPr>
              <a:t>但是在写直达</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中，一个大小只有几个字的写缓冲器在发生读失效时几乎总有数据，这就增加了读失效的开销。据</a:t>
            </a:r>
            <a:r>
              <a:rPr lang="en-US" altLang="zh-CN" b="0" dirty="0">
                <a:latin typeface="华文中宋" panose="02010600040101010101" pitchFamily="2" charset="-122"/>
                <a:ea typeface="华文中宋" panose="02010600040101010101" pitchFamily="2" charset="-122"/>
              </a:rPr>
              <a:t>MIPS M/1000</a:t>
            </a:r>
            <a:r>
              <a:rPr lang="zh-CN" altLang="en-US" b="0" dirty="0">
                <a:latin typeface="华文中宋" panose="02010600040101010101" pitchFamily="2" charset="-122"/>
                <a:ea typeface="华文中宋" panose="02010600040101010101" pitchFamily="2" charset="-122"/>
              </a:rPr>
              <a:t>的设计者估计，等待一个大小为</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个字的缓冲器清空，会使读失效的平均开销增加</a:t>
            </a:r>
            <a:r>
              <a:rPr lang="en-US" altLang="zh-CN" b="0" dirty="0">
                <a:latin typeface="华文中宋" panose="02010600040101010101" pitchFamily="2" charset="-122"/>
                <a:ea typeface="华文中宋" panose="02010600040101010101" pitchFamily="2" charset="-122"/>
              </a:rPr>
              <a:t>50%</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在读失效时检查写缓冲器的内容，如果没有冲突而且存储器可访问，就可继续处理读失效。有冲突则只有延迟读失效处理。 </a:t>
            </a:r>
            <a:endParaRPr lang="en-US" altLang="zh-CN"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2"/>
          <p:cNvSpPr>
            <a:spLocks noChangeArrowheads="1"/>
          </p:cNvSpPr>
          <p:nvPr/>
        </p:nvSpPr>
        <p:spPr bwMode="auto">
          <a:xfrm>
            <a:off x="144463" y="1556792"/>
            <a:ext cx="8821737" cy="314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rPr>
              <a:t>       在</a:t>
            </a:r>
            <a:r>
              <a:rPr lang="zh-CN" altLang="en-US" b="0" dirty="0">
                <a:latin typeface="华文中宋" panose="02010600040101010101" pitchFamily="2" charset="-122"/>
                <a:ea typeface="华文中宋" panose="02010600040101010101" pitchFamily="2" charset="-122"/>
              </a:rPr>
              <a:t>写回法</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也能够减少处理器写回操作的开销。假定读失效将替换一个“脏”的存储块。我们可以不像往常那样先把“脏”块写回存储器，然后再读存储器，而是先把被替换的“脏”块拷人一个缓冲器，然后读存储器，最后再写存储器。这样</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的读访问就能更快地完成。和上面的情况类似，发生读失效时，处理器既可以采用等待缓冲区清空的方法，也可以采用检查缓冲区中各字的地址是否有冲突的方法。 </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4</a:t>
            </a:r>
            <a:r>
              <a:rPr lang="en-US" altLang="zh-CN" dirty="0" smtClean="0">
                <a:solidFill>
                  <a:srgbClr val="C00000"/>
                </a:solidFill>
              </a:rPr>
              <a:t> Victim </a:t>
            </a:r>
            <a:r>
              <a:rPr lang="en-US" altLang="zh-CN" dirty="0">
                <a:solidFill>
                  <a:srgbClr val="C00000"/>
                </a:solidFill>
              </a:rPr>
              <a:t>Cache(</a:t>
            </a:r>
            <a:r>
              <a:rPr lang="zh-CN" altLang="en-US" dirty="0">
                <a:solidFill>
                  <a:srgbClr val="C00000"/>
                </a:solidFill>
              </a:rPr>
              <a:t>牺牲缓存</a:t>
            </a:r>
            <a:r>
              <a:rPr lang="en-US" altLang="zh-CN" dirty="0" smtClean="0">
                <a:solidFill>
                  <a:srgbClr val="C00000"/>
                </a:solidFill>
              </a:rPr>
              <a:t>)</a:t>
            </a:r>
            <a:endParaRPr lang="en-US" altLang="zh-CN" dirty="0">
              <a:solidFill>
                <a:srgbClr val="C00000"/>
              </a:solidFill>
            </a:endParaRPr>
          </a:p>
        </p:txBody>
      </p:sp>
      <p:sp>
        <p:nvSpPr>
          <p:cNvPr id="4" name="Rectangle 5"/>
          <p:cNvSpPr>
            <a:spLocks noChangeArrowheads="1"/>
          </p:cNvSpPr>
          <p:nvPr/>
        </p:nvSpPr>
        <p:spPr bwMode="auto">
          <a:xfrm>
            <a:off x="255744" y="1575024"/>
            <a:ext cx="878075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smtClean="0">
                <a:latin typeface="华文中宋" panose="02010600040101010101" pitchFamily="2" charset="-122"/>
                <a:ea typeface="华文中宋" panose="02010600040101010101" pitchFamily="2" charset="-122"/>
              </a:rPr>
              <a:t>一</a:t>
            </a:r>
            <a:r>
              <a:rPr lang="zh-CN" altLang="en-US" b="0" dirty="0">
                <a:latin typeface="华文中宋" panose="02010600040101010101" pitchFamily="2" charset="-122"/>
                <a:ea typeface="华文中宋" panose="02010600040101010101" pitchFamily="2" charset="-122"/>
              </a:rPr>
              <a:t>种能减少冲突失效次数而又不影响时钟频率的方法是：在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和它与下一级存储器的数据通路之间增设一个全相联的小</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，称为</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。图</a:t>
            </a:r>
            <a:r>
              <a:rPr lang="en-US" altLang="zh-CN" b="0" dirty="0">
                <a:latin typeface="华文中宋" panose="02010600040101010101" pitchFamily="2" charset="-122"/>
                <a:ea typeface="华文中宋" panose="02010600040101010101" pitchFamily="2" charset="-122"/>
              </a:rPr>
              <a:t>5.13</a:t>
            </a:r>
            <a:r>
              <a:rPr lang="zh-CN" altLang="en-US" b="0" dirty="0">
                <a:latin typeface="华文中宋" panose="02010600040101010101" pitchFamily="2" charset="-122"/>
                <a:ea typeface="华文中宋" panose="02010600040101010101" pitchFamily="2" charset="-122"/>
              </a:rPr>
              <a:t>为其结构框图。</a:t>
            </a:r>
            <a:endParaRPr lang="zh-CN" altLang="en-US" b="0" dirty="0">
              <a:latin typeface="华文中宋" panose="02010600040101010101" pitchFamily="2" charset="-122"/>
              <a:ea typeface="华文中宋" panose="02010600040101010101" pitchFamily="2" charset="-122"/>
            </a:endParaRPr>
          </a:p>
        </p:txBody>
      </p:sp>
      <p:pic>
        <p:nvPicPr>
          <p:cNvPr id="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6396" y="2943126"/>
            <a:ext cx="4610100" cy="307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6"/>
          <p:cNvSpPr>
            <a:spLocks noChangeArrowheads="1"/>
          </p:cNvSpPr>
          <p:nvPr/>
        </p:nvSpPr>
        <p:spPr bwMode="auto">
          <a:xfrm>
            <a:off x="289049" y="3031441"/>
            <a:ext cx="4138935"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Victim Cache</a:t>
            </a:r>
            <a:r>
              <a:rPr lang="zh-CN" altLang="en-US" b="0" dirty="0">
                <a:latin typeface="华文中宋" panose="02010600040101010101" pitchFamily="2" charset="-122"/>
                <a:ea typeface="华文中宋" panose="02010600040101010101" pitchFamily="2" charset="-122"/>
              </a:rPr>
              <a:t>中存放由于失效而被丢弃（替换）的那些块（即</a:t>
            </a:r>
            <a:r>
              <a:rPr lang="en-US" altLang="zh-CN" b="0" dirty="0">
                <a:latin typeface="华文中宋" panose="02010600040101010101" pitchFamily="2" charset="-122"/>
                <a:ea typeface="华文中宋" panose="02010600040101010101" pitchFamily="2" charset="-122"/>
              </a:rPr>
              <a:t>victim</a:t>
            </a:r>
            <a:r>
              <a:rPr lang="zh-CN" altLang="en-US" b="0" dirty="0">
                <a:latin typeface="华文中宋" panose="02010600040101010101" pitchFamily="2" charset="-122"/>
                <a:ea typeface="华文中宋" panose="02010600040101010101" pitchFamily="2" charset="-122"/>
              </a:rPr>
              <a:t>）。每当发生失效时，在访问下一级存储器之前，先检查</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中是否含有所需的块。如果有，就将该块与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中某个块做交换。</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10"/>
          <p:cNvSpPr>
            <a:spLocks noChangeArrowheads="1"/>
          </p:cNvSpPr>
          <p:nvPr/>
        </p:nvSpPr>
        <p:spPr bwMode="auto">
          <a:xfrm>
            <a:off x="517525" y="3573016"/>
            <a:ext cx="823277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b="0" dirty="0" smtClean="0">
                <a:latin typeface="华文中宋" panose="02010600040101010101" pitchFamily="2" charset="-122"/>
                <a:ea typeface="华文中宋" panose="02010600040101010101" pitchFamily="2" charset="-122"/>
              </a:rPr>
              <a:t> 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的层次来看，</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可以看成位于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和存储器之间的又一级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，采用命中率较高的全相联策略，容量小，而且仅仅在替换时发生作用。 </a:t>
            </a:r>
            <a:endParaRPr lang="zh-CN" altLang="en-US" b="0" dirty="0">
              <a:latin typeface="华文中宋" panose="02010600040101010101" pitchFamily="2" charset="-122"/>
              <a:ea typeface="华文中宋" panose="02010600040101010101" pitchFamily="2" charset="-122"/>
            </a:endParaRPr>
          </a:p>
        </p:txBody>
      </p:sp>
      <p:sp>
        <p:nvSpPr>
          <p:cNvPr id="4" name="Rectangle 11"/>
          <p:cNvSpPr>
            <a:spLocks noChangeArrowheads="1"/>
          </p:cNvSpPr>
          <p:nvPr/>
        </p:nvSpPr>
        <p:spPr bwMode="auto">
          <a:xfrm>
            <a:off x="517525" y="1124744"/>
            <a:ext cx="8088313"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a:t>
            </a:r>
            <a:r>
              <a:rPr lang="en-US" altLang="zh-CN" b="0" dirty="0" smtClean="0">
                <a:latin typeface="华文中宋" panose="02010600040101010101" pitchFamily="2" charset="-122"/>
                <a:ea typeface="华文中宋" panose="02010600040101010101" pitchFamily="2" charset="-122"/>
              </a:rPr>
              <a:t> </a:t>
            </a:r>
            <a:r>
              <a:rPr lang="en-US" altLang="zh-CN" b="0" dirty="0" err="1" smtClean="0">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于</a:t>
            </a:r>
            <a:r>
              <a:rPr lang="en-US" altLang="zh-CN" b="0" dirty="0">
                <a:latin typeface="华文中宋" panose="02010600040101010101" pitchFamily="2" charset="-122"/>
                <a:ea typeface="华文中宋" panose="02010600040101010101" pitchFamily="2" charset="-122"/>
              </a:rPr>
              <a:t>1990</a:t>
            </a:r>
            <a:r>
              <a:rPr lang="zh-CN" altLang="en-US" b="0" dirty="0">
                <a:latin typeface="华文中宋" panose="02010600040101010101" pitchFamily="2" charset="-122"/>
                <a:ea typeface="华文中宋" panose="02010600040101010101" pitchFamily="2" charset="-122"/>
              </a:rPr>
              <a:t>年发现，含</a:t>
            </a:r>
            <a:r>
              <a:rPr lang="en-US" altLang="zh-CN" b="0" dirty="0">
                <a:latin typeface="华文中宋" panose="02010600040101010101" pitchFamily="2" charset="-122"/>
                <a:ea typeface="华文中宋" panose="02010600040101010101" pitchFamily="2" charset="-122"/>
              </a:rPr>
              <a:t>1~5</a:t>
            </a:r>
            <a:r>
              <a:rPr lang="zh-CN" altLang="en-US" b="0" dirty="0">
                <a:latin typeface="华文中宋" panose="02010600040101010101" pitchFamily="2" charset="-122"/>
                <a:ea typeface="华文中宋" panose="02010600040101010101" pitchFamily="2" charset="-122"/>
              </a:rPr>
              <a:t>项的</a:t>
            </a:r>
            <a:r>
              <a:rPr lang="en-US" altLang="zh-CN" b="0" dirty="0" err="1">
                <a:latin typeface="华文中宋" panose="02010600040101010101" pitchFamily="2" charset="-122"/>
                <a:ea typeface="华文中宋" panose="02010600040101010101" pitchFamily="2" charset="-122"/>
              </a:rPr>
              <a:t>VictimCache</a:t>
            </a:r>
            <a:r>
              <a:rPr lang="zh-CN" altLang="en-US" b="0" dirty="0">
                <a:latin typeface="华文中宋" panose="02010600040101010101" pitchFamily="2" charset="-122"/>
                <a:ea typeface="华文中宋" panose="02010600040101010101" pitchFamily="2" charset="-122"/>
              </a:rPr>
              <a:t>对减少冲突失效很有效，尤其是对于那些小型的直接映象数据</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更是如此。对于不同的程序，一个项数为</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能使一个</a:t>
            </a:r>
            <a:r>
              <a:rPr lang="en-US" altLang="zh-CN" b="0" dirty="0">
                <a:latin typeface="华文中宋" panose="02010600040101010101" pitchFamily="2" charset="-122"/>
                <a:ea typeface="华文中宋" panose="02010600040101010101" pitchFamily="2" charset="-122"/>
              </a:rPr>
              <a:t>4KB</a:t>
            </a:r>
            <a:r>
              <a:rPr lang="zh-CN" altLang="en-US" b="0" dirty="0">
                <a:latin typeface="华文中宋" panose="02010600040101010101" pitchFamily="2" charset="-122"/>
                <a:ea typeface="华文中宋" panose="02010600040101010101" pitchFamily="2" charset="-122"/>
              </a:rPr>
              <a:t>直接映象数据</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的冲突失效减少</a:t>
            </a:r>
            <a:r>
              <a:rPr lang="en-US" altLang="zh-CN" b="0" dirty="0">
                <a:latin typeface="华文中宋" panose="02010600040101010101" pitchFamily="2" charset="-122"/>
                <a:ea typeface="华文中宋" panose="02010600040101010101" pitchFamily="2" charset="-122"/>
              </a:rPr>
              <a:t>20%~90%</a:t>
            </a:r>
            <a:r>
              <a:rPr lang="zh-CN" altLang="en-US" b="0" dirty="0">
                <a:latin typeface="华文中宋" panose="02010600040101010101" pitchFamily="2" charset="-122"/>
                <a:ea typeface="华文中宋" panose="02010600040101010101" pitchFamily="2" charset="-122"/>
              </a:rPr>
              <a:t>。</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Text Box 9"/>
          <p:cNvSpPr txBox="1">
            <a:spLocks noChangeArrowheads="1"/>
          </p:cNvSpPr>
          <p:nvPr/>
        </p:nvSpPr>
        <p:spPr bwMode="auto">
          <a:xfrm>
            <a:off x="344351" y="103630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smtClean="0">
                <a:solidFill>
                  <a:srgbClr val="C00000"/>
                </a:solidFill>
              </a:rPr>
              <a:t>5 </a:t>
            </a:r>
            <a:r>
              <a:rPr lang="zh-CN" altLang="en-US" dirty="0" smtClean="0">
                <a:solidFill>
                  <a:srgbClr val="C00000"/>
                </a:solidFill>
              </a:rPr>
              <a:t>非阻塞</a:t>
            </a:r>
            <a:r>
              <a:rPr lang="en-US" altLang="zh-CN" dirty="0" smtClean="0">
                <a:solidFill>
                  <a:srgbClr val="C00000"/>
                </a:solidFill>
              </a:rPr>
              <a:t>Cache</a:t>
            </a:r>
            <a:endParaRPr lang="en-US" altLang="zh-CN" dirty="0">
              <a:solidFill>
                <a:srgbClr val="C00000"/>
              </a:solidFill>
            </a:endParaRPr>
          </a:p>
        </p:txBody>
      </p:sp>
      <p:sp>
        <p:nvSpPr>
          <p:cNvPr id="8" name="Rectangle 2"/>
          <p:cNvSpPr>
            <a:spLocks noChangeArrowheads="1"/>
          </p:cNvSpPr>
          <p:nvPr/>
        </p:nvSpPr>
        <p:spPr bwMode="auto">
          <a:xfrm>
            <a:off x="218091" y="1813519"/>
            <a:ext cx="8674389" cy="327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ts val="600"/>
              </a:spcBef>
              <a:buClrTx/>
              <a:buSzTx/>
              <a:buFontTx/>
              <a:buNone/>
            </a:pPr>
            <a:r>
              <a:rPr lang="zh-CN" altLang="en-US" b="0" dirty="0" smtClean="0">
                <a:latin typeface="华文中宋" panose="02010600040101010101" pitchFamily="2" charset="-122"/>
                <a:ea typeface="华文中宋" panose="02010600040101010101" pitchFamily="2" charset="-122"/>
              </a:rPr>
              <a:t>      </a:t>
            </a:r>
            <a:r>
              <a:rPr lang="zh-CN" altLang="en-US" b="0" dirty="0">
                <a:latin typeface="华文中宋" panose="02010600040101010101" pitchFamily="2" charset="-122"/>
                <a:ea typeface="华文中宋" panose="02010600040101010101" pitchFamily="2" charset="-122"/>
              </a:rPr>
              <a:t>非阻塞</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或非锁定</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技术：</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在失效时仍允许</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进行其他的命中访问。这种“失效下命中”（</a:t>
            </a:r>
            <a:r>
              <a:rPr lang="en-US" altLang="zh-CN" b="0" dirty="0">
                <a:latin typeface="华文中宋" panose="02010600040101010101" pitchFamily="2" charset="-122"/>
                <a:ea typeface="华文中宋" panose="02010600040101010101" pitchFamily="2" charset="-122"/>
              </a:rPr>
              <a:t>hit under miss</a:t>
            </a:r>
            <a:r>
              <a:rPr lang="zh-CN" altLang="en-US" b="0" dirty="0">
                <a:latin typeface="华文中宋" panose="02010600040101010101" pitchFamily="2" charset="-122"/>
                <a:ea typeface="华文中宋" panose="02010600040101010101" pitchFamily="2" charset="-122"/>
              </a:rPr>
              <a:t>）的优化措施在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失效时，不是完全拒绝</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的访问，而是能处理部分访问，从而减少了实际失效开销。如果进一步允许多个失效重叠，可进一步减少失效开销。</a:t>
            </a: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buClrTx/>
              <a:buSzTx/>
              <a:buFontTx/>
              <a:buNone/>
            </a:pPr>
            <a:r>
              <a:rPr lang="zh-CN" altLang="en-US" b="0" dirty="0">
                <a:latin typeface="华文中宋" panose="02010600040101010101" pitchFamily="2" charset="-122"/>
                <a:ea typeface="华文中宋" panose="02010600040101010101" pitchFamily="2" charset="-122"/>
              </a:rPr>
              <a:t>      但是，“失效下命中”措施大大增加了</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控制器的复杂度，因为这时可能有多个访存同时进行。</a:t>
            </a:r>
            <a:endParaRPr lang="zh-CN" altLang="en-US"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smtClean="0">
                <a:solidFill>
                  <a:srgbClr val="0000FF"/>
                </a:solidFill>
                <a:latin typeface="华文中宋" panose="02010600040101010101" pitchFamily="2" charset="-122"/>
                <a:ea typeface="华文中宋" panose="02010600040101010101" pitchFamily="2" charset="-122"/>
              </a:rPr>
              <a:t>5.5 </a:t>
            </a:r>
            <a:r>
              <a:rPr lang="zh-CN" altLang="en-US" sz="3200" b="1" dirty="0" smtClean="0">
                <a:solidFill>
                  <a:srgbClr val="0000FF"/>
                </a:solidFill>
                <a:latin typeface="华文中宋" panose="02010600040101010101" pitchFamily="2" charset="-122"/>
                <a:ea typeface="华文中宋" panose="02010600040101010101" pitchFamily="2" charset="-122"/>
              </a:rPr>
              <a:t>减小</a:t>
            </a:r>
            <a:r>
              <a:rPr lang="en-US" altLang="zh-CN" sz="3200" b="1" dirty="0" smtClean="0">
                <a:solidFill>
                  <a:srgbClr val="0000FF"/>
                </a:solidFill>
                <a:latin typeface="华文中宋" panose="02010600040101010101" pitchFamily="2" charset="-122"/>
                <a:ea typeface="华文中宋" panose="02010600040101010101" pitchFamily="2" charset="-122"/>
              </a:rPr>
              <a:t>Cache</a:t>
            </a:r>
            <a:r>
              <a:rPr lang="zh-CN" altLang="en-US" sz="3200" b="1" dirty="0" smtClean="0">
                <a:solidFill>
                  <a:srgbClr val="0000FF"/>
                </a:solidFill>
                <a:latin typeface="华文中宋" panose="02010600040101010101" pitchFamily="2" charset="-122"/>
                <a:ea typeface="华文中宋" panose="02010600040101010101" pitchFamily="2" charset="-122"/>
              </a:rPr>
              <a:t>失效开销</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3" name="Rectangle 2"/>
          <p:cNvSpPr>
            <a:spLocks noChangeArrowheads="1"/>
          </p:cNvSpPr>
          <p:nvPr/>
        </p:nvSpPr>
        <p:spPr bwMode="auto">
          <a:xfrm>
            <a:off x="144463" y="980728"/>
            <a:ext cx="8821737"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可以同时处理的失效个数越多，所能带来的性能上的提高就越大。对于</a:t>
            </a:r>
            <a:r>
              <a:rPr lang="en-US" altLang="zh-CN" sz="2200" b="0" dirty="0">
                <a:latin typeface="华文中宋" panose="02010600040101010101" pitchFamily="2" charset="-122"/>
                <a:ea typeface="华文中宋" panose="02010600040101010101" pitchFamily="2" charset="-122"/>
              </a:rPr>
              <a:t>SPEC92</a:t>
            </a:r>
            <a:r>
              <a:rPr lang="zh-CN" altLang="en-US" sz="2200" b="0" dirty="0">
                <a:latin typeface="华文中宋" panose="02010600040101010101" pitchFamily="2" charset="-122"/>
                <a:ea typeface="华文中宋" panose="02010600040101010101" pitchFamily="2" charset="-122"/>
              </a:rPr>
              <a:t>典型程序，下图给出了对于不同的重叠失效个数，数据</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的平均存储器等待时间（以周期为单位）与阻塞</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平均存储器等待时间的比值。所考虑的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采用直接映象，容量为</a:t>
            </a:r>
            <a:r>
              <a:rPr lang="en-US" altLang="zh-CN" sz="2200" b="0" dirty="0">
                <a:latin typeface="华文中宋" panose="02010600040101010101" pitchFamily="2" charset="-122"/>
                <a:ea typeface="华文中宋" panose="02010600040101010101" pitchFamily="2" charset="-122"/>
              </a:rPr>
              <a:t>8KB</a:t>
            </a:r>
            <a:r>
              <a:rPr lang="zh-CN" altLang="en-US" sz="2200" b="0" dirty="0">
                <a:latin typeface="华文中宋" panose="02010600040101010101" pitchFamily="2" charset="-122"/>
                <a:ea typeface="华文中宋" panose="02010600040101010101" pitchFamily="2" charset="-122"/>
              </a:rPr>
              <a:t>，块大小为</a:t>
            </a:r>
            <a:r>
              <a:rPr lang="en-US" altLang="zh-CN" sz="2200" b="0" dirty="0">
                <a:latin typeface="华文中宋" panose="02010600040101010101" pitchFamily="2" charset="-122"/>
                <a:ea typeface="华文中宋" panose="02010600040101010101" pitchFamily="2" charset="-122"/>
              </a:rPr>
              <a:t>32B</a:t>
            </a:r>
            <a:r>
              <a:rPr lang="zh-CN" altLang="en-US" sz="2200" b="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p:txBody>
      </p:sp>
      <p:pic>
        <p:nvPicPr>
          <p:cNvPr id="4" name="Picture 5" descr="图5-18"/>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1187624" y="3036981"/>
            <a:ext cx="6909519" cy="377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fld>
            <a:endParaRPr kumimoji="0" lang="zh-CN" altLang="en-US"/>
          </a:p>
        </p:txBody>
      </p:sp>
    </p:spTree>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TIMING" val="|12"/>
</p:tagLst>
</file>

<file path=ppt/tags/tag2.xml><?xml version="1.0" encoding="utf-8"?>
<p:tagLst xmlns:p="http://schemas.openxmlformats.org/presentationml/2006/main">
  <p:tag name="KSO_WPP_MARK_KEY" val="0e292cf7-b72c-4ff9-9cce-72e02062cf73"/>
  <p:tag name="COMMONDATA" val="eyJoZGlkIjoiMmJmNTA1ZGNjYjZiODBiNzdmN2NiZWE2MjZmZGRiZDcifQ=="/>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26958</Words>
  <Application>WPS 演示</Application>
  <PresentationFormat>全屏显示(4:3)</PresentationFormat>
  <Paragraphs>2307</Paragraphs>
  <Slides>146</Slides>
  <Notes>149</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3</vt:i4>
      </vt:variant>
      <vt:variant>
        <vt:lpstr>幻灯片标题</vt:lpstr>
      </vt:variant>
      <vt:variant>
        <vt:i4>146</vt:i4>
      </vt:variant>
    </vt:vector>
  </HeadingPairs>
  <TitlesOfParts>
    <vt:vector size="176" baseType="lpstr">
      <vt:lpstr>Arial</vt:lpstr>
      <vt:lpstr>宋体</vt:lpstr>
      <vt:lpstr>Wingdings</vt:lpstr>
      <vt:lpstr>华文行楷</vt:lpstr>
      <vt:lpstr>华文中宋</vt:lpstr>
      <vt:lpstr>Times New Roman</vt:lpstr>
      <vt:lpstr>Times New Roman</vt:lpstr>
      <vt:lpstr>Tahoma</vt:lpstr>
      <vt:lpstr>黑体</vt:lpstr>
      <vt:lpstr>楷体_GB2312</vt:lpstr>
      <vt:lpstr>新宋体</vt:lpstr>
      <vt:lpstr>Times</vt:lpstr>
      <vt:lpstr>Helvetica</vt:lpstr>
      <vt:lpstr>MS PGothic</vt:lpstr>
      <vt:lpstr>Comic Sans MS</vt:lpstr>
      <vt:lpstr>Geneva</vt:lpstr>
      <vt:lpstr>Segoe Print</vt:lpstr>
      <vt:lpstr>Calibri</vt:lpstr>
      <vt:lpstr>微软雅黑</vt:lpstr>
      <vt:lpstr>Arial Unicode MS</vt:lpstr>
      <vt:lpstr>Courier New</vt:lpstr>
      <vt:lpstr>Cambria Math</vt:lpstr>
      <vt:lpstr>Cambria Math</vt:lpstr>
      <vt:lpstr>Wingdings</vt:lpstr>
      <vt:lpstr>Webdings</vt:lpstr>
      <vt:lpstr>Symbol</vt:lpstr>
      <vt:lpstr>PowerPoint 2010 简介</vt:lpstr>
      <vt:lpstr>Equation.DSMT4</vt:lpstr>
      <vt:lpstr>Equation.DSMT4</vt:lpstr>
      <vt:lpstr>Equation.3</vt:lpstr>
      <vt:lpstr>PowerPoint 演示文稿</vt:lpstr>
      <vt:lpstr>5.1  引言</vt:lpstr>
      <vt:lpstr>基本术语及概念</vt:lpstr>
      <vt:lpstr>基本术语及概念</vt:lpstr>
      <vt:lpstr>基本术语及概念</vt:lpstr>
      <vt:lpstr>基本术语及概念</vt:lpstr>
      <vt:lpstr>5.1  引言</vt:lpstr>
      <vt:lpstr>5.1  引言</vt:lpstr>
      <vt:lpstr>微处理器-存储器间的性能差距</vt:lpstr>
      <vt:lpstr>5.1  引言</vt:lpstr>
      <vt:lpstr>5.1  引言</vt:lpstr>
      <vt:lpstr>现代计算机系统的存储器层次结构</vt:lpstr>
      <vt:lpstr>5.1  引言</vt:lpstr>
      <vt:lpstr>5.1  引言</vt:lpstr>
      <vt:lpstr>5.1  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怎样改善cache性能</vt:lpstr>
      <vt:lpstr>PowerPoint 演示文稿</vt:lpstr>
      <vt:lpstr>PowerPoint 演示文稿</vt:lpstr>
      <vt:lpstr>PowerPoint 演示文稿</vt:lpstr>
      <vt:lpstr>PowerPoint 演示文稿</vt:lpstr>
      <vt:lpstr>PowerPoint 演示文稿</vt:lpstr>
      <vt:lpstr>3Cs 绝对缺失率 (SPEC92)</vt:lpstr>
      <vt:lpstr>3Cs 相对缺失率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①	合并数组（merged arrays）</vt:lpstr>
      <vt:lpstr>②	循环交换（loop interchange）</vt:lpstr>
      <vt:lpstr>③	循环融合（loop fusion）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 加快地址转换：TLB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5.9 虚拟存储器的保护</vt:lpstr>
      <vt:lpstr>5.9 虚拟存储器的保护</vt:lpstr>
      <vt:lpstr>虚拟存储器小结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GUISL</cp:lastModifiedBy>
  <cp:revision>10</cp:revision>
  <dcterms:created xsi:type="dcterms:W3CDTF">2013-12-20T03:00:00Z</dcterms:created>
  <dcterms:modified xsi:type="dcterms:W3CDTF">2022-11-19T01:25:09Z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353762807DA544689BC72312B5A73F9C</vt:lpwstr>
  </property>
</Properties>
</file>