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xlsx" ContentType="application/vnd.openxmlformats-officedocument.spreadsheetml.sheet"/>
  <Default Extension="bin" ContentType="application/vnd.openxmlformats-officedocument.oleObject"/>
  <Default Extension="png" ContentType="image/png"/>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6"/>
  </p:notesMasterIdLst>
  <p:sldIdLst>
    <p:sldId id="459" r:id="rId3"/>
    <p:sldId id="631" r:id="rId4"/>
    <p:sldId id="439" r:id="rId5"/>
    <p:sldId id="540" r:id="rId7"/>
    <p:sldId id="460" r:id="rId8"/>
    <p:sldId id="490" r:id="rId9"/>
    <p:sldId id="493" r:id="rId10"/>
    <p:sldId id="461" r:id="rId11"/>
    <p:sldId id="491" r:id="rId12"/>
    <p:sldId id="492" r:id="rId13"/>
    <p:sldId id="462" r:id="rId14"/>
    <p:sldId id="494" r:id="rId15"/>
    <p:sldId id="495" r:id="rId16"/>
    <p:sldId id="496" r:id="rId17"/>
    <p:sldId id="541" r:id="rId18"/>
    <p:sldId id="497" r:id="rId19"/>
    <p:sldId id="463" r:id="rId20"/>
    <p:sldId id="464" r:id="rId21"/>
    <p:sldId id="465" r:id="rId22"/>
    <p:sldId id="466" r:id="rId23"/>
    <p:sldId id="467" r:id="rId24"/>
    <p:sldId id="498" r:id="rId25"/>
    <p:sldId id="499" r:id="rId26"/>
    <p:sldId id="500" r:id="rId27"/>
    <p:sldId id="501" r:id="rId28"/>
    <p:sldId id="502" r:id="rId29"/>
    <p:sldId id="503" r:id="rId30"/>
    <p:sldId id="504" r:id="rId31"/>
    <p:sldId id="505" r:id="rId32"/>
    <p:sldId id="506" r:id="rId33"/>
    <p:sldId id="507" r:id="rId34"/>
    <p:sldId id="508" r:id="rId35"/>
    <p:sldId id="542" r:id="rId36"/>
    <p:sldId id="509" r:id="rId37"/>
    <p:sldId id="510" r:id="rId38"/>
    <p:sldId id="511" r:id="rId39"/>
    <p:sldId id="512" r:id="rId40"/>
    <p:sldId id="543" r:id="rId41"/>
    <p:sldId id="468" r:id="rId42"/>
    <p:sldId id="469" r:id="rId43"/>
    <p:sldId id="544" r:id="rId44"/>
    <p:sldId id="513" r:id="rId45"/>
    <p:sldId id="514" r:id="rId46"/>
    <p:sldId id="515" r:id="rId47"/>
    <p:sldId id="516" r:id="rId48"/>
    <p:sldId id="517" r:id="rId49"/>
    <p:sldId id="518" r:id="rId50"/>
    <p:sldId id="519" r:id="rId51"/>
    <p:sldId id="545" r:id="rId52"/>
    <p:sldId id="520" r:id="rId53"/>
    <p:sldId id="521" r:id="rId54"/>
    <p:sldId id="522" r:id="rId55"/>
    <p:sldId id="523" r:id="rId56"/>
    <p:sldId id="524" r:id="rId57"/>
    <p:sldId id="525" r:id="rId58"/>
    <p:sldId id="546" r:id="rId59"/>
    <p:sldId id="526" r:id="rId60"/>
    <p:sldId id="527" r:id="rId61"/>
    <p:sldId id="528" r:id="rId62"/>
    <p:sldId id="529" r:id="rId63"/>
    <p:sldId id="530" r:id="rId64"/>
    <p:sldId id="531" r:id="rId65"/>
    <p:sldId id="532" r:id="rId66"/>
    <p:sldId id="533" r:id="rId67"/>
    <p:sldId id="534" r:id="rId68"/>
    <p:sldId id="535" r:id="rId69"/>
    <p:sldId id="536" r:id="rId70"/>
    <p:sldId id="537" r:id="rId71"/>
    <p:sldId id="538" r:id="rId72"/>
    <p:sldId id="547" r:id="rId73"/>
    <p:sldId id="539" r:id="rId74"/>
    <p:sldId id="549" r:id="rId75"/>
    <p:sldId id="550" r:id="rId76"/>
    <p:sldId id="551" r:id="rId77"/>
    <p:sldId id="556" r:id="rId78"/>
    <p:sldId id="552" r:id="rId79"/>
    <p:sldId id="555" r:id="rId80"/>
    <p:sldId id="554" r:id="rId81"/>
    <p:sldId id="553" r:id="rId82"/>
    <p:sldId id="557" r:id="rId83"/>
    <p:sldId id="558" r:id="rId84"/>
    <p:sldId id="559" r:id="rId85"/>
    <p:sldId id="560" r:id="rId86"/>
    <p:sldId id="561" r:id="rId87"/>
    <p:sldId id="563" r:id="rId88"/>
    <p:sldId id="562" r:id="rId89"/>
    <p:sldId id="564" r:id="rId90"/>
    <p:sldId id="565" r:id="rId91"/>
    <p:sldId id="566" r:id="rId92"/>
    <p:sldId id="567" r:id="rId93"/>
    <p:sldId id="568" r:id="rId94"/>
    <p:sldId id="569" r:id="rId95"/>
    <p:sldId id="570" r:id="rId96"/>
    <p:sldId id="571" r:id="rId97"/>
  </p:sldIdLst>
  <p:sldSz cx="9144000" cy="6858000" type="screen4x3"/>
  <p:notesSz cx="6858000" cy="9144000"/>
  <p:custDataLst>
    <p:tags r:id="rId101"/>
  </p:custDataLst>
  <p:defaultTextStyle>
    <a:defPPr>
      <a:defRPr lang="zh-CN"/>
    </a:defPPr>
    <a:lvl1pPr marL="0" algn="l" defTabSz="914400" rtl="0" eaLnBrk="1" latinLnBrk="0" hangingPunct="1">
      <a:defRPr lang="zh-CN" sz="1800" kern="1200">
        <a:solidFill>
          <a:schemeClr val="tx1"/>
        </a:solidFill>
        <a:latin typeface="+mn-lt"/>
        <a:ea typeface="+mn-ea"/>
        <a:cs typeface="+mn-cs"/>
      </a:defRPr>
    </a:lvl1pPr>
    <a:lvl2pPr marL="457200" algn="l" defTabSz="914400" rtl="0" eaLnBrk="1" latinLnBrk="0" hangingPunct="1">
      <a:defRPr lang="zh-CN" sz="1800" kern="1200">
        <a:solidFill>
          <a:schemeClr val="tx1"/>
        </a:solidFill>
        <a:latin typeface="+mn-lt"/>
        <a:ea typeface="+mn-ea"/>
        <a:cs typeface="+mn-cs"/>
      </a:defRPr>
    </a:lvl2pPr>
    <a:lvl3pPr marL="914400" algn="l" defTabSz="914400" rtl="0" eaLnBrk="1" latinLnBrk="0" hangingPunct="1">
      <a:defRPr lang="zh-CN" sz="1800" kern="1200">
        <a:solidFill>
          <a:schemeClr val="tx1"/>
        </a:solidFill>
        <a:latin typeface="+mn-lt"/>
        <a:ea typeface="+mn-ea"/>
        <a:cs typeface="+mn-cs"/>
      </a:defRPr>
    </a:lvl3pPr>
    <a:lvl4pPr marL="1371600" algn="l" defTabSz="914400" rtl="0" eaLnBrk="1" latinLnBrk="0" hangingPunct="1">
      <a:defRPr lang="zh-CN" sz="1800" kern="1200">
        <a:solidFill>
          <a:schemeClr val="tx1"/>
        </a:solidFill>
        <a:latin typeface="+mn-lt"/>
        <a:ea typeface="+mn-ea"/>
        <a:cs typeface="+mn-cs"/>
      </a:defRPr>
    </a:lvl4pPr>
    <a:lvl5pPr marL="1828800" algn="l" defTabSz="914400" rtl="0" eaLnBrk="1" latinLnBrk="0" hangingPunct="1">
      <a:defRPr lang="zh-CN" sz="1800" kern="1200">
        <a:solidFill>
          <a:schemeClr val="tx1"/>
        </a:solidFill>
        <a:latin typeface="+mn-lt"/>
        <a:ea typeface="+mn-ea"/>
        <a:cs typeface="+mn-cs"/>
      </a:defRPr>
    </a:lvl5pPr>
    <a:lvl6pPr marL="2286000" algn="l" defTabSz="914400" rtl="0" eaLnBrk="1" latinLnBrk="0" hangingPunct="1">
      <a:defRPr lang="zh-CN" sz="1800" kern="1200">
        <a:solidFill>
          <a:schemeClr val="tx1"/>
        </a:solidFill>
        <a:latin typeface="+mn-lt"/>
        <a:ea typeface="+mn-ea"/>
        <a:cs typeface="+mn-cs"/>
      </a:defRPr>
    </a:lvl6pPr>
    <a:lvl7pPr marL="2743200" algn="l" defTabSz="914400" rtl="0" eaLnBrk="1" latinLnBrk="0" hangingPunct="1">
      <a:defRPr lang="zh-CN" sz="1800" kern="1200">
        <a:solidFill>
          <a:schemeClr val="tx1"/>
        </a:solidFill>
        <a:latin typeface="+mn-lt"/>
        <a:ea typeface="+mn-ea"/>
        <a:cs typeface="+mn-cs"/>
      </a:defRPr>
    </a:lvl7pPr>
    <a:lvl8pPr marL="3200400" algn="l" defTabSz="914400" rtl="0" eaLnBrk="1" latinLnBrk="0" hangingPunct="1">
      <a:defRPr lang="zh-CN" sz="1800" kern="1200">
        <a:solidFill>
          <a:schemeClr val="tx1"/>
        </a:solidFill>
        <a:latin typeface="+mn-lt"/>
        <a:ea typeface="+mn-ea"/>
        <a:cs typeface="+mn-cs"/>
      </a:defRPr>
    </a:lvl8pPr>
    <a:lvl9pPr marL="3657600" algn="l" defTabSz="914400" rtl="0" eaLnBrk="1" latinLnBrk="0" hangingPunct="1">
      <a:defRPr lang="zh-CN"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简介" id="{CB6BBEF7-9717-4733-A929-535518E6EBF6}">
          <p14:sldIdLst/>
        </p14:section>
        <p14:section name="编写演示文稿" id="{16378913-E5ED-4281-BAF5-F1F938CB0BED}">
          <p14:sldIdLst>
            <p14:sldId id="459"/>
            <p14:sldId id="631"/>
            <p14:sldId id="439"/>
            <p14:sldId id="540"/>
            <p14:sldId id="460"/>
            <p14:sldId id="490"/>
            <p14:sldId id="493"/>
            <p14:sldId id="461"/>
            <p14:sldId id="491"/>
            <p14:sldId id="492"/>
            <p14:sldId id="462"/>
            <p14:sldId id="494"/>
            <p14:sldId id="495"/>
            <p14:sldId id="496"/>
            <p14:sldId id="541"/>
            <p14:sldId id="497"/>
            <p14:sldId id="463"/>
            <p14:sldId id="464"/>
            <p14:sldId id="465"/>
            <p14:sldId id="466"/>
            <p14:sldId id="467"/>
            <p14:sldId id="498"/>
            <p14:sldId id="499"/>
            <p14:sldId id="500"/>
            <p14:sldId id="501"/>
            <p14:sldId id="502"/>
            <p14:sldId id="503"/>
            <p14:sldId id="504"/>
            <p14:sldId id="505"/>
            <p14:sldId id="506"/>
            <p14:sldId id="507"/>
            <p14:sldId id="508"/>
            <p14:sldId id="542"/>
            <p14:sldId id="509"/>
            <p14:sldId id="510"/>
            <p14:sldId id="511"/>
            <p14:sldId id="512"/>
            <p14:sldId id="543"/>
            <p14:sldId id="468"/>
            <p14:sldId id="469"/>
            <p14:sldId id="544"/>
            <p14:sldId id="513"/>
            <p14:sldId id="514"/>
            <p14:sldId id="515"/>
            <p14:sldId id="516"/>
            <p14:sldId id="517"/>
            <p14:sldId id="518"/>
            <p14:sldId id="519"/>
            <p14:sldId id="545"/>
            <p14:sldId id="520"/>
            <p14:sldId id="521"/>
            <p14:sldId id="522"/>
            <p14:sldId id="523"/>
            <p14:sldId id="524"/>
            <p14:sldId id="525"/>
            <p14:sldId id="546"/>
            <p14:sldId id="526"/>
            <p14:sldId id="527"/>
            <p14:sldId id="528"/>
            <p14:sldId id="529"/>
            <p14:sldId id="530"/>
            <p14:sldId id="531"/>
            <p14:sldId id="532"/>
            <p14:sldId id="533"/>
            <p14:sldId id="534"/>
            <p14:sldId id="535"/>
            <p14:sldId id="536"/>
            <p14:sldId id="537"/>
            <p14:sldId id="538"/>
            <p14:sldId id="547"/>
            <p14:sldId id="539"/>
            <p14:sldId id="549"/>
            <p14:sldId id="550"/>
            <p14:sldId id="551"/>
            <p14:sldId id="556"/>
            <p14:sldId id="552"/>
            <p14:sldId id="555"/>
            <p14:sldId id="554"/>
            <p14:sldId id="553"/>
            <p14:sldId id="557"/>
            <p14:sldId id="558"/>
            <p14:sldId id="559"/>
            <p14:sldId id="560"/>
            <p14:sldId id="561"/>
            <p14:sldId id="563"/>
            <p14:sldId id="562"/>
            <p14:sldId id="564"/>
            <p14:sldId id="565"/>
            <p14:sldId id="566"/>
            <p14:sldId id="567"/>
            <p14:sldId id="568"/>
            <p14:sldId id="569"/>
            <p14:sldId id="570"/>
            <p14:sldId id="571"/>
          </p14:sldIdLst>
        </p14:section>
      </p14:sectionLst>
    </p:ext>
    <p:ext uri="{EFAFB233-063F-42B5-8137-9DF3F51BA10A}">
      <p15:sldGuideLst xmlns:p15="http://schemas.microsoft.com/office/powerpoint/2012/main">
        <p15:guide id="1" orient="horz" pos="2160" userDrawn="1">
          <p15:clr>
            <a:srgbClr val="A4A3A4"/>
          </p15:clr>
        </p15:guide>
        <p15:guide id="2" pos="292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61" autoAdjust="0"/>
    <p:restoredTop sz="86842" autoAdjust="0"/>
  </p:normalViewPr>
  <p:slideViewPr>
    <p:cSldViewPr showGuides="1">
      <p:cViewPr varScale="1">
        <p:scale>
          <a:sx n="59" d="100"/>
          <a:sy n="59" d="100"/>
        </p:scale>
        <p:origin x="1588" y="64"/>
      </p:cViewPr>
      <p:guideLst>
        <p:guide orient="horz" pos="2160"/>
        <p:guide pos="2921"/>
      </p:guideLst>
    </p:cSldViewPr>
  </p:slideViewPr>
  <p:outlineViewPr>
    <p:cViewPr>
      <p:scale>
        <a:sx n="33" d="100"/>
        <a:sy n="33" d="100"/>
      </p:scale>
      <p:origin x="0" y="198"/>
    </p:cViewPr>
  </p:outlineViewPr>
  <p:notesTextViewPr>
    <p:cViewPr>
      <p:scale>
        <a:sx n="1" d="1"/>
        <a:sy n="1" d="1"/>
      </p:scale>
      <p:origin x="0" y="0"/>
    </p:cViewPr>
  </p:notesTextViewPr>
  <p:sorterViewPr>
    <p:cViewPr>
      <p:scale>
        <a:sx n="100" d="100"/>
        <a:sy n="100" d="100"/>
      </p:scale>
      <p:origin x="0" y="1704"/>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viewProps" Target="viewProps.xml"/><Relationship Id="rId98" Type="http://schemas.openxmlformats.org/officeDocument/2006/relationships/presProps" Target="presProps.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notesMaster" Target="notesMasters/notesMaster1.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1" Type="http://schemas.openxmlformats.org/officeDocument/2006/relationships/tags" Target="tags/tag7.xml"/><Relationship Id="rId100" Type="http://schemas.openxmlformats.org/officeDocument/2006/relationships/tableStyles" Target="tableStyles.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1" Type="http://schemas.openxmlformats.org/officeDocument/2006/relationships/package" Target="../embeddings/Workbook2.xlsx"/></Relationships>
</file>

<file path=ppt/charts/_rels/chart3.xml.rels><?xml version="1.0" encoding="UTF-8" standalone="yes"?>
<Relationships xmlns="http://schemas.openxmlformats.org/package/2006/relationships"><Relationship Id="rId1" Type="http://schemas.openxmlformats.org/officeDocument/2006/relationships/package" Target="../embeddings/Workbook3.xlsx"/></Relationships>
</file>

<file path=ppt/charts/_rels/chart4.xml.rels><?xml version="1.0" encoding="UTF-8" standalone="yes"?>
<Relationships xmlns="http://schemas.openxmlformats.org/package/2006/relationships"><Relationship Id="rId1" Type="http://schemas.openxmlformats.org/officeDocument/2006/relationships/package" Target="../embeddings/Workbook4.xlsx"/></Relationships>
</file>

<file path=ppt/charts/_rels/chart5.xml.rels><?xml version="1.0" encoding="UTF-8" standalone="yes"?>
<Relationships xmlns="http://schemas.openxmlformats.org/package/2006/relationships"><Relationship Id="rId1" Type="http://schemas.openxmlformats.org/officeDocument/2006/relationships/package" Target="../embeddings/Workbook5.xlsx"/></Relationships>
</file>

<file path=ppt/charts/_rels/chart6.xml.rels><?xml version="1.0" encoding="UTF-8" standalone="yes"?>
<Relationships xmlns="http://schemas.openxmlformats.org/package/2006/relationships"><Relationship Id="rId1" Type="http://schemas.openxmlformats.org/officeDocument/2006/relationships/package" Target="../embeddings/Workbook6.xlsx"/></Relationships>
</file>

<file path=ppt/charts/_rels/chart7.xml.rels><?xml version="1.0" encoding="UTF-8" standalone="yes"?>
<Relationships xmlns="http://schemas.openxmlformats.org/package/2006/relationships"><Relationship Id="rId1" Type="http://schemas.openxmlformats.org/officeDocument/2006/relationships/package" Target="../embeddings/Workbook7.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7426583125115"/>
          <c:y val="0.0348876252895768"/>
          <c:w val="0.783300198807154"/>
          <c:h val="0.842293906810036"/>
        </c:manualLayout>
      </c:layout>
      <c:barChart>
        <c:barDir val="bar"/>
        <c:grouping val="clustered"/>
        <c:varyColors val="0"/>
        <c:ser>
          <c:idx val="0"/>
          <c:order val="0"/>
          <c:tx>
            <c:strRef>
              <c:f>Sheet1!$A$2</c:f>
              <c:strCache>
                <c:ptCount val="1"/>
                <c:pt idx="0">
                  <c:v>TeX</c:v>
                </c:pt>
              </c:strCache>
            </c:strRef>
          </c:tx>
          <c:spPr>
            <a:solidFill>
              <a:srgbClr val="00B0F0"/>
            </a:solidFill>
            <a:ln w="22148">
              <a:solidFill>
                <a:srgbClr val="00B0F0"/>
              </a:solidFill>
              <a:prstDash val="solid"/>
            </a:ln>
          </c:spPr>
          <c:invertIfNegative val="0"/>
          <c:dLbls>
            <c:spPr>
              <a:noFill/>
              <a:ln>
                <a:noFill/>
              </a:ln>
              <a:effectLst/>
            </c:spPr>
            <c:txPr>
              <a:bodyPr rot="0" spcFirstLastPara="0" vertOverflow="ellipsis" vert="horz" wrap="square" lIns="38100" tIns="19050" rIns="38100" bIns="19050" anchor="ctr" anchorCtr="1"/>
              <a:lstStyle/>
              <a:p>
                <a:pPr>
                  <a:defRPr lang="zh-CN" sz="1570" b="0" i="0" u="none" strike="noStrike" kern="1200" baseline="0">
                    <a:solidFill>
                      <a:srgbClr val="000000"/>
                    </a:solidFill>
                    <a:latin typeface="Times New Roman" panose="02020603050405020304"/>
                    <a:ea typeface="Times New Roman" panose="02020603050405020304"/>
                    <a:cs typeface="Times New Roman" panose="02020603050405020304"/>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ext>
            </c:extLst>
          </c:dLbls>
          <c:cat>
            <c:strRef>
              <c:f>Sheet1!$B$1:$F$1</c:f>
              <c:strCache>
                <c:ptCount val="5"/>
                <c:pt idx="0">
                  <c:v>位移量寻址</c:v>
                </c:pt>
                <c:pt idx="1">
                  <c:v>立即数寻址</c:v>
                </c:pt>
                <c:pt idx="2">
                  <c:v>寄存器间接寻址</c:v>
                </c:pt>
                <c:pt idx="3">
                  <c:v>比例寻址</c:v>
                </c:pt>
                <c:pt idx="4">
                  <c:v>存储器间接寻址</c:v>
                </c:pt>
              </c:strCache>
            </c:strRef>
          </c:cat>
          <c:val>
            <c:numRef>
              <c:f>Sheet1!$B$2:$F$2</c:f>
              <c:numCache>
                <c:formatCode>0%</c:formatCode>
                <c:ptCount val="5"/>
                <c:pt idx="0">
                  <c:v>0.320000000000001</c:v>
                </c:pt>
                <c:pt idx="1">
                  <c:v>0.43</c:v>
                </c:pt>
                <c:pt idx="2">
                  <c:v>0.24</c:v>
                </c:pt>
                <c:pt idx="3">
                  <c:v>0</c:v>
                </c:pt>
                <c:pt idx="4">
                  <c:v>0.01</c:v>
                </c:pt>
              </c:numCache>
            </c:numRef>
          </c:val>
        </c:ser>
        <c:ser>
          <c:idx val="1"/>
          <c:order val="1"/>
          <c:tx>
            <c:strRef>
              <c:f>Sheet1!$A$3</c:f>
              <c:strCache>
                <c:ptCount val="1"/>
                <c:pt idx="0">
                  <c:v>spice</c:v>
                </c:pt>
              </c:strCache>
            </c:strRef>
          </c:tx>
          <c:spPr>
            <a:solidFill>
              <a:schemeClr val="accent2">
                <a:lumMod val="40000"/>
                <a:lumOff val="60000"/>
              </a:schemeClr>
            </a:solidFill>
            <a:ln w="22148">
              <a:solidFill>
                <a:schemeClr val="accent2">
                  <a:lumMod val="40000"/>
                  <a:lumOff val="60000"/>
                </a:schemeClr>
              </a:solidFill>
              <a:prstDash val="solid"/>
            </a:ln>
          </c:spPr>
          <c:invertIfNegative val="0"/>
          <c:dLbls>
            <c:spPr>
              <a:noFill/>
              <a:ln>
                <a:noFill/>
              </a:ln>
              <a:effectLst/>
            </c:spPr>
            <c:txPr>
              <a:bodyPr rot="0" spcFirstLastPara="0" vertOverflow="ellipsis" vert="horz" wrap="square" lIns="38100" tIns="19050" rIns="38100" bIns="19050" anchor="ctr" anchorCtr="1"/>
              <a:lstStyle/>
              <a:p>
                <a:pPr>
                  <a:defRPr lang="zh-CN" sz="1570" b="0" i="0" u="none" strike="noStrike" kern="1200" baseline="0">
                    <a:solidFill>
                      <a:srgbClr val="000000"/>
                    </a:solidFill>
                    <a:latin typeface="Times New Roman" panose="02020603050405020304"/>
                    <a:ea typeface="Times New Roman" panose="02020603050405020304"/>
                    <a:cs typeface="Times New Roman" panose="02020603050405020304"/>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ext>
            </c:extLst>
          </c:dLbls>
          <c:cat>
            <c:strRef>
              <c:f>Sheet1!$B$1:$F$1</c:f>
              <c:strCache>
                <c:ptCount val="5"/>
                <c:pt idx="0">
                  <c:v>位移量寻址</c:v>
                </c:pt>
                <c:pt idx="1">
                  <c:v>立即数寻址</c:v>
                </c:pt>
                <c:pt idx="2">
                  <c:v>寄存器间接寻址</c:v>
                </c:pt>
                <c:pt idx="3">
                  <c:v>比例寻址</c:v>
                </c:pt>
                <c:pt idx="4">
                  <c:v>存储器间接寻址</c:v>
                </c:pt>
              </c:strCache>
            </c:strRef>
          </c:cat>
          <c:val>
            <c:numRef>
              <c:f>Sheet1!$B$3:$F$3</c:f>
              <c:numCache>
                <c:formatCode>0%</c:formatCode>
                <c:ptCount val="5"/>
                <c:pt idx="0">
                  <c:v>0.55</c:v>
                </c:pt>
                <c:pt idx="1">
                  <c:v>0.17</c:v>
                </c:pt>
                <c:pt idx="2">
                  <c:v>0.03</c:v>
                </c:pt>
                <c:pt idx="3">
                  <c:v>0.16</c:v>
                </c:pt>
                <c:pt idx="4">
                  <c:v>0.06</c:v>
                </c:pt>
              </c:numCache>
            </c:numRef>
          </c:val>
        </c:ser>
        <c:ser>
          <c:idx val="2"/>
          <c:order val="2"/>
          <c:tx>
            <c:strRef>
              <c:f>Sheet1!$A$4</c:f>
              <c:strCache>
                <c:ptCount val="1"/>
                <c:pt idx="0">
                  <c:v>gcc</c:v>
                </c:pt>
              </c:strCache>
            </c:strRef>
          </c:tx>
          <c:spPr>
            <a:solidFill>
              <a:srgbClr val="FF0000"/>
            </a:solidFill>
            <a:ln w="22148">
              <a:solidFill>
                <a:srgbClr val="FF0000"/>
              </a:solidFill>
              <a:prstDash val="solid"/>
            </a:ln>
          </c:spPr>
          <c:invertIfNegative val="0"/>
          <c:dLbls>
            <c:spPr>
              <a:noFill/>
              <a:ln>
                <a:noFill/>
              </a:ln>
              <a:effectLst/>
            </c:spPr>
            <c:txPr>
              <a:bodyPr rot="0" spcFirstLastPara="0" vertOverflow="ellipsis" vert="horz" wrap="square" lIns="38100" tIns="19050" rIns="38100" bIns="19050" anchor="ctr" anchorCtr="1"/>
              <a:lstStyle/>
              <a:p>
                <a:pPr>
                  <a:defRPr lang="zh-CN" sz="1570" b="0" i="0" u="none" strike="noStrike" kern="1200" baseline="0">
                    <a:solidFill>
                      <a:srgbClr val="000000"/>
                    </a:solidFill>
                    <a:latin typeface="Times New Roman" panose="02020603050405020304"/>
                    <a:ea typeface="Times New Roman" panose="02020603050405020304"/>
                    <a:cs typeface="Times New Roman" panose="02020603050405020304"/>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ext>
            </c:extLst>
          </c:dLbls>
          <c:cat>
            <c:strRef>
              <c:f>Sheet1!$B$1:$F$1</c:f>
              <c:strCache>
                <c:ptCount val="5"/>
                <c:pt idx="0">
                  <c:v>位移量寻址</c:v>
                </c:pt>
                <c:pt idx="1">
                  <c:v>立即数寻址</c:v>
                </c:pt>
                <c:pt idx="2">
                  <c:v>寄存器间接寻址</c:v>
                </c:pt>
                <c:pt idx="3">
                  <c:v>比例寻址</c:v>
                </c:pt>
                <c:pt idx="4">
                  <c:v>存储器间接寻址</c:v>
                </c:pt>
              </c:strCache>
            </c:strRef>
          </c:cat>
          <c:val>
            <c:numRef>
              <c:f>Sheet1!$B$4:$F$4</c:f>
              <c:numCache>
                <c:formatCode>0%</c:formatCode>
                <c:ptCount val="5"/>
                <c:pt idx="0">
                  <c:v>0.4</c:v>
                </c:pt>
                <c:pt idx="1">
                  <c:v>0.390000000000001</c:v>
                </c:pt>
                <c:pt idx="2">
                  <c:v>0.11</c:v>
                </c:pt>
                <c:pt idx="3">
                  <c:v>0.06</c:v>
                </c:pt>
                <c:pt idx="4">
                  <c:v>0.01</c:v>
                </c:pt>
              </c:numCache>
            </c:numRef>
          </c:val>
        </c:ser>
        <c:dLbls>
          <c:showLegendKey val="0"/>
          <c:showVal val="1"/>
          <c:showCatName val="0"/>
          <c:showSerName val="0"/>
          <c:showPercent val="0"/>
          <c:showBubbleSize val="0"/>
        </c:dLbls>
        <c:gapWidth val="150"/>
        <c:axId val="176173824"/>
        <c:axId val="176175360"/>
      </c:barChart>
      <c:catAx>
        <c:axId val="176173824"/>
        <c:scaling>
          <c:orientation val="minMax"/>
        </c:scaling>
        <c:delete val="0"/>
        <c:axPos val="l"/>
        <c:numFmt formatCode="General" sourceLinked="1"/>
        <c:majorTickMark val="in"/>
        <c:minorTickMark val="none"/>
        <c:tickLblPos val="nextTo"/>
        <c:spPr>
          <a:ln w="5537" cap="flat" cmpd="sng" algn="ctr">
            <a:solidFill>
              <a:srgbClr val="000000"/>
            </a:solidFill>
            <a:prstDash val="solid"/>
            <a:round/>
          </a:ln>
        </c:spPr>
        <c:txPr>
          <a:bodyPr rot="0" spcFirstLastPara="0" vertOverflow="ellipsis" vert="horz" wrap="square" anchor="ctr" anchorCtr="1"/>
          <a:lstStyle/>
          <a:p>
            <a:pPr>
              <a:defRPr lang="zh-CN" sz="1570" b="0" i="0" u="none" strike="noStrike" kern="1200" baseline="0">
                <a:solidFill>
                  <a:srgbClr val="000000"/>
                </a:solidFill>
                <a:latin typeface="Times New Roman" panose="02020603050405020304"/>
                <a:ea typeface="Times New Roman" panose="02020603050405020304"/>
                <a:cs typeface="Times New Roman" panose="02020603050405020304"/>
              </a:defRPr>
            </a:pPr>
          </a:p>
        </c:txPr>
        <c:crossAx val="176175360"/>
        <c:crosses val="autoZero"/>
        <c:auto val="0"/>
        <c:lblAlgn val="ctr"/>
        <c:lblOffset val="100"/>
        <c:noMultiLvlLbl val="0"/>
      </c:catAx>
      <c:valAx>
        <c:axId val="176175360"/>
        <c:scaling>
          <c:orientation val="minMax"/>
        </c:scaling>
        <c:delete val="0"/>
        <c:axPos val="b"/>
        <c:title>
          <c:tx>
            <c:rich>
              <a:bodyPr rot="0" spcFirstLastPara="0" vertOverflow="ellipsis" vert="horz" wrap="square" anchor="ctr" anchorCtr="1"/>
              <a:lstStyle/>
              <a:p>
                <a:pPr>
                  <a:defRPr lang="zh-CN" sz="1570" b="0" i="0" u="none" strike="noStrike" kern="1200" baseline="0">
                    <a:solidFill>
                      <a:srgbClr val="000000"/>
                    </a:solidFill>
                    <a:latin typeface="Times New Roman" panose="02020603050405020304"/>
                    <a:ea typeface="Times New Roman" panose="02020603050405020304"/>
                    <a:cs typeface="Times New Roman" panose="02020603050405020304"/>
                  </a:defRPr>
                </a:pPr>
                <a:r>
                  <a:rPr lang="zh-CN" altLang="en-US" dirty="0" smtClean="0"/>
                  <a:t>寻址方式的频率</a:t>
                </a:r>
                <a:endParaRPr lang="en-US" altLang="zh-CN" dirty="0" smtClean="0"/>
              </a:p>
            </c:rich>
          </c:tx>
          <c:layout/>
          <c:overlay val="0"/>
        </c:title>
        <c:numFmt formatCode="0%" sourceLinked="1"/>
        <c:majorTickMark val="in"/>
        <c:minorTickMark val="none"/>
        <c:tickLblPos val="low"/>
        <c:spPr>
          <a:ln w="5537" cap="flat" cmpd="sng" algn="ctr">
            <a:solidFill>
              <a:srgbClr val="000000"/>
            </a:solidFill>
            <a:prstDash val="solid"/>
            <a:round/>
          </a:ln>
        </c:spPr>
        <c:txPr>
          <a:bodyPr rot="0" spcFirstLastPara="0" vertOverflow="ellipsis" vert="horz" wrap="square" anchor="ctr" anchorCtr="1"/>
          <a:lstStyle/>
          <a:p>
            <a:pPr>
              <a:defRPr lang="zh-CN" sz="1570" b="0" i="0" u="none" strike="noStrike" kern="1200" baseline="0">
                <a:solidFill>
                  <a:srgbClr val="000000"/>
                </a:solidFill>
                <a:latin typeface="Times New Roman" panose="02020603050405020304"/>
                <a:ea typeface="Times New Roman" panose="02020603050405020304"/>
                <a:cs typeface="Times New Roman" panose="02020603050405020304"/>
              </a:defRPr>
            </a:pPr>
          </a:p>
        </c:txPr>
        <c:crossAx val="176173824"/>
        <c:crosses val="autoZero"/>
        <c:crossBetween val="between"/>
      </c:valAx>
    </c:plotArea>
    <c:legend>
      <c:legendPos val="r"/>
      <c:layout>
        <c:manualLayout>
          <c:xMode val="edge"/>
          <c:yMode val="edge"/>
          <c:x val="0.743809914971878"/>
          <c:y val="0.143564374219334"/>
          <c:w val="0.0849224895243805"/>
          <c:h val="0.186872997421781"/>
        </c:manualLayout>
      </c:layout>
      <c:overlay val="0"/>
      <c:txPr>
        <a:bodyPr rot="0" spcFirstLastPara="0" vertOverflow="ellipsis" vert="horz" wrap="square" anchor="ctr" anchorCtr="1"/>
        <a:lstStyle/>
        <a:p>
          <a:pPr>
            <a:defRPr lang="zh-CN" sz="1570" b="0" i="0" u="none" strike="noStrike" kern="1200" baseline="0">
              <a:solidFill>
                <a:srgbClr val="000000"/>
              </a:solidFill>
              <a:latin typeface="Times New Roman" panose="02020603050405020304"/>
              <a:ea typeface="Times New Roman" panose="02020603050405020304"/>
              <a:cs typeface="Times New Roman" panose="02020603050405020304"/>
            </a:defRPr>
          </a:pPr>
        </a:p>
      </c:txPr>
    </c:legend>
    <c:plotVisOnly val="1"/>
    <c:dispBlanksAs val="gap"/>
    <c:showDLblsOverMax val="0"/>
  </c:chart>
  <c:spPr>
    <a:solidFill>
      <a:srgbClr val="FFFFFF"/>
    </a:solidFill>
    <a:ln w="5537">
      <a:solidFill>
        <a:srgbClr val="000000"/>
      </a:solidFill>
      <a:prstDash val="solid"/>
    </a:ln>
    <a:effectLst>
      <a:outerShdw dist="35921" dir="2700000" algn="br">
        <a:srgbClr val="000000"/>
      </a:outerShdw>
    </a:effectLst>
  </c:spPr>
  <c:txPr>
    <a:bodyPr/>
    <a:lstStyle/>
    <a:p>
      <a:pPr>
        <a:defRPr lang="zh-CN" sz="1570" b="0" i="0" u="none" strike="noStrike" baseline="0">
          <a:solidFill>
            <a:srgbClr val="000000"/>
          </a:solidFill>
          <a:latin typeface="Times New Roman" panose="02020603050405020304"/>
          <a:ea typeface="Times New Roman" panose="02020603050405020304"/>
          <a:cs typeface="Times New Roman" panose="02020603050405020304"/>
        </a:defRPr>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7628865979381"/>
          <c:y val="0.0524193548387099"/>
          <c:w val="0.781443298969073"/>
          <c:h val="0.790322580645161"/>
        </c:manualLayout>
      </c:layout>
      <c:lineChart>
        <c:grouping val="standard"/>
        <c:varyColors val="0"/>
        <c:ser>
          <c:idx val="0"/>
          <c:order val="0"/>
          <c:tx>
            <c:strRef>
              <c:f>Sheet1!$A$2</c:f>
              <c:strCache>
                <c:ptCount val="1"/>
                <c:pt idx="0">
                  <c:v>定点平均值</c:v>
                </c:pt>
              </c:strCache>
            </c:strRef>
          </c:tx>
          <c:spPr>
            <a:ln w="22060" cap="rnd" cmpd="sng" algn="ctr">
              <a:solidFill>
                <a:srgbClr val="000080"/>
              </a:solidFill>
              <a:prstDash val="solid"/>
              <a:round/>
            </a:ln>
          </c:spPr>
          <c:marker>
            <c:symbol val="diamond"/>
            <c:size val="8"/>
            <c:spPr>
              <a:solidFill>
                <a:srgbClr val="000080"/>
              </a:solidFill>
              <a:ln w="9525" cap="flat" cmpd="sng" algn="ctr">
                <a:solidFill>
                  <a:srgbClr val="000080"/>
                </a:solidFill>
                <a:prstDash val="solid"/>
                <a:round/>
              </a:ln>
            </c:spPr>
          </c:marker>
          <c:dLbls>
            <c:delete val="1"/>
          </c:dLbls>
          <c:cat>
            <c:numRef>
              <c:f>Sheet1!$B$1:$Q$1</c:f>
              <c:numCache>
                <c:formatCode>General</c:formatCode>
                <c:ptCount val="16"/>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numCache>
            </c:numRef>
          </c:cat>
          <c:val>
            <c:numRef>
              <c:f>Sheet1!$B$2:$Q$2</c:f>
              <c:numCache>
                <c:formatCode>0.00%</c:formatCode>
                <c:ptCount val="16"/>
                <c:pt idx="0">
                  <c:v>0.380000000000001</c:v>
                </c:pt>
                <c:pt idx="1">
                  <c:v>0.038</c:v>
                </c:pt>
                <c:pt idx="2">
                  <c:v>0.013</c:v>
                </c:pt>
                <c:pt idx="3">
                  <c:v>0.028</c:v>
                </c:pt>
                <c:pt idx="4">
                  <c:v>0.078</c:v>
                </c:pt>
                <c:pt idx="5">
                  <c:v>0.105</c:v>
                </c:pt>
                <c:pt idx="6">
                  <c:v>0.08</c:v>
                </c:pt>
                <c:pt idx="7">
                  <c:v>0.08</c:v>
                </c:pt>
                <c:pt idx="8">
                  <c:v>0.04</c:v>
                </c:pt>
                <c:pt idx="9">
                  <c:v>0.011</c:v>
                </c:pt>
                <c:pt idx="10">
                  <c:v>0.00700000000000001</c:v>
                </c:pt>
                <c:pt idx="11">
                  <c:v>0.00700000000000001</c:v>
                </c:pt>
                <c:pt idx="12">
                  <c:v>0.00700000000000001</c:v>
                </c:pt>
                <c:pt idx="13">
                  <c:v>0.036</c:v>
                </c:pt>
                <c:pt idx="14">
                  <c:v>0.025</c:v>
                </c:pt>
                <c:pt idx="15">
                  <c:v>0.057</c:v>
                </c:pt>
              </c:numCache>
            </c:numRef>
          </c:val>
          <c:smooth val="0"/>
        </c:ser>
        <c:ser>
          <c:idx val="1"/>
          <c:order val="1"/>
          <c:tx>
            <c:strRef>
              <c:f>Sheet1!$A$3</c:f>
              <c:strCache>
                <c:ptCount val="1"/>
                <c:pt idx="0">
                  <c:v>浮点平均值</c:v>
                </c:pt>
              </c:strCache>
            </c:strRef>
          </c:tx>
          <c:spPr>
            <a:ln w="22060" cap="rnd" cmpd="sng" algn="ctr">
              <a:solidFill>
                <a:srgbClr val="FF00FF"/>
              </a:solidFill>
              <a:prstDash val="solid"/>
              <a:round/>
            </a:ln>
          </c:spPr>
          <c:marker>
            <c:symbol val="square"/>
            <c:size val="8"/>
            <c:spPr>
              <a:solidFill>
                <a:srgbClr val="FF00FF"/>
              </a:solidFill>
              <a:ln w="9525" cap="flat" cmpd="sng" algn="ctr">
                <a:solidFill>
                  <a:srgbClr val="FF00FF"/>
                </a:solidFill>
                <a:prstDash val="solid"/>
                <a:round/>
              </a:ln>
            </c:spPr>
          </c:marker>
          <c:dLbls>
            <c:delete val="1"/>
          </c:dLbls>
          <c:cat>
            <c:numRef>
              <c:f>Sheet1!$B$1:$Q$1</c:f>
              <c:numCache>
                <c:formatCode>General</c:formatCode>
                <c:ptCount val="16"/>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numCache>
            </c:numRef>
          </c:cat>
          <c:val>
            <c:numRef>
              <c:f>Sheet1!$B$3:$Q$3</c:f>
              <c:numCache>
                <c:formatCode>0.00%</c:formatCode>
                <c:ptCount val="16"/>
                <c:pt idx="0">
                  <c:v>0.22</c:v>
                </c:pt>
                <c:pt idx="1">
                  <c:v>0.038</c:v>
                </c:pt>
                <c:pt idx="2">
                  <c:v>0.00700000000000001</c:v>
                </c:pt>
                <c:pt idx="3">
                  <c:v>0.06</c:v>
                </c:pt>
                <c:pt idx="4">
                  <c:v>0.06</c:v>
                </c:pt>
                <c:pt idx="5">
                  <c:v>0.037</c:v>
                </c:pt>
                <c:pt idx="6">
                  <c:v>0.037</c:v>
                </c:pt>
                <c:pt idx="7">
                  <c:v>0.045</c:v>
                </c:pt>
                <c:pt idx="8">
                  <c:v>0.05</c:v>
                </c:pt>
                <c:pt idx="9">
                  <c:v>0.025</c:v>
                </c:pt>
                <c:pt idx="10">
                  <c:v>0.013</c:v>
                </c:pt>
                <c:pt idx="11">
                  <c:v>0.012</c:v>
                </c:pt>
                <c:pt idx="12">
                  <c:v>0.04</c:v>
                </c:pt>
                <c:pt idx="13">
                  <c:v>0.19</c:v>
                </c:pt>
                <c:pt idx="14">
                  <c:v>0.06</c:v>
                </c:pt>
                <c:pt idx="15">
                  <c:v>0.111</c:v>
                </c:pt>
              </c:numCache>
            </c:numRef>
          </c:val>
          <c:smooth val="0"/>
        </c:ser>
        <c:dLbls>
          <c:showLegendKey val="0"/>
          <c:showVal val="0"/>
          <c:showCatName val="0"/>
          <c:showSerName val="0"/>
          <c:showPercent val="0"/>
          <c:showBubbleSize val="0"/>
        </c:dLbls>
        <c:marker val="1"/>
        <c:smooth val="0"/>
        <c:axId val="175184512"/>
        <c:axId val="175236224"/>
      </c:lineChart>
      <c:catAx>
        <c:axId val="175184512"/>
        <c:scaling>
          <c:orientation val="minMax"/>
        </c:scaling>
        <c:delete val="0"/>
        <c:axPos val="b"/>
        <c:title>
          <c:tx>
            <c:rich>
              <a:bodyPr rot="0" spcFirstLastPara="0" vertOverflow="ellipsis" vert="horz" wrap="square" anchor="ctr" anchorCtr="1"/>
              <a:lstStyle/>
              <a:p>
                <a:pPr>
                  <a:defRPr lang="zh-CN" sz="1600" b="0" i="0" u="none" strike="noStrike" kern="1200" baseline="0">
                    <a:solidFill>
                      <a:srgbClr val="000000"/>
                    </a:solidFill>
                    <a:latin typeface="Times New Roman" panose="02020603050405020304"/>
                    <a:ea typeface="Times New Roman" panose="02020603050405020304"/>
                    <a:cs typeface="Times New Roman" panose="02020603050405020304"/>
                  </a:defRPr>
                </a:pPr>
                <a:r>
                  <a:rPr lang="zh-CN" altLang="en-US" sz="1600" dirty="0" smtClean="0"/>
                  <a:t>表示位移量所需位数</a:t>
                </a:r>
                <a:endParaRPr lang="zh-CN" altLang="en-US" sz="1600" dirty="0"/>
              </a:p>
            </c:rich>
          </c:tx>
          <c:layout>
            <c:manualLayout>
              <c:xMode val="edge"/>
              <c:yMode val="edge"/>
              <c:x val="0.470852249759455"/>
              <c:y val="0.919226806956347"/>
            </c:manualLayout>
          </c:layout>
          <c:overlay val="0"/>
        </c:title>
        <c:numFmt formatCode="General" sourceLinked="1"/>
        <c:majorTickMark val="in"/>
        <c:minorTickMark val="none"/>
        <c:tickLblPos val="nextTo"/>
        <c:spPr>
          <a:ln w="5515" cap="flat" cmpd="sng" algn="ctr">
            <a:solidFill>
              <a:srgbClr val="000000"/>
            </a:solidFill>
            <a:prstDash val="solid"/>
            <a:round/>
          </a:ln>
        </c:spPr>
        <c:txPr>
          <a:bodyPr rot="0" spcFirstLastPara="0" vertOverflow="ellipsis" vert="horz" wrap="square" anchor="ctr" anchorCtr="1"/>
          <a:lstStyle/>
          <a:p>
            <a:pPr>
              <a:defRPr lang="zh-CN" sz="1565" b="0" i="0" u="none" strike="noStrike" kern="1200" baseline="0">
                <a:solidFill>
                  <a:srgbClr val="000000"/>
                </a:solidFill>
                <a:latin typeface="Times New Roman" panose="02020603050405020304"/>
                <a:ea typeface="Times New Roman" panose="02020603050405020304"/>
                <a:cs typeface="Times New Roman" panose="02020603050405020304"/>
              </a:defRPr>
            </a:pPr>
          </a:p>
        </c:txPr>
        <c:crossAx val="175236224"/>
        <c:crosses val="autoZero"/>
        <c:auto val="0"/>
        <c:lblAlgn val="ctr"/>
        <c:lblOffset val="100"/>
        <c:tickLblSkip val="1"/>
        <c:noMultiLvlLbl val="0"/>
      </c:catAx>
      <c:valAx>
        <c:axId val="175236224"/>
        <c:scaling>
          <c:orientation val="minMax"/>
        </c:scaling>
        <c:delete val="0"/>
        <c:axPos val="l"/>
        <c:majorGridlines>
          <c:spPr>
            <a:ln w="5515" cap="flat" cmpd="sng" algn="ctr">
              <a:solidFill>
                <a:srgbClr val="000000"/>
              </a:solidFill>
              <a:prstDash val="solid"/>
              <a:round/>
            </a:ln>
          </c:spPr>
        </c:majorGridlines>
        <c:title>
          <c:tx>
            <c:rich>
              <a:bodyPr rot="0" spcFirstLastPara="0" vertOverflow="ellipsis" vert="horz" wrap="square" anchor="ctr" anchorCtr="1"/>
              <a:lstStyle/>
              <a:p>
                <a:pPr>
                  <a:defRPr lang="zh-CN" sz="1800" b="0" i="0" u="none" strike="noStrike" kern="1200" baseline="0">
                    <a:solidFill>
                      <a:srgbClr val="000000"/>
                    </a:solidFill>
                    <a:latin typeface="Times New Roman" panose="02020603050405020304"/>
                    <a:ea typeface="Times New Roman" panose="02020603050405020304"/>
                    <a:cs typeface="Times New Roman" panose="02020603050405020304"/>
                  </a:defRPr>
                </a:pPr>
                <a:r>
                  <a:rPr lang="zh-CN" altLang="en-US" sz="1800" dirty="0" smtClean="0"/>
                  <a:t>位移量</a:t>
                </a:r>
                <a:br>
                  <a:rPr lang="en-US" altLang="zh-CN" sz="1800" dirty="0" smtClean="0"/>
                </a:br>
                <a:r>
                  <a:rPr lang="zh-CN" altLang="en-US" sz="1800" dirty="0" smtClean="0"/>
                  <a:t>百分比</a:t>
                </a:r>
                <a:endParaRPr lang="en-US" altLang="en-US" sz="1800" dirty="0"/>
              </a:p>
            </c:rich>
          </c:tx>
          <c:layout>
            <c:manualLayout>
              <c:xMode val="edge"/>
              <c:yMode val="edge"/>
              <c:x val="0.017353579175705"/>
              <c:y val="0.382172194336373"/>
            </c:manualLayout>
          </c:layout>
          <c:overlay val="0"/>
          <c:spPr>
            <a:noFill/>
            <a:ln w="44119">
              <a:noFill/>
            </a:ln>
          </c:spPr>
        </c:title>
        <c:numFmt formatCode="0%" sourceLinked="0"/>
        <c:majorTickMark val="in"/>
        <c:minorTickMark val="none"/>
        <c:tickLblPos val="nextTo"/>
        <c:spPr>
          <a:ln w="5515" cap="flat" cmpd="sng" algn="ctr">
            <a:solidFill>
              <a:srgbClr val="000000"/>
            </a:solidFill>
            <a:prstDash val="solid"/>
            <a:round/>
          </a:ln>
        </c:spPr>
        <c:txPr>
          <a:bodyPr rot="0" spcFirstLastPara="0" vertOverflow="ellipsis" vert="horz" wrap="square" anchor="ctr" anchorCtr="1"/>
          <a:lstStyle/>
          <a:p>
            <a:pPr>
              <a:defRPr lang="zh-CN" sz="1565" b="0" i="0" u="none" strike="noStrike" kern="1200" baseline="0">
                <a:solidFill>
                  <a:srgbClr val="000000"/>
                </a:solidFill>
                <a:latin typeface="Times New Roman" panose="02020603050405020304"/>
                <a:ea typeface="Times New Roman" panose="02020603050405020304"/>
                <a:cs typeface="Times New Roman" panose="02020603050405020304"/>
              </a:defRPr>
            </a:pPr>
          </a:p>
        </c:txPr>
        <c:crossAx val="175184512"/>
        <c:crosses val="autoZero"/>
        <c:crossBetween val="midCat"/>
      </c:valAx>
      <c:spPr>
        <a:noFill/>
        <a:ln w="44119">
          <a:noFill/>
        </a:ln>
      </c:spPr>
    </c:plotArea>
    <c:legend>
      <c:legendPos val="r"/>
      <c:layout>
        <c:manualLayout>
          <c:xMode val="edge"/>
          <c:yMode val="edge"/>
          <c:x val="0.584743311641359"/>
          <c:y val="0.0546303777584255"/>
          <c:w val="0.370426608821405"/>
          <c:h val="0.14102462884435"/>
        </c:manualLayout>
      </c:layout>
      <c:overlay val="0"/>
      <c:txPr>
        <a:bodyPr rot="0" spcFirstLastPara="0" vertOverflow="ellipsis" vert="horz" wrap="square" anchor="ctr" anchorCtr="1"/>
        <a:lstStyle/>
        <a:p>
          <a:pPr>
            <a:defRPr lang="zh-CN" sz="1565" b="0" i="0" u="none" strike="noStrike" kern="1200" baseline="0">
              <a:solidFill>
                <a:srgbClr val="000000"/>
              </a:solidFill>
              <a:latin typeface="Times New Roman" panose="02020603050405020304"/>
              <a:ea typeface="Times New Roman" panose="02020603050405020304"/>
              <a:cs typeface="Times New Roman" panose="02020603050405020304"/>
            </a:defRPr>
          </a:pPr>
        </a:p>
      </c:txPr>
    </c:legend>
    <c:plotVisOnly val="1"/>
    <c:dispBlanksAs val="gap"/>
    <c:showDLblsOverMax val="0"/>
  </c:chart>
  <c:spPr>
    <a:noFill/>
    <a:ln w="12700" cap="flat" cmpd="sng" algn="ctr">
      <a:solidFill>
        <a:schemeClr val="tx1"/>
      </a:solidFill>
      <a:prstDash val="solid"/>
      <a:miter lim="800000"/>
      <a:headEnd type="none" w="med" len="med"/>
      <a:tailEnd type="none" w="med" len="med"/>
    </a:ln>
  </c:spPr>
  <c:txPr>
    <a:bodyPr/>
    <a:lstStyle/>
    <a:p>
      <a:pPr>
        <a:defRPr lang="zh-CN" sz="1565" b="0" i="0" u="none" strike="noStrike" baseline="0">
          <a:solidFill>
            <a:srgbClr val="000000"/>
          </a:solidFill>
          <a:latin typeface="Times New Roman" panose="02020603050405020304"/>
          <a:ea typeface="Times New Roman" panose="02020603050405020304"/>
          <a:cs typeface="Times New Roman" panose="02020603050405020304"/>
        </a:defRPr>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5981308411215"/>
          <c:y val="0.0385852090032155"/>
          <c:w val="0.671028037383187"/>
          <c:h val="0.694533762057878"/>
        </c:manualLayout>
      </c:layout>
      <c:barChart>
        <c:barDir val="bar"/>
        <c:grouping val="clustered"/>
        <c:varyColors val="0"/>
        <c:ser>
          <c:idx val="0"/>
          <c:order val="0"/>
          <c:tx>
            <c:strRef>
              <c:f>Sheet1!$A$2</c:f>
              <c:strCache>
                <c:ptCount val="1"/>
                <c:pt idx="0">
                  <c:v>定点平均值</c:v>
                </c:pt>
              </c:strCache>
            </c:strRef>
          </c:tx>
          <c:spPr>
            <a:solidFill>
              <a:schemeClr val="tx1">
                <a:lumMod val="75000"/>
                <a:lumOff val="25000"/>
              </a:schemeClr>
            </a:solidFill>
            <a:ln w="20202">
              <a:solidFill>
                <a:srgbClr val="000000"/>
              </a:solidFill>
              <a:prstDash val="solid"/>
            </a:ln>
          </c:spPr>
          <c:invertIfNegative val="0"/>
          <c:dLbls>
            <c:spPr>
              <a:noFill/>
              <a:ln w="40404">
                <a:noFill/>
              </a:ln>
              <a:effectLst/>
            </c:spPr>
            <c:txPr>
              <a:bodyPr rot="0" spcFirstLastPara="0" vertOverflow="ellipsis" vert="horz" wrap="square" lIns="38100" tIns="19050" rIns="38100" bIns="19050" anchor="ctr" anchorCtr="1"/>
              <a:lstStyle/>
              <a:p>
                <a:pPr>
                  <a:defRPr lang="zh-CN" sz="1430" b="0" i="0" u="none" strike="noStrike" kern="1200" baseline="0">
                    <a:solidFill>
                      <a:srgbClr val="000000"/>
                    </a:solidFill>
                    <a:latin typeface="Times New Roman" panose="02020603050405020304"/>
                    <a:ea typeface="Times New Roman" panose="02020603050405020304"/>
                    <a:cs typeface="Times New Roman" panose="02020603050405020304"/>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0"/>
                <c15:leaderLines/>
              </c:ext>
            </c:extLst>
          </c:dLbls>
          <c:cat>
            <c:strRef>
              <c:f>Sheet1!$B$1:$D$1</c:f>
              <c:strCache>
                <c:ptCount val="3"/>
                <c:pt idx="0">
                  <c:v>所有指令</c:v>
                </c:pt>
                <c:pt idx="1">
                  <c:v>ALU操作</c:v>
                </c:pt>
                <c:pt idx="2">
                  <c:v>载入</c:v>
                </c:pt>
              </c:strCache>
            </c:strRef>
          </c:cat>
          <c:val>
            <c:numRef>
              <c:f>Sheet1!$B$2:$D$2</c:f>
              <c:numCache>
                <c:formatCode>0%</c:formatCode>
                <c:ptCount val="3"/>
                <c:pt idx="0">
                  <c:v>0.21</c:v>
                </c:pt>
                <c:pt idx="1">
                  <c:v>0.25</c:v>
                </c:pt>
                <c:pt idx="2">
                  <c:v>0.23</c:v>
                </c:pt>
              </c:numCache>
            </c:numRef>
          </c:val>
        </c:ser>
        <c:ser>
          <c:idx val="1"/>
          <c:order val="1"/>
          <c:tx>
            <c:strRef>
              <c:f>Sheet1!$A$3</c:f>
              <c:strCache>
                <c:ptCount val="1"/>
                <c:pt idx="0">
                  <c:v>浮点数平均值</c:v>
                </c:pt>
              </c:strCache>
            </c:strRef>
          </c:tx>
          <c:spPr>
            <a:solidFill>
              <a:srgbClr val="C0C0C0"/>
            </a:solidFill>
            <a:ln w="20202">
              <a:solidFill>
                <a:srgbClr val="000000"/>
              </a:solidFill>
              <a:prstDash val="solid"/>
            </a:ln>
          </c:spPr>
          <c:invertIfNegative val="0"/>
          <c:dLbls>
            <c:spPr>
              <a:noFill/>
              <a:ln w="40404">
                <a:noFill/>
              </a:ln>
              <a:effectLst/>
            </c:spPr>
            <c:txPr>
              <a:bodyPr rot="0" spcFirstLastPara="0" vertOverflow="ellipsis" vert="horz" wrap="square" lIns="38100" tIns="19050" rIns="38100" bIns="19050" anchor="ctr" anchorCtr="1"/>
              <a:lstStyle/>
              <a:p>
                <a:pPr>
                  <a:defRPr lang="zh-CN" sz="1430" b="0" i="0" u="none" strike="noStrike" kern="1200" baseline="0">
                    <a:solidFill>
                      <a:srgbClr val="000000"/>
                    </a:solidFill>
                    <a:latin typeface="Times New Roman" panose="02020603050405020304"/>
                    <a:ea typeface="Times New Roman" panose="02020603050405020304"/>
                    <a:cs typeface="Times New Roman" panose="02020603050405020304"/>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0"/>
                <c15:leaderLines/>
              </c:ext>
            </c:extLst>
          </c:dLbls>
          <c:cat>
            <c:strRef>
              <c:f>Sheet1!$B$1:$D$1</c:f>
              <c:strCache>
                <c:ptCount val="3"/>
                <c:pt idx="0">
                  <c:v>所有指令</c:v>
                </c:pt>
                <c:pt idx="1">
                  <c:v>ALU操作</c:v>
                </c:pt>
                <c:pt idx="2">
                  <c:v>载入</c:v>
                </c:pt>
              </c:strCache>
            </c:strRef>
          </c:cat>
          <c:val>
            <c:numRef>
              <c:f>Sheet1!$B$3:$D$3</c:f>
              <c:numCache>
                <c:formatCode>0%</c:formatCode>
                <c:ptCount val="3"/>
                <c:pt idx="0">
                  <c:v>0.16</c:v>
                </c:pt>
                <c:pt idx="1">
                  <c:v>0.19</c:v>
                </c:pt>
                <c:pt idx="2">
                  <c:v>0.22</c:v>
                </c:pt>
              </c:numCache>
            </c:numRef>
          </c:val>
        </c:ser>
        <c:dLbls>
          <c:showLegendKey val="0"/>
          <c:showVal val="0"/>
          <c:showCatName val="0"/>
          <c:showSerName val="0"/>
          <c:showPercent val="0"/>
          <c:showBubbleSize val="0"/>
        </c:dLbls>
        <c:gapWidth val="150"/>
        <c:axId val="175989888"/>
        <c:axId val="175991424"/>
      </c:barChart>
      <c:catAx>
        <c:axId val="175989888"/>
        <c:scaling>
          <c:orientation val="minMax"/>
        </c:scaling>
        <c:delete val="0"/>
        <c:axPos val="l"/>
        <c:numFmt formatCode="General" sourceLinked="1"/>
        <c:majorTickMark val="in"/>
        <c:minorTickMark val="none"/>
        <c:tickLblPos val="nextTo"/>
        <c:spPr>
          <a:ln w="5050" cap="flat" cmpd="sng" algn="ctr">
            <a:solidFill>
              <a:srgbClr val="000000"/>
            </a:solidFill>
            <a:prstDash val="solid"/>
            <a:round/>
          </a:ln>
        </c:spPr>
        <c:txPr>
          <a:bodyPr rot="0" spcFirstLastPara="0" vertOverflow="ellipsis" vert="horz" wrap="square" anchor="ctr" anchorCtr="1"/>
          <a:lstStyle/>
          <a:p>
            <a:pPr>
              <a:defRPr lang="zh-CN" sz="1910" b="0" i="0" u="none" strike="noStrike" kern="1200" baseline="0">
                <a:solidFill>
                  <a:srgbClr val="000000"/>
                </a:solidFill>
                <a:latin typeface="Times New Roman" panose="02020603050405020304"/>
                <a:ea typeface="Times New Roman" panose="02020603050405020304"/>
                <a:cs typeface="Times New Roman" panose="02020603050405020304"/>
              </a:defRPr>
            </a:pPr>
          </a:p>
        </c:txPr>
        <c:crossAx val="175991424"/>
        <c:crosses val="autoZero"/>
        <c:auto val="0"/>
        <c:lblAlgn val="ctr"/>
        <c:lblOffset val="100"/>
        <c:tickLblSkip val="1"/>
        <c:noMultiLvlLbl val="0"/>
      </c:catAx>
      <c:valAx>
        <c:axId val="175991424"/>
        <c:scaling>
          <c:orientation val="minMax"/>
        </c:scaling>
        <c:delete val="0"/>
        <c:axPos val="b"/>
        <c:numFmt formatCode="0%" sourceLinked="1"/>
        <c:majorTickMark val="in"/>
        <c:minorTickMark val="none"/>
        <c:tickLblPos val="nextTo"/>
        <c:spPr>
          <a:ln w="5050" cap="flat" cmpd="sng" algn="ctr">
            <a:solidFill>
              <a:srgbClr val="000000"/>
            </a:solidFill>
            <a:prstDash val="solid"/>
            <a:round/>
          </a:ln>
        </c:spPr>
        <c:txPr>
          <a:bodyPr rot="0" spcFirstLastPara="0" vertOverflow="ellipsis" vert="horz" wrap="square" anchor="ctr" anchorCtr="1"/>
          <a:lstStyle/>
          <a:p>
            <a:pPr>
              <a:defRPr lang="zh-CN" sz="1910" b="0" i="0" u="none" strike="noStrike" kern="1200" baseline="0">
                <a:solidFill>
                  <a:srgbClr val="000000"/>
                </a:solidFill>
                <a:latin typeface="Times New Roman" panose="02020603050405020304"/>
                <a:ea typeface="Times New Roman" panose="02020603050405020304"/>
                <a:cs typeface="Times New Roman" panose="02020603050405020304"/>
              </a:defRPr>
            </a:pPr>
          </a:p>
        </c:txPr>
        <c:crossAx val="175989888"/>
        <c:crosses val="autoZero"/>
        <c:crossBetween val="between"/>
      </c:valAx>
      <c:spPr>
        <a:solidFill>
          <a:srgbClr val="FFFFFF"/>
        </a:solidFill>
        <a:ln w="20202">
          <a:solidFill>
            <a:srgbClr val="808080"/>
          </a:solidFill>
          <a:prstDash val="solid"/>
        </a:ln>
      </c:spPr>
    </c:plotArea>
    <c:legend>
      <c:legendPos val="b"/>
      <c:layout>
        <c:manualLayout>
          <c:xMode val="edge"/>
          <c:yMode val="edge"/>
          <c:x val="0.270459560493446"/>
          <c:y val="0.867213905922445"/>
          <c:w val="0.63364485981309"/>
          <c:h val="0.0932475884244373"/>
        </c:manualLayout>
      </c:layout>
      <c:overlay val="0"/>
      <c:spPr>
        <a:solidFill>
          <a:srgbClr val="FFFFFF"/>
        </a:solidFill>
        <a:ln w="5050">
          <a:solidFill>
            <a:schemeClr val="bg1"/>
          </a:solidFill>
          <a:prstDash val="solid"/>
        </a:ln>
      </c:spPr>
      <c:txPr>
        <a:bodyPr rot="0" spcFirstLastPara="0" vertOverflow="ellipsis" vert="horz" wrap="square" anchor="ctr" anchorCtr="1"/>
        <a:lstStyle/>
        <a:p>
          <a:pPr>
            <a:defRPr lang="zh-CN" sz="1750" b="0" i="0" u="none" strike="noStrike" kern="1200" baseline="0">
              <a:solidFill>
                <a:srgbClr val="000000"/>
              </a:solidFill>
              <a:latin typeface="Times New Roman" panose="02020603050405020304"/>
              <a:ea typeface="Times New Roman" panose="02020603050405020304"/>
              <a:cs typeface="Times New Roman" panose="02020603050405020304"/>
            </a:defRPr>
          </a:pPr>
        </a:p>
      </c:txPr>
    </c:legend>
    <c:plotVisOnly val="1"/>
    <c:dispBlanksAs val="gap"/>
    <c:showDLblsOverMax val="0"/>
  </c:chart>
  <c:spPr>
    <a:solidFill>
      <a:srgbClr val="FFFFFF"/>
    </a:solidFill>
    <a:ln w="5050">
      <a:solidFill>
        <a:srgbClr val="000000"/>
      </a:solidFill>
      <a:prstDash val="solid"/>
    </a:ln>
    <a:effectLst>
      <a:outerShdw dist="35921" dir="2700000" algn="br">
        <a:srgbClr val="000000"/>
      </a:outerShdw>
    </a:effectLst>
  </c:spPr>
  <c:txPr>
    <a:bodyPr/>
    <a:lstStyle/>
    <a:p>
      <a:pPr>
        <a:defRPr lang="zh-CN" sz="1430" b="0" i="0" u="none" strike="noStrike" baseline="0">
          <a:solidFill>
            <a:srgbClr val="000000"/>
          </a:solidFill>
          <a:latin typeface="Times New Roman" panose="02020603050405020304"/>
          <a:ea typeface="Times New Roman" panose="02020603050405020304"/>
          <a:cs typeface="Times New Roman" panose="02020603050405020304"/>
        </a:defRPr>
      </a:pP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661866297498"/>
          <c:y val="0.0400861689589957"/>
          <c:w val="0.880787037037037"/>
          <c:h val="0.781869688385269"/>
        </c:manualLayout>
      </c:layout>
      <c:lineChart>
        <c:grouping val="standard"/>
        <c:varyColors val="0"/>
        <c:ser>
          <c:idx val="0"/>
          <c:order val="0"/>
          <c:tx>
            <c:strRef>
              <c:f>Sheet1!$A$2</c:f>
              <c:strCache>
                <c:ptCount val="1"/>
                <c:pt idx="0">
                  <c:v>定点平均值</c:v>
                </c:pt>
              </c:strCache>
            </c:strRef>
          </c:tx>
          <c:spPr>
            <a:ln w="12702" cap="rnd" cmpd="sng" algn="ctr">
              <a:solidFill>
                <a:srgbClr val="FF0000"/>
              </a:solidFill>
              <a:prstDash val="solid"/>
              <a:round/>
            </a:ln>
          </c:spPr>
          <c:marker>
            <c:symbol val="diamond"/>
            <c:size val="5"/>
            <c:spPr>
              <a:solidFill>
                <a:srgbClr val="FF0000"/>
              </a:solidFill>
              <a:ln w="9525" cap="flat" cmpd="sng" algn="ctr">
                <a:solidFill>
                  <a:srgbClr val="FF0000"/>
                </a:solidFill>
                <a:prstDash val="solid"/>
                <a:round/>
              </a:ln>
            </c:spPr>
          </c:marker>
          <c:dLbls>
            <c:delete val="1"/>
          </c:dLbls>
          <c:cat>
            <c:numRef>
              <c:f>Sheet1!$B$1:$V$1</c:f>
              <c:numCache>
                <c:formatCode>General</c:formatCode>
                <c:ptCount val="2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numCache>
            </c:numRef>
          </c:cat>
          <c:val>
            <c:numRef>
              <c:f>Sheet1!$B$2:$V$2</c:f>
              <c:numCache>
                <c:formatCode>0.00%</c:formatCode>
                <c:ptCount val="21"/>
                <c:pt idx="0">
                  <c:v>0</c:v>
                </c:pt>
                <c:pt idx="1">
                  <c:v>0.039</c:v>
                </c:pt>
                <c:pt idx="2">
                  <c:v>0.125</c:v>
                </c:pt>
                <c:pt idx="3">
                  <c:v>0.17</c:v>
                </c:pt>
                <c:pt idx="4" c:formatCode="0%">
                  <c:v>0.18</c:v>
                </c:pt>
                <c:pt idx="5">
                  <c:v>0.163</c:v>
                </c:pt>
                <c:pt idx="6">
                  <c:v>0.105</c:v>
                </c:pt>
                <c:pt idx="7" c:formatCode="0%">
                  <c:v>0.07</c:v>
                </c:pt>
                <c:pt idx="8" c:formatCode="0%">
                  <c:v>0.04</c:v>
                </c:pt>
                <c:pt idx="9" c:formatCode="0%">
                  <c:v>0.02</c:v>
                </c:pt>
                <c:pt idx="10">
                  <c:v>0.022</c:v>
                </c:pt>
                <c:pt idx="11">
                  <c:v>0.021</c:v>
                </c:pt>
                <c:pt idx="12" c:formatCode="0%">
                  <c:v>0.01</c:v>
                </c:pt>
                <c:pt idx="13" c:formatCode="0%">
                  <c:v>0.01</c:v>
                </c:pt>
                <c:pt idx="14">
                  <c:v>0.013</c:v>
                </c:pt>
                <c:pt idx="15">
                  <c:v>0.00400000000000001</c:v>
                </c:pt>
                <c:pt idx="16">
                  <c:v>0.0190000000000001</c:v>
                </c:pt>
                <c:pt idx="17" c:formatCode="0%">
                  <c:v>0</c:v>
                </c:pt>
                <c:pt idx="18">
                  <c:v>0</c:v>
                </c:pt>
                <c:pt idx="19">
                  <c:v>0</c:v>
                </c:pt>
                <c:pt idx="20">
                  <c:v>0</c:v>
                </c:pt>
              </c:numCache>
            </c:numRef>
          </c:val>
          <c:smooth val="0"/>
        </c:ser>
        <c:ser>
          <c:idx val="1"/>
          <c:order val="1"/>
          <c:tx>
            <c:strRef>
              <c:f>Sheet1!$A$3</c:f>
              <c:strCache>
                <c:ptCount val="1"/>
                <c:pt idx="0">
                  <c:v>浮点平均值</c:v>
                </c:pt>
              </c:strCache>
            </c:strRef>
          </c:tx>
          <c:spPr>
            <a:ln w="12702" cap="rnd" cmpd="sng" algn="ctr">
              <a:solidFill>
                <a:srgbClr val="0000FF"/>
              </a:solidFill>
              <a:prstDash val="solid"/>
              <a:round/>
            </a:ln>
          </c:spPr>
          <c:marker>
            <c:symbol val="square"/>
            <c:size val="5"/>
            <c:spPr>
              <a:solidFill>
                <a:srgbClr val="0000FF"/>
              </a:solidFill>
              <a:ln w="9525" cap="flat" cmpd="sng" algn="ctr">
                <a:solidFill>
                  <a:srgbClr val="0000FF"/>
                </a:solidFill>
                <a:prstDash val="solid"/>
                <a:round/>
              </a:ln>
            </c:spPr>
          </c:marker>
          <c:dLbls>
            <c:delete val="1"/>
          </c:dLbls>
          <c:cat>
            <c:numRef>
              <c:f>Sheet1!$B$1:$V$1</c:f>
              <c:numCache>
                <c:formatCode>General</c:formatCode>
                <c:ptCount val="2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numCache>
            </c:numRef>
          </c:cat>
          <c:val>
            <c:numRef>
              <c:f>Sheet1!$B$3:$V$3</c:f>
              <c:numCache>
                <c:formatCode>0.00%</c:formatCode>
                <c:ptCount val="21"/>
                <c:pt idx="0">
                  <c:v>0</c:v>
                </c:pt>
                <c:pt idx="1">
                  <c:v>0.01</c:v>
                </c:pt>
                <c:pt idx="2">
                  <c:v>0.028</c:v>
                </c:pt>
                <c:pt idx="3">
                  <c:v>0.072</c:v>
                </c:pt>
                <c:pt idx="4">
                  <c:v>0.082</c:v>
                </c:pt>
                <c:pt idx="5">
                  <c:v>0.255</c:v>
                </c:pt>
                <c:pt idx="6">
                  <c:v>0.193</c:v>
                </c:pt>
                <c:pt idx="7" c:formatCode="0%">
                  <c:v>0.18</c:v>
                </c:pt>
                <c:pt idx="8">
                  <c:v>0.071</c:v>
                </c:pt>
                <c:pt idx="9" c:formatCode="0%">
                  <c:v>0.04</c:v>
                </c:pt>
                <c:pt idx="10">
                  <c:v>0.025</c:v>
                </c:pt>
                <c:pt idx="11">
                  <c:v>0.00200000000000001</c:v>
                </c:pt>
                <c:pt idx="12">
                  <c:v>0.00400000000000001</c:v>
                </c:pt>
                <c:pt idx="13">
                  <c:v>0.00350000000000001</c:v>
                </c:pt>
                <c:pt idx="14">
                  <c:v>0.00350000000000001</c:v>
                </c:pt>
                <c:pt idx="15">
                  <c:v>0.00350000000000001</c:v>
                </c:pt>
                <c:pt idx="16">
                  <c:v>0.00200000000000001</c:v>
                </c:pt>
                <c:pt idx="17">
                  <c:v>0.00350000000000001</c:v>
                </c:pt>
                <c:pt idx="18">
                  <c:v>0.00200000000000001</c:v>
                </c:pt>
                <c:pt idx="19">
                  <c:v>0.001</c:v>
                </c:pt>
                <c:pt idx="20">
                  <c:v>0.001</c:v>
                </c:pt>
              </c:numCache>
            </c:numRef>
          </c:val>
          <c:smooth val="0"/>
        </c:ser>
        <c:dLbls>
          <c:showLegendKey val="0"/>
          <c:showVal val="0"/>
          <c:showCatName val="0"/>
          <c:showSerName val="0"/>
          <c:showPercent val="0"/>
          <c:showBubbleSize val="0"/>
        </c:dLbls>
        <c:marker val="1"/>
        <c:smooth val="0"/>
        <c:axId val="221103616"/>
        <c:axId val="221114368"/>
      </c:lineChart>
      <c:catAx>
        <c:axId val="221103616"/>
        <c:scaling>
          <c:orientation val="minMax"/>
        </c:scaling>
        <c:delete val="0"/>
        <c:axPos val="b"/>
        <c:title>
          <c:tx>
            <c:rich>
              <a:bodyPr rot="0" spcFirstLastPara="0" vertOverflow="ellipsis" vert="horz" wrap="square" anchor="ctr" anchorCtr="1"/>
              <a:lstStyle/>
              <a:p>
                <a:pPr>
                  <a:defRPr lang="zh-CN" sz="1800" b="1" i="0" u="none" strike="noStrike" kern="1200" baseline="0">
                    <a:solidFill>
                      <a:schemeClr val="tx1"/>
                    </a:solidFill>
                    <a:latin typeface="宋体" panose="02010600030101010101" pitchFamily="2" charset="-122"/>
                    <a:ea typeface="宋体" panose="02010600030101010101" pitchFamily="2" charset="-122"/>
                    <a:cs typeface="宋体" panose="02010600030101010101" pitchFamily="2" charset="-122"/>
                  </a:defRPr>
                </a:pPr>
                <a:r>
                  <a:rPr lang="zh-CN" altLang="en-US" sz="1600" b="0" dirty="0" smtClean="0"/>
                  <a:t>转移位移量的位数</a:t>
                </a:r>
                <a:r>
                  <a:rPr lang="en-US" altLang="zh-CN" sz="1600" b="0" dirty="0" smtClean="0"/>
                  <a:t>(Alpha</a:t>
                </a:r>
                <a:r>
                  <a:rPr lang="zh-CN" altLang="en-US" sz="1600" b="0" dirty="0" smtClean="0"/>
                  <a:t>系统结构</a:t>
                </a:r>
                <a:r>
                  <a:rPr lang="en-US" altLang="zh-CN" sz="1600" b="0" dirty="0" smtClean="0"/>
                  <a:t>)</a:t>
                </a:r>
                <a:endParaRPr lang="zh-CN" altLang="en-US" sz="1600" b="0" dirty="0"/>
              </a:p>
            </c:rich>
          </c:tx>
          <c:layout>
            <c:manualLayout>
              <c:xMode val="edge"/>
              <c:yMode val="edge"/>
              <c:x val="0.444913133232914"/>
              <c:y val="0.915037941436726"/>
            </c:manualLayout>
          </c:layout>
          <c:overlay val="0"/>
        </c:title>
        <c:numFmt formatCode="General" sourceLinked="1"/>
        <c:majorTickMark val="in"/>
        <c:minorTickMark val="none"/>
        <c:tickLblPos val="nextTo"/>
        <c:spPr>
          <a:ln w="3176" cap="flat" cmpd="sng" algn="ctr">
            <a:solidFill>
              <a:schemeClr val="tx1"/>
            </a:solidFill>
            <a:prstDash val="solid"/>
            <a:round/>
          </a:ln>
        </c:spPr>
        <c:txPr>
          <a:bodyPr rot="0" spcFirstLastPara="0" vertOverflow="ellipsis" vert="horz" wrap="square" anchor="ctr" anchorCtr="1"/>
          <a:lstStyle/>
          <a:p>
            <a:pPr>
              <a:defRPr lang="zh-CN" sz="1575" b="0" i="0" u="none" strike="noStrike" kern="1200" baseline="0">
                <a:solidFill>
                  <a:schemeClr val="tx1"/>
                </a:solidFill>
                <a:latin typeface="楷体_GB2312"/>
                <a:ea typeface="楷体_GB2312"/>
                <a:cs typeface="楷体_GB2312"/>
              </a:defRPr>
            </a:pPr>
          </a:p>
        </c:txPr>
        <c:crossAx val="221114368"/>
        <c:crosses val="autoZero"/>
        <c:auto val="1"/>
        <c:lblAlgn val="ctr"/>
        <c:lblOffset val="100"/>
        <c:tickLblSkip val="1"/>
        <c:noMultiLvlLbl val="0"/>
      </c:catAx>
      <c:valAx>
        <c:axId val="221114368"/>
        <c:scaling>
          <c:orientation val="minMax"/>
        </c:scaling>
        <c:delete val="0"/>
        <c:axPos val="l"/>
        <c:majorGridlines>
          <c:spPr>
            <a:ln w="3176" cap="flat" cmpd="sng" algn="ctr">
              <a:solidFill>
                <a:schemeClr val="tx1"/>
              </a:solidFill>
              <a:prstDash val="solid"/>
              <a:round/>
            </a:ln>
          </c:spPr>
        </c:majorGridlines>
        <c:title>
          <c:tx>
            <c:rich>
              <a:bodyPr rot="0" spcFirstLastPara="0" vertOverflow="ellipsis" vert="horz" wrap="square" anchor="ctr" anchorCtr="1"/>
              <a:lstStyle/>
              <a:p>
                <a:pPr>
                  <a:defRPr lang="zh-CN" sz="1800" b="1" i="0" u="none" strike="noStrike" kern="1200" baseline="0">
                    <a:solidFill>
                      <a:schemeClr val="tx1"/>
                    </a:solidFill>
                    <a:latin typeface="宋体" panose="02010600030101010101" pitchFamily="2" charset="-122"/>
                    <a:ea typeface="宋体" panose="02010600030101010101" pitchFamily="2" charset="-122"/>
                    <a:cs typeface="宋体" panose="02010600030101010101" pitchFamily="2" charset="-122"/>
                  </a:defRPr>
                </a:pPr>
                <a:r>
                  <a:rPr lang="zh-CN" altLang="en-US" sz="1600" b="0" dirty="0" smtClean="0"/>
                  <a:t>距</a:t>
                </a:r>
                <a:br>
                  <a:rPr lang="en-US" altLang="zh-CN" sz="1600" b="0" dirty="0" smtClean="0"/>
                </a:br>
                <a:r>
                  <a:rPr lang="zh-CN" altLang="en-US" sz="1600" b="0" dirty="0" smtClean="0"/>
                  <a:t>离</a:t>
                </a:r>
                <a:br>
                  <a:rPr lang="en-US" altLang="zh-CN" sz="1600" b="0" dirty="0" smtClean="0"/>
                </a:br>
                <a:r>
                  <a:rPr lang="zh-CN" altLang="en-US" sz="1600" b="0" dirty="0" smtClean="0"/>
                  <a:t>的</a:t>
                </a:r>
                <a:br>
                  <a:rPr lang="en-US" altLang="zh-CN" sz="1600" b="0" dirty="0" smtClean="0"/>
                </a:br>
                <a:r>
                  <a:rPr lang="zh-CN" altLang="en-US" sz="1600" b="0" dirty="0" smtClean="0"/>
                  <a:t>百</a:t>
                </a:r>
                <a:br>
                  <a:rPr lang="en-US" altLang="zh-CN" sz="1600" b="0" dirty="0" smtClean="0"/>
                </a:br>
                <a:r>
                  <a:rPr lang="zh-CN" altLang="en-US" sz="1600" b="0" dirty="0" smtClean="0"/>
                  <a:t>分</a:t>
                </a:r>
                <a:br>
                  <a:rPr lang="en-US" altLang="zh-CN" sz="1600" b="0" dirty="0" smtClean="0"/>
                </a:br>
                <a:r>
                  <a:rPr lang="zh-CN" altLang="en-US" sz="1600" b="0" dirty="0" smtClean="0"/>
                  <a:t>比</a:t>
                </a:r>
                <a:endParaRPr lang="zh-CN" altLang="en-US" b="0" dirty="0"/>
              </a:p>
            </c:rich>
          </c:tx>
          <c:layout>
            <c:manualLayout>
              <c:xMode val="edge"/>
              <c:yMode val="edge"/>
              <c:x val="0.0154410354879982"/>
              <c:y val="0.223452518953852"/>
            </c:manualLayout>
          </c:layout>
          <c:overlay val="0"/>
        </c:title>
        <c:numFmt formatCode="0%" sourceLinked="0"/>
        <c:majorTickMark val="in"/>
        <c:minorTickMark val="none"/>
        <c:tickLblPos val="nextTo"/>
        <c:spPr>
          <a:ln w="3176" cap="flat" cmpd="sng" algn="ctr">
            <a:solidFill>
              <a:schemeClr val="tx1"/>
            </a:solidFill>
            <a:prstDash val="solid"/>
            <a:round/>
          </a:ln>
        </c:spPr>
        <c:txPr>
          <a:bodyPr rot="0" spcFirstLastPara="0" vertOverflow="ellipsis" vert="horz" wrap="square" anchor="ctr" anchorCtr="1"/>
          <a:lstStyle/>
          <a:p>
            <a:pPr>
              <a:defRPr lang="zh-CN" sz="1575" b="0" i="0" u="none" strike="noStrike" kern="1200" baseline="0">
                <a:solidFill>
                  <a:schemeClr val="tx1"/>
                </a:solidFill>
                <a:latin typeface="楷体_GB2312"/>
                <a:ea typeface="楷体_GB2312"/>
                <a:cs typeface="楷体_GB2312"/>
              </a:defRPr>
            </a:pPr>
          </a:p>
        </c:txPr>
        <c:crossAx val="221103616"/>
        <c:crosses val="autoZero"/>
        <c:crossBetween val="between"/>
      </c:valAx>
      <c:spPr>
        <a:noFill/>
        <a:ln w="25404">
          <a:noFill/>
        </a:ln>
      </c:spPr>
    </c:plotArea>
    <c:legend>
      <c:legendPos val="r"/>
      <c:layout>
        <c:manualLayout>
          <c:xMode val="edge"/>
          <c:yMode val="edge"/>
          <c:x val="0.420138941172782"/>
          <c:y val="0.0474697219877709"/>
          <c:w val="0.579861111111112"/>
          <c:h val="0.147308781869688"/>
        </c:manualLayout>
      </c:layout>
      <c:overlay val="0"/>
      <c:spPr>
        <a:noFill/>
        <a:ln w="3176">
          <a:solidFill>
            <a:schemeClr val="bg1"/>
          </a:solidFill>
          <a:prstDash val="solid"/>
        </a:ln>
      </c:spPr>
      <c:txPr>
        <a:bodyPr rot="0" spcFirstLastPara="0" vertOverflow="ellipsis" vert="horz" wrap="square" anchor="ctr" anchorCtr="1"/>
        <a:lstStyle/>
        <a:p>
          <a:pPr>
            <a:defRPr lang="zh-CN" sz="1655" b="0" i="0" u="none" strike="noStrike" kern="1200" baseline="0">
              <a:solidFill>
                <a:schemeClr val="tx1"/>
              </a:solidFill>
              <a:latin typeface="仿宋_GB2312"/>
              <a:ea typeface="仿宋_GB2312"/>
              <a:cs typeface="仿宋_GB2312"/>
            </a:defRPr>
          </a:pPr>
        </a:p>
      </c:txPr>
    </c:legend>
    <c:plotVisOnly val="1"/>
    <c:dispBlanksAs val="gap"/>
    <c:showDLblsOverMax val="0"/>
  </c:chart>
  <c:spPr>
    <a:noFill/>
    <a:ln>
      <a:noFill/>
    </a:ln>
  </c:spPr>
  <c:txPr>
    <a:bodyPr/>
    <a:lstStyle/>
    <a:p>
      <a:pPr>
        <a:defRPr lang="zh-CN" sz="1800" b="1" i="0" u="none" strike="noStrike" baseline="0">
          <a:solidFill>
            <a:schemeClr val="tx1"/>
          </a:solidFill>
          <a:latin typeface="宋体" panose="02010600030101010101" pitchFamily="2" charset="-122"/>
          <a:ea typeface="宋体" panose="02010600030101010101" pitchFamily="2" charset="-122"/>
          <a:cs typeface="宋体" panose="02010600030101010101" pitchFamily="2" charset="-122"/>
        </a:defRPr>
      </a:pPr>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71028037383178"/>
          <c:y val="0.0385852090032155"/>
          <c:w val="0.695327102803738"/>
          <c:h val="0.839228295819936"/>
        </c:manualLayout>
      </c:layout>
      <c:barChart>
        <c:barDir val="bar"/>
        <c:grouping val="clustered"/>
        <c:varyColors val="0"/>
        <c:ser>
          <c:idx val="0"/>
          <c:order val="0"/>
          <c:tx>
            <c:strRef>
              <c:f>Sheet1!$A$2</c:f>
              <c:strCache>
                <c:ptCount val="1"/>
                <c:pt idx="0">
                  <c:v>定点平均值</c:v>
                </c:pt>
              </c:strCache>
            </c:strRef>
          </c:tx>
          <c:spPr>
            <a:solidFill>
              <a:srgbClr val="808080"/>
            </a:solidFill>
            <a:ln w="20130">
              <a:solidFill>
                <a:srgbClr val="000000"/>
              </a:solidFill>
              <a:prstDash val="solid"/>
            </a:ln>
          </c:spPr>
          <c:invertIfNegative val="0"/>
          <c:dLbls>
            <c:spPr>
              <a:noFill/>
              <a:ln w="40259">
                <a:noFill/>
              </a:ln>
              <a:effectLst/>
            </c:spPr>
            <c:txPr>
              <a:bodyPr rot="0" spcFirstLastPara="0" vertOverflow="ellipsis" vert="horz" wrap="square" lIns="38100" tIns="19050" rIns="38100" bIns="19050" anchor="ctr" anchorCtr="1"/>
              <a:lstStyle/>
              <a:p>
                <a:pPr>
                  <a:defRPr lang="zh-CN" sz="1425" b="0" i="0" u="none" strike="noStrike" kern="1200" baseline="0">
                    <a:solidFill>
                      <a:srgbClr val="000000"/>
                    </a:solidFill>
                    <a:latin typeface="Times New Roman" panose="02020603050405020304"/>
                    <a:ea typeface="Times New Roman" panose="02020603050405020304"/>
                    <a:cs typeface="Times New Roman" panose="02020603050405020304"/>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0"/>
                <c15:leaderLines/>
              </c:ext>
            </c:extLst>
          </c:dLbls>
          <c:cat>
            <c:strRef>
              <c:f>Sheet1!$B$1:$G$1</c:f>
              <c:strCache>
                <c:ptCount val="6"/>
                <c:pt idx="0">
                  <c:v>小于</c:v>
                </c:pt>
                <c:pt idx="1">
                  <c:v>小于等于</c:v>
                </c:pt>
                <c:pt idx="2">
                  <c:v>大于</c:v>
                </c:pt>
                <c:pt idx="3">
                  <c:v>大于等于</c:v>
                </c:pt>
                <c:pt idx="4">
                  <c:v>等于</c:v>
                </c:pt>
                <c:pt idx="5">
                  <c:v>不等于</c:v>
                </c:pt>
              </c:strCache>
            </c:strRef>
          </c:cat>
          <c:val>
            <c:numRef>
              <c:f>Sheet1!$B$2:$G$2</c:f>
              <c:numCache>
                <c:formatCode>0%</c:formatCode>
                <c:ptCount val="6"/>
                <c:pt idx="0">
                  <c:v>0.35</c:v>
                </c:pt>
                <c:pt idx="1">
                  <c:v>0.330000000000002</c:v>
                </c:pt>
                <c:pt idx="2">
                  <c:v>0</c:v>
                </c:pt>
                <c:pt idx="3">
                  <c:v>0.11</c:v>
                </c:pt>
                <c:pt idx="4">
                  <c:v>0.18</c:v>
                </c:pt>
                <c:pt idx="5">
                  <c:v>0.02</c:v>
                </c:pt>
              </c:numCache>
            </c:numRef>
          </c:val>
        </c:ser>
        <c:ser>
          <c:idx val="1"/>
          <c:order val="1"/>
          <c:tx>
            <c:strRef>
              <c:f>Sheet1!$A$3</c:f>
              <c:strCache>
                <c:ptCount val="1"/>
                <c:pt idx="0">
                  <c:v>浮点平均值</c:v>
                </c:pt>
              </c:strCache>
            </c:strRef>
          </c:tx>
          <c:spPr>
            <a:solidFill>
              <a:srgbClr val="C0C0C0"/>
            </a:solidFill>
            <a:ln w="20130">
              <a:solidFill>
                <a:srgbClr val="FFFFFF"/>
              </a:solidFill>
              <a:prstDash val="solid"/>
            </a:ln>
          </c:spPr>
          <c:invertIfNegative val="0"/>
          <c:dLbls>
            <c:numFmt formatCode="0%" sourceLinked="0"/>
            <c:spPr>
              <a:noFill/>
              <a:ln w="40259">
                <a:noFill/>
              </a:ln>
              <a:effectLst/>
            </c:spPr>
            <c:txPr>
              <a:bodyPr rot="0" spcFirstLastPara="0" vertOverflow="ellipsis" vert="horz" wrap="square" lIns="38100" tIns="19050" rIns="38100" bIns="19050" anchor="ctr" anchorCtr="1"/>
              <a:lstStyle/>
              <a:p>
                <a:pPr algn="r">
                  <a:defRPr lang="zh-CN" sz="1425" b="0" i="0" u="none" strike="noStrike" kern="1200" baseline="0">
                    <a:solidFill>
                      <a:srgbClr val="000000"/>
                    </a:solidFill>
                    <a:latin typeface="Times New Roman" panose="02020603050405020304"/>
                    <a:ea typeface="Times New Roman" panose="02020603050405020304"/>
                    <a:cs typeface="Times New Roman" panose="02020603050405020304"/>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0"/>
                <c15:leaderLines/>
              </c:ext>
            </c:extLst>
          </c:dLbls>
          <c:cat>
            <c:strRef>
              <c:f>Sheet1!$B$1:$G$1</c:f>
              <c:strCache>
                <c:ptCount val="6"/>
                <c:pt idx="0">
                  <c:v>小于</c:v>
                </c:pt>
                <c:pt idx="1">
                  <c:v>小于等于</c:v>
                </c:pt>
                <c:pt idx="2">
                  <c:v>大于</c:v>
                </c:pt>
                <c:pt idx="3">
                  <c:v>大于等于</c:v>
                </c:pt>
                <c:pt idx="4">
                  <c:v>等于</c:v>
                </c:pt>
                <c:pt idx="5">
                  <c:v>不等于</c:v>
                </c:pt>
              </c:strCache>
            </c:strRef>
          </c:cat>
          <c:val>
            <c:numRef>
              <c:f>Sheet1!$B$3:$G$3</c:f>
              <c:numCache>
                <c:formatCode>0%</c:formatCode>
                <c:ptCount val="6"/>
                <c:pt idx="0">
                  <c:v>0.34</c:v>
                </c:pt>
                <c:pt idx="1">
                  <c:v>0.44</c:v>
                </c:pt>
                <c:pt idx="2">
                  <c:v>0</c:v>
                </c:pt>
                <c:pt idx="3">
                  <c:v>0</c:v>
                </c:pt>
                <c:pt idx="4">
                  <c:v>0.16</c:v>
                </c:pt>
                <c:pt idx="5">
                  <c:v>0.05</c:v>
                </c:pt>
              </c:numCache>
            </c:numRef>
          </c:val>
        </c:ser>
        <c:dLbls>
          <c:showLegendKey val="0"/>
          <c:showVal val="0"/>
          <c:showCatName val="0"/>
          <c:showSerName val="0"/>
          <c:showPercent val="0"/>
          <c:showBubbleSize val="0"/>
        </c:dLbls>
        <c:gapWidth val="150"/>
        <c:axId val="221207552"/>
        <c:axId val="221225728"/>
      </c:barChart>
      <c:catAx>
        <c:axId val="221207552"/>
        <c:scaling>
          <c:orientation val="minMax"/>
        </c:scaling>
        <c:delete val="0"/>
        <c:axPos val="l"/>
        <c:numFmt formatCode="General" sourceLinked="1"/>
        <c:majorTickMark val="in"/>
        <c:minorTickMark val="none"/>
        <c:tickLblPos val="nextTo"/>
        <c:spPr>
          <a:ln w="5032" cap="flat" cmpd="sng" algn="ctr">
            <a:solidFill>
              <a:srgbClr val="000000"/>
            </a:solidFill>
            <a:prstDash val="solid"/>
            <a:round/>
          </a:ln>
        </c:spPr>
        <c:txPr>
          <a:bodyPr rot="0" spcFirstLastPara="0" vertOverflow="ellipsis" vert="horz" wrap="square" anchor="ctr" anchorCtr="1"/>
          <a:lstStyle/>
          <a:p>
            <a:pPr>
              <a:defRPr lang="zh-CN" sz="1900" b="0" i="0" u="none" strike="noStrike" kern="1200" baseline="0">
                <a:solidFill>
                  <a:srgbClr val="000000"/>
                </a:solidFill>
                <a:latin typeface="Times New Roman" panose="02020603050405020304"/>
                <a:ea typeface="Times New Roman" panose="02020603050405020304"/>
                <a:cs typeface="Times New Roman" panose="02020603050405020304"/>
              </a:defRPr>
            </a:pPr>
          </a:p>
        </c:txPr>
        <c:crossAx val="221225728"/>
        <c:crosses val="autoZero"/>
        <c:auto val="0"/>
        <c:lblAlgn val="ctr"/>
        <c:lblOffset val="100"/>
        <c:tickLblSkip val="1"/>
        <c:noMultiLvlLbl val="0"/>
      </c:catAx>
      <c:valAx>
        <c:axId val="221225728"/>
        <c:scaling>
          <c:orientation val="minMax"/>
        </c:scaling>
        <c:delete val="0"/>
        <c:axPos val="b"/>
        <c:numFmt formatCode="0%" sourceLinked="1"/>
        <c:majorTickMark val="in"/>
        <c:minorTickMark val="none"/>
        <c:tickLblPos val="nextTo"/>
        <c:spPr>
          <a:ln w="5032" cap="flat" cmpd="sng" algn="ctr">
            <a:solidFill>
              <a:srgbClr val="000000"/>
            </a:solidFill>
            <a:prstDash val="solid"/>
            <a:round/>
          </a:ln>
        </c:spPr>
        <c:txPr>
          <a:bodyPr rot="0" spcFirstLastPara="0" vertOverflow="ellipsis" vert="horz" wrap="square" anchor="ctr" anchorCtr="1"/>
          <a:lstStyle/>
          <a:p>
            <a:pPr>
              <a:defRPr lang="zh-CN" sz="1900" b="0" i="0" u="none" strike="noStrike" kern="1200" baseline="0">
                <a:solidFill>
                  <a:srgbClr val="000000"/>
                </a:solidFill>
                <a:latin typeface="Times New Roman" panose="02020603050405020304"/>
                <a:ea typeface="Times New Roman" panose="02020603050405020304"/>
                <a:cs typeface="Times New Roman" panose="02020603050405020304"/>
              </a:defRPr>
            </a:pPr>
          </a:p>
        </c:txPr>
        <c:crossAx val="221207552"/>
        <c:crosses val="autoZero"/>
        <c:crossBetween val="between"/>
      </c:valAx>
      <c:spPr>
        <a:solidFill>
          <a:srgbClr val="FFFFFF"/>
        </a:solidFill>
        <a:ln w="20130">
          <a:solidFill>
            <a:srgbClr val="808080"/>
          </a:solidFill>
          <a:prstDash val="solid"/>
        </a:ln>
      </c:spPr>
    </c:plotArea>
    <c:legend>
      <c:legendPos val="r"/>
      <c:layout>
        <c:manualLayout>
          <c:xMode val="edge"/>
          <c:yMode val="edge"/>
          <c:x val="0.64485981308412"/>
          <c:y val="0.0385852090032155"/>
          <c:w val="0.319626168224302"/>
          <c:h val="0.147080541129167"/>
        </c:manualLayout>
      </c:layout>
      <c:overlay val="0"/>
      <c:spPr>
        <a:solidFill>
          <a:srgbClr val="FFFFFF"/>
        </a:solidFill>
        <a:ln w="5032">
          <a:solidFill>
            <a:schemeClr val="bg1"/>
          </a:solidFill>
          <a:prstDash val="solid"/>
        </a:ln>
      </c:spPr>
      <c:txPr>
        <a:bodyPr rot="0" spcFirstLastPara="0" vertOverflow="ellipsis" vert="horz" wrap="square" anchor="ctr" anchorCtr="1"/>
        <a:lstStyle/>
        <a:p>
          <a:pPr>
            <a:defRPr lang="zh-CN" sz="1745" b="0" i="0" u="none" strike="noStrike" kern="1200" baseline="0">
              <a:solidFill>
                <a:srgbClr val="000000"/>
              </a:solidFill>
              <a:latin typeface="Times New Roman" panose="02020603050405020304"/>
              <a:ea typeface="Times New Roman" panose="02020603050405020304"/>
              <a:cs typeface="Times New Roman" panose="02020603050405020304"/>
            </a:defRPr>
          </a:pPr>
        </a:p>
      </c:txPr>
    </c:legend>
    <c:plotVisOnly val="1"/>
    <c:dispBlanksAs val="gap"/>
    <c:showDLblsOverMax val="0"/>
  </c:chart>
  <c:spPr>
    <a:solidFill>
      <a:srgbClr val="FFFFFF"/>
    </a:solidFill>
    <a:ln w="5032">
      <a:solidFill>
        <a:srgbClr val="000000"/>
      </a:solidFill>
      <a:prstDash val="solid"/>
    </a:ln>
    <a:effectLst>
      <a:outerShdw dist="35921" dir="2700000" algn="br">
        <a:srgbClr val="000000"/>
      </a:outerShdw>
    </a:effectLst>
  </c:spPr>
  <c:txPr>
    <a:bodyPr/>
    <a:lstStyle/>
    <a:p>
      <a:pPr>
        <a:defRPr lang="zh-CN" sz="1425" b="0" i="0" u="none" strike="noStrike" baseline="0">
          <a:solidFill>
            <a:srgbClr val="000000"/>
          </a:solidFill>
          <a:latin typeface="Times New Roman" panose="02020603050405020304"/>
          <a:ea typeface="Times New Roman" panose="02020603050405020304"/>
          <a:cs typeface="Times New Roman" panose="02020603050405020304"/>
        </a:defRPr>
      </a:pPr>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0"/>
          <c:order val="0"/>
          <c:tx>
            <c:strRef>
              <c:f>Sheet1!$B$1</c:f>
              <c:strCache>
                <c:ptCount val="1"/>
                <c:pt idx="0">
                  <c:v>分支/调用</c:v>
                </c:pt>
              </c:strCache>
            </c:strRef>
          </c:tx>
          <c:spPr>
            <a:solidFill>
              <a:schemeClr val="accent2">
                <a:lumMod val="40000"/>
                <a:lumOff val="60000"/>
              </a:schemeClr>
            </a:solidFill>
            <a:ln>
              <a:solidFill>
                <a:schemeClr val="bg1"/>
              </a:solidFill>
            </a:ln>
            <a:effectLst/>
          </c:spPr>
          <c:invertIfNegative val="0"/>
          <c:dLbls>
            <c:delete val="1"/>
          </c:dLbls>
          <c:cat>
            <c:strRef>
              <c:f>Sheet1!$A$2:$A$9</c:f>
              <c:strCache>
                <c:ptCount val="8"/>
                <c:pt idx="0">
                  <c:v>mcf,level 0</c:v>
                </c:pt>
                <c:pt idx="1">
                  <c:v>mcf,level 1</c:v>
                </c:pt>
                <c:pt idx="2">
                  <c:v>mcf,level 2</c:v>
                </c:pt>
                <c:pt idx="3">
                  <c:v>mcf,level 3</c:v>
                </c:pt>
                <c:pt idx="4">
                  <c:v>lucas,level 0</c:v>
                </c:pt>
                <c:pt idx="5">
                  <c:v>lucas,level 1</c:v>
                </c:pt>
                <c:pt idx="6">
                  <c:v>lucas,level 2</c:v>
                </c:pt>
                <c:pt idx="7">
                  <c:v>lucas,level 3</c:v>
                </c:pt>
              </c:strCache>
            </c:strRef>
          </c:cat>
          <c:val>
            <c:numRef>
              <c:f>Sheet1!$B$2:$B$9</c:f>
              <c:numCache>
                <c:formatCode>0%</c:formatCode>
                <c:ptCount val="8"/>
                <c:pt idx="0">
                  <c:v>0.25</c:v>
                </c:pt>
                <c:pt idx="1">
                  <c:v>0.21</c:v>
                </c:pt>
                <c:pt idx="2">
                  <c:v>0.18</c:v>
                </c:pt>
                <c:pt idx="3">
                  <c:v>0.18</c:v>
                </c:pt>
                <c:pt idx="4">
                  <c:v>0.11</c:v>
                </c:pt>
              </c:numCache>
            </c:numRef>
          </c:val>
        </c:ser>
        <c:ser>
          <c:idx val="1"/>
          <c:order val="1"/>
          <c:tx>
            <c:strRef>
              <c:f>Sheet1!$C$1</c:f>
              <c:strCache>
                <c:ptCount val="1"/>
                <c:pt idx="0">
                  <c:v>浮点ALU操作</c:v>
                </c:pt>
              </c:strCache>
            </c:strRef>
          </c:tx>
          <c:spPr>
            <a:solidFill>
              <a:schemeClr val="accent2">
                <a:lumMod val="50000"/>
              </a:schemeClr>
            </a:solidFill>
            <a:ln>
              <a:noFill/>
            </a:ln>
            <a:effectLst/>
          </c:spPr>
          <c:invertIfNegative val="0"/>
          <c:dLbls>
            <c:delete val="1"/>
          </c:dLbls>
          <c:cat>
            <c:strRef>
              <c:f>Sheet1!$A$2:$A$9</c:f>
              <c:strCache>
                <c:ptCount val="8"/>
                <c:pt idx="0">
                  <c:v>mcf,level 0</c:v>
                </c:pt>
                <c:pt idx="1">
                  <c:v>mcf,level 1</c:v>
                </c:pt>
                <c:pt idx="2">
                  <c:v>mcf,level 2</c:v>
                </c:pt>
                <c:pt idx="3">
                  <c:v>mcf,level 3</c:v>
                </c:pt>
                <c:pt idx="4">
                  <c:v>lucas,level 0</c:v>
                </c:pt>
                <c:pt idx="5">
                  <c:v>lucas,level 1</c:v>
                </c:pt>
                <c:pt idx="6">
                  <c:v>lucas,level 2</c:v>
                </c:pt>
                <c:pt idx="7">
                  <c:v>lucas,level 3</c:v>
                </c:pt>
              </c:strCache>
            </c:strRef>
          </c:cat>
          <c:val>
            <c:numRef>
              <c:f>Sheet1!$C$2:$C$9</c:f>
              <c:numCache>
                <c:formatCode>General</c:formatCode>
                <c:ptCount val="8"/>
                <c:pt idx="4">
                  <c:v>0.08</c:v>
                </c:pt>
                <c:pt idx="5">
                  <c:v>0.08</c:v>
                </c:pt>
                <c:pt idx="6">
                  <c:v>0.08</c:v>
                </c:pt>
                <c:pt idx="7">
                  <c:v>0.08</c:v>
                </c:pt>
              </c:numCache>
            </c:numRef>
          </c:val>
        </c:ser>
        <c:ser>
          <c:idx val="2"/>
          <c:order val="2"/>
          <c:tx>
            <c:strRef>
              <c:f>Sheet1!$D$1</c:f>
              <c:strCache>
                <c:ptCount val="1"/>
                <c:pt idx="0">
                  <c:v>Loads-stores</c:v>
                </c:pt>
              </c:strCache>
            </c:strRef>
          </c:tx>
          <c:spPr>
            <a:solidFill>
              <a:schemeClr val="accent2">
                <a:lumMod val="75000"/>
              </a:schemeClr>
            </a:solidFill>
            <a:ln>
              <a:noFill/>
            </a:ln>
            <a:effectLst/>
          </c:spPr>
          <c:invertIfNegative val="0"/>
          <c:dLbls>
            <c:delete val="1"/>
          </c:dLbls>
          <c:cat>
            <c:strRef>
              <c:f>Sheet1!$A$2:$A$9</c:f>
              <c:strCache>
                <c:ptCount val="8"/>
                <c:pt idx="0">
                  <c:v>mcf,level 0</c:v>
                </c:pt>
                <c:pt idx="1">
                  <c:v>mcf,level 1</c:v>
                </c:pt>
                <c:pt idx="2">
                  <c:v>mcf,level 2</c:v>
                </c:pt>
                <c:pt idx="3">
                  <c:v>mcf,level 3</c:v>
                </c:pt>
                <c:pt idx="4">
                  <c:v>lucas,level 0</c:v>
                </c:pt>
                <c:pt idx="5">
                  <c:v>lucas,level 1</c:v>
                </c:pt>
                <c:pt idx="6">
                  <c:v>lucas,level 2</c:v>
                </c:pt>
                <c:pt idx="7">
                  <c:v>lucas,level 3</c:v>
                </c:pt>
              </c:strCache>
            </c:strRef>
          </c:cat>
          <c:val>
            <c:numRef>
              <c:f>Sheet1!$D$2:$D$9</c:f>
              <c:numCache>
                <c:formatCode>0%</c:formatCode>
                <c:ptCount val="8"/>
                <c:pt idx="0">
                  <c:v>0.35</c:v>
                </c:pt>
                <c:pt idx="1">
                  <c:v>0.26</c:v>
                </c:pt>
                <c:pt idx="2">
                  <c:v>0.24</c:v>
                </c:pt>
                <c:pt idx="3">
                  <c:v>0.24</c:v>
                </c:pt>
                <c:pt idx="4">
                  <c:v>0.46</c:v>
                </c:pt>
                <c:pt idx="5">
                  <c:v>0.1</c:v>
                </c:pt>
                <c:pt idx="6">
                  <c:v>0.02</c:v>
                </c:pt>
                <c:pt idx="7">
                  <c:v>0.01</c:v>
                </c:pt>
              </c:numCache>
            </c:numRef>
          </c:val>
        </c:ser>
        <c:ser>
          <c:idx val="3"/>
          <c:order val="3"/>
          <c:tx>
            <c:strRef>
              <c:f>Sheet1!$E$1</c:f>
              <c:strCache>
                <c:ptCount val="1"/>
                <c:pt idx="0">
                  <c:v>定点ALU操作</c:v>
                </c:pt>
              </c:strCache>
            </c:strRef>
          </c:tx>
          <c:spPr>
            <a:solidFill>
              <a:schemeClr val="accent3">
                <a:lumMod val="65000"/>
              </a:schemeClr>
            </a:solidFill>
            <a:ln>
              <a:noFill/>
            </a:ln>
            <a:effectLst/>
          </c:spPr>
          <c:invertIfNegative val="0"/>
          <c:dLbls>
            <c:delete val="1"/>
          </c:dLbls>
          <c:cat>
            <c:strRef>
              <c:f>Sheet1!$A$2:$A$9</c:f>
              <c:strCache>
                <c:ptCount val="8"/>
                <c:pt idx="0">
                  <c:v>mcf,level 0</c:v>
                </c:pt>
                <c:pt idx="1">
                  <c:v>mcf,level 1</c:v>
                </c:pt>
                <c:pt idx="2">
                  <c:v>mcf,level 2</c:v>
                </c:pt>
                <c:pt idx="3">
                  <c:v>mcf,level 3</c:v>
                </c:pt>
                <c:pt idx="4">
                  <c:v>lucas,level 0</c:v>
                </c:pt>
                <c:pt idx="5">
                  <c:v>lucas,level 1</c:v>
                </c:pt>
                <c:pt idx="6">
                  <c:v>lucas,level 2</c:v>
                </c:pt>
                <c:pt idx="7">
                  <c:v>lucas,level 3</c:v>
                </c:pt>
              </c:strCache>
            </c:strRef>
          </c:cat>
          <c:val>
            <c:numRef>
              <c:f>Sheet1!$E$2:$E$9</c:f>
              <c:numCache>
                <c:formatCode>0%</c:formatCode>
                <c:ptCount val="8"/>
                <c:pt idx="0">
                  <c:v>0.4</c:v>
                </c:pt>
                <c:pt idx="1">
                  <c:v>0.37</c:v>
                </c:pt>
                <c:pt idx="2">
                  <c:v>0.34</c:v>
                </c:pt>
                <c:pt idx="3">
                  <c:v>0.34</c:v>
                </c:pt>
                <c:pt idx="4">
                  <c:v>0.35</c:v>
                </c:pt>
                <c:pt idx="5">
                  <c:v>0.03</c:v>
                </c:pt>
                <c:pt idx="6">
                  <c:v>0.02</c:v>
                </c:pt>
                <c:pt idx="7">
                  <c:v>0.02</c:v>
                </c:pt>
              </c:numCache>
            </c:numRef>
          </c:val>
        </c:ser>
        <c:dLbls>
          <c:showLegendKey val="0"/>
          <c:showVal val="0"/>
          <c:showCatName val="0"/>
          <c:showSerName val="0"/>
          <c:showPercent val="0"/>
          <c:showBubbleSize val="0"/>
        </c:dLbls>
        <c:gapWidth val="150"/>
        <c:overlap val="100"/>
        <c:axId val="226281344"/>
        <c:axId val="226287616"/>
      </c:barChart>
      <c:catAx>
        <c:axId val="226281344"/>
        <c:scaling>
          <c:orientation val="minMax"/>
        </c:scaling>
        <c:delete val="0"/>
        <c:axPos val="l"/>
        <c:title>
          <c:tx>
            <c:rich>
              <a:bodyPr rot="0" spcFirstLastPara="1" vertOverflow="ellipsis" vert="horz" wrap="square" anchor="ctr" anchorCtr="1"/>
              <a:lstStyle/>
              <a:p>
                <a:pPr algn="l">
                  <a:defRPr lang="zh-CN" sz="1330" b="0" i="0" u="none" strike="noStrike" kern="1200" baseline="0">
                    <a:solidFill>
                      <a:schemeClr val="tx1"/>
                    </a:solidFill>
                    <a:latin typeface="+mn-lt"/>
                    <a:ea typeface="+mn-ea"/>
                    <a:cs typeface="+mn-cs"/>
                  </a:defRPr>
                </a:pPr>
                <a:r>
                  <a:rPr lang="zh-CN" dirty="0"/>
                  <a:t>程序，</a:t>
                </a:r>
                <a:r>
                  <a:rPr lang="zh-CN" dirty="0" smtClean="0"/>
                  <a:t>编译器</a:t>
                </a:r>
                <a:endParaRPr lang="en-US" altLang="zh-CN" dirty="0" smtClean="0"/>
              </a:p>
              <a:p>
                <a:pPr algn="l">
                  <a:defRPr lang="zh-CN" sz="1330" b="0" i="0" u="none" strike="noStrike" kern="1200" baseline="0">
                    <a:solidFill>
                      <a:schemeClr val="tx1"/>
                    </a:solidFill>
                    <a:latin typeface="+mn-lt"/>
                    <a:ea typeface="+mn-ea"/>
                    <a:cs typeface="+mn-cs"/>
                  </a:defRPr>
                </a:pPr>
                <a:r>
                  <a:rPr lang="zh-CN" dirty="0" smtClean="0"/>
                  <a:t>优化</a:t>
                </a:r>
                <a:r>
                  <a:rPr lang="zh-CN" dirty="0"/>
                  <a:t>级别</a:t>
                </a:r>
                <a:endParaRPr lang="zh-CN" dirty="0"/>
              </a:p>
            </c:rich>
          </c:tx>
          <c:layout/>
          <c:overlay val="0"/>
          <c:spPr>
            <a:noFill/>
            <a:ln>
              <a:noFill/>
            </a:ln>
            <a:effectLst/>
          </c:spPr>
        </c:title>
        <c:numFmt formatCode="General" sourceLinked="1"/>
        <c:majorTickMark val="none"/>
        <c:minorTickMark val="none"/>
        <c:tickLblPos val="nextTo"/>
        <c:spPr>
          <a:noFill/>
          <a:ln w="9525" cap="flat" cmpd="sng" algn="ctr">
            <a:solidFill>
              <a:schemeClr val="tx1">
                <a:lumMod val="15000"/>
                <a:lumOff val="85000"/>
              </a:schemeClr>
            </a:solidFill>
            <a:prstDash val="solid"/>
            <a:round/>
          </a:ln>
          <a:effectLst/>
        </c:spPr>
        <c:txPr>
          <a:bodyPr rot="-60000000" spcFirstLastPara="1" vertOverflow="ellipsis" vert="horz" wrap="square" anchor="ctr" anchorCtr="1"/>
          <a:lstStyle/>
          <a:p>
            <a:pPr>
              <a:defRPr lang="zh-CN" sz="1195" b="0" i="0" u="none" strike="noStrike" kern="1200" baseline="0">
                <a:solidFill>
                  <a:schemeClr val="tx1"/>
                </a:solidFill>
                <a:latin typeface="+mn-lt"/>
                <a:ea typeface="+mn-ea"/>
                <a:cs typeface="+mn-cs"/>
              </a:defRPr>
            </a:pPr>
          </a:p>
        </c:txPr>
        <c:crossAx val="226287616"/>
        <c:crosses val="autoZero"/>
        <c:auto val="1"/>
        <c:lblAlgn val="ctr"/>
        <c:lblOffset val="100"/>
        <c:noMultiLvlLbl val="0"/>
      </c:catAx>
      <c:valAx>
        <c:axId val="226287616"/>
        <c:scaling>
          <c:orientation val="minMax"/>
        </c:scaling>
        <c:delete val="0"/>
        <c:axPos val="b"/>
        <c:title>
          <c:tx>
            <c:rich>
              <a:bodyPr rot="0" spcFirstLastPara="1" vertOverflow="ellipsis" vert="horz" wrap="square" anchor="ctr" anchorCtr="1"/>
              <a:lstStyle/>
              <a:p>
                <a:pPr>
                  <a:defRPr lang="zh-CN" sz="1330" b="0" i="0" u="none" strike="noStrike" kern="1200" baseline="0">
                    <a:solidFill>
                      <a:schemeClr val="tx1"/>
                    </a:solidFill>
                    <a:latin typeface="+mn-lt"/>
                    <a:ea typeface="+mn-ea"/>
                    <a:cs typeface="+mn-cs"/>
                  </a:defRPr>
                </a:pPr>
                <a:r>
                  <a:rPr lang="zh-CN"/>
                  <a:t>未优化执行的指令比例</a:t>
                </a:r>
                <a:endParaRPr lang="zh-CN"/>
              </a:p>
            </c:rich>
          </c:tx>
          <c:layout/>
          <c:overlay val="0"/>
          <c:spPr>
            <a:noFill/>
            <a:ln>
              <a:noFill/>
            </a:ln>
            <a:effectLst/>
          </c:spPr>
        </c:title>
        <c:numFmt formatCode="0%" sourceLinked="1"/>
        <c:majorTickMark val="out"/>
        <c:minorTickMark val="none"/>
        <c:tickLblPos val="nextTo"/>
        <c:spPr>
          <a:noFill/>
          <a:ln w="9525" cap="flat" cmpd="sng" algn="ctr">
            <a:solidFill>
              <a:schemeClr val="accent1"/>
            </a:solidFill>
            <a:prstDash val="solid"/>
            <a:round/>
          </a:ln>
          <a:effectLst/>
        </c:spPr>
        <c:txPr>
          <a:bodyPr rot="-60000000" spcFirstLastPara="1" vertOverflow="ellipsis" vert="horz" wrap="square" anchor="ctr" anchorCtr="1"/>
          <a:lstStyle/>
          <a:p>
            <a:pPr>
              <a:defRPr lang="zh-CN" sz="1195" b="0" i="0" u="none" strike="noStrike" kern="1200" baseline="0">
                <a:solidFill>
                  <a:schemeClr val="tx1"/>
                </a:solidFill>
                <a:latin typeface="+mn-lt"/>
                <a:ea typeface="+mn-ea"/>
                <a:cs typeface="+mn-cs"/>
              </a:defRPr>
            </a:pPr>
          </a:p>
        </c:txPr>
        <c:crossAx val="226281344"/>
        <c:crosses val="autoZero"/>
        <c:crossBetween val="between"/>
      </c:valAx>
      <c:spPr>
        <a:noFill/>
        <a:ln>
          <a:noFill/>
        </a:ln>
        <a:effectLst/>
      </c:spPr>
    </c:plotArea>
    <c:legend>
      <c:legendPos val="t"/>
      <c:layout>
        <c:manualLayout>
          <c:xMode val="edge"/>
          <c:yMode val="edge"/>
          <c:x val="0.68682841081605"/>
          <c:y val="0.129382100478397"/>
          <c:w val="0.178037986592059"/>
          <c:h val="0.235113681102363"/>
        </c:manualLayout>
      </c:layout>
      <c:overlay val="0"/>
      <c:spPr>
        <a:noFill/>
        <a:ln w="25400">
          <a:solidFill>
            <a:schemeClr val="tx1"/>
          </a:solidFill>
        </a:ln>
        <a:effectLst/>
      </c:spPr>
      <c:txPr>
        <a:bodyPr rot="0" spcFirstLastPara="1" vertOverflow="ellipsis" vert="horz" wrap="square" anchor="ctr" anchorCtr="1"/>
        <a:lstStyle/>
        <a:p>
          <a:pPr>
            <a:defRPr lang="zh-CN" sz="1195" b="0" i="0" u="none" strike="noStrike" kern="1200" baseline="0">
              <a:solidFill>
                <a:schemeClr val="tx1"/>
              </a:solidFill>
              <a:latin typeface="+mn-lt"/>
              <a:ea typeface="+mn-ea"/>
              <a:cs typeface="+mn-cs"/>
            </a:defRPr>
          </a:pPr>
        </a:p>
      </c:txPr>
    </c:legend>
    <c:plotVisOnly val="1"/>
    <c:dispBlanksAs val="gap"/>
    <c:showDLblsOverMax val="0"/>
  </c:chart>
  <c:spPr>
    <a:noFill/>
    <a:ln>
      <a:noFill/>
    </a:ln>
    <a:effectLst/>
  </c:spPr>
  <c:txPr>
    <a:bodyPr/>
    <a:lstStyle/>
    <a:p>
      <a:pPr>
        <a:defRPr lang="zh-CN">
          <a:solidFill>
            <a:schemeClr val="tx1"/>
          </a:solidFill>
        </a:defRPr>
      </a:pPr>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68659776902887"/>
          <c:y val="0.040625"/>
          <c:w val="0.766121555118114"/>
          <c:h val="0.802094488188979"/>
        </c:manualLayout>
      </c:layout>
      <c:barChart>
        <c:barDir val="bar"/>
        <c:grouping val="clustered"/>
        <c:varyColors val="0"/>
        <c:ser>
          <c:idx val="3"/>
          <c:order val="0"/>
          <c:tx>
            <c:strRef>
              <c:f>Sheet1!$E$1</c:f>
              <c:strCache>
                <c:ptCount val="1"/>
                <c:pt idx="0">
                  <c:v>perl</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1195"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prstDash val="solid"/>
                      <a:round/>
                    </a:ln>
                    <a:effectLst/>
                  </c:spPr>
                </c15:leaderLines>
              </c:ext>
            </c:extLst>
          </c:dLbls>
          <c:cat>
            <c:strRef>
              <c:f>Sheet1!$A$2:$A$5</c:f>
              <c:strCache>
                <c:ptCount val="4"/>
                <c:pt idx="0">
                  <c:v>字节(8位)</c:v>
                </c:pt>
                <c:pt idx="1">
                  <c:v>半字(16位)</c:v>
                </c:pt>
                <c:pt idx="2">
                  <c:v>字(32位)</c:v>
                </c:pt>
                <c:pt idx="3">
                  <c:v>双字(64位)</c:v>
                </c:pt>
              </c:strCache>
            </c:strRef>
          </c:cat>
          <c:val>
            <c:numRef>
              <c:f>Sheet1!$E$2:$E$5</c:f>
              <c:numCache>
                <c:formatCode>0%</c:formatCode>
                <c:ptCount val="4"/>
                <c:pt idx="0">
                  <c:v>0.18</c:v>
                </c:pt>
                <c:pt idx="1">
                  <c:v>0.03</c:v>
                </c:pt>
                <c:pt idx="2">
                  <c:v>0.18</c:v>
                </c:pt>
                <c:pt idx="3">
                  <c:v>0.62</c:v>
                </c:pt>
              </c:numCache>
            </c:numRef>
          </c:val>
        </c:ser>
        <c:ser>
          <c:idx val="2"/>
          <c:order val="1"/>
          <c:tx>
            <c:strRef>
              <c:f>Sheet1!$D$1</c:f>
              <c:strCache>
                <c:ptCount val="1"/>
                <c:pt idx="0">
                  <c:v>gzip</c:v>
                </c:pt>
              </c:strCache>
            </c:strRef>
          </c:tx>
          <c:spPr>
            <a:solidFill>
              <a:srgbClr val="0070C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1195"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prstDash val="solid"/>
                      <a:round/>
                    </a:ln>
                    <a:effectLst/>
                  </c:spPr>
                </c15:leaderLines>
              </c:ext>
            </c:extLst>
          </c:dLbls>
          <c:cat>
            <c:strRef>
              <c:f>Sheet1!$A$2:$A$5</c:f>
              <c:strCache>
                <c:ptCount val="4"/>
                <c:pt idx="0">
                  <c:v>字节(8位)</c:v>
                </c:pt>
                <c:pt idx="1">
                  <c:v>半字(16位)</c:v>
                </c:pt>
                <c:pt idx="2">
                  <c:v>字(32位)</c:v>
                </c:pt>
                <c:pt idx="3">
                  <c:v>双字(64位)</c:v>
                </c:pt>
              </c:strCache>
            </c:strRef>
          </c:cat>
          <c:val>
            <c:numRef>
              <c:f>Sheet1!$D$2:$D$5</c:f>
              <c:numCache>
                <c:formatCode>0%</c:formatCode>
                <c:ptCount val="4"/>
                <c:pt idx="0">
                  <c:v>0.22</c:v>
                </c:pt>
                <c:pt idx="1">
                  <c:v>0.19</c:v>
                </c:pt>
                <c:pt idx="2">
                  <c:v>0.28</c:v>
                </c:pt>
                <c:pt idx="3">
                  <c:v>0.31</c:v>
                </c:pt>
              </c:numCache>
            </c:numRef>
          </c:val>
        </c:ser>
        <c:ser>
          <c:idx val="1"/>
          <c:order val="2"/>
          <c:tx>
            <c:strRef>
              <c:f>Sheet1!$C$1</c:f>
              <c:strCache>
                <c:ptCount val="1"/>
                <c:pt idx="0">
                  <c:v>equake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1195"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prstDash val="solid"/>
                      <a:round/>
                    </a:ln>
                    <a:effectLst/>
                  </c:spPr>
                </c15:leaderLines>
              </c:ext>
            </c:extLst>
          </c:dLbls>
          <c:cat>
            <c:strRef>
              <c:f>Sheet1!$A$2:$A$5</c:f>
              <c:strCache>
                <c:ptCount val="4"/>
                <c:pt idx="0">
                  <c:v>字节(8位)</c:v>
                </c:pt>
                <c:pt idx="1">
                  <c:v>半字(16位)</c:v>
                </c:pt>
                <c:pt idx="2">
                  <c:v>字(32位)</c:v>
                </c:pt>
                <c:pt idx="3">
                  <c:v>双字(64位)</c:v>
                </c:pt>
              </c:strCache>
            </c:strRef>
          </c:cat>
          <c:val>
            <c:numRef>
              <c:f>Sheet1!$C$2:$C$5</c:f>
              <c:numCache>
                <c:formatCode>0%</c:formatCode>
                <c:ptCount val="4"/>
                <c:pt idx="0">
                  <c:v>0</c:v>
                </c:pt>
                <c:pt idx="1">
                  <c:v>0</c:v>
                </c:pt>
                <c:pt idx="2">
                  <c:v>0.06</c:v>
                </c:pt>
                <c:pt idx="3">
                  <c:v>0.94</c:v>
                </c:pt>
              </c:numCache>
            </c:numRef>
          </c:val>
        </c:ser>
        <c:ser>
          <c:idx val="0"/>
          <c:order val="3"/>
          <c:tx>
            <c:strRef>
              <c:f>Sheet1!$B$1</c:f>
              <c:strCache>
                <c:ptCount val="1"/>
                <c:pt idx="0">
                  <c:v>applu</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1195"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prstDash val="solid"/>
                      <a:round/>
                    </a:ln>
                    <a:effectLst/>
                  </c:spPr>
                </c15:leaderLines>
              </c:ext>
            </c:extLst>
          </c:dLbls>
          <c:cat>
            <c:strRef>
              <c:f>Sheet1!$A$2:$A$5</c:f>
              <c:strCache>
                <c:ptCount val="4"/>
                <c:pt idx="0">
                  <c:v>字节(8位)</c:v>
                </c:pt>
                <c:pt idx="1">
                  <c:v>半字(16位)</c:v>
                </c:pt>
                <c:pt idx="2">
                  <c:v>字(32位)</c:v>
                </c:pt>
                <c:pt idx="3">
                  <c:v>双字(64位)</c:v>
                </c:pt>
              </c:strCache>
            </c:strRef>
          </c:cat>
          <c:val>
            <c:numRef>
              <c:f>Sheet1!$B$2:$B$5</c:f>
              <c:numCache>
                <c:formatCode>0%</c:formatCode>
                <c:ptCount val="4"/>
                <c:pt idx="0">
                  <c:v>0</c:v>
                </c:pt>
                <c:pt idx="1">
                  <c:v>0</c:v>
                </c:pt>
                <c:pt idx="2">
                  <c:v>0.4</c:v>
                </c:pt>
                <c:pt idx="3">
                  <c:v>0.6</c:v>
                </c:pt>
              </c:numCache>
            </c:numRef>
          </c:val>
        </c:ser>
        <c:dLbls>
          <c:showLegendKey val="0"/>
          <c:showVal val="1"/>
          <c:showCatName val="0"/>
          <c:showSerName val="0"/>
          <c:showPercent val="0"/>
          <c:showBubbleSize val="0"/>
        </c:dLbls>
        <c:gapWidth val="182"/>
        <c:axId val="228466688"/>
        <c:axId val="228468224"/>
      </c:barChart>
      <c:dateAx>
        <c:axId val="228466688"/>
        <c:scaling>
          <c:orientation val="minMax"/>
        </c:scaling>
        <c:delete val="0"/>
        <c:axPos val="l"/>
        <c:numFmt formatCode="General" sourceLinked="1"/>
        <c:majorTickMark val="in"/>
        <c:minorTickMark val="none"/>
        <c:tickLblPos val="nextTo"/>
        <c:spPr>
          <a:noFill/>
          <a:ln w="25400" cap="flat" cmpd="sng" algn="ctr">
            <a:solidFill>
              <a:schemeClr val="tx1"/>
            </a:solidFill>
            <a:prstDash val="solid"/>
            <a:round/>
          </a:ln>
          <a:effectLst/>
        </c:spPr>
        <c:txPr>
          <a:bodyPr rot="-60000000" spcFirstLastPara="0" vertOverflow="ellipsis" vert="horz" wrap="square" anchor="ctr" anchorCtr="1" forceAA="0"/>
          <a:lstStyle/>
          <a:p>
            <a:pPr>
              <a:defRPr lang="zh-CN" sz="1195" b="0" i="0" u="none" strike="noStrike" kern="1200" baseline="0">
                <a:solidFill>
                  <a:schemeClr val="tx1">
                    <a:lumMod val="65000"/>
                    <a:lumOff val="35000"/>
                  </a:schemeClr>
                </a:solidFill>
                <a:latin typeface="+mn-lt"/>
                <a:ea typeface="+mn-ea"/>
                <a:cs typeface="+mn-cs"/>
              </a:defRPr>
            </a:pPr>
          </a:p>
        </c:txPr>
        <c:crossAx val="228468224"/>
        <c:crosses val="autoZero"/>
        <c:auto val="0"/>
        <c:lblAlgn val="ctr"/>
        <c:lblOffset val="100"/>
        <c:baseTimeUnit val="days"/>
      </c:dateAx>
      <c:valAx>
        <c:axId val="228468224"/>
        <c:scaling>
          <c:orientation val="minMax"/>
        </c:scaling>
        <c:delete val="0"/>
        <c:axPos val="b"/>
        <c:numFmt formatCode="0%" sourceLinked="1"/>
        <c:majorTickMark val="in"/>
        <c:minorTickMark val="none"/>
        <c:tickLblPos val="nextTo"/>
        <c:spPr>
          <a:noFill/>
          <a:ln w="25400" cap="flat" cmpd="sng" algn="ctr">
            <a:solidFill>
              <a:schemeClr val="tx1"/>
            </a:solidFill>
            <a:prstDash val="solid"/>
            <a:round/>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p>
        </c:txPr>
        <c:crossAx val="228466688"/>
        <c:crosses val="autoZero"/>
        <c:crossBetween val="between"/>
      </c:valAx>
      <c:spPr>
        <a:solidFill>
          <a:schemeClr val="bg1"/>
        </a:solidFill>
        <a:ln>
          <a:noFill/>
        </a:ln>
        <a:effectLst/>
      </c:spPr>
    </c:plotArea>
    <c:legend>
      <c:legendPos val="b"/>
      <c:layout>
        <c:manualLayout>
          <c:xMode val="edge"/>
          <c:yMode val="edge"/>
          <c:x val="0.812551356977107"/>
          <c:y val="0.266390105960451"/>
          <c:w val="0.104255580616829"/>
          <c:h val="0.391970770608824"/>
        </c:manualLayout>
      </c:layout>
      <c:overlay val="0"/>
      <c:spPr>
        <a:noFill/>
        <a:ln>
          <a:noFill/>
        </a:ln>
        <a:effectLst/>
      </c:spPr>
      <c:txPr>
        <a:bodyPr rot="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zh-CN"/>
      </a:pPr>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zh-CN" sz="1200"/>
            </a:lvl1pPr>
          </a:lstStyle>
          <a:p>
            <a:endParaRPr lang="zh-C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latinLnBrk="0">
              <a:defRPr lang="zh-CN" sz="1200"/>
            </a:lvl1pPr>
          </a:lstStyle>
          <a:p>
            <a:fld id="{00F830A1-3891-4B82-A120-081866556DA0}" type="datetimeFigureOut">
              <a:rPr/>
            </a:fld>
            <a:endParaRPr lang="zh-C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t>单击此处编辑母版文本样式</a:t>
            </a:r>
            <a:endParaRPr lang="zh-CN"/>
          </a:p>
          <a:p>
            <a:pPr lvl="1"/>
            <a:r>
              <a:rPr lang="zh-CN"/>
              <a:t>第二级</a:t>
            </a:r>
            <a:endParaRPr lang="zh-CN"/>
          </a:p>
          <a:p>
            <a:pPr lvl="2"/>
            <a:r>
              <a:rPr lang="zh-CN"/>
              <a:t>第三级</a:t>
            </a:r>
            <a:endParaRPr lang="zh-CN"/>
          </a:p>
          <a:p>
            <a:pPr lvl="3"/>
            <a:r>
              <a:rPr lang="zh-CN"/>
              <a:t>第四级</a:t>
            </a:r>
            <a:endParaRPr lang="zh-CN"/>
          </a:p>
          <a:p>
            <a:pPr lvl="4"/>
            <a:r>
              <a:rPr lang="zh-CN"/>
              <a:t>第五级</a:t>
            </a:r>
            <a:endParaRPr lang="zh-C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latinLnBrk="0">
              <a:defRPr lang="zh-CN" sz="1200"/>
            </a:lvl1pPr>
          </a:lstStyle>
          <a:p>
            <a:endParaRPr lang="zh-C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latinLnBrk="0">
              <a:defRPr lang="zh-CN" sz="1200"/>
            </a:lvl1pPr>
          </a:lstStyle>
          <a:p>
            <a:fld id="{58CC9574-A819-4FE4-99A7-1E27AD09ADC2}" type="slidenum">
              <a:rPr/>
            </a:fld>
            <a:endParaRPr lang="zh-C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lang="zh-CN" sz="1200" kern="1200">
        <a:solidFill>
          <a:schemeClr val="tx1"/>
        </a:solidFill>
        <a:latin typeface="+mn-lt"/>
        <a:ea typeface="+mn-ea"/>
        <a:cs typeface="+mn-cs"/>
      </a:defRPr>
    </a:lvl1pPr>
    <a:lvl2pPr marL="457200" algn="l" defTabSz="914400" rtl="0" eaLnBrk="1" latinLnBrk="0" hangingPunct="1">
      <a:defRPr lang="zh-CN" sz="1200" kern="1200">
        <a:solidFill>
          <a:schemeClr val="tx1"/>
        </a:solidFill>
        <a:latin typeface="+mn-lt"/>
        <a:ea typeface="+mn-ea"/>
        <a:cs typeface="+mn-cs"/>
      </a:defRPr>
    </a:lvl2pPr>
    <a:lvl3pPr marL="914400" algn="l" defTabSz="914400" rtl="0" eaLnBrk="1" latinLnBrk="0" hangingPunct="1">
      <a:defRPr lang="zh-CN" sz="1200" kern="1200">
        <a:solidFill>
          <a:schemeClr val="tx1"/>
        </a:solidFill>
        <a:latin typeface="+mn-lt"/>
        <a:ea typeface="+mn-ea"/>
        <a:cs typeface="+mn-cs"/>
      </a:defRPr>
    </a:lvl3pPr>
    <a:lvl4pPr marL="1371600" algn="l" defTabSz="914400" rtl="0" eaLnBrk="1" latinLnBrk="0" hangingPunct="1">
      <a:defRPr lang="zh-CN" sz="1200" kern="1200">
        <a:solidFill>
          <a:schemeClr val="tx1"/>
        </a:solidFill>
        <a:latin typeface="+mn-lt"/>
        <a:ea typeface="+mn-ea"/>
        <a:cs typeface="+mn-cs"/>
      </a:defRPr>
    </a:lvl4pPr>
    <a:lvl5pPr marL="1828800" algn="l" defTabSz="914400" rtl="0" eaLnBrk="1" latinLnBrk="0" hangingPunct="1">
      <a:defRPr lang="zh-CN" sz="1200" kern="1200">
        <a:solidFill>
          <a:schemeClr val="tx1"/>
        </a:solidFill>
        <a:latin typeface="+mn-lt"/>
        <a:ea typeface="+mn-ea"/>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标题幻灯片">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stretch>
            <a:fillRect/>
          </a:stretch>
        </p:blipFill>
        <p:spPr>
          <a:xfrm>
            <a:off x="20548" y="20547"/>
            <a:ext cx="3498527" cy="2825393"/>
          </a:xfrm>
          <a:prstGeom prst="rect">
            <a:avLst/>
          </a:prstGeom>
        </p:spPr>
      </p:pic>
      <p:pic>
        <p:nvPicPr>
          <p:cNvPr id="8" name="Picture 7"/>
          <p:cNvPicPr>
            <a:picLocks noChangeAspect="1"/>
          </p:cNvPicPr>
          <p:nvPr userDrawn="1"/>
        </p:nvPicPr>
        <p:blipFill>
          <a:blip r:embed="rId3" cstate="print"/>
          <a:stretch>
            <a:fillRect/>
          </a:stretch>
        </p:blipFill>
        <p:spPr>
          <a:xfrm>
            <a:off x="3503486" y="20548"/>
            <a:ext cx="5624418" cy="2825496"/>
          </a:xfrm>
          <a:prstGeom prst="rect">
            <a:avLst/>
          </a:prstGeom>
        </p:spPr>
      </p:pic>
      <p:pic>
        <p:nvPicPr>
          <p:cNvPr id="9" name="Picture 8"/>
          <p:cNvPicPr>
            <a:picLocks noChangeAspect="1"/>
          </p:cNvPicPr>
          <p:nvPr userDrawn="1"/>
        </p:nvPicPr>
        <p:blipFill>
          <a:blip r:embed="rId4" cstate="print"/>
          <a:stretch>
            <a:fillRect/>
          </a:stretch>
        </p:blipFill>
        <p:spPr>
          <a:xfrm>
            <a:off x="20923" y="2818500"/>
            <a:ext cx="7668994" cy="2296266"/>
          </a:xfrm>
          <a:prstGeom prst="rect">
            <a:avLst/>
          </a:prstGeom>
        </p:spPr>
      </p:pic>
      <p:pic>
        <p:nvPicPr>
          <p:cNvPr id="10" name="Picture 9"/>
          <p:cNvPicPr>
            <a:picLocks noChangeAspect="1"/>
          </p:cNvPicPr>
          <p:nvPr userDrawn="1"/>
        </p:nvPicPr>
        <p:blipFill>
          <a:blip r:embed="rId5" cstate="print"/>
          <a:stretch>
            <a:fillRect/>
          </a:stretch>
        </p:blipFill>
        <p:spPr>
          <a:xfrm>
            <a:off x="7662119" y="2819400"/>
            <a:ext cx="1461333" cy="2293850"/>
          </a:xfrm>
          <a:prstGeom prst="rect">
            <a:avLst/>
          </a:prstGeom>
        </p:spPr>
      </p:pic>
      <p:pic>
        <p:nvPicPr>
          <p:cNvPr id="11" name="Picture 10"/>
          <p:cNvPicPr/>
          <p:nvPr userDrawn="1"/>
        </p:nvPicPr>
        <p:blipFill>
          <a:blip r:embed="rId6" cstate="print"/>
          <a:stretch>
            <a:fillRect/>
          </a:stretch>
        </p:blipFill>
        <p:spPr>
          <a:xfrm>
            <a:off x="20548" y="5089818"/>
            <a:ext cx="9098280" cy="1737360"/>
          </a:xfrm>
          <a:prstGeom prst="rect">
            <a:avLst/>
          </a:prstGeom>
        </p:spPr>
      </p:pic>
      <p:sp>
        <p:nvSpPr>
          <p:cNvPr id="14" name="Rectangle 13"/>
          <p:cNvSpPr/>
          <p:nvPr userDrawn="1"/>
        </p:nvSpPr>
        <p:spPr>
          <a:xfrm>
            <a:off x="8755230" y="2469776"/>
            <a:ext cx="304800" cy="152400"/>
          </a:xfrm>
          <a:prstGeom prst="rect">
            <a:avLst/>
          </a:prstGeom>
          <a:solidFill>
            <a:srgbClr val="F274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0" lang="zh-CN">
              <a:solidFill>
                <a:srgbClr val="F47F28"/>
              </a:solidFill>
            </a:endParaRP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eaLnBrk="1" latinLnBrk="0" hangingPunct="1">
              <a:defRPr kumimoji="0" lang="zh-CN">
                <a:solidFill>
                  <a:schemeClr val="bg1"/>
                </a:solidFill>
              </a:defRPr>
            </a:lvl1pPr>
          </a:lstStyle>
          <a:p>
            <a:fld id="{A258050E-B668-4FA7-85AD-C750C80A6E9B}" type="datetimeFigureOut">
              <a:rPr/>
            </a:fld>
            <a:endParaRPr kumimoji="0" lang="zh-C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eaLnBrk="1" latinLnBrk="0" hangingPunct="1">
              <a:defRPr kumimoji="0" lang="zh-CN">
                <a:solidFill>
                  <a:schemeClr val="bg1"/>
                </a:solidFill>
              </a:defRPr>
            </a:lvl1pPr>
          </a:lstStyle>
          <a:p>
            <a:endParaRPr kumimoji="0" lang="zh-CN"/>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eaLnBrk="1" latinLnBrk="0" hangingPunct="1">
              <a:defRPr kumimoji="0" lang="zh-CN">
                <a:solidFill>
                  <a:schemeClr val="bg1"/>
                </a:solidFill>
              </a:defRPr>
            </a:lvl1pPr>
          </a:lstStyle>
          <a:p>
            <a:fld id="{240D5ECE-8B49-45CD-BE81-EF81920D1969}" type="slidenum">
              <a:rPr/>
            </a:fld>
            <a:endParaRPr kumimoji="0" lang="zh-CN"/>
          </a:p>
        </p:txBody>
      </p:sp>
      <p:sp>
        <p:nvSpPr>
          <p:cNvPr id="15" name="Text Placeholder 15"/>
          <p:cNvSpPr>
            <a:spLocks noGrp="1"/>
          </p:cNvSpPr>
          <p:nvPr>
            <p:ph type="body" sz="quarter" idx="14" hasCustomPrompt="1"/>
          </p:nvPr>
        </p:nvSpPr>
        <p:spPr>
          <a:xfrm>
            <a:off x="3581400" y="1295400"/>
            <a:ext cx="5105400" cy="1416269"/>
          </a:xfrm>
        </p:spPr>
        <p:txBody>
          <a:bodyPr anchor="b">
            <a:normAutofit/>
          </a:bodyPr>
          <a:lstStyle>
            <a:lvl1pPr algn="r" eaLnBrk="1" latinLnBrk="0" hangingPunct="1">
              <a:buNone/>
              <a:defRPr kumimoji="0" lang="zh-CN" sz="2200" kern="1200">
                <a:solidFill>
                  <a:schemeClr val="tx1">
                    <a:lumMod val="75000"/>
                    <a:lumOff val="25000"/>
                  </a:schemeClr>
                </a:solidFill>
                <a:latin typeface="Calibri" panose="020F0502020204030204" pitchFamily="34" charset="0"/>
                <a:ea typeface="+mn-ea"/>
                <a:cs typeface="+mn-cs"/>
              </a:defRPr>
            </a:lvl1pPr>
          </a:lstStyle>
          <a:p>
            <a:pPr lvl="0"/>
            <a:r>
              <a:rPr kumimoji="0" lang="zh-CN"/>
              <a:t>单击此处编辑母版副标题样式</a:t>
            </a:r>
            <a:endParaRPr kumimoji="0" lang="zh-CN"/>
          </a:p>
        </p:txBody>
      </p:sp>
      <p:sp>
        <p:nvSpPr>
          <p:cNvPr id="2" name="Title 1"/>
          <p:cNvSpPr>
            <a:spLocks noGrp="1"/>
          </p:cNvSpPr>
          <p:nvPr>
            <p:ph type="title"/>
          </p:nvPr>
        </p:nvSpPr>
        <p:spPr>
          <a:xfrm>
            <a:off x="106344" y="4114800"/>
            <a:ext cx="7315200" cy="914400"/>
          </a:xfrm>
        </p:spPr>
        <p:txBody>
          <a:bodyPr anchor="b" anchorCtr="0">
            <a:normAutofit/>
          </a:bodyPr>
          <a:lstStyle>
            <a:lvl1pPr marL="0" indent="0" eaLnBrk="1" latinLnBrk="0" hangingPunct="1">
              <a:defRPr kumimoji="0" lang="zh-CN" sz="3600" b="1" kern="1200" baseline="0">
                <a:solidFill>
                  <a:schemeClr val="bg1"/>
                </a:solidFill>
                <a:latin typeface="Arial" panose="020B0604020202020204" pitchFamily="34" charset="0"/>
                <a:ea typeface="+mn-ea"/>
                <a:cs typeface="Arial" panose="020B0604020202020204" pitchFamily="34" charset="0"/>
              </a:defRPr>
            </a:lvl1pPr>
          </a:lstStyle>
          <a:p>
            <a:pPr marL="342900" lvl="0" indent="-342900" algn="l" defTabSz="914400" eaLnBrk="1" latinLnBrk="0" hangingPunct="1"/>
            <a:r>
              <a:rPr lang="zh-CN" altLang="en-US" smtClean="0"/>
              <a:t>单击此处编辑母版标题样式</a:t>
            </a:r>
            <a:endParaRPr lang="zh-CN" alt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5">
                                            <p:txEl>
                                              <p:pRg st="0" end="0"/>
                                            </p:txEl>
                                          </p:spTgt>
                                        </p:tgtEl>
                                        <p:attrNameLst>
                                          <p:attrName>style.visibility</p:attrName>
                                        </p:attrNameLst>
                                      </p:cBhvr>
                                      <p:to>
                                        <p:strVal val="visible"/>
                                      </p:to>
                                    </p:set>
                                    <p:anim calcmode="lin" valueType="num">
                                      <p:cBhvr additive="base">
                                        <p:cTn id="15"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5">
                                            <p:txEl>
                                              <p:pRg st="0" end="0"/>
                                            </p:txEl>
                                          </p:spTgt>
                                        </p:tgtEl>
                                        <p:attrNameLst>
                                          <p:attrName>ppt_y</p:attrName>
                                        </p:attrNameLst>
                                      </p:cBhvr>
                                      <p:tavLst>
                                        <p:tav tm="0">
                                          <p:val>
                                            <p:strVal val="#ppt_y"/>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anim calcmode="lin" valueType="num">
                                      <p:cBhvr>
                                        <p:cTn id="20" dur="500" fill="hold"/>
                                        <p:tgtEl>
                                          <p:spTgt spid="11"/>
                                        </p:tgtEl>
                                        <p:attrNameLst>
                                          <p:attrName>ppt_x</p:attrName>
                                        </p:attrNameLst>
                                      </p:cBhvr>
                                      <p:tavLst>
                                        <p:tav tm="0">
                                          <p:val>
                                            <p:strVal val="#ppt_x"/>
                                          </p:val>
                                        </p:tav>
                                        <p:tav tm="100000">
                                          <p:val>
                                            <p:strVal val="#ppt_x"/>
                                          </p:val>
                                        </p:tav>
                                      </p:tavLst>
                                    </p:anim>
                                    <p:anim calcmode="lin" valueType="num">
                                      <p:cBhvr>
                                        <p:cTn id="21" dur="500" fill="hold"/>
                                        <p:tgtEl>
                                          <p:spTgt spid="11"/>
                                        </p:tgtEl>
                                        <p:attrNameLst>
                                          <p:attrName>ppt_y</p:attrName>
                                        </p:attrNameLst>
                                      </p:cBhvr>
                                      <p:tavLst>
                                        <p:tav tm="0">
                                          <p:val>
                                            <p:strVal val="#ppt_y+.1"/>
                                          </p:val>
                                        </p:tav>
                                        <p:tav tm="100000">
                                          <p:val>
                                            <p:strVal val="#ppt_y"/>
                                          </p:val>
                                        </p:tav>
                                      </p:tavLst>
                                    </p:anim>
                                  </p:childTnLst>
                                </p:cTn>
                              </p:par>
                              <p:par>
                                <p:cTn id="22" presetID="2" presetClass="entr" presetSubtype="8"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0-#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par>
                                <p:cTn id="26" presetID="2" presetClass="entr" presetSubtype="2"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1+#ppt_w/2"/>
                                          </p:val>
                                        </p:tav>
                                        <p:tav tm="100000">
                                          <p:val>
                                            <p:strVal val="#ppt_x"/>
                                          </p:val>
                                        </p:tav>
                                      </p:tavLst>
                                    </p:anim>
                                    <p:anim calcmode="lin" valueType="num">
                                      <p:cBhvr additive="base">
                                        <p:cTn id="29" dur="500" fill="hold"/>
                                        <p:tgtEl>
                                          <p:spTgt spid="10"/>
                                        </p:tgtEl>
                                        <p:attrNameLst>
                                          <p:attrName>ppt_y</p:attrName>
                                        </p:attrNameLst>
                                      </p:cBhvr>
                                      <p:tavLst>
                                        <p:tav tm="0">
                                          <p:val>
                                            <p:strVal val="#ppt_y"/>
                                          </p:val>
                                        </p:tav>
                                        <p:tav tm="100000">
                                          <p:val>
                                            <p:strVal val="#ppt_y"/>
                                          </p:val>
                                        </p:tav>
                                      </p:tavLst>
                                    </p:anim>
                                  </p:childTnLst>
                                </p:cTn>
                              </p:par>
                              <p:par>
                                <p:cTn id="30" presetID="10" presetClass="entr" presetSubtype="0" fill="hold" grpId="0" nodeType="withEffect">
                                  <p:stCondLst>
                                    <p:cond delay="50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7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build="p">
        <p:tmplLst>
          <p:tmpl lvl="1">
            <p:tnLst>
              <p:par>
                <p:cTn presetID="2" presetClass="entr" presetSubtype="2"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Rectangle 11"/>
          <p:cNvSpPr/>
          <p:nvPr userDrawn="1"/>
        </p:nvSpPr>
        <p:spPr>
          <a:xfrm>
            <a:off x="8655660" y="6063394"/>
            <a:ext cx="457200" cy="9667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solidFill>
                  <a:srgbClr val="FF6600"/>
                </a:solidFill>
              </a:rPr>
              <a:t>           </a:t>
            </a:r>
            <a:endParaRPr lang="zh-CN">
              <a:solidFill>
                <a:srgbClr val="FF6600"/>
              </a:solidFill>
            </a:endParaRPr>
          </a:p>
        </p:txBody>
      </p:sp>
      <p:sp>
        <p:nvSpPr>
          <p:cNvPr id="8" name="TextBox 7"/>
          <p:cNvSpPr txBox="1"/>
          <p:nvPr userDrawn="1"/>
        </p:nvSpPr>
        <p:spPr>
          <a:xfrm>
            <a:off x="750711" y="5960011"/>
            <a:ext cx="7973935" cy="400110"/>
          </a:xfrm>
          <a:prstGeom prst="rect">
            <a:avLst/>
          </a:prstGeom>
          <a:noFill/>
        </p:spPr>
        <p:txBody>
          <a:bodyPr wrap="none" rtlCol="0">
            <a:normAutofit/>
          </a:bodyPr>
          <a:lstStyle/>
          <a:p>
            <a:pPr algn="r"/>
            <a:r>
              <a:rPr lang="zh-CN" altLang="en-US" sz="2000" b="1" dirty="0" smtClean="0">
                <a:solidFill>
                  <a:srgbClr val="00B0F0"/>
                </a:solidFill>
                <a:latin typeface="华文行楷" panose="02010800040101010101" pitchFamily="2" charset="-122"/>
                <a:ea typeface="华文行楷" panose="02010800040101010101" pitchFamily="2" charset="-122"/>
              </a:rPr>
              <a:t>电子科技大学计算机科学与工程学院</a:t>
            </a:r>
            <a:endParaRPr lang="zh-CN" sz="2000" b="1" dirty="0">
              <a:solidFill>
                <a:srgbClr val="00B0F0"/>
              </a:solidFill>
              <a:latin typeface="华文行楷" panose="02010800040101010101" pitchFamily="2" charset="-122"/>
              <a:ea typeface="华文行楷" panose="020108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空白">
    <p:bg>
      <p:bgRef idx="1001">
        <a:schemeClr val="bg1"/>
      </p:bgRef>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2FF934E2-BBB6-4D34-BB01-078E9AA25260}" type="datetimeFigureOut">
              <a:rPr/>
            </a:fld>
            <a:endParaRPr kumimoji="0" lang="zh-CN"/>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kumimoji="0" lang="zh-CN"/>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73820FCD-5F4C-4989-BE05-0A8208BCBC21}" type="slidenum">
              <a:rPr/>
            </a:fld>
            <a:endParaRPr kumimoji="0" lang="zh-CN"/>
          </a:p>
        </p:txBody>
      </p:sp>
      <p:sp>
        <p:nvSpPr>
          <p:cNvPr id="6" name="TextBox 5"/>
          <p:cNvSpPr txBox="1"/>
          <p:nvPr userDrawn="1"/>
        </p:nvSpPr>
        <p:spPr>
          <a:xfrm>
            <a:off x="750711" y="5960011"/>
            <a:ext cx="7973935" cy="400110"/>
          </a:xfrm>
          <a:prstGeom prst="rect">
            <a:avLst/>
          </a:prstGeom>
          <a:noFill/>
        </p:spPr>
        <p:txBody>
          <a:bodyPr wrap="none" rtlCol="0">
            <a:normAutofit/>
          </a:bodyPr>
          <a:lstStyle/>
          <a:p>
            <a:pPr algn="r"/>
            <a:r>
              <a:rPr lang="zh-CN" altLang="en-US" sz="2000" b="1" dirty="0" smtClean="0">
                <a:solidFill>
                  <a:srgbClr val="00B0F0"/>
                </a:solidFill>
                <a:latin typeface="华文行楷" panose="02010800040101010101" pitchFamily="2" charset="-122"/>
                <a:ea typeface="华文行楷" panose="02010800040101010101" pitchFamily="2" charset="-122"/>
              </a:rPr>
              <a:t>电子科技大学计算机科学与工程学院</a:t>
            </a:r>
            <a:endParaRPr lang="zh-CN" sz="2000" b="1" dirty="0">
              <a:solidFill>
                <a:srgbClr val="00B0F0"/>
              </a:solidFill>
              <a:latin typeface="华文行楷" panose="02010800040101010101" pitchFamily="2" charset="-122"/>
              <a:ea typeface="华文行楷" panose="02010800040101010101" pitchFamily="2" charset="-122"/>
            </a:endParaRPr>
          </a:p>
        </p:txBody>
      </p:sp>
      <p:sp>
        <p:nvSpPr>
          <p:cNvPr id="7" name="Rectangle 11"/>
          <p:cNvSpPr/>
          <p:nvPr userDrawn="1"/>
        </p:nvSpPr>
        <p:spPr>
          <a:xfrm>
            <a:off x="8655660" y="6063394"/>
            <a:ext cx="457200" cy="9667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solidFill>
                  <a:srgbClr val="FF6600"/>
                </a:solidFill>
              </a:rPr>
              <a:t>           </a:t>
            </a:r>
            <a:endParaRPr lang="zh-CN">
              <a:solidFill>
                <a:srgbClr val="FF6600"/>
              </a:solidFill>
            </a:endParaRPr>
          </a:p>
        </p:txBody>
      </p:sp>
      <p:sp>
        <p:nvSpPr>
          <p:cNvPr id="8" name="TextBox 7"/>
          <p:cNvSpPr txBox="1"/>
          <p:nvPr userDrawn="1"/>
        </p:nvSpPr>
        <p:spPr>
          <a:xfrm>
            <a:off x="107504" y="6351670"/>
            <a:ext cx="992678" cy="400110"/>
          </a:xfrm>
          <a:prstGeom prst="rect">
            <a:avLst/>
          </a:prstGeom>
          <a:noFill/>
        </p:spPr>
        <p:txBody>
          <a:bodyPr wrap="none" rtlCol="0">
            <a:noAutofit/>
          </a:bodyPr>
          <a:lstStyle/>
          <a:p>
            <a:pPr algn="ctr"/>
            <a:fld id="{19E7606C-3BA6-479C-923E-5369F65327C6}" type="slidenum">
              <a:rPr lang="zh-CN" altLang="en-US" sz="1800" b="1" smtClean="0">
                <a:solidFill>
                  <a:srgbClr val="C00000"/>
                </a:solidFill>
                <a:latin typeface="+mn-lt"/>
                <a:ea typeface="华文行楷" panose="02010800040101010101" pitchFamily="2" charset="-122"/>
              </a:rPr>
            </a:fld>
            <a:endParaRPr lang="zh-CN" sz="1800" b="1" dirty="0">
              <a:solidFill>
                <a:srgbClr val="C00000"/>
              </a:solidFill>
              <a:latin typeface="+mn-lt"/>
              <a:ea typeface="华文行楷" panose="02010800040101010101" pitchFamily="2" charset="-122"/>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pPr eaLnBrk="1" latinLnBrk="0" hangingPunct="1"/>
            <a:r>
              <a:rPr kumimoji="0" lang="zh-CN" altLang="en-US" smtClean="0"/>
              <a:t>单击此处编辑母版标题样式</a:t>
            </a:r>
            <a:endParaRPr kumimoji="0" lang="en-US" smtClean="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eaLnBrk="1" latinLnBrk="0" hangingPunct="1"/>
            <a:r>
              <a:rPr kumimoji="0" lang="zh-CN" altLang="en-US" smtClean="0"/>
              <a:t>单击此处编辑母版文本样式</a:t>
            </a:r>
            <a:endParaRPr kumimoji="0" lang="zh-CN" altLang="en-US" smtClean="0"/>
          </a:p>
          <a:p>
            <a:pPr lvl="1" eaLnBrk="1" latinLnBrk="0" hangingPunct="1"/>
            <a:r>
              <a:rPr kumimoji="0" lang="zh-CN" altLang="en-US" smtClean="0"/>
              <a:t>第二级</a:t>
            </a:r>
            <a:endParaRPr kumimoji="0" lang="zh-CN" altLang="en-US" smtClean="0"/>
          </a:p>
          <a:p>
            <a:pPr lvl="2" eaLnBrk="1" latinLnBrk="0" hangingPunct="1"/>
            <a:r>
              <a:rPr kumimoji="0" lang="zh-CN" altLang="en-US" smtClean="0"/>
              <a:t>第三级</a:t>
            </a:r>
            <a:endParaRPr kumimoji="0" lang="zh-CN" altLang="en-US" smtClean="0"/>
          </a:p>
          <a:p>
            <a:pPr lvl="3" eaLnBrk="1" latinLnBrk="0" hangingPunct="1"/>
            <a:r>
              <a:rPr kumimoji="0" lang="zh-CN" altLang="en-US" smtClean="0"/>
              <a:t>第四级</a:t>
            </a:r>
            <a:endParaRPr kumimoji="0" lang="zh-CN" altLang="en-US" smtClean="0"/>
          </a:p>
          <a:p>
            <a:pPr lvl="4" eaLnBrk="1" latinLnBrk="0" hangingPunct="1"/>
            <a:r>
              <a:rPr kumimoji="0" lang="zh-CN" altLang="en-US" smtClean="0"/>
              <a:t>第五级</a:t>
            </a:r>
            <a:endParaRPr kumimoji="0" lang="en-US"/>
          </a:p>
        </p:txBody>
      </p:sp>
      <p:sp>
        <p:nvSpPr>
          <p:cNvPr id="7" name="TextBox 6"/>
          <p:cNvSpPr txBox="1"/>
          <p:nvPr userDrawn="1"/>
        </p:nvSpPr>
        <p:spPr>
          <a:xfrm>
            <a:off x="107504" y="6351670"/>
            <a:ext cx="992678" cy="400110"/>
          </a:xfrm>
          <a:prstGeom prst="rect">
            <a:avLst/>
          </a:prstGeom>
          <a:noFill/>
        </p:spPr>
        <p:txBody>
          <a:bodyPr wrap="none" rtlCol="0">
            <a:noAutofit/>
          </a:bodyPr>
          <a:lstStyle/>
          <a:p>
            <a:pPr algn="ctr"/>
            <a:fld id="{19E7606C-3BA6-479C-923E-5369F65327C6}" type="slidenum">
              <a:rPr lang="zh-CN" altLang="en-US" sz="2400" b="1" smtClean="0">
                <a:solidFill>
                  <a:srgbClr val="C00000"/>
                </a:solidFill>
                <a:latin typeface="+mn-lt"/>
                <a:ea typeface="华文行楷" panose="02010800040101010101" pitchFamily="2" charset="-122"/>
              </a:rPr>
            </a:fld>
            <a:endParaRPr lang="zh-CN" sz="2400" b="1" dirty="0">
              <a:solidFill>
                <a:srgbClr val="C00000"/>
              </a:solidFill>
              <a:latin typeface="+mn-lt"/>
              <a:ea typeface="华文行楷" panose="0201080004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iming>
    <p:tnLst>
      <p:par>
        <p:cTn id="1" dur="indefinite" restart="never" nodeType="tmRoot"/>
      </p:par>
    </p:tnLst>
  </p:timing>
  <p:txStyles>
    <p:titleStyle>
      <a:lvl1pPr algn="ctr" defTabSz="914400" rtl="0" eaLnBrk="1" latinLnBrk="0" hangingPunct="1">
        <a:spcBef>
          <a:spcPct val="0"/>
        </a:spcBef>
        <a:buNone/>
        <a:defRPr kumimoji="0" lang="zh-CN"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p:bodyStyle>
    <p:otherStyle>
      <a:defPPr>
        <a:defRPr kumimoji="0" lang="zh-CN"/>
      </a:defPPr>
      <a:lvl1pPr marL="0" algn="l" defTabSz="914400" rtl="0" eaLnBrk="1" latinLnBrk="0" hangingPunct="1">
        <a:defRPr kumimoji="0" lang="zh-CN" sz="1800" kern="1200">
          <a:solidFill>
            <a:schemeClr val="tx1"/>
          </a:solidFill>
          <a:latin typeface="+mn-lt"/>
          <a:ea typeface="+mn-ea"/>
          <a:cs typeface="+mn-cs"/>
        </a:defRPr>
      </a:lvl1pPr>
      <a:lvl2pPr marL="457200" algn="l" defTabSz="914400" rtl="0" eaLnBrk="1" latinLnBrk="0" hangingPunct="1">
        <a:defRPr kumimoji="0" lang="zh-CN" sz="1800" kern="1200">
          <a:solidFill>
            <a:schemeClr val="tx1"/>
          </a:solidFill>
          <a:latin typeface="+mn-lt"/>
          <a:ea typeface="+mn-ea"/>
          <a:cs typeface="+mn-cs"/>
        </a:defRPr>
      </a:lvl2pPr>
      <a:lvl3pPr marL="914400" algn="l" defTabSz="914400" rtl="0" eaLnBrk="1" latinLnBrk="0" hangingPunct="1">
        <a:defRPr kumimoji="0" lang="zh-CN" sz="1800" kern="1200">
          <a:solidFill>
            <a:schemeClr val="tx1"/>
          </a:solidFill>
          <a:latin typeface="+mn-lt"/>
          <a:ea typeface="+mn-ea"/>
          <a:cs typeface="+mn-cs"/>
        </a:defRPr>
      </a:lvl3pPr>
      <a:lvl4pPr marL="1371600" algn="l" defTabSz="914400" rtl="0" eaLnBrk="1" latinLnBrk="0" hangingPunct="1">
        <a:defRPr kumimoji="0" lang="zh-CN" sz="1800" kern="1200">
          <a:solidFill>
            <a:schemeClr val="tx1"/>
          </a:solidFill>
          <a:latin typeface="+mn-lt"/>
          <a:ea typeface="+mn-ea"/>
          <a:cs typeface="+mn-cs"/>
        </a:defRPr>
      </a:lvl4pPr>
      <a:lvl5pPr marL="1828800" algn="l" defTabSz="914400" rtl="0" eaLnBrk="1" latinLnBrk="0" hangingPunct="1">
        <a:defRPr kumimoji="0" lang="zh-CN" sz="1800" kern="1200">
          <a:solidFill>
            <a:schemeClr val="tx1"/>
          </a:solidFill>
          <a:latin typeface="+mn-lt"/>
          <a:ea typeface="+mn-ea"/>
          <a:cs typeface="+mn-cs"/>
        </a:defRPr>
      </a:lvl5pPr>
      <a:lvl6pPr marL="2286000" algn="l" defTabSz="914400" rtl="0" eaLnBrk="1" latinLnBrk="0" hangingPunct="1">
        <a:defRPr kumimoji="0" lang="zh-CN" sz="1800" kern="1200">
          <a:solidFill>
            <a:schemeClr val="tx1"/>
          </a:solidFill>
          <a:latin typeface="+mn-lt"/>
          <a:ea typeface="+mn-ea"/>
          <a:cs typeface="+mn-cs"/>
        </a:defRPr>
      </a:lvl6pPr>
      <a:lvl7pPr marL="2743200" algn="l" defTabSz="914400" rtl="0" eaLnBrk="1" latinLnBrk="0" hangingPunct="1">
        <a:defRPr kumimoji="0" lang="zh-CN" sz="1800" kern="1200">
          <a:solidFill>
            <a:schemeClr val="tx1"/>
          </a:solidFill>
          <a:latin typeface="+mn-lt"/>
          <a:ea typeface="+mn-ea"/>
          <a:cs typeface="+mn-cs"/>
        </a:defRPr>
      </a:lvl7pPr>
      <a:lvl8pPr marL="3200400" algn="l" defTabSz="914400" rtl="0" eaLnBrk="1" latinLnBrk="0" hangingPunct="1">
        <a:defRPr kumimoji="0" lang="zh-CN" sz="1800" kern="1200">
          <a:solidFill>
            <a:schemeClr val="tx1"/>
          </a:solidFill>
          <a:latin typeface="+mn-lt"/>
          <a:ea typeface="+mn-ea"/>
          <a:cs typeface="+mn-cs"/>
        </a:defRPr>
      </a:lvl8pPr>
      <a:lvl9pPr marL="3657600" algn="l" defTabSz="914400" rtl="0" eaLnBrk="1" latinLnBrk="0" hangingPunct="1">
        <a:defRPr kumimoji="0" lang="zh-CN"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chart" Target="../charts/char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chart" Target="../charts/char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12.emf"/><Relationship Id="rId1" Type="http://schemas.openxmlformats.org/officeDocument/2006/relationships/oleObject" Target="../embeddings/oleObject3.bin"/></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chart" Target="../charts/char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chart" Target="../charts/chart4.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chart" Target="../charts/char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5" Type="http://schemas.openxmlformats.org/officeDocument/2006/relationships/notesSlide" Target="../notesSlides/notesSlide43.xml"/><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14.emf"/><Relationship Id="rId1" Type="http://schemas.openxmlformats.org/officeDocument/2006/relationships/oleObject" Target="../embeddings/oleObject4.bin"/></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6" Type="http://schemas.openxmlformats.org/officeDocument/2006/relationships/notesSlide" Target="../notesSlides/notesSlide50.xml"/><Relationship Id="rId5" Type="http://schemas.openxmlformats.org/officeDocument/2006/relationships/slideLayout" Target="../slideLayouts/slideLayout2.xml"/><Relationship Id="rId4" Type="http://schemas.openxmlformats.org/officeDocument/2006/relationships/image" Target="../media/image16.png"/><Relationship Id="rId3" Type="http://schemas.openxmlformats.org/officeDocument/2006/relationships/tags" Target="../tags/tag3.xml"/><Relationship Id="rId2" Type="http://schemas.openxmlformats.org/officeDocument/2006/relationships/image" Target="../media/image15.png"/><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8.wmf"/><Relationship Id="rId1" Type="http://schemas.openxmlformats.org/officeDocument/2006/relationships/oleObject" Target="../embeddings/oleObject1.bin"/></Relationships>
</file>

<file path=ppt/slides/_rels/slide60.xml.rels><?xml version="1.0" encoding="UTF-8" standalone="yes"?>
<Relationships xmlns="http://schemas.openxmlformats.org/package/2006/relationships"><Relationship Id="rId5" Type="http://schemas.openxmlformats.org/officeDocument/2006/relationships/notesSlide" Target="../notesSlides/notesSlide51.xml"/><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17.emf"/><Relationship Id="rId1" Type="http://schemas.openxmlformats.org/officeDocument/2006/relationships/oleObject" Target="../embeddings/oleObject5.bin"/></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xml"/><Relationship Id="rId1" Type="http://schemas.openxmlformats.org/officeDocument/2006/relationships/chart" Target="../charts/char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2.xml"/><Relationship Id="rId1" Type="http://schemas.openxmlformats.org/officeDocument/2006/relationships/chart" Target="../charts/char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8.wmf"/><Relationship Id="rId1" Type="http://schemas.openxmlformats.org/officeDocument/2006/relationships/oleObject" Target="../embeddings/oleObject2.bin"/></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p:cNvSpPr txBox="1"/>
          <p:nvPr/>
        </p:nvSpPr>
        <p:spPr>
          <a:xfrm>
            <a:off x="755576" y="404664"/>
            <a:ext cx="7562641" cy="6155018"/>
          </a:xfrm>
          <a:prstGeom prst="rect">
            <a:avLst/>
          </a:prstGeom>
          <a:noFill/>
        </p:spPr>
        <p:txBody>
          <a:bodyPr wrap="square" rtlCol="0">
            <a:spAutoFit/>
          </a:bodyPr>
          <a:lstStyle/>
          <a:p>
            <a:pPr>
              <a:lnSpc>
                <a:spcPct val="150000"/>
              </a:lnSpc>
              <a:spcAft>
                <a:spcPts val="1800"/>
              </a:spcAft>
            </a:pPr>
            <a:r>
              <a:rPr lang="zh-CN" altLang="en-US" sz="2800" b="1" dirty="0" smtClean="0">
                <a:solidFill>
                  <a:schemeClr val="accent1">
                    <a:lumMod val="75000"/>
                  </a:schemeClr>
                </a:solidFill>
                <a:latin typeface="华文中宋" panose="02010600040101010101" pitchFamily="2" charset="-122"/>
                <a:ea typeface="华文中宋" panose="02010600040101010101" pitchFamily="2" charset="-122"/>
              </a:rPr>
              <a:t>第</a:t>
            </a:r>
            <a:r>
              <a:rPr lang="en-US" altLang="zh-CN" sz="2800" b="1" dirty="0" smtClean="0">
                <a:solidFill>
                  <a:schemeClr val="accent1">
                    <a:lumMod val="75000"/>
                  </a:schemeClr>
                </a:solidFill>
                <a:latin typeface="华文中宋" panose="02010600040101010101" pitchFamily="2" charset="-122"/>
                <a:ea typeface="华文中宋" panose="02010600040101010101" pitchFamily="2" charset="-122"/>
              </a:rPr>
              <a:t>2</a:t>
            </a:r>
            <a:r>
              <a:rPr lang="zh-CN" altLang="en-US" sz="2800" b="1" dirty="0" smtClean="0">
                <a:solidFill>
                  <a:schemeClr val="accent1">
                    <a:lumMod val="75000"/>
                  </a:schemeClr>
                </a:solidFill>
                <a:latin typeface="华文中宋" panose="02010600040101010101" pitchFamily="2" charset="-122"/>
                <a:ea typeface="华文中宋" panose="02010600040101010101" pitchFamily="2" charset="-122"/>
              </a:rPr>
              <a:t>章  指令系统原理与示例</a:t>
            </a:r>
            <a:endParaRPr lang="en-US" altLang="zh-CN" sz="2800" b="1" dirty="0" smtClean="0">
              <a:solidFill>
                <a:schemeClr val="accent1">
                  <a:lumMod val="75000"/>
                </a:schemeClr>
              </a:solidFill>
              <a:latin typeface="华文中宋" panose="02010600040101010101" pitchFamily="2" charset="-122"/>
              <a:ea typeface="华文中宋" panose="02010600040101010101" pitchFamily="2" charset="-122"/>
            </a:endParaRPr>
          </a:p>
          <a:p>
            <a:pPr marL="342900" indent="-342900">
              <a:lnSpc>
                <a:spcPts val="3100"/>
              </a:lnSpc>
              <a:spcBef>
                <a:spcPct val="20000"/>
              </a:spcBef>
              <a:buClr>
                <a:schemeClr val="hlink"/>
              </a:buClr>
              <a:buSzPct val="70000"/>
              <a:buFont typeface="Wingdings" panose="05000000000000000000" pitchFamily="2" charset="2"/>
              <a:buNone/>
              <a:defRPr/>
            </a:pPr>
            <a:r>
              <a:rPr lang="en-US" altLang="zh-CN" sz="2400" kern="0" dirty="0">
                <a:solidFill>
                  <a:srgbClr val="0000FF"/>
                </a:solidFill>
                <a:latin typeface="华文中宋" panose="02010600040101010101" pitchFamily="2" charset="-122"/>
                <a:ea typeface="华文中宋" panose="02010600040101010101" pitchFamily="2" charset="-122"/>
              </a:rPr>
              <a:t>2</a:t>
            </a:r>
            <a:r>
              <a:rPr lang="en-US" altLang="zh-CN" sz="2400" kern="0" dirty="0" smtClean="0">
                <a:solidFill>
                  <a:srgbClr val="0000FF"/>
                </a:solidFill>
                <a:latin typeface="华文中宋" panose="02010600040101010101" pitchFamily="2" charset="-122"/>
                <a:ea typeface="华文中宋" panose="02010600040101010101" pitchFamily="2" charset="-122"/>
              </a:rPr>
              <a:t>.1  </a:t>
            </a:r>
            <a:r>
              <a:rPr lang="zh-CN" altLang="en-US" sz="2400" kern="0" dirty="0">
                <a:solidFill>
                  <a:srgbClr val="0000FF"/>
                </a:solidFill>
                <a:latin typeface="华文中宋" panose="02010600040101010101" pitchFamily="2" charset="-122"/>
                <a:ea typeface="华文中宋" panose="02010600040101010101" pitchFamily="2" charset="-122"/>
              </a:rPr>
              <a:t>简介</a:t>
            </a:r>
            <a:endParaRPr lang="en-US" altLang="zh-CN" sz="2400" kern="0" dirty="0">
              <a:solidFill>
                <a:srgbClr val="0000FF"/>
              </a:solidFill>
              <a:latin typeface="华文中宋" panose="02010600040101010101" pitchFamily="2" charset="-122"/>
              <a:ea typeface="华文中宋" panose="02010600040101010101" pitchFamily="2" charset="-122"/>
            </a:endParaRPr>
          </a:p>
          <a:p>
            <a:pPr marL="342900" indent="-342900">
              <a:lnSpc>
                <a:spcPts val="3100"/>
              </a:lnSpc>
              <a:spcBef>
                <a:spcPct val="20000"/>
              </a:spcBef>
              <a:buClr>
                <a:schemeClr val="hlink"/>
              </a:buClr>
              <a:buSzPct val="70000"/>
              <a:buFont typeface="Wingdings" panose="05000000000000000000" pitchFamily="2" charset="2"/>
              <a:buNone/>
              <a:defRPr/>
            </a:pPr>
            <a:r>
              <a:rPr lang="en-US" altLang="zh-CN" sz="2400" kern="0" dirty="0">
                <a:latin typeface="华文中宋" panose="02010600040101010101" pitchFamily="2" charset="-122"/>
                <a:ea typeface="华文中宋" panose="02010600040101010101" pitchFamily="2" charset="-122"/>
              </a:rPr>
              <a:t>2</a:t>
            </a:r>
            <a:r>
              <a:rPr lang="en-US" altLang="zh-CN" sz="2400" kern="0" dirty="0" smtClean="0">
                <a:latin typeface="华文中宋" panose="02010600040101010101" pitchFamily="2" charset="-122"/>
                <a:ea typeface="华文中宋" panose="02010600040101010101" pitchFamily="2" charset="-122"/>
              </a:rPr>
              <a:t>.2  </a:t>
            </a:r>
            <a:r>
              <a:rPr lang="zh-CN" altLang="en-US" sz="2400" kern="0" dirty="0" smtClean="0">
                <a:latin typeface="华文中宋" panose="02010600040101010101" pitchFamily="2" charset="-122"/>
                <a:ea typeface="华文中宋" panose="02010600040101010101" pitchFamily="2" charset="-122"/>
              </a:rPr>
              <a:t>指令集系统结构的分类</a:t>
            </a:r>
            <a:endParaRPr lang="en-US" altLang="zh-CN" sz="2400" kern="0" dirty="0">
              <a:latin typeface="华文中宋" panose="02010600040101010101" pitchFamily="2" charset="-122"/>
              <a:ea typeface="华文中宋" panose="02010600040101010101" pitchFamily="2" charset="-122"/>
            </a:endParaRPr>
          </a:p>
          <a:p>
            <a:pPr marL="342900" indent="-342900">
              <a:lnSpc>
                <a:spcPts val="3100"/>
              </a:lnSpc>
              <a:spcBef>
                <a:spcPct val="20000"/>
              </a:spcBef>
              <a:buClr>
                <a:schemeClr val="hlink"/>
              </a:buClr>
              <a:buSzPct val="70000"/>
              <a:defRPr/>
            </a:pPr>
            <a:r>
              <a:rPr lang="en-US" altLang="zh-CN" sz="2400" kern="0" dirty="0">
                <a:latin typeface="华文中宋" panose="02010600040101010101" pitchFamily="2" charset="-122"/>
                <a:ea typeface="华文中宋" panose="02010600040101010101" pitchFamily="2" charset="-122"/>
              </a:rPr>
              <a:t>2</a:t>
            </a:r>
            <a:r>
              <a:rPr lang="en-US" altLang="zh-CN" sz="2400" kern="0" dirty="0" smtClean="0">
                <a:latin typeface="华文中宋" panose="02010600040101010101" pitchFamily="2" charset="-122"/>
                <a:ea typeface="华文中宋" panose="02010600040101010101" pitchFamily="2" charset="-122"/>
              </a:rPr>
              <a:t>.3  </a:t>
            </a:r>
            <a:r>
              <a:rPr lang="zh-CN" altLang="en-US" sz="2400" kern="0" dirty="0" smtClean="0">
                <a:latin typeface="华文中宋" panose="02010600040101010101" pitchFamily="2" charset="-122"/>
                <a:ea typeface="华文中宋" panose="02010600040101010101" pitchFamily="2" charset="-122"/>
              </a:rPr>
              <a:t>存储器寻址</a:t>
            </a:r>
            <a:endParaRPr lang="en-US" altLang="zh-CN" sz="2400" kern="0" dirty="0">
              <a:latin typeface="华文中宋" panose="02010600040101010101" pitchFamily="2" charset="-122"/>
              <a:ea typeface="华文中宋" panose="02010600040101010101" pitchFamily="2" charset="-122"/>
            </a:endParaRPr>
          </a:p>
          <a:p>
            <a:pPr marL="342900" indent="-342900">
              <a:lnSpc>
                <a:spcPts val="3100"/>
              </a:lnSpc>
              <a:spcBef>
                <a:spcPct val="20000"/>
              </a:spcBef>
              <a:buClr>
                <a:schemeClr val="hlink"/>
              </a:buClr>
              <a:buSzPct val="70000"/>
              <a:buFont typeface="Wingdings" panose="05000000000000000000" pitchFamily="2" charset="2"/>
              <a:buNone/>
              <a:defRPr/>
            </a:pPr>
            <a:r>
              <a:rPr lang="en-US" altLang="zh-CN" sz="2400" kern="0" dirty="0">
                <a:latin typeface="华文中宋" panose="02010600040101010101" pitchFamily="2" charset="-122"/>
                <a:ea typeface="华文中宋" panose="02010600040101010101" pitchFamily="2" charset="-122"/>
              </a:rPr>
              <a:t>2</a:t>
            </a:r>
            <a:r>
              <a:rPr lang="en-US" altLang="zh-CN" sz="2400" kern="0" dirty="0" smtClean="0">
                <a:latin typeface="华文中宋" panose="02010600040101010101" pitchFamily="2" charset="-122"/>
                <a:ea typeface="华文中宋" panose="02010600040101010101" pitchFamily="2" charset="-122"/>
              </a:rPr>
              <a:t>.4  </a:t>
            </a:r>
            <a:r>
              <a:rPr lang="zh-CN" altLang="en-US" sz="2400" kern="0" dirty="0" smtClean="0">
                <a:latin typeface="华文中宋" panose="02010600040101010101" pitchFamily="2" charset="-122"/>
                <a:ea typeface="华文中宋" panose="02010600040101010101" pitchFamily="2" charset="-122"/>
              </a:rPr>
              <a:t>操作数的大小和类别</a:t>
            </a:r>
            <a:endParaRPr lang="en-US" altLang="zh-CN" sz="2400" kern="0" dirty="0">
              <a:latin typeface="华文中宋" panose="02010600040101010101" pitchFamily="2" charset="-122"/>
              <a:ea typeface="华文中宋" panose="02010600040101010101" pitchFamily="2" charset="-122"/>
            </a:endParaRPr>
          </a:p>
          <a:p>
            <a:pPr marL="342900" indent="-342900">
              <a:lnSpc>
                <a:spcPts val="3100"/>
              </a:lnSpc>
              <a:spcBef>
                <a:spcPct val="20000"/>
              </a:spcBef>
              <a:buClr>
                <a:schemeClr val="hlink"/>
              </a:buClr>
              <a:buSzPct val="70000"/>
              <a:defRPr/>
            </a:pPr>
            <a:r>
              <a:rPr lang="en-US" altLang="zh-CN" sz="2400" kern="0" dirty="0">
                <a:latin typeface="华文中宋" panose="02010600040101010101" pitchFamily="2" charset="-122"/>
                <a:ea typeface="华文中宋" panose="02010600040101010101" pitchFamily="2" charset="-122"/>
              </a:rPr>
              <a:t>2</a:t>
            </a:r>
            <a:r>
              <a:rPr lang="en-US" altLang="zh-CN" sz="2400" kern="0" dirty="0" smtClean="0">
                <a:latin typeface="华文中宋" panose="02010600040101010101" pitchFamily="2" charset="-122"/>
                <a:ea typeface="华文中宋" panose="02010600040101010101" pitchFamily="2" charset="-122"/>
              </a:rPr>
              <a:t>.5  </a:t>
            </a:r>
            <a:r>
              <a:rPr lang="zh-CN" altLang="en-US" sz="2400" kern="0" dirty="0" smtClean="0">
                <a:latin typeface="华文中宋" panose="02010600040101010101" pitchFamily="2" charset="-122"/>
                <a:ea typeface="华文中宋" panose="02010600040101010101" pitchFamily="2" charset="-122"/>
              </a:rPr>
              <a:t>指令系统的操作</a:t>
            </a:r>
            <a:endParaRPr lang="en-US" altLang="zh-CN" sz="2400" kern="0" dirty="0">
              <a:latin typeface="华文中宋" panose="02010600040101010101" pitchFamily="2" charset="-122"/>
              <a:ea typeface="华文中宋" panose="02010600040101010101" pitchFamily="2" charset="-122"/>
            </a:endParaRPr>
          </a:p>
          <a:p>
            <a:pPr marL="342900" indent="-342900">
              <a:lnSpc>
                <a:spcPts val="3100"/>
              </a:lnSpc>
              <a:spcBef>
                <a:spcPct val="20000"/>
              </a:spcBef>
              <a:buClr>
                <a:schemeClr val="hlink"/>
              </a:buClr>
              <a:buSzPct val="70000"/>
              <a:buFont typeface="Wingdings" panose="05000000000000000000" pitchFamily="2" charset="2"/>
              <a:buNone/>
              <a:defRPr/>
            </a:pPr>
            <a:r>
              <a:rPr lang="en-US" altLang="zh-CN" sz="2400" kern="0" dirty="0">
                <a:latin typeface="华文中宋" panose="02010600040101010101" pitchFamily="2" charset="-122"/>
                <a:ea typeface="华文中宋" panose="02010600040101010101" pitchFamily="2" charset="-122"/>
              </a:rPr>
              <a:t>2</a:t>
            </a:r>
            <a:r>
              <a:rPr lang="en-US" altLang="zh-CN" sz="2400" kern="0" dirty="0" smtClean="0">
                <a:latin typeface="华文中宋" panose="02010600040101010101" pitchFamily="2" charset="-122"/>
                <a:ea typeface="华文中宋" panose="02010600040101010101" pitchFamily="2" charset="-122"/>
              </a:rPr>
              <a:t>.6  </a:t>
            </a:r>
            <a:r>
              <a:rPr lang="zh-CN" altLang="en-US" sz="2400" kern="0" dirty="0" smtClean="0">
                <a:latin typeface="华文中宋" panose="02010600040101010101" pitchFamily="2" charset="-122"/>
                <a:ea typeface="华文中宋" panose="02010600040101010101" pitchFamily="2" charset="-122"/>
              </a:rPr>
              <a:t>控制流指令</a:t>
            </a:r>
            <a:endParaRPr lang="en-US" altLang="zh-CN" sz="2400" kern="0" dirty="0">
              <a:latin typeface="华文中宋" panose="02010600040101010101" pitchFamily="2" charset="-122"/>
              <a:ea typeface="华文中宋" panose="02010600040101010101" pitchFamily="2" charset="-122"/>
            </a:endParaRPr>
          </a:p>
          <a:p>
            <a:pPr marL="342900" indent="-342900">
              <a:lnSpc>
                <a:spcPts val="3100"/>
              </a:lnSpc>
              <a:spcBef>
                <a:spcPct val="20000"/>
              </a:spcBef>
              <a:buClr>
                <a:schemeClr val="hlink"/>
              </a:buClr>
              <a:buSzPct val="70000"/>
              <a:defRPr/>
            </a:pPr>
            <a:r>
              <a:rPr lang="en-US" altLang="zh-CN" sz="2400" kern="0" dirty="0">
                <a:latin typeface="华文中宋" panose="02010600040101010101" pitchFamily="2" charset="-122"/>
                <a:ea typeface="华文中宋" panose="02010600040101010101" pitchFamily="2" charset="-122"/>
              </a:rPr>
              <a:t>2</a:t>
            </a:r>
            <a:r>
              <a:rPr lang="en-US" altLang="zh-CN" sz="2400" kern="0" dirty="0" smtClean="0">
                <a:latin typeface="华文中宋" panose="02010600040101010101" pitchFamily="2" charset="-122"/>
                <a:ea typeface="华文中宋" panose="02010600040101010101" pitchFamily="2" charset="-122"/>
              </a:rPr>
              <a:t>.7  </a:t>
            </a:r>
            <a:r>
              <a:rPr lang="zh-CN" altLang="en-US" sz="2400" kern="0" dirty="0" smtClean="0">
                <a:latin typeface="华文中宋" panose="02010600040101010101" pitchFamily="2" charset="-122"/>
                <a:ea typeface="华文中宋" panose="02010600040101010101" pitchFamily="2" charset="-122"/>
              </a:rPr>
              <a:t>指令系统的编码</a:t>
            </a:r>
            <a:endParaRPr lang="en-US" altLang="zh-CN" sz="2400" kern="0" dirty="0">
              <a:latin typeface="华文中宋" panose="02010600040101010101" pitchFamily="2" charset="-122"/>
              <a:ea typeface="华文中宋" panose="02010600040101010101" pitchFamily="2" charset="-122"/>
            </a:endParaRPr>
          </a:p>
          <a:p>
            <a:pPr marL="342900" indent="-342900">
              <a:lnSpc>
                <a:spcPts val="3100"/>
              </a:lnSpc>
              <a:spcBef>
                <a:spcPct val="20000"/>
              </a:spcBef>
              <a:buClr>
                <a:schemeClr val="hlink"/>
              </a:buClr>
              <a:buSzPct val="70000"/>
              <a:buFont typeface="Wingdings" panose="05000000000000000000" pitchFamily="2" charset="2"/>
              <a:buNone/>
              <a:defRPr/>
            </a:pPr>
            <a:r>
              <a:rPr lang="en-US" altLang="zh-CN" sz="2400" kern="0" dirty="0">
                <a:latin typeface="华文中宋" panose="02010600040101010101" pitchFamily="2" charset="-122"/>
                <a:ea typeface="华文中宋" panose="02010600040101010101" pitchFamily="2" charset="-122"/>
              </a:rPr>
              <a:t>2.8  </a:t>
            </a:r>
            <a:r>
              <a:rPr lang="zh-CN" altLang="en-US" sz="2400" kern="0" dirty="0" smtClean="0">
                <a:latin typeface="华文中宋" panose="02010600040101010101" pitchFamily="2" charset="-122"/>
                <a:ea typeface="华文中宋" panose="02010600040101010101" pitchFamily="2" charset="-122"/>
              </a:rPr>
              <a:t>相关问题：编译器的角色</a:t>
            </a:r>
            <a:endParaRPr lang="en-US" altLang="zh-CN" sz="2400" kern="0" dirty="0">
              <a:latin typeface="华文中宋" panose="02010600040101010101" pitchFamily="2" charset="-122"/>
              <a:ea typeface="华文中宋" panose="02010600040101010101" pitchFamily="2" charset="-122"/>
            </a:endParaRPr>
          </a:p>
          <a:p>
            <a:pPr marL="342900" indent="-342900">
              <a:lnSpc>
                <a:spcPts val="3100"/>
              </a:lnSpc>
              <a:spcBef>
                <a:spcPct val="20000"/>
              </a:spcBef>
              <a:buClr>
                <a:schemeClr val="hlink"/>
              </a:buClr>
              <a:buSzPct val="70000"/>
              <a:buFont typeface="Wingdings" panose="05000000000000000000" pitchFamily="2" charset="2"/>
              <a:buNone/>
              <a:defRPr/>
            </a:pPr>
            <a:r>
              <a:rPr lang="en-US" altLang="zh-CN" sz="2400" kern="0" dirty="0">
                <a:latin typeface="华文中宋" panose="02010600040101010101" pitchFamily="2" charset="-122"/>
                <a:ea typeface="华文中宋" panose="02010600040101010101" pitchFamily="2" charset="-122"/>
              </a:rPr>
              <a:t>2</a:t>
            </a:r>
            <a:r>
              <a:rPr lang="en-US" altLang="zh-CN" sz="2400" kern="0" dirty="0" smtClean="0">
                <a:latin typeface="华文中宋" panose="02010600040101010101" pitchFamily="2" charset="-122"/>
                <a:ea typeface="华文中宋" panose="02010600040101010101" pitchFamily="2" charset="-122"/>
              </a:rPr>
              <a:t>.9  MIPS</a:t>
            </a:r>
            <a:r>
              <a:rPr lang="zh-CN" altLang="en-US" sz="2400" kern="0" dirty="0" smtClean="0">
                <a:latin typeface="华文中宋" panose="02010600040101010101" pitchFamily="2" charset="-122"/>
                <a:ea typeface="华文中宋" panose="02010600040101010101" pitchFamily="2" charset="-122"/>
              </a:rPr>
              <a:t>系统结构</a:t>
            </a:r>
            <a:endParaRPr lang="en-US" altLang="zh-CN" sz="2400" kern="0" dirty="0">
              <a:latin typeface="华文中宋" panose="02010600040101010101" pitchFamily="2" charset="-122"/>
              <a:ea typeface="华文中宋" panose="02010600040101010101" pitchFamily="2" charset="-122"/>
            </a:endParaRPr>
          </a:p>
          <a:p>
            <a:pPr marL="342900" indent="-342900">
              <a:lnSpc>
                <a:spcPts val="3100"/>
              </a:lnSpc>
              <a:spcBef>
                <a:spcPct val="20000"/>
              </a:spcBef>
              <a:buClr>
                <a:schemeClr val="hlink"/>
              </a:buClr>
              <a:buSzPct val="70000"/>
              <a:buFont typeface="Wingdings" panose="05000000000000000000" pitchFamily="2" charset="2"/>
              <a:buNone/>
              <a:defRPr/>
            </a:pPr>
            <a:r>
              <a:rPr lang="en-US" altLang="zh-CN" sz="2400" kern="0" dirty="0">
                <a:latin typeface="华文中宋" panose="02010600040101010101" pitchFamily="2" charset="-122"/>
                <a:ea typeface="华文中宋" panose="02010600040101010101" pitchFamily="2" charset="-122"/>
              </a:rPr>
              <a:t>2</a:t>
            </a:r>
            <a:r>
              <a:rPr lang="en-US" altLang="zh-CN" sz="2400" kern="0" dirty="0" smtClean="0">
                <a:latin typeface="华文中宋" panose="02010600040101010101" pitchFamily="2" charset="-122"/>
                <a:ea typeface="华文中宋" panose="02010600040101010101" pitchFamily="2" charset="-122"/>
              </a:rPr>
              <a:t>.10  </a:t>
            </a:r>
            <a:r>
              <a:rPr lang="zh-CN" altLang="en-US" sz="2400" kern="0" dirty="0" smtClean="0">
                <a:latin typeface="华文中宋" panose="02010600040101010101" pitchFamily="2" charset="-122"/>
                <a:ea typeface="华文中宋" panose="02010600040101010101" pitchFamily="2" charset="-122"/>
              </a:rPr>
              <a:t>谬误和易犯的错误</a:t>
            </a:r>
            <a:endParaRPr lang="en-US" altLang="zh-CN" sz="2400" kern="0" dirty="0" smtClean="0">
              <a:latin typeface="华文中宋" panose="02010600040101010101" pitchFamily="2" charset="-122"/>
              <a:ea typeface="华文中宋" panose="02010600040101010101" pitchFamily="2" charset="-122"/>
            </a:endParaRPr>
          </a:p>
          <a:p>
            <a:pPr marL="342900" indent="-342900">
              <a:lnSpc>
                <a:spcPts val="3100"/>
              </a:lnSpc>
              <a:spcBef>
                <a:spcPct val="20000"/>
              </a:spcBef>
              <a:buClr>
                <a:schemeClr val="hlink"/>
              </a:buClr>
              <a:buSzPct val="70000"/>
              <a:buFont typeface="Wingdings" panose="05000000000000000000" pitchFamily="2" charset="2"/>
              <a:buNone/>
              <a:defRPr/>
            </a:pPr>
            <a:r>
              <a:rPr lang="en-US" altLang="zh-CN" sz="2400" kern="0" dirty="0" smtClean="0">
                <a:latin typeface="华文中宋" panose="02010600040101010101" pitchFamily="2" charset="-122"/>
                <a:ea typeface="华文中宋" panose="02010600040101010101" pitchFamily="2" charset="-122"/>
              </a:rPr>
              <a:t>2.11 </a:t>
            </a:r>
            <a:r>
              <a:rPr lang="zh-CN" altLang="en-US" sz="2400" kern="0" dirty="0" smtClean="0">
                <a:latin typeface="华文中宋" panose="02010600040101010101" pitchFamily="2" charset="-122"/>
                <a:ea typeface="华文中宋" panose="02010600040101010101" pitchFamily="2" charset="-122"/>
              </a:rPr>
              <a:t>结论</a:t>
            </a:r>
            <a:endParaRPr lang="en-US" altLang="zh-CN" sz="2400" kern="0" dirty="0">
              <a:latin typeface="华文中宋" panose="02010600040101010101" pitchFamily="2" charset="-122"/>
              <a:ea typeface="华文中宋" panose="02010600040101010101" pitchFamily="2" charset="-122"/>
            </a:endParaRPr>
          </a:p>
        </p:txBody>
      </p:sp>
      <p:cxnSp>
        <p:nvCxnSpPr>
          <p:cNvPr id="3" name="Straight Connector 9"/>
          <p:cNvCxnSpPr/>
          <p:nvPr/>
        </p:nvCxnSpPr>
        <p:spPr>
          <a:xfrm>
            <a:off x="682352" y="1267172"/>
            <a:ext cx="5257800" cy="1588"/>
          </a:xfrm>
          <a:prstGeom prst="line">
            <a:avLst/>
          </a:prstGeom>
          <a:ln w="47625">
            <a:solidFill>
              <a:schemeClr val="tx1"/>
            </a:solidFill>
          </a:ln>
          <a:effectLst/>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idx="4294967295"/>
          </p:nvPr>
        </p:nvSpPr>
        <p:spPr>
          <a:xfrm>
            <a:off x="436180" y="76200"/>
            <a:ext cx="8403020" cy="685800"/>
          </a:xfrm>
        </p:spPr>
        <p:txBody>
          <a:bodyPr>
            <a:normAutofit/>
          </a:bodyPr>
          <a:lstStyle/>
          <a:p>
            <a:pPr lvl="0">
              <a:spcBef>
                <a:spcPts val="0"/>
              </a:spcBef>
            </a:pPr>
            <a:r>
              <a:rPr lang="en-US" altLang="zh-CN" sz="2800" dirty="0">
                <a:solidFill>
                  <a:srgbClr val="0000FF"/>
                </a:solidFill>
                <a:latin typeface="华文中宋" panose="02010600040101010101" pitchFamily="2" charset="-122"/>
                <a:ea typeface="华文中宋" panose="02010600040101010101" pitchFamily="2" charset="-122"/>
              </a:rPr>
              <a:t>2.2 </a:t>
            </a:r>
            <a:r>
              <a:rPr lang="zh-CN" altLang="en-US" sz="2800" dirty="0">
                <a:solidFill>
                  <a:srgbClr val="0000FF"/>
                </a:solidFill>
                <a:latin typeface="华文中宋" panose="02010600040101010101" pitchFamily="2" charset="-122"/>
                <a:ea typeface="华文中宋" panose="02010600040101010101" pitchFamily="2" charset="-122"/>
              </a:rPr>
              <a:t>指令集系统结构的分类</a:t>
            </a:r>
            <a:endParaRPr lang="zh-CN" sz="2800" dirty="0">
              <a:solidFill>
                <a:schemeClr val="tx1"/>
              </a:solidFill>
              <a:latin typeface="华文中宋" panose="02010600040101010101" pitchFamily="2" charset="-122"/>
              <a:ea typeface="华文中宋" panose="02010600040101010101" pitchFamily="2" charset="-122"/>
            </a:endParaRPr>
          </a:p>
        </p:txBody>
      </p:sp>
      <p:sp>
        <p:nvSpPr>
          <p:cNvPr id="3" name="内容占位符 2"/>
          <p:cNvSpPr txBox="1"/>
          <p:nvPr/>
        </p:nvSpPr>
        <p:spPr>
          <a:xfrm>
            <a:off x="609600" y="1196752"/>
            <a:ext cx="8229600" cy="490470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pPr marL="0" indent="0">
              <a:buFont typeface="Arial" panose="020B0604020202020204" pitchFamily="34" charset="0"/>
              <a:buNone/>
            </a:pPr>
            <a:r>
              <a:rPr lang="zh-CN" altLang="en-US" sz="2800" dirty="0" smtClean="0">
                <a:latin typeface="华文中宋" panose="02010600040101010101" pitchFamily="2" charset="-122"/>
                <a:ea typeface="华文中宋" panose="02010600040101010101" pitchFamily="2" charset="-122"/>
              </a:rPr>
              <a:t>按照</a:t>
            </a:r>
            <a:r>
              <a:rPr lang="zh-CN" altLang="en-US" sz="2800" dirty="0" smtClean="0">
                <a:solidFill>
                  <a:srgbClr val="FF0000"/>
                </a:solidFill>
                <a:latin typeface="华文中宋" panose="02010600040101010101" pitchFamily="2" charset="-122"/>
                <a:ea typeface="华文中宋" panose="02010600040101010101" pitchFamily="2" charset="-122"/>
              </a:rPr>
              <a:t>通用寄存器</a:t>
            </a:r>
            <a:r>
              <a:rPr lang="zh-CN" altLang="en-US" sz="2800" dirty="0" smtClean="0">
                <a:latin typeface="华文中宋" panose="02010600040101010101" pitchFamily="2" charset="-122"/>
                <a:ea typeface="华文中宋" panose="02010600040101010101" pitchFamily="2" charset="-122"/>
              </a:rPr>
              <a:t>访问方式划分，有两种通用寄存器系统结构的计算机：</a:t>
            </a:r>
            <a:endParaRPr lang="zh-CN" altLang="en-US" sz="2800" dirty="0" smtClean="0">
              <a:latin typeface="华文中宋" panose="02010600040101010101" pitchFamily="2" charset="-122"/>
              <a:ea typeface="华文中宋" panose="02010600040101010101" pitchFamily="2" charset="-122"/>
            </a:endParaRPr>
          </a:p>
          <a:p>
            <a:pPr marL="0" indent="0">
              <a:buFont typeface="Arial" panose="020B0604020202020204" pitchFamily="34" charset="0"/>
              <a:buNone/>
            </a:pPr>
            <a:r>
              <a:rPr lang="zh-CN" altLang="en-US" sz="2400" dirty="0" smtClean="0">
                <a:latin typeface="华文中宋" panose="02010600040101010101" pitchFamily="2" charset="-122"/>
                <a:ea typeface="华文中宋" panose="02010600040101010101" pitchFamily="2" charset="-122"/>
              </a:rPr>
              <a:t>（</a:t>
            </a:r>
            <a:r>
              <a:rPr lang="en-US" altLang="zh-CN" sz="2400" dirty="0" smtClean="0">
                <a:latin typeface="华文中宋" panose="02010600040101010101" pitchFamily="2" charset="-122"/>
                <a:ea typeface="华文中宋" panose="02010600040101010101" pitchFamily="2" charset="-122"/>
              </a:rPr>
              <a:t>1</a:t>
            </a:r>
            <a:r>
              <a:rPr lang="zh-CN" altLang="en-US" sz="2400" dirty="0" smtClean="0">
                <a:latin typeface="华文中宋" panose="02010600040101010101" pitchFamily="2" charset="-122"/>
                <a:ea typeface="华文中宋" panose="02010600040101010101" pitchFamily="2" charset="-122"/>
              </a:rPr>
              <a:t>）  </a:t>
            </a:r>
            <a:r>
              <a:rPr lang="en-US" altLang="zh-CN" sz="2400" dirty="0" smtClean="0">
                <a:solidFill>
                  <a:schemeClr val="accent1"/>
                </a:solidFill>
                <a:latin typeface="华文中宋" panose="02010600040101010101" pitchFamily="2" charset="-122"/>
                <a:ea typeface="华文中宋" panose="02010600040101010101" pitchFamily="2" charset="-122"/>
              </a:rPr>
              <a:t>register-memory</a:t>
            </a:r>
            <a:r>
              <a:rPr lang="zh-CN" altLang="en-US" sz="2400" dirty="0" smtClean="0">
                <a:solidFill>
                  <a:schemeClr val="accent1"/>
                </a:solidFill>
                <a:latin typeface="华文中宋" panose="02010600040101010101" pitchFamily="2" charset="-122"/>
                <a:ea typeface="华文中宋" panose="02010600040101010101" pitchFamily="2" charset="-122"/>
              </a:rPr>
              <a:t>系统结构</a:t>
            </a:r>
            <a:r>
              <a:rPr lang="zh-CN" altLang="en-US" sz="2400" dirty="0" smtClean="0">
                <a:latin typeface="华文中宋" panose="02010600040101010101" pitchFamily="2" charset="-122"/>
                <a:ea typeface="华文中宋" panose="02010600040101010101" pitchFamily="2" charset="-122"/>
              </a:rPr>
              <a:t>，一般指令都可以访问存储器。</a:t>
            </a:r>
            <a:endParaRPr lang="zh-CN" altLang="en-US" sz="2400" dirty="0" smtClean="0">
              <a:latin typeface="华文中宋" panose="02010600040101010101" pitchFamily="2" charset="-122"/>
              <a:ea typeface="华文中宋" panose="02010600040101010101" pitchFamily="2" charset="-122"/>
            </a:endParaRPr>
          </a:p>
          <a:p>
            <a:pPr marL="0" indent="0">
              <a:buFont typeface="Arial" panose="020B0604020202020204" pitchFamily="34" charset="0"/>
              <a:buNone/>
            </a:pPr>
            <a:r>
              <a:rPr lang="zh-CN" altLang="en-US" sz="2400" dirty="0" smtClean="0">
                <a:latin typeface="华文中宋" panose="02010600040101010101" pitchFamily="2" charset="-122"/>
                <a:ea typeface="华文中宋" panose="02010600040101010101" pitchFamily="2" charset="-122"/>
              </a:rPr>
              <a:t>（</a:t>
            </a:r>
            <a:r>
              <a:rPr lang="en-US" altLang="zh-CN" sz="2400" dirty="0" smtClean="0">
                <a:latin typeface="华文中宋" panose="02010600040101010101" pitchFamily="2" charset="-122"/>
                <a:ea typeface="华文中宋" panose="02010600040101010101" pitchFamily="2" charset="-122"/>
              </a:rPr>
              <a:t>2</a:t>
            </a:r>
            <a:r>
              <a:rPr lang="zh-CN" altLang="en-US" sz="2400" dirty="0" smtClean="0">
                <a:latin typeface="华文中宋" panose="02010600040101010101" pitchFamily="2" charset="-122"/>
                <a:ea typeface="华文中宋" panose="02010600040101010101" pitchFamily="2" charset="-122"/>
              </a:rPr>
              <a:t>）</a:t>
            </a:r>
            <a:r>
              <a:rPr lang="zh-CN" altLang="en-US" sz="2400" dirty="0" smtClean="0">
                <a:solidFill>
                  <a:schemeClr val="accent1"/>
                </a:solidFill>
                <a:latin typeface="华文中宋" panose="02010600040101010101" pitchFamily="2" charset="-122"/>
                <a:ea typeface="华文中宋" panose="02010600040101010101" pitchFamily="2" charset="-122"/>
              </a:rPr>
              <a:t> </a:t>
            </a:r>
            <a:r>
              <a:rPr lang="zh-CN" altLang="en-US" sz="2400" dirty="0" smtClean="0">
                <a:latin typeface="华文中宋" panose="02010600040101010101" pitchFamily="2" charset="-122"/>
                <a:ea typeface="华文中宋" panose="02010600040101010101" pitchFamily="2" charset="-122"/>
              </a:rPr>
              <a:t>  </a:t>
            </a:r>
            <a:r>
              <a:rPr lang="en-US" altLang="zh-CN" sz="2400" dirty="0" smtClean="0">
                <a:solidFill>
                  <a:schemeClr val="accent1"/>
                </a:solidFill>
                <a:latin typeface="华文中宋" panose="02010600040101010101" pitchFamily="2" charset="-122"/>
                <a:ea typeface="华文中宋" panose="02010600040101010101" pitchFamily="2" charset="-122"/>
              </a:rPr>
              <a:t>register-register</a:t>
            </a:r>
            <a:r>
              <a:rPr lang="zh-CN" altLang="en-US" sz="2400" dirty="0" smtClean="0">
                <a:solidFill>
                  <a:schemeClr val="accent1"/>
                </a:solidFill>
                <a:latin typeface="华文中宋" panose="02010600040101010101" pitchFamily="2" charset="-122"/>
                <a:ea typeface="华文中宋" panose="02010600040101010101" pitchFamily="2" charset="-122"/>
              </a:rPr>
              <a:t>或 </a:t>
            </a:r>
            <a:r>
              <a:rPr lang="en-US" altLang="zh-CN" sz="2400" dirty="0" smtClean="0">
                <a:solidFill>
                  <a:schemeClr val="accent1"/>
                </a:solidFill>
                <a:latin typeface="华文中宋" panose="02010600040101010101" pitchFamily="2" charset="-122"/>
                <a:ea typeface="华文中宋" panose="02010600040101010101" pitchFamily="2" charset="-122"/>
              </a:rPr>
              <a:t>load-store</a:t>
            </a:r>
            <a:r>
              <a:rPr lang="zh-CN" altLang="en-US" sz="2400" dirty="0" smtClean="0">
                <a:solidFill>
                  <a:schemeClr val="accent1"/>
                </a:solidFill>
                <a:latin typeface="华文中宋" panose="02010600040101010101" pitchFamily="2" charset="-122"/>
                <a:ea typeface="华文中宋" panose="02010600040101010101" pitchFamily="2" charset="-122"/>
              </a:rPr>
              <a:t>系统结构</a:t>
            </a:r>
            <a:r>
              <a:rPr lang="zh-CN" altLang="en-US" sz="2400" dirty="0" smtClean="0">
                <a:latin typeface="华文中宋" panose="02010600040101010101" pitchFamily="2" charset="-122"/>
                <a:ea typeface="华文中宋" panose="02010600040101010101" pitchFamily="2" charset="-122"/>
              </a:rPr>
              <a:t>，只能通过</a:t>
            </a:r>
            <a:r>
              <a:rPr lang="en-US" altLang="zh-CN" sz="2400" dirty="0" smtClean="0">
                <a:latin typeface="华文中宋" panose="02010600040101010101" pitchFamily="2" charset="-122"/>
                <a:ea typeface="华文中宋" panose="02010600040101010101" pitchFamily="2" charset="-122"/>
              </a:rPr>
              <a:t>load</a:t>
            </a:r>
            <a:r>
              <a:rPr lang="zh-CN" altLang="en-US" sz="2400" dirty="0" smtClean="0">
                <a:latin typeface="华文中宋" panose="02010600040101010101" pitchFamily="2" charset="-122"/>
                <a:ea typeface="华文中宋" panose="02010600040101010101" pitchFamily="2" charset="-122"/>
              </a:rPr>
              <a:t>和</a:t>
            </a:r>
            <a:r>
              <a:rPr lang="en-US" altLang="zh-CN" sz="2400" dirty="0" smtClean="0">
                <a:latin typeface="华文中宋" panose="02010600040101010101" pitchFamily="2" charset="-122"/>
                <a:ea typeface="华文中宋" panose="02010600040101010101" pitchFamily="2" charset="-122"/>
              </a:rPr>
              <a:t>store</a:t>
            </a:r>
            <a:r>
              <a:rPr lang="zh-CN" altLang="en-US" sz="2400" dirty="0" smtClean="0">
                <a:latin typeface="华文中宋" panose="02010600040101010101" pitchFamily="2" charset="-122"/>
                <a:ea typeface="华文中宋" panose="02010600040101010101" pitchFamily="2" charset="-122"/>
              </a:rPr>
              <a:t>指令来访问内存</a:t>
            </a:r>
            <a:br>
              <a:rPr lang="zh-CN" altLang="en-US" sz="2400" dirty="0" smtClean="0">
                <a:latin typeface="华文中宋" panose="02010600040101010101" pitchFamily="2" charset="-122"/>
                <a:ea typeface="华文中宋" panose="02010600040101010101" pitchFamily="2" charset="-122"/>
              </a:rPr>
            </a:br>
            <a:r>
              <a:rPr lang="zh-CN" altLang="en-US" sz="2400" dirty="0" smtClean="0">
                <a:latin typeface="华文中宋" panose="02010600040101010101" pitchFamily="2" charset="-122"/>
                <a:ea typeface="华文中宋" panose="02010600040101010101" pitchFamily="2" charset="-122"/>
              </a:rPr>
              <a:t>       教材提到的纯 </a:t>
            </a:r>
            <a:r>
              <a:rPr lang="en-US" altLang="zh-CN" sz="2400" dirty="0" smtClean="0">
                <a:solidFill>
                  <a:schemeClr val="accent1"/>
                </a:solidFill>
                <a:latin typeface="华文中宋" panose="02010600040101010101" pitchFamily="2" charset="-122"/>
                <a:ea typeface="华文中宋" panose="02010600040101010101" pitchFamily="2" charset="-122"/>
              </a:rPr>
              <a:t>memory-memory</a:t>
            </a:r>
            <a:r>
              <a:rPr lang="zh-CN" altLang="en-US" sz="2400" dirty="0" smtClean="0">
                <a:solidFill>
                  <a:schemeClr val="accent1"/>
                </a:solidFill>
                <a:latin typeface="华文中宋" panose="02010600040101010101" pitchFamily="2" charset="-122"/>
                <a:ea typeface="华文中宋" panose="02010600040101010101" pitchFamily="2" charset="-122"/>
              </a:rPr>
              <a:t>系统结构</a:t>
            </a:r>
            <a:r>
              <a:rPr lang="zh-CN" altLang="en-US" sz="2400" dirty="0" smtClean="0">
                <a:latin typeface="华文中宋" panose="02010600040101010101" pitchFamily="2" charset="-122"/>
                <a:ea typeface="华文中宋" panose="02010600040101010101" pitchFamily="2" charset="-122"/>
              </a:rPr>
              <a:t>，现实中</a:t>
            </a:r>
            <a:r>
              <a:rPr lang="zh-CN" altLang="en-US" sz="2400" dirty="0" smtClean="0">
                <a:solidFill>
                  <a:schemeClr val="accent1"/>
                </a:solidFill>
                <a:latin typeface="华文中宋" panose="02010600040101010101" pitchFamily="2" charset="-122"/>
                <a:ea typeface="华文中宋" panose="02010600040101010101" pitchFamily="2" charset="-122"/>
              </a:rPr>
              <a:t>不存在</a:t>
            </a:r>
            <a:r>
              <a:rPr lang="zh-CN" altLang="en-US" sz="2400" dirty="0" smtClean="0">
                <a:latin typeface="华文中宋" panose="02010600040101010101" pitchFamily="2" charset="-122"/>
                <a:ea typeface="华文中宋" panose="02010600040101010101" pitchFamily="2" charset="-122"/>
              </a:rPr>
              <a:t>的结构，把所有的数据都保存在存储器中。</a:t>
            </a:r>
            <a:endParaRPr lang="zh-CN" altLang="en-US" sz="2400" dirty="0" smtClean="0">
              <a:latin typeface="华文中宋" panose="02010600040101010101" pitchFamily="2" charset="-122"/>
              <a:ea typeface="华文中宋" panose="02010600040101010101" pitchFamily="2" charset="-122"/>
            </a:endParaRPr>
          </a:p>
          <a:p>
            <a:pPr marL="0" indent="0">
              <a:buFont typeface="Arial" panose="020B0604020202020204" pitchFamily="34" charset="0"/>
              <a:buNone/>
            </a:pPr>
            <a:r>
              <a:rPr lang="zh-CN" altLang="en-US" sz="2400" dirty="0" smtClean="0">
                <a:latin typeface="华文中宋" panose="02010600040101010101" pitchFamily="2" charset="-122"/>
                <a:ea typeface="华文中宋" panose="02010600040101010101" pitchFamily="2" charset="-122"/>
              </a:rPr>
              <a:t>        此外，有的</a:t>
            </a:r>
            <a:r>
              <a:rPr lang="en-US" altLang="zh-CN" sz="2400" dirty="0" smtClean="0">
                <a:latin typeface="华文中宋" panose="02010600040101010101" pitchFamily="2" charset="-122"/>
                <a:ea typeface="华文中宋" panose="02010600040101010101" pitchFamily="2" charset="-122"/>
              </a:rPr>
              <a:t>ISA</a:t>
            </a:r>
            <a:r>
              <a:rPr lang="zh-CN" altLang="en-US" sz="2400" dirty="0" smtClean="0">
                <a:latin typeface="华文中宋" panose="02010600040101010101" pitchFamily="2" charset="-122"/>
                <a:ea typeface="华文中宋" panose="02010600040101010101" pitchFamily="2" charset="-122"/>
              </a:rPr>
              <a:t>在累加器外扩展了其他寄存器，称为</a:t>
            </a:r>
            <a:endParaRPr lang="zh-CN" altLang="en-US" sz="2400" dirty="0" smtClean="0">
              <a:latin typeface="华文中宋" panose="02010600040101010101" pitchFamily="2" charset="-122"/>
              <a:ea typeface="华文中宋" panose="02010600040101010101" pitchFamily="2" charset="-122"/>
            </a:endParaRPr>
          </a:p>
          <a:p>
            <a:pPr marL="0" indent="0">
              <a:buFont typeface="Arial" panose="020B0604020202020204" pitchFamily="34" charset="0"/>
              <a:buNone/>
            </a:pPr>
            <a:r>
              <a:rPr lang="zh-CN" altLang="en-US" sz="2400" dirty="0" smtClean="0">
                <a:solidFill>
                  <a:srgbClr val="FF0000"/>
                </a:solidFill>
                <a:latin typeface="华文中宋" panose="02010600040101010101" pitchFamily="2" charset="-122"/>
                <a:ea typeface="华文中宋" panose="02010600040101010101" pitchFamily="2" charset="-122"/>
              </a:rPr>
              <a:t>扩展累加器</a:t>
            </a:r>
            <a:r>
              <a:rPr lang="zh-CN" altLang="en-US" sz="2400" dirty="0" smtClean="0">
                <a:latin typeface="华文中宋" panose="02010600040101010101" pitchFamily="2" charset="-122"/>
                <a:ea typeface="华文中宋" panose="02010600040101010101" pitchFamily="2" charset="-122"/>
              </a:rPr>
              <a:t>计算机。</a:t>
            </a:r>
            <a:br>
              <a:rPr lang="zh-CN" altLang="en-US" sz="2400" dirty="0" smtClean="0">
                <a:latin typeface="华文中宋" panose="02010600040101010101" pitchFamily="2" charset="-122"/>
                <a:ea typeface="华文中宋" panose="02010600040101010101" pitchFamily="2" charset="-122"/>
              </a:rPr>
            </a:br>
            <a:br>
              <a:rPr lang="zh-CN" altLang="en-US" sz="2400" dirty="0" smtClean="0">
                <a:latin typeface="华文中宋" panose="02010600040101010101" pitchFamily="2" charset="-122"/>
                <a:ea typeface="华文中宋" panose="02010600040101010101" pitchFamily="2" charset="-122"/>
              </a:rPr>
            </a:br>
            <a:r>
              <a:rPr lang="zh-CN" altLang="en-US" dirty="0" smtClean="0">
                <a:latin typeface="华文中宋" panose="02010600040101010101" pitchFamily="2" charset="-122"/>
                <a:ea typeface="华文中宋" panose="02010600040101010101" pitchFamily="2" charset="-122"/>
              </a:rPr>
              <a:t>    </a:t>
            </a:r>
            <a:endParaRPr lang="zh-CN" altLang="en-US" sz="2400" dirty="0" smtClean="0">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i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ox(i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ox(in)">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idx="4294967295"/>
          </p:nvPr>
        </p:nvSpPr>
        <p:spPr>
          <a:xfrm>
            <a:off x="436180" y="76200"/>
            <a:ext cx="8403020" cy="685800"/>
          </a:xfrm>
        </p:spPr>
        <p:txBody>
          <a:bodyPr>
            <a:normAutofit/>
          </a:bodyPr>
          <a:lstStyle/>
          <a:p>
            <a:pPr lvl="0">
              <a:spcBef>
                <a:spcPts val="0"/>
              </a:spcBef>
            </a:pPr>
            <a:r>
              <a:rPr lang="en-US" altLang="zh-CN" sz="2800" dirty="0">
                <a:solidFill>
                  <a:srgbClr val="0000FF"/>
                </a:solidFill>
                <a:latin typeface="华文中宋" panose="02010600040101010101" pitchFamily="2" charset="-122"/>
                <a:ea typeface="华文中宋" panose="02010600040101010101" pitchFamily="2" charset="-122"/>
              </a:rPr>
              <a:t>2.2 </a:t>
            </a:r>
            <a:r>
              <a:rPr lang="zh-CN" altLang="en-US" sz="2800" dirty="0">
                <a:solidFill>
                  <a:srgbClr val="0000FF"/>
                </a:solidFill>
                <a:latin typeface="华文中宋" panose="02010600040101010101" pitchFamily="2" charset="-122"/>
                <a:ea typeface="华文中宋" panose="02010600040101010101" pitchFamily="2" charset="-122"/>
              </a:rPr>
              <a:t>指令集系统结构的分类</a:t>
            </a:r>
            <a:endParaRPr lang="zh-CN" sz="2800" dirty="0">
              <a:solidFill>
                <a:schemeClr val="tx1"/>
              </a:solidFill>
              <a:latin typeface="华文中宋" panose="02010600040101010101" pitchFamily="2" charset="-122"/>
              <a:ea typeface="华文中宋" panose="02010600040101010101" pitchFamily="2" charset="-122"/>
            </a:endParaRPr>
          </a:p>
        </p:txBody>
      </p:sp>
      <p:sp>
        <p:nvSpPr>
          <p:cNvPr id="3" name="内容占位符 2"/>
          <p:cNvSpPr txBox="1"/>
          <p:nvPr/>
        </p:nvSpPr>
        <p:spPr>
          <a:xfrm>
            <a:off x="609600" y="1124744"/>
            <a:ext cx="8229600" cy="5426472"/>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pPr marL="0" indent="0">
              <a:buNone/>
            </a:pPr>
            <a:r>
              <a:rPr lang="zh-CN" altLang="en-US" sz="2800" dirty="0" smtClean="0">
                <a:solidFill>
                  <a:srgbClr val="FF0000"/>
                </a:solidFill>
                <a:latin typeface="华文中宋" panose="02010600040101010101" pitchFamily="2" charset="-122"/>
                <a:ea typeface="华文中宋" panose="02010600040101010101" pitchFamily="2" charset="-122"/>
              </a:rPr>
              <a:t>通用寄存器（</a:t>
            </a:r>
            <a:r>
              <a:rPr lang="en-US" altLang="zh-CN" sz="2800" dirty="0" smtClean="0">
                <a:solidFill>
                  <a:srgbClr val="FF0000"/>
                </a:solidFill>
                <a:latin typeface="华文中宋" panose="02010600040101010101" pitchFamily="2" charset="-122"/>
                <a:ea typeface="华文中宋" panose="02010600040101010101" pitchFamily="2" charset="-122"/>
              </a:rPr>
              <a:t>GPR</a:t>
            </a:r>
            <a:r>
              <a:rPr lang="zh-CN" altLang="en-US" sz="2800" dirty="0" smtClean="0">
                <a:solidFill>
                  <a:srgbClr val="FF0000"/>
                </a:solidFill>
                <a:latin typeface="华文中宋" panose="02010600040101010101" pitchFamily="2" charset="-122"/>
                <a:ea typeface="华文中宋" panose="02010600040101010101" pitchFamily="2" charset="-122"/>
              </a:rPr>
              <a:t>）出现的原因：</a:t>
            </a:r>
            <a:endParaRPr lang="zh-CN" altLang="en-US" sz="2800" dirty="0" smtClean="0">
              <a:solidFill>
                <a:srgbClr val="FF0000"/>
              </a:solidFill>
              <a:latin typeface="华文中宋" panose="02010600040101010101" pitchFamily="2" charset="-122"/>
              <a:ea typeface="华文中宋" panose="02010600040101010101" pitchFamily="2" charset="-122"/>
            </a:endParaRPr>
          </a:p>
          <a:p>
            <a:pPr marL="0" indent="0">
              <a:buFont typeface="Wingdings" panose="05000000000000000000" pitchFamily="2" charset="2"/>
              <a:buChar char="Ø"/>
            </a:pPr>
            <a:r>
              <a:rPr lang="zh-CN" altLang="en-US" dirty="0" smtClean="0">
                <a:latin typeface="华文中宋" panose="02010600040101010101" pitchFamily="2" charset="-122"/>
                <a:ea typeface="华文中宋" panose="02010600040101010101" pitchFamily="2" charset="-122"/>
              </a:rPr>
              <a:t>   </a:t>
            </a:r>
            <a:r>
              <a:rPr lang="zh-CN" altLang="en-US" sz="2400" dirty="0" smtClean="0">
                <a:latin typeface="华文中宋" panose="02010600040101010101" pitchFamily="2" charset="-122"/>
                <a:ea typeface="华文中宋" panose="02010600040101010101" pitchFamily="2" charset="-122"/>
              </a:rPr>
              <a:t>寄存器比存储器快</a:t>
            </a:r>
            <a:endParaRPr lang="zh-CN" altLang="en-US" sz="2400" dirty="0" smtClean="0">
              <a:latin typeface="华文中宋" panose="02010600040101010101" pitchFamily="2" charset="-122"/>
              <a:ea typeface="华文中宋" panose="02010600040101010101" pitchFamily="2" charset="-122"/>
            </a:endParaRPr>
          </a:p>
          <a:p>
            <a:pPr marL="0" indent="0">
              <a:buFont typeface="Wingdings" panose="05000000000000000000" pitchFamily="2" charset="2"/>
              <a:buChar char="Ø"/>
            </a:pPr>
            <a:r>
              <a:rPr lang="zh-CN" altLang="en-US" sz="2400" dirty="0" smtClean="0">
                <a:latin typeface="华文中宋" panose="02010600040101010101" pitchFamily="2" charset="-122"/>
                <a:ea typeface="华文中宋" panose="02010600040101010101" pitchFamily="2" charset="-122"/>
              </a:rPr>
              <a:t>    编译器使用寄存器很方便，比使用其他存储形式效率更高。</a:t>
            </a:r>
            <a:endParaRPr lang="zh-CN" altLang="en-US" sz="2400" dirty="0" smtClean="0">
              <a:latin typeface="华文中宋" panose="02010600040101010101" pitchFamily="2" charset="-122"/>
              <a:ea typeface="华文中宋" panose="02010600040101010101" pitchFamily="2" charset="-122"/>
            </a:endParaRPr>
          </a:p>
          <a:p>
            <a:pPr marL="0" indent="0">
              <a:buFont typeface="Arial" panose="020B0604020202020204" pitchFamily="34" charset="0"/>
              <a:buNone/>
            </a:pPr>
            <a:r>
              <a:rPr lang="zh-CN" altLang="en-US" sz="2400" dirty="0" smtClean="0">
                <a:latin typeface="华文中宋" panose="02010600040101010101" pitchFamily="2" charset="-122"/>
                <a:ea typeface="华文中宋" panose="02010600040101010101" pitchFamily="2" charset="-122"/>
              </a:rPr>
              <a:t>例如：</a:t>
            </a:r>
            <a:r>
              <a:rPr lang="en-US" altLang="zh-CN" sz="2400" dirty="0" smtClean="0">
                <a:latin typeface="华文中宋" panose="02010600040101010101" pitchFamily="2" charset="-122"/>
                <a:ea typeface="华文中宋" panose="02010600040101010101" pitchFamily="2" charset="-122"/>
              </a:rPr>
              <a:t>(A*B) – (C*D) –(E*F) </a:t>
            </a:r>
            <a:r>
              <a:rPr lang="zh-CN" altLang="en-US" sz="2400" dirty="0" smtClean="0">
                <a:latin typeface="华文中宋" panose="02010600040101010101" pitchFamily="2" charset="-122"/>
                <a:ea typeface="华文中宋" panose="02010600040101010101" pitchFamily="2" charset="-122"/>
              </a:rPr>
              <a:t>在寄存器系统结构的计算机上，可以按任意顺序来执行三个乘法，但是在堆栈计算机上则只有一种计算顺序，因为操作数隐含在堆栈中，且必须多次载入。</a:t>
            </a:r>
            <a:endParaRPr lang="zh-CN" altLang="en-US" sz="2400" dirty="0" smtClean="0">
              <a:latin typeface="华文中宋" panose="02010600040101010101" pitchFamily="2" charset="-122"/>
              <a:ea typeface="华文中宋" panose="02010600040101010101" pitchFamily="2" charset="-122"/>
            </a:endParaRPr>
          </a:p>
          <a:p>
            <a:pPr marL="0" indent="0">
              <a:buFont typeface="Wingdings" panose="05000000000000000000" pitchFamily="2" charset="2"/>
              <a:buChar char="Ø"/>
            </a:pPr>
            <a:r>
              <a:rPr lang="zh-CN" altLang="en-US" sz="2400" dirty="0" smtClean="0">
                <a:latin typeface="华文中宋" panose="02010600040101010101" pitchFamily="2" charset="-122"/>
                <a:ea typeface="华文中宋" panose="02010600040101010101" pitchFamily="2" charset="-122"/>
              </a:rPr>
              <a:t>    寄存器用来存放变量，减少了数据流量，加速程序运行（寄存器比存储器快）；改善代码密度（</a:t>
            </a:r>
            <a:r>
              <a:rPr lang="zh-CN" altLang="en-US" sz="2400" dirty="0" smtClean="0">
                <a:solidFill>
                  <a:srgbClr val="C00000"/>
                </a:solidFill>
                <a:latin typeface="华文中宋" panose="02010600040101010101" pitchFamily="2" charset="-122"/>
                <a:ea typeface="华文中宋" panose="02010600040101010101" pitchFamily="2" charset="-122"/>
              </a:rPr>
              <a:t>寄存器地址</a:t>
            </a:r>
            <a:r>
              <a:rPr lang="zh-CN" altLang="en-US" sz="2400" dirty="0" smtClean="0">
                <a:latin typeface="华文中宋" panose="02010600040101010101" pitchFamily="2" charset="-122"/>
                <a:ea typeface="华文中宋" panose="02010600040101010101" pitchFamily="2" charset="-122"/>
              </a:rPr>
              <a:t>比</a:t>
            </a:r>
            <a:r>
              <a:rPr lang="zh-CN" altLang="en-US" sz="2400" dirty="0" smtClean="0">
                <a:solidFill>
                  <a:srgbClr val="FF33CC"/>
                </a:solidFill>
                <a:latin typeface="华文中宋" panose="02010600040101010101" pitchFamily="2" charset="-122"/>
                <a:ea typeface="华文中宋" panose="02010600040101010101" pitchFamily="2" charset="-122"/>
              </a:rPr>
              <a:t>存储器地址</a:t>
            </a:r>
            <a:r>
              <a:rPr lang="zh-CN" altLang="en-US" sz="2400" dirty="0" smtClean="0">
                <a:latin typeface="华文中宋" panose="02010600040101010101" pitchFamily="2" charset="-122"/>
                <a:ea typeface="华文中宋" panose="02010600040101010101" pitchFamily="2" charset="-122"/>
              </a:rPr>
              <a:t>的位数少）。</a:t>
            </a:r>
            <a:br>
              <a:rPr lang="zh-CN" altLang="en-US" sz="2400" dirty="0" smtClean="0">
                <a:latin typeface="华文中宋" panose="02010600040101010101" pitchFamily="2" charset="-122"/>
                <a:ea typeface="华文中宋" panose="02010600040101010101" pitchFamily="2" charset="-122"/>
              </a:rPr>
            </a:br>
            <a:br>
              <a:rPr lang="zh-CN" altLang="en-US" dirty="0" smtClean="0">
                <a:latin typeface="华文中宋" panose="02010600040101010101" pitchFamily="2" charset="-122"/>
                <a:ea typeface="华文中宋" panose="02010600040101010101" pitchFamily="2" charset="-122"/>
              </a:rPr>
            </a:br>
            <a:r>
              <a:rPr lang="zh-CN" altLang="en-US" dirty="0" smtClean="0">
                <a:latin typeface="华文中宋" panose="02010600040101010101" pitchFamily="2" charset="-122"/>
                <a:ea typeface="华文中宋" panose="02010600040101010101" pitchFamily="2" charset="-122"/>
              </a:rPr>
              <a:t>    </a:t>
            </a:r>
            <a:endParaRPr lang="zh-CN" altLang="en-US" sz="2400" dirty="0" smtClean="0">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i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ox(i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ox(in)">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idx="4294967295"/>
          </p:nvPr>
        </p:nvSpPr>
        <p:spPr>
          <a:xfrm>
            <a:off x="436180" y="76200"/>
            <a:ext cx="8403020" cy="685800"/>
          </a:xfrm>
        </p:spPr>
        <p:txBody>
          <a:bodyPr>
            <a:normAutofit/>
          </a:bodyPr>
          <a:lstStyle/>
          <a:p>
            <a:pPr lvl="0">
              <a:spcBef>
                <a:spcPts val="0"/>
              </a:spcBef>
            </a:pPr>
            <a:r>
              <a:rPr lang="en-US" altLang="zh-CN" sz="2800" dirty="0">
                <a:solidFill>
                  <a:srgbClr val="0000FF"/>
                </a:solidFill>
                <a:latin typeface="华文中宋" panose="02010600040101010101" pitchFamily="2" charset="-122"/>
                <a:ea typeface="华文中宋" panose="02010600040101010101" pitchFamily="2" charset="-122"/>
              </a:rPr>
              <a:t>2.2 </a:t>
            </a:r>
            <a:r>
              <a:rPr lang="zh-CN" altLang="en-US" sz="2800" dirty="0">
                <a:solidFill>
                  <a:srgbClr val="0000FF"/>
                </a:solidFill>
                <a:latin typeface="华文中宋" panose="02010600040101010101" pitchFamily="2" charset="-122"/>
                <a:ea typeface="华文中宋" panose="02010600040101010101" pitchFamily="2" charset="-122"/>
              </a:rPr>
              <a:t>指令集系统结构的分类</a:t>
            </a:r>
            <a:endParaRPr lang="zh-CN" sz="2800" dirty="0">
              <a:solidFill>
                <a:schemeClr val="tx1"/>
              </a:solidFill>
              <a:latin typeface="华文中宋" panose="02010600040101010101" pitchFamily="2" charset="-122"/>
              <a:ea typeface="华文中宋" panose="02010600040101010101" pitchFamily="2" charset="-122"/>
            </a:endParaRPr>
          </a:p>
        </p:txBody>
      </p:sp>
      <p:sp>
        <p:nvSpPr>
          <p:cNvPr id="3" name="内容占位符 2"/>
          <p:cNvSpPr txBox="1"/>
          <p:nvPr/>
        </p:nvSpPr>
        <p:spPr>
          <a:xfrm>
            <a:off x="438740" y="1340768"/>
            <a:ext cx="8229600" cy="4110198"/>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pPr marL="0" indent="0">
              <a:buNone/>
            </a:pPr>
            <a:r>
              <a:rPr lang="zh-CN" altLang="en-US" dirty="0" smtClean="0">
                <a:latin typeface="华文中宋" panose="02010600040101010101" pitchFamily="2" charset="-122"/>
                <a:ea typeface="华文中宋" panose="02010600040101010101" pitchFamily="2" charset="-122"/>
              </a:rPr>
              <a:t>通用寄存器</a:t>
            </a:r>
            <a:r>
              <a:rPr lang="en-US" altLang="zh-CN" dirty="0" smtClean="0">
                <a:latin typeface="华文中宋" panose="02010600040101010101" pitchFamily="2" charset="-122"/>
                <a:ea typeface="华文中宋" panose="02010600040101010101" pitchFamily="2" charset="-122"/>
              </a:rPr>
              <a:t>ISA</a:t>
            </a:r>
            <a:r>
              <a:rPr lang="zh-CN" altLang="en-US" dirty="0" smtClean="0">
                <a:latin typeface="华文中宋" panose="02010600040101010101" pitchFamily="2" charset="-122"/>
                <a:ea typeface="华文中宋" panose="02010600040101010101" pitchFamily="2" charset="-122"/>
              </a:rPr>
              <a:t>的两个特性：</a:t>
            </a:r>
            <a:br>
              <a:rPr lang="zh-CN" altLang="en-US" dirty="0" smtClean="0">
                <a:latin typeface="华文中宋" panose="02010600040101010101" pitchFamily="2" charset="-122"/>
                <a:ea typeface="华文中宋" panose="02010600040101010101" pitchFamily="2" charset="-122"/>
              </a:rPr>
            </a:br>
            <a:endParaRPr lang="zh-CN" altLang="en-US" dirty="0" smtClean="0">
              <a:latin typeface="华文中宋" panose="02010600040101010101" pitchFamily="2" charset="-122"/>
              <a:ea typeface="华文中宋" panose="02010600040101010101" pitchFamily="2" charset="-122"/>
            </a:endParaRPr>
          </a:p>
          <a:p>
            <a:pPr>
              <a:buFont typeface="Wingdings" panose="05000000000000000000" pitchFamily="2" charset="2"/>
              <a:buChar char="l"/>
            </a:pPr>
            <a:r>
              <a:rPr lang="en-US" altLang="zh-CN" sz="2400" dirty="0" smtClean="0">
                <a:solidFill>
                  <a:srgbClr val="FF0000"/>
                </a:solidFill>
                <a:latin typeface="华文中宋" panose="02010600040101010101" pitchFamily="2" charset="-122"/>
                <a:ea typeface="华文中宋" panose="02010600040101010101" pitchFamily="2" charset="-122"/>
              </a:rPr>
              <a:t>ALU</a:t>
            </a:r>
            <a:r>
              <a:rPr lang="zh-CN" altLang="en-US" sz="2400" dirty="0" smtClean="0">
                <a:solidFill>
                  <a:srgbClr val="FF0000"/>
                </a:solidFill>
                <a:latin typeface="华文中宋" panose="02010600040101010101" pitchFamily="2" charset="-122"/>
                <a:ea typeface="华文中宋" panose="02010600040101010101" pitchFamily="2" charset="-122"/>
              </a:rPr>
              <a:t>指令中包括两个还是三个操作数。</a:t>
            </a:r>
            <a:r>
              <a:rPr lang="zh-CN" altLang="en-US" sz="2400" dirty="0" smtClean="0">
                <a:solidFill>
                  <a:srgbClr val="660066"/>
                </a:solidFill>
                <a:latin typeface="华文中宋" panose="02010600040101010101" pitchFamily="2" charset="-122"/>
                <a:ea typeface="华文中宋" panose="02010600040101010101" pitchFamily="2" charset="-122"/>
              </a:rPr>
              <a:t>在三个操作数格式中，指令包含一个结果（目的操作数）和两个源操作数。</a:t>
            </a:r>
            <a:r>
              <a:rPr lang="zh-CN" altLang="en-US" sz="2400" dirty="0" smtClean="0">
                <a:solidFill>
                  <a:srgbClr val="C00000"/>
                </a:solidFill>
                <a:latin typeface="华文中宋" panose="02010600040101010101" pitchFamily="2" charset="-122"/>
                <a:ea typeface="华文中宋" panose="02010600040101010101" pitchFamily="2" charset="-122"/>
              </a:rPr>
              <a:t>在两个操作数的格式中，有一个既是结果操作数也是源操作数。</a:t>
            </a:r>
            <a:endParaRPr lang="zh-CN" altLang="en-US" sz="2400" dirty="0" smtClean="0">
              <a:solidFill>
                <a:srgbClr val="C00000"/>
              </a:solidFill>
              <a:latin typeface="华文中宋" panose="02010600040101010101" pitchFamily="2" charset="-122"/>
              <a:ea typeface="华文中宋" panose="02010600040101010101" pitchFamily="2" charset="-122"/>
            </a:endParaRPr>
          </a:p>
          <a:p>
            <a:pPr>
              <a:buFont typeface="Wingdings" panose="05000000000000000000" pitchFamily="2" charset="2"/>
              <a:buChar char="l"/>
            </a:pPr>
            <a:r>
              <a:rPr lang="en-US" altLang="zh-CN" sz="2400" dirty="0" smtClean="0">
                <a:solidFill>
                  <a:srgbClr val="FF0000"/>
                </a:solidFill>
                <a:latin typeface="华文中宋" panose="02010600040101010101" pitchFamily="2" charset="-122"/>
                <a:ea typeface="华文中宋" panose="02010600040101010101" pitchFamily="2" charset="-122"/>
              </a:rPr>
              <a:t>ALU</a:t>
            </a:r>
            <a:r>
              <a:rPr lang="zh-CN" altLang="en-US" sz="2400" dirty="0" smtClean="0">
                <a:solidFill>
                  <a:srgbClr val="FF0000"/>
                </a:solidFill>
                <a:latin typeface="华文中宋" panose="02010600040101010101" pitchFamily="2" charset="-122"/>
                <a:ea typeface="华文中宋" panose="02010600040101010101" pitchFamily="2" charset="-122"/>
              </a:rPr>
              <a:t>指令中包括多少个存储器操作数。</a:t>
            </a:r>
            <a:br>
              <a:rPr lang="zh-CN" altLang="en-US" sz="2400" dirty="0" smtClean="0">
                <a:latin typeface="华文中宋" panose="02010600040101010101" pitchFamily="2" charset="-122"/>
                <a:ea typeface="华文中宋" panose="02010600040101010101" pitchFamily="2" charset="-122"/>
              </a:rPr>
            </a:br>
            <a:r>
              <a:rPr lang="zh-CN" altLang="en-US" sz="2400" dirty="0" smtClean="0">
                <a:latin typeface="华文中宋" panose="02010600040101010101" pitchFamily="2" charset="-122"/>
                <a:ea typeface="华文中宋" panose="02010600040101010101" pitchFamily="2" charset="-122"/>
              </a:rPr>
              <a:t>典型的</a:t>
            </a:r>
            <a:r>
              <a:rPr lang="en-US" altLang="zh-CN" sz="2400" dirty="0" smtClean="0">
                <a:latin typeface="华文中宋" panose="02010600040101010101" pitchFamily="2" charset="-122"/>
                <a:ea typeface="华文中宋" panose="02010600040101010101" pitchFamily="2" charset="-122"/>
              </a:rPr>
              <a:t>ALU</a:t>
            </a:r>
            <a:r>
              <a:rPr lang="zh-CN" altLang="en-US" sz="2400" dirty="0" smtClean="0">
                <a:latin typeface="华文中宋" panose="02010600040101010101" pitchFamily="2" charset="-122"/>
                <a:ea typeface="华文中宋" panose="02010600040101010101" pitchFamily="2" charset="-122"/>
              </a:rPr>
              <a:t>指令中所支持的存储器操作数的数量可能是从</a:t>
            </a:r>
            <a:r>
              <a:rPr lang="en-US" altLang="zh-CN" sz="2400" dirty="0" smtClean="0">
                <a:solidFill>
                  <a:srgbClr val="C00000"/>
                </a:solidFill>
                <a:latin typeface="华文中宋" panose="02010600040101010101" pitchFamily="2" charset="-122"/>
                <a:ea typeface="华文中宋" panose="02010600040101010101" pitchFamily="2" charset="-122"/>
              </a:rPr>
              <a:t>0~3</a:t>
            </a:r>
            <a:r>
              <a:rPr lang="zh-CN" altLang="en-US" sz="2400" dirty="0" smtClean="0">
                <a:solidFill>
                  <a:srgbClr val="C00000"/>
                </a:solidFill>
                <a:latin typeface="华文中宋" panose="02010600040101010101" pitchFamily="2" charset="-122"/>
                <a:ea typeface="华文中宋" panose="02010600040101010101" pitchFamily="2" charset="-122"/>
              </a:rPr>
              <a:t>个</a:t>
            </a:r>
            <a:r>
              <a:rPr lang="zh-CN" altLang="en-US" sz="2400" dirty="0" smtClean="0">
                <a:latin typeface="华文中宋" panose="02010600040101010101" pitchFamily="2" charset="-122"/>
                <a:ea typeface="华文中宋" panose="02010600040101010101" pitchFamily="2" charset="-122"/>
              </a:rPr>
              <a:t>不等。</a:t>
            </a:r>
            <a:endParaRPr lang="zh-CN" altLang="en-US" sz="2400" dirty="0" smtClean="0">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i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idx="4294967295"/>
          </p:nvPr>
        </p:nvSpPr>
        <p:spPr>
          <a:xfrm>
            <a:off x="436180" y="76200"/>
            <a:ext cx="8403020" cy="685800"/>
          </a:xfrm>
        </p:spPr>
        <p:txBody>
          <a:bodyPr>
            <a:normAutofit/>
          </a:bodyPr>
          <a:lstStyle/>
          <a:p>
            <a:pPr lvl="0">
              <a:spcBef>
                <a:spcPts val="0"/>
              </a:spcBef>
            </a:pPr>
            <a:r>
              <a:rPr lang="en-US" altLang="zh-CN" sz="2800" dirty="0">
                <a:solidFill>
                  <a:srgbClr val="0000FF"/>
                </a:solidFill>
                <a:latin typeface="华文中宋" panose="02010600040101010101" pitchFamily="2" charset="-122"/>
                <a:ea typeface="华文中宋" panose="02010600040101010101" pitchFamily="2" charset="-122"/>
              </a:rPr>
              <a:t>2.2 </a:t>
            </a:r>
            <a:r>
              <a:rPr lang="zh-CN" altLang="en-US" sz="2800" dirty="0">
                <a:solidFill>
                  <a:srgbClr val="0000FF"/>
                </a:solidFill>
                <a:latin typeface="华文中宋" panose="02010600040101010101" pitchFamily="2" charset="-122"/>
                <a:ea typeface="华文中宋" panose="02010600040101010101" pitchFamily="2" charset="-122"/>
              </a:rPr>
              <a:t>指令集系统结构的分类</a:t>
            </a:r>
            <a:endParaRPr lang="zh-CN" sz="2800" dirty="0">
              <a:solidFill>
                <a:schemeClr val="tx1"/>
              </a:solidFill>
              <a:latin typeface="华文中宋" panose="02010600040101010101" pitchFamily="2" charset="-122"/>
              <a:ea typeface="华文中宋" panose="02010600040101010101" pitchFamily="2" charset="-122"/>
            </a:endParaRPr>
          </a:p>
        </p:txBody>
      </p:sp>
      <p:graphicFrame>
        <p:nvGraphicFramePr>
          <p:cNvPr id="3" name="Group 36"/>
          <p:cNvGraphicFramePr/>
          <p:nvPr/>
        </p:nvGraphicFramePr>
        <p:xfrm>
          <a:off x="395536" y="1340768"/>
          <a:ext cx="8352928" cy="3857625"/>
        </p:xfrm>
        <a:graphic>
          <a:graphicData uri="http://schemas.openxmlformats.org/drawingml/2006/table">
            <a:tbl>
              <a:tblPr/>
              <a:tblGrid>
                <a:gridCol w="1357887"/>
                <a:gridCol w="1522433"/>
                <a:gridCol w="1718450"/>
                <a:gridCol w="3754158"/>
              </a:tblGrid>
              <a:tr h="787400">
                <a:tc>
                  <a:txBody>
                    <a:body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zh-CN" altLang="en-US" sz="20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存储器</a:t>
                      </a:r>
                      <a:endParaRPr kumimoji="0" lang="en-US" altLang="zh-CN" sz="20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zh-CN" altLang="en-US" sz="20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地址个数</a:t>
                      </a:r>
                      <a:endParaRPr kumimoji="0" lang="en-US" altLang="zh-CN" sz="20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txBody>
                  <a:tcPr marL="83943" marR="83943"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zh-CN" altLang="en-US" sz="20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最多操作数个数</a:t>
                      </a:r>
                      <a:endParaRPr kumimoji="0" lang="en-US" altLang="zh-CN" sz="20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txBody>
                  <a:tcPr marL="83943" marR="83943"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zh-CN" altLang="en-US" sz="20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系统结构类型</a:t>
                      </a:r>
                      <a:endParaRPr kumimoji="0" lang="en-US" altLang="zh-CN" sz="20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txBody>
                  <a:tcPr marL="83943" marR="83943"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zh-CN" altLang="en-US" sz="20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举例</a:t>
                      </a:r>
                      <a:endParaRPr kumimoji="0" lang="en-US" altLang="zh-CN" sz="20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txBody>
                  <a:tcPr marL="83943" marR="83943"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r>
              <a:tr h="787400">
                <a:tc>
                  <a:txBody>
                    <a:body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en-US" altLang="zh-CN"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0</a:t>
                      </a:r>
                      <a:endParaRPr kumimoji="0" lang="en-US" altLang="zh-CN"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txBody>
                  <a:tcPr marL="83943" marR="8394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en-US" altLang="zh-CN"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3</a:t>
                      </a:r>
                      <a:endParaRPr kumimoji="0" lang="en-US" altLang="zh-CN"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txBody>
                  <a:tcPr marL="83943" marR="8394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en-US" altLang="zh-CN"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Load-store</a:t>
                      </a:r>
                      <a:endParaRPr kumimoji="0" lang="en-US" altLang="zh-CN"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zh-CN" altLang="en-US"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a:t>
                      </a:r>
                      <a:r>
                        <a:rPr kumimoji="0" lang="en-US" altLang="zh-CN" sz="2000" b="0" i="0" u="none" strike="noStrike" cap="none" normalizeH="0" baseline="0" dirty="0" err="1" smtClean="0">
                          <a:ln>
                            <a:noFill/>
                          </a:ln>
                          <a:solidFill>
                            <a:schemeClr val="tx1"/>
                          </a:solidFill>
                          <a:effectLst/>
                          <a:latin typeface="Tahoma" panose="020B0604030504040204" pitchFamily="34" charset="0"/>
                          <a:ea typeface="宋体" panose="02010600030101010101" pitchFamily="2" charset="-122"/>
                        </a:rPr>
                        <a:t>Reg-Reg</a:t>
                      </a:r>
                      <a:r>
                        <a:rPr kumimoji="0" lang="zh-CN" altLang="en-US"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a:t>
                      </a:r>
                      <a:endParaRPr kumimoji="0" lang="en-US" altLang="zh-CN"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txBody>
                  <a:tcPr marL="83943" marR="8394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en-US" altLang="zh-CN"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Alpha, ARM,</a:t>
                      </a:r>
                      <a:r>
                        <a:rPr kumimoji="0" lang="en-US" altLang="zh-CN" sz="2000" b="0" i="0" u="none" strike="noStrike" cap="none" normalizeH="0" baseline="0" dirty="0" smtClean="0">
                          <a:ln>
                            <a:noFill/>
                          </a:ln>
                          <a:solidFill>
                            <a:srgbClr val="FF0000"/>
                          </a:solidFill>
                          <a:effectLst/>
                          <a:latin typeface="Tahoma" panose="020B0604030504040204" pitchFamily="34" charset="0"/>
                          <a:ea typeface="宋体" panose="02010600030101010101" pitchFamily="2" charset="-122"/>
                        </a:rPr>
                        <a:t> MIPS</a:t>
                      </a:r>
                      <a:r>
                        <a:rPr kumimoji="0" lang="en-US" altLang="zh-CN"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 PowerPC, SPARC, </a:t>
                      </a:r>
                      <a:r>
                        <a:rPr kumimoji="0" lang="en-US" altLang="zh-CN" sz="2000" b="0" i="0" u="none" strike="noStrike" cap="none" normalizeH="0" baseline="0" dirty="0" err="1" smtClean="0">
                          <a:ln>
                            <a:noFill/>
                          </a:ln>
                          <a:solidFill>
                            <a:schemeClr val="tx1"/>
                          </a:solidFill>
                          <a:effectLst/>
                          <a:latin typeface="Tahoma" panose="020B0604030504040204" pitchFamily="34" charset="0"/>
                          <a:ea typeface="宋体" panose="02010600030101010101" pitchFamily="2" charset="-122"/>
                        </a:rPr>
                        <a:t>superH</a:t>
                      </a:r>
                      <a:r>
                        <a:rPr kumimoji="0" lang="en-US" altLang="zh-CN"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 TM32</a:t>
                      </a:r>
                      <a:endParaRPr kumimoji="0" lang="en-US" altLang="zh-CN"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txBody>
                  <a:tcPr marL="83943" marR="8394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r>
              <a:tr h="787400">
                <a:tc>
                  <a:txBody>
                    <a:body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a:t>
                      </a:r>
                      <a:endPar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83943" marR="8394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en-US" altLang="zh-CN"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2</a:t>
                      </a:r>
                      <a:endParaRPr kumimoji="0" lang="en-US" altLang="zh-CN"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txBody>
                  <a:tcPr marL="83943" marR="8394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en-US" altLang="zh-CN" sz="2000" b="0" i="0" u="none" strike="noStrike" cap="none" normalizeH="0" baseline="0" dirty="0" err="1" smtClean="0">
                          <a:ln>
                            <a:noFill/>
                          </a:ln>
                          <a:solidFill>
                            <a:schemeClr val="tx1"/>
                          </a:solidFill>
                          <a:effectLst/>
                          <a:latin typeface="Tahoma" panose="020B0604030504040204" pitchFamily="34" charset="0"/>
                          <a:ea typeface="宋体" panose="02010600030101010101" pitchFamily="2" charset="-122"/>
                        </a:rPr>
                        <a:t>Reg</a:t>
                      </a:r>
                      <a:r>
                        <a:rPr kumimoji="0" lang="en-US" altLang="zh-CN"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-Mem</a:t>
                      </a:r>
                      <a:endParaRPr kumimoji="0" lang="en-US" altLang="zh-CN"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txBody>
                  <a:tcPr marL="83943" marR="8394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defRPr/>
                      </a:pPr>
                      <a:r>
                        <a:rPr kumimoji="0" lang="en-US" altLang="zh-CN"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IBM360/370, </a:t>
                      </a:r>
                      <a:r>
                        <a:rPr kumimoji="0" lang="en-US" altLang="zh-CN" sz="2000" b="0" i="0" u="none" strike="noStrike" cap="none" normalizeH="0" baseline="0" dirty="0" smtClean="0">
                          <a:ln>
                            <a:noFill/>
                          </a:ln>
                          <a:solidFill>
                            <a:srgbClr val="FF0000"/>
                          </a:solidFill>
                          <a:effectLst/>
                          <a:latin typeface="Tahoma" panose="020B0604030504040204" pitchFamily="34" charset="0"/>
                          <a:ea typeface="宋体" panose="02010600030101010101" pitchFamily="2" charset="-122"/>
                        </a:rPr>
                        <a:t>Inter80x86,</a:t>
                      </a:r>
                      <a:r>
                        <a:rPr kumimoji="0" lang="en-US" altLang="zh-CN"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 Motorola 6800, T1 TMS320C54x</a:t>
                      </a:r>
                      <a:endParaRPr kumimoji="0" lang="en-US" altLang="zh-CN"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txBody>
                  <a:tcPr marL="83943" marR="8394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r>
              <a:tr h="708025">
                <a:tc>
                  <a:txBody>
                    <a:body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2</a:t>
                      </a:r>
                      <a:endPar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83943" marR="8394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en-US" altLang="zh-CN"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2</a:t>
                      </a:r>
                      <a:endParaRPr kumimoji="0" lang="en-US" altLang="zh-CN"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txBody>
                  <a:tcPr marL="83943" marR="8394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en-US" altLang="zh-CN"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Mem-Mem</a:t>
                      </a:r>
                      <a:endParaRPr kumimoji="0" lang="en-US" altLang="zh-CN"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txBody>
                  <a:tcPr marL="83943" marR="8394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en-US" altLang="zh-CN"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VAX(</a:t>
                      </a:r>
                      <a:r>
                        <a:rPr kumimoji="0" lang="zh-CN" altLang="en-US"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也有</a:t>
                      </a:r>
                      <a:r>
                        <a:rPr kumimoji="0" lang="en-US" altLang="zh-CN"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3</a:t>
                      </a:r>
                      <a:r>
                        <a:rPr kumimoji="0" lang="zh-CN" altLang="en-US"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个操作数的格式</a:t>
                      </a:r>
                      <a:r>
                        <a:rPr kumimoji="0" lang="en-US" altLang="zh-CN"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a:t>
                      </a:r>
                      <a:endParaRPr kumimoji="0" lang="en-US" altLang="zh-CN"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txBody>
                  <a:tcPr marL="83943" marR="8394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r>
              <a:tr h="787400">
                <a:tc>
                  <a:txBody>
                    <a:body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3</a:t>
                      </a:r>
                      <a:endPar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83943" marR="8394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en-US" altLang="zh-CN"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3</a:t>
                      </a:r>
                      <a:endParaRPr kumimoji="0" lang="en-US" altLang="zh-CN"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txBody>
                  <a:tcPr marL="83943" marR="8394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en-US" altLang="zh-CN"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Mem-Mem</a:t>
                      </a:r>
                      <a:endParaRPr kumimoji="0" lang="en-US" altLang="zh-CN"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txBody>
                  <a:tcPr marL="83943" marR="8394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en-US" altLang="zh-CN"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VAX(</a:t>
                      </a:r>
                      <a:r>
                        <a:rPr kumimoji="0" lang="zh-CN" altLang="en-US"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也有</a:t>
                      </a:r>
                      <a:r>
                        <a:rPr kumimoji="0" lang="en-US" altLang="zh-CN"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2</a:t>
                      </a:r>
                      <a:r>
                        <a:rPr kumimoji="0" lang="zh-CN" altLang="en-US"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个操作数的格式</a:t>
                      </a:r>
                      <a:r>
                        <a:rPr kumimoji="0" lang="en-US" altLang="zh-CN"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a:t>
                      </a:r>
                      <a:endParaRPr kumimoji="0" lang="en-US" altLang="zh-CN"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txBody>
                  <a:tcPr marL="83943" marR="8394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idx="4294967295"/>
          </p:nvPr>
        </p:nvSpPr>
        <p:spPr>
          <a:xfrm>
            <a:off x="436180" y="76200"/>
            <a:ext cx="8403020" cy="685800"/>
          </a:xfrm>
        </p:spPr>
        <p:txBody>
          <a:bodyPr>
            <a:normAutofit/>
          </a:bodyPr>
          <a:lstStyle/>
          <a:p>
            <a:pPr lvl="0">
              <a:spcBef>
                <a:spcPts val="0"/>
              </a:spcBef>
            </a:pPr>
            <a:r>
              <a:rPr lang="en-US" altLang="zh-CN" sz="2800" dirty="0">
                <a:solidFill>
                  <a:srgbClr val="0000FF"/>
                </a:solidFill>
                <a:latin typeface="华文中宋" panose="02010600040101010101" pitchFamily="2" charset="-122"/>
                <a:ea typeface="华文中宋" panose="02010600040101010101" pitchFamily="2" charset="-122"/>
              </a:rPr>
              <a:t>2.2 </a:t>
            </a:r>
            <a:r>
              <a:rPr lang="zh-CN" altLang="en-US" sz="2800" dirty="0">
                <a:solidFill>
                  <a:srgbClr val="0000FF"/>
                </a:solidFill>
                <a:latin typeface="华文中宋" panose="02010600040101010101" pitchFamily="2" charset="-122"/>
                <a:ea typeface="华文中宋" panose="02010600040101010101" pitchFamily="2" charset="-122"/>
              </a:rPr>
              <a:t>指令集系统结构的分类</a:t>
            </a:r>
            <a:endParaRPr lang="zh-CN" sz="2800" dirty="0">
              <a:solidFill>
                <a:schemeClr val="tx1"/>
              </a:solidFill>
              <a:latin typeface="华文中宋" panose="02010600040101010101" pitchFamily="2" charset="-122"/>
              <a:ea typeface="华文中宋" panose="02010600040101010101" pitchFamily="2" charset="-122"/>
            </a:endParaRPr>
          </a:p>
        </p:txBody>
      </p:sp>
      <p:graphicFrame>
        <p:nvGraphicFramePr>
          <p:cNvPr id="3" name="Group 36"/>
          <p:cNvGraphicFramePr/>
          <p:nvPr/>
        </p:nvGraphicFramePr>
        <p:xfrm>
          <a:off x="323528" y="1412776"/>
          <a:ext cx="8424936" cy="4573096"/>
        </p:xfrm>
        <a:graphic>
          <a:graphicData uri="http://schemas.openxmlformats.org/drawingml/2006/table">
            <a:tbl>
              <a:tblPr/>
              <a:tblGrid>
                <a:gridCol w="1944216"/>
                <a:gridCol w="3024336"/>
                <a:gridCol w="3456384"/>
              </a:tblGrid>
              <a:tr h="432048">
                <a:tc>
                  <a:txBody>
                    <a:body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zh-CN" altLang="en-US" sz="1800" b="1" i="0" u="none" strike="noStrike" cap="none" normalizeH="0" baseline="0" dirty="0" smtClean="0">
                          <a:ln>
                            <a:noFill/>
                          </a:ln>
                          <a:solidFill>
                            <a:schemeClr val="bg1"/>
                          </a:solidFill>
                          <a:effectLst/>
                          <a:latin typeface="Tahoma" panose="020B0604030504040204" pitchFamily="34" charset="0"/>
                          <a:ea typeface="宋体" panose="02010600030101010101" pitchFamily="2" charset="-122"/>
                        </a:rPr>
                        <a:t>类型</a:t>
                      </a:r>
                      <a:endParaRPr kumimoji="0" lang="en-US" altLang="zh-CN" sz="1800" b="1" i="0" u="none" strike="noStrike" cap="none" normalizeH="0" baseline="0" dirty="0" smtClean="0">
                        <a:ln>
                          <a:noFill/>
                        </a:ln>
                        <a:solidFill>
                          <a:schemeClr val="bg1"/>
                        </a:solidFill>
                        <a:effectLst/>
                        <a:latin typeface="Tahoma" panose="020B0604030504040204" pitchFamily="34" charset="0"/>
                        <a:ea typeface="宋体" panose="02010600030101010101" pitchFamily="2" charset="-122"/>
                      </a:endParaRPr>
                    </a:p>
                  </a:txBody>
                  <a:tcPr marL="83943" marR="8394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zh-CN" altLang="en-US" sz="1800" b="1" i="0" u="none" strike="noStrike" cap="none" normalizeH="0" baseline="0" dirty="0" smtClean="0">
                          <a:ln>
                            <a:noFill/>
                          </a:ln>
                          <a:solidFill>
                            <a:schemeClr val="bg1"/>
                          </a:solidFill>
                          <a:effectLst/>
                          <a:latin typeface="Tahoma" panose="020B0604030504040204" pitchFamily="34" charset="0"/>
                          <a:ea typeface="宋体" panose="02010600030101010101" pitchFamily="2" charset="-122"/>
                        </a:rPr>
                        <a:t>优点</a:t>
                      </a:r>
                      <a:endParaRPr kumimoji="0" lang="en-US" altLang="zh-CN" sz="1800" b="1" i="0" u="none" strike="noStrike" cap="none" normalizeH="0" baseline="0" dirty="0" smtClean="0">
                        <a:ln>
                          <a:noFill/>
                        </a:ln>
                        <a:solidFill>
                          <a:schemeClr val="bg1"/>
                        </a:solidFill>
                        <a:effectLst/>
                        <a:latin typeface="Tahoma" panose="020B0604030504040204" pitchFamily="34" charset="0"/>
                        <a:ea typeface="宋体" panose="02010600030101010101" pitchFamily="2" charset="-122"/>
                      </a:endParaRPr>
                    </a:p>
                  </a:txBody>
                  <a:tcPr marL="83943" marR="8394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zh-CN" altLang="en-US" sz="1800" b="1" i="0" u="none" strike="noStrike" cap="none" normalizeH="0" baseline="0" dirty="0" smtClean="0">
                          <a:ln>
                            <a:noFill/>
                          </a:ln>
                          <a:solidFill>
                            <a:schemeClr val="bg1"/>
                          </a:solidFill>
                          <a:effectLst/>
                          <a:latin typeface="Tahoma" panose="020B0604030504040204" pitchFamily="34" charset="0"/>
                          <a:ea typeface="宋体" panose="02010600030101010101" pitchFamily="2" charset="-122"/>
                        </a:rPr>
                        <a:t>缺点</a:t>
                      </a:r>
                      <a:endParaRPr kumimoji="0" lang="en-US" altLang="zh-CN" sz="1800" b="1" i="0" u="none" strike="noStrike" cap="none" normalizeH="0" baseline="0" dirty="0" smtClean="0">
                        <a:ln>
                          <a:noFill/>
                        </a:ln>
                        <a:solidFill>
                          <a:schemeClr val="bg1"/>
                        </a:solidFill>
                        <a:effectLst/>
                        <a:latin typeface="Tahoma" panose="020B0604030504040204" pitchFamily="34" charset="0"/>
                        <a:ea typeface="宋体" panose="02010600030101010101" pitchFamily="2" charset="-122"/>
                      </a:endParaRPr>
                    </a:p>
                  </a:txBody>
                  <a:tcPr marL="83943" marR="8394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r>
              <a:tr h="936104">
                <a:tc>
                  <a:txBody>
                    <a:body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en-US" altLang="zh-CN" sz="1800" b="0" i="0" u="none" strike="noStrike" cap="none" normalizeH="0" baseline="0" dirty="0" err="1" smtClean="0">
                          <a:ln>
                            <a:noFill/>
                          </a:ln>
                          <a:solidFill>
                            <a:schemeClr val="tx1"/>
                          </a:solidFill>
                          <a:effectLst/>
                          <a:latin typeface="Tahoma" panose="020B0604030504040204" pitchFamily="34" charset="0"/>
                          <a:ea typeface="宋体" panose="02010600030101010101" pitchFamily="2" charset="-122"/>
                        </a:rPr>
                        <a:t>Reg-Reg</a:t>
                      </a:r>
                      <a:r>
                        <a:rPr kumimoji="0" lang="en-US" altLang="zh-CN" sz="18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(0</a:t>
                      </a:r>
                      <a:r>
                        <a:rPr kumimoji="0" lang="zh-CN" altLang="en-US" sz="18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a:t>
                      </a:r>
                      <a:r>
                        <a:rPr kumimoji="0" lang="en-US" altLang="zh-CN" sz="18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3)</a:t>
                      </a:r>
                      <a:endParaRPr kumimoji="0" lang="en-US" altLang="zh-CN" sz="18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txBody>
                  <a:tcPr marL="83943" marR="83943"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zh-CN" altLang="en-US" sz="18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简单、定长的指令编码；简单的代码生成模式；</a:t>
                      </a:r>
                      <a:r>
                        <a:rPr kumimoji="0" lang="zh-CN" altLang="en-US" sz="1800" b="0" i="0" u="none" strike="noStrike" cap="none" normalizeH="0" baseline="0" dirty="0" smtClean="0">
                          <a:ln>
                            <a:noFill/>
                          </a:ln>
                          <a:solidFill>
                            <a:srgbClr val="C00000"/>
                          </a:solidFill>
                          <a:effectLst/>
                          <a:latin typeface="Tahoma" panose="020B0604030504040204" pitchFamily="34" charset="0"/>
                          <a:ea typeface="宋体" panose="02010600030101010101" pitchFamily="2" charset="-122"/>
                        </a:rPr>
                        <a:t>每条指令运行的时钟周期数相近</a:t>
                      </a:r>
                      <a:endParaRPr kumimoji="0" lang="en-US" altLang="zh-CN" sz="1800" b="0" i="0" u="none" strike="noStrike" cap="none" normalizeH="0" baseline="0" dirty="0" smtClean="0">
                        <a:ln>
                          <a:noFill/>
                        </a:ln>
                        <a:solidFill>
                          <a:srgbClr val="C00000"/>
                        </a:solidFill>
                        <a:effectLst/>
                        <a:latin typeface="Tahoma" panose="020B0604030504040204" pitchFamily="34" charset="0"/>
                        <a:ea typeface="宋体" panose="02010600030101010101" pitchFamily="2" charset="-122"/>
                      </a:endParaRPr>
                    </a:p>
                  </a:txBody>
                  <a:tcPr marL="83943" marR="83943"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zh-CN" altLang="en-US" sz="1800" b="0" i="0" u="none" strike="noStrike" cap="none" normalizeH="0" baseline="0" dirty="0" smtClean="0">
                          <a:ln>
                            <a:noFill/>
                          </a:ln>
                          <a:solidFill>
                            <a:srgbClr val="C00000"/>
                          </a:solidFill>
                          <a:effectLst/>
                          <a:latin typeface="Tahoma" panose="020B0604030504040204" pitchFamily="34" charset="0"/>
                          <a:ea typeface="宋体" panose="02010600030101010101" pitchFamily="2" charset="-122"/>
                        </a:rPr>
                        <a:t>指令数</a:t>
                      </a:r>
                      <a:r>
                        <a:rPr kumimoji="0" lang="zh-CN" altLang="en-US" sz="18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比可以直接访问存储器的系统结构</a:t>
                      </a:r>
                      <a:r>
                        <a:rPr kumimoji="0" lang="zh-CN" altLang="en-US" sz="1800" b="0" i="0" u="none" strike="noStrike" cap="none" normalizeH="0" baseline="0" dirty="0" smtClean="0">
                          <a:ln>
                            <a:noFill/>
                          </a:ln>
                          <a:solidFill>
                            <a:srgbClr val="C00000"/>
                          </a:solidFill>
                          <a:effectLst/>
                          <a:latin typeface="Tahoma" panose="020B0604030504040204" pitchFamily="34" charset="0"/>
                          <a:ea typeface="宋体" panose="02010600030101010101" pitchFamily="2" charset="-122"/>
                        </a:rPr>
                        <a:t>多</a:t>
                      </a:r>
                      <a:r>
                        <a:rPr kumimoji="0" lang="zh-CN" altLang="en-US" sz="18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；指令多和指令密度低使</a:t>
                      </a:r>
                      <a:r>
                        <a:rPr kumimoji="0" lang="zh-CN" altLang="en-US" sz="1800" b="0" i="0" u="none" strike="noStrike" cap="none" normalizeH="0" baseline="0" dirty="0" smtClean="0">
                          <a:ln>
                            <a:noFill/>
                          </a:ln>
                          <a:solidFill>
                            <a:srgbClr val="C00000"/>
                          </a:solidFill>
                          <a:effectLst/>
                          <a:latin typeface="Tahoma" panose="020B0604030504040204" pitchFamily="34" charset="0"/>
                          <a:ea typeface="宋体" panose="02010600030101010101" pitchFamily="2" charset="-122"/>
                        </a:rPr>
                        <a:t>程序变得很大</a:t>
                      </a:r>
                      <a:endParaRPr kumimoji="0" lang="en-US" altLang="zh-CN" sz="1800" b="0" i="0" u="none" strike="noStrike" cap="none" normalizeH="0" baseline="0" dirty="0" smtClean="0">
                        <a:ln>
                          <a:noFill/>
                        </a:ln>
                        <a:solidFill>
                          <a:srgbClr val="C00000"/>
                        </a:solidFill>
                        <a:effectLst/>
                        <a:latin typeface="Tahoma" panose="020B0604030504040204" pitchFamily="34" charset="0"/>
                        <a:ea typeface="宋体" panose="02010600030101010101" pitchFamily="2" charset="-122"/>
                      </a:endParaRPr>
                    </a:p>
                  </a:txBody>
                  <a:tcPr marL="83943" marR="83943"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r>
              <a:tr h="2016224">
                <a:tc>
                  <a:txBody>
                    <a:body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defRPr/>
                      </a:pPr>
                      <a:r>
                        <a:rPr kumimoji="0" lang="en-US" altLang="zh-CN" sz="1800" b="0" i="0" u="none" strike="noStrike" cap="none" normalizeH="0" baseline="0" dirty="0" err="1" smtClean="0">
                          <a:ln>
                            <a:noFill/>
                          </a:ln>
                          <a:solidFill>
                            <a:schemeClr val="tx1"/>
                          </a:solidFill>
                          <a:effectLst/>
                          <a:latin typeface="Tahoma" panose="020B0604030504040204" pitchFamily="34" charset="0"/>
                          <a:ea typeface="宋体" panose="02010600030101010101" pitchFamily="2" charset="-122"/>
                        </a:rPr>
                        <a:t>Reg</a:t>
                      </a:r>
                      <a:r>
                        <a:rPr kumimoji="0" lang="en-US" altLang="zh-CN" sz="18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-Mem(1</a:t>
                      </a:r>
                      <a:r>
                        <a:rPr kumimoji="0" lang="zh-CN" altLang="en-US" sz="18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a:t>
                      </a:r>
                      <a:r>
                        <a:rPr kumimoji="0" lang="en-US" altLang="zh-CN" sz="18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2)</a:t>
                      </a:r>
                      <a:endParaRPr kumimoji="0" lang="en-US" altLang="zh-CN" sz="18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endParaRPr kumimoji="0" lang="en-US" altLang="zh-CN" sz="18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txBody>
                  <a:tcPr marL="83943" marR="83943"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zh-CN" altLang="en-US" sz="18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数据</a:t>
                      </a:r>
                      <a:r>
                        <a:rPr kumimoji="0" lang="zh-CN" altLang="en-US" sz="1800" b="0" i="0" u="none" strike="noStrike" cap="none" normalizeH="0" baseline="0" dirty="0" smtClean="0">
                          <a:ln>
                            <a:noFill/>
                          </a:ln>
                          <a:solidFill>
                            <a:srgbClr val="C00000"/>
                          </a:solidFill>
                          <a:effectLst/>
                          <a:latin typeface="Tahoma" panose="020B0604030504040204" pitchFamily="34" charset="0"/>
                          <a:ea typeface="宋体" panose="02010600030101010101" pitchFamily="2" charset="-122"/>
                        </a:rPr>
                        <a:t>不需要专门的载入指令</a:t>
                      </a:r>
                      <a:r>
                        <a:rPr kumimoji="0" lang="zh-CN" altLang="en-US" sz="18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就可以直接访问；指令格式更加易于编码，</a:t>
                      </a:r>
                      <a:r>
                        <a:rPr kumimoji="0" lang="zh-CN" altLang="en-US" sz="1800" b="0" i="0" u="none" strike="noStrike" cap="none" normalizeH="0" baseline="0" dirty="0" smtClean="0">
                          <a:ln>
                            <a:noFill/>
                          </a:ln>
                          <a:solidFill>
                            <a:srgbClr val="C00000"/>
                          </a:solidFill>
                          <a:effectLst/>
                          <a:latin typeface="Tahoma" panose="020B0604030504040204" pitchFamily="34" charset="0"/>
                          <a:ea typeface="宋体" panose="02010600030101010101" pitchFamily="2" charset="-122"/>
                        </a:rPr>
                        <a:t>代码密度高</a:t>
                      </a:r>
                      <a:r>
                        <a:rPr kumimoji="0" lang="en-US" altLang="zh-CN" sz="1800" b="0" i="0" u="none" strike="noStrike" cap="none" normalizeH="0" baseline="0" dirty="0" smtClean="0">
                          <a:ln>
                            <a:noFill/>
                          </a:ln>
                          <a:solidFill>
                            <a:srgbClr val="C00000"/>
                          </a:solidFill>
                          <a:effectLst/>
                          <a:latin typeface="Tahoma" panose="020B0604030504040204" pitchFamily="34" charset="0"/>
                          <a:ea typeface="宋体" panose="02010600030101010101" pitchFamily="2" charset="-122"/>
                        </a:rPr>
                        <a:t> </a:t>
                      </a:r>
                      <a:endParaRPr kumimoji="0" lang="en-US" altLang="zh-CN" sz="1800" b="0" i="0" u="none" strike="noStrike" cap="none" normalizeH="0" baseline="0" dirty="0" smtClean="0">
                        <a:ln>
                          <a:noFill/>
                        </a:ln>
                        <a:solidFill>
                          <a:srgbClr val="C00000"/>
                        </a:solidFill>
                        <a:effectLst/>
                        <a:latin typeface="Tahoma" panose="020B0604030504040204" pitchFamily="34" charset="0"/>
                        <a:ea typeface="宋体" panose="02010600030101010101" pitchFamily="2" charset="-122"/>
                      </a:endParaRPr>
                    </a:p>
                  </a:txBody>
                  <a:tcPr marL="83943" marR="83943"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zh-CN" altLang="en-US" sz="18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由于源操作数在二元操作中被破坏了，所以</a:t>
                      </a:r>
                      <a:r>
                        <a:rPr kumimoji="0" lang="zh-CN" altLang="en-US" sz="1800" b="0" i="0" u="none" strike="noStrike" cap="none" normalizeH="0" baseline="0" dirty="0" smtClean="0">
                          <a:ln>
                            <a:noFill/>
                          </a:ln>
                          <a:solidFill>
                            <a:srgbClr val="C00000"/>
                          </a:solidFill>
                          <a:effectLst/>
                          <a:latin typeface="Tahoma" panose="020B0604030504040204" pitchFamily="34" charset="0"/>
                          <a:ea typeface="宋体" panose="02010600030101010101" pitchFamily="2" charset="-122"/>
                        </a:rPr>
                        <a:t>操作数不是等价的</a:t>
                      </a:r>
                      <a:r>
                        <a:rPr kumimoji="0" lang="zh-CN" altLang="en-US" sz="18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；在一条指令中同时对存储器地址和寄存器号码进行编码会</a:t>
                      </a:r>
                      <a:r>
                        <a:rPr kumimoji="0" lang="zh-CN" altLang="en-US" sz="1800" b="0" i="0" u="none" strike="noStrike" cap="none" normalizeH="0" baseline="0" dirty="0" smtClean="0">
                          <a:ln>
                            <a:noFill/>
                          </a:ln>
                          <a:solidFill>
                            <a:srgbClr val="C00000"/>
                          </a:solidFill>
                          <a:effectLst/>
                          <a:latin typeface="Tahoma" panose="020B0604030504040204" pitchFamily="34" charset="0"/>
                          <a:ea typeface="宋体" panose="02010600030101010101" pitchFamily="2" charset="-122"/>
                        </a:rPr>
                        <a:t>限制寄存器的数量</a:t>
                      </a:r>
                      <a:r>
                        <a:rPr kumimoji="0" lang="zh-CN" altLang="en-US" sz="18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；操作数位置不同使得每条指令执行所需的</a:t>
                      </a:r>
                      <a:r>
                        <a:rPr kumimoji="0" lang="zh-CN" altLang="en-US" sz="1800" b="0" i="0" u="none" strike="noStrike" cap="none" normalizeH="0" baseline="0" dirty="0" smtClean="0">
                          <a:ln>
                            <a:noFill/>
                          </a:ln>
                          <a:solidFill>
                            <a:srgbClr val="C00000"/>
                          </a:solidFill>
                          <a:effectLst/>
                          <a:latin typeface="Tahoma" panose="020B0604030504040204" pitchFamily="34" charset="0"/>
                          <a:ea typeface="宋体" panose="02010600030101010101" pitchFamily="2" charset="-122"/>
                        </a:rPr>
                        <a:t>时钟周期不同</a:t>
                      </a:r>
                      <a:endParaRPr kumimoji="0" lang="en-US" altLang="zh-CN" sz="1800" b="0" i="0" u="none" strike="noStrike" cap="none" normalizeH="0" baseline="0" dirty="0" smtClean="0">
                        <a:ln>
                          <a:noFill/>
                        </a:ln>
                        <a:solidFill>
                          <a:srgbClr val="C00000"/>
                        </a:solidFill>
                        <a:effectLst/>
                        <a:latin typeface="Tahoma" panose="020B0604030504040204" pitchFamily="34" charset="0"/>
                        <a:ea typeface="宋体" panose="02010600030101010101" pitchFamily="2" charset="-122"/>
                      </a:endParaRPr>
                    </a:p>
                  </a:txBody>
                  <a:tcPr marL="83943" marR="83943"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r>
              <a:tr h="1079375">
                <a:tc>
                  <a:txBody>
                    <a:body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en-US" altLang="zh-CN" sz="18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Mem-Mem</a:t>
                      </a:r>
                      <a:endParaRPr kumimoji="0" lang="en-US" altLang="zh-CN" sz="18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defRPr/>
                      </a:pPr>
                      <a:r>
                        <a:rPr kumimoji="0" lang="en-US" altLang="zh-CN" sz="18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(2</a:t>
                      </a:r>
                      <a:r>
                        <a:rPr kumimoji="0" lang="zh-CN" altLang="en-US" sz="18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a:t>
                      </a:r>
                      <a:r>
                        <a:rPr kumimoji="0" lang="en-US" altLang="zh-CN" sz="18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2)</a:t>
                      </a:r>
                      <a:r>
                        <a:rPr kumimoji="0" lang="zh-CN" altLang="en-US" sz="18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或</a:t>
                      </a:r>
                      <a:r>
                        <a:rPr kumimoji="0" lang="en-US" altLang="zh-CN" sz="18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(3</a:t>
                      </a:r>
                      <a:r>
                        <a:rPr kumimoji="0" lang="zh-CN" altLang="en-US" sz="18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a:t>
                      </a:r>
                      <a:r>
                        <a:rPr kumimoji="0" lang="en-US" altLang="zh-CN" sz="18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3)</a:t>
                      </a:r>
                      <a:endParaRPr kumimoji="0" lang="en-US" altLang="zh-CN" sz="18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txBody>
                  <a:tcPr marL="83943" marR="83943"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zh-CN" altLang="en-US" sz="18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最紧凑。不浪费寄存器来做临时交换空间</a:t>
                      </a:r>
                      <a:r>
                        <a:rPr kumimoji="0" lang="en-US" altLang="zh-CN" sz="18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 </a:t>
                      </a:r>
                      <a:endParaRPr kumimoji="0" lang="en-US" altLang="zh-CN" sz="18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txBody>
                  <a:tcPr marL="83943" marR="83943"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zh-CN" altLang="en-US" sz="18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指令长短不相同，特别是三操作数指令；同样，每条指令的操作各不相同；存储器访问带来了存储器瓶颈</a:t>
                      </a:r>
                      <a:r>
                        <a:rPr kumimoji="0" lang="en-US" altLang="zh-CN" sz="18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 </a:t>
                      </a:r>
                      <a:endParaRPr kumimoji="0" lang="en-US" altLang="zh-CN" sz="18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txBody>
                  <a:tcPr marL="83943" marR="83943"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r>
            </a:tbl>
          </a:graphicData>
        </a:graphic>
      </p:graphicFrame>
      <p:sp>
        <p:nvSpPr>
          <p:cNvPr id="4" name="矩形 3"/>
          <p:cNvSpPr/>
          <p:nvPr/>
        </p:nvSpPr>
        <p:spPr>
          <a:xfrm>
            <a:off x="19380" y="792163"/>
            <a:ext cx="7360931" cy="609398"/>
          </a:xfrm>
          <a:prstGeom prst="rect">
            <a:avLst/>
          </a:prstGeom>
        </p:spPr>
        <p:txBody>
          <a:bodyPr wrap="square">
            <a:spAutoFit/>
          </a:bodyPr>
          <a:lstStyle/>
          <a:p>
            <a:pPr marL="342900" lvl="0" indent="-342900" eaLnBrk="1" hangingPunct="1">
              <a:lnSpc>
                <a:spcPct val="120000"/>
              </a:lnSpc>
              <a:spcBef>
                <a:spcPct val="20000"/>
              </a:spcBef>
              <a:buClr>
                <a:srgbClr val="AED337"/>
              </a:buClr>
              <a:buFont typeface="Wingdings" panose="05000000000000000000" pitchFamily="2" charset="2"/>
              <a:buChar char="v"/>
            </a:pPr>
            <a:r>
              <a:rPr kumimoji="0" lang="zh-CN" altLang="en-US" sz="2800" kern="0" dirty="0" smtClean="0">
                <a:solidFill>
                  <a:schemeClr val="tx1"/>
                </a:solidFill>
                <a:latin typeface="华文中宋" panose="02010600040101010101" pitchFamily="2" charset="-122"/>
                <a:ea typeface="华文中宋" panose="02010600040101010101" pitchFamily="2" charset="-122"/>
              </a:rPr>
              <a:t>三种常见通用寄存器计算机的优缺点</a:t>
            </a:r>
            <a:endParaRPr kumimoji="0" lang="en-US" altLang="zh-CN" sz="2800" kern="0" dirty="0">
              <a:solidFill>
                <a:schemeClr val="tx1"/>
              </a:solidFill>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p:cNvSpPr txBox="1"/>
          <p:nvPr/>
        </p:nvSpPr>
        <p:spPr>
          <a:xfrm>
            <a:off x="755576" y="404664"/>
            <a:ext cx="7562641" cy="6155018"/>
          </a:xfrm>
          <a:prstGeom prst="rect">
            <a:avLst/>
          </a:prstGeom>
          <a:noFill/>
        </p:spPr>
        <p:txBody>
          <a:bodyPr wrap="square" rtlCol="0">
            <a:spAutoFit/>
          </a:bodyPr>
          <a:lstStyle/>
          <a:p>
            <a:pPr>
              <a:lnSpc>
                <a:spcPct val="150000"/>
              </a:lnSpc>
              <a:spcAft>
                <a:spcPts val="1800"/>
              </a:spcAft>
            </a:pPr>
            <a:r>
              <a:rPr lang="zh-CN" altLang="en-US" sz="2800" b="1" dirty="0" smtClean="0">
                <a:solidFill>
                  <a:schemeClr val="accent1">
                    <a:lumMod val="75000"/>
                  </a:schemeClr>
                </a:solidFill>
                <a:latin typeface="华文中宋" panose="02010600040101010101" pitchFamily="2" charset="-122"/>
                <a:ea typeface="华文中宋" panose="02010600040101010101" pitchFamily="2" charset="-122"/>
              </a:rPr>
              <a:t>第</a:t>
            </a:r>
            <a:r>
              <a:rPr lang="en-US" altLang="zh-CN" sz="2800" b="1" dirty="0" smtClean="0">
                <a:solidFill>
                  <a:schemeClr val="accent1">
                    <a:lumMod val="75000"/>
                  </a:schemeClr>
                </a:solidFill>
                <a:latin typeface="华文中宋" panose="02010600040101010101" pitchFamily="2" charset="-122"/>
                <a:ea typeface="华文中宋" panose="02010600040101010101" pitchFamily="2" charset="-122"/>
              </a:rPr>
              <a:t>2</a:t>
            </a:r>
            <a:r>
              <a:rPr lang="zh-CN" altLang="en-US" sz="2800" b="1" dirty="0" smtClean="0">
                <a:solidFill>
                  <a:schemeClr val="accent1">
                    <a:lumMod val="75000"/>
                  </a:schemeClr>
                </a:solidFill>
                <a:latin typeface="华文中宋" panose="02010600040101010101" pitchFamily="2" charset="-122"/>
                <a:ea typeface="华文中宋" panose="02010600040101010101" pitchFamily="2" charset="-122"/>
              </a:rPr>
              <a:t>章  指令系统原理与示例</a:t>
            </a:r>
            <a:endParaRPr lang="en-US" altLang="zh-CN" sz="2800" b="1" dirty="0" smtClean="0">
              <a:solidFill>
                <a:schemeClr val="accent1">
                  <a:lumMod val="75000"/>
                </a:schemeClr>
              </a:solidFill>
              <a:latin typeface="华文中宋" panose="02010600040101010101" pitchFamily="2" charset="-122"/>
              <a:ea typeface="华文中宋" panose="02010600040101010101" pitchFamily="2" charset="-122"/>
            </a:endParaRPr>
          </a:p>
          <a:p>
            <a:pPr marL="342900" indent="-342900">
              <a:lnSpc>
                <a:spcPts val="3100"/>
              </a:lnSpc>
              <a:spcBef>
                <a:spcPct val="20000"/>
              </a:spcBef>
              <a:buClr>
                <a:schemeClr val="hlink"/>
              </a:buClr>
              <a:buSzPct val="70000"/>
              <a:buFont typeface="Wingdings" panose="05000000000000000000" pitchFamily="2" charset="2"/>
              <a:buNone/>
              <a:defRPr/>
            </a:pPr>
            <a:r>
              <a:rPr lang="en-US" altLang="zh-CN" sz="2400" kern="0" dirty="0">
                <a:latin typeface="华文中宋" panose="02010600040101010101" pitchFamily="2" charset="-122"/>
                <a:ea typeface="华文中宋" panose="02010600040101010101" pitchFamily="2" charset="-122"/>
              </a:rPr>
              <a:t>2.1  </a:t>
            </a:r>
            <a:r>
              <a:rPr lang="zh-CN" altLang="en-US" sz="2400" kern="0" dirty="0">
                <a:latin typeface="华文中宋" panose="02010600040101010101" pitchFamily="2" charset="-122"/>
                <a:ea typeface="华文中宋" panose="02010600040101010101" pitchFamily="2" charset="-122"/>
              </a:rPr>
              <a:t>简介</a:t>
            </a:r>
            <a:endParaRPr lang="en-US" altLang="zh-CN" sz="2400" kern="0" dirty="0">
              <a:latin typeface="华文中宋" panose="02010600040101010101" pitchFamily="2" charset="-122"/>
              <a:ea typeface="华文中宋" panose="02010600040101010101" pitchFamily="2" charset="-122"/>
            </a:endParaRPr>
          </a:p>
          <a:p>
            <a:pPr marL="342900" indent="-342900">
              <a:lnSpc>
                <a:spcPts val="3100"/>
              </a:lnSpc>
              <a:spcBef>
                <a:spcPct val="20000"/>
              </a:spcBef>
              <a:buClr>
                <a:schemeClr val="hlink"/>
              </a:buClr>
              <a:buSzPct val="70000"/>
              <a:defRPr/>
            </a:pPr>
            <a:r>
              <a:rPr lang="en-US" altLang="zh-CN" sz="2400" kern="0" dirty="0">
                <a:latin typeface="华文中宋" panose="02010600040101010101" pitchFamily="2" charset="-122"/>
                <a:ea typeface="华文中宋" panose="02010600040101010101" pitchFamily="2" charset="-122"/>
              </a:rPr>
              <a:t>2.2  </a:t>
            </a:r>
            <a:r>
              <a:rPr lang="zh-CN" altLang="en-US" sz="2400" kern="0" dirty="0">
                <a:latin typeface="华文中宋" panose="02010600040101010101" pitchFamily="2" charset="-122"/>
                <a:ea typeface="华文中宋" panose="02010600040101010101" pitchFamily="2" charset="-122"/>
              </a:rPr>
              <a:t>指令集系统结构的分类</a:t>
            </a:r>
            <a:endParaRPr lang="en-US" altLang="zh-CN" sz="2400" kern="0" dirty="0">
              <a:latin typeface="华文中宋" panose="02010600040101010101" pitchFamily="2" charset="-122"/>
              <a:ea typeface="华文中宋" panose="02010600040101010101" pitchFamily="2" charset="-122"/>
            </a:endParaRPr>
          </a:p>
          <a:p>
            <a:pPr marL="342900" indent="-342900">
              <a:lnSpc>
                <a:spcPts val="3100"/>
              </a:lnSpc>
              <a:spcBef>
                <a:spcPct val="20000"/>
              </a:spcBef>
              <a:buClr>
                <a:schemeClr val="hlink"/>
              </a:buClr>
              <a:buSzPct val="70000"/>
              <a:defRPr/>
            </a:pPr>
            <a:r>
              <a:rPr lang="en-US" altLang="zh-CN" sz="2400" kern="0" dirty="0">
                <a:solidFill>
                  <a:srgbClr val="0000FF"/>
                </a:solidFill>
                <a:latin typeface="华文中宋" panose="02010600040101010101" pitchFamily="2" charset="-122"/>
                <a:ea typeface="华文中宋" panose="02010600040101010101" pitchFamily="2" charset="-122"/>
              </a:rPr>
              <a:t>2.3  </a:t>
            </a:r>
            <a:r>
              <a:rPr lang="zh-CN" altLang="en-US" sz="2400" kern="0" dirty="0">
                <a:solidFill>
                  <a:srgbClr val="0000FF"/>
                </a:solidFill>
                <a:latin typeface="华文中宋" panose="02010600040101010101" pitchFamily="2" charset="-122"/>
                <a:ea typeface="华文中宋" panose="02010600040101010101" pitchFamily="2" charset="-122"/>
              </a:rPr>
              <a:t>存储器寻址</a:t>
            </a:r>
            <a:endParaRPr lang="en-US" altLang="zh-CN" sz="2400" kern="0" dirty="0">
              <a:solidFill>
                <a:srgbClr val="0000FF"/>
              </a:solidFill>
              <a:latin typeface="华文中宋" panose="02010600040101010101" pitchFamily="2" charset="-122"/>
              <a:ea typeface="华文中宋" panose="02010600040101010101" pitchFamily="2" charset="-122"/>
            </a:endParaRPr>
          </a:p>
          <a:p>
            <a:pPr marL="342900" indent="-342900">
              <a:lnSpc>
                <a:spcPts val="3100"/>
              </a:lnSpc>
              <a:spcBef>
                <a:spcPct val="20000"/>
              </a:spcBef>
              <a:buClr>
                <a:schemeClr val="hlink"/>
              </a:buClr>
              <a:buSzPct val="70000"/>
              <a:buFont typeface="Wingdings" panose="05000000000000000000" pitchFamily="2" charset="2"/>
              <a:buNone/>
              <a:defRPr/>
            </a:pPr>
            <a:r>
              <a:rPr lang="en-US" altLang="zh-CN" sz="2400" kern="0" dirty="0">
                <a:latin typeface="华文中宋" panose="02010600040101010101" pitchFamily="2" charset="-122"/>
                <a:ea typeface="华文中宋" panose="02010600040101010101" pitchFamily="2" charset="-122"/>
              </a:rPr>
              <a:t>2</a:t>
            </a:r>
            <a:r>
              <a:rPr lang="en-US" altLang="zh-CN" sz="2400" kern="0" dirty="0" smtClean="0">
                <a:latin typeface="华文中宋" panose="02010600040101010101" pitchFamily="2" charset="-122"/>
                <a:ea typeface="华文中宋" panose="02010600040101010101" pitchFamily="2" charset="-122"/>
              </a:rPr>
              <a:t>.4  </a:t>
            </a:r>
            <a:r>
              <a:rPr lang="zh-CN" altLang="en-US" sz="2400" kern="0" dirty="0" smtClean="0">
                <a:latin typeface="华文中宋" panose="02010600040101010101" pitchFamily="2" charset="-122"/>
                <a:ea typeface="华文中宋" panose="02010600040101010101" pitchFamily="2" charset="-122"/>
              </a:rPr>
              <a:t>操作数的大小和类别</a:t>
            </a:r>
            <a:endParaRPr lang="en-US" altLang="zh-CN" sz="2400" kern="0" dirty="0">
              <a:latin typeface="华文中宋" panose="02010600040101010101" pitchFamily="2" charset="-122"/>
              <a:ea typeface="华文中宋" panose="02010600040101010101" pitchFamily="2" charset="-122"/>
            </a:endParaRPr>
          </a:p>
          <a:p>
            <a:pPr marL="342900" indent="-342900">
              <a:lnSpc>
                <a:spcPts val="3100"/>
              </a:lnSpc>
              <a:spcBef>
                <a:spcPct val="20000"/>
              </a:spcBef>
              <a:buClr>
                <a:schemeClr val="hlink"/>
              </a:buClr>
              <a:buSzPct val="70000"/>
              <a:defRPr/>
            </a:pPr>
            <a:r>
              <a:rPr lang="en-US" altLang="zh-CN" sz="2400" kern="0" dirty="0">
                <a:latin typeface="华文中宋" panose="02010600040101010101" pitchFamily="2" charset="-122"/>
                <a:ea typeface="华文中宋" panose="02010600040101010101" pitchFamily="2" charset="-122"/>
              </a:rPr>
              <a:t>2</a:t>
            </a:r>
            <a:r>
              <a:rPr lang="en-US" altLang="zh-CN" sz="2400" kern="0" dirty="0" smtClean="0">
                <a:latin typeface="华文中宋" panose="02010600040101010101" pitchFamily="2" charset="-122"/>
                <a:ea typeface="华文中宋" panose="02010600040101010101" pitchFamily="2" charset="-122"/>
              </a:rPr>
              <a:t>.5  </a:t>
            </a:r>
            <a:r>
              <a:rPr lang="zh-CN" altLang="en-US" sz="2400" kern="0" dirty="0" smtClean="0">
                <a:latin typeface="华文中宋" panose="02010600040101010101" pitchFamily="2" charset="-122"/>
                <a:ea typeface="华文中宋" panose="02010600040101010101" pitchFamily="2" charset="-122"/>
              </a:rPr>
              <a:t>指令系统的操作</a:t>
            </a:r>
            <a:endParaRPr lang="en-US" altLang="zh-CN" sz="2400" kern="0" dirty="0">
              <a:latin typeface="华文中宋" panose="02010600040101010101" pitchFamily="2" charset="-122"/>
              <a:ea typeface="华文中宋" panose="02010600040101010101" pitchFamily="2" charset="-122"/>
            </a:endParaRPr>
          </a:p>
          <a:p>
            <a:pPr marL="342900" indent="-342900">
              <a:lnSpc>
                <a:spcPts val="3100"/>
              </a:lnSpc>
              <a:spcBef>
                <a:spcPct val="20000"/>
              </a:spcBef>
              <a:buClr>
                <a:schemeClr val="hlink"/>
              </a:buClr>
              <a:buSzPct val="70000"/>
              <a:buFont typeface="Wingdings" panose="05000000000000000000" pitchFamily="2" charset="2"/>
              <a:buNone/>
              <a:defRPr/>
            </a:pPr>
            <a:r>
              <a:rPr lang="en-US" altLang="zh-CN" sz="2400" kern="0" dirty="0">
                <a:latin typeface="华文中宋" panose="02010600040101010101" pitchFamily="2" charset="-122"/>
                <a:ea typeface="华文中宋" panose="02010600040101010101" pitchFamily="2" charset="-122"/>
              </a:rPr>
              <a:t>2</a:t>
            </a:r>
            <a:r>
              <a:rPr lang="en-US" altLang="zh-CN" sz="2400" kern="0" dirty="0" smtClean="0">
                <a:latin typeface="华文中宋" panose="02010600040101010101" pitchFamily="2" charset="-122"/>
                <a:ea typeface="华文中宋" panose="02010600040101010101" pitchFamily="2" charset="-122"/>
              </a:rPr>
              <a:t>.6  </a:t>
            </a:r>
            <a:r>
              <a:rPr lang="zh-CN" altLang="en-US" sz="2400" kern="0" dirty="0" smtClean="0">
                <a:latin typeface="华文中宋" panose="02010600040101010101" pitchFamily="2" charset="-122"/>
                <a:ea typeface="华文中宋" panose="02010600040101010101" pitchFamily="2" charset="-122"/>
              </a:rPr>
              <a:t>控制流指令</a:t>
            </a:r>
            <a:endParaRPr lang="en-US" altLang="zh-CN" sz="2400" kern="0" dirty="0">
              <a:latin typeface="华文中宋" panose="02010600040101010101" pitchFamily="2" charset="-122"/>
              <a:ea typeface="华文中宋" panose="02010600040101010101" pitchFamily="2" charset="-122"/>
            </a:endParaRPr>
          </a:p>
          <a:p>
            <a:pPr marL="342900" indent="-342900">
              <a:lnSpc>
                <a:spcPts val="3100"/>
              </a:lnSpc>
              <a:spcBef>
                <a:spcPct val="20000"/>
              </a:spcBef>
              <a:buClr>
                <a:schemeClr val="hlink"/>
              </a:buClr>
              <a:buSzPct val="70000"/>
              <a:defRPr/>
            </a:pPr>
            <a:r>
              <a:rPr lang="en-US" altLang="zh-CN" sz="2400" kern="0" dirty="0">
                <a:latin typeface="华文中宋" panose="02010600040101010101" pitchFamily="2" charset="-122"/>
                <a:ea typeface="华文中宋" panose="02010600040101010101" pitchFamily="2" charset="-122"/>
              </a:rPr>
              <a:t>2</a:t>
            </a:r>
            <a:r>
              <a:rPr lang="en-US" altLang="zh-CN" sz="2400" kern="0" dirty="0" smtClean="0">
                <a:latin typeface="华文中宋" panose="02010600040101010101" pitchFamily="2" charset="-122"/>
                <a:ea typeface="华文中宋" panose="02010600040101010101" pitchFamily="2" charset="-122"/>
              </a:rPr>
              <a:t>.7  </a:t>
            </a:r>
            <a:r>
              <a:rPr lang="zh-CN" altLang="en-US" sz="2400" kern="0" dirty="0" smtClean="0">
                <a:latin typeface="华文中宋" panose="02010600040101010101" pitchFamily="2" charset="-122"/>
                <a:ea typeface="华文中宋" panose="02010600040101010101" pitchFamily="2" charset="-122"/>
              </a:rPr>
              <a:t>指令系统的编码</a:t>
            </a:r>
            <a:endParaRPr lang="en-US" altLang="zh-CN" sz="2400" kern="0" dirty="0">
              <a:latin typeface="华文中宋" panose="02010600040101010101" pitchFamily="2" charset="-122"/>
              <a:ea typeface="华文中宋" panose="02010600040101010101" pitchFamily="2" charset="-122"/>
            </a:endParaRPr>
          </a:p>
          <a:p>
            <a:pPr marL="342900" indent="-342900">
              <a:lnSpc>
                <a:spcPts val="3100"/>
              </a:lnSpc>
              <a:spcBef>
                <a:spcPct val="20000"/>
              </a:spcBef>
              <a:buClr>
                <a:schemeClr val="hlink"/>
              </a:buClr>
              <a:buSzPct val="70000"/>
              <a:buFont typeface="Wingdings" panose="05000000000000000000" pitchFamily="2" charset="2"/>
              <a:buNone/>
              <a:defRPr/>
            </a:pPr>
            <a:r>
              <a:rPr lang="en-US" altLang="zh-CN" sz="2400" kern="0" dirty="0">
                <a:latin typeface="华文中宋" panose="02010600040101010101" pitchFamily="2" charset="-122"/>
                <a:ea typeface="华文中宋" panose="02010600040101010101" pitchFamily="2" charset="-122"/>
              </a:rPr>
              <a:t>2.8  </a:t>
            </a:r>
            <a:r>
              <a:rPr lang="zh-CN" altLang="en-US" sz="2400" kern="0" dirty="0" smtClean="0">
                <a:latin typeface="华文中宋" panose="02010600040101010101" pitchFamily="2" charset="-122"/>
                <a:ea typeface="华文中宋" panose="02010600040101010101" pitchFamily="2" charset="-122"/>
              </a:rPr>
              <a:t>相关问题：编译器的角色</a:t>
            </a:r>
            <a:endParaRPr lang="en-US" altLang="zh-CN" sz="2400" kern="0" dirty="0">
              <a:latin typeface="华文中宋" panose="02010600040101010101" pitchFamily="2" charset="-122"/>
              <a:ea typeface="华文中宋" panose="02010600040101010101" pitchFamily="2" charset="-122"/>
            </a:endParaRPr>
          </a:p>
          <a:p>
            <a:pPr marL="342900" indent="-342900">
              <a:lnSpc>
                <a:spcPts val="3100"/>
              </a:lnSpc>
              <a:spcBef>
                <a:spcPct val="20000"/>
              </a:spcBef>
              <a:buClr>
                <a:schemeClr val="hlink"/>
              </a:buClr>
              <a:buSzPct val="70000"/>
              <a:buFont typeface="Wingdings" panose="05000000000000000000" pitchFamily="2" charset="2"/>
              <a:buNone/>
              <a:defRPr/>
            </a:pPr>
            <a:r>
              <a:rPr lang="en-US" altLang="zh-CN" sz="2400" kern="0" dirty="0">
                <a:latin typeface="华文中宋" panose="02010600040101010101" pitchFamily="2" charset="-122"/>
                <a:ea typeface="华文中宋" panose="02010600040101010101" pitchFamily="2" charset="-122"/>
              </a:rPr>
              <a:t>2</a:t>
            </a:r>
            <a:r>
              <a:rPr lang="en-US" altLang="zh-CN" sz="2400" kern="0" dirty="0" smtClean="0">
                <a:latin typeface="华文中宋" panose="02010600040101010101" pitchFamily="2" charset="-122"/>
                <a:ea typeface="华文中宋" panose="02010600040101010101" pitchFamily="2" charset="-122"/>
              </a:rPr>
              <a:t>.9  MIPS</a:t>
            </a:r>
            <a:r>
              <a:rPr lang="zh-CN" altLang="en-US" sz="2400" kern="0" dirty="0" smtClean="0">
                <a:latin typeface="华文中宋" panose="02010600040101010101" pitchFamily="2" charset="-122"/>
                <a:ea typeface="华文中宋" panose="02010600040101010101" pitchFamily="2" charset="-122"/>
              </a:rPr>
              <a:t>系统结构</a:t>
            </a:r>
            <a:endParaRPr lang="en-US" altLang="zh-CN" sz="2400" kern="0" dirty="0">
              <a:latin typeface="华文中宋" panose="02010600040101010101" pitchFamily="2" charset="-122"/>
              <a:ea typeface="华文中宋" panose="02010600040101010101" pitchFamily="2" charset="-122"/>
            </a:endParaRPr>
          </a:p>
          <a:p>
            <a:pPr marL="342900" indent="-342900">
              <a:lnSpc>
                <a:spcPts val="3100"/>
              </a:lnSpc>
              <a:spcBef>
                <a:spcPct val="20000"/>
              </a:spcBef>
              <a:buClr>
                <a:schemeClr val="hlink"/>
              </a:buClr>
              <a:buSzPct val="70000"/>
              <a:buFont typeface="Wingdings" panose="05000000000000000000" pitchFamily="2" charset="2"/>
              <a:buNone/>
              <a:defRPr/>
            </a:pPr>
            <a:r>
              <a:rPr lang="en-US" altLang="zh-CN" sz="2400" kern="0" dirty="0">
                <a:latin typeface="华文中宋" panose="02010600040101010101" pitchFamily="2" charset="-122"/>
                <a:ea typeface="华文中宋" panose="02010600040101010101" pitchFamily="2" charset="-122"/>
              </a:rPr>
              <a:t>2</a:t>
            </a:r>
            <a:r>
              <a:rPr lang="en-US" altLang="zh-CN" sz="2400" kern="0" dirty="0" smtClean="0">
                <a:latin typeface="华文中宋" panose="02010600040101010101" pitchFamily="2" charset="-122"/>
                <a:ea typeface="华文中宋" panose="02010600040101010101" pitchFamily="2" charset="-122"/>
              </a:rPr>
              <a:t>.10  </a:t>
            </a:r>
            <a:r>
              <a:rPr lang="zh-CN" altLang="en-US" sz="2400" kern="0" dirty="0" smtClean="0">
                <a:latin typeface="华文中宋" panose="02010600040101010101" pitchFamily="2" charset="-122"/>
                <a:ea typeface="华文中宋" panose="02010600040101010101" pitchFamily="2" charset="-122"/>
              </a:rPr>
              <a:t>谬误和易犯的错误</a:t>
            </a:r>
            <a:endParaRPr lang="en-US" altLang="zh-CN" sz="2400" kern="0" dirty="0" smtClean="0">
              <a:latin typeface="华文中宋" panose="02010600040101010101" pitchFamily="2" charset="-122"/>
              <a:ea typeface="华文中宋" panose="02010600040101010101" pitchFamily="2" charset="-122"/>
            </a:endParaRPr>
          </a:p>
          <a:p>
            <a:pPr marL="342900" indent="-342900">
              <a:lnSpc>
                <a:spcPts val="3100"/>
              </a:lnSpc>
              <a:spcBef>
                <a:spcPct val="20000"/>
              </a:spcBef>
              <a:buClr>
                <a:schemeClr val="hlink"/>
              </a:buClr>
              <a:buSzPct val="70000"/>
              <a:buFont typeface="Wingdings" panose="05000000000000000000" pitchFamily="2" charset="2"/>
              <a:buNone/>
              <a:defRPr/>
            </a:pPr>
            <a:r>
              <a:rPr lang="en-US" altLang="zh-CN" sz="2400" kern="0" dirty="0" smtClean="0">
                <a:latin typeface="华文中宋" panose="02010600040101010101" pitchFamily="2" charset="-122"/>
                <a:ea typeface="华文中宋" panose="02010600040101010101" pitchFamily="2" charset="-122"/>
              </a:rPr>
              <a:t>2.11 </a:t>
            </a:r>
            <a:r>
              <a:rPr lang="zh-CN" altLang="en-US" sz="2400" kern="0" dirty="0" smtClean="0">
                <a:latin typeface="华文中宋" panose="02010600040101010101" pitchFamily="2" charset="-122"/>
                <a:ea typeface="华文中宋" panose="02010600040101010101" pitchFamily="2" charset="-122"/>
              </a:rPr>
              <a:t>结论</a:t>
            </a:r>
            <a:endParaRPr lang="en-US" altLang="zh-CN" sz="2400" kern="0" dirty="0">
              <a:latin typeface="华文中宋" panose="02010600040101010101" pitchFamily="2" charset="-122"/>
              <a:ea typeface="华文中宋" panose="02010600040101010101" pitchFamily="2" charset="-122"/>
            </a:endParaRPr>
          </a:p>
        </p:txBody>
      </p:sp>
      <p:cxnSp>
        <p:nvCxnSpPr>
          <p:cNvPr id="3" name="Straight Connector 9"/>
          <p:cNvCxnSpPr/>
          <p:nvPr/>
        </p:nvCxnSpPr>
        <p:spPr>
          <a:xfrm>
            <a:off x="682352" y="1267172"/>
            <a:ext cx="5257800" cy="1588"/>
          </a:xfrm>
          <a:prstGeom prst="line">
            <a:avLst/>
          </a:prstGeom>
          <a:ln w="47625">
            <a:solidFill>
              <a:schemeClr val="tx1"/>
            </a:solidFill>
          </a:ln>
          <a:effectLst/>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idx="4294967295"/>
          </p:nvPr>
        </p:nvSpPr>
        <p:spPr>
          <a:xfrm>
            <a:off x="436180" y="76200"/>
            <a:ext cx="8403020" cy="685800"/>
          </a:xfrm>
        </p:spPr>
        <p:txBody>
          <a:bodyPr>
            <a:normAutofit/>
          </a:bodyPr>
          <a:lstStyle/>
          <a:p>
            <a:pPr lvl="0">
              <a:spcBef>
                <a:spcPts val="0"/>
              </a:spcBef>
            </a:pPr>
            <a:r>
              <a:rPr lang="en-US" altLang="zh-CN" sz="2800" dirty="0" smtClean="0">
                <a:solidFill>
                  <a:srgbClr val="0000FF"/>
                </a:solidFill>
                <a:latin typeface="华文中宋" panose="02010600040101010101" pitchFamily="2" charset="-122"/>
                <a:ea typeface="华文中宋" panose="02010600040101010101" pitchFamily="2" charset="-122"/>
              </a:rPr>
              <a:t>2.3 </a:t>
            </a:r>
            <a:r>
              <a:rPr lang="zh-CN" altLang="en-US" sz="2800" dirty="0" smtClean="0">
                <a:solidFill>
                  <a:srgbClr val="0000FF"/>
                </a:solidFill>
                <a:latin typeface="华文中宋" panose="02010600040101010101" pitchFamily="2" charset="-122"/>
                <a:ea typeface="华文中宋" panose="02010600040101010101" pitchFamily="2" charset="-122"/>
              </a:rPr>
              <a:t>存储器寻址</a:t>
            </a:r>
            <a:endParaRPr lang="zh-CN" sz="2800" dirty="0">
              <a:solidFill>
                <a:schemeClr val="tx1"/>
              </a:solidFill>
              <a:latin typeface="华文中宋" panose="02010600040101010101" pitchFamily="2" charset="-122"/>
              <a:ea typeface="华文中宋" panose="02010600040101010101" pitchFamily="2" charset="-122"/>
            </a:endParaRPr>
          </a:p>
        </p:txBody>
      </p:sp>
      <p:sp>
        <p:nvSpPr>
          <p:cNvPr id="3" name="内容占位符 2"/>
          <p:cNvSpPr txBox="1"/>
          <p:nvPr/>
        </p:nvSpPr>
        <p:spPr>
          <a:xfrm>
            <a:off x="414728" y="1052736"/>
            <a:ext cx="8424472" cy="18125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pPr marL="0" indent="0">
              <a:buNone/>
            </a:pPr>
            <a:r>
              <a:rPr lang="zh-CN" altLang="en-US" sz="2800" dirty="0" smtClean="0">
                <a:latin typeface="华文中宋" panose="02010600040101010101" pitchFamily="2" charset="-122"/>
                <a:ea typeface="华文中宋" panose="02010600040101010101" pitchFamily="2" charset="-122"/>
              </a:rPr>
              <a:t>存储器地址表示</a:t>
            </a:r>
            <a:br>
              <a:rPr lang="zh-CN" altLang="en-US" dirty="0" smtClean="0">
                <a:latin typeface="华文中宋" panose="02010600040101010101" pitchFamily="2" charset="-122"/>
                <a:ea typeface="华文中宋" panose="02010600040101010101" pitchFamily="2" charset="-122"/>
              </a:rPr>
            </a:br>
            <a:r>
              <a:rPr lang="zh-CN" altLang="en-US" sz="2400" dirty="0" smtClean="0">
                <a:latin typeface="华文中宋" panose="02010600040101010101" pitchFamily="2" charset="-122"/>
                <a:ea typeface="华文中宋" panose="02010600040101010101" pitchFamily="2" charset="-122"/>
              </a:rPr>
              <a:t>我们讨论的所有指令系统都是</a:t>
            </a:r>
            <a:r>
              <a:rPr lang="zh-CN" altLang="en-US" sz="2400" dirty="0" smtClean="0">
                <a:solidFill>
                  <a:srgbClr val="FF0000"/>
                </a:solidFill>
                <a:latin typeface="华文中宋" panose="02010600040101010101" pitchFamily="2" charset="-122"/>
                <a:ea typeface="华文中宋" panose="02010600040101010101" pitchFamily="2" charset="-122"/>
              </a:rPr>
              <a:t>字节寻址</a:t>
            </a:r>
            <a:r>
              <a:rPr lang="zh-CN" altLang="en-US" sz="2400" dirty="0" smtClean="0">
                <a:latin typeface="华文中宋" panose="02010600040101010101" pitchFamily="2" charset="-122"/>
                <a:ea typeface="华文中宋" panose="02010600040101010101" pitchFamily="2" charset="-122"/>
              </a:rPr>
              <a:t>的，都提供了</a:t>
            </a:r>
            <a:r>
              <a:rPr lang="zh-CN" altLang="en-US" sz="2400" dirty="0" smtClean="0">
                <a:solidFill>
                  <a:srgbClr val="C00000"/>
                </a:solidFill>
                <a:latin typeface="华文中宋" panose="02010600040101010101" pitchFamily="2" charset="-122"/>
                <a:ea typeface="华文中宋" panose="02010600040101010101" pitchFamily="2" charset="-122"/>
              </a:rPr>
              <a:t>字节</a:t>
            </a:r>
            <a:r>
              <a:rPr lang="zh-CN" altLang="en-US" sz="2400" dirty="0" smtClean="0">
                <a:latin typeface="华文中宋" panose="02010600040101010101" pitchFamily="2" charset="-122"/>
                <a:ea typeface="华文中宋" panose="02010600040101010101" pitchFamily="2" charset="-122"/>
              </a:rPr>
              <a:t>（</a:t>
            </a:r>
            <a:r>
              <a:rPr lang="en-US" altLang="zh-CN" sz="2400" dirty="0" smtClean="0">
                <a:latin typeface="华文中宋" panose="02010600040101010101" pitchFamily="2" charset="-122"/>
                <a:ea typeface="华文中宋" panose="02010600040101010101" pitchFamily="2" charset="-122"/>
              </a:rPr>
              <a:t>8</a:t>
            </a:r>
            <a:r>
              <a:rPr lang="zh-CN" altLang="en-US" sz="2400" dirty="0" smtClean="0">
                <a:latin typeface="华文中宋" panose="02010600040101010101" pitchFamily="2" charset="-122"/>
                <a:ea typeface="华文中宋" panose="02010600040101010101" pitchFamily="2" charset="-122"/>
              </a:rPr>
              <a:t>位）、</a:t>
            </a:r>
            <a:r>
              <a:rPr lang="zh-CN" altLang="en-US" sz="2400" dirty="0" smtClean="0">
                <a:solidFill>
                  <a:srgbClr val="C00000"/>
                </a:solidFill>
                <a:latin typeface="华文中宋" panose="02010600040101010101" pitchFamily="2" charset="-122"/>
                <a:ea typeface="华文中宋" panose="02010600040101010101" pitchFamily="2" charset="-122"/>
              </a:rPr>
              <a:t>半字</a:t>
            </a:r>
            <a:r>
              <a:rPr lang="zh-CN" altLang="en-US" sz="2400" dirty="0" smtClean="0">
                <a:latin typeface="华文中宋" panose="02010600040101010101" pitchFamily="2" charset="-122"/>
                <a:ea typeface="华文中宋" panose="02010600040101010101" pitchFamily="2" charset="-122"/>
              </a:rPr>
              <a:t>（</a:t>
            </a:r>
            <a:r>
              <a:rPr lang="en-US" altLang="zh-CN" sz="2400" dirty="0" smtClean="0">
                <a:latin typeface="华文中宋" panose="02010600040101010101" pitchFamily="2" charset="-122"/>
                <a:ea typeface="华文中宋" panose="02010600040101010101" pitchFamily="2" charset="-122"/>
              </a:rPr>
              <a:t>16</a:t>
            </a:r>
            <a:r>
              <a:rPr lang="zh-CN" altLang="en-US" sz="2400" dirty="0" smtClean="0">
                <a:latin typeface="华文中宋" panose="02010600040101010101" pitchFamily="2" charset="-122"/>
                <a:ea typeface="华文中宋" panose="02010600040101010101" pitchFamily="2" charset="-122"/>
              </a:rPr>
              <a:t>位）和</a:t>
            </a:r>
            <a:r>
              <a:rPr lang="zh-CN" altLang="en-US" sz="2400" dirty="0" smtClean="0">
                <a:solidFill>
                  <a:srgbClr val="C00000"/>
                </a:solidFill>
                <a:latin typeface="华文中宋" panose="02010600040101010101" pitchFamily="2" charset="-122"/>
                <a:ea typeface="华文中宋" panose="02010600040101010101" pitchFamily="2" charset="-122"/>
              </a:rPr>
              <a:t>字（</a:t>
            </a:r>
            <a:r>
              <a:rPr lang="en-US" altLang="zh-CN" sz="2400" dirty="0" smtClean="0">
                <a:latin typeface="华文中宋" panose="02010600040101010101" pitchFamily="2" charset="-122"/>
                <a:ea typeface="华文中宋" panose="02010600040101010101" pitchFamily="2" charset="-122"/>
              </a:rPr>
              <a:t>32</a:t>
            </a:r>
            <a:r>
              <a:rPr lang="zh-CN" altLang="en-US" sz="2400" dirty="0" smtClean="0">
                <a:latin typeface="华文中宋" panose="02010600040101010101" pitchFamily="2" charset="-122"/>
                <a:ea typeface="华文中宋" panose="02010600040101010101" pitchFamily="2" charset="-122"/>
              </a:rPr>
              <a:t>位）寻址，大多数的计算机还提供了</a:t>
            </a:r>
            <a:r>
              <a:rPr lang="zh-CN" altLang="en-US" sz="2400" dirty="0" smtClean="0">
                <a:solidFill>
                  <a:srgbClr val="C00000"/>
                </a:solidFill>
                <a:latin typeface="华文中宋" panose="02010600040101010101" pitchFamily="2" charset="-122"/>
                <a:ea typeface="华文中宋" panose="02010600040101010101" pitchFamily="2" charset="-122"/>
              </a:rPr>
              <a:t>双字</a:t>
            </a:r>
            <a:r>
              <a:rPr lang="zh-CN" altLang="en-US" sz="2400" dirty="0" smtClean="0">
                <a:latin typeface="华文中宋" panose="02010600040101010101" pitchFamily="2" charset="-122"/>
                <a:ea typeface="华文中宋" panose="02010600040101010101" pitchFamily="2" charset="-122"/>
              </a:rPr>
              <a:t>（</a:t>
            </a:r>
            <a:r>
              <a:rPr lang="en-US" altLang="zh-CN" sz="2400" dirty="0" smtClean="0">
                <a:latin typeface="华文中宋" panose="02010600040101010101" pitchFamily="2" charset="-122"/>
                <a:ea typeface="华文中宋" panose="02010600040101010101" pitchFamily="2" charset="-122"/>
              </a:rPr>
              <a:t>64</a:t>
            </a:r>
            <a:r>
              <a:rPr lang="zh-CN" altLang="en-US" sz="2400" dirty="0" smtClean="0">
                <a:latin typeface="华文中宋" panose="02010600040101010101" pitchFamily="2" charset="-122"/>
                <a:ea typeface="华文中宋" panose="02010600040101010101" pitchFamily="2" charset="-122"/>
              </a:rPr>
              <a:t>位）寻址。</a:t>
            </a:r>
            <a:endParaRPr lang="zh-CN" altLang="en-US" sz="2400" dirty="0">
              <a:latin typeface="华文中宋" panose="02010600040101010101" pitchFamily="2" charset="-122"/>
              <a:ea typeface="华文中宋" panose="02010600040101010101" pitchFamily="2" charset="-122"/>
            </a:endParaRPr>
          </a:p>
        </p:txBody>
      </p:sp>
      <p:pic>
        <p:nvPicPr>
          <p:cNvPr id="4"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123728" y="2865315"/>
            <a:ext cx="1676400" cy="307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图片 4"/>
          <p:cNvPicPr>
            <a:picLocks noChangeAspect="1"/>
          </p:cNvPicPr>
          <p:nvPr/>
        </p:nvPicPr>
        <p:blipFill>
          <a:blip r:embed="rId2"/>
          <a:stretch>
            <a:fillRect/>
          </a:stretch>
        </p:blipFill>
        <p:spPr>
          <a:xfrm>
            <a:off x="5796136" y="3137548"/>
            <a:ext cx="2000250" cy="2105025"/>
          </a:xfrm>
          <a:prstGeom prst="rect">
            <a:avLst/>
          </a:prstGeom>
        </p:spPr>
      </p:pic>
      <p:sp>
        <p:nvSpPr>
          <p:cNvPr id="6" name="文本框 5"/>
          <p:cNvSpPr txBox="1"/>
          <p:nvPr/>
        </p:nvSpPr>
        <p:spPr>
          <a:xfrm>
            <a:off x="2267744" y="6093296"/>
            <a:ext cx="2448272" cy="461665"/>
          </a:xfrm>
          <a:prstGeom prst="rect">
            <a:avLst/>
          </a:prstGeom>
          <a:noFill/>
        </p:spPr>
        <p:txBody>
          <a:bodyPr wrap="square" rtlCol="0">
            <a:spAutoFit/>
          </a:bodyPr>
          <a:lstStyle/>
          <a:p>
            <a:r>
              <a:rPr lang="zh-CN" altLang="en-US" dirty="0" smtClean="0">
                <a:solidFill>
                  <a:schemeClr val="tx2"/>
                </a:solidFill>
                <a:latin typeface="+mn-lt"/>
                <a:ea typeface="+mn-ea"/>
              </a:rPr>
              <a:t>内存</a:t>
            </a:r>
            <a:r>
              <a:rPr lang="zh-CN" altLang="en-US" dirty="0">
                <a:solidFill>
                  <a:schemeClr val="tx2"/>
                </a:solidFill>
                <a:latin typeface="+mn-lt"/>
                <a:ea typeface="+mn-ea"/>
              </a:rPr>
              <a:t>中的</a:t>
            </a:r>
            <a:r>
              <a:rPr lang="zh-CN" altLang="en-US" dirty="0" smtClean="0">
                <a:solidFill>
                  <a:schemeClr val="tx2"/>
                </a:solidFill>
                <a:latin typeface="+mn-lt"/>
                <a:ea typeface="+mn-ea"/>
              </a:rPr>
              <a:t>字节</a:t>
            </a:r>
            <a:endParaRPr lang="zh-CN" altLang="en-US" dirty="0">
              <a:solidFill>
                <a:schemeClr val="tx2"/>
              </a:solidFill>
              <a:latin typeface="+mn-lt"/>
              <a:ea typeface="+mn-ea"/>
            </a:endParaRPr>
          </a:p>
        </p:txBody>
      </p:sp>
      <p:sp>
        <p:nvSpPr>
          <p:cNvPr id="7" name="文本框 6"/>
          <p:cNvSpPr txBox="1"/>
          <p:nvPr/>
        </p:nvSpPr>
        <p:spPr>
          <a:xfrm>
            <a:off x="6215074" y="5429264"/>
            <a:ext cx="2448272" cy="461665"/>
          </a:xfrm>
          <a:prstGeom prst="rect">
            <a:avLst/>
          </a:prstGeom>
          <a:noFill/>
        </p:spPr>
        <p:txBody>
          <a:bodyPr wrap="square" rtlCol="0">
            <a:spAutoFit/>
          </a:bodyPr>
          <a:lstStyle/>
          <a:p>
            <a:r>
              <a:rPr lang="zh-CN" altLang="en-US" dirty="0" smtClean="0">
                <a:solidFill>
                  <a:schemeClr val="tx2"/>
                </a:solidFill>
                <a:latin typeface="+mn-lt"/>
                <a:ea typeface="+mn-ea"/>
              </a:rPr>
              <a:t>内存</a:t>
            </a:r>
            <a:r>
              <a:rPr lang="zh-CN" altLang="en-US" dirty="0">
                <a:solidFill>
                  <a:schemeClr val="tx2"/>
                </a:solidFill>
                <a:latin typeface="+mn-lt"/>
                <a:ea typeface="+mn-ea"/>
              </a:rPr>
              <a:t>中的字</a:t>
            </a:r>
            <a:endParaRPr lang="zh-CN" altLang="en-US" dirty="0">
              <a:solidFill>
                <a:schemeClr val="tx2"/>
              </a:solidFill>
              <a:latin typeface="+mn-lt"/>
              <a:ea typeface="+mn-ea"/>
            </a:endParaRPr>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idx="4294967295"/>
          </p:nvPr>
        </p:nvSpPr>
        <p:spPr>
          <a:xfrm>
            <a:off x="436180" y="76200"/>
            <a:ext cx="8403020" cy="685800"/>
          </a:xfrm>
        </p:spPr>
        <p:txBody>
          <a:bodyPr>
            <a:normAutofit/>
          </a:bodyPr>
          <a:lstStyle/>
          <a:p>
            <a:pPr lvl="0">
              <a:spcBef>
                <a:spcPts val="0"/>
              </a:spcBef>
            </a:pPr>
            <a:r>
              <a:rPr lang="en-US" altLang="zh-CN" sz="2800" dirty="0">
                <a:solidFill>
                  <a:srgbClr val="0000FF"/>
                </a:solidFill>
                <a:latin typeface="华文中宋" panose="02010600040101010101" pitchFamily="2" charset="-122"/>
                <a:ea typeface="华文中宋" panose="02010600040101010101" pitchFamily="2" charset="-122"/>
              </a:rPr>
              <a:t>2.3 </a:t>
            </a:r>
            <a:r>
              <a:rPr lang="zh-CN" altLang="en-US" sz="2800" dirty="0">
                <a:solidFill>
                  <a:srgbClr val="0000FF"/>
                </a:solidFill>
                <a:latin typeface="华文中宋" panose="02010600040101010101" pitchFamily="2" charset="-122"/>
                <a:ea typeface="华文中宋" panose="02010600040101010101" pitchFamily="2" charset="-122"/>
              </a:rPr>
              <a:t>存储器寻址</a:t>
            </a:r>
            <a:endParaRPr lang="zh-CN" sz="2800" dirty="0">
              <a:solidFill>
                <a:schemeClr val="tx1"/>
              </a:solidFill>
              <a:latin typeface="华文中宋" panose="02010600040101010101" pitchFamily="2" charset="-122"/>
              <a:ea typeface="华文中宋" panose="02010600040101010101" pitchFamily="2" charset="-122"/>
            </a:endParaRPr>
          </a:p>
        </p:txBody>
      </p:sp>
      <p:sp>
        <p:nvSpPr>
          <p:cNvPr id="3" name="内容占位符 2"/>
          <p:cNvSpPr txBox="1"/>
          <p:nvPr/>
        </p:nvSpPr>
        <p:spPr>
          <a:xfrm>
            <a:off x="436180" y="1052736"/>
            <a:ext cx="8229600" cy="5426472"/>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pPr marL="0" indent="0">
              <a:buNone/>
            </a:pPr>
            <a:r>
              <a:rPr lang="zh-CN" altLang="en-US" sz="2400" dirty="0" smtClean="0">
                <a:latin typeface="华文中宋" panose="02010600040101010101" pitchFamily="2" charset="-122"/>
                <a:ea typeface="华文中宋" panose="02010600040101010101" pitchFamily="2" charset="-122"/>
              </a:rPr>
              <a:t>小端模式</a:t>
            </a:r>
            <a:r>
              <a:rPr lang="en-US" altLang="zh-CN" sz="2400" dirty="0" smtClean="0">
                <a:latin typeface="华文中宋" panose="02010600040101010101" pitchFamily="2" charset="-122"/>
                <a:ea typeface="华文中宋" panose="02010600040101010101" pitchFamily="2" charset="-122"/>
              </a:rPr>
              <a:t>&amp;</a:t>
            </a:r>
            <a:r>
              <a:rPr lang="zh-CN" altLang="en-US" sz="2400" dirty="0" smtClean="0">
                <a:latin typeface="华文中宋" panose="02010600040101010101" pitchFamily="2" charset="-122"/>
                <a:ea typeface="华文中宋" panose="02010600040101010101" pitchFamily="2" charset="-122"/>
              </a:rPr>
              <a:t>大端模式</a:t>
            </a:r>
            <a:br>
              <a:rPr lang="zh-CN" altLang="en-US" sz="2400" dirty="0" smtClean="0">
                <a:latin typeface="华文中宋" panose="02010600040101010101" pitchFamily="2" charset="-122"/>
                <a:ea typeface="华文中宋" panose="02010600040101010101" pitchFamily="2" charset="-122"/>
              </a:rPr>
            </a:br>
            <a:r>
              <a:rPr lang="zh-CN" altLang="en-US" sz="2400" dirty="0" smtClean="0">
                <a:latin typeface="华文中宋" panose="02010600040101010101" pitchFamily="2" charset="-122"/>
                <a:ea typeface="华文中宋" panose="02010600040101010101" pitchFamily="2" charset="-122"/>
              </a:rPr>
              <a:t>      小端模式把</a:t>
            </a:r>
            <a:r>
              <a:rPr lang="zh-CN" altLang="en-US" sz="2400" dirty="0" smtClean="0">
                <a:solidFill>
                  <a:srgbClr val="C00000"/>
                </a:solidFill>
                <a:latin typeface="华文中宋" panose="02010600040101010101" pitchFamily="2" charset="-122"/>
                <a:ea typeface="华文中宋" panose="02010600040101010101" pitchFamily="2" charset="-122"/>
              </a:rPr>
              <a:t>地址为“</a:t>
            </a:r>
            <a:r>
              <a:rPr lang="en-US" altLang="zh-CN" sz="2400" dirty="0" smtClean="0">
                <a:solidFill>
                  <a:srgbClr val="C00000"/>
                </a:solidFill>
                <a:latin typeface="华文中宋" panose="02010600040101010101" pitchFamily="2" charset="-122"/>
                <a:ea typeface="华文中宋" panose="02010600040101010101" pitchFamily="2" charset="-122"/>
              </a:rPr>
              <a:t>X…X000</a:t>
            </a:r>
            <a:r>
              <a:rPr lang="zh-CN" altLang="en-US" sz="2400" dirty="0" smtClean="0">
                <a:solidFill>
                  <a:srgbClr val="C00000"/>
                </a:solidFill>
                <a:latin typeface="华文中宋" panose="02010600040101010101" pitchFamily="2" charset="-122"/>
                <a:ea typeface="华文中宋" panose="02010600040101010101" pitchFamily="2" charset="-122"/>
              </a:rPr>
              <a:t>”的字节</a:t>
            </a:r>
            <a:r>
              <a:rPr lang="zh-CN" altLang="en-US" sz="2400" dirty="0" smtClean="0">
                <a:latin typeface="华文中宋" panose="02010600040101010101" pitchFamily="2" charset="-122"/>
                <a:ea typeface="华文中宋" panose="02010600040101010101" pitchFamily="2" charset="-122"/>
              </a:rPr>
              <a:t>放在整个字的</a:t>
            </a:r>
            <a:r>
              <a:rPr lang="zh-CN" altLang="en-US" sz="2400" dirty="0" smtClean="0">
                <a:solidFill>
                  <a:srgbClr val="FF0000"/>
                </a:solidFill>
                <a:latin typeface="华文中宋" panose="02010600040101010101" pitchFamily="2" charset="-122"/>
                <a:ea typeface="华文中宋" panose="02010600040101010101" pitchFamily="2" charset="-122"/>
              </a:rPr>
              <a:t>最低</a:t>
            </a:r>
            <a:r>
              <a:rPr lang="zh-CN" altLang="en-US" sz="2400" dirty="0" smtClean="0">
                <a:latin typeface="华文中宋" panose="02010600040101010101" pitchFamily="2" charset="-122"/>
                <a:ea typeface="华文中宋" panose="02010600040101010101" pitchFamily="2" charset="-122"/>
              </a:rPr>
              <a:t>有效位置上（低地址存低字节）</a:t>
            </a:r>
            <a:r>
              <a:rPr lang="en-US" altLang="zh-CN" sz="2400" dirty="0" smtClean="0">
                <a:latin typeface="华文中宋" panose="02010600040101010101" pitchFamily="2" charset="-122"/>
                <a:ea typeface="华文中宋" panose="02010600040101010101" pitchFamily="2" charset="-122"/>
              </a:rPr>
              <a:t>,</a:t>
            </a:r>
            <a:r>
              <a:rPr lang="zh-CN" altLang="en-US" sz="2400" dirty="0" smtClean="0">
                <a:latin typeface="华文中宋" panose="02010600040101010101" pitchFamily="2" charset="-122"/>
                <a:ea typeface="华文中宋" panose="02010600040101010101" pitchFamily="2" charset="-122"/>
              </a:rPr>
              <a:t>字节序号为：</a:t>
            </a:r>
            <a:endParaRPr lang="zh-CN" altLang="en-US" sz="2400" dirty="0" smtClean="0">
              <a:latin typeface="华文中宋" panose="02010600040101010101" pitchFamily="2" charset="-122"/>
              <a:ea typeface="华文中宋" panose="02010600040101010101" pitchFamily="2" charset="-122"/>
            </a:endParaRPr>
          </a:p>
          <a:p>
            <a:pPr marL="0" indent="0">
              <a:buFont typeface="Arial" panose="020B0604020202020204" pitchFamily="34" charset="0"/>
              <a:buNone/>
            </a:pPr>
            <a:br>
              <a:rPr lang="zh-CN" altLang="en-US" dirty="0" smtClean="0">
                <a:latin typeface="华文中宋" panose="02010600040101010101" pitchFamily="2" charset="-122"/>
                <a:ea typeface="华文中宋" panose="02010600040101010101" pitchFamily="2" charset="-122"/>
              </a:rPr>
            </a:br>
            <a:br>
              <a:rPr lang="zh-CN" altLang="en-US" dirty="0" smtClean="0">
                <a:latin typeface="华文中宋" panose="02010600040101010101" pitchFamily="2" charset="-122"/>
                <a:ea typeface="华文中宋" panose="02010600040101010101" pitchFamily="2" charset="-122"/>
              </a:rPr>
            </a:br>
            <a:r>
              <a:rPr lang="zh-CN" altLang="en-US" dirty="0" smtClean="0">
                <a:latin typeface="华文中宋" panose="02010600040101010101" pitchFamily="2" charset="-122"/>
                <a:ea typeface="华文中宋" panose="02010600040101010101" pitchFamily="2" charset="-122"/>
              </a:rPr>
              <a:t>     </a:t>
            </a:r>
            <a:r>
              <a:rPr lang="zh-CN" altLang="en-US" sz="2400" dirty="0" smtClean="0">
                <a:latin typeface="华文中宋" panose="02010600040101010101" pitchFamily="2" charset="-122"/>
                <a:ea typeface="华文中宋" panose="02010600040101010101" pitchFamily="2" charset="-122"/>
              </a:rPr>
              <a:t>大端模式把</a:t>
            </a:r>
            <a:r>
              <a:rPr lang="zh-CN" altLang="en-US" sz="2400" dirty="0" smtClean="0">
                <a:solidFill>
                  <a:srgbClr val="C00000"/>
                </a:solidFill>
                <a:latin typeface="华文中宋" panose="02010600040101010101" pitchFamily="2" charset="-122"/>
                <a:ea typeface="华文中宋" panose="02010600040101010101" pitchFamily="2" charset="-122"/>
              </a:rPr>
              <a:t>地址为“</a:t>
            </a:r>
            <a:r>
              <a:rPr lang="en-US" altLang="zh-CN" sz="2400" dirty="0" smtClean="0">
                <a:solidFill>
                  <a:srgbClr val="C00000"/>
                </a:solidFill>
                <a:latin typeface="华文中宋" panose="02010600040101010101" pitchFamily="2" charset="-122"/>
                <a:ea typeface="华文中宋" panose="02010600040101010101" pitchFamily="2" charset="-122"/>
              </a:rPr>
              <a:t>X…X000</a:t>
            </a:r>
            <a:r>
              <a:rPr lang="zh-CN" altLang="en-US" sz="2400" dirty="0" smtClean="0">
                <a:solidFill>
                  <a:srgbClr val="C00000"/>
                </a:solidFill>
                <a:latin typeface="华文中宋" panose="02010600040101010101" pitchFamily="2" charset="-122"/>
                <a:ea typeface="华文中宋" panose="02010600040101010101" pitchFamily="2" charset="-122"/>
              </a:rPr>
              <a:t>”的字节</a:t>
            </a:r>
            <a:r>
              <a:rPr lang="zh-CN" altLang="en-US" sz="2400" dirty="0" smtClean="0">
                <a:latin typeface="华文中宋" panose="02010600040101010101" pitchFamily="2" charset="-122"/>
                <a:ea typeface="华文中宋" panose="02010600040101010101" pitchFamily="2" charset="-122"/>
              </a:rPr>
              <a:t>放在整个字的</a:t>
            </a:r>
            <a:r>
              <a:rPr lang="zh-CN" altLang="en-US" sz="2400" dirty="0" smtClean="0">
                <a:solidFill>
                  <a:srgbClr val="FF0000"/>
                </a:solidFill>
                <a:latin typeface="华文中宋" panose="02010600040101010101" pitchFamily="2" charset="-122"/>
                <a:ea typeface="华文中宋" panose="02010600040101010101" pitchFamily="2" charset="-122"/>
              </a:rPr>
              <a:t>最高</a:t>
            </a:r>
            <a:r>
              <a:rPr lang="zh-CN" altLang="en-US" sz="2400" dirty="0" smtClean="0">
                <a:latin typeface="华文中宋" panose="02010600040101010101" pitchFamily="2" charset="-122"/>
                <a:ea typeface="华文中宋" panose="02010600040101010101" pitchFamily="2" charset="-122"/>
              </a:rPr>
              <a:t>有效位置上（低地址存高字节）</a:t>
            </a:r>
            <a:r>
              <a:rPr lang="en-US" altLang="zh-CN" sz="2400" dirty="0" smtClean="0">
                <a:latin typeface="华文中宋" panose="02010600040101010101" pitchFamily="2" charset="-122"/>
                <a:ea typeface="华文中宋" panose="02010600040101010101" pitchFamily="2" charset="-122"/>
              </a:rPr>
              <a:t>,</a:t>
            </a:r>
            <a:r>
              <a:rPr lang="zh-CN" altLang="en-US" sz="2400" dirty="0" smtClean="0">
                <a:latin typeface="华文中宋" panose="02010600040101010101" pitchFamily="2" charset="-122"/>
                <a:ea typeface="华文中宋" panose="02010600040101010101" pitchFamily="2" charset="-122"/>
              </a:rPr>
              <a:t>字节序号为：</a:t>
            </a:r>
            <a:br>
              <a:rPr lang="zh-CN" altLang="en-US" sz="2400" dirty="0" smtClean="0">
                <a:latin typeface="华文中宋" panose="02010600040101010101" pitchFamily="2" charset="-122"/>
                <a:ea typeface="华文中宋" panose="02010600040101010101" pitchFamily="2" charset="-122"/>
              </a:rPr>
            </a:br>
            <a:r>
              <a:rPr lang="zh-CN" altLang="en-US" dirty="0" smtClean="0">
                <a:latin typeface="华文中宋" panose="02010600040101010101" pitchFamily="2" charset="-122"/>
                <a:ea typeface="华文中宋" panose="02010600040101010101" pitchFamily="2" charset="-122"/>
              </a:rPr>
              <a:t>                                    </a:t>
            </a:r>
            <a:endParaRPr lang="zh-CN" altLang="en-US" dirty="0">
              <a:latin typeface="华文中宋" panose="02010600040101010101" pitchFamily="2" charset="-122"/>
              <a:ea typeface="华文中宋" panose="02010600040101010101" pitchFamily="2" charset="-122"/>
            </a:endParaRPr>
          </a:p>
        </p:txBody>
      </p:sp>
      <p:graphicFrame>
        <p:nvGraphicFramePr>
          <p:cNvPr id="4" name="Group 44"/>
          <p:cNvGraphicFramePr>
            <a:graphicFrameLocks noGrp="1"/>
          </p:cNvGraphicFramePr>
          <p:nvPr/>
        </p:nvGraphicFramePr>
        <p:xfrm>
          <a:off x="3779912" y="2492896"/>
          <a:ext cx="3886200" cy="518160"/>
        </p:xfrm>
        <a:graphic>
          <a:graphicData uri="http://schemas.openxmlformats.org/drawingml/2006/table">
            <a:tbl>
              <a:tblPr/>
              <a:tblGrid>
                <a:gridCol w="485775"/>
                <a:gridCol w="485775"/>
                <a:gridCol w="485775"/>
                <a:gridCol w="485775"/>
                <a:gridCol w="485775"/>
                <a:gridCol w="485775"/>
                <a:gridCol w="485775"/>
                <a:gridCol w="485775"/>
              </a:tblGrid>
              <a:tr h="508000">
                <a:tc>
                  <a:txBody>
                    <a:bodyPr/>
                    <a:lstStyle>
                      <a:lvl1pPr marL="0" algn="l" defTabSz="914400" rtl="0" eaLnBrk="1" latinLnBrk="0" hangingPunct="1">
                        <a:defRPr sz="1800" kern="1200">
                          <a:solidFill>
                            <a:schemeClr val="tx1"/>
                          </a:solidFill>
                          <a:latin typeface="Tahoma" panose="020B0604030504040204"/>
                          <a:ea typeface="宋体" panose="02010600030101010101" pitchFamily="2" charset="-122"/>
                        </a:defRPr>
                      </a:lvl1pPr>
                      <a:lvl2pPr marL="457200" algn="l" defTabSz="914400" rtl="0" eaLnBrk="1" latinLnBrk="0" hangingPunct="1">
                        <a:defRPr sz="1800" kern="1200">
                          <a:solidFill>
                            <a:schemeClr val="tx1"/>
                          </a:solidFill>
                          <a:latin typeface="Tahoma" panose="020B0604030504040204"/>
                          <a:ea typeface="宋体" panose="02010600030101010101" pitchFamily="2" charset="-122"/>
                        </a:defRPr>
                      </a:lvl2pPr>
                      <a:lvl3pPr marL="914400" algn="l" defTabSz="914400" rtl="0" eaLnBrk="1" latinLnBrk="0" hangingPunct="1">
                        <a:defRPr sz="1800" kern="1200">
                          <a:solidFill>
                            <a:schemeClr val="tx1"/>
                          </a:solidFill>
                          <a:latin typeface="Tahoma" panose="020B0604030504040204"/>
                          <a:ea typeface="宋体" panose="02010600030101010101" pitchFamily="2" charset="-122"/>
                        </a:defRPr>
                      </a:lvl3pPr>
                      <a:lvl4pPr marL="1371600" algn="l" defTabSz="914400" rtl="0" eaLnBrk="1" latinLnBrk="0" hangingPunct="1">
                        <a:defRPr sz="1800" kern="1200">
                          <a:solidFill>
                            <a:schemeClr val="tx1"/>
                          </a:solidFill>
                          <a:latin typeface="Tahoma" panose="020B0604030504040204"/>
                          <a:ea typeface="宋体" panose="02010600030101010101" pitchFamily="2" charset="-122"/>
                        </a:defRPr>
                      </a:lvl4pPr>
                      <a:lvl5pPr marL="1828800" algn="l" defTabSz="914400" rtl="0" eaLnBrk="1" latinLnBrk="0" hangingPunct="1">
                        <a:defRPr sz="1800" kern="1200">
                          <a:solidFill>
                            <a:schemeClr val="tx1"/>
                          </a:solidFill>
                          <a:latin typeface="Tahoma" panose="020B0604030504040204"/>
                          <a:ea typeface="宋体" panose="02010600030101010101" pitchFamily="2" charset="-122"/>
                        </a:defRPr>
                      </a:lvl5pPr>
                      <a:lvl6pPr marL="2286000" algn="l" defTabSz="914400" rtl="0" eaLnBrk="1" latinLnBrk="0" hangingPunct="1">
                        <a:defRPr sz="1800" kern="1200">
                          <a:solidFill>
                            <a:schemeClr val="tx1"/>
                          </a:solidFill>
                          <a:latin typeface="Tahoma" panose="020B0604030504040204"/>
                          <a:ea typeface="宋体" panose="02010600030101010101" pitchFamily="2" charset="-122"/>
                        </a:defRPr>
                      </a:lvl6pPr>
                      <a:lvl7pPr marL="2743200" algn="l" defTabSz="914400" rtl="0" eaLnBrk="1" latinLnBrk="0" hangingPunct="1">
                        <a:defRPr sz="1800" kern="1200">
                          <a:solidFill>
                            <a:schemeClr val="tx1"/>
                          </a:solidFill>
                          <a:latin typeface="Tahoma" panose="020B0604030504040204"/>
                          <a:ea typeface="宋体" panose="02010600030101010101" pitchFamily="2" charset="-122"/>
                        </a:defRPr>
                      </a:lvl7pPr>
                      <a:lvl8pPr marL="3200400" algn="l" defTabSz="914400" rtl="0" eaLnBrk="1" latinLnBrk="0" hangingPunct="1">
                        <a:defRPr sz="1800" kern="1200">
                          <a:solidFill>
                            <a:schemeClr val="tx1"/>
                          </a:solidFill>
                          <a:latin typeface="Tahoma" panose="020B0604030504040204"/>
                          <a:ea typeface="宋体" panose="02010600030101010101" pitchFamily="2" charset="-122"/>
                        </a:defRPr>
                      </a:lvl8pPr>
                      <a:lvl9pPr marL="3657600" algn="l" defTabSz="914400" rtl="0" eaLnBrk="1" latinLnBrk="0" hangingPunct="1">
                        <a:defRPr sz="1800" kern="1200">
                          <a:solidFill>
                            <a:schemeClr val="tx1"/>
                          </a:solidFill>
                          <a:latin typeface="Tahoma" panose="020B0604030504040204"/>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folHlink"/>
                        </a:buClr>
                        <a:buSzTx/>
                        <a:buFont typeface="Wingdings" panose="05000000000000000000" pitchFamily="2" charset="2"/>
                        <a:buNone/>
                      </a:pP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7</a:t>
                      </a:r>
                      <a:endPar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panose="020B0604030504040204"/>
                          <a:ea typeface="宋体" panose="02010600030101010101" pitchFamily="2" charset="-122"/>
                        </a:defRPr>
                      </a:lvl1pPr>
                      <a:lvl2pPr marL="457200" algn="l" defTabSz="914400" rtl="0" eaLnBrk="1" latinLnBrk="0" hangingPunct="1">
                        <a:defRPr sz="1800" kern="1200">
                          <a:solidFill>
                            <a:schemeClr val="tx1"/>
                          </a:solidFill>
                          <a:latin typeface="Tahoma" panose="020B0604030504040204"/>
                          <a:ea typeface="宋体" panose="02010600030101010101" pitchFamily="2" charset="-122"/>
                        </a:defRPr>
                      </a:lvl2pPr>
                      <a:lvl3pPr marL="914400" algn="l" defTabSz="914400" rtl="0" eaLnBrk="1" latinLnBrk="0" hangingPunct="1">
                        <a:defRPr sz="1800" kern="1200">
                          <a:solidFill>
                            <a:schemeClr val="tx1"/>
                          </a:solidFill>
                          <a:latin typeface="Tahoma" panose="020B0604030504040204"/>
                          <a:ea typeface="宋体" panose="02010600030101010101" pitchFamily="2" charset="-122"/>
                        </a:defRPr>
                      </a:lvl3pPr>
                      <a:lvl4pPr marL="1371600" algn="l" defTabSz="914400" rtl="0" eaLnBrk="1" latinLnBrk="0" hangingPunct="1">
                        <a:defRPr sz="1800" kern="1200">
                          <a:solidFill>
                            <a:schemeClr val="tx1"/>
                          </a:solidFill>
                          <a:latin typeface="Tahoma" panose="020B0604030504040204"/>
                          <a:ea typeface="宋体" panose="02010600030101010101" pitchFamily="2" charset="-122"/>
                        </a:defRPr>
                      </a:lvl4pPr>
                      <a:lvl5pPr marL="1828800" algn="l" defTabSz="914400" rtl="0" eaLnBrk="1" latinLnBrk="0" hangingPunct="1">
                        <a:defRPr sz="1800" kern="1200">
                          <a:solidFill>
                            <a:schemeClr val="tx1"/>
                          </a:solidFill>
                          <a:latin typeface="Tahoma" panose="020B0604030504040204"/>
                          <a:ea typeface="宋体" panose="02010600030101010101" pitchFamily="2" charset="-122"/>
                        </a:defRPr>
                      </a:lvl5pPr>
                      <a:lvl6pPr marL="2286000" algn="l" defTabSz="914400" rtl="0" eaLnBrk="1" latinLnBrk="0" hangingPunct="1">
                        <a:defRPr sz="1800" kern="1200">
                          <a:solidFill>
                            <a:schemeClr val="tx1"/>
                          </a:solidFill>
                          <a:latin typeface="Tahoma" panose="020B0604030504040204"/>
                          <a:ea typeface="宋体" panose="02010600030101010101" pitchFamily="2" charset="-122"/>
                        </a:defRPr>
                      </a:lvl6pPr>
                      <a:lvl7pPr marL="2743200" algn="l" defTabSz="914400" rtl="0" eaLnBrk="1" latinLnBrk="0" hangingPunct="1">
                        <a:defRPr sz="1800" kern="1200">
                          <a:solidFill>
                            <a:schemeClr val="tx1"/>
                          </a:solidFill>
                          <a:latin typeface="Tahoma" panose="020B0604030504040204"/>
                          <a:ea typeface="宋体" panose="02010600030101010101" pitchFamily="2" charset="-122"/>
                        </a:defRPr>
                      </a:lvl7pPr>
                      <a:lvl8pPr marL="3200400" algn="l" defTabSz="914400" rtl="0" eaLnBrk="1" latinLnBrk="0" hangingPunct="1">
                        <a:defRPr sz="1800" kern="1200">
                          <a:solidFill>
                            <a:schemeClr val="tx1"/>
                          </a:solidFill>
                          <a:latin typeface="Tahoma" panose="020B0604030504040204"/>
                          <a:ea typeface="宋体" panose="02010600030101010101" pitchFamily="2" charset="-122"/>
                        </a:defRPr>
                      </a:lvl8pPr>
                      <a:lvl9pPr marL="3657600" algn="l" defTabSz="914400" rtl="0" eaLnBrk="1" latinLnBrk="0" hangingPunct="1">
                        <a:defRPr sz="1800" kern="1200">
                          <a:solidFill>
                            <a:schemeClr val="tx1"/>
                          </a:solidFill>
                          <a:latin typeface="Tahoma" panose="020B0604030504040204"/>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folHlink"/>
                        </a:buClr>
                        <a:buSzTx/>
                        <a:buFont typeface="Wingdings" panose="05000000000000000000" pitchFamily="2" charset="2"/>
                        <a:buNone/>
                      </a:pPr>
                      <a:r>
                        <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a:t>
                      </a:r>
                      <a:endPar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panose="020B0604030504040204"/>
                          <a:ea typeface="宋体" panose="02010600030101010101" pitchFamily="2" charset="-122"/>
                        </a:defRPr>
                      </a:lvl1pPr>
                      <a:lvl2pPr marL="457200" algn="l" defTabSz="914400" rtl="0" eaLnBrk="1" latinLnBrk="0" hangingPunct="1">
                        <a:defRPr sz="1800" kern="1200">
                          <a:solidFill>
                            <a:schemeClr val="tx1"/>
                          </a:solidFill>
                          <a:latin typeface="Tahoma" panose="020B0604030504040204"/>
                          <a:ea typeface="宋体" panose="02010600030101010101" pitchFamily="2" charset="-122"/>
                        </a:defRPr>
                      </a:lvl2pPr>
                      <a:lvl3pPr marL="914400" algn="l" defTabSz="914400" rtl="0" eaLnBrk="1" latinLnBrk="0" hangingPunct="1">
                        <a:defRPr sz="1800" kern="1200">
                          <a:solidFill>
                            <a:schemeClr val="tx1"/>
                          </a:solidFill>
                          <a:latin typeface="Tahoma" panose="020B0604030504040204"/>
                          <a:ea typeface="宋体" panose="02010600030101010101" pitchFamily="2" charset="-122"/>
                        </a:defRPr>
                      </a:lvl3pPr>
                      <a:lvl4pPr marL="1371600" algn="l" defTabSz="914400" rtl="0" eaLnBrk="1" latinLnBrk="0" hangingPunct="1">
                        <a:defRPr sz="1800" kern="1200">
                          <a:solidFill>
                            <a:schemeClr val="tx1"/>
                          </a:solidFill>
                          <a:latin typeface="Tahoma" panose="020B0604030504040204"/>
                          <a:ea typeface="宋体" panose="02010600030101010101" pitchFamily="2" charset="-122"/>
                        </a:defRPr>
                      </a:lvl4pPr>
                      <a:lvl5pPr marL="1828800" algn="l" defTabSz="914400" rtl="0" eaLnBrk="1" latinLnBrk="0" hangingPunct="1">
                        <a:defRPr sz="1800" kern="1200">
                          <a:solidFill>
                            <a:schemeClr val="tx1"/>
                          </a:solidFill>
                          <a:latin typeface="Tahoma" panose="020B0604030504040204"/>
                          <a:ea typeface="宋体" panose="02010600030101010101" pitchFamily="2" charset="-122"/>
                        </a:defRPr>
                      </a:lvl5pPr>
                      <a:lvl6pPr marL="2286000" algn="l" defTabSz="914400" rtl="0" eaLnBrk="1" latinLnBrk="0" hangingPunct="1">
                        <a:defRPr sz="1800" kern="1200">
                          <a:solidFill>
                            <a:schemeClr val="tx1"/>
                          </a:solidFill>
                          <a:latin typeface="Tahoma" panose="020B0604030504040204"/>
                          <a:ea typeface="宋体" panose="02010600030101010101" pitchFamily="2" charset="-122"/>
                        </a:defRPr>
                      </a:lvl6pPr>
                      <a:lvl7pPr marL="2743200" algn="l" defTabSz="914400" rtl="0" eaLnBrk="1" latinLnBrk="0" hangingPunct="1">
                        <a:defRPr sz="1800" kern="1200">
                          <a:solidFill>
                            <a:schemeClr val="tx1"/>
                          </a:solidFill>
                          <a:latin typeface="Tahoma" panose="020B0604030504040204"/>
                          <a:ea typeface="宋体" panose="02010600030101010101" pitchFamily="2" charset="-122"/>
                        </a:defRPr>
                      </a:lvl7pPr>
                      <a:lvl8pPr marL="3200400" algn="l" defTabSz="914400" rtl="0" eaLnBrk="1" latinLnBrk="0" hangingPunct="1">
                        <a:defRPr sz="1800" kern="1200">
                          <a:solidFill>
                            <a:schemeClr val="tx1"/>
                          </a:solidFill>
                          <a:latin typeface="Tahoma" panose="020B0604030504040204"/>
                          <a:ea typeface="宋体" panose="02010600030101010101" pitchFamily="2" charset="-122"/>
                        </a:defRPr>
                      </a:lvl8pPr>
                      <a:lvl9pPr marL="3657600" algn="l" defTabSz="914400" rtl="0" eaLnBrk="1" latinLnBrk="0" hangingPunct="1">
                        <a:defRPr sz="1800" kern="1200">
                          <a:solidFill>
                            <a:schemeClr val="tx1"/>
                          </a:solidFill>
                          <a:latin typeface="Tahoma" panose="020B0604030504040204"/>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folHlink"/>
                        </a:buClr>
                        <a:buSzTx/>
                        <a:buFont typeface="Wingdings" panose="05000000000000000000" pitchFamily="2" charset="2"/>
                        <a:buNone/>
                      </a:pP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5</a:t>
                      </a:r>
                      <a:endPar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panose="020B0604030504040204"/>
                          <a:ea typeface="宋体" panose="02010600030101010101" pitchFamily="2" charset="-122"/>
                        </a:defRPr>
                      </a:lvl1pPr>
                      <a:lvl2pPr marL="457200" algn="l" defTabSz="914400" rtl="0" eaLnBrk="1" latinLnBrk="0" hangingPunct="1">
                        <a:defRPr sz="1800" kern="1200">
                          <a:solidFill>
                            <a:schemeClr val="tx1"/>
                          </a:solidFill>
                          <a:latin typeface="Tahoma" panose="020B0604030504040204"/>
                          <a:ea typeface="宋体" panose="02010600030101010101" pitchFamily="2" charset="-122"/>
                        </a:defRPr>
                      </a:lvl2pPr>
                      <a:lvl3pPr marL="914400" algn="l" defTabSz="914400" rtl="0" eaLnBrk="1" latinLnBrk="0" hangingPunct="1">
                        <a:defRPr sz="1800" kern="1200">
                          <a:solidFill>
                            <a:schemeClr val="tx1"/>
                          </a:solidFill>
                          <a:latin typeface="Tahoma" panose="020B0604030504040204"/>
                          <a:ea typeface="宋体" panose="02010600030101010101" pitchFamily="2" charset="-122"/>
                        </a:defRPr>
                      </a:lvl3pPr>
                      <a:lvl4pPr marL="1371600" algn="l" defTabSz="914400" rtl="0" eaLnBrk="1" latinLnBrk="0" hangingPunct="1">
                        <a:defRPr sz="1800" kern="1200">
                          <a:solidFill>
                            <a:schemeClr val="tx1"/>
                          </a:solidFill>
                          <a:latin typeface="Tahoma" panose="020B0604030504040204"/>
                          <a:ea typeface="宋体" panose="02010600030101010101" pitchFamily="2" charset="-122"/>
                        </a:defRPr>
                      </a:lvl4pPr>
                      <a:lvl5pPr marL="1828800" algn="l" defTabSz="914400" rtl="0" eaLnBrk="1" latinLnBrk="0" hangingPunct="1">
                        <a:defRPr sz="1800" kern="1200">
                          <a:solidFill>
                            <a:schemeClr val="tx1"/>
                          </a:solidFill>
                          <a:latin typeface="Tahoma" panose="020B0604030504040204"/>
                          <a:ea typeface="宋体" panose="02010600030101010101" pitchFamily="2" charset="-122"/>
                        </a:defRPr>
                      </a:lvl5pPr>
                      <a:lvl6pPr marL="2286000" algn="l" defTabSz="914400" rtl="0" eaLnBrk="1" latinLnBrk="0" hangingPunct="1">
                        <a:defRPr sz="1800" kern="1200">
                          <a:solidFill>
                            <a:schemeClr val="tx1"/>
                          </a:solidFill>
                          <a:latin typeface="Tahoma" panose="020B0604030504040204"/>
                          <a:ea typeface="宋体" panose="02010600030101010101" pitchFamily="2" charset="-122"/>
                        </a:defRPr>
                      </a:lvl6pPr>
                      <a:lvl7pPr marL="2743200" algn="l" defTabSz="914400" rtl="0" eaLnBrk="1" latinLnBrk="0" hangingPunct="1">
                        <a:defRPr sz="1800" kern="1200">
                          <a:solidFill>
                            <a:schemeClr val="tx1"/>
                          </a:solidFill>
                          <a:latin typeface="Tahoma" panose="020B0604030504040204"/>
                          <a:ea typeface="宋体" panose="02010600030101010101" pitchFamily="2" charset="-122"/>
                        </a:defRPr>
                      </a:lvl7pPr>
                      <a:lvl8pPr marL="3200400" algn="l" defTabSz="914400" rtl="0" eaLnBrk="1" latinLnBrk="0" hangingPunct="1">
                        <a:defRPr sz="1800" kern="1200">
                          <a:solidFill>
                            <a:schemeClr val="tx1"/>
                          </a:solidFill>
                          <a:latin typeface="Tahoma" panose="020B0604030504040204"/>
                          <a:ea typeface="宋体" panose="02010600030101010101" pitchFamily="2" charset="-122"/>
                        </a:defRPr>
                      </a:lvl8pPr>
                      <a:lvl9pPr marL="3657600" algn="l" defTabSz="914400" rtl="0" eaLnBrk="1" latinLnBrk="0" hangingPunct="1">
                        <a:defRPr sz="1800" kern="1200">
                          <a:solidFill>
                            <a:schemeClr val="tx1"/>
                          </a:solidFill>
                          <a:latin typeface="Tahoma" panose="020B0604030504040204"/>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folHlink"/>
                        </a:buClr>
                        <a:buSzTx/>
                        <a:buFont typeface="Wingdings" panose="05000000000000000000" pitchFamily="2" charset="2"/>
                        <a:buNone/>
                      </a:pP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4</a:t>
                      </a:r>
                      <a:endPar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panose="020B0604030504040204"/>
                          <a:ea typeface="宋体" panose="02010600030101010101" pitchFamily="2" charset="-122"/>
                        </a:defRPr>
                      </a:lvl1pPr>
                      <a:lvl2pPr marL="457200" algn="l" defTabSz="914400" rtl="0" eaLnBrk="1" latinLnBrk="0" hangingPunct="1">
                        <a:defRPr sz="1800" kern="1200">
                          <a:solidFill>
                            <a:schemeClr val="tx1"/>
                          </a:solidFill>
                          <a:latin typeface="Tahoma" panose="020B0604030504040204"/>
                          <a:ea typeface="宋体" panose="02010600030101010101" pitchFamily="2" charset="-122"/>
                        </a:defRPr>
                      </a:lvl2pPr>
                      <a:lvl3pPr marL="914400" algn="l" defTabSz="914400" rtl="0" eaLnBrk="1" latinLnBrk="0" hangingPunct="1">
                        <a:defRPr sz="1800" kern="1200">
                          <a:solidFill>
                            <a:schemeClr val="tx1"/>
                          </a:solidFill>
                          <a:latin typeface="Tahoma" panose="020B0604030504040204"/>
                          <a:ea typeface="宋体" panose="02010600030101010101" pitchFamily="2" charset="-122"/>
                        </a:defRPr>
                      </a:lvl3pPr>
                      <a:lvl4pPr marL="1371600" algn="l" defTabSz="914400" rtl="0" eaLnBrk="1" latinLnBrk="0" hangingPunct="1">
                        <a:defRPr sz="1800" kern="1200">
                          <a:solidFill>
                            <a:schemeClr val="tx1"/>
                          </a:solidFill>
                          <a:latin typeface="Tahoma" panose="020B0604030504040204"/>
                          <a:ea typeface="宋体" panose="02010600030101010101" pitchFamily="2" charset="-122"/>
                        </a:defRPr>
                      </a:lvl4pPr>
                      <a:lvl5pPr marL="1828800" algn="l" defTabSz="914400" rtl="0" eaLnBrk="1" latinLnBrk="0" hangingPunct="1">
                        <a:defRPr sz="1800" kern="1200">
                          <a:solidFill>
                            <a:schemeClr val="tx1"/>
                          </a:solidFill>
                          <a:latin typeface="Tahoma" panose="020B0604030504040204"/>
                          <a:ea typeface="宋体" panose="02010600030101010101" pitchFamily="2" charset="-122"/>
                        </a:defRPr>
                      </a:lvl5pPr>
                      <a:lvl6pPr marL="2286000" algn="l" defTabSz="914400" rtl="0" eaLnBrk="1" latinLnBrk="0" hangingPunct="1">
                        <a:defRPr sz="1800" kern="1200">
                          <a:solidFill>
                            <a:schemeClr val="tx1"/>
                          </a:solidFill>
                          <a:latin typeface="Tahoma" panose="020B0604030504040204"/>
                          <a:ea typeface="宋体" panose="02010600030101010101" pitchFamily="2" charset="-122"/>
                        </a:defRPr>
                      </a:lvl6pPr>
                      <a:lvl7pPr marL="2743200" algn="l" defTabSz="914400" rtl="0" eaLnBrk="1" latinLnBrk="0" hangingPunct="1">
                        <a:defRPr sz="1800" kern="1200">
                          <a:solidFill>
                            <a:schemeClr val="tx1"/>
                          </a:solidFill>
                          <a:latin typeface="Tahoma" panose="020B0604030504040204"/>
                          <a:ea typeface="宋体" panose="02010600030101010101" pitchFamily="2" charset="-122"/>
                        </a:defRPr>
                      </a:lvl7pPr>
                      <a:lvl8pPr marL="3200400" algn="l" defTabSz="914400" rtl="0" eaLnBrk="1" latinLnBrk="0" hangingPunct="1">
                        <a:defRPr sz="1800" kern="1200">
                          <a:solidFill>
                            <a:schemeClr val="tx1"/>
                          </a:solidFill>
                          <a:latin typeface="Tahoma" panose="020B0604030504040204"/>
                          <a:ea typeface="宋体" panose="02010600030101010101" pitchFamily="2" charset="-122"/>
                        </a:defRPr>
                      </a:lvl8pPr>
                      <a:lvl9pPr marL="3657600" algn="l" defTabSz="914400" rtl="0" eaLnBrk="1" latinLnBrk="0" hangingPunct="1">
                        <a:defRPr sz="1800" kern="1200">
                          <a:solidFill>
                            <a:schemeClr val="tx1"/>
                          </a:solidFill>
                          <a:latin typeface="Tahoma" panose="020B0604030504040204"/>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folHlink"/>
                        </a:buClr>
                        <a:buSzTx/>
                        <a:buFont typeface="Wingdings" panose="05000000000000000000" pitchFamily="2" charset="2"/>
                        <a:buNone/>
                      </a:pP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3</a:t>
                      </a:r>
                      <a:endPar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panose="020B0604030504040204"/>
                          <a:ea typeface="宋体" panose="02010600030101010101" pitchFamily="2" charset="-122"/>
                        </a:defRPr>
                      </a:lvl1pPr>
                      <a:lvl2pPr marL="457200" algn="l" defTabSz="914400" rtl="0" eaLnBrk="1" latinLnBrk="0" hangingPunct="1">
                        <a:defRPr sz="1800" kern="1200">
                          <a:solidFill>
                            <a:schemeClr val="tx1"/>
                          </a:solidFill>
                          <a:latin typeface="Tahoma" panose="020B0604030504040204"/>
                          <a:ea typeface="宋体" panose="02010600030101010101" pitchFamily="2" charset="-122"/>
                        </a:defRPr>
                      </a:lvl2pPr>
                      <a:lvl3pPr marL="914400" algn="l" defTabSz="914400" rtl="0" eaLnBrk="1" latinLnBrk="0" hangingPunct="1">
                        <a:defRPr sz="1800" kern="1200">
                          <a:solidFill>
                            <a:schemeClr val="tx1"/>
                          </a:solidFill>
                          <a:latin typeface="Tahoma" panose="020B0604030504040204"/>
                          <a:ea typeface="宋体" panose="02010600030101010101" pitchFamily="2" charset="-122"/>
                        </a:defRPr>
                      </a:lvl3pPr>
                      <a:lvl4pPr marL="1371600" algn="l" defTabSz="914400" rtl="0" eaLnBrk="1" latinLnBrk="0" hangingPunct="1">
                        <a:defRPr sz="1800" kern="1200">
                          <a:solidFill>
                            <a:schemeClr val="tx1"/>
                          </a:solidFill>
                          <a:latin typeface="Tahoma" panose="020B0604030504040204"/>
                          <a:ea typeface="宋体" panose="02010600030101010101" pitchFamily="2" charset="-122"/>
                        </a:defRPr>
                      </a:lvl4pPr>
                      <a:lvl5pPr marL="1828800" algn="l" defTabSz="914400" rtl="0" eaLnBrk="1" latinLnBrk="0" hangingPunct="1">
                        <a:defRPr sz="1800" kern="1200">
                          <a:solidFill>
                            <a:schemeClr val="tx1"/>
                          </a:solidFill>
                          <a:latin typeface="Tahoma" panose="020B0604030504040204"/>
                          <a:ea typeface="宋体" panose="02010600030101010101" pitchFamily="2" charset="-122"/>
                        </a:defRPr>
                      </a:lvl5pPr>
                      <a:lvl6pPr marL="2286000" algn="l" defTabSz="914400" rtl="0" eaLnBrk="1" latinLnBrk="0" hangingPunct="1">
                        <a:defRPr sz="1800" kern="1200">
                          <a:solidFill>
                            <a:schemeClr val="tx1"/>
                          </a:solidFill>
                          <a:latin typeface="Tahoma" panose="020B0604030504040204"/>
                          <a:ea typeface="宋体" panose="02010600030101010101" pitchFamily="2" charset="-122"/>
                        </a:defRPr>
                      </a:lvl6pPr>
                      <a:lvl7pPr marL="2743200" algn="l" defTabSz="914400" rtl="0" eaLnBrk="1" latinLnBrk="0" hangingPunct="1">
                        <a:defRPr sz="1800" kern="1200">
                          <a:solidFill>
                            <a:schemeClr val="tx1"/>
                          </a:solidFill>
                          <a:latin typeface="Tahoma" panose="020B0604030504040204"/>
                          <a:ea typeface="宋体" panose="02010600030101010101" pitchFamily="2" charset="-122"/>
                        </a:defRPr>
                      </a:lvl7pPr>
                      <a:lvl8pPr marL="3200400" algn="l" defTabSz="914400" rtl="0" eaLnBrk="1" latinLnBrk="0" hangingPunct="1">
                        <a:defRPr sz="1800" kern="1200">
                          <a:solidFill>
                            <a:schemeClr val="tx1"/>
                          </a:solidFill>
                          <a:latin typeface="Tahoma" panose="020B0604030504040204"/>
                          <a:ea typeface="宋体" panose="02010600030101010101" pitchFamily="2" charset="-122"/>
                        </a:defRPr>
                      </a:lvl8pPr>
                      <a:lvl9pPr marL="3657600" algn="l" defTabSz="914400" rtl="0" eaLnBrk="1" latinLnBrk="0" hangingPunct="1">
                        <a:defRPr sz="1800" kern="1200">
                          <a:solidFill>
                            <a:schemeClr val="tx1"/>
                          </a:solidFill>
                          <a:latin typeface="Tahoma" panose="020B0604030504040204"/>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folHlink"/>
                        </a:buClr>
                        <a:buSzTx/>
                        <a:buFont typeface="Wingdings" panose="05000000000000000000" pitchFamily="2" charset="2"/>
                        <a:buNone/>
                      </a:pP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2</a:t>
                      </a:r>
                      <a:endPar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panose="020B0604030504040204"/>
                          <a:ea typeface="宋体" panose="02010600030101010101" pitchFamily="2" charset="-122"/>
                        </a:defRPr>
                      </a:lvl1pPr>
                      <a:lvl2pPr marL="457200" algn="l" defTabSz="914400" rtl="0" eaLnBrk="1" latinLnBrk="0" hangingPunct="1">
                        <a:defRPr sz="1800" kern="1200">
                          <a:solidFill>
                            <a:schemeClr val="tx1"/>
                          </a:solidFill>
                          <a:latin typeface="Tahoma" panose="020B0604030504040204"/>
                          <a:ea typeface="宋体" panose="02010600030101010101" pitchFamily="2" charset="-122"/>
                        </a:defRPr>
                      </a:lvl2pPr>
                      <a:lvl3pPr marL="914400" algn="l" defTabSz="914400" rtl="0" eaLnBrk="1" latinLnBrk="0" hangingPunct="1">
                        <a:defRPr sz="1800" kern="1200">
                          <a:solidFill>
                            <a:schemeClr val="tx1"/>
                          </a:solidFill>
                          <a:latin typeface="Tahoma" panose="020B0604030504040204"/>
                          <a:ea typeface="宋体" panose="02010600030101010101" pitchFamily="2" charset="-122"/>
                        </a:defRPr>
                      </a:lvl3pPr>
                      <a:lvl4pPr marL="1371600" algn="l" defTabSz="914400" rtl="0" eaLnBrk="1" latinLnBrk="0" hangingPunct="1">
                        <a:defRPr sz="1800" kern="1200">
                          <a:solidFill>
                            <a:schemeClr val="tx1"/>
                          </a:solidFill>
                          <a:latin typeface="Tahoma" panose="020B0604030504040204"/>
                          <a:ea typeface="宋体" panose="02010600030101010101" pitchFamily="2" charset="-122"/>
                        </a:defRPr>
                      </a:lvl4pPr>
                      <a:lvl5pPr marL="1828800" algn="l" defTabSz="914400" rtl="0" eaLnBrk="1" latinLnBrk="0" hangingPunct="1">
                        <a:defRPr sz="1800" kern="1200">
                          <a:solidFill>
                            <a:schemeClr val="tx1"/>
                          </a:solidFill>
                          <a:latin typeface="Tahoma" panose="020B0604030504040204"/>
                          <a:ea typeface="宋体" panose="02010600030101010101" pitchFamily="2" charset="-122"/>
                        </a:defRPr>
                      </a:lvl5pPr>
                      <a:lvl6pPr marL="2286000" algn="l" defTabSz="914400" rtl="0" eaLnBrk="1" latinLnBrk="0" hangingPunct="1">
                        <a:defRPr sz="1800" kern="1200">
                          <a:solidFill>
                            <a:schemeClr val="tx1"/>
                          </a:solidFill>
                          <a:latin typeface="Tahoma" panose="020B0604030504040204"/>
                          <a:ea typeface="宋体" panose="02010600030101010101" pitchFamily="2" charset="-122"/>
                        </a:defRPr>
                      </a:lvl6pPr>
                      <a:lvl7pPr marL="2743200" algn="l" defTabSz="914400" rtl="0" eaLnBrk="1" latinLnBrk="0" hangingPunct="1">
                        <a:defRPr sz="1800" kern="1200">
                          <a:solidFill>
                            <a:schemeClr val="tx1"/>
                          </a:solidFill>
                          <a:latin typeface="Tahoma" panose="020B0604030504040204"/>
                          <a:ea typeface="宋体" panose="02010600030101010101" pitchFamily="2" charset="-122"/>
                        </a:defRPr>
                      </a:lvl7pPr>
                      <a:lvl8pPr marL="3200400" algn="l" defTabSz="914400" rtl="0" eaLnBrk="1" latinLnBrk="0" hangingPunct="1">
                        <a:defRPr sz="1800" kern="1200">
                          <a:solidFill>
                            <a:schemeClr val="tx1"/>
                          </a:solidFill>
                          <a:latin typeface="Tahoma" panose="020B0604030504040204"/>
                          <a:ea typeface="宋体" panose="02010600030101010101" pitchFamily="2" charset="-122"/>
                        </a:defRPr>
                      </a:lvl8pPr>
                      <a:lvl9pPr marL="3657600" algn="l" defTabSz="914400" rtl="0" eaLnBrk="1" latinLnBrk="0" hangingPunct="1">
                        <a:defRPr sz="1800" kern="1200">
                          <a:solidFill>
                            <a:schemeClr val="tx1"/>
                          </a:solidFill>
                          <a:latin typeface="Tahoma" panose="020B0604030504040204"/>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folHlink"/>
                        </a:buClr>
                        <a:buSzTx/>
                        <a:buFont typeface="Wingdings" panose="05000000000000000000" pitchFamily="2" charset="2"/>
                        <a:buNone/>
                      </a:pPr>
                      <a:r>
                        <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panose="020B0604030504040204"/>
                          <a:ea typeface="宋体" panose="02010600030101010101" pitchFamily="2" charset="-122"/>
                        </a:defRPr>
                      </a:lvl1pPr>
                      <a:lvl2pPr marL="457200" algn="l" defTabSz="914400" rtl="0" eaLnBrk="1" latinLnBrk="0" hangingPunct="1">
                        <a:defRPr sz="1800" kern="1200">
                          <a:solidFill>
                            <a:schemeClr val="tx1"/>
                          </a:solidFill>
                          <a:latin typeface="Tahoma" panose="020B0604030504040204"/>
                          <a:ea typeface="宋体" panose="02010600030101010101" pitchFamily="2" charset="-122"/>
                        </a:defRPr>
                      </a:lvl2pPr>
                      <a:lvl3pPr marL="914400" algn="l" defTabSz="914400" rtl="0" eaLnBrk="1" latinLnBrk="0" hangingPunct="1">
                        <a:defRPr sz="1800" kern="1200">
                          <a:solidFill>
                            <a:schemeClr val="tx1"/>
                          </a:solidFill>
                          <a:latin typeface="Tahoma" panose="020B0604030504040204"/>
                          <a:ea typeface="宋体" panose="02010600030101010101" pitchFamily="2" charset="-122"/>
                        </a:defRPr>
                      </a:lvl3pPr>
                      <a:lvl4pPr marL="1371600" algn="l" defTabSz="914400" rtl="0" eaLnBrk="1" latinLnBrk="0" hangingPunct="1">
                        <a:defRPr sz="1800" kern="1200">
                          <a:solidFill>
                            <a:schemeClr val="tx1"/>
                          </a:solidFill>
                          <a:latin typeface="Tahoma" panose="020B0604030504040204"/>
                          <a:ea typeface="宋体" panose="02010600030101010101" pitchFamily="2" charset="-122"/>
                        </a:defRPr>
                      </a:lvl4pPr>
                      <a:lvl5pPr marL="1828800" algn="l" defTabSz="914400" rtl="0" eaLnBrk="1" latinLnBrk="0" hangingPunct="1">
                        <a:defRPr sz="1800" kern="1200">
                          <a:solidFill>
                            <a:schemeClr val="tx1"/>
                          </a:solidFill>
                          <a:latin typeface="Tahoma" panose="020B0604030504040204"/>
                          <a:ea typeface="宋体" panose="02010600030101010101" pitchFamily="2" charset="-122"/>
                        </a:defRPr>
                      </a:lvl5pPr>
                      <a:lvl6pPr marL="2286000" algn="l" defTabSz="914400" rtl="0" eaLnBrk="1" latinLnBrk="0" hangingPunct="1">
                        <a:defRPr sz="1800" kern="1200">
                          <a:solidFill>
                            <a:schemeClr val="tx1"/>
                          </a:solidFill>
                          <a:latin typeface="Tahoma" panose="020B0604030504040204"/>
                          <a:ea typeface="宋体" panose="02010600030101010101" pitchFamily="2" charset="-122"/>
                        </a:defRPr>
                      </a:lvl6pPr>
                      <a:lvl7pPr marL="2743200" algn="l" defTabSz="914400" rtl="0" eaLnBrk="1" latinLnBrk="0" hangingPunct="1">
                        <a:defRPr sz="1800" kern="1200">
                          <a:solidFill>
                            <a:schemeClr val="tx1"/>
                          </a:solidFill>
                          <a:latin typeface="Tahoma" panose="020B0604030504040204"/>
                          <a:ea typeface="宋体" panose="02010600030101010101" pitchFamily="2" charset="-122"/>
                        </a:defRPr>
                      </a:lvl7pPr>
                      <a:lvl8pPr marL="3200400" algn="l" defTabSz="914400" rtl="0" eaLnBrk="1" latinLnBrk="0" hangingPunct="1">
                        <a:defRPr sz="1800" kern="1200">
                          <a:solidFill>
                            <a:schemeClr val="tx1"/>
                          </a:solidFill>
                          <a:latin typeface="Tahoma" panose="020B0604030504040204"/>
                          <a:ea typeface="宋体" panose="02010600030101010101" pitchFamily="2" charset="-122"/>
                        </a:defRPr>
                      </a:lvl8pPr>
                      <a:lvl9pPr marL="3657600" algn="l" defTabSz="914400" rtl="0" eaLnBrk="1" latinLnBrk="0" hangingPunct="1">
                        <a:defRPr sz="1800" kern="1200">
                          <a:solidFill>
                            <a:schemeClr val="tx1"/>
                          </a:solidFill>
                          <a:latin typeface="Tahoma" panose="020B0604030504040204"/>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folHlink"/>
                        </a:buClr>
                        <a:buSzTx/>
                        <a:buFont typeface="Wingdings" panose="05000000000000000000" pitchFamily="2" charset="2"/>
                        <a:buNone/>
                      </a:pP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5" name="Group 45"/>
          <p:cNvGraphicFramePr>
            <a:graphicFrameLocks noGrp="1"/>
          </p:cNvGraphicFramePr>
          <p:nvPr/>
        </p:nvGraphicFramePr>
        <p:xfrm>
          <a:off x="3779912" y="4430584"/>
          <a:ext cx="3886200" cy="518160"/>
        </p:xfrm>
        <a:graphic>
          <a:graphicData uri="http://schemas.openxmlformats.org/drawingml/2006/table">
            <a:tbl>
              <a:tblPr/>
              <a:tblGrid>
                <a:gridCol w="485775"/>
                <a:gridCol w="485775"/>
                <a:gridCol w="485775"/>
                <a:gridCol w="485775"/>
                <a:gridCol w="485775"/>
                <a:gridCol w="485775"/>
                <a:gridCol w="485775"/>
                <a:gridCol w="485775"/>
              </a:tblGrid>
              <a:tr h="508000">
                <a:tc>
                  <a:txBody>
                    <a:bodyPr/>
                    <a:lstStyle/>
                    <a:p>
                      <a:pPr marL="0" marR="0" lvl="0" indent="0" algn="l" defTabSz="914400" rtl="0" eaLnBrk="1" fontAlgn="base" latinLnBrk="0" hangingPunct="1">
                        <a:lnSpc>
                          <a:spcPct val="100000"/>
                        </a:lnSpc>
                        <a:spcBef>
                          <a:spcPct val="0"/>
                        </a:spcBef>
                        <a:spcAft>
                          <a:spcPct val="0"/>
                        </a:spcAft>
                        <a:buClr>
                          <a:schemeClr val="folHlink"/>
                        </a:buClr>
                        <a:buSzTx/>
                        <a:buFont typeface="Wingdings" panose="05000000000000000000" pitchFamily="2" charset="2"/>
                        <a:buNone/>
                      </a:pP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Tx/>
                        <a:buFont typeface="Wingdings" panose="05000000000000000000" pitchFamily="2" charset="2"/>
                        <a:buNone/>
                      </a:pP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endPar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Tx/>
                        <a:buFont typeface="Wingdings" panose="05000000000000000000" pitchFamily="2" charset="2"/>
                        <a:buNone/>
                      </a:pP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2</a:t>
                      </a:r>
                      <a:endPar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Tx/>
                        <a:buFont typeface="Wingdings" panose="05000000000000000000" pitchFamily="2" charset="2"/>
                        <a:buNone/>
                      </a:pP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3</a:t>
                      </a:r>
                      <a:endPar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Tx/>
                        <a:buFont typeface="Wingdings" panose="05000000000000000000" pitchFamily="2" charset="2"/>
                        <a:buNone/>
                      </a:pP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4</a:t>
                      </a:r>
                      <a:endPar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Tx/>
                        <a:buFont typeface="Wingdings" panose="05000000000000000000" pitchFamily="2" charset="2"/>
                        <a:buNone/>
                      </a:pPr>
                      <a:r>
                        <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a:t>
                      </a:r>
                      <a:endPar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Tx/>
                        <a:buFont typeface="Wingdings" panose="05000000000000000000" pitchFamily="2" charset="2"/>
                        <a:buNone/>
                      </a:pPr>
                      <a:r>
                        <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a:t>
                      </a:r>
                      <a:endPar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Tx/>
                        <a:buFont typeface="Wingdings" panose="05000000000000000000" pitchFamily="2" charset="2"/>
                        <a:buNone/>
                      </a:pP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7</a:t>
                      </a:r>
                      <a:endPar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idx="4294967295"/>
          </p:nvPr>
        </p:nvSpPr>
        <p:spPr>
          <a:xfrm>
            <a:off x="436180" y="76200"/>
            <a:ext cx="8403020" cy="685800"/>
          </a:xfrm>
        </p:spPr>
        <p:txBody>
          <a:bodyPr>
            <a:normAutofit/>
          </a:bodyPr>
          <a:lstStyle/>
          <a:p>
            <a:pPr lvl="0">
              <a:spcBef>
                <a:spcPts val="0"/>
              </a:spcBef>
            </a:pPr>
            <a:r>
              <a:rPr lang="en-US" altLang="zh-CN" sz="2800" dirty="0">
                <a:solidFill>
                  <a:srgbClr val="0000FF"/>
                </a:solidFill>
                <a:latin typeface="华文中宋" panose="02010600040101010101" pitchFamily="2" charset="-122"/>
                <a:ea typeface="华文中宋" panose="02010600040101010101" pitchFamily="2" charset="-122"/>
              </a:rPr>
              <a:t>2.3 </a:t>
            </a:r>
            <a:r>
              <a:rPr lang="zh-CN" altLang="en-US" sz="2800" dirty="0">
                <a:solidFill>
                  <a:srgbClr val="0000FF"/>
                </a:solidFill>
                <a:latin typeface="华文中宋" panose="02010600040101010101" pitchFamily="2" charset="-122"/>
                <a:ea typeface="华文中宋" panose="02010600040101010101" pitchFamily="2" charset="-122"/>
              </a:rPr>
              <a:t>存储器寻址</a:t>
            </a:r>
            <a:endParaRPr lang="zh-CN" sz="2800" dirty="0">
              <a:solidFill>
                <a:schemeClr val="tx1"/>
              </a:solidFill>
              <a:latin typeface="华文中宋" panose="02010600040101010101" pitchFamily="2" charset="-122"/>
              <a:ea typeface="华文中宋" panose="02010600040101010101" pitchFamily="2" charset="-122"/>
            </a:endParaRPr>
          </a:p>
        </p:txBody>
      </p:sp>
      <p:pic>
        <p:nvPicPr>
          <p:cNvPr id="3" name="图片 2"/>
          <p:cNvPicPr>
            <a:picLocks noChangeAspect="1"/>
          </p:cNvPicPr>
          <p:nvPr/>
        </p:nvPicPr>
        <p:blipFill>
          <a:blip r:embed="rId1"/>
          <a:stretch>
            <a:fillRect/>
          </a:stretch>
        </p:blipFill>
        <p:spPr>
          <a:xfrm>
            <a:off x="1357746" y="2708920"/>
            <a:ext cx="6559887" cy="3187864"/>
          </a:xfrm>
          <a:prstGeom prst="rect">
            <a:avLst/>
          </a:prstGeom>
        </p:spPr>
      </p:pic>
      <p:sp>
        <p:nvSpPr>
          <p:cNvPr id="5" name="内容占位符 2"/>
          <p:cNvSpPr txBox="1"/>
          <p:nvPr/>
        </p:nvSpPr>
        <p:spPr>
          <a:xfrm>
            <a:off x="876986" y="990100"/>
            <a:ext cx="7962214" cy="1609868"/>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pPr marL="0" indent="0">
              <a:buNone/>
            </a:pPr>
            <a:r>
              <a:rPr lang="zh-CN" altLang="en-US" sz="2800" dirty="0" smtClean="0">
                <a:latin typeface="华文中宋" panose="02010600040101010101" pitchFamily="2" charset="-122"/>
                <a:ea typeface="华文中宋" panose="02010600040101010101" pitchFamily="2" charset="-122"/>
              </a:rPr>
              <a:t>对齐</a:t>
            </a:r>
            <a:br>
              <a:rPr lang="zh-CN" altLang="en-US" dirty="0" smtClean="0">
                <a:latin typeface="华文中宋" panose="02010600040101010101" pitchFamily="2" charset="-122"/>
                <a:ea typeface="华文中宋" panose="02010600040101010101" pitchFamily="2" charset="-122"/>
              </a:rPr>
            </a:br>
            <a:r>
              <a:rPr lang="zh-CN" altLang="en-US" dirty="0" smtClean="0">
                <a:latin typeface="华文中宋" panose="02010600040101010101" pitchFamily="2" charset="-122"/>
                <a:ea typeface="华文中宋" panose="02010600040101010101" pitchFamily="2" charset="-122"/>
              </a:rPr>
              <a:t>    </a:t>
            </a:r>
            <a:r>
              <a:rPr lang="zh-CN" altLang="en-US" sz="2400" dirty="0" smtClean="0">
                <a:latin typeface="华文中宋" panose="02010600040101010101" pitchFamily="2" charset="-122"/>
                <a:ea typeface="华文中宋" panose="02010600040101010101" pitchFamily="2" charset="-122"/>
              </a:rPr>
              <a:t>假设一个</a:t>
            </a:r>
            <a:r>
              <a:rPr lang="en-US" altLang="zh-CN" sz="2400" dirty="0" smtClean="0">
                <a:solidFill>
                  <a:srgbClr val="FF0000"/>
                </a:solidFill>
                <a:latin typeface="华文中宋" panose="02010600040101010101" pitchFamily="2" charset="-122"/>
                <a:ea typeface="华文中宋" panose="02010600040101010101" pitchFamily="2" charset="-122"/>
              </a:rPr>
              <a:t>s</a:t>
            </a:r>
            <a:r>
              <a:rPr lang="zh-CN" altLang="en-US" sz="2400" dirty="0" smtClean="0">
                <a:latin typeface="华文中宋" panose="02010600040101010101" pitchFamily="2" charset="-122"/>
                <a:ea typeface="华文中宋" panose="02010600040101010101" pitchFamily="2" charset="-122"/>
              </a:rPr>
              <a:t>字节数据的地址是</a:t>
            </a:r>
            <a:r>
              <a:rPr lang="en-US" altLang="zh-CN" sz="2400" dirty="0" smtClean="0">
                <a:solidFill>
                  <a:srgbClr val="FF0000"/>
                </a:solidFill>
                <a:latin typeface="华文中宋" panose="02010600040101010101" pitchFamily="2" charset="-122"/>
                <a:ea typeface="华文中宋" panose="02010600040101010101" pitchFamily="2" charset="-122"/>
              </a:rPr>
              <a:t>A</a:t>
            </a:r>
            <a:r>
              <a:rPr lang="en-US" altLang="zh-CN" sz="2400" dirty="0" smtClean="0">
                <a:latin typeface="华文中宋" panose="02010600040101010101" pitchFamily="2" charset="-122"/>
                <a:ea typeface="华文中宋" panose="02010600040101010101" pitchFamily="2" charset="-122"/>
              </a:rPr>
              <a:t>,</a:t>
            </a:r>
            <a:r>
              <a:rPr lang="zh-CN" altLang="en-US" sz="2400" dirty="0" smtClean="0">
                <a:latin typeface="华文中宋" panose="02010600040101010101" pitchFamily="2" charset="-122"/>
                <a:ea typeface="华文中宋" panose="02010600040101010101" pitchFamily="2" charset="-122"/>
              </a:rPr>
              <a:t>如果</a:t>
            </a:r>
            <a:r>
              <a:rPr lang="en-US" altLang="zh-CN" sz="2400" dirty="0" smtClean="0">
                <a:solidFill>
                  <a:srgbClr val="C00000"/>
                </a:solidFill>
                <a:latin typeface="华文中宋" panose="02010600040101010101" pitchFamily="2" charset="-122"/>
                <a:ea typeface="华文中宋" panose="02010600040101010101" pitchFamily="2" charset="-122"/>
              </a:rPr>
              <a:t>A mod s=0</a:t>
            </a:r>
            <a:r>
              <a:rPr lang="en-US" altLang="zh-CN" sz="2400" dirty="0" smtClean="0">
                <a:latin typeface="华文中宋" panose="02010600040101010101" pitchFamily="2" charset="-122"/>
                <a:ea typeface="华文中宋" panose="02010600040101010101" pitchFamily="2" charset="-122"/>
              </a:rPr>
              <a:t>,</a:t>
            </a:r>
            <a:endParaRPr lang="en-US" altLang="zh-CN" sz="2400" dirty="0" smtClean="0">
              <a:latin typeface="华文中宋" panose="02010600040101010101" pitchFamily="2" charset="-122"/>
              <a:ea typeface="华文中宋" panose="02010600040101010101" pitchFamily="2" charset="-122"/>
            </a:endParaRPr>
          </a:p>
          <a:p>
            <a:pPr>
              <a:buFont typeface="Arial" panose="020B0604020202020204" pitchFamily="34" charset="0"/>
              <a:buNone/>
            </a:pPr>
            <a:r>
              <a:rPr lang="zh-CN" altLang="en-US" sz="2400" dirty="0" smtClean="0">
                <a:latin typeface="华文中宋" panose="02010600040101010101" pitchFamily="2" charset="-122"/>
                <a:ea typeface="华文中宋" panose="02010600040101010101" pitchFamily="2" charset="-122"/>
              </a:rPr>
              <a:t>访问该地址就是对齐的。</a:t>
            </a:r>
            <a:br>
              <a:rPr lang="zh-CN" altLang="en-US" sz="2400" dirty="0" smtClean="0">
                <a:latin typeface="华文中宋" panose="02010600040101010101" pitchFamily="2" charset="-122"/>
                <a:ea typeface="华文中宋" panose="02010600040101010101" pitchFamily="2" charset="-122"/>
              </a:rPr>
            </a:br>
            <a:br>
              <a:rPr lang="zh-CN" altLang="en-US" sz="2400" dirty="0" smtClean="0">
                <a:latin typeface="华文中宋" panose="02010600040101010101" pitchFamily="2" charset="-122"/>
                <a:ea typeface="华文中宋" panose="02010600040101010101" pitchFamily="2" charset="-122"/>
              </a:rPr>
            </a:br>
            <a:endParaRPr lang="zh-CN" altLang="en-US" dirty="0">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idx="4294967295"/>
          </p:nvPr>
        </p:nvSpPr>
        <p:spPr>
          <a:xfrm>
            <a:off x="436180" y="76200"/>
            <a:ext cx="8403020" cy="685800"/>
          </a:xfrm>
        </p:spPr>
        <p:txBody>
          <a:bodyPr>
            <a:normAutofit/>
          </a:bodyPr>
          <a:lstStyle/>
          <a:p>
            <a:pPr lvl="0">
              <a:spcBef>
                <a:spcPts val="0"/>
              </a:spcBef>
            </a:pPr>
            <a:r>
              <a:rPr lang="en-US" altLang="zh-CN" sz="2800" dirty="0">
                <a:solidFill>
                  <a:srgbClr val="0000FF"/>
                </a:solidFill>
                <a:latin typeface="华文中宋" panose="02010600040101010101" pitchFamily="2" charset="-122"/>
                <a:ea typeface="华文中宋" panose="02010600040101010101" pitchFamily="2" charset="-122"/>
              </a:rPr>
              <a:t>2.3 </a:t>
            </a:r>
            <a:r>
              <a:rPr lang="zh-CN" altLang="en-US" sz="2800" dirty="0">
                <a:solidFill>
                  <a:srgbClr val="0000FF"/>
                </a:solidFill>
                <a:latin typeface="华文中宋" panose="02010600040101010101" pitchFamily="2" charset="-122"/>
                <a:ea typeface="华文中宋" panose="02010600040101010101" pitchFamily="2" charset="-122"/>
              </a:rPr>
              <a:t>存储器寻址</a:t>
            </a:r>
            <a:endParaRPr lang="zh-CN" sz="2800" dirty="0">
              <a:solidFill>
                <a:schemeClr val="tx1"/>
              </a:solidFill>
              <a:latin typeface="华文中宋" panose="02010600040101010101" pitchFamily="2" charset="-122"/>
              <a:ea typeface="华文中宋" panose="02010600040101010101" pitchFamily="2" charset="-122"/>
            </a:endParaRPr>
          </a:p>
        </p:txBody>
      </p:sp>
      <p:sp>
        <p:nvSpPr>
          <p:cNvPr id="3" name="内容占位符 2"/>
          <p:cNvSpPr txBox="1"/>
          <p:nvPr/>
        </p:nvSpPr>
        <p:spPr>
          <a:xfrm>
            <a:off x="428596" y="1500174"/>
            <a:ext cx="8229600" cy="2936938"/>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pPr marL="0" indent="0">
              <a:buNone/>
            </a:pPr>
            <a:r>
              <a:rPr lang="zh-CN" altLang="en-US" dirty="0" smtClean="0">
                <a:latin typeface="华文中宋" panose="02010600040101010101" pitchFamily="2" charset="-122"/>
                <a:ea typeface="华文中宋" panose="02010600040101010101" pitchFamily="2" charset="-122"/>
              </a:rPr>
              <a:t>为什么要有对齐限制？</a:t>
            </a:r>
            <a:br>
              <a:rPr lang="zh-CN" altLang="en-US" dirty="0" smtClean="0">
                <a:latin typeface="华文中宋" panose="02010600040101010101" pitchFamily="2" charset="-122"/>
                <a:ea typeface="华文中宋" panose="02010600040101010101" pitchFamily="2" charset="-122"/>
              </a:rPr>
            </a:br>
            <a:endParaRPr lang="zh-CN" altLang="en-US" sz="2400" dirty="0" smtClean="0">
              <a:latin typeface="华文中宋" panose="02010600040101010101" pitchFamily="2" charset="-122"/>
              <a:ea typeface="华文中宋" panose="02010600040101010101" pitchFamily="2" charset="-122"/>
            </a:endParaRPr>
          </a:p>
          <a:p>
            <a:pPr>
              <a:buFont typeface="Wingdings" panose="05000000000000000000" pitchFamily="2" charset="2"/>
              <a:buChar char="l"/>
            </a:pPr>
            <a:r>
              <a:rPr lang="zh-CN" altLang="en-US" sz="2400" dirty="0" smtClean="0">
                <a:solidFill>
                  <a:srgbClr val="C00000"/>
                </a:solidFill>
                <a:latin typeface="华文中宋" panose="02010600040101010101" pitchFamily="2" charset="-122"/>
                <a:ea typeface="华文中宋" panose="02010600040101010101" pitchFamily="2" charset="-122"/>
              </a:rPr>
              <a:t>字</a:t>
            </a:r>
            <a:r>
              <a:rPr lang="zh-CN" altLang="en-US" sz="2400" dirty="0" smtClean="0">
                <a:latin typeface="华文中宋" panose="02010600040101010101" pitchFamily="2" charset="-122"/>
                <a:ea typeface="华文中宋" panose="02010600040101010101" pitchFamily="2" charset="-122"/>
              </a:rPr>
              <a:t>或</a:t>
            </a:r>
            <a:r>
              <a:rPr lang="zh-CN" altLang="en-US" sz="2400" dirty="0" smtClean="0">
                <a:solidFill>
                  <a:srgbClr val="C00000"/>
                </a:solidFill>
                <a:latin typeface="华文中宋" panose="02010600040101010101" pitchFamily="2" charset="-122"/>
                <a:ea typeface="华文中宋" panose="02010600040101010101" pitchFamily="2" charset="-122"/>
              </a:rPr>
              <a:t>双字</a:t>
            </a:r>
            <a:r>
              <a:rPr lang="zh-CN" altLang="en-US" sz="2400" dirty="0" smtClean="0">
                <a:latin typeface="华文中宋" panose="02010600040101010101" pitchFamily="2" charset="-122"/>
                <a:ea typeface="华文中宋" panose="02010600040101010101" pitchFamily="2" charset="-122"/>
              </a:rPr>
              <a:t>整数倍</a:t>
            </a:r>
            <a:r>
              <a:rPr lang="zh-CN" altLang="en-US" sz="2400" dirty="0" smtClean="0">
                <a:solidFill>
                  <a:srgbClr val="FF0000"/>
                </a:solidFill>
                <a:latin typeface="华文中宋" panose="02010600040101010101" pitchFamily="2" charset="-122"/>
                <a:ea typeface="华文中宋" panose="02010600040101010101" pitchFamily="2" charset="-122"/>
              </a:rPr>
              <a:t>对齐访问</a:t>
            </a:r>
            <a:r>
              <a:rPr lang="zh-CN" altLang="en-US" sz="2400" dirty="0" smtClean="0">
                <a:latin typeface="华文中宋" panose="02010600040101010101" pitchFamily="2" charset="-122"/>
                <a:ea typeface="华文中宋" panose="02010600040101010101" pitchFamily="2" charset="-122"/>
              </a:rPr>
              <a:t>存储器</a:t>
            </a:r>
            <a:r>
              <a:rPr lang="zh-CN" altLang="en-US" sz="2400" dirty="0" smtClean="0">
                <a:solidFill>
                  <a:srgbClr val="FF0000"/>
                </a:solidFill>
                <a:latin typeface="华文中宋" panose="02010600040101010101" pitchFamily="2" charset="-122"/>
                <a:ea typeface="华文中宋" panose="02010600040101010101" pitchFamily="2" charset="-122"/>
              </a:rPr>
              <a:t>：</a:t>
            </a:r>
            <a:r>
              <a:rPr lang="zh-CN" altLang="en-US" sz="2400" dirty="0" smtClean="0">
                <a:latin typeface="华文中宋" panose="02010600040101010101" pitchFamily="2" charset="-122"/>
                <a:ea typeface="华文中宋" panose="02010600040101010101" pitchFamily="2" charset="-122"/>
              </a:rPr>
              <a:t>简化硬件实现的复杂性。</a:t>
            </a:r>
            <a:endParaRPr lang="zh-CN" altLang="en-US" sz="2400" dirty="0" smtClean="0">
              <a:latin typeface="华文中宋" panose="02010600040101010101" pitchFamily="2" charset="-122"/>
              <a:ea typeface="华文中宋" panose="02010600040101010101" pitchFamily="2" charset="-122"/>
            </a:endParaRPr>
          </a:p>
          <a:p>
            <a:pPr>
              <a:buFont typeface="Wingdings" panose="05000000000000000000" pitchFamily="2" charset="2"/>
              <a:buChar char="l"/>
            </a:pPr>
            <a:r>
              <a:rPr lang="zh-CN" altLang="en-US" sz="2400" dirty="0" smtClean="0">
                <a:latin typeface="华文中宋" panose="02010600040101010101" pitchFamily="2" charset="-122"/>
                <a:ea typeface="华文中宋" panose="02010600040101010101" pitchFamily="2" charset="-122"/>
              </a:rPr>
              <a:t>一次不对齐的存储器访问：</a:t>
            </a:r>
            <a:r>
              <a:rPr lang="zh-CN" altLang="en-US" sz="2400" dirty="0" smtClean="0">
                <a:solidFill>
                  <a:srgbClr val="C00000"/>
                </a:solidFill>
                <a:latin typeface="华文中宋" panose="02010600040101010101" pitchFamily="2" charset="-122"/>
                <a:ea typeface="华文中宋" panose="02010600040101010101" pitchFamily="2" charset="-122"/>
              </a:rPr>
              <a:t>导致多次对齐</a:t>
            </a:r>
            <a:r>
              <a:rPr lang="zh-CN" altLang="en-US" sz="2400" dirty="0" smtClean="0">
                <a:latin typeface="华文中宋" panose="02010600040101010101" pitchFamily="2" charset="-122"/>
                <a:ea typeface="华文中宋" panose="02010600040101010101" pitchFamily="2" charset="-122"/>
              </a:rPr>
              <a:t>存储器访问。因此，即使是在没有对齐限制的计算机里面，</a:t>
            </a:r>
            <a:r>
              <a:rPr lang="zh-CN" altLang="en-US" sz="2400" dirty="0" smtClean="0">
                <a:solidFill>
                  <a:srgbClr val="C00000"/>
                </a:solidFill>
                <a:latin typeface="华文中宋" panose="02010600040101010101" pitchFamily="2" charset="-122"/>
                <a:ea typeface="华文中宋" panose="02010600040101010101" pitchFamily="2" charset="-122"/>
              </a:rPr>
              <a:t>对齐访问的程序也会运行得比较快。</a:t>
            </a:r>
            <a:br>
              <a:rPr lang="zh-CN" altLang="en-US" sz="2400" dirty="0" smtClean="0">
                <a:latin typeface="华文中宋" panose="02010600040101010101" pitchFamily="2" charset="-122"/>
                <a:ea typeface="华文中宋" panose="02010600040101010101" pitchFamily="2" charset="-122"/>
              </a:rPr>
            </a:br>
            <a:r>
              <a:rPr lang="zh-CN" altLang="en-US" dirty="0" smtClean="0">
                <a:latin typeface="华文中宋" panose="02010600040101010101" pitchFamily="2" charset="-122"/>
                <a:ea typeface="华文中宋" panose="02010600040101010101" pitchFamily="2" charset="-122"/>
              </a:rPr>
              <a:t> </a:t>
            </a:r>
            <a:br>
              <a:rPr lang="zh-CN" altLang="en-US" dirty="0" smtClean="0">
                <a:latin typeface="华文中宋" panose="02010600040101010101" pitchFamily="2" charset="-122"/>
                <a:ea typeface="华文中宋" panose="02010600040101010101" pitchFamily="2" charset="-122"/>
              </a:rPr>
            </a:br>
            <a:endParaRPr lang="zh-CN" altLang="en-US" dirty="0">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p:cNvPicPr>
            <a:picLocks noChangeAspect="1"/>
          </p:cNvPicPr>
          <p:nvPr/>
        </p:nvPicPr>
        <p:blipFill>
          <a:blip r:embed="rId1"/>
          <a:stretch>
            <a:fillRect/>
          </a:stretch>
        </p:blipFill>
        <p:spPr>
          <a:xfrm>
            <a:off x="2944495" y="1196975"/>
            <a:ext cx="3255010" cy="391858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idx="4294967295"/>
          </p:nvPr>
        </p:nvSpPr>
        <p:spPr>
          <a:xfrm>
            <a:off x="436180" y="76200"/>
            <a:ext cx="8403020" cy="685800"/>
          </a:xfrm>
        </p:spPr>
        <p:txBody>
          <a:bodyPr>
            <a:normAutofit/>
          </a:bodyPr>
          <a:lstStyle/>
          <a:p>
            <a:pPr lvl="0">
              <a:spcBef>
                <a:spcPts val="0"/>
              </a:spcBef>
            </a:pPr>
            <a:r>
              <a:rPr lang="en-US" altLang="zh-CN" sz="2800" dirty="0">
                <a:solidFill>
                  <a:srgbClr val="0000FF"/>
                </a:solidFill>
                <a:latin typeface="华文中宋" panose="02010600040101010101" pitchFamily="2" charset="-122"/>
                <a:ea typeface="华文中宋" panose="02010600040101010101" pitchFamily="2" charset="-122"/>
              </a:rPr>
              <a:t>2.3 </a:t>
            </a:r>
            <a:r>
              <a:rPr lang="zh-CN" altLang="en-US" sz="2800" dirty="0">
                <a:solidFill>
                  <a:srgbClr val="0000FF"/>
                </a:solidFill>
                <a:latin typeface="华文中宋" panose="02010600040101010101" pitchFamily="2" charset="-122"/>
                <a:ea typeface="华文中宋" panose="02010600040101010101" pitchFamily="2" charset="-122"/>
              </a:rPr>
              <a:t>存储器寻址</a:t>
            </a:r>
            <a:endParaRPr lang="zh-CN" sz="2800" dirty="0">
              <a:solidFill>
                <a:schemeClr val="tx1"/>
              </a:solidFill>
              <a:latin typeface="华文中宋" panose="02010600040101010101" pitchFamily="2" charset="-122"/>
              <a:ea typeface="华文中宋" panose="02010600040101010101" pitchFamily="2" charset="-122"/>
            </a:endParaRPr>
          </a:p>
        </p:txBody>
      </p:sp>
      <p:sp>
        <p:nvSpPr>
          <p:cNvPr id="3" name="内容占位符 2"/>
          <p:cNvSpPr txBox="1"/>
          <p:nvPr/>
        </p:nvSpPr>
        <p:spPr>
          <a:xfrm>
            <a:off x="463604" y="1340768"/>
            <a:ext cx="8229600" cy="4104456"/>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pPr marL="0" indent="0">
              <a:buNone/>
            </a:pPr>
            <a:r>
              <a:rPr lang="zh-CN" altLang="en-US" dirty="0" smtClean="0">
                <a:latin typeface="华文中宋" panose="02010600040101010101" pitchFamily="2" charset="-122"/>
                <a:ea typeface="华文中宋" panose="02010600040101010101" pitchFamily="2" charset="-122"/>
              </a:rPr>
              <a:t>寻址方式</a:t>
            </a:r>
            <a:br>
              <a:rPr lang="zh-CN" altLang="en-US" dirty="0" smtClean="0">
                <a:latin typeface="华文中宋" panose="02010600040101010101" pitchFamily="2" charset="-122"/>
                <a:ea typeface="华文中宋" panose="02010600040101010101" pitchFamily="2" charset="-122"/>
              </a:rPr>
            </a:br>
            <a:r>
              <a:rPr lang="zh-CN" altLang="en-US" sz="2400" dirty="0" smtClean="0">
                <a:latin typeface="华文中宋" panose="02010600040101010101" pitchFamily="2" charset="-122"/>
                <a:ea typeface="华文中宋" panose="02010600040101010101" pitchFamily="2" charset="-122"/>
              </a:rPr>
              <a:t>寻址方式：指令中</a:t>
            </a:r>
            <a:r>
              <a:rPr lang="zh-CN" altLang="en-US" sz="2400" dirty="0" smtClean="0">
                <a:solidFill>
                  <a:srgbClr val="C00000"/>
                </a:solidFill>
                <a:latin typeface="华文中宋" panose="02010600040101010101" pitchFamily="2" charset="-122"/>
                <a:ea typeface="华文中宋" panose="02010600040101010101" pitchFamily="2" charset="-122"/>
              </a:rPr>
              <a:t>如何指定所要访问操作数的地址</a:t>
            </a:r>
            <a:r>
              <a:rPr lang="zh-CN" altLang="en-US" sz="2400" dirty="0" smtClean="0">
                <a:latin typeface="华文中宋" panose="02010600040101010101" pitchFamily="2" charset="-122"/>
                <a:ea typeface="华文中宋" panose="02010600040101010101" pitchFamily="2" charset="-122"/>
              </a:rPr>
              <a:t>。寻址方式要指定常量、寄存器和存储器操作数的位置。</a:t>
            </a:r>
            <a:endParaRPr lang="zh-CN" altLang="en-US" sz="2400" dirty="0" smtClean="0">
              <a:latin typeface="华文中宋" panose="02010600040101010101" pitchFamily="2" charset="-122"/>
              <a:ea typeface="华文中宋" panose="02010600040101010101" pitchFamily="2" charset="-122"/>
            </a:endParaRPr>
          </a:p>
          <a:p>
            <a:pPr marL="0" indent="0">
              <a:buNone/>
            </a:pPr>
            <a:r>
              <a:rPr lang="zh-CN" altLang="en-US" sz="2400" dirty="0" smtClean="0">
                <a:solidFill>
                  <a:srgbClr val="C00000"/>
                </a:solidFill>
                <a:latin typeface="华文中宋" panose="02010600040101010101" pitchFamily="2" charset="-122"/>
                <a:ea typeface="华文中宋" panose="02010600040101010101" pitchFamily="2" charset="-122"/>
              </a:rPr>
              <a:t>后图</a:t>
            </a:r>
            <a:r>
              <a:rPr lang="zh-CN" altLang="en-US" sz="2400" dirty="0" smtClean="0">
                <a:latin typeface="华文中宋" panose="02010600040101010101" pitchFamily="2" charset="-122"/>
                <a:ea typeface="华文中宋" panose="02010600040101010101" pitchFamily="2" charset="-122"/>
              </a:rPr>
              <a:t>列出了</a:t>
            </a:r>
            <a:r>
              <a:rPr lang="zh-CN" altLang="en-US" sz="2400" dirty="0" smtClean="0">
                <a:solidFill>
                  <a:srgbClr val="C00000"/>
                </a:solidFill>
                <a:latin typeface="华文中宋" panose="02010600040101010101" pitchFamily="2" charset="-122"/>
                <a:ea typeface="华文中宋" panose="02010600040101010101" pitchFamily="2" charset="-122"/>
              </a:rPr>
              <a:t>近期</a:t>
            </a:r>
            <a:r>
              <a:rPr lang="zh-CN" altLang="en-US" sz="2400" dirty="0" smtClean="0">
                <a:latin typeface="华文中宋" panose="02010600040101010101" pitchFamily="2" charset="-122"/>
                <a:ea typeface="华文中宋" panose="02010600040101010101" pitchFamily="2" charset="-122"/>
              </a:rPr>
              <a:t>计算机中使用的</a:t>
            </a:r>
            <a:r>
              <a:rPr lang="zh-CN" altLang="en-US" sz="2400" dirty="0" smtClean="0">
                <a:solidFill>
                  <a:srgbClr val="C00000"/>
                </a:solidFill>
                <a:latin typeface="华文中宋" panose="02010600040101010101" pitchFamily="2" charset="-122"/>
                <a:ea typeface="华文中宋" panose="02010600040101010101" pitchFamily="2" charset="-122"/>
              </a:rPr>
              <a:t>所有</a:t>
            </a:r>
            <a:r>
              <a:rPr lang="zh-CN" altLang="en-US" sz="2400" dirty="0" smtClean="0">
                <a:latin typeface="华文中宋" panose="02010600040101010101" pitchFamily="2" charset="-122"/>
                <a:ea typeface="华文中宋" panose="02010600040101010101" pitchFamily="2" charset="-122"/>
              </a:rPr>
              <a:t>数据寻址方式。</a:t>
            </a:r>
            <a:endParaRPr lang="zh-CN" altLang="en-US" sz="2400" dirty="0" smtClean="0">
              <a:latin typeface="华文中宋" panose="02010600040101010101" pitchFamily="2" charset="-122"/>
              <a:ea typeface="华文中宋" panose="02010600040101010101" pitchFamily="2" charset="-122"/>
            </a:endParaRPr>
          </a:p>
          <a:p>
            <a:pPr>
              <a:buFont typeface="Arial" panose="020B0604020202020204" pitchFamily="34" charset="0"/>
              <a:buNone/>
            </a:pPr>
            <a:r>
              <a:rPr lang="zh-CN" altLang="en-US" sz="2400" dirty="0" smtClean="0">
                <a:latin typeface="华文中宋" panose="02010600040101010101" pitchFamily="2" charset="-122"/>
                <a:ea typeface="华文中宋" panose="02010600040101010101" pitchFamily="2" charset="-122"/>
              </a:rPr>
              <a:t>     * 立即数通常也被认为是一种存储器寻址方式（尽管它们要访问的数值在指令流里）。</a:t>
            </a:r>
            <a:endParaRPr lang="zh-CN" altLang="en-US" sz="2400" dirty="0" smtClean="0">
              <a:latin typeface="华文中宋" panose="02010600040101010101" pitchFamily="2" charset="-122"/>
              <a:ea typeface="华文中宋" panose="02010600040101010101" pitchFamily="2" charset="-122"/>
            </a:endParaRPr>
          </a:p>
          <a:p>
            <a:pPr>
              <a:buFont typeface="Arial" panose="020B0604020202020204" pitchFamily="34" charset="0"/>
              <a:buNone/>
            </a:pPr>
            <a:r>
              <a:rPr lang="zh-CN" altLang="en-US" sz="2400" dirty="0" smtClean="0">
                <a:latin typeface="华文中宋" panose="02010600040101010101" pitchFamily="2" charset="-122"/>
                <a:ea typeface="华文中宋" panose="02010600040101010101" pitchFamily="2" charset="-122"/>
              </a:rPr>
              <a:t>     * </a:t>
            </a:r>
            <a:r>
              <a:rPr lang="zh-CN" altLang="en-US" sz="2400" dirty="0" smtClean="0">
                <a:solidFill>
                  <a:srgbClr val="C00000"/>
                </a:solidFill>
                <a:latin typeface="华文中宋" panose="02010600040101010101" pitchFamily="2" charset="-122"/>
                <a:ea typeface="华文中宋" panose="02010600040101010101" pitchFamily="2" charset="-122"/>
              </a:rPr>
              <a:t>寄存器不属于存储器寻址。</a:t>
            </a:r>
            <a:endParaRPr lang="zh-CN" altLang="en-US" sz="2400" dirty="0" smtClean="0">
              <a:solidFill>
                <a:srgbClr val="C00000"/>
              </a:solidFill>
              <a:latin typeface="华文中宋" panose="02010600040101010101" pitchFamily="2" charset="-122"/>
              <a:ea typeface="华文中宋" panose="02010600040101010101" pitchFamily="2" charset="-122"/>
            </a:endParaRPr>
          </a:p>
          <a:p>
            <a:pPr>
              <a:buFont typeface="Arial" panose="020B0604020202020204" pitchFamily="34" charset="0"/>
              <a:buNone/>
            </a:pPr>
            <a:r>
              <a:rPr lang="zh-CN" altLang="en-US" sz="2400" dirty="0" smtClean="0">
                <a:latin typeface="华文中宋" panose="02010600040101010101" pitchFamily="2" charset="-122"/>
                <a:ea typeface="华文中宋" panose="02010600040101010101" pitchFamily="2" charset="-122"/>
              </a:rPr>
              <a:t>     * 把依赖于程序计数器的</a:t>
            </a:r>
            <a:r>
              <a:rPr lang="en-US" altLang="zh-CN" sz="2400" dirty="0" smtClean="0">
                <a:solidFill>
                  <a:srgbClr val="FF0000"/>
                </a:solidFill>
                <a:latin typeface="华文中宋" panose="02010600040101010101" pitchFamily="2" charset="-122"/>
                <a:ea typeface="华文中宋" panose="02010600040101010101" pitchFamily="2" charset="-122"/>
              </a:rPr>
              <a:t>PC</a:t>
            </a:r>
            <a:r>
              <a:rPr lang="zh-CN" altLang="en-US" sz="2400" dirty="0" smtClean="0">
                <a:solidFill>
                  <a:srgbClr val="FF0000"/>
                </a:solidFill>
                <a:latin typeface="华文中宋" panose="02010600040101010101" pitchFamily="2" charset="-122"/>
                <a:ea typeface="华文中宋" panose="02010600040101010101" pitchFamily="2" charset="-122"/>
              </a:rPr>
              <a:t>相对寻址</a:t>
            </a:r>
            <a:r>
              <a:rPr lang="zh-CN" altLang="en-US" sz="2400" dirty="0" smtClean="0">
                <a:latin typeface="华文中宋" panose="02010600040101010101" pitchFamily="2" charset="-122"/>
                <a:ea typeface="华文中宋" panose="02010600040101010101" pitchFamily="2" charset="-122"/>
              </a:rPr>
              <a:t>（后面详细讨论）也分离出来。</a:t>
            </a:r>
            <a:br>
              <a:rPr lang="zh-CN" altLang="en-US" sz="2400" dirty="0" smtClean="0">
                <a:latin typeface="华文中宋" panose="02010600040101010101" pitchFamily="2" charset="-122"/>
                <a:ea typeface="华文中宋" panose="02010600040101010101" pitchFamily="2" charset="-122"/>
              </a:rPr>
            </a:br>
            <a:br>
              <a:rPr lang="zh-CN" altLang="en-US" dirty="0" smtClean="0">
                <a:latin typeface="华文中宋" panose="02010600040101010101" pitchFamily="2" charset="-122"/>
                <a:ea typeface="华文中宋" panose="02010600040101010101" pitchFamily="2" charset="-122"/>
              </a:rPr>
            </a:br>
            <a:endParaRPr lang="zh-CN" altLang="en-US" dirty="0">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idx="4294967295"/>
          </p:nvPr>
        </p:nvSpPr>
        <p:spPr>
          <a:xfrm>
            <a:off x="436180" y="76200"/>
            <a:ext cx="8403020" cy="685800"/>
          </a:xfrm>
        </p:spPr>
        <p:txBody>
          <a:bodyPr>
            <a:normAutofit/>
          </a:bodyPr>
          <a:lstStyle/>
          <a:p>
            <a:pPr lvl="0">
              <a:spcBef>
                <a:spcPts val="0"/>
              </a:spcBef>
            </a:pPr>
            <a:r>
              <a:rPr lang="en-US" altLang="zh-CN" sz="2800" dirty="0">
                <a:solidFill>
                  <a:srgbClr val="0000FF"/>
                </a:solidFill>
                <a:latin typeface="华文中宋" panose="02010600040101010101" pitchFamily="2" charset="-122"/>
                <a:ea typeface="华文中宋" panose="02010600040101010101" pitchFamily="2" charset="-122"/>
              </a:rPr>
              <a:t>2.3 </a:t>
            </a:r>
            <a:r>
              <a:rPr lang="zh-CN" altLang="en-US" sz="2800" dirty="0">
                <a:solidFill>
                  <a:srgbClr val="0000FF"/>
                </a:solidFill>
                <a:latin typeface="华文中宋" panose="02010600040101010101" pitchFamily="2" charset="-122"/>
                <a:ea typeface="华文中宋" panose="02010600040101010101" pitchFamily="2" charset="-122"/>
              </a:rPr>
              <a:t>存储器寻址</a:t>
            </a:r>
            <a:endParaRPr lang="zh-CN" sz="2800" dirty="0">
              <a:solidFill>
                <a:schemeClr val="tx1"/>
              </a:solidFill>
              <a:latin typeface="华文中宋" panose="02010600040101010101" pitchFamily="2" charset="-122"/>
              <a:ea typeface="华文中宋" panose="02010600040101010101" pitchFamily="2" charset="-122"/>
            </a:endParaRPr>
          </a:p>
        </p:txBody>
      </p:sp>
      <p:graphicFrame>
        <p:nvGraphicFramePr>
          <p:cNvPr id="3" name="表格 2"/>
          <p:cNvGraphicFramePr>
            <a:graphicFrameLocks noGrp="1"/>
          </p:cNvGraphicFramePr>
          <p:nvPr/>
        </p:nvGraphicFramePr>
        <p:xfrm>
          <a:off x="107504" y="1556792"/>
          <a:ext cx="8929718" cy="4929227"/>
        </p:xfrm>
        <a:graphic>
          <a:graphicData uri="http://schemas.openxmlformats.org/drawingml/2006/table">
            <a:tbl>
              <a:tblPr firstRow="1" bandRow="1">
                <a:tableStyleId>{5C22544A-7EE6-4342-B048-85BDC9FD1C3A}</a:tableStyleId>
              </a:tblPr>
              <a:tblGrid>
                <a:gridCol w="1488286"/>
                <a:gridCol w="1801610"/>
                <a:gridCol w="2819911"/>
                <a:gridCol w="2819911"/>
              </a:tblGrid>
              <a:tr h="316799">
                <a:tc>
                  <a:txBody>
                    <a:bodyPr/>
                    <a:lstStyle/>
                    <a:p>
                      <a:pPr algn="ctr"/>
                      <a:r>
                        <a:rPr lang="zh-CN" altLang="en-US" sz="1200" dirty="0" smtClean="0">
                          <a:solidFill>
                            <a:schemeClr val="bg1"/>
                          </a:solidFill>
                        </a:rPr>
                        <a:t>寻址方式</a:t>
                      </a:r>
                      <a:endParaRPr lang="zh-CN" altLang="en-US"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zh-CN" altLang="en-US" sz="1200" dirty="0" smtClean="0">
                          <a:solidFill>
                            <a:schemeClr val="bg1"/>
                          </a:solidFill>
                        </a:rPr>
                        <a:t>指令举例</a:t>
                      </a:r>
                      <a:endParaRPr lang="zh-CN" altLang="en-US"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zh-CN" altLang="en-US" sz="1200" dirty="0" smtClean="0">
                          <a:solidFill>
                            <a:schemeClr val="bg1"/>
                          </a:solidFill>
                        </a:rPr>
                        <a:t>含义</a:t>
                      </a:r>
                      <a:endParaRPr lang="zh-CN" altLang="en-US"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zh-CN" altLang="en-US" sz="1200" dirty="0" smtClean="0">
                          <a:solidFill>
                            <a:schemeClr val="bg1"/>
                          </a:solidFill>
                        </a:rPr>
                        <a:t>何时使用</a:t>
                      </a:r>
                      <a:endParaRPr lang="zh-CN" altLang="en-US"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316799">
                <a:tc>
                  <a:txBody>
                    <a:bodyPr/>
                    <a:lstStyle/>
                    <a:p>
                      <a:r>
                        <a:rPr lang="zh-CN" altLang="en-US" sz="1200" dirty="0" smtClean="0">
                          <a:solidFill>
                            <a:srgbClr val="C00000"/>
                          </a:solidFill>
                        </a:rPr>
                        <a:t>寄存器寻址</a:t>
                      </a:r>
                      <a:endParaRPr lang="zh-CN" altLang="en-US" sz="1200"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US" altLang="zh-CN" sz="1200" dirty="0" smtClean="0">
                          <a:solidFill>
                            <a:srgbClr val="C00000"/>
                          </a:solidFill>
                        </a:rPr>
                        <a:t>Add  R4</a:t>
                      </a:r>
                      <a:r>
                        <a:rPr lang="zh-CN" altLang="en-US" sz="1200" dirty="0" smtClean="0">
                          <a:solidFill>
                            <a:srgbClr val="C00000"/>
                          </a:solidFill>
                        </a:rPr>
                        <a:t>，</a:t>
                      </a:r>
                      <a:r>
                        <a:rPr lang="en-US" altLang="zh-CN" sz="1200" dirty="0" smtClean="0">
                          <a:solidFill>
                            <a:srgbClr val="C00000"/>
                          </a:solidFill>
                        </a:rPr>
                        <a:t>R3</a:t>
                      </a:r>
                      <a:endParaRPr lang="zh-CN" altLang="en-US" sz="1200"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US" altLang="zh-CN" sz="1200" dirty="0" err="1" smtClean="0">
                          <a:solidFill>
                            <a:srgbClr val="C00000"/>
                          </a:solidFill>
                        </a:rPr>
                        <a:t>Regs</a:t>
                      </a:r>
                      <a:r>
                        <a:rPr lang="en-US" altLang="zh-CN" sz="1200" dirty="0" smtClean="0">
                          <a:solidFill>
                            <a:srgbClr val="C00000"/>
                          </a:solidFill>
                        </a:rPr>
                        <a:t>[R4]←</a:t>
                      </a:r>
                      <a:r>
                        <a:rPr lang="en-US" altLang="zh-CN" sz="1200" dirty="0" err="1" smtClean="0">
                          <a:solidFill>
                            <a:srgbClr val="C00000"/>
                          </a:solidFill>
                        </a:rPr>
                        <a:t>Regs</a:t>
                      </a:r>
                      <a:r>
                        <a:rPr lang="en-US" altLang="zh-CN" sz="1200" dirty="0" smtClean="0">
                          <a:solidFill>
                            <a:srgbClr val="C00000"/>
                          </a:solidFill>
                        </a:rPr>
                        <a:t>[R4]+</a:t>
                      </a:r>
                      <a:r>
                        <a:rPr lang="en-US" altLang="zh-CN" sz="1200" dirty="0" err="1" smtClean="0">
                          <a:solidFill>
                            <a:srgbClr val="C00000"/>
                          </a:solidFill>
                        </a:rPr>
                        <a:t>Regs</a:t>
                      </a:r>
                      <a:r>
                        <a:rPr lang="en-US" altLang="zh-CN" sz="1200" dirty="0" smtClean="0">
                          <a:solidFill>
                            <a:srgbClr val="C00000"/>
                          </a:solidFill>
                        </a:rPr>
                        <a:t>[R3]</a:t>
                      </a:r>
                      <a:endParaRPr lang="zh-CN" altLang="en-US" sz="1200"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zh-CN" altLang="en-US" sz="1200" dirty="0" smtClean="0">
                          <a:solidFill>
                            <a:srgbClr val="C00000"/>
                          </a:solidFill>
                        </a:rPr>
                        <a:t>数值在寄存器中</a:t>
                      </a:r>
                      <a:endParaRPr lang="zh-CN" altLang="en-US" sz="1200"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328070">
                <a:tc>
                  <a:txBody>
                    <a:bodyPr/>
                    <a:lstStyle/>
                    <a:p>
                      <a:r>
                        <a:rPr lang="zh-CN" altLang="en-US" sz="1200" dirty="0" smtClean="0">
                          <a:solidFill>
                            <a:schemeClr val="tx1"/>
                          </a:solidFill>
                        </a:rPr>
                        <a:t>立即数寻址</a:t>
                      </a:r>
                      <a:endParaRPr lang="zh-CN"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smtClean="0">
                          <a:solidFill>
                            <a:schemeClr val="tx1"/>
                          </a:solidFill>
                        </a:rPr>
                        <a:t>Add  R4</a:t>
                      </a:r>
                      <a:r>
                        <a:rPr lang="zh-CN" altLang="en-US" sz="1200" dirty="0" smtClean="0">
                          <a:solidFill>
                            <a:schemeClr val="tx1"/>
                          </a:solidFill>
                        </a:rPr>
                        <a:t>，</a:t>
                      </a:r>
                      <a:r>
                        <a:rPr lang="en-US" altLang="zh-CN" sz="1200" dirty="0" smtClean="0">
                          <a:solidFill>
                            <a:schemeClr val="tx1"/>
                          </a:solidFill>
                        </a:rPr>
                        <a:t>#3</a:t>
                      </a:r>
                      <a:endParaRPr lang="zh-CN"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err="1" smtClean="0">
                          <a:solidFill>
                            <a:schemeClr val="tx1"/>
                          </a:solidFill>
                        </a:rPr>
                        <a:t>Regs</a:t>
                      </a:r>
                      <a:r>
                        <a:rPr lang="en-US" altLang="zh-CN" sz="1200" dirty="0" smtClean="0">
                          <a:solidFill>
                            <a:schemeClr val="tx1"/>
                          </a:solidFill>
                        </a:rPr>
                        <a:t>[R4]←</a:t>
                      </a:r>
                      <a:r>
                        <a:rPr lang="en-US" altLang="zh-CN" sz="1200" dirty="0" err="1" smtClean="0">
                          <a:solidFill>
                            <a:schemeClr val="tx1"/>
                          </a:solidFill>
                        </a:rPr>
                        <a:t>Regs</a:t>
                      </a:r>
                      <a:r>
                        <a:rPr lang="en-US" altLang="zh-CN" sz="1200" dirty="0" smtClean="0">
                          <a:solidFill>
                            <a:schemeClr val="tx1"/>
                          </a:solidFill>
                        </a:rPr>
                        <a:t>[R4]+3</a:t>
                      </a:r>
                      <a:endParaRPr lang="zh-CN" altLang="en-US" sz="12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zh-CN" altLang="en-US" sz="1200" dirty="0" smtClean="0">
                          <a:solidFill>
                            <a:schemeClr val="tx1"/>
                          </a:solidFill>
                        </a:rPr>
                        <a:t>数值是常量</a:t>
                      </a:r>
                      <a:endParaRPr lang="zh-CN"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521787">
                <a:tc>
                  <a:txBody>
                    <a:bodyPr/>
                    <a:lstStyle/>
                    <a:p>
                      <a:r>
                        <a:rPr lang="zh-CN" altLang="en-US" sz="1200" dirty="0" smtClean="0">
                          <a:solidFill>
                            <a:schemeClr val="tx1"/>
                          </a:solidFill>
                        </a:rPr>
                        <a:t>位移量寻址</a:t>
                      </a:r>
                      <a:endParaRPr lang="zh-CN"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smtClean="0">
                          <a:solidFill>
                            <a:schemeClr val="tx1"/>
                          </a:solidFill>
                        </a:rPr>
                        <a:t>Add  R4</a:t>
                      </a:r>
                      <a:r>
                        <a:rPr lang="zh-CN" altLang="en-US" sz="1200" dirty="0" smtClean="0">
                          <a:solidFill>
                            <a:schemeClr val="tx1"/>
                          </a:solidFill>
                        </a:rPr>
                        <a:t>，</a:t>
                      </a:r>
                      <a:r>
                        <a:rPr lang="en-US" altLang="zh-CN" sz="1200" dirty="0" smtClean="0">
                          <a:solidFill>
                            <a:schemeClr val="tx1"/>
                          </a:solidFill>
                        </a:rPr>
                        <a:t>100</a:t>
                      </a:r>
                      <a:r>
                        <a:rPr lang="zh-CN" altLang="en-US" sz="1200" dirty="0" smtClean="0">
                          <a:solidFill>
                            <a:schemeClr val="tx1"/>
                          </a:solidFill>
                        </a:rPr>
                        <a:t>（</a:t>
                      </a:r>
                      <a:r>
                        <a:rPr lang="en-US" altLang="zh-CN" sz="1200" dirty="0" smtClean="0">
                          <a:solidFill>
                            <a:schemeClr val="tx1"/>
                          </a:solidFill>
                        </a:rPr>
                        <a:t>R1</a:t>
                      </a:r>
                      <a:r>
                        <a:rPr lang="zh-CN" altLang="en-US" sz="1200" dirty="0" smtClean="0">
                          <a:solidFill>
                            <a:schemeClr val="tx1"/>
                          </a:solidFill>
                        </a:rPr>
                        <a:t>）</a:t>
                      </a:r>
                      <a:endParaRPr lang="zh-CN"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err="1" smtClean="0">
                          <a:solidFill>
                            <a:schemeClr val="tx1"/>
                          </a:solidFill>
                        </a:rPr>
                        <a:t>Regs</a:t>
                      </a:r>
                      <a:r>
                        <a:rPr lang="en-US" altLang="zh-CN" sz="1200" dirty="0" smtClean="0">
                          <a:solidFill>
                            <a:schemeClr val="tx1"/>
                          </a:solidFill>
                        </a:rPr>
                        <a:t>[R4]←</a:t>
                      </a:r>
                      <a:r>
                        <a:rPr lang="en-US" altLang="zh-CN" sz="1200" dirty="0" err="1" smtClean="0">
                          <a:solidFill>
                            <a:schemeClr val="tx1"/>
                          </a:solidFill>
                        </a:rPr>
                        <a:t>Regs</a:t>
                      </a:r>
                      <a:r>
                        <a:rPr lang="en-US" altLang="zh-CN" sz="1200" dirty="0" smtClean="0">
                          <a:solidFill>
                            <a:schemeClr val="tx1"/>
                          </a:solidFill>
                        </a:rPr>
                        <a:t>[R4]</a:t>
                      </a:r>
                      <a:endParaRPr lang="en-US" altLang="zh-CN" sz="1200"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smtClean="0">
                          <a:solidFill>
                            <a:schemeClr val="tx1"/>
                          </a:solidFill>
                        </a:rPr>
                        <a:t>         +</a:t>
                      </a:r>
                      <a:r>
                        <a:rPr lang="en-US" altLang="zh-CN" sz="1200" dirty="0" err="1" smtClean="0">
                          <a:solidFill>
                            <a:schemeClr val="tx1"/>
                          </a:solidFill>
                        </a:rPr>
                        <a:t>Mem</a:t>
                      </a:r>
                      <a:r>
                        <a:rPr lang="en-US" altLang="zh-CN" sz="1200" dirty="0" smtClean="0">
                          <a:solidFill>
                            <a:schemeClr val="tx1"/>
                          </a:solidFill>
                        </a:rPr>
                        <a:t>[100+Regs[R1]]</a:t>
                      </a:r>
                      <a:endParaRPr lang="zh-CN" altLang="en-US" sz="12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zh-CN" altLang="en-US" sz="1200" dirty="0" smtClean="0">
                          <a:solidFill>
                            <a:schemeClr val="tx1"/>
                          </a:solidFill>
                        </a:rPr>
                        <a:t>存取局部变量（</a:t>
                      </a:r>
                      <a:r>
                        <a:rPr lang="en-US" altLang="zh-CN" sz="1200" dirty="0" smtClean="0">
                          <a:solidFill>
                            <a:schemeClr val="tx1"/>
                          </a:solidFill>
                        </a:rPr>
                        <a:t>+</a:t>
                      </a:r>
                      <a:r>
                        <a:rPr lang="zh-CN" altLang="en-US" sz="1200" dirty="0" smtClean="0">
                          <a:solidFill>
                            <a:schemeClr val="tx1"/>
                          </a:solidFill>
                        </a:rPr>
                        <a:t>模拟寄存器间接、直接寻址）</a:t>
                      </a:r>
                      <a:endParaRPr lang="zh-CN"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316799">
                <a:tc>
                  <a:txBody>
                    <a:bodyPr/>
                    <a:lstStyle/>
                    <a:p>
                      <a:r>
                        <a:rPr lang="zh-CN" altLang="en-US" sz="1200" dirty="0" smtClean="0">
                          <a:solidFill>
                            <a:schemeClr val="tx1"/>
                          </a:solidFill>
                        </a:rPr>
                        <a:t>寄存器间接寻址</a:t>
                      </a:r>
                      <a:endParaRPr lang="zh-CN"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smtClean="0">
                          <a:solidFill>
                            <a:schemeClr val="tx1"/>
                          </a:solidFill>
                        </a:rPr>
                        <a:t>Add  R4</a:t>
                      </a:r>
                      <a:r>
                        <a:rPr lang="zh-CN" altLang="en-US" sz="1200" dirty="0" smtClean="0">
                          <a:solidFill>
                            <a:schemeClr val="tx1"/>
                          </a:solidFill>
                        </a:rPr>
                        <a:t>，（</a:t>
                      </a:r>
                      <a:r>
                        <a:rPr lang="en-US" altLang="zh-CN" sz="1200" dirty="0" smtClean="0">
                          <a:solidFill>
                            <a:schemeClr val="tx1"/>
                          </a:solidFill>
                        </a:rPr>
                        <a:t>R1</a:t>
                      </a:r>
                      <a:r>
                        <a:rPr lang="zh-CN" altLang="en-US" sz="1200" dirty="0" smtClean="0">
                          <a:solidFill>
                            <a:schemeClr val="tx1"/>
                          </a:solidFill>
                        </a:rPr>
                        <a:t>）</a:t>
                      </a:r>
                      <a:endParaRPr lang="zh-CN"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err="1" smtClean="0">
                          <a:solidFill>
                            <a:schemeClr val="tx1"/>
                          </a:solidFill>
                        </a:rPr>
                        <a:t>Regs</a:t>
                      </a:r>
                      <a:r>
                        <a:rPr lang="en-US" altLang="zh-CN" sz="1200" dirty="0" smtClean="0">
                          <a:solidFill>
                            <a:schemeClr val="tx1"/>
                          </a:solidFill>
                        </a:rPr>
                        <a:t>[R4]←</a:t>
                      </a:r>
                      <a:r>
                        <a:rPr lang="en-US" altLang="zh-CN" sz="1200" dirty="0" err="1" smtClean="0">
                          <a:solidFill>
                            <a:schemeClr val="tx1"/>
                          </a:solidFill>
                        </a:rPr>
                        <a:t>Regs</a:t>
                      </a:r>
                      <a:r>
                        <a:rPr lang="en-US" altLang="zh-CN" sz="1200" dirty="0" smtClean="0">
                          <a:solidFill>
                            <a:schemeClr val="tx1"/>
                          </a:solidFill>
                        </a:rPr>
                        <a:t>[R4]+</a:t>
                      </a:r>
                      <a:r>
                        <a:rPr lang="en-US" altLang="zh-CN" sz="1200" dirty="0" err="1" smtClean="0">
                          <a:solidFill>
                            <a:schemeClr val="tx1"/>
                          </a:solidFill>
                        </a:rPr>
                        <a:t>Mem</a:t>
                      </a:r>
                      <a:r>
                        <a:rPr lang="en-US" altLang="zh-CN" sz="1200" dirty="0" smtClean="0">
                          <a:solidFill>
                            <a:schemeClr val="tx1"/>
                          </a:solidFill>
                        </a:rPr>
                        <a:t>[</a:t>
                      </a:r>
                      <a:r>
                        <a:rPr lang="en-US" altLang="zh-CN" sz="1200" dirty="0" err="1" smtClean="0">
                          <a:solidFill>
                            <a:schemeClr val="tx1"/>
                          </a:solidFill>
                        </a:rPr>
                        <a:t>Regs</a:t>
                      </a:r>
                      <a:r>
                        <a:rPr lang="en-US" altLang="zh-CN" sz="1200" dirty="0" smtClean="0">
                          <a:solidFill>
                            <a:schemeClr val="tx1"/>
                          </a:solidFill>
                        </a:rPr>
                        <a:t>[R1]]</a:t>
                      </a:r>
                      <a:endParaRPr lang="zh-CN" altLang="en-US" sz="12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zh-CN" altLang="en-US" sz="1200" dirty="0" smtClean="0">
                          <a:solidFill>
                            <a:schemeClr val="tx1"/>
                          </a:solidFill>
                        </a:rPr>
                        <a:t>使用指针或者计算出的地址进行寻址</a:t>
                      </a:r>
                      <a:endParaRPr lang="zh-CN"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521787">
                <a:tc>
                  <a:txBody>
                    <a:bodyPr/>
                    <a:lstStyle/>
                    <a:p>
                      <a:r>
                        <a:rPr lang="zh-CN" altLang="en-US" sz="1200" dirty="0" smtClean="0">
                          <a:solidFill>
                            <a:schemeClr val="tx1"/>
                          </a:solidFill>
                        </a:rPr>
                        <a:t>间接寻址</a:t>
                      </a:r>
                      <a:endParaRPr lang="zh-CN"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smtClean="0">
                          <a:solidFill>
                            <a:schemeClr val="tx1"/>
                          </a:solidFill>
                        </a:rPr>
                        <a:t>Add  R3</a:t>
                      </a:r>
                      <a:r>
                        <a:rPr lang="zh-CN" altLang="en-US" sz="1200" dirty="0" smtClean="0">
                          <a:solidFill>
                            <a:schemeClr val="tx1"/>
                          </a:solidFill>
                        </a:rPr>
                        <a:t>，</a:t>
                      </a:r>
                      <a:r>
                        <a:rPr lang="en-US" altLang="zh-CN" sz="1200" dirty="0" smtClean="0">
                          <a:solidFill>
                            <a:schemeClr val="tx1"/>
                          </a:solidFill>
                        </a:rPr>
                        <a:t>[R1+R2]</a:t>
                      </a:r>
                      <a:endParaRPr lang="zh-CN" altLang="en-US" sz="12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err="1" smtClean="0">
                          <a:solidFill>
                            <a:schemeClr val="tx1"/>
                          </a:solidFill>
                        </a:rPr>
                        <a:t>Regs</a:t>
                      </a:r>
                      <a:r>
                        <a:rPr lang="en-US" altLang="zh-CN" sz="1200" dirty="0" smtClean="0">
                          <a:solidFill>
                            <a:schemeClr val="tx1"/>
                          </a:solidFill>
                        </a:rPr>
                        <a:t>[R3]←</a:t>
                      </a:r>
                      <a:r>
                        <a:rPr lang="en-US" altLang="zh-CN" sz="1200" dirty="0" err="1" smtClean="0">
                          <a:solidFill>
                            <a:schemeClr val="tx1"/>
                          </a:solidFill>
                        </a:rPr>
                        <a:t>Regs</a:t>
                      </a:r>
                      <a:r>
                        <a:rPr lang="en-US" altLang="zh-CN" sz="1200" dirty="0" smtClean="0">
                          <a:solidFill>
                            <a:schemeClr val="tx1"/>
                          </a:solidFill>
                        </a:rPr>
                        <a:t>[R3]</a:t>
                      </a:r>
                      <a:endParaRPr lang="en-US" altLang="zh-CN" sz="1200"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smtClean="0">
                          <a:solidFill>
                            <a:schemeClr val="tx1"/>
                          </a:solidFill>
                        </a:rPr>
                        <a:t>         +</a:t>
                      </a:r>
                      <a:r>
                        <a:rPr lang="en-US" altLang="zh-CN" sz="1200" dirty="0" err="1" smtClean="0">
                          <a:solidFill>
                            <a:schemeClr val="tx1"/>
                          </a:solidFill>
                        </a:rPr>
                        <a:t>Mem</a:t>
                      </a:r>
                      <a:r>
                        <a:rPr lang="en-US" altLang="zh-CN" sz="1200" dirty="0" smtClean="0">
                          <a:solidFill>
                            <a:schemeClr val="tx1"/>
                          </a:solidFill>
                        </a:rPr>
                        <a:t>[</a:t>
                      </a:r>
                      <a:r>
                        <a:rPr lang="en-US" altLang="zh-CN" sz="1200" dirty="0" err="1" smtClean="0">
                          <a:solidFill>
                            <a:schemeClr val="tx1"/>
                          </a:solidFill>
                        </a:rPr>
                        <a:t>Regs</a:t>
                      </a:r>
                      <a:r>
                        <a:rPr lang="en-US" altLang="zh-CN" sz="1200" dirty="0" smtClean="0">
                          <a:solidFill>
                            <a:schemeClr val="tx1"/>
                          </a:solidFill>
                        </a:rPr>
                        <a:t>[R1]+[</a:t>
                      </a:r>
                      <a:r>
                        <a:rPr lang="en-US" altLang="zh-CN" sz="1200" dirty="0" err="1" smtClean="0">
                          <a:solidFill>
                            <a:schemeClr val="tx1"/>
                          </a:solidFill>
                        </a:rPr>
                        <a:t>Regs</a:t>
                      </a:r>
                      <a:r>
                        <a:rPr lang="en-US" altLang="zh-CN" sz="1200" dirty="0" smtClean="0">
                          <a:solidFill>
                            <a:schemeClr val="tx1"/>
                          </a:solidFill>
                        </a:rPr>
                        <a:t>[R2]]</a:t>
                      </a:r>
                      <a:endParaRPr lang="zh-CN" altLang="en-US" sz="12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zh-CN" altLang="en-US" sz="1200" dirty="0" smtClean="0">
                          <a:solidFill>
                            <a:schemeClr val="tx1"/>
                          </a:solidFill>
                        </a:rPr>
                        <a:t>有时用在数组寻址中</a:t>
                      </a:r>
                      <a:endParaRPr lang="zh-CN"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521787">
                <a:tc>
                  <a:txBody>
                    <a:bodyPr/>
                    <a:lstStyle/>
                    <a:p>
                      <a:pPr marL="0" algn="l" defTabSz="914400" rtl="0" eaLnBrk="1" latinLnBrk="0" hangingPunct="1"/>
                      <a:r>
                        <a:rPr lang="zh-CN" altLang="en-US" sz="1200" kern="1200" dirty="0" smtClean="0">
                          <a:solidFill>
                            <a:schemeClr val="tx1"/>
                          </a:solidFill>
                          <a:latin typeface="+mn-lt"/>
                          <a:ea typeface="+mn-ea"/>
                          <a:cs typeface="+mn-cs"/>
                        </a:rPr>
                        <a:t>索引寻址</a:t>
                      </a:r>
                      <a:endParaRPr lang="zh-CN" altLang="en-US" sz="12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smtClean="0">
                          <a:solidFill>
                            <a:schemeClr val="tx1"/>
                          </a:solidFill>
                        </a:rPr>
                        <a:t>Add  R1</a:t>
                      </a:r>
                      <a:r>
                        <a:rPr lang="zh-CN" altLang="en-US" sz="1200" dirty="0" smtClean="0">
                          <a:solidFill>
                            <a:schemeClr val="tx1"/>
                          </a:solidFill>
                        </a:rPr>
                        <a:t>，（</a:t>
                      </a:r>
                      <a:r>
                        <a:rPr lang="en-US" altLang="zh-CN" sz="1200" dirty="0" smtClean="0">
                          <a:solidFill>
                            <a:schemeClr val="tx1"/>
                          </a:solidFill>
                        </a:rPr>
                        <a:t>1001</a:t>
                      </a:r>
                      <a:r>
                        <a:rPr lang="zh-CN" altLang="en-US" sz="1200" dirty="0" smtClean="0">
                          <a:solidFill>
                            <a:schemeClr val="tx1"/>
                          </a:solidFill>
                        </a:rPr>
                        <a:t>）</a:t>
                      </a:r>
                      <a:endParaRPr lang="zh-CN" altLang="en-US" sz="12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err="1" smtClean="0">
                          <a:solidFill>
                            <a:schemeClr val="tx1"/>
                          </a:solidFill>
                        </a:rPr>
                        <a:t>Regs</a:t>
                      </a:r>
                      <a:r>
                        <a:rPr lang="en-US" altLang="zh-CN" sz="1200" dirty="0" smtClean="0">
                          <a:solidFill>
                            <a:schemeClr val="tx1"/>
                          </a:solidFill>
                        </a:rPr>
                        <a:t>[R1]←</a:t>
                      </a:r>
                      <a:r>
                        <a:rPr lang="en-US" altLang="zh-CN" sz="1200" dirty="0" err="1" smtClean="0">
                          <a:solidFill>
                            <a:schemeClr val="tx1"/>
                          </a:solidFill>
                        </a:rPr>
                        <a:t>Regs</a:t>
                      </a:r>
                      <a:r>
                        <a:rPr lang="en-US" altLang="zh-CN" sz="1200" dirty="0" smtClean="0">
                          <a:solidFill>
                            <a:schemeClr val="tx1"/>
                          </a:solidFill>
                        </a:rPr>
                        <a:t>[R1]</a:t>
                      </a:r>
                      <a:endParaRPr lang="en-US" altLang="zh-CN" sz="1200"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smtClean="0">
                          <a:solidFill>
                            <a:schemeClr val="tx1"/>
                          </a:solidFill>
                        </a:rPr>
                        <a:t>         +</a:t>
                      </a:r>
                      <a:r>
                        <a:rPr lang="en-US" altLang="zh-CN" sz="1200" dirty="0" err="1" smtClean="0">
                          <a:solidFill>
                            <a:schemeClr val="tx1"/>
                          </a:solidFill>
                        </a:rPr>
                        <a:t>Mem</a:t>
                      </a:r>
                      <a:r>
                        <a:rPr lang="en-US" altLang="zh-CN" sz="1200" dirty="0" smtClean="0">
                          <a:solidFill>
                            <a:schemeClr val="tx1"/>
                          </a:solidFill>
                        </a:rPr>
                        <a:t>[1001]</a:t>
                      </a:r>
                      <a:endParaRPr lang="zh-CN" altLang="en-US" sz="12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US" altLang="zh-CN" sz="1200" dirty="0" smtClean="0">
                          <a:solidFill>
                            <a:schemeClr val="tx1"/>
                          </a:solidFill>
                        </a:rPr>
                        <a:t>R1</a:t>
                      </a:r>
                      <a:r>
                        <a:rPr lang="zh-CN" altLang="en-US" sz="1200" dirty="0" smtClean="0">
                          <a:solidFill>
                            <a:schemeClr val="tx1"/>
                          </a:solidFill>
                        </a:rPr>
                        <a:t>是数组的基址，</a:t>
                      </a:r>
                      <a:r>
                        <a:rPr lang="en-US" altLang="zh-CN" sz="1200" dirty="0" smtClean="0">
                          <a:solidFill>
                            <a:schemeClr val="tx1"/>
                          </a:solidFill>
                        </a:rPr>
                        <a:t>R2</a:t>
                      </a:r>
                      <a:r>
                        <a:rPr lang="zh-CN" altLang="en-US" sz="1200" dirty="0" smtClean="0">
                          <a:solidFill>
                            <a:schemeClr val="tx1"/>
                          </a:solidFill>
                        </a:rPr>
                        <a:t>是索引值用来存取静态数据；地址常量可能需要很大</a:t>
                      </a:r>
                      <a:endParaRPr lang="zh-CN"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521787">
                <a:tc>
                  <a:txBody>
                    <a:bodyPr/>
                    <a:lstStyle/>
                    <a:p>
                      <a:r>
                        <a:rPr lang="zh-CN" altLang="en-US" sz="1200" dirty="0" smtClean="0">
                          <a:solidFill>
                            <a:schemeClr val="tx1"/>
                          </a:solidFill>
                        </a:rPr>
                        <a:t>存储器间接寻址</a:t>
                      </a:r>
                      <a:endParaRPr lang="zh-CN"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smtClean="0">
                          <a:solidFill>
                            <a:schemeClr val="tx1"/>
                          </a:solidFill>
                        </a:rPr>
                        <a:t>Add  R1</a:t>
                      </a:r>
                      <a:r>
                        <a:rPr lang="zh-CN" altLang="en-US" sz="1200" dirty="0" smtClean="0">
                          <a:solidFill>
                            <a:schemeClr val="tx1"/>
                          </a:solidFill>
                        </a:rPr>
                        <a:t>，</a:t>
                      </a:r>
                      <a:r>
                        <a:rPr lang="en-US" altLang="zh-CN" sz="1200" dirty="0" smtClean="0">
                          <a:solidFill>
                            <a:schemeClr val="tx1"/>
                          </a:solidFill>
                        </a:rPr>
                        <a:t>@</a:t>
                      </a:r>
                      <a:r>
                        <a:rPr lang="zh-CN" altLang="en-US" sz="1200" dirty="0" smtClean="0">
                          <a:solidFill>
                            <a:schemeClr val="tx1"/>
                          </a:solidFill>
                        </a:rPr>
                        <a:t>（</a:t>
                      </a:r>
                      <a:r>
                        <a:rPr lang="en-US" altLang="zh-CN" sz="1200" dirty="0" smtClean="0">
                          <a:solidFill>
                            <a:schemeClr val="tx1"/>
                          </a:solidFill>
                        </a:rPr>
                        <a:t>R3</a:t>
                      </a:r>
                      <a:r>
                        <a:rPr lang="zh-CN" altLang="en-US" sz="1200" dirty="0" smtClean="0">
                          <a:solidFill>
                            <a:schemeClr val="tx1"/>
                          </a:solidFill>
                        </a:rPr>
                        <a:t>）</a:t>
                      </a:r>
                      <a:endParaRPr lang="zh-CN" altLang="en-US" sz="12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err="1" smtClean="0">
                          <a:solidFill>
                            <a:schemeClr val="tx1"/>
                          </a:solidFill>
                        </a:rPr>
                        <a:t>Regs</a:t>
                      </a:r>
                      <a:r>
                        <a:rPr lang="en-US" altLang="zh-CN" sz="1200" dirty="0" smtClean="0">
                          <a:solidFill>
                            <a:schemeClr val="tx1"/>
                          </a:solidFill>
                        </a:rPr>
                        <a:t>[R1]←</a:t>
                      </a:r>
                      <a:r>
                        <a:rPr lang="en-US" altLang="zh-CN" sz="1200" dirty="0" err="1" smtClean="0">
                          <a:solidFill>
                            <a:schemeClr val="tx1"/>
                          </a:solidFill>
                        </a:rPr>
                        <a:t>Regs</a:t>
                      </a:r>
                      <a:r>
                        <a:rPr lang="en-US" altLang="zh-CN" sz="1200" dirty="0" smtClean="0">
                          <a:solidFill>
                            <a:schemeClr val="tx1"/>
                          </a:solidFill>
                        </a:rPr>
                        <a:t>[R1]</a:t>
                      </a:r>
                      <a:endParaRPr lang="en-US" altLang="zh-CN" sz="1200"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smtClean="0">
                          <a:solidFill>
                            <a:schemeClr val="tx1"/>
                          </a:solidFill>
                        </a:rPr>
                        <a:t>         +</a:t>
                      </a:r>
                      <a:r>
                        <a:rPr lang="en-US" altLang="zh-CN" sz="1200" dirty="0" err="1" smtClean="0">
                          <a:solidFill>
                            <a:schemeClr val="tx1"/>
                          </a:solidFill>
                        </a:rPr>
                        <a:t>Mem</a:t>
                      </a:r>
                      <a:r>
                        <a:rPr lang="en-US" altLang="zh-CN" sz="1200" dirty="0" smtClean="0">
                          <a:solidFill>
                            <a:schemeClr val="tx1"/>
                          </a:solidFill>
                        </a:rPr>
                        <a:t>[</a:t>
                      </a:r>
                      <a:r>
                        <a:rPr lang="en-US" altLang="zh-CN" sz="1200" dirty="0" err="1" smtClean="0">
                          <a:solidFill>
                            <a:schemeClr val="tx1"/>
                          </a:solidFill>
                        </a:rPr>
                        <a:t>Mem</a:t>
                      </a:r>
                      <a:r>
                        <a:rPr lang="en-US" altLang="zh-CN" sz="1200" dirty="0" smtClean="0">
                          <a:solidFill>
                            <a:schemeClr val="tx1"/>
                          </a:solidFill>
                        </a:rPr>
                        <a:t>[</a:t>
                      </a:r>
                      <a:r>
                        <a:rPr lang="en-US" altLang="zh-CN" sz="1200" dirty="0" err="1" smtClean="0">
                          <a:solidFill>
                            <a:schemeClr val="tx1"/>
                          </a:solidFill>
                        </a:rPr>
                        <a:t>Regs</a:t>
                      </a:r>
                      <a:r>
                        <a:rPr lang="en-US" altLang="zh-CN" sz="1200" dirty="0" smtClean="0">
                          <a:solidFill>
                            <a:schemeClr val="tx1"/>
                          </a:solidFill>
                        </a:rPr>
                        <a:t>[R3]]]</a:t>
                      </a:r>
                      <a:endParaRPr lang="zh-CN"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zh-CN" altLang="en-US" sz="1200" dirty="0" smtClean="0">
                          <a:solidFill>
                            <a:schemeClr val="tx1"/>
                          </a:solidFill>
                        </a:rPr>
                        <a:t>如果</a:t>
                      </a:r>
                      <a:r>
                        <a:rPr lang="en-US" altLang="zh-CN" sz="1200" dirty="0" smtClean="0">
                          <a:solidFill>
                            <a:schemeClr val="tx1"/>
                          </a:solidFill>
                        </a:rPr>
                        <a:t>R3</a:t>
                      </a:r>
                      <a:r>
                        <a:rPr lang="zh-CN" altLang="en-US" sz="1200" dirty="0" smtClean="0">
                          <a:solidFill>
                            <a:schemeClr val="tx1"/>
                          </a:solidFill>
                        </a:rPr>
                        <a:t>是指针</a:t>
                      </a:r>
                      <a:r>
                        <a:rPr lang="en-US" altLang="zh-CN" sz="1200" dirty="0" smtClean="0">
                          <a:solidFill>
                            <a:schemeClr val="tx1"/>
                          </a:solidFill>
                        </a:rPr>
                        <a:t>p</a:t>
                      </a:r>
                      <a:r>
                        <a:rPr lang="zh-CN" altLang="en-US" sz="1200" dirty="0" smtClean="0">
                          <a:solidFill>
                            <a:schemeClr val="tx1"/>
                          </a:solidFill>
                        </a:rPr>
                        <a:t>的地址，那么就得到</a:t>
                      </a:r>
                      <a:r>
                        <a:rPr lang="en-US" altLang="zh-CN" sz="1200" dirty="0" smtClean="0">
                          <a:solidFill>
                            <a:schemeClr val="tx1"/>
                          </a:solidFill>
                        </a:rPr>
                        <a:t>*p</a:t>
                      </a:r>
                      <a:endParaRPr lang="zh-CN"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521787">
                <a:tc>
                  <a:txBody>
                    <a:bodyPr/>
                    <a:lstStyle/>
                    <a:p>
                      <a:r>
                        <a:rPr lang="zh-CN" altLang="en-US" sz="1200" dirty="0" smtClean="0">
                          <a:solidFill>
                            <a:schemeClr val="tx1"/>
                          </a:solidFill>
                        </a:rPr>
                        <a:t>自动递增寻址</a:t>
                      </a:r>
                      <a:endParaRPr lang="zh-CN"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smtClean="0">
                          <a:solidFill>
                            <a:schemeClr val="tx1"/>
                          </a:solidFill>
                        </a:rPr>
                        <a:t>Add  R1</a:t>
                      </a:r>
                      <a:r>
                        <a:rPr lang="zh-CN" altLang="en-US" sz="1200" dirty="0" smtClean="0">
                          <a:solidFill>
                            <a:schemeClr val="tx1"/>
                          </a:solidFill>
                        </a:rPr>
                        <a:t>，（</a:t>
                      </a:r>
                      <a:r>
                        <a:rPr lang="en-US" altLang="zh-CN" sz="1200" dirty="0" smtClean="0">
                          <a:solidFill>
                            <a:schemeClr val="tx1"/>
                          </a:solidFill>
                        </a:rPr>
                        <a:t>R2</a:t>
                      </a:r>
                      <a:r>
                        <a:rPr lang="zh-CN" altLang="en-US" sz="1200" dirty="0" smtClean="0">
                          <a:solidFill>
                            <a:schemeClr val="tx1"/>
                          </a:solidFill>
                        </a:rPr>
                        <a:t>）</a:t>
                      </a:r>
                      <a:r>
                        <a:rPr lang="en-US" altLang="zh-CN" sz="1200" dirty="0" smtClean="0">
                          <a:solidFill>
                            <a:schemeClr val="tx1"/>
                          </a:solidFill>
                        </a:rPr>
                        <a:t>+</a:t>
                      </a:r>
                      <a:endParaRPr lang="zh-CN" altLang="en-US" sz="12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err="1" smtClean="0">
                          <a:solidFill>
                            <a:schemeClr val="tx1"/>
                          </a:solidFill>
                        </a:rPr>
                        <a:t>Regs</a:t>
                      </a:r>
                      <a:r>
                        <a:rPr lang="en-US" altLang="zh-CN" sz="1200" dirty="0" smtClean="0">
                          <a:solidFill>
                            <a:schemeClr val="tx1"/>
                          </a:solidFill>
                        </a:rPr>
                        <a:t>[R1]←</a:t>
                      </a:r>
                      <a:r>
                        <a:rPr lang="en-US" altLang="zh-CN" sz="1200" dirty="0" err="1" smtClean="0">
                          <a:solidFill>
                            <a:schemeClr val="tx1"/>
                          </a:solidFill>
                        </a:rPr>
                        <a:t>Regs</a:t>
                      </a:r>
                      <a:r>
                        <a:rPr lang="en-US" altLang="zh-CN" sz="1200" dirty="0" smtClean="0">
                          <a:solidFill>
                            <a:schemeClr val="tx1"/>
                          </a:solidFill>
                        </a:rPr>
                        <a:t>[R1]+</a:t>
                      </a:r>
                      <a:r>
                        <a:rPr lang="en-US" altLang="zh-CN" sz="1200" dirty="0" err="1" smtClean="0">
                          <a:solidFill>
                            <a:schemeClr val="tx1"/>
                          </a:solidFill>
                        </a:rPr>
                        <a:t>Mem</a:t>
                      </a:r>
                      <a:r>
                        <a:rPr lang="en-US" altLang="zh-CN" sz="1200" dirty="0" smtClean="0">
                          <a:solidFill>
                            <a:schemeClr val="tx1"/>
                          </a:solidFill>
                        </a:rPr>
                        <a:t>[</a:t>
                      </a:r>
                      <a:r>
                        <a:rPr lang="en-US" altLang="zh-CN" sz="1200" dirty="0" err="1" smtClean="0">
                          <a:solidFill>
                            <a:schemeClr val="tx1"/>
                          </a:solidFill>
                        </a:rPr>
                        <a:t>Regs</a:t>
                      </a:r>
                      <a:r>
                        <a:rPr lang="en-US" altLang="zh-CN" sz="1200" dirty="0" smtClean="0">
                          <a:solidFill>
                            <a:schemeClr val="tx1"/>
                          </a:solidFill>
                        </a:rPr>
                        <a:t>[R2]]</a:t>
                      </a:r>
                      <a:endParaRPr lang="en-US" altLang="zh-CN" sz="1200"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err="1" smtClean="0">
                          <a:solidFill>
                            <a:schemeClr val="tx1"/>
                          </a:solidFill>
                        </a:rPr>
                        <a:t>Regs</a:t>
                      </a:r>
                      <a:r>
                        <a:rPr lang="en-US" altLang="zh-CN" sz="1200" dirty="0" smtClean="0">
                          <a:solidFill>
                            <a:schemeClr val="tx1"/>
                          </a:solidFill>
                        </a:rPr>
                        <a:t>[R2]←</a:t>
                      </a:r>
                      <a:r>
                        <a:rPr lang="en-US" altLang="zh-CN" sz="1200" dirty="0" err="1" smtClean="0">
                          <a:solidFill>
                            <a:schemeClr val="tx1"/>
                          </a:solidFill>
                        </a:rPr>
                        <a:t>Regs</a:t>
                      </a:r>
                      <a:r>
                        <a:rPr lang="en-US" altLang="zh-CN" sz="1200" dirty="0" smtClean="0">
                          <a:solidFill>
                            <a:schemeClr val="tx1"/>
                          </a:solidFill>
                        </a:rPr>
                        <a:t>[R2]+d</a:t>
                      </a:r>
                      <a:endParaRPr lang="zh-CN"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zh-CN" altLang="en-US" sz="1200" dirty="0" smtClean="0">
                          <a:solidFill>
                            <a:schemeClr val="tx1"/>
                          </a:solidFill>
                        </a:rPr>
                        <a:t>用在循环中递增变量，</a:t>
                      </a:r>
                      <a:r>
                        <a:rPr lang="en-US" altLang="zh-CN" sz="1200" dirty="0" smtClean="0">
                          <a:solidFill>
                            <a:schemeClr val="tx1"/>
                          </a:solidFill>
                        </a:rPr>
                        <a:t>R2</a:t>
                      </a:r>
                      <a:r>
                        <a:rPr lang="zh-CN" altLang="en-US" sz="1200" dirty="0" smtClean="0">
                          <a:solidFill>
                            <a:schemeClr val="tx1"/>
                          </a:solidFill>
                        </a:rPr>
                        <a:t>是数组的起始地址，每次增加</a:t>
                      </a:r>
                      <a:r>
                        <a:rPr lang="en-US" altLang="zh-CN" sz="1200" dirty="0" smtClean="0">
                          <a:solidFill>
                            <a:schemeClr val="tx1"/>
                          </a:solidFill>
                        </a:rPr>
                        <a:t>d</a:t>
                      </a:r>
                      <a:endParaRPr lang="zh-CN"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521787">
                <a:tc>
                  <a:txBody>
                    <a:bodyPr/>
                    <a:lstStyle/>
                    <a:p>
                      <a:r>
                        <a:rPr lang="zh-CN" altLang="en-US" sz="1200" dirty="0" smtClean="0">
                          <a:solidFill>
                            <a:schemeClr val="tx1"/>
                          </a:solidFill>
                        </a:rPr>
                        <a:t>自动递减寻址</a:t>
                      </a:r>
                      <a:endParaRPr lang="zh-CN"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smtClean="0">
                          <a:solidFill>
                            <a:schemeClr val="tx1"/>
                          </a:solidFill>
                        </a:rPr>
                        <a:t>Add  R1</a:t>
                      </a:r>
                      <a:r>
                        <a:rPr lang="zh-CN" altLang="en-US" sz="1200" dirty="0" smtClean="0">
                          <a:solidFill>
                            <a:schemeClr val="tx1"/>
                          </a:solidFill>
                        </a:rPr>
                        <a:t>，</a:t>
                      </a:r>
                      <a:r>
                        <a:rPr lang="en-US" altLang="zh-CN" sz="1200" dirty="0" smtClean="0">
                          <a:solidFill>
                            <a:schemeClr val="tx1"/>
                          </a:solidFill>
                        </a:rPr>
                        <a:t>-(R2)</a:t>
                      </a:r>
                      <a:endParaRPr lang="zh-CN" altLang="en-US" sz="12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err="1" smtClean="0">
                          <a:solidFill>
                            <a:schemeClr val="tx1"/>
                          </a:solidFill>
                        </a:rPr>
                        <a:t>Regs</a:t>
                      </a:r>
                      <a:r>
                        <a:rPr lang="en-US" altLang="zh-CN" sz="1200" dirty="0" smtClean="0">
                          <a:solidFill>
                            <a:schemeClr val="tx1"/>
                          </a:solidFill>
                        </a:rPr>
                        <a:t>[R2]←</a:t>
                      </a:r>
                      <a:r>
                        <a:rPr lang="en-US" altLang="zh-CN" sz="1200" dirty="0" err="1" smtClean="0">
                          <a:solidFill>
                            <a:schemeClr val="tx1"/>
                          </a:solidFill>
                        </a:rPr>
                        <a:t>Regs</a:t>
                      </a:r>
                      <a:r>
                        <a:rPr lang="en-US" altLang="zh-CN" sz="1200" dirty="0" smtClean="0">
                          <a:solidFill>
                            <a:schemeClr val="tx1"/>
                          </a:solidFill>
                        </a:rPr>
                        <a:t>[R2]-d</a:t>
                      </a:r>
                      <a:endParaRPr lang="zh-CN" altLang="en-US" sz="1200"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err="1" smtClean="0">
                          <a:solidFill>
                            <a:schemeClr val="tx1"/>
                          </a:solidFill>
                        </a:rPr>
                        <a:t>Regs</a:t>
                      </a:r>
                      <a:r>
                        <a:rPr lang="en-US" altLang="zh-CN" sz="1200" dirty="0" smtClean="0">
                          <a:solidFill>
                            <a:schemeClr val="tx1"/>
                          </a:solidFill>
                        </a:rPr>
                        <a:t>[R1]←</a:t>
                      </a:r>
                      <a:r>
                        <a:rPr lang="en-US" altLang="zh-CN" sz="1200" dirty="0" err="1" smtClean="0">
                          <a:solidFill>
                            <a:schemeClr val="tx1"/>
                          </a:solidFill>
                        </a:rPr>
                        <a:t>Regs</a:t>
                      </a:r>
                      <a:r>
                        <a:rPr lang="en-US" altLang="zh-CN" sz="1200" dirty="0" smtClean="0">
                          <a:solidFill>
                            <a:schemeClr val="tx1"/>
                          </a:solidFill>
                        </a:rPr>
                        <a:t>[R1]+</a:t>
                      </a:r>
                      <a:r>
                        <a:rPr lang="en-US" altLang="zh-CN" sz="1200" dirty="0" err="1" smtClean="0">
                          <a:solidFill>
                            <a:schemeClr val="tx1"/>
                          </a:solidFill>
                        </a:rPr>
                        <a:t>Mem</a:t>
                      </a:r>
                      <a:r>
                        <a:rPr lang="en-US" altLang="zh-CN" sz="1200" dirty="0" smtClean="0">
                          <a:solidFill>
                            <a:schemeClr val="tx1"/>
                          </a:solidFill>
                        </a:rPr>
                        <a:t>[</a:t>
                      </a:r>
                      <a:r>
                        <a:rPr lang="en-US" altLang="zh-CN" sz="1200" dirty="0" err="1" smtClean="0">
                          <a:solidFill>
                            <a:schemeClr val="tx1"/>
                          </a:solidFill>
                        </a:rPr>
                        <a:t>Regs</a:t>
                      </a:r>
                      <a:r>
                        <a:rPr lang="en-US" altLang="zh-CN" sz="1200" dirty="0" smtClean="0">
                          <a:solidFill>
                            <a:schemeClr val="tx1"/>
                          </a:solidFill>
                        </a:rPr>
                        <a:t>[R2]]</a:t>
                      </a:r>
                      <a:endParaRPr lang="en-US" altLang="zh-CN" sz="12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zh-CN" altLang="en-US" sz="1200" dirty="0" smtClean="0">
                          <a:solidFill>
                            <a:schemeClr val="tx1"/>
                          </a:solidFill>
                        </a:rPr>
                        <a:t>和自动递增类似，自动递增</a:t>
                      </a:r>
                      <a:r>
                        <a:rPr lang="en-US" altLang="zh-CN" sz="1200" dirty="0" smtClean="0">
                          <a:solidFill>
                            <a:schemeClr val="tx1"/>
                          </a:solidFill>
                        </a:rPr>
                        <a:t>/</a:t>
                      </a:r>
                      <a:r>
                        <a:rPr lang="zh-CN" altLang="en-US" sz="1200" dirty="0" smtClean="0">
                          <a:solidFill>
                            <a:schemeClr val="tx1"/>
                          </a:solidFill>
                        </a:rPr>
                        <a:t>递减用来实现类似堆栈的</a:t>
                      </a:r>
                      <a:r>
                        <a:rPr lang="en-US" altLang="zh-CN" sz="1200" dirty="0" smtClean="0">
                          <a:solidFill>
                            <a:schemeClr val="tx1"/>
                          </a:solidFill>
                        </a:rPr>
                        <a:t>push/pop</a:t>
                      </a:r>
                      <a:r>
                        <a:rPr lang="zh-CN" altLang="en-US" sz="1200" dirty="0" smtClean="0">
                          <a:solidFill>
                            <a:schemeClr val="tx1"/>
                          </a:solidFill>
                        </a:rPr>
                        <a:t>功能</a:t>
                      </a:r>
                      <a:endParaRPr lang="zh-CN"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520038">
                <a:tc>
                  <a:txBody>
                    <a:bodyPr/>
                    <a:lstStyle/>
                    <a:p>
                      <a:r>
                        <a:rPr lang="zh-CN" altLang="en-US" sz="1200" dirty="0" smtClean="0">
                          <a:solidFill>
                            <a:schemeClr val="tx1"/>
                          </a:solidFill>
                        </a:rPr>
                        <a:t>比例寻址</a:t>
                      </a:r>
                      <a:endParaRPr lang="zh-CN"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smtClean="0">
                          <a:solidFill>
                            <a:schemeClr val="tx1"/>
                          </a:solidFill>
                        </a:rPr>
                        <a:t>Add  R1</a:t>
                      </a:r>
                      <a:r>
                        <a:rPr lang="zh-CN" altLang="en-US" sz="1200" dirty="0" smtClean="0">
                          <a:solidFill>
                            <a:schemeClr val="tx1"/>
                          </a:solidFill>
                        </a:rPr>
                        <a:t>，</a:t>
                      </a:r>
                      <a:r>
                        <a:rPr lang="en-US" altLang="zh-CN" sz="1200" dirty="0" smtClean="0">
                          <a:solidFill>
                            <a:schemeClr val="tx1"/>
                          </a:solidFill>
                        </a:rPr>
                        <a:t>100(R2)[R3]</a:t>
                      </a:r>
                      <a:endParaRPr lang="zh-CN" altLang="en-US" sz="12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err="1" smtClean="0">
                          <a:solidFill>
                            <a:schemeClr val="tx1"/>
                          </a:solidFill>
                        </a:rPr>
                        <a:t>Regs</a:t>
                      </a:r>
                      <a:r>
                        <a:rPr lang="en-US" altLang="zh-CN" sz="1200" dirty="0" smtClean="0">
                          <a:solidFill>
                            <a:schemeClr val="tx1"/>
                          </a:solidFill>
                        </a:rPr>
                        <a:t>[R1]←</a:t>
                      </a:r>
                      <a:r>
                        <a:rPr lang="en-US" altLang="zh-CN" sz="1200" dirty="0" err="1" smtClean="0">
                          <a:solidFill>
                            <a:schemeClr val="tx1"/>
                          </a:solidFill>
                        </a:rPr>
                        <a:t>Regs</a:t>
                      </a:r>
                      <a:r>
                        <a:rPr lang="en-US" altLang="zh-CN" sz="1200" dirty="0" smtClean="0">
                          <a:solidFill>
                            <a:schemeClr val="tx1"/>
                          </a:solidFill>
                        </a:rPr>
                        <a:t>[R1]</a:t>
                      </a:r>
                      <a:endParaRPr lang="en-US" altLang="zh-CN" sz="1200"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smtClean="0">
                          <a:solidFill>
                            <a:schemeClr val="tx1"/>
                          </a:solidFill>
                        </a:rPr>
                        <a:t>      +</a:t>
                      </a:r>
                      <a:r>
                        <a:rPr lang="en-US" altLang="zh-CN" sz="1200" dirty="0" err="1" smtClean="0">
                          <a:solidFill>
                            <a:schemeClr val="tx1"/>
                          </a:solidFill>
                        </a:rPr>
                        <a:t>Mem</a:t>
                      </a:r>
                      <a:r>
                        <a:rPr lang="en-US" altLang="zh-CN" sz="1200" dirty="0" smtClean="0">
                          <a:solidFill>
                            <a:schemeClr val="tx1"/>
                          </a:solidFill>
                        </a:rPr>
                        <a:t>[100+Regs[R2]+</a:t>
                      </a:r>
                      <a:r>
                        <a:rPr lang="en-US" altLang="zh-CN" sz="1200" dirty="0" err="1" smtClean="0">
                          <a:solidFill>
                            <a:schemeClr val="tx1"/>
                          </a:solidFill>
                        </a:rPr>
                        <a:t>Regs</a:t>
                      </a:r>
                      <a:r>
                        <a:rPr lang="en-US" altLang="zh-CN" sz="1200" dirty="0" smtClean="0">
                          <a:solidFill>
                            <a:schemeClr val="tx1"/>
                          </a:solidFill>
                        </a:rPr>
                        <a:t>[R3]*d]</a:t>
                      </a:r>
                      <a:endParaRPr lang="zh-CN"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zh-CN" altLang="en-US" sz="1200" dirty="0" smtClean="0">
                          <a:solidFill>
                            <a:schemeClr val="tx1"/>
                          </a:solidFill>
                        </a:rPr>
                        <a:t>用来对数组寻址。一些计算机可以用任意的索引（间接）寻址方式</a:t>
                      </a:r>
                      <a:endParaRPr lang="zh-CN"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bl>
          </a:graphicData>
        </a:graphic>
      </p:graphicFrame>
      <p:sp>
        <p:nvSpPr>
          <p:cNvPr id="4" name="内容占位符 2"/>
          <p:cNvSpPr txBox="1"/>
          <p:nvPr/>
        </p:nvSpPr>
        <p:spPr>
          <a:xfrm>
            <a:off x="323528" y="873204"/>
            <a:ext cx="8229600" cy="593776"/>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pPr marL="0" indent="0">
              <a:buNone/>
            </a:pPr>
            <a:r>
              <a:rPr lang="zh-CN" altLang="en-US" sz="2800" dirty="0" smtClean="0">
                <a:latin typeface="华文中宋" panose="02010600040101010101" pitchFamily="2" charset="-122"/>
                <a:ea typeface="华文中宋" panose="02010600040101010101" pitchFamily="2" charset="-122"/>
              </a:rPr>
              <a:t>寻址方式</a:t>
            </a:r>
            <a:br>
              <a:rPr lang="zh-CN" altLang="en-US" sz="2800" dirty="0" smtClean="0">
                <a:latin typeface="华文中宋" panose="02010600040101010101" pitchFamily="2" charset="-122"/>
                <a:ea typeface="华文中宋" panose="02010600040101010101" pitchFamily="2" charset="-122"/>
              </a:rPr>
            </a:br>
            <a:br>
              <a:rPr lang="zh-CN" altLang="en-US" sz="2800" dirty="0" smtClean="0">
                <a:latin typeface="华文中宋" panose="02010600040101010101" pitchFamily="2" charset="-122"/>
                <a:ea typeface="华文中宋" panose="02010600040101010101" pitchFamily="2" charset="-122"/>
              </a:rPr>
            </a:br>
            <a:endParaRPr lang="zh-CN" altLang="en-US" sz="2800" dirty="0">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idx="4294967295"/>
          </p:nvPr>
        </p:nvSpPr>
        <p:spPr>
          <a:xfrm>
            <a:off x="436180" y="76200"/>
            <a:ext cx="8403020" cy="685800"/>
          </a:xfrm>
        </p:spPr>
        <p:txBody>
          <a:bodyPr>
            <a:normAutofit/>
          </a:bodyPr>
          <a:lstStyle/>
          <a:p>
            <a:pPr lvl="0">
              <a:spcBef>
                <a:spcPts val="0"/>
              </a:spcBef>
            </a:pPr>
            <a:r>
              <a:rPr lang="en-US" altLang="zh-CN" sz="2800" dirty="0">
                <a:solidFill>
                  <a:srgbClr val="0000FF"/>
                </a:solidFill>
                <a:latin typeface="华文中宋" panose="02010600040101010101" pitchFamily="2" charset="-122"/>
                <a:ea typeface="华文中宋" panose="02010600040101010101" pitchFamily="2" charset="-122"/>
              </a:rPr>
              <a:t>2.3 </a:t>
            </a:r>
            <a:r>
              <a:rPr lang="zh-CN" altLang="en-US" sz="2800" dirty="0">
                <a:solidFill>
                  <a:srgbClr val="0000FF"/>
                </a:solidFill>
                <a:latin typeface="华文中宋" panose="02010600040101010101" pitchFamily="2" charset="-122"/>
                <a:ea typeface="华文中宋" panose="02010600040101010101" pitchFamily="2" charset="-122"/>
              </a:rPr>
              <a:t>存储器寻址</a:t>
            </a:r>
            <a:endParaRPr lang="zh-CN" sz="2800" dirty="0">
              <a:solidFill>
                <a:schemeClr val="tx1"/>
              </a:solidFill>
              <a:latin typeface="华文中宋" panose="02010600040101010101" pitchFamily="2" charset="-122"/>
              <a:ea typeface="华文中宋" panose="02010600040101010101" pitchFamily="2" charset="-122"/>
            </a:endParaRPr>
          </a:p>
        </p:txBody>
      </p:sp>
      <p:sp>
        <p:nvSpPr>
          <p:cNvPr id="3" name="内容占位符 2"/>
          <p:cNvSpPr txBox="1"/>
          <p:nvPr/>
        </p:nvSpPr>
        <p:spPr>
          <a:xfrm>
            <a:off x="428596" y="1285860"/>
            <a:ext cx="8229600" cy="4110198"/>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pPr marL="0" indent="0">
              <a:buNone/>
            </a:pPr>
            <a:r>
              <a:rPr lang="zh-CN" altLang="en-US" sz="2800" dirty="0" smtClean="0">
                <a:latin typeface="华文中宋" panose="02010600040101010101" pitchFamily="2" charset="-122"/>
                <a:ea typeface="华文中宋" panose="02010600040101010101" pitchFamily="2" charset="-122"/>
              </a:rPr>
              <a:t>寻址方式</a:t>
            </a:r>
            <a:br>
              <a:rPr lang="zh-CN" altLang="en-US" dirty="0" smtClean="0">
                <a:latin typeface="华文中宋" panose="02010600040101010101" pitchFamily="2" charset="-122"/>
                <a:ea typeface="华文中宋" panose="02010600040101010101" pitchFamily="2" charset="-122"/>
              </a:rPr>
            </a:br>
            <a:r>
              <a:rPr lang="zh-CN" altLang="en-US" dirty="0" smtClean="0">
                <a:latin typeface="华文中宋" panose="02010600040101010101" pitchFamily="2" charset="-122"/>
                <a:ea typeface="华文中宋" panose="02010600040101010101" pitchFamily="2" charset="-122"/>
              </a:rPr>
              <a:t>     </a:t>
            </a:r>
            <a:r>
              <a:rPr lang="zh-CN" altLang="en-US" sz="2400" dirty="0" smtClean="0">
                <a:latin typeface="华文中宋" panose="02010600040101010101" pitchFamily="2" charset="-122"/>
                <a:ea typeface="华文中宋" panose="02010600040101010101" pitchFamily="2" charset="-122"/>
              </a:rPr>
              <a:t>后图给出了</a:t>
            </a:r>
            <a:r>
              <a:rPr lang="en-US" altLang="zh-CN" sz="2400" dirty="0" smtClean="0">
                <a:latin typeface="华文中宋" panose="02010600040101010101" pitchFamily="2" charset="-122"/>
                <a:ea typeface="华文中宋" panose="02010600040101010101" pitchFamily="2" charset="-122"/>
              </a:rPr>
              <a:t>VAX</a:t>
            </a:r>
            <a:r>
              <a:rPr lang="zh-CN" altLang="en-US" sz="2400" dirty="0" smtClean="0">
                <a:latin typeface="华文中宋" panose="02010600040101010101" pitchFamily="2" charset="-122"/>
                <a:ea typeface="华文中宋" panose="02010600040101010101" pitchFamily="2" charset="-122"/>
              </a:rPr>
              <a:t>系统结构的计算机上用三个程序所测试出的</a:t>
            </a:r>
            <a:r>
              <a:rPr lang="zh-CN" altLang="en-US" sz="2400" dirty="0" smtClean="0">
                <a:solidFill>
                  <a:srgbClr val="FF0000"/>
                </a:solidFill>
                <a:latin typeface="华文中宋" panose="02010600040101010101" pitchFamily="2" charset="-122"/>
                <a:ea typeface="华文中宋" panose="02010600040101010101" pitchFamily="2" charset="-122"/>
              </a:rPr>
              <a:t>存储器寻址方式（</a:t>
            </a:r>
            <a:r>
              <a:rPr lang="zh-CN" altLang="en-US" sz="2400" dirty="0" smtClean="0">
                <a:solidFill>
                  <a:srgbClr val="C00000"/>
                </a:solidFill>
                <a:latin typeface="华文中宋" panose="02010600040101010101" pitchFamily="2" charset="-122"/>
                <a:ea typeface="华文中宋" panose="02010600040101010101" pitchFamily="2" charset="-122"/>
              </a:rPr>
              <a:t>寄存器寻址不在其中</a:t>
            </a:r>
            <a:r>
              <a:rPr lang="zh-CN" altLang="en-US" sz="2400" dirty="0" smtClean="0">
                <a:solidFill>
                  <a:srgbClr val="FF0000"/>
                </a:solidFill>
                <a:latin typeface="华文中宋" panose="02010600040101010101" pitchFamily="2" charset="-122"/>
                <a:ea typeface="华文中宋" panose="02010600040101010101" pitchFamily="2" charset="-122"/>
              </a:rPr>
              <a:t>）</a:t>
            </a:r>
            <a:r>
              <a:rPr lang="zh-CN" altLang="en-US" sz="2400" dirty="0" smtClean="0">
                <a:latin typeface="华文中宋" panose="02010600040101010101" pitchFamily="2" charset="-122"/>
                <a:ea typeface="华文中宋" panose="02010600040101010101" pitchFamily="2" charset="-122"/>
              </a:rPr>
              <a:t>的结果。</a:t>
            </a:r>
            <a:endParaRPr lang="en-US" altLang="zh-CN" sz="2400" dirty="0" smtClean="0">
              <a:latin typeface="华文中宋" panose="02010600040101010101" pitchFamily="2" charset="-122"/>
              <a:ea typeface="华文中宋" panose="02010600040101010101" pitchFamily="2" charset="-122"/>
            </a:endParaRPr>
          </a:p>
          <a:p>
            <a:pPr marL="0" indent="0">
              <a:buNone/>
            </a:pPr>
            <a:r>
              <a:rPr lang="zh-CN" altLang="en-US" sz="2400" dirty="0" smtClean="0">
                <a:latin typeface="华文中宋" panose="02010600040101010101" pitchFamily="2" charset="-122"/>
                <a:ea typeface="华文中宋" panose="02010600040101010101" pitchFamily="2" charset="-122"/>
              </a:rPr>
              <a:t>      采用</a:t>
            </a:r>
            <a:r>
              <a:rPr lang="en-US" altLang="zh-CN" sz="2400" dirty="0" smtClean="0">
                <a:latin typeface="华文中宋" panose="02010600040101010101" pitchFamily="2" charset="-122"/>
                <a:ea typeface="华文中宋" panose="02010600040101010101" pitchFamily="2" charset="-122"/>
              </a:rPr>
              <a:t>VAX</a:t>
            </a:r>
            <a:r>
              <a:rPr lang="zh-CN" altLang="en-US" sz="2400" dirty="0" smtClean="0">
                <a:latin typeface="华文中宋" panose="02010600040101010101" pitchFamily="2" charset="-122"/>
                <a:ea typeface="华文中宋" panose="02010600040101010101" pitchFamily="2" charset="-122"/>
              </a:rPr>
              <a:t>系统结构的计算机来进行测试，是因为它有丰富的寻址方式，且对存储器寻址限制很少。</a:t>
            </a:r>
            <a:endParaRPr lang="en-US" altLang="zh-CN" sz="2400" dirty="0">
              <a:latin typeface="华文中宋" panose="02010600040101010101" pitchFamily="2" charset="-122"/>
              <a:ea typeface="华文中宋" panose="02010600040101010101" pitchFamily="2" charset="-122"/>
            </a:endParaRPr>
          </a:p>
          <a:p>
            <a:pPr marL="0" indent="0">
              <a:buNone/>
            </a:pPr>
            <a:r>
              <a:rPr lang="zh-CN" altLang="en-US" sz="2400" dirty="0" smtClean="0">
                <a:latin typeface="华文中宋" panose="02010600040101010101" pitchFamily="2" charset="-122"/>
                <a:ea typeface="华文中宋" panose="02010600040101010101" pitchFamily="2" charset="-122"/>
              </a:rPr>
              <a:t>如图所示，</a:t>
            </a:r>
            <a:r>
              <a:rPr lang="zh-CN" altLang="en-US" sz="2400" dirty="0" smtClean="0">
                <a:solidFill>
                  <a:srgbClr val="C00000"/>
                </a:solidFill>
                <a:latin typeface="华文中宋" panose="02010600040101010101" pitchFamily="2" charset="-122"/>
                <a:ea typeface="华文中宋" panose="02010600040101010101" pitchFamily="2" charset="-122"/>
              </a:rPr>
              <a:t>立即数寻址</a:t>
            </a:r>
            <a:r>
              <a:rPr lang="zh-CN" altLang="en-US" sz="2400" dirty="0" smtClean="0">
                <a:latin typeface="华文中宋" panose="02010600040101010101" pitchFamily="2" charset="-122"/>
                <a:ea typeface="华文中宋" panose="02010600040101010101" pitchFamily="2" charset="-122"/>
              </a:rPr>
              <a:t>和</a:t>
            </a:r>
            <a:r>
              <a:rPr lang="zh-CN" altLang="en-US" sz="2400" dirty="0" smtClean="0">
                <a:solidFill>
                  <a:srgbClr val="C00000"/>
                </a:solidFill>
                <a:latin typeface="华文中宋" panose="02010600040101010101" pitchFamily="2" charset="-122"/>
                <a:ea typeface="华文中宋" panose="02010600040101010101" pitchFamily="2" charset="-122"/>
              </a:rPr>
              <a:t>位移量寻址</a:t>
            </a:r>
            <a:r>
              <a:rPr lang="zh-CN" altLang="en-US" sz="2400" dirty="0" smtClean="0">
                <a:latin typeface="华文中宋" panose="02010600040101010101" pitchFamily="2" charset="-122"/>
                <a:ea typeface="华文中宋" panose="02010600040101010101" pitchFamily="2" charset="-122"/>
              </a:rPr>
              <a:t>是用得</a:t>
            </a:r>
            <a:r>
              <a:rPr lang="zh-CN" altLang="en-US" sz="2400" dirty="0" smtClean="0">
                <a:solidFill>
                  <a:srgbClr val="C00000"/>
                </a:solidFill>
                <a:latin typeface="华文中宋" panose="02010600040101010101" pitchFamily="2" charset="-122"/>
                <a:ea typeface="华文中宋" panose="02010600040101010101" pitchFamily="2" charset="-122"/>
              </a:rPr>
              <a:t>最多</a:t>
            </a:r>
            <a:r>
              <a:rPr lang="zh-CN" altLang="en-US" sz="2400" dirty="0" smtClean="0">
                <a:latin typeface="华文中宋" panose="02010600040101010101" pitchFamily="2" charset="-122"/>
                <a:ea typeface="华文中宋" panose="02010600040101010101" pitchFamily="2" charset="-122"/>
              </a:rPr>
              <a:t>的寻址方式。</a:t>
            </a:r>
            <a:br>
              <a:rPr lang="zh-CN" altLang="en-US" sz="2400" dirty="0" smtClean="0">
                <a:latin typeface="华文中宋" panose="02010600040101010101" pitchFamily="2" charset="-122"/>
                <a:ea typeface="华文中宋" panose="02010600040101010101" pitchFamily="2" charset="-122"/>
              </a:rPr>
            </a:br>
            <a:br>
              <a:rPr lang="zh-CN" altLang="en-US" sz="2400" dirty="0" smtClean="0">
                <a:latin typeface="华文中宋" panose="02010600040101010101" pitchFamily="2" charset="-122"/>
                <a:ea typeface="华文中宋" panose="02010600040101010101" pitchFamily="2" charset="-122"/>
              </a:rPr>
            </a:br>
            <a:endParaRPr lang="zh-CN" altLang="en-US" sz="2400" dirty="0">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idx="4294967295"/>
          </p:nvPr>
        </p:nvSpPr>
        <p:spPr>
          <a:xfrm>
            <a:off x="436180" y="76200"/>
            <a:ext cx="8403020" cy="685800"/>
          </a:xfrm>
        </p:spPr>
        <p:txBody>
          <a:bodyPr>
            <a:normAutofit/>
          </a:bodyPr>
          <a:lstStyle/>
          <a:p>
            <a:pPr lvl="0">
              <a:spcBef>
                <a:spcPts val="0"/>
              </a:spcBef>
            </a:pPr>
            <a:r>
              <a:rPr lang="en-US" altLang="zh-CN" sz="2800" dirty="0">
                <a:solidFill>
                  <a:srgbClr val="0000FF"/>
                </a:solidFill>
                <a:latin typeface="华文中宋" panose="02010600040101010101" pitchFamily="2" charset="-122"/>
                <a:ea typeface="华文中宋" panose="02010600040101010101" pitchFamily="2" charset="-122"/>
              </a:rPr>
              <a:t>2.3 </a:t>
            </a:r>
            <a:r>
              <a:rPr lang="zh-CN" altLang="en-US" sz="2800" dirty="0">
                <a:solidFill>
                  <a:srgbClr val="0000FF"/>
                </a:solidFill>
                <a:latin typeface="华文中宋" panose="02010600040101010101" pitchFamily="2" charset="-122"/>
                <a:ea typeface="华文中宋" panose="02010600040101010101" pitchFamily="2" charset="-122"/>
              </a:rPr>
              <a:t>存储器寻址</a:t>
            </a:r>
            <a:endParaRPr lang="zh-CN" sz="2800" dirty="0">
              <a:solidFill>
                <a:schemeClr val="tx1"/>
              </a:solidFill>
              <a:latin typeface="华文中宋" panose="02010600040101010101" pitchFamily="2" charset="-122"/>
              <a:ea typeface="华文中宋" panose="02010600040101010101" pitchFamily="2" charset="-122"/>
            </a:endParaRPr>
          </a:p>
        </p:txBody>
      </p:sp>
      <p:graphicFrame>
        <p:nvGraphicFramePr>
          <p:cNvPr id="3" name="Object 3"/>
          <p:cNvGraphicFramePr>
            <a:graphicFrameLocks noChangeAspect="1"/>
          </p:cNvGraphicFramePr>
          <p:nvPr/>
        </p:nvGraphicFramePr>
        <p:xfrm>
          <a:off x="436180" y="1196752"/>
          <a:ext cx="8453438" cy="4732337"/>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idx="4294967295"/>
          </p:nvPr>
        </p:nvSpPr>
        <p:spPr>
          <a:xfrm>
            <a:off x="436180" y="76200"/>
            <a:ext cx="8403020" cy="685800"/>
          </a:xfrm>
        </p:spPr>
        <p:txBody>
          <a:bodyPr>
            <a:normAutofit/>
          </a:bodyPr>
          <a:lstStyle/>
          <a:p>
            <a:pPr lvl="0">
              <a:spcBef>
                <a:spcPts val="0"/>
              </a:spcBef>
            </a:pPr>
            <a:r>
              <a:rPr lang="en-US" altLang="zh-CN" sz="2800" dirty="0">
                <a:solidFill>
                  <a:srgbClr val="0000FF"/>
                </a:solidFill>
                <a:latin typeface="华文中宋" panose="02010600040101010101" pitchFamily="2" charset="-122"/>
                <a:ea typeface="华文中宋" panose="02010600040101010101" pitchFamily="2" charset="-122"/>
              </a:rPr>
              <a:t>2.3 </a:t>
            </a:r>
            <a:r>
              <a:rPr lang="zh-CN" altLang="en-US" sz="2800" dirty="0">
                <a:solidFill>
                  <a:srgbClr val="0000FF"/>
                </a:solidFill>
                <a:latin typeface="华文中宋" panose="02010600040101010101" pitchFamily="2" charset="-122"/>
                <a:ea typeface="华文中宋" panose="02010600040101010101" pitchFamily="2" charset="-122"/>
              </a:rPr>
              <a:t>存储器寻址</a:t>
            </a:r>
            <a:endParaRPr lang="zh-CN" sz="2800" dirty="0">
              <a:solidFill>
                <a:schemeClr val="tx1"/>
              </a:solidFill>
              <a:latin typeface="华文中宋" panose="02010600040101010101" pitchFamily="2" charset="-122"/>
              <a:ea typeface="华文中宋" panose="02010600040101010101" pitchFamily="2" charset="-122"/>
            </a:endParaRPr>
          </a:p>
        </p:txBody>
      </p:sp>
      <p:sp>
        <p:nvSpPr>
          <p:cNvPr id="3" name="内容占位符 2"/>
          <p:cNvSpPr txBox="1"/>
          <p:nvPr/>
        </p:nvSpPr>
        <p:spPr>
          <a:xfrm>
            <a:off x="531256" y="1556792"/>
            <a:ext cx="8212867" cy="368157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pPr marL="0" indent="0">
              <a:lnSpc>
                <a:spcPts val="3500"/>
              </a:lnSpc>
              <a:buNone/>
            </a:pPr>
            <a:r>
              <a:rPr lang="zh-CN" altLang="en-US" sz="2800" dirty="0" smtClean="0">
                <a:latin typeface="华文中宋" panose="02010600040101010101" pitchFamily="2" charset="-122"/>
                <a:ea typeface="华文中宋" panose="02010600040101010101" pitchFamily="2" charset="-122"/>
              </a:rPr>
              <a:t>位移量寻址方式</a:t>
            </a:r>
            <a:br>
              <a:rPr lang="zh-CN" altLang="en-US" dirty="0" smtClean="0">
                <a:latin typeface="华文中宋" panose="02010600040101010101" pitchFamily="2" charset="-122"/>
                <a:ea typeface="华文中宋" panose="02010600040101010101" pitchFamily="2" charset="-122"/>
              </a:rPr>
            </a:br>
            <a:r>
              <a:rPr lang="zh-CN" altLang="en-US" dirty="0" smtClean="0">
                <a:latin typeface="华文中宋" panose="02010600040101010101" pitchFamily="2" charset="-122"/>
                <a:ea typeface="华文中宋" panose="02010600040101010101" pitchFamily="2" charset="-122"/>
              </a:rPr>
              <a:t>     </a:t>
            </a:r>
            <a:r>
              <a:rPr lang="zh-CN" altLang="en-US" sz="2400" dirty="0" smtClean="0">
                <a:latin typeface="华文中宋" panose="02010600040101010101" pitchFamily="2" charset="-122"/>
                <a:ea typeface="华文中宋" panose="02010600040101010101" pitchFamily="2" charset="-122"/>
              </a:rPr>
              <a:t>主要问题是</a:t>
            </a:r>
            <a:r>
              <a:rPr lang="zh-CN" altLang="en-US" sz="2400" dirty="0" smtClean="0">
                <a:solidFill>
                  <a:srgbClr val="C00000"/>
                </a:solidFill>
                <a:latin typeface="华文中宋" panose="02010600040101010101" pitchFamily="2" charset="-122"/>
                <a:ea typeface="华文中宋" panose="02010600040101010101" pitchFamily="2" charset="-122"/>
              </a:rPr>
              <a:t>位移的范围，即</a:t>
            </a:r>
            <a:r>
              <a:rPr lang="zh-CN" altLang="en-US" sz="2400" dirty="0" smtClean="0">
                <a:latin typeface="华文中宋" panose="02010600040101010101" pitchFamily="2" charset="-122"/>
                <a:ea typeface="华文中宋" panose="02010600040101010101" pitchFamily="2" charset="-122"/>
              </a:rPr>
              <a:t>多长的位移量。</a:t>
            </a:r>
            <a:br>
              <a:rPr lang="zh-CN" altLang="en-US" sz="2400" dirty="0" smtClean="0">
                <a:latin typeface="华文中宋" panose="02010600040101010101" pitchFamily="2" charset="-122"/>
                <a:ea typeface="华文中宋" panose="02010600040101010101" pitchFamily="2" charset="-122"/>
              </a:rPr>
            </a:br>
            <a:r>
              <a:rPr lang="zh-CN" altLang="en-US" sz="2400" dirty="0" smtClean="0">
                <a:latin typeface="华文中宋" panose="02010600040101010101" pitchFamily="2" charset="-122"/>
                <a:ea typeface="华文中宋" panose="02010600040101010101" pitchFamily="2" charset="-122"/>
              </a:rPr>
              <a:t>       选择</a:t>
            </a:r>
            <a:r>
              <a:rPr lang="zh-CN" altLang="en-US" sz="2400" dirty="0" smtClean="0">
                <a:solidFill>
                  <a:srgbClr val="C00000"/>
                </a:solidFill>
                <a:latin typeface="华文中宋" panose="02010600040101010101" pitchFamily="2" charset="-122"/>
                <a:ea typeface="华文中宋" panose="02010600040101010101" pitchFamily="2" charset="-122"/>
              </a:rPr>
              <a:t>位移量的长度：</a:t>
            </a:r>
            <a:r>
              <a:rPr lang="zh-CN" altLang="en-US" sz="2400" dirty="0" smtClean="0">
                <a:latin typeface="华文中宋" panose="02010600040101010101" pitchFamily="2" charset="-122"/>
                <a:ea typeface="华文中宋" panose="02010600040101010101" pitchFamily="2" charset="-122"/>
              </a:rPr>
              <a:t>直接影响到</a:t>
            </a:r>
            <a:r>
              <a:rPr lang="zh-CN" altLang="en-US" sz="2400" dirty="0" smtClean="0">
                <a:solidFill>
                  <a:srgbClr val="FF0000"/>
                </a:solidFill>
                <a:latin typeface="华文中宋" panose="02010600040101010101" pitchFamily="2" charset="-122"/>
                <a:ea typeface="华文中宋" panose="02010600040101010101" pitchFamily="2" charset="-122"/>
              </a:rPr>
              <a:t>指令的长度</a:t>
            </a:r>
            <a:r>
              <a:rPr lang="zh-CN" altLang="en-US" sz="2400" dirty="0" smtClean="0">
                <a:latin typeface="华文中宋" panose="02010600040101010101" pitchFamily="2" charset="-122"/>
                <a:ea typeface="华文中宋" panose="02010600040101010101" pitchFamily="2" charset="-122"/>
              </a:rPr>
              <a:t>。</a:t>
            </a:r>
            <a:br>
              <a:rPr lang="zh-CN" altLang="en-US" sz="2400" dirty="0" smtClean="0">
                <a:latin typeface="华文中宋" panose="02010600040101010101" pitchFamily="2" charset="-122"/>
                <a:ea typeface="华文中宋" panose="02010600040101010101" pitchFamily="2" charset="-122"/>
              </a:rPr>
            </a:br>
            <a:r>
              <a:rPr lang="zh-CN" altLang="en-US" sz="2400" dirty="0" smtClean="0">
                <a:latin typeface="华文中宋" panose="02010600040101010101" pitchFamily="2" charset="-122"/>
                <a:ea typeface="华文中宋" panose="02010600040101010101" pitchFamily="2" charset="-122"/>
              </a:rPr>
              <a:t>       后图列出了</a:t>
            </a:r>
            <a:r>
              <a:rPr lang="en-US" altLang="zh-CN" sz="2400" dirty="0" smtClean="0">
                <a:latin typeface="华文中宋" panose="02010600040101010101" pitchFamily="2" charset="-122"/>
                <a:ea typeface="华文中宋" panose="02010600040101010101" pitchFamily="2" charset="-122"/>
              </a:rPr>
              <a:t>Alpha</a:t>
            </a:r>
            <a:r>
              <a:rPr lang="zh-CN" altLang="en-US" sz="2400" dirty="0" smtClean="0">
                <a:latin typeface="华文中宋" panose="02010600040101010101" pitchFamily="2" charset="-122"/>
                <a:ea typeface="华文中宋" panose="02010600040101010101" pitchFamily="2" charset="-122"/>
              </a:rPr>
              <a:t>（</a:t>
            </a:r>
            <a:r>
              <a:rPr lang="en-US" altLang="zh-CN" sz="2400" dirty="0" smtClean="0">
                <a:latin typeface="华文中宋" panose="02010600040101010101" pitchFamily="2" charset="-122"/>
                <a:ea typeface="华文中宋" panose="02010600040101010101" pitchFamily="2" charset="-122"/>
              </a:rPr>
              <a:t>16</a:t>
            </a:r>
            <a:r>
              <a:rPr lang="zh-CN" altLang="en-US" sz="2400" dirty="0" smtClean="0">
                <a:latin typeface="华文中宋" panose="02010600040101010101" pitchFamily="2" charset="-122"/>
                <a:ea typeface="华文中宋" panose="02010600040101010101" pitchFamily="2" charset="-122"/>
              </a:rPr>
              <a:t>位位移量）上运行</a:t>
            </a:r>
            <a:r>
              <a:rPr lang="en-US" altLang="zh-CN" sz="2400" dirty="0" smtClean="0">
                <a:latin typeface="华文中宋" panose="02010600040101010101" pitchFamily="2" charset="-122"/>
                <a:ea typeface="华文中宋" panose="02010600040101010101" pitchFamily="2" charset="-122"/>
              </a:rPr>
              <a:t>SPEC CPU2000</a:t>
            </a:r>
            <a:r>
              <a:rPr lang="zh-CN" altLang="en-US" sz="2400" dirty="0" smtClean="0">
                <a:latin typeface="华文中宋" panose="02010600040101010101" pitchFamily="2" charset="-122"/>
                <a:ea typeface="华文中宋" panose="02010600040101010101" pitchFamily="2" charset="-122"/>
              </a:rPr>
              <a:t>的</a:t>
            </a:r>
            <a:r>
              <a:rPr lang="en-US" altLang="zh-CN" sz="2400" dirty="0" smtClean="0">
                <a:latin typeface="华文中宋" panose="02010600040101010101" pitchFamily="2" charset="-122"/>
                <a:ea typeface="华文中宋" panose="02010600040101010101" pitchFamily="2" charset="-122"/>
              </a:rPr>
              <a:t>CINT2000</a:t>
            </a:r>
            <a:r>
              <a:rPr lang="zh-CN" altLang="en-US" sz="2400" dirty="0" smtClean="0">
                <a:latin typeface="华文中宋" panose="02010600040101010101" pitchFamily="2" charset="-122"/>
                <a:ea typeface="华文中宋" panose="02010600040101010101" pitchFamily="2" charset="-122"/>
              </a:rPr>
              <a:t>和</a:t>
            </a:r>
            <a:r>
              <a:rPr lang="en-US" altLang="zh-CN" sz="2400" dirty="0" smtClean="0">
                <a:latin typeface="华文中宋" panose="02010600040101010101" pitchFamily="2" charset="-122"/>
                <a:ea typeface="华文中宋" panose="02010600040101010101" pitchFamily="2" charset="-122"/>
              </a:rPr>
              <a:t>CFP2000</a:t>
            </a:r>
            <a:r>
              <a:rPr lang="zh-CN" altLang="en-US" sz="2400" dirty="0" smtClean="0">
                <a:latin typeface="华文中宋" panose="02010600040101010101" pitchFamily="2" charset="-122"/>
                <a:ea typeface="华文中宋" panose="02010600040101010101" pitchFamily="2" charset="-122"/>
              </a:rPr>
              <a:t>测试程序数据访问测试结果的平均值。</a:t>
            </a:r>
            <a:br>
              <a:rPr lang="zh-CN" altLang="en-US" sz="2400" dirty="0" smtClean="0">
                <a:latin typeface="华文中宋" panose="02010600040101010101" pitchFamily="2" charset="-122"/>
                <a:ea typeface="华文中宋" panose="02010600040101010101" pitchFamily="2" charset="-122"/>
              </a:rPr>
            </a:br>
            <a:br>
              <a:rPr lang="zh-CN" altLang="en-US" dirty="0" smtClean="0">
                <a:latin typeface="华文中宋" panose="02010600040101010101" pitchFamily="2" charset="-122"/>
                <a:ea typeface="华文中宋" panose="02010600040101010101" pitchFamily="2" charset="-122"/>
              </a:rPr>
            </a:br>
            <a:br>
              <a:rPr lang="zh-CN" altLang="en-US" dirty="0" smtClean="0">
                <a:latin typeface="华文中宋" panose="02010600040101010101" pitchFamily="2" charset="-122"/>
                <a:ea typeface="华文中宋" panose="02010600040101010101" pitchFamily="2" charset="-122"/>
              </a:rPr>
            </a:br>
            <a:endParaRPr lang="zh-CN" altLang="en-US" dirty="0">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idx="4294967295"/>
          </p:nvPr>
        </p:nvSpPr>
        <p:spPr>
          <a:xfrm>
            <a:off x="436180" y="76200"/>
            <a:ext cx="8403020" cy="685800"/>
          </a:xfrm>
        </p:spPr>
        <p:txBody>
          <a:bodyPr>
            <a:normAutofit/>
          </a:bodyPr>
          <a:lstStyle/>
          <a:p>
            <a:pPr lvl="0">
              <a:spcBef>
                <a:spcPts val="0"/>
              </a:spcBef>
            </a:pPr>
            <a:r>
              <a:rPr lang="en-US" altLang="zh-CN" sz="2800" dirty="0">
                <a:solidFill>
                  <a:srgbClr val="0000FF"/>
                </a:solidFill>
                <a:latin typeface="华文中宋" panose="02010600040101010101" pitchFamily="2" charset="-122"/>
                <a:ea typeface="华文中宋" panose="02010600040101010101" pitchFamily="2" charset="-122"/>
              </a:rPr>
              <a:t>2.3 </a:t>
            </a:r>
            <a:r>
              <a:rPr lang="zh-CN" altLang="en-US" sz="2800" dirty="0">
                <a:solidFill>
                  <a:srgbClr val="0000FF"/>
                </a:solidFill>
                <a:latin typeface="华文中宋" panose="02010600040101010101" pitchFamily="2" charset="-122"/>
                <a:ea typeface="华文中宋" panose="02010600040101010101" pitchFamily="2" charset="-122"/>
              </a:rPr>
              <a:t>存储器寻址</a:t>
            </a:r>
            <a:endParaRPr lang="zh-CN" sz="2800" dirty="0">
              <a:solidFill>
                <a:schemeClr val="tx1"/>
              </a:solidFill>
              <a:latin typeface="华文中宋" panose="02010600040101010101" pitchFamily="2" charset="-122"/>
              <a:ea typeface="华文中宋" panose="02010600040101010101" pitchFamily="2" charset="-122"/>
            </a:endParaRPr>
          </a:p>
        </p:txBody>
      </p:sp>
      <p:graphicFrame>
        <p:nvGraphicFramePr>
          <p:cNvPr id="3" name="Object 3"/>
          <p:cNvGraphicFramePr>
            <a:graphicFrameLocks noChangeAspect="1"/>
          </p:cNvGraphicFramePr>
          <p:nvPr/>
        </p:nvGraphicFramePr>
        <p:xfrm>
          <a:off x="179512" y="1772816"/>
          <a:ext cx="8782050" cy="4167187"/>
        </p:xfrm>
        <a:graphic>
          <a:graphicData uri="http://schemas.openxmlformats.org/drawingml/2006/chart">
            <c:chart xmlns:c="http://schemas.openxmlformats.org/drawingml/2006/chart" xmlns:r="http://schemas.openxmlformats.org/officeDocument/2006/relationships" r:id="rId1"/>
          </a:graphicData>
        </a:graphic>
      </p:graphicFrame>
      <p:sp>
        <p:nvSpPr>
          <p:cNvPr id="4" name="内容占位符 2"/>
          <p:cNvSpPr txBox="1"/>
          <p:nvPr/>
        </p:nvSpPr>
        <p:spPr>
          <a:xfrm>
            <a:off x="323528" y="980728"/>
            <a:ext cx="2952328" cy="6657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pPr marL="0" indent="0">
              <a:buNone/>
            </a:pPr>
            <a:r>
              <a:rPr lang="zh-CN" altLang="en-US" sz="2800" dirty="0" smtClean="0">
                <a:latin typeface="华文中宋" panose="02010600040101010101" pitchFamily="2" charset="-122"/>
                <a:ea typeface="华文中宋" panose="02010600040101010101" pitchFamily="2" charset="-122"/>
              </a:rPr>
              <a:t>位移量寻址方式</a:t>
            </a:r>
            <a:endParaRPr lang="zh-CN" altLang="en-US" sz="2800" dirty="0">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idx="4294967295"/>
          </p:nvPr>
        </p:nvSpPr>
        <p:spPr>
          <a:xfrm>
            <a:off x="436180" y="76200"/>
            <a:ext cx="8403020" cy="685800"/>
          </a:xfrm>
        </p:spPr>
        <p:txBody>
          <a:bodyPr>
            <a:normAutofit/>
          </a:bodyPr>
          <a:lstStyle/>
          <a:p>
            <a:pPr lvl="0">
              <a:spcBef>
                <a:spcPts val="0"/>
              </a:spcBef>
            </a:pPr>
            <a:r>
              <a:rPr lang="en-US" altLang="zh-CN" sz="2800" dirty="0">
                <a:solidFill>
                  <a:srgbClr val="0000FF"/>
                </a:solidFill>
                <a:latin typeface="华文中宋" panose="02010600040101010101" pitchFamily="2" charset="-122"/>
                <a:ea typeface="华文中宋" panose="02010600040101010101" pitchFamily="2" charset="-122"/>
              </a:rPr>
              <a:t>2.3 </a:t>
            </a:r>
            <a:r>
              <a:rPr lang="zh-CN" altLang="en-US" sz="2800" dirty="0">
                <a:solidFill>
                  <a:srgbClr val="0000FF"/>
                </a:solidFill>
                <a:latin typeface="华文中宋" panose="02010600040101010101" pitchFamily="2" charset="-122"/>
                <a:ea typeface="华文中宋" panose="02010600040101010101" pitchFamily="2" charset="-122"/>
              </a:rPr>
              <a:t>存储器寻址</a:t>
            </a:r>
            <a:endParaRPr lang="zh-CN" sz="2800" dirty="0">
              <a:solidFill>
                <a:schemeClr val="tx1"/>
              </a:solidFill>
              <a:latin typeface="华文中宋" panose="02010600040101010101" pitchFamily="2" charset="-122"/>
              <a:ea typeface="华文中宋" panose="02010600040101010101" pitchFamily="2" charset="-122"/>
            </a:endParaRPr>
          </a:p>
        </p:txBody>
      </p:sp>
      <p:sp>
        <p:nvSpPr>
          <p:cNvPr id="3" name="内容占位符 2"/>
          <p:cNvSpPr txBox="1"/>
          <p:nvPr/>
        </p:nvSpPr>
        <p:spPr>
          <a:xfrm>
            <a:off x="436180" y="1556792"/>
            <a:ext cx="8229600" cy="3292418"/>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pPr marL="0" indent="0">
              <a:buNone/>
            </a:pPr>
            <a:r>
              <a:rPr lang="zh-CN" altLang="en-US" dirty="0" smtClean="0">
                <a:latin typeface="华文中宋" panose="02010600040101010101" pitchFamily="2" charset="-122"/>
                <a:ea typeface="华文中宋" panose="02010600040101010101" pitchFamily="2" charset="-122"/>
              </a:rPr>
              <a:t>位移量寻址方式</a:t>
            </a:r>
            <a:br>
              <a:rPr lang="zh-CN" altLang="en-US" dirty="0" smtClean="0">
                <a:latin typeface="华文中宋" panose="02010600040101010101" pitchFamily="2" charset="-122"/>
                <a:ea typeface="华文中宋" panose="02010600040101010101" pitchFamily="2" charset="-122"/>
              </a:rPr>
            </a:br>
            <a:r>
              <a:rPr lang="zh-CN" altLang="en-US" dirty="0" smtClean="0">
                <a:latin typeface="华文中宋" panose="02010600040101010101" pitchFamily="2" charset="-122"/>
                <a:ea typeface="华文中宋" panose="02010600040101010101" pitchFamily="2" charset="-122"/>
              </a:rPr>
              <a:t>     </a:t>
            </a:r>
            <a:r>
              <a:rPr lang="zh-CN" altLang="en-US" sz="2400" dirty="0" smtClean="0">
                <a:latin typeface="华文中宋" panose="02010600040101010101" pitchFamily="2" charset="-122"/>
                <a:ea typeface="华文中宋" panose="02010600040101010101" pitchFamily="2" charset="-122"/>
              </a:rPr>
              <a:t>如上图所示，位移量值分布范围很广。由于变量的存储位置和存取变量方式的不同以及编译器使用的整个寻址方式的原因，位移量分布范围很广。</a:t>
            </a:r>
            <a:endParaRPr lang="zh-CN" altLang="en-US" sz="2400" dirty="0" smtClean="0">
              <a:latin typeface="华文中宋" panose="02010600040101010101" pitchFamily="2" charset="-122"/>
              <a:ea typeface="华文中宋" panose="02010600040101010101" pitchFamily="2" charset="-122"/>
            </a:endParaRPr>
          </a:p>
          <a:p>
            <a:pPr>
              <a:buFont typeface="Arial" panose="020B0604020202020204" pitchFamily="34" charset="0"/>
              <a:buNone/>
            </a:pPr>
            <a:br>
              <a:rPr lang="zh-CN" altLang="en-US" sz="2400" dirty="0" smtClean="0">
                <a:latin typeface="华文中宋" panose="02010600040101010101" pitchFamily="2" charset="-122"/>
                <a:ea typeface="华文中宋" panose="02010600040101010101" pitchFamily="2" charset="-122"/>
              </a:rPr>
            </a:br>
            <a:r>
              <a:rPr lang="zh-CN" altLang="en-US" sz="2400" dirty="0" smtClean="0">
                <a:latin typeface="华文中宋" panose="02010600040101010101" pitchFamily="2" charset="-122"/>
                <a:ea typeface="华文中宋" panose="02010600040101010101" pitchFamily="2" charset="-122"/>
              </a:rPr>
              <a:t>结论：</a:t>
            </a:r>
            <a:r>
              <a:rPr lang="en-US" altLang="zh-CN" sz="2400" dirty="0" smtClean="0">
                <a:solidFill>
                  <a:srgbClr val="C00000"/>
                </a:solidFill>
                <a:latin typeface="华文中宋" panose="02010600040101010101" pitchFamily="2" charset="-122"/>
                <a:ea typeface="华文中宋" panose="02010600040101010101" pitchFamily="2" charset="-122"/>
              </a:rPr>
              <a:t>8</a:t>
            </a:r>
            <a:r>
              <a:rPr lang="zh-CN" altLang="en-US" sz="2400" dirty="0" smtClean="0">
                <a:solidFill>
                  <a:srgbClr val="C00000"/>
                </a:solidFill>
                <a:latin typeface="华文中宋" panose="02010600040101010101" pitchFamily="2" charset="-122"/>
                <a:ea typeface="华文中宋" panose="02010600040101010101" pitchFamily="2" charset="-122"/>
              </a:rPr>
              <a:t>位</a:t>
            </a:r>
            <a:r>
              <a:rPr lang="en-US" altLang="zh-CN" sz="2400" dirty="0" smtClean="0">
                <a:solidFill>
                  <a:srgbClr val="C00000"/>
                </a:solidFill>
                <a:latin typeface="华文中宋" panose="02010600040101010101" pitchFamily="2" charset="-122"/>
                <a:ea typeface="华文中宋" panose="02010600040101010101" pitchFamily="2" charset="-122"/>
              </a:rPr>
              <a:t>~16</a:t>
            </a:r>
            <a:r>
              <a:rPr lang="zh-CN" altLang="en-US" sz="2400" dirty="0" smtClean="0">
                <a:solidFill>
                  <a:srgbClr val="C00000"/>
                </a:solidFill>
                <a:latin typeface="华文中宋" panose="02010600040101010101" pitchFamily="2" charset="-122"/>
                <a:ea typeface="华文中宋" panose="02010600040101010101" pitchFamily="2" charset="-122"/>
              </a:rPr>
              <a:t>位位移量是有必要的。</a:t>
            </a:r>
            <a:endParaRPr lang="zh-CN" altLang="en-US" sz="2400" dirty="0" smtClean="0">
              <a:solidFill>
                <a:srgbClr val="C00000"/>
              </a:solidFill>
              <a:latin typeface="华文中宋" panose="02010600040101010101" pitchFamily="2" charset="-122"/>
              <a:ea typeface="华文中宋" panose="02010600040101010101" pitchFamily="2" charset="-122"/>
            </a:endParaRPr>
          </a:p>
          <a:p>
            <a:pPr>
              <a:buFont typeface="Arial" panose="020B0604020202020204" pitchFamily="34" charset="0"/>
              <a:buNone/>
            </a:pPr>
            <a:r>
              <a:rPr lang="zh-CN" altLang="en-US" sz="2400" dirty="0" smtClean="0">
                <a:solidFill>
                  <a:srgbClr val="C00000"/>
                </a:solidFill>
                <a:latin typeface="华文中宋" panose="02010600040101010101" pitchFamily="2" charset="-122"/>
                <a:ea typeface="华文中宋" panose="02010600040101010101" pitchFamily="2" charset="-122"/>
              </a:rPr>
              <a:t>               </a:t>
            </a:r>
            <a:r>
              <a:rPr lang="zh-CN" altLang="en-US" sz="2400" dirty="0" smtClean="0">
                <a:solidFill>
                  <a:srgbClr val="660066"/>
                </a:solidFill>
                <a:latin typeface="华文中宋" panose="02010600040101010101" pitchFamily="2" charset="-122"/>
                <a:ea typeface="华文中宋" panose="02010600040101010101" pitchFamily="2" charset="-122"/>
              </a:rPr>
              <a:t>如</a:t>
            </a:r>
            <a:r>
              <a:rPr lang="en-US" altLang="zh-CN" sz="2400" dirty="0" smtClean="0">
                <a:solidFill>
                  <a:srgbClr val="660066"/>
                </a:solidFill>
                <a:latin typeface="华文中宋" panose="02010600040101010101" pitchFamily="2" charset="-122"/>
                <a:ea typeface="华文中宋" panose="02010600040101010101" pitchFamily="2" charset="-122"/>
              </a:rPr>
              <a:t>MIPS</a:t>
            </a:r>
            <a:r>
              <a:rPr lang="zh-CN" altLang="en-US" sz="2400" dirty="0" smtClean="0">
                <a:solidFill>
                  <a:srgbClr val="660066"/>
                </a:solidFill>
                <a:latin typeface="华文中宋" panose="02010600040101010101" pitchFamily="2" charset="-122"/>
                <a:ea typeface="华文中宋" panose="02010600040101010101" pitchFamily="2" charset="-122"/>
              </a:rPr>
              <a:t>采用</a:t>
            </a:r>
            <a:r>
              <a:rPr lang="en-US" altLang="zh-CN" sz="2400" dirty="0" smtClean="0">
                <a:solidFill>
                  <a:srgbClr val="660066"/>
                </a:solidFill>
                <a:latin typeface="华文中宋" panose="02010600040101010101" pitchFamily="2" charset="-122"/>
                <a:ea typeface="华文中宋" panose="02010600040101010101" pitchFamily="2" charset="-122"/>
              </a:rPr>
              <a:t>16</a:t>
            </a:r>
            <a:r>
              <a:rPr lang="zh-CN" altLang="en-US" sz="2400" dirty="0" smtClean="0">
                <a:solidFill>
                  <a:srgbClr val="660066"/>
                </a:solidFill>
                <a:latin typeface="华文中宋" panose="02010600040101010101" pitchFamily="2" charset="-122"/>
                <a:ea typeface="华文中宋" panose="02010600040101010101" pitchFamily="2" charset="-122"/>
              </a:rPr>
              <a:t>位位移量。</a:t>
            </a:r>
            <a:endParaRPr lang="zh-CN" altLang="en-US" sz="2400" dirty="0" smtClean="0">
              <a:solidFill>
                <a:srgbClr val="660066"/>
              </a:solidFill>
              <a:latin typeface="华文中宋" panose="02010600040101010101" pitchFamily="2" charset="-122"/>
              <a:ea typeface="华文中宋" panose="02010600040101010101" pitchFamily="2" charset="-122"/>
            </a:endParaRPr>
          </a:p>
          <a:p>
            <a:pPr>
              <a:buFont typeface="Arial" panose="020B0604020202020204" pitchFamily="34" charset="0"/>
              <a:buNone/>
            </a:pPr>
            <a:r>
              <a:rPr lang="zh-CN" altLang="en-US" sz="2400" dirty="0" smtClean="0">
                <a:latin typeface="华文中宋" panose="02010600040101010101" pitchFamily="2" charset="-122"/>
                <a:ea typeface="华文中宋" panose="02010600040101010101" pitchFamily="2" charset="-122"/>
              </a:rPr>
              <a:t>            </a:t>
            </a:r>
            <a:endParaRPr lang="zh-CN" altLang="en-US" sz="2400" dirty="0" smtClean="0">
              <a:latin typeface="华文中宋" panose="02010600040101010101" pitchFamily="2" charset="-122"/>
              <a:ea typeface="华文中宋" panose="02010600040101010101" pitchFamily="2" charset="-122"/>
            </a:endParaRPr>
          </a:p>
          <a:p>
            <a:pPr>
              <a:buFont typeface="Arial" panose="020B0604020202020204" pitchFamily="34" charset="0"/>
              <a:buNone/>
            </a:pPr>
            <a:r>
              <a:rPr lang="zh-CN" altLang="en-US" sz="2400" dirty="0" smtClean="0">
                <a:latin typeface="华文中宋" panose="02010600040101010101" pitchFamily="2" charset="-122"/>
                <a:ea typeface="华文中宋" panose="02010600040101010101" pitchFamily="2" charset="-122"/>
              </a:rPr>
              <a:t>     </a:t>
            </a:r>
            <a:br>
              <a:rPr lang="zh-CN" altLang="en-US" dirty="0" smtClean="0">
                <a:latin typeface="华文中宋" panose="02010600040101010101" pitchFamily="2" charset="-122"/>
                <a:ea typeface="华文中宋" panose="02010600040101010101" pitchFamily="2" charset="-122"/>
              </a:rPr>
            </a:br>
            <a:br>
              <a:rPr lang="zh-CN" altLang="en-US" dirty="0" smtClean="0">
                <a:latin typeface="华文中宋" panose="02010600040101010101" pitchFamily="2" charset="-122"/>
                <a:ea typeface="华文中宋" panose="02010600040101010101" pitchFamily="2" charset="-122"/>
              </a:rPr>
            </a:br>
            <a:endParaRPr lang="zh-CN" altLang="en-US" dirty="0">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idx="4294967295"/>
          </p:nvPr>
        </p:nvSpPr>
        <p:spPr>
          <a:xfrm>
            <a:off x="436180" y="76200"/>
            <a:ext cx="8403020" cy="685800"/>
          </a:xfrm>
        </p:spPr>
        <p:txBody>
          <a:bodyPr>
            <a:normAutofit/>
          </a:bodyPr>
          <a:lstStyle/>
          <a:p>
            <a:pPr lvl="0">
              <a:spcBef>
                <a:spcPts val="0"/>
              </a:spcBef>
            </a:pPr>
            <a:r>
              <a:rPr lang="en-US" altLang="zh-CN" sz="2800" dirty="0">
                <a:solidFill>
                  <a:srgbClr val="0000FF"/>
                </a:solidFill>
                <a:latin typeface="华文中宋" panose="02010600040101010101" pitchFamily="2" charset="-122"/>
                <a:ea typeface="华文中宋" panose="02010600040101010101" pitchFamily="2" charset="-122"/>
              </a:rPr>
              <a:t>2.3 </a:t>
            </a:r>
            <a:r>
              <a:rPr lang="zh-CN" altLang="en-US" sz="2800" dirty="0">
                <a:solidFill>
                  <a:srgbClr val="0000FF"/>
                </a:solidFill>
                <a:latin typeface="华文中宋" panose="02010600040101010101" pitchFamily="2" charset="-122"/>
                <a:ea typeface="华文中宋" panose="02010600040101010101" pitchFamily="2" charset="-122"/>
              </a:rPr>
              <a:t>存储器寻址</a:t>
            </a:r>
            <a:endParaRPr lang="zh-CN" sz="2800" dirty="0">
              <a:solidFill>
                <a:schemeClr val="tx1"/>
              </a:solidFill>
              <a:latin typeface="华文中宋" panose="02010600040101010101" pitchFamily="2" charset="-122"/>
              <a:ea typeface="华文中宋" panose="02010600040101010101" pitchFamily="2" charset="-122"/>
            </a:endParaRPr>
          </a:p>
        </p:txBody>
      </p:sp>
      <p:sp>
        <p:nvSpPr>
          <p:cNvPr id="3" name="内容占位符 2"/>
          <p:cNvSpPr txBox="1"/>
          <p:nvPr/>
        </p:nvSpPr>
        <p:spPr>
          <a:xfrm>
            <a:off x="522890" y="1340768"/>
            <a:ext cx="8229600" cy="4000528"/>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pPr marL="0" indent="0">
              <a:lnSpc>
                <a:spcPts val="3600"/>
              </a:lnSpc>
              <a:buNone/>
            </a:pPr>
            <a:r>
              <a:rPr lang="zh-CN" altLang="en-US" sz="2800" dirty="0" smtClean="0">
                <a:latin typeface="华文中宋" panose="02010600040101010101" pitchFamily="2" charset="-122"/>
                <a:ea typeface="华文中宋" panose="02010600040101010101" pitchFamily="2" charset="-122"/>
              </a:rPr>
              <a:t>立即数寻址方式</a:t>
            </a:r>
            <a:br>
              <a:rPr lang="zh-CN" altLang="en-US" dirty="0" smtClean="0">
                <a:latin typeface="华文中宋" panose="02010600040101010101" pitchFamily="2" charset="-122"/>
                <a:ea typeface="华文中宋" panose="02010600040101010101" pitchFamily="2" charset="-122"/>
              </a:rPr>
            </a:br>
            <a:r>
              <a:rPr lang="zh-CN" altLang="en-US" sz="2400" dirty="0" smtClean="0">
                <a:solidFill>
                  <a:srgbClr val="FF0000"/>
                </a:solidFill>
                <a:latin typeface="华文中宋" panose="02010600040101010101" pitchFamily="2" charset="-122"/>
                <a:ea typeface="华文中宋" panose="02010600040101010101" pitchFamily="2" charset="-122"/>
              </a:rPr>
              <a:t>立即数的取值范围：</a:t>
            </a:r>
            <a:r>
              <a:rPr lang="zh-CN" altLang="en-US" sz="2400" dirty="0" smtClean="0">
                <a:latin typeface="华文中宋" panose="02010600040101010101" pitchFamily="2" charset="-122"/>
                <a:ea typeface="华文中宋" panose="02010600040101010101" pitchFamily="2" charset="-122"/>
              </a:rPr>
              <a:t>与位移量相同，立即数的数值大小会影响指令的长度。</a:t>
            </a:r>
            <a:endParaRPr lang="en-US" altLang="zh-CN" sz="2400" dirty="0" smtClean="0">
              <a:latin typeface="华文中宋" panose="02010600040101010101" pitchFamily="2" charset="-122"/>
              <a:ea typeface="华文中宋" panose="02010600040101010101" pitchFamily="2" charset="-122"/>
            </a:endParaRPr>
          </a:p>
          <a:p>
            <a:pPr marL="0" indent="0">
              <a:lnSpc>
                <a:spcPts val="3600"/>
              </a:lnSpc>
              <a:buNone/>
            </a:pPr>
            <a:r>
              <a:rPr lang="zh-CN" altLang="en-US" sz="2400" dirty="0" smtClean="0">
                <a:latin typeface="华文中宋" panose="02010600040101010101" pitchFamily="2" charset="-122"/>
                <a:ea typeface="华文中宋" panose="02010600040101010101" pitchFamily="2" charset="-122"/>
              </a:rPr>
              <a:t>如后图所示的立即数分布中，</a:t>
            </a:r>
            <a:r>
              <a:rPr lang="zh-CN" altLang="en-US" sz="2400" dirty="0" smtClean="0">
                <a:solidFill>
                  <a:srgbClr val="C00000"/>
                </a:solidFill>
                <a:latin typeface="华文中宋" panose="02010600040101010101" pitchFamily="2" charset="-122"/>
                <a:ea typeface="华文中宋" panose="02010600040101010101" pitchFamily="2" charset="-122"/>
              </a:rPr>
              <a:t>小立即数是最常用的</a:t>
            </a:r>
            <a:r>
              <a:rPr lang="zh-CN" altLang="en-US" sz="2400" dirty="0" smtClean="0">
                <a:latin typeface="华文中宋" panose="02010600040101010101" pitchFamily="2" charset="-122"/>
                <a:ea typeface="华文中宋" panose="02010600040101010101" pitchFamily="2" charset="-122"/>
              </a:rPr>
              <a:t>。有时也使用大立即数，特别是在寻址计算中。 </a:t>
            </a:r>
            <a:endParaRPr lang="en-US" altLang="zh-CN" sz="2400" dirty="0" smtClean="0">
              <a:latin typeface="华文中宋" panose="02010600040101010101" pitchFamily="2" charset="-122"/>
              <a:ea typeface="华文中宋" panose="02010600040101010101" pitchFamily="2" charset="-122"/>
            </a:endParaRPr>
          </a:p>
          <a:p>
            <a:pPr marL="0" indent="0">
              <a:lnSpc>
                <a:spcPts val="3600"/>
              </a:lnSpc>
              <a:buNone/>
            </a:pPr>
            <a:r>
              <a:rPr lang="zh-CN" altLang="en-US" sz="2400" dirty="0" smtClean="0">
                <a:latin typeface="华文中宋" panose="02010600040101010101" pitchFamily="2" charset="-122"/>
                <a:ea typeface="华文中宋" panose="02010600040101010101" pitchFamily="2" charset="-122"/>
              </a:rPr>
              <a:t>后图列出了</a:t>
            </a:r>
            <a:r>
              <a:rPr lang="en-US" altLang="zh-CN" sz="2400" dirty="0" smtClean="0">
                <a:latin typeface="华文中宋" panose="02010600040101010101" pitchFamily="2" charset="-122"/>
                <a:ea typeface="华文中宋" panose="02010600040101010101" pitchFamily="2" charset="-122"/>
              </a:rPr>
              <a:t>Alpha</a:t>
            </a:r>
            <a:r>
              <a:rPr lang="zh-CN" altLang="en-US" sz="2400" dirty="0" smtClean="0">
                <a:latin typeface="华文中宋" panose="02010600040101010101" pitchFamily="2" charset="-122"/>
                <a:ea typeface="华文中宋" panose="02010600040101010101" pitchFamily="2" charset="-122"/>
              </a:rPr>
              <a:t>（最大</a:t>
            </a:r>
            <a:r>
              <a:rPr lang="en-US" altLang="zh-CN" sz="2400" dirty="0" smtClean="0">
                <a:latin typeface="华文中宋" panose="02010600040101010101" pitchFamily="2" charset="-122"/>
                <a:ea typeface="华文中宋" panose="02010600040101010101" pitchFamily="2" charset="-122"/>
              </a:rPr>
              <a:t>16</a:t>
            </a:r>
            <a:r>
              <a:rPr lang="zh-CN" altLang="en-US" sz="2400" dirty="0" smtClean="0">
                <a:latin typeface="华文中宋" panose="02010600040101010101" pitchFamily="2" charset="-122"/>
                <a:ea typeface="华文中宋" panose="02010600040101010101" pitchFamily="2" charset="-122"/>
              </a:rPr>
              <a:t>位立即数）上运行</a:t>
            </a:r>
            <a:r>
              <a:rPr lang="en-US" altLang="zh-CN" sz="2400" dirty="0" smtClean="0">
                <a:latin typeface="华文中宋" panose="02010600040101010101" pitchFamily="2" charset="-122"/>
                <a:ea typeface="华文中宋" panose="02010600040101010101" pitchFamily="2" charset="-122"/>
              </a:rPr>
              <a:t>SPEC CPU2000</a:t>
            </a:r>
            <a:r>
              <a:rPr lang="zh-CN" altLang="en-US" sz="2400" dirty="0" smtClean="0">
                <a:latin typeface="华文中宋" panose="02010600040101010101" pitchFamily="2" charset="-122"/>
                <a:ea typeface="华文中宋" panose="02010600040101010101" pitchFamily="2" charset="-122"/>
              </a:rPr>
              <a:t>的</a:t>
            </a:r>
            <a:r>
              <a:rPr lang="en-US" altLang="zh-CN" sz="2400" dirty="0" smtClean="0">
                <a:latin typeface="华文中宋" panose="02010600040101010101" pitchFamily="2" charset="-122"/>
                <a:ea typeface="华文中宋" panose="02010600040101010101" pitchFamily="2" charset="-122"/>
              </a:rPr>
              <a:t>CINT2000</a:t>
            </a:r>
            <a:r>
              <a:rPr lang="zh-CN" altLang="en-US" sz="2400" dirty="0" smtClean="0">
                <a:latin typeface="华文中宋" panose="02010600040101010101" pitchFamily="2" charset="-122"/>
                <a:ea typeface="华文中宋" panose="02010600040101010101" pitchFamily="2" charset="-122"/>
              </a:rPr>
              <a:t>和</a:t>
            </a:r>
            <a:r>
              <a:rPr lang="en-US" altLang="zh-CN" sz="2400" dirty="0" smtClean="0">
                <a:latin typeface="华文中宋" panose="02010600040101010101" pitchFamily="2" charset="-122"/>
                <a:ea typeface="华文中宋" panose="02010600040101010101" pitchFamily="2" charset="-122"/>
              </a:rPr>
              <a:t>CFP2000</a:t>
            </a:r>
            <a:r>
              <a:rPr lang="zh-CN" altLang="en-US" sz="2400" dirty="0" smtClean="0">
                <a:latin typeface="华文中宋" panose="02010600040101010101" pitchFamily="2" charset="-122"/>
                <a:ea typeface="华文中宋" panose="02010600040101010101" pitchFamily="2" charset="-122"/>
              </a:rPr>
              <a:t>测试程序结果的平均值。</a:t>
            </a:r>
            <a:endParaRPr lang="zh-CN" altLang="en-US" sz="2400" dirty="0">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idx="4294967295"/>
          </p:nvPr>
        </p:nvSpPr>
        <p:spPr>
          <a:xfrm>
            <a:off x="436180" y="76200"/>
            <a:ext cx="8403020" cy="685800"/>
          </a:xfrm>
        </p:spPr>
        <p:txBody>
          <a:bodyPr>
            <a:normAutofit/>
          </a:bodyPr>
          <a:lstStyle/>
          <a:p>
            <a:pPr lvl="0">
              <a:spcBef>
                <a:spcPts val="0"/>
              </a:spcBef>
            </a:pPr>
            <a:r>
              <a:rPr lang="en-US" altLang="zh-CN" sz="2800" dirty="0">
                <a:solidFill>
                  <a:srgbClr val="0000FF"/>
                </a:solidFill>
                <a:latin typeface="华文中宋" panose="02010600040101010101" pitchFamily="2" charset="-122"/>
                <a:ea typeface="华文中宋" panose="02010600040101010101" pitchFamily="2" charset="-122"/>
              </a:rPr>
              <a:t>2.3 </a:t>
            </a:r>
            <a:r>
              <a:rPr lang="zh-CN" altLang="en-US" sz="2800" dirty="0">
                <a:solidFill>
                  <a:srgbClr val="0000FF"/>
                </a:solidFill>
                <a:latin typeface="华文中宋" panose="02010600040101010101" pitchFamily="2" charset="-122"/>
                <a:ea typeface="华文中宋" panose="02010600040101010101" pitchFamily="2" charset="-122"/>
              </a:rPr>
              <a:t>存储器寻址</a:t>
            </a:r>
            <a:endParaRPr lang="zh-CN" sz="2800" dirty="0">
              <a:solidFill>
                <a:schemeClr val="tx1"/>
              </a:solidFill>
              <a:latin typeface="华文中宋" panose="02010600040101010101" pitchFamily="2" charset="-122"/>
              <a:ea typeface="华文中宋" panose="02010600040101010101" pitchFamily="2" charset="-122"/>
            </a:endParaRPr>
          </a:p>
        </p:txBody>
      </p:sp>
      <p:graphicFrame>
        <p:nvGraphicFramePr>
          <p:cNvPr id="3" name="Object 3"/>
          <p:cNvGraphicFramePr>
            <a:graphicFrameLocks noChangeAspect="1"/>
          </p:cNvGraphicFramePr>
          <p:nvPr/>
        </p:nvGraphicFramePr>
        <p:xfrm>
          <a:off x="621534" y="1556792"/>
          <a:ext cx="8032312" cy="4464050"/>
        </p:xfrm>
        <a:graphic>
          <a:graphicData uri="http://schemas.openxmlformats.org/presentationml/2006/ole">
            <mc:AlternateContent xmlns:mc="http://schemas.openxmlformats.org/markup-compatibility/2006">
              <mc:Choice xmlns:v="urn:schemas-microsoft-com:vml" Requires="v">
                <p:oleObj spid="_x0000_s17425" name="图表" r:id="rId1" imgW="6769100" imgH="3860800" progId="">
                  <p:embed/>
                </p:oleObj>
              </mc:Choice>
              <mc:Fallback>
                <p:oleObj name="图表" r:id="rId1" imgW="6769100" imgH="3860800" progId="">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534" y="1556792"/>
                        <a:ext cx="8032312" cy="4464050"/>
                      </a:xfrm>
                      <a:prstGeom prst="rect">
                        <a:avLst/>
                      </a:prstGeom>
                      <a:solidFill>
                        <a:schemeClr val="bg1"/>
                      </a:solidFill>
                      <a:ln w="9525">
                        <a:solidFill>
                          <a:schemeClr val="tx1"/>
                        </a:solidFill>
                        <a:miter lim="800000"/>
                        <a:headEnd/>
                        <a:tailEnd/>
                      </a:ln>
                      <a:effectLst>
                        <a:outerShdw dist="91581" dir="2021404" algn="ctr" rotWithShape="0">
                          <a:schemeClr val="tx1"/>
                        </a:outerShdw>
                      </a:effectLst>
                    </p:spPr>
                  </p:pic>
                </p:oleObj>
              </mc:Fallback>
            </mc:AlternateContent>
          </a:graphicData>
        </a:graphic>
      </p:graphicFrame>
      <p:sp>
        <p:nvSpPr>
          <p:cNvPr id="4" name="内容占位符 2"/>
          <p:cNvSpPr txBox="1"/>
          <p:nvPr/>
        </p:nvSpPr>
        <p:spPr>
          <a:xfrm>
            <a:off x="539552" y="900816"/>
            <a:ext cx="2951864" cy="6657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pPr marL="0" indent="0">
              <a:buNone/>
            </a:pPr>
            <a:r>
              <a:rPr lang="zh-CN" altLang="en-US" sz="2800" dirty="0" smtClean="0"/>
              <a:t>立即数寻址方式</a:t>
            </a:r>
            <a:br>
              <a:rPr lang="zh-CN" altLang="en-US" sz="2800" dirty="0" smtClean="0"/>
            </a:br>
            <a:endParaRPr lang="zh-CN" altLang="en-US" sz="2000" dirty="0"/>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idx="4294967295"/>
          </p:nvPr>
        </p:nvSpPr>
        <p:spPr>
          <a:xfrm>
            <a:off x="436180" y="76200"/>
            <a:ext cx="8403020" cy="685800"/>
          </a:xfrm>
        </p:spPr>
        <p:txBody>
          <a:bodyPr>
            <a:normAutofit/>
          </a:bodyPr>
          <a:lstStyle/>
          <a:p>
            <a:pPr lvl="0">
              <a:spcBef>
                <a:spcPts val="0"/>
              </a:spcBef>
            </a:pPr>
            <a:r>
              <a:rPr lang="en-US" altLang="zh-CN" sz="2800" dirty="0">
                <a:solidFill>
                  <a:srgbClr val="0000FF"/>
                </a:solidFill>
                <a:latin typeface="华文中宋" panose="02010600040101010101" pitchFamily="2" charset="-122"/>
                <a:ea typeface="华文中宋" panose="02010600040101010101" pitchFamily="2" charset="-122"/>
              </a:rPr>
              <a:t>2.3 </a:t>
            </a:r>
            <a:r>
              <a:rPr lang="zh-CN" altLang="en-US" sz="2800" dirty="0">
                <a:solidFill>
                  <a:srgbClr val="0000FF"/>
                </a:solidFill>
                <a:latin typeface="华文中宋" panose="02010600040101010101" pitchFamily="2" charset="-122"/>
                <a:ea typeface="华文中宋" panose="02010600040101010101" pitchFamily="2" charset="-122"/>
              </a:rPr>
              <a:t>存储器寻址</a:t>
            </a:r>
            <a:endParaRPr lang="zh-CN" sz="2800" dirty="0">
              <a:solidFill>
                <a:schemeClr val="tx1"/>
              </a:solidFill>
              <a:latin typeface="华文中宋" panose="02010600040101010101" pitchFamily="2" charset="-122"/>
              <a:ea typeface="华文中宋" panose="02010600040101010101" pitchFamily="2" charset="-122"/>
            </a:endParaRPr>
          </a:p>
        </p:txBody>
      </p:sp>
      <p:sp>
        <p:nvSpPr>
          <p:cNvPr id="3" name="内容占位符 2"/>
          <p:cNvSpPr txBox="1"/>
          <p:nvPr/>
        </p:nvSpPr>
        <p:spPr>
          <a:xfrm>
            <a:off x="401756" y="1196752"/>
            <a:ext cx="8388424" cy="453650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pPr marL="0" indent="0">
              <a:lnSpc>
                <a:spcPts val="3600"/>
              </a:lnSpc>
              <a:buNone/>
            </a:pPr>
            <a:r>
              <a:rPr lang="zh-CN" altLang="en-US" sz="2800" dirty="0" smtClean="0">
                <a:latin typeface="华文中宋" panose="02010600040101010101" pitchFamily="2" charset="-122"/>
                <a:ea typeface="华文中宋" panose="02010600040101010101" pitchFamily="2" charset="-122"/>
              </a:rPr>
              <a:t>立即数寻址方式</a:t>
            </a:r>
            <a:br>
              <a:rPr lang="zh-CN" altLang="en-US" dirty="0" smtClean="0">
                <a:latin typeface="华文中宋" panose="02010600040101010101" pitchFamily="2" charset="-122"/>
                <a:ea typeface="华文中宋" panose="02010600040101010101" pitchFamily="2" charset="-122"/>
              </a:rPr>
            </a:br>
            <a:r>
              <a:rPr lang="zh-CN" altLang="en-US" dirty="0" smtClean="0">
                <a:latin typeface="华文中宋" panose="02010600040101010101" pitchFamily="2" charset="-122"/>
                <a:ea typeface="华文中宋" panose="02010600040101010101" pitchFamily="2" charset="-122"/>
              </a:rPr>
              <a:t>     </a:t>
            </a:r>
            <a:r>
              <a:rPr lang="en-US" altLang="zh-CN" sz="2400" dirty="0" smtClean="0">
                <a:latin typeface="华文中宋" panose="02010600040101010101" pitchFamily="2" charset="-122"/>
                <a:ea typeface="华文中宋" panose="02010600040101010101" pitchFamily="2" charset="-122"/>
              </a:rPr>
              <a:t>X</a:t>
            </a:r>
            <a:r>
              <a:rPr lang="zh-CN" altLang="en-US" sz="2400" dirty="0" smtClean="0">
                <a:latin typeface="华文中宋" panose="02010600040101010101" pitchFamily="2" charset="-122"/>
                <a:ea typeface="华文中宋" panose="02010600040101010101" pitchFamily="2" charset="-122"/>
              </a:rPr>
              <a:t>轴代表要表示一个立即数所需要数值的位数（</a:t>
            </a:r>
            <a:r>
              <a:rPr lang="en-US" altLang="zh-CN" sz="2400" dirty="0" smtClean="0">
                <a:latin typeface="华文中宋" panose="02010600040101010101" pitchFamily="2" charset="-122"/>
                <a:ea typeface="华文中宋" panose="02010600040101010101" pitchFamily="2" charset="-122"/>
              </a:rPr>
              <a:t>0</a:t>
            </a:r>
            <a:r>
              <a:rPr lang="zh-CN" altLang="en-US" sz="2400" dirty="0" smtClean="0">
                <a:latin typeface="华文中宋" panose="02010600040101010101" pitchFamily="2" charset="-122"/>
                <a:ea typeface="华文中宋" panose="02010600040101010101" pitchFamily="2" charset="-122"/>
              </a:rPr>
              <a:t>表示立即数的数值为</a:t>
            </a:r>
            <a:r>
              <a:rPr lang="en-US" altLang="zh-CN" sz="2400" dirty="0" smtClean="0">
                <a:latin typeface="华文中宋" panose="02010600040101010101" pitchFamily="2" charset="-122"/>
                <a:ea typeface="华文中宋" panose="02010600040101010101" pitchFamily="2" charset="-122"/>
              </a:rPr>
              <a:t>0</a:t>
            </a:r>
            <a:r>
              <a:rPr lang="zh-CN" altLang="en-US" sz="2400" dirty="0" smtClean="0">
                <a:latin typeface="华文中宋" panose="02010600040101010101" pitchFamily="2" charset="-122"/>
                <a:ea typeface="华文中宋" panose="02010600040101010101" pitchFamily="2" charset="-122"/>
              </a:rPr>
              <a:t>）。大多数立即数的值是正的，在</a:t>
            </a:r>
            <a:r>
              <a:rPr lang="en-US" altLang="zh-CN" sz="2400" dirty="0" smtClean="0">
                <a:latin typeface="华文中宋" panose="02010600040101010101" pitchFamily="2" charset="-122"/>
                <a:ea typeface="华文中宋" panose="02010600040101010101" pitchFamily="2" charset="-122"/>
              </a:rPr>
              <a:t>CINT2000</a:t>
            </a:r>
            <a:r>
              <a:rPr lang="zh-CN" altLang="en-US" sz="2400" dirty="0" smtClean="0">
                <a:latin typeface="华文中宋" panose="02010600040101010101" pitchFamily="2" charset="-122"/>
                <a:ea typeface="华文中宋" panose="02010600040101010101" pitchFamily="2" charset="-122"/>
              </a:rPr>
              <a:t>中</a:t>
            </a:r>
            <a:r>
              <a:rPr lang="en-US" altLang="zh-CN" sz="2400" dirty="0" smtClean="0">
                <a:latin typeface="华文中宋" panose="02010600040101010101" pitchFamily="2" charset="-122"/>
                <a:ea typeface="华文中宋" panose="02010600040101010101" pitchFamily="2" charset="-122"/>
              </a:rPr>
              <a:t>20%</a:t>
            </a:r>
            <a:r>
              <a:rPr lang="zh-CN" altLang="en-US" sz="2400" dirty="0" smtClean="0">
                <a:latin typeface="华文中宋" panose="02010600040101010101" pitchFamily="2" charset="-122"/>
                <a:ea typeface="华文中宋" panose="02010600040101010101" pitchFamily="2" charset="-122"/>
              </a:rPr>
              <a:t>的立即数是负的，</a:t>
            </a:r>
            <a:r>
              <a:rPr lang="en-US" altLang="zh-CN" sz="2400" dirty="0" smtClean="0">
                <a:latin typeface="华文中宋" panose="02010600040101010101" pitchFamily="2" charset="-122"/>
                <a:ea typeface="华文中宋" panose="02010600040101010101" pitchFamily="2" charset="-122"/>
              </a:rPr>
              <a:t>CFP2000</a:t>
            </a:r>
            <a:r>
              <a:rPr lang="zh-CN" altLang="en-US" sz="2400" dirty="0" smtClean="0">
                <a:latin typeface="华文中宋" panose="02010600040101010101" pitchFamily="2" charset="-122"/>
                <a:ea typeface="华文中宋" panose="02010600040101010101" pitchFamily="2" charset="-122"/>
              </a:rPr>
              <a:t>中为</a:t>
            </a:r>
            <a:r>
              <a:rPr lang="en-US" altLang="zh-CN" sz="2400" dirty="0" smtClean="0">
                <a:latin typeface="华文中宋" panose="02010600040101010101" pitchFamily="2" charset="-122"/>
                <a:ea typeface="华文中宋" panose="02010600040101010101" pitchFamily="2" charset="-122"/>
              </a:rPr>
              <a:t>30%</a:t>
            </a:r>
            <a:r>
              <a:rPr lang="zh-CN" altLang="en-US" sz="2400" dirty="0" smtClean="0">
                <a:latin typeface="华文中宋" panose="02010600040101010101" pitchFamily="2" charset="-122"/>
                <a:ea typeface="华文中宋" panose="02010600040101010101" pitchFamily="2" charset="-122"/>
              </a:rPr>
              <a:t>。</a:t>
            </a:r>
            <a:endParaRPr lang="en-US" altLang="zh-CN" sz="2400" dirty="0" smtClean="0">
              <a:latin typeface="华文中宋" panose="02010600040101010101" pitchFamily="2" charset="-122"/>
              <a:ea typeface="华文中宋" panose="02010600040101010101" pitchFamily="2" charset="-122"/>
            </a:endParaRPr>
          </a:p>
          <a:p>
            <a:pPr marL="0" indent="0">
              <a:lnSpc>
                <a:spcPts val="3600"/>
              </a:lnSpc>
              <a:buNone/>
            </a:pPr>
            <a:r>
              <a:rPr lang="zh-CN" altLang="en-US" sz="2400" dirty="0" smtClean="0">
                <a:latin typeface="华文中宋" panose="02010600040101010101" pitchFamily="2" charset="-122"/>
                <a:ea typeface="华文中宋" panose="02010600040101010101" pitchFamily="2" charset="-122"/>
              </a:rPr>
              <a:t>      在一台支持</a:t>
            </a:r>
            <a:r>
              <a:rPr lang="en-US" altLang="zh-CN" sz="2400" dirty="0" smtClean="0">
                <a:latin typeface="华文中宋" panose="02010600040101010101" pitchFamily="2" charset="-122"/>
                <a:ea typeface="华文中宋" panose="02010600040101010101" pitchFamily="2" charset="-122"/>
              </a:rPr>
              <a:t>32</a:t>
            </a:r>
            <a:r>
              <a:rPr lang="zh-CN" altLang="en-US" sz="2400" dirty="0" smtClean="0">
                <a:latin typeface="华文中宋" panose="02010600040101010101" pitchFamily="2" charset="-122"/>
                <a:ea typeface="华文中宋" panose="02010600040101010101" pitchFamily="2" charset="-122"/>
              </a:rPr>
              <a:t>位立即数的</a:t>
            </a:r>
            <a:r>
              <a:rPr lang="en-US" altLang="zh-CN" sz="2400" dirty="0" smtClean="0">
                <a:latin typeface="华文中宋" panose="02010600040101010101" pitchFamily="2" charset="-122"/>
                <a:ea typeface="华文中宋" panose="02010600040101010101" pitchFamily="2" charset="-122"/>
              </a:rPr>
              <a:t>VAX</a:t>
            </a:r>
            <a:r>
              <a:rPr lang="zh-CN" altLang="en-US" sz="2400" dirty="0" smtClean="0">
                <a:latin typeface="华文中宋" panose="02010600040101010101" pitchFamily="2" charset="-122"/>
                <a:ea typeface="华文中宋" panose="02010600040101010101" pitchFamily="2" charset="-122"/>
              </a:rPr>
              <a:t>计算机上进行相同的测试，结果显示有</a:t>
            </a:r>
            <a:r>
              <a:rPr lang="en-US" altLang="zh-CN" sz="2400" dirty="0" smtClean="0">
                <a:latin typeface="华文中宋" panose="02010600040101010101" pitchFamily="2" charset="-122"/>
                <a:ea typeface="华文中宋" panose="02010600040101010101" pitchFamily="2" charset="-122"/>
              </a:rPr>
              <a:t>20%-25%</a:t>
            </a:r>
            <a:r>
              <a:rPr lang="zh-CN" altLang="en-US" sz="2400" dirty="0" smtClean="0">
                <a:latin typeface="华文中宋" panose="02010600040101010101" pitchFamily="2" charset="-122"/>
                <a:ea typeface="华文中宋" panose="02010600040101010101" pitchFamily="2" charset="-122"/>
              </a:rPr>
              <a:t>的立即数大于</a:t>
            </a:r>
            <a:r>
              <a:rPr lang="en-US" altLang="zh-CN" sz="2400" dirty="0" smtClean="0">
                <a:latin typeface="华文中宋" panose="02010600040101010101" pitchFamily="2" charset="-122"/>
                <a:ea typeface="华文中宋" panose="02010600040101010101" pitchFamily="2" charset="-122"/>
              </a:rPr>
              <a:t>16</a:t>
            </a:r>
            <a:r>
              <a:rPr lang="zh-CN" altLang="en-US" sz="2400" dirty="0" smtClean="0">
                <a:latin typeface="华文中宋" panose="02010600040101010101" pitchFamily="2" charset="-122"/>
                <a:ea typeface="华文中宋" panose="02010600040101010101" pitchFamily="2" charset="-122"/>
              </a:rPr>
              <a:t>位。这样，</a:t>
            </a:r>
            <a:r>
              <a:rPr lang="en-US" altLang="zh-CN" sz="2400" dirty="0" smtClean="0">
                <a:solidFill>
                  <a:srgbClr val="C00000"/>
                </a:solidFill>
                <a:latin typeface="华文中宋" panose="02010600040101010101" pitchFamily="2" charset="-122"/>
                <a:ea typeface="华文中宋" panose="02010600040101010101" pitchFamily="2" charset="-122"/>
              </a:rPr>
              <a:t>16</a:t>
            </a:r>
            <a:r>
              <a:rPr lang="zh-CN" altLang="en-US" sz="2400" dirty="0" smtClean="0">
                <a:solidFill>
                  <a:srgbClr val="C00000"/>
                </a:solidFill>
                <a:latin typeface="华文中宋" panose="02010600040101010101" pitchFamily="2" charset="-122"/>
                <a:ea typeface="华文中宋" panose="02010600040101010101" pitchFamily="2" charset="-122"/>
              </a:rPr>
              <a:t>位及小于</a:t>
            </a:r>
            <a:r>
              <a:rPr lang="en-US" altLang="zh-CN" sz="2400" dirty="0" smtClean="0">
                <a:solidFill>
                  <a:srgbClr val="C00000"/>
                </a:solidFill>
                <a:latin typeface="华文中宋" panose="02010600040101010101" pitchFamily="2" charset="-122"/>
                <a:ea typeface="华文中宋" panose="02010600040101010101" pitchFamily="2" charset="-122"/>
              </a:rPr>
              <a:t>16</a:t>
            </a:r>
            <a:r>
              <a:rPr lang="zh-CN" altLang="en-US" sz="2400" dirty="0" smtClean="0">
                <a:solidFill>
                  <a:srgbClr val="C00000"/>
                </a:solidFill>
                <a:latin typeface="华文中宋" panose="02010600040101010101" pitchFamily="2" charset="-122"/>
                <a:ea typeface="华文中宋" panose="02010600040101010101" pitchFamily="2" charset="-122"/>
              </a:rPr>
              <a:t>位的大约占</a:t>
            </a:r>
            <a:r>
              <a:rPr lang="en-US" altLang="zh-CN" sz="2400" dirty="0" smtClean="0">
                <a:solidFill>
                  <a:srgbClr val="C00000"/>
                </a:solidFill>
                <a:latin typeface="华文中宋" panose="02010600040101010101" pitchFamily="2" charset="-122"/>
                <a:ea typeface="华文中宋" panose="02010600040101010101" pitchFamily="2" charset="-122"/>
              </a:rPr>
              <a:t>80%</a:t>
            </a:r>
            <a:r>
              <a:rPr lang="zh-CN" altLang="en-US" sz="2400" dirty="0" smtClean="0">
                <a:solidFill>
                  <a:srgbClr val="C00000"/>
                </a:solidFill>
                <a:latin typeface="华文中宋" panose="02010600040101010101" pitchFamily="2" charset="-122"/>
                <a:ea typeface="华文中宋" panose="02010600040101010101" pitchFamily="2" charset="-122"/>
              </a:rPr>
              <a:t>，</a:t>
            </a:r>
            <a:r>
              <a:rPr lang="en-US" altLang="zh-CN" sz="2400" dirty="0" smtClean="0">
                <a:latin typeface="华文中宋" panose="02010600040101010101" pitchFamily="2" charset="-122"/>
                <a:ea typeface="华文中宋" panose="02010600040101010101" pitchFamily="2" charset="-122"/>
              </a:rPr>
              <a:t>8</a:t>
            </a:r>
            <a:r>
              <a:rPr lang="zh-CN" altLang="en-US" sz="2400" dirty="0" smtClean="0">
                <a:latin typeface="华文中宋" panose="02010600040101010101" pitchFamily="2" charset="-122"/>
                <a:ea typeface="华文中宋" panose="02010600040101010101" pitchFamily="2" charset="-122"/>
              </a:rPr>
              <a:t>位及小于</a:t>
            </a:r>
            <a:r>
              <a:rPr lang="en-US" altLang="zh-CN" sz="2400" dirty="0" smtClean="0">
                <a:latin typeface="华文中宋" panose="02010600040101010101" pitchFamily="2" charset="-122"/>
                <a:ea typeface="华文中宋" panose="02010600040101010101" pitchFamily="2" charset="-122"/>
              </a:rPr>
              <a:t>8</a:t>
            </a:r>
            <a:r>
              <a:rPr lang="zh-CN" altLang="en-US" sz="2400" dirty="0" smtClean="0">
                <a:latin typeface="华文中宋" panose="02010600040101010101" pitchFamily="2" charset="-122"/>
                <a:ea typeface="华文中宋" panose="02010600040101010101" pitchFamily="2" charset="-122"/>
              </a:rPr>
              <a:t>位的大约占</a:t>
            </a:r>
            <a:r>
              <a:rPr lang="en-US" altLang="zh-CN" sz="2400" dirty="0" smtClean="0">
                <a:latin typeface="华文中宋" panose="02010600040101010101" pitchFamily="2" charset="-122"/>
                <a:ea typeface="华文中宋" panose="02010600040101010101" pitchFamily="2" charset="-122"/>
              </a:rPr>
              <a:t>50%</a:t>
            </a:r>
            <a:r>
              <a:rPr lang="zh-CN" altLang="en-US" sz="2400" dirty="0" smtClean="0">
                <a:latin typeface="华文中宋" panose="02010600040101010101" pitchFamily="2" charset="-122"/>
                <a:ea typeface="华文中宋" panose="02010600040101010101" pitchFamily="2" charset="-122"/>
              </a:rPr>
              <a:t>。</a:t>
            </a:r>
            <a:endParaRPr lang="en-US" altLang="zh-CN" sz="2400" dirty="0" smtClean="0">
              <a:latin typeface="华文中宋" panose="02010600040101010101" pitchFamily="2" charset="-122"/>
              <a:ea typeface="华文中宋" panose="02010600040101010101" pitchFamily="2" charset="-122"/>
            </a:endParaRPr>
          </a:p>
          <a:p>
            <a:pPr marL="0" indent="0">
              <a:lnSpc>
                <a:spcPts val="3600"/>
              </a:lnSpc>
              <a:buNone/>
            </a:pPr>
            <a:r>
              <a:rPr lang="zh-CN" altLang="en-US" sz="2400" dirty="0" smtClean="0">
                <a:latin typeface="华文中宋" panose="02010600040101010101" pitchFamily="2" charset="-122"/>
                <a:ea typeface="华文中宋" panose="02010600040101010101" pitchFamily="2" charset="-122"/>
              </a:rPr>
              <a:t>结论：</a:t>
            </a:r>
            <a:r>
              <a:rPr lang="en-US" altLang="zh-CN" sz="2400" dirty="0" smtClean="0">
                <a:solidFill>
                  <a:srgbClr val="C00000"/>
                </a:solidFill>
                <a:latin typeface="华文中宋" panose="02010600040101010101" pitchFamily="2" charset="-122"/>
                <a:ea typeface="华文中宋" panose="02010600040101010101" pitchFamily="2" charset="-122"/>
              </a:rPr>
              <a:t>8~16</a:t>
            </a:r>
            <a:r>
              <a:rPr lang="zh-CN" altLang="en-US" sz="2400" dirty="0" smtClean="0">
                <a:solidFill>
                  <a:srgbClr val="C00000"/>
                </a:solidFill>
                <a:latin typeface="华文中宋" panose="02010600040101010101" pitchFamily="2" charset="-122"/>
                <a:ea typeface="华文中宋" panose="02010600040101010101" pitchFamily="2" charset="-122"/>
              </a:rPr>
              <a:t>位立即数</a:t>
            </a:r>
            <a:r>
              <a:rPr lang="zh-CN" altLang="en-US" sz="2400" dirty="0" smtClean="0">
                <a:solidFill>
                  <a:srgbClr val="0000CC"/>
                </a:solidFill>
                <a:latin typeface="华文中宋" panose="02010600040101010101" pitchFamily="2" charset="-122"/>
                <a:ea typeface="华文中宋" panose="02010600040101010101" pitchFamily="2" charset="-122"/>
              </a:rPr>
              <a:t>是有必要的。</a:t>
            </a:r>
            <a:r>
              <a:rPr lang="zh-CN" altLang="en-US" sz="2400" dirty="0" smtClean="0">
                <a:solidFill>
                  <a:srgbClr val="0000FF"/>
                </a:solidFill>
                <a:latin typeface="华文中宋" panose="02010600040101010101" pitchFamily="2" charset="-122"/>
                <a:ea typeface="华文中宋" panose="02010600040101010101" pitchFamily="2" charset="-122"/>
              </a:rPr>
              <a:t>如</a:t>
            </a:r>
            <a:r>
              <a:rPr lang="en-US" altLang="zh-CN" sz="2400" dirty="0" smtClean="0">
                <a:solidFill>
                  <a:srgbClr val="0000FF"/>
                </a:solidFill>
                <a:latin typeface="华文中宋" panose="02010600040101010101" pitchFamily="2" charset="-122"/>
                <a:ea typeface="华文中宋" panose="02010600040101010101" pitchFamily="2" charset="-122"/>
              </a:rPr>
              <a:t>MIPS</a:t>
            </a:r>
            <a:r>
              <a:rPr lang="zh-CN" altLang="en-US" sz="2400" dirty="0" smtClean="0">
                <a:solidFill>
                  <a:srgbClr val="0000FF"/>
                </a:solidFill>
                <a:latin typeface="华文中宋" panose="02010600040101010101" pitchFamily="2" charset="-122"/>
                <a:ea typeface="华文中宋" panose="02010600040101010101" pitchFamily="2" charset="-122"/>
              </a:rPr>
              <a:t>和</a:t>
            </a:r>
            <a:r>
              <a:rPr lang="en-US" altLang="zh-CN" sz="2400" dirty="0" smtClean="0">
                <a:solidFill>
                  <a:srgbClr val="0000FF"/>
                </a:solidFill>
                <a:latin typeface="华文中宋" panose="02010600040101010101" pitchFamily="2" charset="-122"/>
                <a:ea typeface="华文中宋" panose="02010600040101010101" pitchFamily="2" charset="-122"/>
              </a:rPr>
              <a:t>ALPHA</a:t>
            </a:r>
            <a:r>
              <a:rPr lang="zh-CN" altLang="en-US" sz="2400" dirty="0" smtClean="0">
                <a:solidFill>
                  <a:srgbClr val="0000FF"/>
                </a:solidFill>
                <a:latin typeface="华文中宋" panose="02010600040101010101" pitchFamily="2" charset="-122"/>
                <a:ea typeface="华文中宋" panose="02010600040101010101" pitchFamily="2" charset="-122"/>
              </a:rPr>
              <a:t>采用</a:t>
            </a:r>
            <a:r>
              <a:rPr lang="en-US" altLang="zh-CN" sz="2400" dirty="0" smtClean="0">
                <a:solidFill>
                  <a:srgbClr val="0000FF"/>
                </a:solidFill>
                <a:latin typeface="华文中宋" panose="02010600040101010101" pitchFamily="2" charset="-122"/>
                <a:ea typeface="华文中宋" panose="02010600040101010101" pitchFamily="2" charset="-122"/>
              </a:rPr>
              <a:t>16</a:t>
            </a:r>
            <a:r>
              <a:rPr lang="zh-CN" altLang="en-US" sz="2400" dirty="0" smtClean="0">
                <a:solidFill>
                  <a:srgbClr val="0000FF"/>
                </a:solidFill>
                <a:latin typeface="华文中宋" panose="02010600040101010101" pitchFamily="2" charset="-122"/>
                <a:ea typeface="华文中宋" panose="02010600040101010101" pitchFamily="2" charset="-122"/>
              </a:rPr>
              <a:t>位立即数。</a:t>
            </a:r>
            <a:endParaRPr lang="zh-CN" altLang="en-US" sz="2400" dirty="0">
              <a:solidFill>
                <a:srgbClr val="0000FF"/>
              </a:solidFill>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idx="4294967295"/>
          </p:nvPr>
        </p:nvSpPr>
        <p:spPr>
          <a:xfrm>
            <a:off x="436180" y="76200"/>
            <a:ext cx="8403020" cy="685800"/>
          </a:xfrm>
        </p:spPr>
        <p:txBody>
          <a:bodyPr>
            <a:normAutofit/>
          </a:bodyPr>
          <a:lstStyle/>
          <a:p>
            <a:pPr lvl="0">
              <a:spcBef>
                <a:spcPts val="0"/>
              </a:spcBef>
            </a:pPr>
            <a:r>
              <a:rPr lang="en-US" altLang="zh-CN" sz="2800" dirty="0" smtClean="0">
                <a:solidFill>
                  <a:srgbClr val="0000FF"/>
                </a:solidFill>
                <a:latin typeface="华文中宋" panose="02010600040101010101" pitchFamily="2" charset="-122"/>
                <a:ea typeface="华文中宋" panose="02010600040101010101" pitchFamily="2" charset="-122"/>
              </a:rPr>
              <a:t>2.1 </a:t>
            </a:r>
            <a:r>
              <a:rPr lang="zh-CN" altLang="en-US" sz="2800" dirty="0" smtClean="0">
                <a:solidFill>
                  <a:srgbClr val="0000FF"/>
                </a:solidFill>
                <a:latin typeface="华文中宋" panose="02010600040101010101" pitchFamily="2" charset="-122"/>
                <a:ea typeface="华文中宋" panose="02010600040101010101" pitchFamily="2" charset="-122"/>
              </a:rPr>
              <a:t>简介</a:t>
            </a:r>
            <a:endParaRPr lang="zh-CN" sz="2800" dirty="0">
              <a:solidFill>
                <a:schemeClr val="tx1"/>
              </a:solidFill>
              <a:latin typeface="华文中宋" panose="02010600040101010101" pitchFamily="2" charset="-122"/>
              <a:ea typeface="华文中宋" panose="02010600040101010101" pitchFamily="2" charset="-122"/>
            </a:endParaRPr>
          </a:p>
        </p:txBody>
      </p:sp>
      <p:sp>
        <p:nvSpPr>
          <p:cNvPr id="12" name="内容占位符 2"/>
          <p:cNvSpPr txBox="1"/>
          <p:nvPr/>
        </p:nvSpPr>
        <p:spPr>
          <a:xfrm>
            <a:off x="441752" y="1124744"/>
            <a:ext cx="8568488" cy="3168352"/>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pPr marL="0" indent="0">
              <a:buNone/>
            </a:pPr>
            <a:r>
              <a:rPr lang="zh-CN" altLang="en-US" sz="2800" dirty="0" smtClean="0">
                <a:latin typeface="华文中宋" panose="02010600040101010101" pitchFamily="2" charset="-122"/>
                <a:ea typeface="华文中宋" panose="02010600040101010101" pitchFamily="2" charset="-122"/>
              </a:rPr>
              <a:t>第一章提到的应用领域：</a:t>
            </a:r>
            <a:endParaRPr lang="zh-CN" altLang="en-US" sz="2800" dirty="0" smtClean="0">
              <a:latin typeface="华文中宋" panose="02010600040101010101" pitchFamily="2" charset="-122"/>
              <a:ea typeface="华文中宋" panose="02010600040101010101" pitchFamily="2" charset="-122"/>
            </a:endParaRPr>
          </a:p>
          <a:p>
            <a:r>
              <a:rPr lang="zh-CN" altLang="en-US" sz="2400" dirty="0" smtClean="0">
                <a:latin typeface="华文中宋" panose="02010600040101010101" pitchFamily="2" charset="-122"/>
                <a:ea typeface="华文中宋" panose="02010600040101010101" pitchFamily="2" charset="-122"/>
              </a:rPr>
              <a:t>桌面计算：注重程序的</a:t>
            </a:r>
            <a:r>
              <a:rPr lang="zh-CN" altLang="en-US" sz="2400" dirty="0" smtClean="0">
                <a:solidFill>
                  <a:srgbClr val="FF0000"/>
                </a:solidFill>
                <a:latin typeface="华文中宋" panose="02010600040101010101" pitchFamily="2" charset="-122"/>
                <a:ea typeface="华文中宋" panose="02010600040101010101" pitchFamily="2" charset="-122"/>
              </a:rPr>
              <a:t>定点和浮点运算</a:t>
            </a:r>
            <a:r>
              <a:rPr lang="zh-CN" altLang="en-US" sz="2400" dirty="0" smtClean="0">
                <a:latin typeface="华文中宋" panose="02010600040101010101" pitchFamily="2" charset="-122"/>
                <a:ea typeface="华文中宋" panose="02010600040101010101" pitchFamily="2" charset="-122"/>
              </a:rPr>
              <a:t>性能，不注重</a:t>
            </a:r>
            <a:r>
              <a:rPr lang="zh-CN" altLang="en-US" sz="2400" dirty="0" smtClean="0">
                <a:solidFill>
                  <a:srgbClr val="FF33CC"/>
                </a:solidFill>
                <a:latin typeface="华文中宋" panose="02010600040101010101" pitchFamily="2" charset="-122"/>
                <a:ea typeface="华文中宋" panose="02010600040101010101" pitchFamily="2" charset="-122"/>
              </a:rPr>
              <a:t>程序的大小</a:t>
            </a:r>
            <a:r>
              <a:rPr lang="zh-CN" altLang="en-US" sz="2400" dirty="0" smtClean="0">
                <a:latin typeface="华文中宋" panose="02010600040101010101" pitchFamily="2" charset="-122"/>
                <a:ea typeface="华文中宋" panose="02010600040101010101" pitchFamily="2" charset="-122"/>
              </a:rPr>
              <a:t>以及</a:t>
            </a:r>
            <a:r>
              <a:rPr lang="zh-CN" altLang="en-US" sz="2400" dirty="0" smtClean="0">
                <a:solidFill>
                  <a:srgbClr val="FF33CC"/>
                </a:solidFill>
                <a:latin typeface="华文中宋" panose="02010600040101010101" pitchFamily="2" charset="-122"/>
                <a:ea typeface="华文中宋" panose="02010600040101010101" pitchFamily="2" charset="-122"/>
              </a:rPr>
              <a:t>处理器的功耗</a:t>
            </a:r>
            <a:r>
              <a:rPr lang="zh-CN" altLang="en-US" sz="2400" dirty="0" smtClean="0">
                <a:latin typeface="华文中宋" panose="02010600040101010101" pitchFamily="2" charset="-122"/>
                <a:ea typeface="华文中宋" panose="02010600040101010101" pitchFamily="2" charset="-122"/>
              </a:rPr>
              <a:t>。</a:t>
            </a:r>
            <a:endParaRPr lang="zh-CN" altLang="en-US" sz="2400" dirty="0" smtClean="0">
              <a:latin typeface="华文中宋" panose="02010600040101010101" pitchFamily="2" charset="-122"/>
              <a:ea typeface="华文中宋" panose="02010600040101010101" pitchFamily="2" charset="-122"/>
            </a:endParaRPr>
          </a:p>
          <a:p>
            <a:r>
              <a:rPr lang="zh-CN" altLang="en-US" sz="2400" dirty="0" smtClean="0">
                <a:latin typeface="华文中宋" panose="02010600040101010101" pitchFamily="2" charset="-122"/>
                <a:ea typeface="华文中宋" panose="02010600040101010101" pitchFamily="2" charset="-122"/>
              </a:rPr>
              <a:t>服务器及集群：主要应用于数据库、文件服务器、</a:t>
            </a:r>
            <a:r>
              <a:rPr lang="en-US" altLang="zh-CN" sz="2400" dirty="0" smtClean="0">
                <a:latin typeface="华文中宋" panose="02010600040101010101" pitchFamily="2" charset="-122"/>
                <a:ea typeface="华文中宋" panose="02010600040101010101" pitchFamily="2" charset="-122"/>
              </a:rPr>
              <a:t>Web</a:t>
            </a:r>
            <a:r>
              <a:rPr lang="zh-CN" altLang="en-US" sz="2400" dirty="0" smtClean="0">
                <a:latin typeface="华文中宋" panose="02010600040101010101" pitchFamily="2" charset="-122"/>
                <a:ea typeface="华文中宋" panose="02010600040101010101" pitchFamily="2" charset="-122"/>
              </a:rPr>
              <a:t>应用等。注重</a:t>
            </a:r>
            <a:r>
              <a:rPr lang="zh-CN" altLang="en-US" sz="2400" dirty="0" smtClean="0">
                <a:solidFill>
                  <a:srgbClr val="FF0000"/>
                </a:solidFill>
                <a:latin typeface="华文中宋" panose="02010600040101010101" pitchFamily="2" charset="-122"/>
                <a:ea typeface="华文中宋" panose="02010600040101010101" pitchFamily="2" charset="-122"/>
              </a:rPr>
              <a:t>定点和字符串</a:t>
            </a:r>
            <a:r>
              <a:rPr lang="zh-CN" altLang="en-US" sz="2400" dirty="0" smtClean="0">
                <a:latin typeface="华文中宋" panose="02010600040101010101" pitchFamily="2" charset="-122"/>
                <a:ea typeface="华文中宋" panose="02010600040101010101" pitchFamily="2" charset="-122"/>
              </a:rPr>
              <a:t>方面的性能，有</a:t>
            </a:r>
            <a:r>
              <a:rPr lang="zh-CN" altLang="en-US" sz="2400" dirty="0" smtClean="0">
                <a:solidFill>
                  <a:srgbClr val="FF33CC"/>
                </a:solidFill>
                <a:latin typeface="华文中宋" panose="02010600040101010101" pitchFamily="2" charset="-122"/>
                <a:ea typeface="华文中宋" panose="02010600040101010101" pitchFamily="2" charset="-122"/>
              </a:rPr>
              <a:t>浮点指令</a:t>
            </a:r>
            <a:r>
              <a:rPr lang="zh-CN" altLang="en-US" sz="2400" dirty="0" smtClean="0">
                <a:latin typeface="华文中宋" panose="02010600040101010101" pitchFamily="2" charset="-122"/>
                <a:ea typeface="华文中宋" panose="02010600040101010101" pitchFamily="2" charset="-122"/>
              </a:rPr>
              <a:t>不注重。</a:t>
            </a:r>
            <a:endParaRPr lang="zh-CN" altLang="en-US" sz="2400" dirty="0" smtClean="0">
              <a:latin typeface="华文中宋" panose="02010600040101010101" pitchFamily="2" charset="-122"/>
              <a:ea typeface="华文中宋" panose="02010600040101010101" pitchFamily="2" charset="-122"/>
            </a:endParaRPr>
          </a:p>
          <a:p>
            <a:r>
              <a:rPr lang="zh-CN" altLang="en-US" sz="2400" dirty="0" smtClean="0">
                <a:latin typeface="华文中宋" panose="02010600040101010101" pitchFamily="2" charset="-122"/>
                <a:ea typeface="华文中宋" panose="02010600040101010101" pitchFamily="2" charset="-122"/>
              </a:rPr>
              <a:t>嵌入式应用和个人移动设备：注重</a:t>
            </a:r>
            <a:r>
              <a:rPr lang="zh-CN" altLang="en-US" sz="2400" dirty="0" smtClean="0">
                <a:solidFill>
                  <a:srgbClr val="FF0000"/>
                </a:solidFill>
                <a:latin typeface="华文中宋" panose="02010600040101010101" pitchFamily="2" charset="-122"/>
                <a:ea typeface="华文中宋" panose="02010600040101010101" pitchFamily="2" charset="-122"/>
              </a:rPr>
              <a:t>成本和功耗</a:t>
            </a:r>
            <a:r>
              <a:rPr lang="zh-CN" altLang="en-US" sz="2400" dirty="0" smtClean="0">
                <a:latin typeface="华文中宋" panose="02010600040101010101" pitchFamily="2" charset="-122"/>
                <a:ea typeface="华文中宋" panose="02010600040101010101" pitchFamily="2" charset="-122"/>
              </a:rPr>
              <a:t>，</a:t>
            </a:r>
            <a:r>
              <a:rPr lang="zh-CN" altLang="en-US" sz="2400" dirty="0" smtClean="0">
                <a:solidFill>
                  <a:srgbClr val="FF0000"/>
                </a:solidFill>
                <a:latin typeface="华文中宋" panose="02010600040101010101" pitchFamily="2" charset="-122"/>
                <a:ea typeface="华文中宋" panose="02010600040101010101" pitchFamily="2" charset="-122"/>
              </a:rPr>
              <a:t>代码量大小</a:t>
            </a:r>
            <a:r>
              <a:rPr lang="zh-CN" altLang="en-US" sz="2400" dirty="0" smtClean="0">
                <a:solidFill>
                  <a:srgbClr val="0000CC"/>
                </a:solidFill>
                <a:latin typeface="华文中宋" panose="02010600040101010101" pitchFamily="2" charset="-122"/>
                <a:ea typeface="华文中宋" panose="02010600040101010101" pitchFamily="2" charset="-122"/>
              </a:rPr>
              <a:t>很重</a:t>
            </a:r>
            <a:r>
              <a:rPr lang="zh-CN" altLang="en-US" sz="2400" dirty="0" smtClean="0">
                <a:latin typeface="华文中宋" panose="02010600040101010101" pitchFamily="2" charset="-122"/>
                <a:ea typeface="华文中宋" panose="02010600040101010101" pitchFamily="2" charset="-122"/>
              </a:rPr>
              <a:t>要。一些指令（如</a:t>
            </a:r>
            <a:r>
              <a:rPr lang="zh-CN" altLang="en-US" sz="2400" dirty="0" smtClean="0">
                <a:solidFill>
                  <a:srgbClr val="FF33CC"/>
                </a:solidFill>
                <a:latin typeface="华文中宋" panose="02010600040101010101" pitchFamily="2" charset="-122"/>
                <a:ea typeface="华文中宋" panose="02010600040101010101" pitchFamily="2" charset="-122"/>
              </a:rPr>
              <a:t>浮点指令</a:t>
            </a:r>
            <a:r>
              <a:rPr lang="zh-CN" altLang="en-US" sz="2400" dirty="0" smtClean="0">
                <a:latin typeface="华文中宋" panose="02010600040101010101" pitchFamily="2" charset="-122"/>
                <a:ea typeface="华文中宋" panose="02010600040101010101" pitchFamily="2" charset="-122"/>
              </a:rPr>
              <a:t>）作为可定制的选项。</a:t>
            </a:r>
            <a:endParaRPr lang="zh-CN" altLang="en-US" sz="2400" dirty="0" smtClean="0">
              <a:latin typeface="华文中宋" panose="02010600040101010101" pitchFamily="2" charset="-122"/>
              <a:ea typeface="华文中宋" panose="02010600040101010101" pitchFamily="2" charset="-122"/>
            </a:endParaRPr>
          </a:p>
        </p:txBody>
      </p:sp>
      <p:sp>
        <p:nvSpPr>
          <p:cNvPr id="13" name="内容占位符 2"/>
          <p:cNvSpPr txBox="1"/>
          <p:nvPr/>
        </p:nvSpPr>
        <p:spPr bwMode="auto">
          <a:xfrm>
            <a:off x="609600" y="4293096"/>
            <a:ext cx="8138864" cy="1652037"/>
          </a:xfrm>
          <a:prstGeom prst="rect">
            <a:avLst/>
          </a:prstGeom>
          <a:solidFill>
            <a:schemeClr val="accent6">
              <a:lumMod val="20000"/>
              <a:lumOff val="80000"/>
            </a:schemeClr>
          </a:solidFill>
          <a:ln>
            <a:noFill/>
          </a:ln>
        </p:spPr>
        <p:txBody>
          <a:bodyPr vert="horz" wrap="square" lIns="91440" tIns="46800" rIns="91440" bIns="45720" numCol="1" anchor="t" anchorCtr="0" compatLnSpc="1"/>
          <a:lstStyle>
            <a:lvl1pPr marL="342900" indent="-342900" algn="l" rtl="0" fontAlgn="base">
              <a:lnSpc>
                <a:spcPct val="120000"/>
              </a:lnSpc>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fontAlgn="base">
              <a:lnSpc>
                <a:spcPct val="120000"/>
              </a:lnSpc>
              <a:spcBef>
                <a:spcPct val="20000"/>
              </a:spcBef>
              <a:spcAft>
                <a:spcPct val="0"/>
              </a:spcAft>
              <a:buClr>
                <a:schemeClr val="accent1"/>
              </a:buClr>
              <a:buFont typeface="Wingdings" panose="05000000000000000000" pitchFamily="2" charset="2"/>
              <a:buChar char="§"/>
              <a:defRPr sz="2400">
                <a:solidFill>
                  <a:schemeClr val="tx1"/>
                </a:solidFill>
                <a:latin typeface="Arial" panose="020B0604020202020204" pitchFamily="34" charset="0"/>
                <a:ea typeface="黑体" panose="02010609060101010101" pitchFamily="49" charset="-122"/>
              </a:defRPr>
            </a:lvl2pPr>
            <a:lvl3pPr marL="1143000" indent="-228600" algn="l" rtl="0" fontAlgn="base">
              <a:spcBef>
                <a:spcPct val="20000"/>
              </a:spcBef>
              <a:spcAft>
                <a:spcPct val="0"/>
              </a:spcAft>
              <a:buClr>
                <a:schemeClr val="tx1"/>
              </a:buClr>
              <a:buChar char="•"/>
              <a:defRPr sz="2200">
                <a:solidFill>
                  <a:schemeClr val="tx1"/>
                </a:solidFill>
                <a:latin typeface="Arial" panose="020B0604020202020204" pitchFamily="34" charset="0"/>
                <a:ea typeface="黑体" panose="02010609060101010101" pitchFamily="49" charset="-122"/>
              </a:defRPr>
            </a:lvl3pPr>
            <a:lvl4pPr marL="1600200" indent="-228600" algn="l" rtl="0" fontAlgn="base">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4pPr>
            <a:lvl5pPr marL="2057400" indent="-228600" algn="l" rtl="0" fontAlgn="base">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pPr eaLnBrk="1" hangingPunct="1"/>
            <a:r>
              <a:rPr kumimoji="0" lang="zh-CN" altLang="en-US" sz="2400" b="0" kern="0" dirty="0" smtClean="0">
                <a:solidFill>
                  <a:srgbClr val="FF0000"/>
                </a:solidFill>
                <a:latin typeface="华文中宋" panose="02010600040101010101" pitchFamily="2" charset="-122"/>
                <a:ea typeface="华文中宋" panose="02010600040101010101" pitchFamily="2" charset="-122"/>
              </a:rPr>
              <a:t>指令系统在这三个应用领域的情况很相似</a:t>
            </a:r>
            <a:endParaRPr kumimoji="0" lang="en-US" altLang="zh-CN" sz="2400" b="0" kern="0" dirty="0" smtClean="0">
              <a:latin typeface="华文中宋" panose="02010600040101010101" pitchFamily="2" charset="-122"/>
              <a:ea typeface="华文中宋" panose="02010600040101010101" pitchFamily="2" charset="-122"/>
            </a:endParaRPr>
          </a:p>
          <a:p>
            <a:pPr eaLnBrk="1" hangingPunct="1"/>
            <a:r>
              <a:rPr kumimoji="0" lang="zh-CN" altLang="en-US" sz="2400" b="0" kern="0" dirty="0" smtClean="0">
                <a:latin typeface="华文中宋" panose="02010600040101010101" pitchFamily="2" charset="-122"/>
                <a:ea typeface="华文中宋" panose="02010600040101010101" pitchFamily="2" charset="-122"/>
              </a:rPr>
              <a:t>本章的</a:t>
            </a:r>
            <a:r>
              <a:rPr kumimoji="0" lang="en-US" altLang="zh-CN" sz="2400" b="0" kern="0" dirty="0" smtClean="0">
                <a:latin typeface="华文中宋" panose="02010600040101010101" pitchFamily="2" charset="-122"/>
                <a:ea typeface="华文中宋" panose="02010600040101010101" pitchFamily="2" charset="-122"/>
              </a:rPr>
              <a:t>MIPS</a:t>
            </a:r>
            <a:r>
              <a:rPr kumimoji="0" lang="zh-CN" altLang="en-US" sz="2400" b="0" kern="0" dirty="0" smtClean="0">
                <a:latin typeface="华文中宋" panose="02010600040101010101" pitchFamily="2" charset="-122"/>
                <a:ea typeface="华文中宋" panose="02010600040101010101" pitchFamily="2" charset="-122"/>
              </a:rPr>
              <a:t>系统结构在桌面、服务器及嵌入式应用中均有广泛应用</a:t>
            </a:r>
            <a:endParaRPr kumimoji="0" lang="zh-CN" altLang="en-US" sz="2400" b="0" kern="0" dirty="0">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xEl>
                                              <p:pRg st="0" end="0"/>
                                            </p:txEl>
                                          </p:spTgt>
                                        </p:tgtEl>
                                        <p:attrNameLst>
                                          <p:attrName>style.visibility</p:attrName>
                                        </p:attrNameLst>
                                      </p:cBhvr>
                                      <p:to>
                                        <p:strVal val="visible"/>
                                      </p:to>
                                    </p:set>
                                    <p:animEffect transition="in" filter="fade">
                                      <p:cBhvr>
                                        <p:cTn id="17" dur="500"/>
                                        <p:tgtEl>
                                          <p:spTgt spid="13">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3">
                                            <p:txEl>
                                              <p:pRg st="1" end="1"/>
                                            </p:txEl>
                                          </p:spTgt>
                                        </p:tgtEl>
                                        <p:attrNameLst>
                                          <p:attrName>style.visibility</p:attrName>
                                        </p:attrNameLst>
                                      </p:cBhvr>
                                      <p:to>
                                        <p:strVal val="visible"/>
                                      </p:to>
                                    </p:set>
                                    <p:animEffect transition="in" filter="fade">
                                      <p:cBhvr>
                                        <p:cTn id="20"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idx="4294967295"/>
          </p:nvPr>
        </p:nvSpPr>
        <p:spPr>
          <a:xfrm>
            <a:off x="436180" y="76200"/>
            <a:ext cx="8403020" cy="685800"/>
          </a:xfrm>
        </p:spPr>
        <p:txBody>
          <a:bodyPr>
            <a:normAutofit/>
          </a:bodyPr>
          <a:lstStyle/>
          <a:p>
            <a:pPr lvl="0">
              <a:spcBef>
                <a:spcPts val="0"/>
              </a:spcBef>
            </a:pPr>
            <a:r>
              <a:rPr lang="en-US" altLang="zh-CN" sz="2800" dirty="0">
                <a:solidFill>
                  <a:srgbClr val="0000FF"/>
                </a:solidFill>
                <a:latin typeface="华文中宋" panose="02010600040101010101" pitchFamily="2" charset="-122"/>
                <a:ea typeface="华文中宋" panose="02010600040101010101" pitchFamily="2" charset="-122"/>
              </a:rPr>
              <a:t>2.3 </a:t>
            </a:r>
            <a:r>
              <a:rPr lang="zh-CN" altLang="en-US" sz="2800" dirty="0">
                <a:solidFill>
                  <a:srgbClr val="0000FF"/>
                </a:solidFill>
                <a:latin typeface="华文中宋" panose="02010600040101010101" pitchFamily="2" charset="-122"/>
                <a:ea typeface="华文中宋" panose="02010600040101010101" pitchFamily="2" charset="-122"/>
              </a:rPr>
              <a:t>存储器寻址</a:t>
            </a:r>
            <a:endParaRPr lang="zh-CN" sz="2800" dirty="0">
              <a:solidFill>
                <a:schemeClr val="tx1"/>
              </a:solidFill>
              <a:latin typeface="华文中宋" panose="02010600040101010101" pitchFamily="2" charset="-122"/>
              <a:ea typeface="华文中宋" panose="02010600040101010101" pitchFamily="2" charset="-122"/>
            </a:endParaRPr>
          </a:p>
        </p:txBody>
      </p:sp>
      <p:sp>
        <p:nvSpPr>
          <p:cNvPr id="3" name="内容占位符 2"/>
          <p:cNvSpPr txBox="1"/>
          <p:nvPr/>
        </p:nvSpPr>
        <p:spPr>
          <a:xfrm>
            <a:off x="468932" y="1628800"/>
            <a:ext cx="8229600" cy="3402088"/>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pPr marL="0" indent="0">
              <a:lnSpc>
                <a:spcPts val="3500"/>
              </a:lnSpc>
              <a:buNone/>
            </a:pPr>
            <a:r>
              <a:rPr lang="zh-CN" altLang="en-US" sz="2800" dirty="0" smtClean="0">
                <a:latin typeface="华文中宋" panose="02010600040101010101" pitchFamily="2" charset="-122"/>
                <a:ea typeface="华文中宋" panose="02010600040101010101" pitchFamily="2" charset="-122"/>
              </a:rPr>
              <a:t>立即数寻址方式</a:t>
            </a:r>
            <a:br>
              <a:rPr lang="zh-CN" altLang="en-US" sz="2800" dirty="0" smtClean="0">
                <a:latin typeface="华文中宋" panose="02010600040101010101" pitchFamily="2" charset="-122"/>
                <a:ea typeface="华文中宋" panose="02010600040101010101" pitchFamily="2" charset="-122"/>
              </a:rPr>
            </a:br>
            <a:r>
              <a:rPr lang="zh-CN" altLang="en-US" sz="2800" dirty="0" smtClean="0">
                <a:latin typeface="华文中宋" panose="02010600040101010101" pitchFamily="2" charset="-122"/>
                <a:ea typeface="华文中宋" panose="02010600040101010101" pitchFamily="2" charset="-122"/>
              </a:rPr>
              <a:t>      </a:t>
            </a:r>
            <a:r>
              <a:rPr lang="zh-CN" altLang="en-US" sz="2400" dirty="0" smtClean="0">
                <a:latin typeface="华文中宋" panose="02010600040101010101" pitchFamily="2" charset="-122"/>
                <a:ea typeface="华文中宋" panose="02010600040101010101" pitchFamily="2" charset="-122"/>
              </a:rPr>
              <a:t>立即数寻址常用于</a:t>
            </a:r>
            <a:r>
              <a:rPr lang="zh-CN" altLang="en-US" sz="2400" dirty="0" smtClean="0">
                <a:solidFill>
                  <a:srgbClr val="C00000"/>
                </a:solidFill>
                <a:latin typeface="华文中宋" panose="02010600040101010101" pitchFamily="2" charset="-122"/>
                <a:ea typeface="华文中宋" panose="02010600040101010101" pitchFamily="2" charset="-122"/>
              </a:rPr>
              <a:t>算术运算指令</a:t>
            </a:r>
            <a:r>
              <a:rPr lang="zh-CN" altLang="en-US" sz="2400" dirty="0" smtClean="0">
                <a:latin typeface="华文中宋" panose="02010600040101010101" pitchFamily="2" charset="-122"/>
                <a:ea typeface="华文中宋" panose="02010600040101010101" pitchFamily="2" charset="-122"/>
              </a:rPr>
              <a:t>、</a:t>
            </a:r>
            <a:r>
              <a:rPr lang="zh-CN" altLang="en-US" sz="2400" dirty="0" smtClean="0">
                <a:solidFill>
                  <a:srgbClr val="C00000"/>
                </a:solidFill>
                <a:latin typeface="华文中宋" panose="02010600040101010101" pitchFamily="2" charset="-122"/>
                <a:ea typeface="华文中宋" panose="02010600040101010101" pitchFamily="2" charset="-122"/>
              </a:rPr>
              <a:t>载入常数到寄存器指令</a:t>
            </a:r>
            <a:r>
              <a:rPr lang="zh-CN" altLang="en-US" sz="2400" dirty="0" smtClean="0">
                <a:latin typeface="华文中宋" panose="02010600040101010101" pitchFamily="2" charset="-122"/>
                <a:ea typeface="华文中宋" panose="02010600040101010101" pitchFamily="2" charset="-122"/>
              </a:rPr>
              <a:t>、</a:t>
            </a:r>
            <a:r>
              <a:rPr lang="zh-CN" altLang="en-US" sz="2400" dirty="0" smtClean="0">
                <a:solidFill>
                  <a:srgbClr val="C00000"/>
                </a:solidFill>
                <a:latin typeface="华文中宋" panose="02010600040101010101" pitchFamily="2" charset="-122"/>
                <a:ea typeface="华文中宋" panose="02010600040101010101" pitchFamily="2" charset="-122"/>
              </a:rPr>
              <a:t>比较指令</a:t>
            </a:r>
            <a:r>
              <a:rPr lang="zh-CN" altLang="en-US" sz="2400" dirty="0" smtClean="0">
                <a:latin typeface="华文中宋" panose="02010600040101010101" pitchFamily="2" charset="-122"/>
                <a:ea typeface="华文中宋" panose="02010600040101010101" pitchFamily="2" charset="-122"/>
              </a:rPr>
              <a:t>（主要是条件转移指令）</a:t>
            </a:r>
            <a:r>
              <a:rPr lang="zh-CN" altLang="en-US" sz="2400" dirty="0" smtClean="0">
                <a:solidFill>
                  <a:srgbClr val="C00000"/>
                </a:solidFill>
                <a:latin typeface="华文中宋" panose="02010600040101010101" pitchFamily="2" charset="-122"/>
                <a:ea typeface="华文中宋" panose="02010600040101010101" pitchFamily="2" charset="-122"/>
              </a:rPr>
              <a:t>。</a:t>
            </a:r>
            <a:endParaRPr lang="en-US" altLang="zh-CN" sz="2400" dirty="0" smtClean="0">
              <a:solidFill>
                <a:srgbClr val="C00000"/>
              </a:solidFill>
              <a:latin typeface="华文中宋" panose="02010600040101010101" pitchFamily="2" charset="-122"/>
              <a:ea typeface="华文中宋" panose="02010600040101010101" pitchFamily="2" charset="-122"/>
            </a:endParaRPr>
          </a:p>
          <a:p>
            <a:pPr marL="0" indent="0">
              <a:lnSpc>
                <a:spcPts val="3500"/>
              </a:lnSpc>
              <a:buNone/>
            </a:pPr>
            <a:r>
              <a:rPr lang="en-US" altLang="zh-CN" sz="2400" dirty="0">
                <a:solidFill>
                  <a:srgbClr val="C00000"/>
                </a:solidFill>
                <a:latin typeface="华文中宋" panose="02010600040101010101" pitchFamily="2" charset="-122"/>
                <a:ea typeface="华文中宋" panose="02010600040101010101" pitchFamily="2" charset="-122"/>
              </a:rPr>
              <a:t> </a:t>
            </a:r>
            <a:r>
              <a:rPr lang="en-US" altLang="zh-CN" sz="2400" dirty="0" smtClean="0">
                <a:solidFill>
                  <a:srgbClr val="C00000"/>
                </a:solidFill>
                <a:latin typeface="华文中宋" panose="02010600040101010101" pitchFamily="2" charset="-122"/>
                <a:ea typeface="华文中宋" panose="02010600040101010101" pitchFamily="2" charset="-122"/>
              </a:rPr>
              <a:t>     </a:t>
            </a:r>
            <a:r>
              <a:rPr lang="zh-CN" altLang="en-US" sz="2400" dirty="0" smtClean="0">
                <a:latin typeface="华文中宋" panose="02010600040101010101" pitchFamily="2" charset="-122"/>
                <a:ea typeface="华文中宋" panose="02010600040101010101" pitchFamily="2" charset="-122"/>
              </a:rPr>
              <a:t>立即数寻址：</a:t>
            </a:r>
            <a:r>
              <a:rPr lang="zh-CN" altLang="en-US" sz="2400" dirty="0" smtClean="0">
                <a:solidFill>
                  <a:srgbClr val="FF0000"/>
                </a:solidFill>
                <a:latin typeface="华文中宋" panose="02010600040101010101" pitchFamily="2" charset="-122"/>
                <a:ea typeface="华文中宋" panose="02010600040101010101" pitchFamily="2" charset="-122"/>
              </a:rPr>
              <a:t>是支持所有操作</a:t>
            </a:r>
            <a:r>
              <a:rPr lang="zh-CN" altLang="en-US" sz="2400" dirty="0" smtClean="0">
                <a:solidFill>
                  <a:srgbClr val="C00000"/>
                </a:solidFill>
                <a:latin typeface="华文中宋" panose="02010600040101010101" pitchFamily="2" charset="-122"/>
                <a:ea typeface="华文中宋" panose="02010600040101010101" pitchFamily="2" charset="-122"/>
              </a:rPr>
              <a:t>还是只支持一部分操作</a:t>
            </a:r>
            <a:r>
              <a:rPr lang="zh-CN" altLang="en-US" sz="2400" dirty="0" smtClean="0">
                <a:latin typeface="华文中宋" panose="02010600040101010101" pitchFamily="2" charset="-122"/>
                <a:ea typeface="华文中宋" panose="02010600040101010101" pitchFamily="2" charset="-122"/>
              </a:rPr>
              <a:t>对设计指令系统很重要。下面的统计图表列出了一个指令系统中常见</a:t>
            </a:r>
            <a:r>
              <a:rPr lang="zh-CN" altLang="en-US" sz="2400" dirty="0" smtClean="0">
                <a:solidFill>
                  <a:srgbClr val="C00000"/>
                </a:solidFill>
                <a:latin typeface="华文中宋" panose="02010600040101010101" pitchFamily="2" charset="-122"/>
                <a:ea typeface="华文中宋" panose="02010600040101010101" pitchFamily="2" charset="-122"/>
              </a:rPr>
              <a:t>定点操作</a:t>
            </a:r>
            <a:r>
              <a:rPr lang="zh-CN" altLang="en-US" sz="2400" dirty="0" smtClean="0">
                <a:latin typeface="华文中宋" panose="02010600040101010101" pitchFamily="2" charset="-122"/>
                <a:ea typeface="华文中宋" panose="02010600040101010101" pitchFamily="2" charset="-122"/>
              </a:rPr>
              <a:t>使用立即数的频率。</a:t>
            </a:r>
            <a:endParaRPr lang="zh-CN" altLang="en-US" sz="2400" dirty="0">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idx="4294967295"/>
          </p:nvPr>
        </p:nvSpPr>
        <p:spPr>
          <a:xfrm>
            <a:off x="436180" y="76200"/>
            <a:ext cx="8403020" cy="685800"/>
          </a:xfrm>
        </p:spPr>
        <p:txBody>
          <a:bodyPr>
            <a:normAutofit/>
          </a:bodyPr>
          <a:lstStyle/>
          <a:p>
            <a:pPr lvl="0">
              <a:spcBef>
                <a:spcPts val="0"/>
              </a:spcBef>
            </a:pPr>
            <a:r>
              <a:rPr lang="en-US" altLang="zh-CN" sz="2800" dirty="0">
                <a:solidFill>
                  <a:srgbClr val="0000FF"/>
                </a:solidFill>
                <a:latin typeface="华文中宋" panose="02010600040101010101" pitchFamily="2" charset="-122"/>
                <a:ea typeface="华文中宋" panose="02010600040101010101" pitchFamily="2" charset="-122"/>
              </a:rPr>
              <a:t>2.3 </a:t>
            </a:r>
            <a:r>
              <a:rPr lang="zh-CN" altLang="en-US" sz="2800" dirty="0">
                <a:solidFill>
                  <a:srgbClr val="0000FF"/>
                </a:solidFill>
                <a:latin typeface="华文中宋" panose="02010600040101010101" pitchFamily="2" charset="-122"/>
                <a:ea typeface="华文中宋" panose="02010600040101010101" pitchFamily="2" charset="-122"/>
              </a:rPr>
              <a:t>存储器寻址</a:t>
            </a:r>
            <a:endParaRPr lang="zh-CN" sz="2800" dirty="0">
              <a:solidFill>
                <a:schemeClr val="tx1"/>
              </a:solidFill>
              <a:latin typeface="华文中宋" panose="02010600040101010101" pitchFamily="2" charset="-122"/>
              <a:ea typeface="华文中宋" panose="02010600040101010101" pitchFamily="2" charset="-122"/>
            </a:endParaRPr>
          </a:p>
        </p:txBody>
      </p:sp>
      <p:graphicFrame>
        <p:nvGraphicFramePr>
          <p:cNvPr id="3" name="Object 3"/>
          <p:cNvGraphicFramePr>
            <a:graphicFrameLocks noChangeAspect="1"/>
          </p:cNvGraphicFramePr>
          <p:nvPr/>
        </p:nvGraphicFramePr>
        <p:xfrm>
          <a:off x="1043608" y="1844824"/>
          <a:ext cx="7060902" cy="4131976"/>
        </p:xfrm>
        <a:graphic>
          <a:graphicData uri="http://schemas.openxmlformats.org/drawingml/2006/chart">
            <c:chart xmlns:c="http://schemas.openxmlformats.org/drawingml/2006/chart" xmlns:r="http://schemas.openxmlformats.org/officeDocument/2006/relationships" r:id="rId1"/>
          </a:graphicData>
        </a:graphic>
      </p:graphicFrame>
      <p:sp>
        <p:nvSpPr>
          <p:cNvPr id="4" name="内容占位符 2"/>
          <p:cNvSpPr txBox="1"/>
          <p:nvPr/>
        </p:nvSpPr>
        <p:spPr>
          <a:xfrm>
            <a:off x="827584" y="1052736"/>
            <a:ext cx="3095880" cy="6657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pPr marL="0" indent="0">
              <a:buNone/>
            </a:pPr>
            <a:r>
              <a:rPr lang="zh-CN" altLang="en-US" sz="2800" dirty="0" smtClean="0">
                <a:latin typeface="华文中宋" panose="02010600040101010101" pitchFamily="2" charset="-122"/>
                <a:ea typeface="华文中宋" panose="02010600040101010101" pitchFamily="2" charset="-122"/>
              </a:rPr>
              <a:t>立即数寻址方式</a:t>
            </a:r>
            <a:br>
              <a:rPr lang="zh-CN" altLang="en-US" dirty="0" smtClean="0"/>
            </a:b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idx="4294967295"/>
          </p:nvPr>
        </p:nvSpPr>
        <p:spPr>
          <a:xfrm>
            <a:off x="436180" y="76200"/>
            <a:ext cx="8403020" cy="685800"/>
          </a:xfrm>
        </p:spPr>
        <p:txBody>
          <a:bodyPr>
            <a:normAutofit/>
          </a:bodyPr>
          <a:lstStyle/>
          <a:p>
            <a:pPr lvl="0">
              <a:spcBef>
                <a:spcPts val="0"/>
              </a:spcBef>
            </a:pPr>
            <a:r>
              <a:rPr lang="en-US" altLang="zh-CN" sz="2800" dirty="0">
                <a:solidFill>
                  <a:srgbClr val="0000FF"/>
                </a:solidFill>
                <a:latin typeface="华文中宋" panose="02010600040101010101" pitchFamily="2" charset="-122"/>
                <a:ea typeface="华文中宋" panose="02010600040101010101" pitchFamily="2" charset="-122"/>
              </a:rPr>
              <a:t>2.3 </a:t>
            </a:r>
            <a:r>
              <a:rPr lang="zh-CN" altLang="en-US" sz="2800" dirty="0">
                <a:solidFill>
                  <a:srgbClr val="0000FF"/>
                </a:solidFill>
                <a:latin typeface="华文中宋" panose="02010600040101010101" pitchFamily="2" charset="-122"/>
                <a:ea typeface="华文中宋" panose="02010600040101010101" pitchFamily="2" charset="-122"/>
              </a:rPr>
              <a:t>存储器寻址</a:t>
            </a:r>
            <a:endParaRPr lang="zh-CN" sz="2800" dirty="0">
              <a:solidFill>
                <a:schemeClr val="tx1"/>
              </a:solidFill>
              <a:latin typeface="华文中宋" panose="02010600040101010101" pitchFamily="2" charset="-122"/>
              <a:ea typeface="华文中宋" panose="02010600040101010101" pitchFamily="2" charset="-122"/>
            </a:endParaRPr>
          </a:p>
        </p:txBody>
      </p:sp>
      <p:sp>
        <p:nvSpPr>
          <p:cNvPr id="3" name="内容占位符 2"/>
          <p:cNvSpPr txBox="1"/>
          <p:nvPr/>
        </p:nvSpPr>
        <p:spPr>
          <a:xfrm>
            <a:off x="436180" y="1340768"/>
            <a:ext cx="8229600" cy="3231232"/>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pPr marL="0" indent="0">
              <a:lnSpc>
                <a:spcPts val="3600"/>
              </a:lnSpc>
              <a:buNone/>
            </a:pPr>
            <a:r>
              <a:rPr lang="zh-CN" altLang="en-US" sz="2800" dirty="0" smtClean="0">
                <a:latin typeface="华文中宋" panose="02010600040101010101" pitchFamily="2" charset="-122"/>
                <a:ea typeface="华文中宋" panose="02010600040101010101" pitchFamily="2" charset="-122"/>
              </a:rPr>
              <a:t>立即数寻址方式</a:t>
            </a:r>
            <a:endParaRPr lang="zh-CN" altLang="en-US" dirty="0" smtClean="0">
              <a:latin typeface="华文中宋" panose="02010600040101010101" pitchFamily="2" charset="-122"/>
              <a:ea typeface="华文中宋" panose="02010600040101010101" pitchFamily="2" charset="-122"/>
            </a:endParaRPr>
          </a:p>
          <a:p>
            <a:pPr>
              <a:lnSpc>
                <a:spcPts val="3600"/>
              </a:lnSpc>
              <a:buFont typeface="Wingdings" panose="05000000000000000000" pitchFamily="2" charset="2"/>
              <a:buChar char="l"/>
            </a:pPr>
            <a:r>
              <a:rPr lang="zh-CN" altLang="en-US" sz="2400" dirty="0" smtClean="0">
                <a:latin typeface="华文中宋" panose="02010600040101010101" pitchFamily="2" charset="-122"/>
                <a:ea typeface="华文中宋" panose="02010600040101010101" pitchFamily="2" charset="-122"/>
              </a:rPr>
              <a:t>大约</a:t>
            </a:r>
            <a:r>
              <a:rPr lang="en-US" altLang="zh-CN" sz="2400" dirty="0" smtClean="0">
                <a:solidFill>
                  <a:srgbClr val="C00000"/>
                </a:solidFill>
                <a:latin typeface="华文中宋" panose="02010600040101010101" pitchFamily="2" charset="-122"/>
                <a:ea typeface="华文中宋" panose="02010600040101010101" pitchFamily="2" charset="-122"/>
              </a:rPr>
              <a:t>1/4</a:t>
            </a:r>
            <a:r>
              <a:rPr lang="zh-CN" altLang="en-US" sz="2400" dirty="0" smtClean="0">
                <a:latin typeface="华文中宋" panose="02010600040101010101" pitchFamily="2" charset="-122"/>
                <a:ea typeface="华文中宋" panose="02010600040101010101" pitchFamily="2" charset="-122"/>
              </a:rPr>
              <a:t>的数据传输和定点</a:t>
            </a:r>
            <a:r>
              <a:rPr lang="en-US" altLang="zh-CN" sz="2400" dirty="0" smtClean="0">
                <a:latin typeface="华文中宋" panose="02010600040101010101" pitchFamily="2" charset="-122"/>
                <a:ea typeface="华文中宋" panose="02010600040101010101" pitchFamily="2" charset="-122"/>
              </a:rPr>
              <a:t>ALU</a:t>
            </a:r>
            <a:r>
              <a:rPr lang="zh-CN" altLang="en-US" sz="2400" dirty="0" smtClean="0">
                <a:latin typeface="华文中宋" panose="02010600040101010101" pitchFamily="2" charset="-122"/>
                <a:ea typeface="华文中宋" panose="02010600040101010101" pitchFamily="2" charset="-122"/>
              </a:rPr>
              <a:t>操作有一个立即数操作数。</a:t>
            </a:r>
            <a:endParaRPr lang="zh-CN" altLang="en-US" sz="2400" dirty="0" smtClean="0">
              <a:latin typeface="华文中宋" panose="02010600040101010101" pitchFamily="2" charset="-122"/>
              <a:ea typeface="华文中宋" panose="02010600040101010101" pitchFamily="2" charset="-122"/>
            </a:endParaRPr>
          </a:p>
          <a:p>
            <a:pPr>
              <a:lnSpc>
                <a:spcPts val="3600"/>
              </a:lnSpc>
              <a:buFont typeface="Wingdings" panose="05000000000000000000" pitchFamily="2" charset="2"/>
              <a:buChar char="l"/>
            </a:pPr>
            <a:r>
              <a:rPr lang="zh-CN" altLang="en-US" sz="2400" dirty="0" smtClean="0">
                <a:latin typeface="华文中宋" panose="02010600040101010101" pitchFamily="2" charset="-122"/>
                <a:ea typeface="华文中宋" panose="02010600040101010101" pitchFamily="2" charset="-122"/>
              </a:rPr>
              <a:t>图中最下面的横条表明在定点程序中有约</a:t>
            </a:r>
            <a:r>
              <a:rPr lang="en-US" altLang="zh-CN" sz="2400" dirty="0" smtClean="0">
                <a:solidFill>
                  <a:srgbClr val="C00000"/>
                </a:solidFill>
                <a:latin typeface="华文中宋" panose="02010600040101010101" pitchFamily="2" charset="-122"/>
                <a:ea typeface="华文中宋" panose="02010600040101010101" pitchFamily="2" charset="-122"/>
              </a:rPr>
              <a:t>1/5</a:t>
            </a:r>
            <a:r>
              <a:rPr lang="zh-CN" altLang="en-US" sz="2400" dirty="0" smtClean="0">
                <a:latin typeface="华文中宋" panose="02010600040101010101" pitchFamily="2" charset="-122"/>
                <a:ea typeface="华文中宋" panose="02010600040101010101" pitchFamily="2" charset="-122"/>
              </a:rPr>
              <a:t>的指令用到立即数，在浮点程序中这个比例约为</a:t>
            </a:r>
            <a:r>
              <a:rPr lang="en-US" altLang="zh-CN" sz="2400" dirty="0" smtClean="0">
                <a:solidFill>
                  <a:srgbClr val="C00000"/>
                </a:solidFill>
                <a:latin typeface="华文中宋" panose="02010600040101010101" pitchFamily="2" charset="-122"/>
                <a:ea typeface="华文中宋" panose="02010600040101010101" pitchFamily="2" charset="-122"/>
              </a:rPr>
              <a:t>1/6</a:t>
            </a:r>
            <a:r>
              <a:rPr lang="zh-CN" altLang="en-US" sz="2400" dirty="0" smtClean="0">
                <a:latin typeface="华文中宋" panose="02010600040101010101" pitchFamily="2" charset="-122"/>
                <a:ea typeface="华文中宋" panose="02010600040101010101" pitchFamily="2" charset="-122"/>
              </a:rPr>
              <a:t>。</a:t>
            </a:r>
            <a:br>
              <a:rPr lang="zh-CN" altLang="en-US" sz="2400" dirty="0" smtClean="0">
                <a:latin typeface="华文中宋" panose="02010600040101010101" pitchFamily="2" charset="-122"/>
                <a:ea typeface="华文中宋" panose="02010600040101010101" pitchFamily="2" charset="-122"/>
              </a:rPr>
            </a:br>
            <a:endParaRPr lang="zh-CN" altLang="en-US" sz="2400" dirty="0">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p:cNvSpPr txBox="1"/>
          <p:nvPr/>
        </p:nvSpPr>
        <p:spPr>
          <a:xfrm>
            <a:off x="755576" y="404664"/>
            <a:ext cx="7562641" cy="6155018"/>
          </a:xfrm>
          <a:prstGeom prst="rect">
            <a:avLst/>
          </a:prstGeom>
          <a:noFill/>
        </p:spPr>
        <p:txBody>
          <a:bodyPr wrap="square" rtlCol="0">
            <a:spAutoFit/>
          </a:bodyPr>
          <a:lstStyle/>
          <a:p>
            <a:pPr>
              <a:lnSpc>
                <a:spcPct val="150000"/>
              </a:lnSpc>
              <a:spcAft>
                <a:spcPts val="1800"/>
              </a:spcAft>
            </a:pPr>
            <a:r>
              <a:rPr lang="zh-CN" altLang="en-US" sz="2800" b="1" dirty="0" smtClean="0">
                <a:solidFill>
                  <a:schemeClr val="accent1">
                    <a:lumMod val="75000"/>
                  </a:schemeClr>
                </a:solidFill>
                <a:latin typeface="华文中宋" panose="02010600040101010101" pitchFamily="2" charset="-122"/>
                <a:ea typeface="华文中宋" panose="02010600040101010101" pitchFamily="2" charset="-122"/>
              </a:rPr>
              <a:t>第</a:t>
            </a:r>
            <a:r>
              <a:rPr lang="en-US" altLang="zh-CN" sz="2800" b="1" dirty="0" smtClean="0">
                <a:solidFill>
                  <a:schemeClr val="accent1">
                    <a:lumMod val="75000"/>
                  </a:schemeClr>
                </a:solidFill>
                <a:latin typeface="华文中宋" panose="02010600040101010101" pitchFamily="2" charset="-122"/>
                <a:ea typeface="华文中宋" panose="02010600040101010101" pitchFamily="2" charset="-122"/>
              </a:rPr>
              <a:t>2</a:t>
            </a:r>
            <a:r>
              <a:rPr lang="zh-CN" altLang="en-US" sz="2800" b="1" dirty="0" smtClean="0">
                <a:solidFill>
                  <a:schemeClr val="accent1">
                    <a:lumMod val="75000"/>
                  </a:schemeClr>
                </a:solidFill>
                <a:latin typeface="华文中宋" panose="02010600040101010101" pitchFamily="2" charset="-122"/>
                <a:ea typeface="华文中宋" panose="02010600040101010101" pitchFamily="2" charset="-122"/>
              </a:rPr>
              <a:t>章  指令系统原理与示例</a:t>
            </a:r>
            <a:endParaRPr lang="en-US" altLang="zh-CN" sz="2800" b="1" dirty="0" smtClean="0">
              <a:solidFill>
                <a:schemeClr val="accent1">
                  <a:lumMod val="75000"/>
                </a:schemeClr>
              </a:solidFill>
              <a:latin typeface="华文中宋" panose="02010600040101010101" pitchFamily="2" charset="-122"/>
              <a:ea typeface="华文中宋" panose="02010600040101010101" pitchFamily="2" charset="-122"/>
            </a:endParaRPr>
          </a:p>
          <a:p>
            <a:pPr marL="342900" indent="-342900">
              <a:lnSpc>
                <a:spcPts val="3100"/>
              </a:lnSpc>
              <a:spcBef>
                <a:spcPct val="20000"/>
              </a:spcBef>
              <a:buClr>
                <a:schemeClr val="hlink"/>
              </a:buClr>
              <a:buSzPct val="70000"/>
              <a:buFont typeface="Wingdings" panose="05000000000000000000" pitchFamily="2" charset="2"/>
              <a:buNone/>
              <a:defRPr/>
            </a:pPr>
            <a:r>
              <a:rPr lang="en-US" altLang="zh-CN" sz="2400" kern="0" dirty="0">
                <a:latin typeface="华文中宋" panose="02010600040101010101" pitchFamily="2" charset="-122"/>
                <a:ea typeface="华文中宋" panose="02010600040101010101" pitchFamily="2" charset="-122"/>
              </a:rPr>
              <a:t>2.1  </a:t>
            </a:r>
            <a:r>
              <a:rPr lang="zh-CN" altLang="en-US" sz="2400" kern="0" dirty="0">
                <a:latin typeface="华文中宋" panose="02010600040101010101" pitchFamily="2" charset="-122"/>
                <a:ea typeface="华文中宋" panose="02010600040101010101" pitchFamily="2" charset="-122"/>
              </a:rPr>
              <a:t>简介</a:t>
            </a:r>
            <a:endParaRPr lang="en-US" altLang="zh-CN" sz="2400" kern="0" dirty="0">
              <a:latin typeface="华文中宋" panose="02010600040101010101" pitchFamily="2" charset="-122"/>
              <a:ea typeface="华文中宋" panose="02010600040101010101" pitchFamily="2" charset="-122"/>
            </a:endParaRPr>
          </a:p>
          <a:p>
            <a:pPr marL="342900" indent="-342900">
              <a:lnSpc>
                <a:spcPts val="3100"/>
              </a:lnSpc>
              <a:spcBef>
                <a:spcPct val="20000"/>
              </a:spcBef>
              <a:buClr>
                <a:schemeClr val="hlink"/>
              </a:buClr>
              <a:buSzPct val="70000"/>
              <a:defRPr/>
            </a:pPr>
            <a:r>
              <a:rPr lang="en-US" altLang="zh-CN" sz="2400" kern="0" dirty="0">
                <a:latin typeface="华文中宋" panose="02010600040101010101" pitchFamily="2" charset="-122"/>
                <a:ea typeface="华文中宋" panose="02010600040101010101" pitchFamily="2" charset="-122"/>
              </a:rPr>
              <a:t>2.2  </a:t>
            </a:r>
            <a:r>
              <a:rPr lang="zh-CN" altLang="en-US" sz="2400" kern="0" dirty="0">
                <a:latin typeface="华文中宋" panose="02010600040101010101" pitchFamily="2" charset="-122"/>
                <a:ea typeface="华文中宋" panose="02010600040101010101" pitchFamily="2" charset="-122"/>
              </a:rPr>
              <a:t>指令集系统结构的分类</a:t>
            </a:r>
            <a:endParaRPr lang="en-US" altLang="zh-CN" sz="2400" kern="0" dirty="0">
              <a:latin typeface="华文中宋" panose="02010600040101010101" pitchFamily="2" charset="-122"/>
              <a:ea typeface="华文中宋" panose="02010600040101010101" pitchFamily="2" charset="-122"/>
            </a:endParaRPr>
          </a:p>
          <a:p>
            <a:pPr marL="342900" indent="-342900">
              <a:lnSpc>
                <a:spcPts val="3100"/>
              </a:lnSpc>
              <a:spcBef>
                <a:spcPct val="20000"/>
              </a:spcBef>
              <a:buClr>
                <a:schemeClr val="hlink"/>
              </a:buClr>
              <a:buSzPct val="70000"/>
              <a:defRPr/>
            </a:pPr>
            <a:r>
              <a:rPr lang="en-US" altLang="zh-CN" sz="2400" kern="0" dirty="0">
                <a:latin typeface="华文中宋" panose="02010600040101010101" pitchFamily="2" charset="-122"/>
                <a:ea typeface="华文中宋" panose="02010600040101010101" pitchFamily="2" charset="-122"/>
              </a:rPr>
              <a:t>2.3  </a:t>
            </a:r>
            <a:r>
              <a:rPr lang="zh-CN" altLang="en-US" sz="2400" kern="0" dirty="0">
                <a:latin typeface="华文中宋" panose="02010600040101010101" pitchFamily="2" charset="-122"/>
                <a:ea typeface="华文中宋" panose="02010600040101010101" pitchFamily="2" charset="-122"/>
              </a:rPr>
              <a:t>存储器寻址</a:t>
            </a:r>
            <a:endParaRPr lang="en-US" altLang="zh-CN" sz="2400" kern="0" dirty="0">
              <a:latin typeface="华文中宋" panose="02010600040101010101" pitchFamily="2" charset="-122"/>
              <a:ea typeface="华文中宋" panose="02010600040101010101" pitchFamily="2" charset="-122"/>
            </a:endParaRPr>
          </a:p>
          <a:p>
            <a:pPr marL="342900" indent="-342900">
              <a:lnSpc>
                <a:spcPts val="3100"/>
              </a:lnSpc>
              <a:spcBef>
                <a:spcPct val="20000"/>
              </a:spcBef>
              <a:buClr>
                <a:schemeClr val="hlink"/>
              </a:buClr>
              <a:buSzPct val="70000"/>
              <a:buFont typeface="Wingdings" panose="05000000000000000000" pitchFamily="2" charset="2"/>
              <a:buNone/>
              <a:defRPr/>
            </a:pPr>
            <a:r>
              <a:rPr lang="en-US" altLang="zh-CN" sz="2400" kern="0" dirty="0">
                <a:solidFill>
                  <a:srgbClr val="0000FF"/>
                </a:solidFill>
                <a:latin typeface="华文中宋" panose="02010600040101010101" pitchFamily="2" charset="-122"/>
                <a:ea typeface="华文中宋" panose="02010600040101010101" pitchFamily="2" charset="-122"/>
              </a:rPr>
              <a:t>2.4  </a:t>
            </a:r>
            <a:r>
              <a:rPr lang="zh-CN" altLang="en-US" sz="2400" kern="0" dirty="0">
                <a:solidFill>
                  <a:srgbClr val="0000FF"/>
                </a:solidFill>
                <a:latin typeface="华文中宋" panose="02010600040101010101" pitchFamily="2" charset="-122"/>
                <a:ea typeface="华文中宋" panose="02010600040101010101" pitchFamily="2" charset="-122"/>
              </a:rPr>
              <a:t>操作数的大小和类别</a:t>
            </a:r>
            <a:endParaRPr lang="en-US" altLang="zh-CN" sz="2400" kern="0" dirty="0">
              <a:solidFill>
                <a:srgbClr val="0000FF"/>
              </a:solidFill>
              <a:latin typeface="华文中宋" panose="02010600040101010101" pitchFamily="2" charset="-122"/>
              <a:ea typeface="华文中宋" panose="02010600040101010101" pitchFamily="2" charset="-122"/>
            </a:endParaRPr>
          </a:p>
          <a:p>
            <a:pPr marL="342900" indent="-342900">
              <a:lnSpc>
                <a:spcPts val="3100"/>
              </a:lnSpc>
              <a:spcBef>
                <a:spcPct val="20000"/>
              </a:spcBef>
              <a:buClr>
                <a:schemeClr val="hlink"/>
              </a:buClr>
              <a:buSzPct val="70000"/>
              <a:defRPr/>
            </a:pPr>
            <a:r>
              <a:rPr lang="en-US" altLang="zh-CN" sz="2400" kern="0" dirty="0">
                <a:latin typeface="华文中宋" panose="02010600040101010101" pitchFamily="2" charset="-122"/>
                <a:ea typeface="华文中宋" panose="02010600040101010101" pitchFamily="2" charset="-122"/>
              </a:rPr>
              <a:t>2</a:t>
            </a:r>
            <a:r>
              <a:rPr lang="en-US" altLang="zh-CN" sz="2400" kern="0" dirty="0" smtClean="0">
                <a:latin typeface="华文中宋" panose="02010600040101010101" pitchFamily="2" charset="-122"/>
                <a:ea typeface="华文中宋" panose="02010600040101010101" pitchFamily="2" charset="-122"/>
              </a:rPr>
              <a:t>.5  </a:t>
            </a:r>
            <a:r>
              <a:rPr lang="zh-CN" altLang="en-US" sz="2400" kern="0" dirty="0" smtClean="0">
                <a:latin typeface="华文中宋" panose="02010600040101010101" pitchFamily="2" charset="-122"/>
                <a:ea typeface="华文中宋" panose="02010600040101010101" pitchFamily="2" charset="-122"/>
              </a:rPr>
              <a:t>指令系统的操作</a:t>
            </a:r>
            <a:endParaRPr lang="en-US" altLang="zh-CN" sz="2400" kern="0" dirty="0">
              <a:latin typeface="华文中宋" panose="02010600040101010101" pitchFamily="2" charset="-122"/>
              <a:ea typeface="华文中宋" panose="02010600040101010101" pitchFamily="2" charset="-122"/>
            </a:endParaRPr>
          </a:p>
          <a:p>
            <a:pPr marL="342900" indent="-342900">
              <a:lnSpc>
                <a:spcPts val="3100"/>
              </a:lnSpc>
              <a:spcBef>
                <a:spcPct val="20000"/>
              </a:spcBef>
              <a:buClr>
                <a:schemeClr val="hlink"/>
              </a:buClr>
              <a:buSzPct val="70000"/>
              <a:buFont typeface="Wingdings" panose="05000000000000000000" pitchFamily="2" charset="2"/>
              <a:buNone/>
              <a:defRPr/>
            </a:pPr>
            <a:r>
              <a:rPr lang="en-US" altLang="zh-CN" sz="2400" kern="0" dirty="0">
                <a:latin typeface="华文中宋" panose="02010600040101010101" pitchFamily="2" charset="-122"/>
                <a:ea typeface="华文中宋" panose="02010600040101010101" pitchFamily="2" charset="-122"/>
              </a:rPr>
              <a:t>2</a:t>
            </a:r>
            <a:r>
              <a:rPr lang="en-US" altLang="zh-CN" sz="2400" kern="0" dirty="0" smtClean="0">
                <a:latin typeface="华文中宋" panose="02010600040101010101" pitchFamily="2" charset="-122"/>
                <a:ea typeface="华文中宋" panose="02010600040101010101" pitchFamily="2" charset="-122"/>
              </a:rPr>
              <a:t>.6  </a:t>
            </a:r>
            <a:r>
              <a:rPr lang="zh-CN" altLang="en-US" sz="2400" kern="0" dirty="0" smtClean="0">
                <a:latin typeface="华文中宋" panose="02010600040101010101" pitchFamily="2" charset="-122"/>
                <a:ea typeface="华文中宋" panose="02010600040101010101" pitchFamily="2" charset="-122"/>
              </a:rPr>
              <a:t>控制流指令</a:t>
            </a:r>
            <a:endParaRPr lang="en-US" altLang="zh-CN" sz="2400" kern="0" dirty="0">
              <a:latin typeface="华文中宋" panose="02010600040101010101" pitchFamily="2" charset="-122"/>
              <a:ea typeface="华文中宋" panose="02010600040101010101" pitchFamily="2" charset="-122"/>
            </a:endParaRPr>
          </a:p>
          <a:p>
            <a:pPr marL="342900" indent="-342900">
              <a:lnSpc>
                <a:spcPts val="3100"/>
              </a:lnSpc>
              <a:spcBef>
                <a:spcPct val="20000"/>
              </a:spcBef>
              <a:buClr>
                <a:schemeClr val="hlink"/>
              </a:buClr>
              <a:buSzPct val="70000"/>
              <a:defRPr/>
            </a:pPr>
            <a:r>
              <a:rPr lang="en-US" altLang="zh-CN" sz="2400" kern="0" dirty="0">
                <a:latin typeface="华文中宋" panose="02010600040101010101" pitchFamily="2" charset="-122"/>
                <a:ea typeface="华文中宋" panose="02010600040101010101" pitchFamily="2" charset="-122"/>
              </a:rPr>
              <a:t>2</a:t>
            </a:r>
            <a:r>
              <a:rPr lang="en-US" altLang="zh-CN" sz="2400" kern="0" dirty="0" smtClean="0">
                <a:latin typeface="华文中宋" panose="02010600040101010101" pitchFamily="2" charset="-122"/>
                <a:ea typeface="华文中宋" panose="02010600040101010101" pitchFamily="2" charset="-122"/>
              </a:rPr>
              <a:t>.7  </a:t>
            </a:r>
            <a:r>
              <a:rPr lang="zh-CN" altLang="en-US" sz="2400" kern="0" dirty="0" smtClean="0">
                <a:latin typeface="华文中宋" panose="02010600040101010101" pitchFamily="2" charset="-122"/>
                <a:ea typeface="华文中宋" panose="02010600040101010101" pitchFamily="2" charset="-122"/>
              </a:rPr>
              <a:t>指令系统的编码</a:t>
            </a:r>
            <a:endParaRPr lang="en-US" altLang="zh-CN" sz="2400" kern="0" dirty="0">
              <a:latin typeface="华文中宋" panose="02010600040101010101" pitchFamily="2" charset="-122"/>
              <a:ea typeface="华文中宋" panose="02010600040101010101" pitchFamily="2" charset="-122"/>
            </a:endParaRPr>
          </a:p>
          <a:p>
            <a:pPr marL="342900" indent="-342900">
              <a:lnSpc>
                <a:spcPts val="3100"/>
              </a:lnSpc>
              <a:spcBef>
                <a:spcPct val="20000"/>
              </a:spcBef>
              <a:buClr>
                <a:schemeClr val="hlink"/>
              </a:buClr>
              <a:buSzPct val="70000"/>
              <a:buFont typeface="Wingdings" panose="05000000000000000000" pitchFamily="2" charset="2"/>
              <a:buNone/>
              <a:defRPr/>
            </a:pPr>
            <a:r>
              <a:rPr lang="en-US" altLang="zh-CN" sz="2400" kern="0" dirty="0">
                <a:latin typeface="华文中宋" panose="02010600040101010101" pitchFamily="2" charset="-122"/>
                <a:ea typeface="华文中宋" panose="02010600040101010101" pitchFamily="2" charset="-122"/>
              </a:rPr>
              <a:t>2.8  </a:t>
            </a:r>
            <a:r>
              <a:rPr lang="zh-CN" altLang="en-US" sz="2400" kern="0" dirty="0" smtClean="0">
                <a:latin typeface="华文中宋" panose="02010600040101010101" pitchFamily="2" charset="-122"/>
                <a:ea typeface="华文中宋" panose="02010600040101010101" pitchFamily="2" charset="-122"/>
              </a:rPr>
              <a:t>相关问题：编译器的角色</a:t>
            </a:r>
            <a:endParaRPr lang="en-US" altLang="zh-CN" sz="2400" kern="0" dirty="0">
              <a:latin typeface="华文中宋" panose="02010600040101010101" pitchFamily="2" charset="-122"/>
              <a:ea typeface="华文中宋" panose="02010600040101010101" pitchFamily="2" charset="-122"/>
            </a:endParaRPr>
          </a:p>
          <a:p>
            <a:pPr marL="342900" indent="-342900">
              <a:lnSpc>
                <a:spcPts val="3100"/>
              </a:lnSpc>
              <a:spcBef>
                <a:spcPct val="20000"/>
              </a:spcBef>
              <a:buClr>
                <a:schemeClr val="hlink"/>
              </a:buClr>
              <a:buSzPct val="70000"/>
              <a:buFont typeface="Wingdings" panose="05000000000000000000" pitchFamily="2" charset="2"/>
              <a:buNone/>
              <a:defRPr/>
            </a:pPr>
            <a:r>
              <a:rPr lang="en-US" altLang="zh-CN" sz="2400" kern="0" dirty="0">
                <a:latin typeface="华文中宋" panose="02010600040101010101" pitchFamily="2" charset="-122"/>
                <a:ea typeface="华文中宋" panose="02010600040101010101" pitchFamily="2" charset="-122"/>
              </a:rPr>
              <a:t>2</a:t>
            </a:r>
            <a:r>
              <a:rPr lang="en-US" altLang="zh-CN" sz="2400" kern="0" dirty="0" smtClean="0">
                <a:latin typeface="华文中宋" panose="02010600040101010101" pitchFamily="2" charset="-122"/>
                <a:ea typeface="华文中宋" panose="02010600040101010101" pitchFamily="2" charset="-122"/>
              </a:rPr>
              <a:t>.9  MIPS</a:t>
            </a:r>
            <a:r>
              <a:rPr lang="zh-CN" altLang="en-US" sz="2400" kern="0" dirty="0" smtClean="0">
                <a:latin typeface="华文中宋" panose="02010600040101010101" pitchFamily="2" charset="-122"/>
                <a:ea typeface="华文中宋" panose="02010600040101010101" pitchFamily="2" charset="-122"/>
              </a:rPr>
              <a:t>系统结构</a:t>
            </a:r>
            <a:endParaRPr lang="en-US" altLang="zh-CN" sz="2400" kern="0" dirty="0">
              <a:latin typeface="华文中宋" panose="02010600040101010101" pitchFamily="2" charset="-122"/>
              <a:ea typeface="华文中宋" panose="02010600040101010101" pitchFamily="2" charset="-122"/>
            </a:endParaRPr>
          </a:p>
          <a:p>
            <a:pPr marL="342900" indent="-342900">
              <a:lnSpc>
                <a:spcPts val="3100"/>
              </a:lnSpc>
              <a:spcBef>
                <a:spcPct val="20000"/>
              </a:spcBef>
              <a:buClr>
                <a:schemeClr val="hlink"/>
              </a:buClr>
              <a:buSzPct val="70000"/>
              <a:buFont typeface="Wingdings" panose="05000000000000000000" pitchFamily="2" charset="2"/>
              <a:buNone/>
              <a:defRPr/>
            </a:pPr>
            <a:r>
              <a:rPr lang="en-US" altLang="zh-CN" sz="2400" kern="0" dirty="0">
                <a:latin typeface="华文中宋" panose="02010600040101010101" pitchFamily="2" charset="-122"/>
                <a:ea typeface="华文中宋" panose="02010600040101010101" pitchFamily="2" charset="-122"/>
              </a:rPr>
              <a:t>2</a:t>
            </a:r>
            <a:r>
              <a:rPr lang="en-US" altLang="zh-CN" sz="2400" kern="0" dirty="0" smtClean="0">
                <a:latin typeface="华文中宋" panose="02010600040101010101" pitchFamily="2" charset="-122"/>
                <a:ea typeface="华文中宋" panose="02010600040101010101" pitchFamily="2" charset="-122"/>
              </a:rPr>
              <a:t>.10  </a:t>
            </a:r>
            <a:r>
              <a:rPr lang="zh-CN" altLang="en-US" sz="2400" kern="0" dirty="0" smtClean="0">
                <a:latin typeface="华文中宋" panose="02010600040101010101" pitchFamily="2" charset="-122"/>
                <a:ea typeface="华文中宋" panose="02010600040101010101" pitchFamily="2" charset="-122"/>
              </a:rPr>
              <a:t>谬误和易犯的错误</a:t>
            </a:r>
            <a:endParaRPr lang="en-US" altLang="zh-CN" sz="2400" kern="0" dirty="0" smtClean="0">
              <a:latin typeface="华文中宋" panose="02010600040101010101" pitchFamily="2" charset="-122"/>
              <a:ea typeface="华文中宋" panose="02010600040101010101" pitchFamily="2" charset="-122"/>
            </a:endParaRPr>
          </a:p>
          <a:p>
            <a:pPr marL="342900" indent="-342900">
              <a:lnSpc>
                <a:spcPts val="3100"/>
              </a:lnSpc>
              <a:spcBef>
                <a:spcPct val="20000"/>
              </a:spcBef>
              <a:buClr>
                <a:schemeClr val="hlink"/>
              </a:buClr>
              <a:buSzPct val="70000"/>
              <a:buFont typeface="Wingdings" panose="05000000000000000000" pitchFamily="2" charset="2"/>
              <a:buNone/>
              <a:defRPr/>
            </a:pPr>
            <a:r>
              <a:rPr lang="en-US" altLang="zh-CN" sz="2400" kern="0" dirty="0" smtClean="0">
                <a:latin typeface="华文中宋" panose="02010600040101010101" pitchFamily="2" charset="-122"/>
                <a:ea typeface="华文中宋" panose="02010600040101010101" pitchFamily="2" charset="-122"/>
              </a:rPr>
              <a:t>2.11 </a:t>
            </a:r>
            <a:r>
              <a:rPr lang="zh-CN" altLang="en-US" sz="2400" kern="0" dirty="0" smtClean="0">
                <a:latin typeface="华文中宋" panose="02010600040101010101" pitchFamily="2" charset="-122"/>
                <a:ea typeface="华文中宋" panose="02010600040101010101" pitchFamily="2" charset="-122"/>
              </a:rPr>
              <a:t>结论</a:t>
            </a:r>
            <a:endParaRPr lang="en-US" altLang="zh-CN" sz="2400" kern="0" dirty="0">
              <a:latin typeface="华文中宋" panose="02010600040101010101" pitchFamily="2" charset="-122"/>
              <a:ea typeface="华文中宋" panose="02010600040101010101" pitchFamily="2" charset="-122"/>
            </a:endParaRPr>
          </a:p>
        </p:txBody>
      </p:sp>
      <p:cxnSp>
        <p:nvCxnSpPr>
          <p:cNvPr id="3" name="Straight Connector 9"/>
          <p:cNvCxnSpPr/>
          <p:nvPr/>
        </p:nvCxnSpPr>
        <p:spPr>
          <a:xfrm>
            <a:off x="682352" y="1267172"/>
            <a:ext cx="5257800" cy="1588"/>
          </a:xfrm>
          <a:prstGeom prst="line">
            <a:avLst/>
          </a:prstGeom>
          <a:ln w="47625">
            <a:solidFill>
              <a:schemeClr val="tx1"/>
            </a:solidFill>
          </a:ln>
          <a:effectLst/>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idx="4294967295"/>
          </p:nvPr>
        </p:nvSpPr>
        <p:spPr>
          <a:xfrm>
            <a:off x="436180" y="76200"/>
            <a:ext cx="8403020" cy="685800"/>
          </a:xfrm>
        </p:spPr>
        <p:txBody>
          <a:bodyPr>
            <a:normAutofit/>
          </a:bodyPr>
          <a:lstStyle/>
          <a:p>
            <a:pPr lvl="0">
              <a:spcBef>
                <a:spcPts val="0"/>
              </a:spcBef>
            </a:pPr>
            <a:r>
              <a:rPr lang="en-US" altLang="zh-CN" sz="2800" dirty="0" smtClean="0">
                <a:solidFill>
                  <a:srgbClr val="0000FF"/>
                </a:solidFill>
                <a:latin typeface="华文中宋" panose="02010600040101010101" pitchFamily="2" charset="-122"/>
                <a:ea typeface="华文中宋" panose="02010600040101010101" pitchFamily="2" charset="-122"/>
              </a:rPr>
              <a:t>2.4 </a:t>
            </a:r>
            <a:r>
              <a:rPr lang="zh-CN" altLang="en-US" sz="2800" dirty="0" smtClean="0">
                <a:solidFill>
                  <a:srgbClr val="0000FF"/>
                </a:solidFill>
                <a:latin typeface="华文中宋" panose="02010600040101010101" pitchFamily="2" charset="-122"/>
                <a:ea typeface="华文中宋" panose="02010600040101010101" pitchFamily="2" charset="-122"/>
              </a:rPr>
              <a:t>操作数的大小与类型</a:t>
            </a:r>
            <a:endParaRPr lang="zh-CN" sz="2800" dirty="0">
              <a:solidFill>
                <a:schemeClr val="tx1"/>
              </a:solidFill>
              <a:latin typeface="华文中宋" panose="02010600040101010101" pitchFamily="2" charset="-122"/>
              <a:ea typeface="华文中宋" panose="02010600040101010101" pitchFamily="2" charset="-122"/>
            </a:endParaRPr>
          </a:p>
        </p:txBody>
      </p:sp>
      <p:sp>
        <p:nvSpPr>
          <p:cNvPr id="3" name="内容占位符 2"/>
          <p:cNvSpPr txBox="1"/>
          <p:nvPr/>
        </p:nvSpPr>
        <p:spPr>
          <a:xfrm>
            <a:off x="323528" y="1052736"/>
            <a:ext cx="8339880" cy="5610396"/>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r>
              <a:rPr lang="zh-CN" altLang="en-US" sz="2400" dirty="0" smtClean="0">
                <a:latin typeface="华文中宋" panose="02010600040101010101" pitchFamily="2" charset="-122"/>
                <a:ea typeface="华文中宋" panose="02010600040101010101" pitchFamily="2" charset="-122"/>
              </a:rPr>
              <a:t>操作数的类型如何指定：</a:t>
            </a:r>
            <a:br>
              <a:rPr lang="zh-CN" altLang="en-US" sz="2400" dirty="0" smtClean="0">
                <a:latin typeface="华文中宋" panose="02010600040101010101" pitchFamily="2" charset="-122"/>
                <a:ea typeface="华文中宋" panose="02010600040101010101" pitchFamily="2" charset="-122"/>
              </a:rPr>
            </a:br>
            <a:r>
              <a:rPr lang="zh-CN" altLang="en-US" sz="2400" dirty="0" smtClean="0">
                <a:latin typeface="华文中宋" panose="02010600040101010101" pitchFamily="2" charset="-122"/>
                <a:ea typeface="华文中宋" panose="02010600040101010101" pitchFamily="2" charset="-122"/>
              </a:rPr>
              <a:t>第一种，</a:t>
            </a:r>
            <a:r>
              <a:rPr lang="zh-CN" altLang="en-US" sz="2400" dirty="0" smtClean="0">
                <a:solidFill>
                  <a:srgbClr val="FF0000"/>
                </a:solidFill>
                <a:latin typeface="华文中宋" panose="02010600040101010101" pitchFamily="2" charset="-122"/>
                <a:ea typeface="华文中宋" panose="02010600040101010101" pitchFamily="2" charset="-122"/>
              </a:rPr>
              <a:t>操作数类型</a:t>
            </a:r>
            <a:r>
              <a:rPr lang="zh-CN" altLang="en-US" sz="2400" dirty="0" smtClean="0">
                <a:latin typeface="华文中宋" panose="02010600040101010101" pitchFamily="2" charset="-122"/>
                <a:ea typeface="华文中宋" panose="02010600040101010101" pitchFamily="2" charset="-122"/>
              </a:rPr>
              <a:t>可以通过</a:t>
            </a:r>
            <a:r>
              <a:rPr lang="zh-CN" altLang="en-US" sz="2400" dirty="0" smtClean="0">
                <a:solidFill>
                  <a:srgbClr val="C00000"/>
                </a:solidFill>
                <a:latin typeface="华文中宋" panose="02010600040101010101" pitchFamily="2" charset="-122"/>
                <a:ea typeface="华文中宋" panose="02010600040101010101" pitchFamily="2" charset="-122"/>
              </a:rPr>
              <a:t>操作码的编码</a:t>
            </a:r>
            <a:r>
              <a:rPr lang="zh-CN" altLang="en-US" sz="2400" dirty="0" smtClean="0">
                <a:latin typeface="华文中宋" panose="02010600040101010101" pitchFamily="2" charset="-122"/>
                <a:ea typeface="华文中宋" panose="02010600040101010101" pitchFamily="2" charset="-122"/>
              </a:rPr>
              <a:t>来指定，是最常用的方法；</a:t>
            </a:r>
            <a:br>
              <a:rPr lang="zh-CN" altLang="en-US" sz="2400" dirty="0" smtClean="0">
                <a:latin typeface="华文中宋" panose="02010600040101010101" pitchFamily="2" charset="-122"/>
                <a:ea typeface="华文中宋" panose="02010600040101010101" pitchFamily="2" charset="-122"/>
              </a:rPr>
            </a:br>
            <a:r>
              <a:rPr lang="zh-CN" altLang="en-US" sz="2400" dirty="0" smtClean="0">
                <a:latin typeface="华文中宋" panose="02010600040101010101" pitchFamily="2" charset="-122"/>
                <a:ea typeface="华文中宋" panose="02010600040101010101" pitchFamily="2" charset="-122"/>
              </a:rPr>
              <a:t>第二种，操作数中用</a:t>
            </a:r>
            <a:r>
              <a:rPr lang="zh-CN" altLang="en-US" sz="2400" dirty="0" smtClean="0">
                <a:solidFill>
                  <a:srgbClr val="00B050"/>
                </a:solidFill>
                <a:latin typeface="华文中宋" panose="02010600040101010101" pitchFamily="2" charset="-122"/>
                <a:ea typeface="华文中宋" panose="02010600040101010101" pitchFamily="2" charset="-122"/>
              </a:rPr>
              <a:t>硬件解释的</a:t>
            </a:r>
            <a:r>
              <a:rPr lang="zh-CN" altLang="en-US" sz="2400" dirty="0" smtClean="0">
                <a:solidFill>
                  <a:srgbClr val="C00000"/>
                </a:solidFill>
                <a:latin typeface="华文中宋" panose="02010600040101010101" pitchFamily="2" charset="-122"/>
                <a:ea typeface="华文中宋" panose="02010600040101010101" pitchFamily="2" charset="-122"/>
              </a:rPr>
              <a:t>字段</a:t>
            </a:r>
            <a:r>
              <a:rPr lang="zh-CN" altLang="en-US" sz="2400" dirty="0" smtClean="0">
                <a:latin typeface="华文中宋" panose="02010600040101010101" pitchFamily="2" charset="-122"/>
                <a:ea typeface="华文中宋" panose="02010600040101010101" pitchFamily="2" charset="-122"/>
              </a:rPr>
              <a:t>表示数据类型。</a:t>
            </a:r>
            <a:endParaRPr lang="zh-CN" altLang="en-US" sz="2400" dirty="0" smtClean="0">
              <a:latin typeface="华文中宋" panose="02010600040101010101" pitchFamily="2" charset="-122"/>
              <a:ea typeface="华文中宋" panose="02010600040101010101" pitchFamily="2" charset="-122"/>
            </a:endParaRPr>
          </a:p>
          <a:p>
            <a:r>
              <a:rPr lang="zh-CN" altLang="en-US" sz="2400" dirty="0" smtClean="0">
                <a:latin typeface="华文中宋" panose="02010600040101010101" pitchFamily="2" charset="-122"/>
                <a:ea typeface="华文中宋" panose="02010600040101010101" pitchFamily="2" charset="-122"/>
              </a:rPr>
              <a:t>常见的操作数类型：</a:t>
            </a:r>
            <a:br>
              <a:rPr lang="zh-CN" altLang="en-US" sz="2400" dirty="0" smtClean="0">
                <a:latin typeface="华文中宋" panose="02010600040101010101" pitchFamily="2" charset="-122"/>
                <a:ea typeface="华文中宋" panose="02010600040101010101" pitchFamily="2" charset="-122"/>
              </a:rPr>
            </a:br>
            <a:endParaRPr lang="zh-CN" altLang="en-US" sz="2400" dirty="0" smtClean="0">
              <a:latin typeface="华文中宋" panose="02010600040101010101" pitchFamily="2" charset="-122"/>
              <a:ea typeface="华文中宋" panose="02010600040101010101" pitchFamily="2" charset="-122"/>
            </a:endParaRPr>
          </a:p>
          <a:p>
            <a:endParaRPr lang="zh-CN" altLang="en-US" sz="2400" dirty="0" smtClean="0">
              <a:latin typeface="华文中宋" panose="02010600040101010101" pitchFamily="2" charset="-122"/>
              <a:ea typeface="华文中宋" panose="02010600040101010101" pitchFamily="2" charset="-122"/>
            </a:endParaRPr>
          </a:p>
          <a:p>
            <a:endParaRPr lang="zh-CN" altLang="en-US" sz="2400" dirty="0" smtClean="0">
              <a:latin typeface="华文中宋" panose="02010600040101010101" pitchFamily="2" charset="-122"/>
              <a:ea typeface="华文中宋" panose="02010600040101010101" pitchFamily="2" charset="-122"/>
            </a:endParaRPr>
          </a:p>
          <a:p>
            <a:endParaRPr lang="zh-CN" altLang="en-US" sz="2400" dirty="0" smtClean="0">
              <a:latin typeface="华文中宋" panose="02010600040101010101" pitchFamily="2" charset="-122"/>
              <a:ea typeface="华文中宋" panose="02010600040101010101" pitchFamily="2" charset="-122"/>
            </a:endParaRPr>
          </a:p>
          <a:p>
            <a:pPr>
              <a:buFont typeface="Arial" panose="020B0604020202020204" pitchFamily="34" charset="0"/>
              <a:buNone/>
            </a:pPr>
            <a:endParaRPr lang="zh-CN" altLang="en-US" sz="2400" dirty="0" smtClean="0">
              <a:latin typeface="华文中宋" panose="02010600040101010101" pitchFamily="2" charset="-122"/>
              <a:ea typeface="华文中宋" panose="02010600040101010101" pitchFamily="2" charset="-122"/>
            </a:endParaRPr>
          </a:p>
          <a:p>
            <a:pPr>
              <a:buFont typeface="Arial" panose="020B0604020202020204" pitchFamily="34" charset="0"/>
              <a:buNone/>
            </a:pPr>
            <a:br>
              <a:rPr lang="zh-CN" altLang="en-US" sz="2400" dirty="0" smtClean="0">
                <a:latin typeface="华文中宋" panose="02010600040101010101" pitchFamily="2" charset="-122"/>
                <a:ea typeface="华文中宋" panose="02010600040101010101" pitchFamily="2" charset="-122"/>
              </a:rPr>
            </a:br>
            <a:r>
              <a:rPr lang="zh-CN" altLang="en-US" sz="2000" dirty="0" smtClean="0">
                <a:solidFill>
                  <a:srgbClr val="FF0000"/>
                </a:solidFill>
                <a:latin typeface="华文中宋" panose="02010600040101010101" pitchFamily="2" charset="-122"/>
                <a:ea typeface="华文中宋" panose="02010600040101010101" pitchFamily="2" charset="-122"/>
              </a:rPr>
              <a:t>定点通常用二进制补码表示，字符通常是</a:t>
            </a:r>
            <a:r>
              <a:rPr lang="en-US" altLang="zh-CN" sz="2000" dirty="0" smtClean="0">
                <a:solidFill>
                  <a:srgbClr val="FF0000"/>
                </a:solidFill>
                <a:latin typeface="华文中宋" panose="02010600040101010101" pitchFamily="2" charset="-122"/>
                <a:ea typeface="华文中宋" panose="02010600040101010101" pitchFamily="2" charset="-122"/>
              </a:rPr>
              <a:t>ASCII</a:t>
            </a:r>
            <a:r>
              <a:rPr lang="zh-CN" altLang="en-US" sz="2000" dirty="0" smtClean="0">
                <a:solidFill>
                  <a:srgbClr val="FF0000"/>
                </a:solidFill>
                <a:latin typeface="华文中宋" panose="02010600040101010101" pitchFamily="2" charset="-122"/>
                <a:ea typeface="华文中宋" panose="02010600040101010101" pitchFamily="2" charset="-122"/>
              </a:rPr>
              <a:t>编码格式。</a:t>
            </a:r>
            <a:endParaRPr lang="zh-CN" altLang="en-US" sz="2000" dirty="0">
              <a:solidFill>
                <a:srgbClr val="FF0000"/>
              </a:solidFill>
              <a:latin typeface="华文中宋" panose="02010600040101010101" pitchFamily="2" charset="-122"/>
              <a:ea typeface="华文中宋" panose="02010600040101010101" pitchFamily="2" charset="-122"/>
            </a:endParaRPr>
          </a:p>
        </p:txBody>
      </p:sp>
      <p:pic>
        <p:nvPicPr>
          <p:cNvPr id="4" name="Picture 4" descr="表4-1"/>
          <p:cNvPicPr>
            <a:picLocks noChangeAspect="1" noChangeArrowheads="1"/>
          </p:cNvPicPr>
          <p:nvPr/>
        </p:nvPicPr>
        <p:blipFill>
          <a:blip r:embed="rId1"/>
          <a:srcRect t="14443" b="3025"/>
          <a:stretch>
            <a:fillRect/>
          </a:stretch>
        </p:blipFill>
        <p:spPr bwMode="auto">
          <a:xfrm>
            <a:off x="1126351" y="3068960"/>
            <a:ext cx="7022678" cy="2422085"/>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idx="4294967295"/>
          </p:nvPr>
        </p:nvSpPr>
        <p:spPr>
          <a:xfrm>
            <a:off x="436180" y="76200"/>
            <a:ext cx="8403020" cy="685800"/>
          </a:xfrm>
        </p:spPr>
        <p:txBody>
          <a:bodyPr>
            <a:normAutofit/>
          </a:bodyPr>
          <a:lstStyle/>
          <a:p>
            <a:pPr lvl="0">
              <a:spcBef>
                <a:spcPts val="0"/>
              </a:spcBef>
            </a:pPr>
            <a:r>
              <a:rPr lang="en-US" altLang="zh-CN" sz="2800" dirty="0">
                <a:solidFill>
                  <a:srgbClr val="0000FF"/>
                </a:solidFill>
                <a:latin typeface="华文中宋" panose="02010600040101010101" pitchFamily="2" charset="-122"/>
                <a:ea typeface="华文中宋" panose="02010600040101010101" pitchFamily="2" charset="-122"/>
              </a:rPr>
              <a:t>2.4 </a:t>
            </a:r>
            <a:r>
              <a:rPr lang="zh-CN" altLang="en-US" sz="2800" dirty="0">
                <a:solidFill>
                  <a:srgbClr val="0000FF"/>
                </a:solidFill>
                <a:latin typeface="华文中宋" panose="02010600040101010101" pitchFamily="2" charset="-122"/>
                <a:ea typeface="华文中宋" panose="02010600040101010101" pitchFamily="2" charset="-122"/>
              </a:rPr>
              <a:t>操作数的大小与类型</a:t>
            </a:r>
            <a:endParaRPr lang="zh-CN" sz="2800" dirty="0">
              <a:solidFill>
                <a:schemeClr val="tx1"/>
              </a:solidFill>
              <a:latin typeface="华文中宋" panose="02010600040101010101" pitchFamily="2" charset="-122"/>
              <a:ea typeface="华文中宋" panose="02010600040101010101" pitchFamily="2" charset="-122"/>
            </a:endParaRPr>
          </a:p>
        </p:txBody>
      </p:sp>
      <p:grpSp>
        <p:nvGrpSpPr>
          <p:cNvPr id="3" name="组合 64"/>
          <p:cNvGrpSpPr/>
          <p:nvPr/>
        </p:nvGrpSpPr>
        <p:grpSpPr>
          <a:xfrm>
            <a:off x="1187624" y="2132856"/>
            <a:ext cx="6735692" cy="3039281"/>
            <a:chOff x="512763" y="1779189"/>
            <a:chExt cx="8382000" cy="4392613"/>
          </a:xfrm>
        </p:grpSpPr>
        <p:sp>
          <p:nvSpPr>
            <p:cNvPr id="4" name="Rectangle 3"/>
            <p:cNvSpPr>
              <a:spLocks noChangeArrowheads="1"/>
            </p:cNvSpPr>
            <p:nvPr/>
          </p:nvSpPr>
          <p:spPr bwMode="auto">
            <a:xfrm>
              <a:off x="512763" y="1779189"/>
              <a:ext cx="8382000" cy="4392613"/>
            </a:xfrm>
            <a:prstGeom prst="rect">
              <a:avLst/>
            </a:prstGeom>
            <a:solidFill>
              <a:srgbClr val="FFFFFF"/>
            </a:solidFill>
            <a:ln w="17526">
              <a:solidFill>
                <a:srgbClr val="000000"/>
              </a:solidFill>
              <a:miter lim="800000"/>
            </a:ln>
            <a:effectLst>
              <a:outerShdw dist="63500" dir="2212194" algn="ctr" rotWithShape="0">
                <a:srgbClr val="808080"/>
              </a:outerShdw>
            </a:effectLst>
          </p:spPr>
          <p:txBody>
            <a:bodyPr/>
            <a:lstStyle/>
            <a:p>
              <a:endParaRPr lang="zh-CN" altLang="en-US"/>
            </a:p>
          </p:txBody>
        </p:sp>
        <p:grpSp>
          <p:nvGrpSpPr>
            <p:cNvPr id="5" name="Group 4"/>
            <p:cNvGrpSpPr/>
            <p:nvPr/>
          </p:nvGrpSpPr>
          <p:grpSpPr bwMode="auto">
            <a:xfrm>
              <a:off x="1285875" y="2102246"/>
              <a:ext cx="6873875" cy="3940175"/>
              <a:chOff x="866" y="886"/>
              <a:chExt cx="4330" cy="2482"/>
            </a:xfrm>
          </p:grpSpPr>
          <p:sp>
            <p:nvSpPr>
              <p:cNvPr id="6" name="Rectangle 5"/>
              <p:cNvSpPr>
                <a:spLocks noChangeArrowheads="1"/>
              </p:cNvSpPr>
              <p:nvPr/>
            </p:nvSpPr>
            <p:spPr bwMode="auto">
              <a:xfrm>
                <a:off x="1446" y="886"/>
                <a:ext cx="3635" cy="22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 name="Rectangle 6"/>
              <p:cNvSpPr>
                <a:spLocks noChangeArrowheads="1"/>
              </p:cNvSpPr>
              <p:nvPr/>
            </p:nvSpPr>
            <p:spPr bwMode="auto">
              <a:xfrm>
                <a:off x="1446" y="886"/>
                <a:ext cx="3635" cy="2210"/>
              </a:xfrm>
              <a:prstGeom prst="rect">
                <a:avLst/>
              </a:prstGeom>
              <a:noFill/>
              <a:ln w="17463">
                <a:solidFill>
                  <a:srgbClr val="80808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 name="Rectangle 7"/>
              <p:cNvSpPr>
                <a:spLocks noChangeArrowheads="1"/>
              </p:cNvSpPr>
              <p:nvPr/>
            </p:nvSpPr>
            <p:spPr bwMode="auto">
              <a:xfrm>
                <a:off x="1446" y="2832"/>
                <a:ext cx="474" cy="161"/>
              </a:xfrm>
              <a:prstGeom prst="rect">
                <a:avLst/>
              </a:prstGeom>
              <a:solidFill>
                <a:srgbClr val="FFFFFF"/>
              </a:solidFill>
              <a:ln w="17463">
                <a:solidFill>
                  <a:srgbClr val="000000"/>
                </a:solidFill>
                <a:miter lim="800000"/>
              </a:ln>
            </p:spPr>
            <p:txBody>
              <a:bodyPr/>
              <a:lstStyle/>
              <a:p>
                <a:endParaRPr lang="zh-CN" altLang="en-US"/>
              </a:p>
            </p:txBody>
          </p:sp>
          <p:sp>
            <p:nvSpPr>
              <p:cNvPr id="10" name="Rectangle 8"/>
              <p:cNvSpPr>
                <a:spLocks noChangeArrowheads="1"/>
              </p:cNvSpPr>
              <p:nvPr/>
            </p:nvSpPr>
            <p:spPr bwMode="auto">
              <a:xfrm>
                <a:off x="1446" y="2256"/>
                <a:ext cx="234" cy="164"/>
              </a:xfrm>
              <a:prstGeom prst="rect">
                <a:avLst/>
              </a:prstGeom>
              <a:solidFill>
                <a:srgbClr val="FFFFFF"/>
              </a:solidFill>
              <a:ln w="17463">
                <a:solidFill>
                  <a:srgbClr val="000000"/>
                </a:solidFill>
                <a:miter lim="800000"/>
              </a:ln>
            </p:spPr>
            <p:txBody>
              <a:bodyPr/>
              <a:lstStyle/>
              <a:p>
                <a:endParaRPr lang="zh-CN" altLang="en-US"/>
              </a:p>
            </p:txBody>
          </p:sp>
          <p:sp>
            <p:nvSpPr>
              <p:cNvPr id="11" name="Rectangle 9"/>
              <p:cNvSpPr>
                <a:spLocks noChangeArrowheads="1"/>
              </p:cNvSpPr>
              <p:nvPr/>
            </p:nvSpPr>
            <p:spPr bwMode="auto">
              <a:xfrm>
                <a:off x="1446" y="1712"/>
                <a:ext cx="1194" cy="160"/>
              </a:xfrm>
              <a:prstGeom prst="rect">
                <a:avLst/>
              </a:prstGeom>
              <a:solidFill>
                <a:srgbClr val="FFFFFF"/>
              </a:solidFill>
              <a:ln w="17463">
                <a:solidFill>
                  <a:srgbClr val="000000"/>
                </a:solidFill>
                <a:miter lim="800000"/>
              </a:ln>
            </p:spPr>
            <p:txBody>
              <a:bodyPr/>
              <a:lstStyle/>
              <a:p>
                <a:endParaRPr lang="zh-CN" altLang="en-US"/>
              </a:p>
            </p:txBody>
          </p:sp>
          <p:sp>
            <p:nvSpPr>
              <p:cNvPr id="12" name="Rectangle 10"/>
              <p:cNvSpPr>
                <a:spLocks noChangeArrowheads="1"/>
              </p:cNvSpPr>
              <p:nvPr/>
            </p:nvSpPr>
            <p:spPr bwMode="auto">
              <a:xfrm>
                <a:off x="1446" y="1551"/>
                <a:ext cx="1406" cy="161"/>
              </a:xfrm>
              <a:prstGeom prst="rect">
                <a:avLst/>
              </a:prstGeom>
              <a:solidFill>
                <a:srgbClr val="C0C0C0"/>
              </a:solidFill>
              <a:ln w="17463">
                <a:solidFill>
                  <a:srgbClr val="000000"/>
                </a:solidFill>
                <a:miter lim="800000"/>
              </a:ln>
            </p:spPr>
            <p:txBody>
              <a:bodyPr/>
              <a:lstStyle/>
              <a:p>
                <a:endParaRPr lang="zh-CN" altLang="en-US"/>
              </a:p>
            </p:txBody>
          </p:sp>
          <p:sp>
            <p:nvSpPr>
              <p:cNvPr id="13" name="Rectangle 11"/>
              <p:cNvSpPr>
                <a:spLocks noChangeArrowheads="1"/>
              </p:cNvSpPr>
              <p:nvPr/>
            </p:nvSpPr>
            <p:spPr bwMode="auto">
              <a:xfrm>
                <a:off x="1446" y="1004"/>
                <a:ext cx="3162" cy="148"/>
              </a:xfrm>
              <a:prstGeom prst="rect">
                <a:avLst/>
              </a:prstGeom>
              <a:solidFill>
                <a:srgbClr val="C0C0C0"/>
              </a:solidFill>
              <a:ln w="17463">
                <a:solidFill>
                  <a:srgbClr val="000000"/>
                </a:solidFill>
                <a:miter lim="800000"/>
              </a:ln>
            </p:spPr>
            <p:txBody>
              <a:bodyPr/>
              <a:lstStyle/>
              <a:p>
                <a:endParaRPr lang="zh-CN" altLang="en-US"/>
              </a:p>
            </p:txBody>
          </p:sp>
          <p:sp>
            <p:nvSpPr>
              <p:cNvPr id="14" name="Line 12"/>
              <p:cNvSpPr>
                <a:spLocks noChangeShapeType="1"/>
              </p:cNvSpPr>
              <p:nvPr/>
            </p:nvSpPr>
            <p:spPr bwMode="auto">
              <a:xfrm>
                <a:off x="1446" y="3096"/>
                <a:ext cx="3635" cy="1"/>
              </a:xfrm>
              <a:prstGeom prst="line">
                <a:avLst/>
              </a:prstGeom>
              <a:noFill/>
              <a:ln w="17463">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 name="Line 13"/>
              <p:cNvSpPr>
                <a:spLocks noChangeShapeType="1"/>
              </p:cNvSpPr>
              <p:nvPr/>
            </p:nvSpPr>
            <p:spPr bwMode="auto">
              <a:xfrm flipV="1">
                <a:off x="1446" y="3053"/>
                <a:ext cx="1" cy="43"/>
              </a:xfrm>
              <a:prstGeom prst="line">
                <a:avLst/>
              </a:prstGeom>
              <a:noFill/>
              <a:ln w="17463">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 name="Line 14"/>
              <p:cNvSpPr>
                <a:spLocks noChangeShapeType="1"/>
              </p:cNvSpPr>
              <p:nvPr/>
            </p:nvSpPr>
            <p:spPr bwMode="auto">
              <a:xfrm flipV="1">
                <a:off x="1897" y="3053"/>
                <a:ext cx="1" cy="43"/>
              </a:xfrm>
              <a:prstGeom prst="line">
                <a:avLst/>
              </a:prstGeom>
              <a:noFill/>
              <a:ln w="17463">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 name="Line 15"/>
              <p:cNvSpPr>
                <a:spLocks noChangeShapeType="1"/>
              </p:cNvSpPr>
              <p:nvPr/>
            </p:nvSpPr>
            <p:spPr bwMode="auto">
              <a:xfrm flipV="1">
                <a:off x="2358" y="3053"/>
                <a:ext cx="1" cy="43"/>
              </a:xfrm>
              <a:prstGeom prst="line">
                <a:avLst/>
              </a:prstGeom>
              <a:noFill/>
              <a:ln w="17463">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 name="Line 16"/>
              <p:cNvSpPr>
                <a:spLocks noChangeShapeType="1"/>
              </p:cNvSpPr>
              <p:nvPr/>
            </p:nvSpPr>
            <p:spPr bwMode="auto">
              <a:xfrm flipV="1">
                <a:off x="2808" y="3053"/>
                <a:ext cx="1" cy="43"/>
              </a:xfrm>
              <a:prstGeom prst="line">
                <a:avLst/>
              </a:prstGeom>
              <a:noFill/>
              <a:ln w="17463">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 name="Line 17"/>
              <p:cNvSpPr>
                <a:spLocks noChangeShapeType="1"/>
              </p:cNvSpPr>
              <p:nvPr/>
            </p:nvSpPr>
            <p:spPr bwMode="auto">
              <a:xfrm flipV="1">
                <a:off x="3269" y="3053"/>
                <a:ext cx="1" cy="43"/>
              </a:xfrm>
              <a:prstGeom prst="line">
                <a:avLst/>
              </a:prstGeom>
              <a:noFill/>
              <a:ln w="17463">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0" name="Line 18"/>
              <p:cNvSpPr>
                <a:spLocks noChangeShapeType="1"/>
              </p:cNvSpPr>
              <p:nvPr/>
            </p:nvSpPr>
            <p:spPr bwMode="auto">
              <a:xfrm flipV="1">
                <a:off x="3720" y="3053"/>
                <a:ext cx="1" cy="43"/>
              </a:xfrm>
              <a:prstGeom prst="line">
                <a:avLst/>
              </a:prstGeom>
              <a:noFill/>
              <a:ln w="17463">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1" name="Line 19"/>
              <p:cNvSpPr>
                <a:spLocks noChangeShapeType="1"/>
              </p:cNvSpPr>
              <p:nvPr/>
            </p:nvSpPr>
            <p:spPr bwMode="auto">
              <a:xfrm flipV="1">
                <a:off x="4170" y="3053"/>
                <a:ext cx="1" cy="43"/>
              </a:xfrm>
              <a:prstGeom prst="line">
                <a:avLst/>
              </a:prstGeom>
              <a:noFill/>
              <a:ln w="17463">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2" name="Line 20"/>
              <p:cNvSpPr>
                <a:spLocks noChangeShapeType="1"/>
              </p:cNvSpPr>
              <p:nvPr/>
            </p:nvSpPr>
            <p:spPr bwMode="auto">
              <a:xfrm flipV="1">
                <a:off x="4631" y="3053"/>
                <a:ext cx="1" cy="43"/>
              </a:xfrm>
              <a:prstGeom prst="line">
                <a:avLst/>
              </a:prstGeom>
              <a:noFill/>
              <a:ln w="17463">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 name="Line 21"/>
              <p:cNvSpPr>
                <a:spLocks noChangeShapeType="1"/>
              </p:cNvSpPr>
              <p:nvPr/>
            </p:nvSpPr>
            <p:spPr bwMode="auto">
              <a:xfrm flipV="1">
                <a:off x="5081" y="3053"/>
                <a:ext cx="1" cy="43"/>
              </a:xfrm>
              <a:prstGeom prst="line">
                <a:avLst/>
              </a:prstGeom>
              <a:noFill/>
              <a:ln w="17463">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 name="Line 22"/>
              <p:cNvSpPr>
                <a:spLocks noChangeShapeType="1"/>
              </p:cNvSpPr>
              <p:nvPr/>
            </p:nvSpPr>
            <p:spPr bwMode="auto">
              <a:xfrm>
                <a:off x="1446" y="886"/>
                <a:ext cx="1" cy="2210"/>
              </a:xfrm>
              <a:prstGeom prst="line">
                <a:avLst/>
              </a:prstGeom>
              <a:noFill/>
              <a:ln w="17463">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 name="Line 23"/>
              <p:cNvSpPr>
                <a:spLocks noChangeShapeType="1"/>
              </p:cNvSpPr>
              <p:nvPr/>
            </p:nvSpPr>
            <p:spPr bwMode="auto">
              <a:xfrm>
                <a:off x="1446" y="3096"/>
                <a:ext cx="44" cy="1"/>
              </a:xfrm>
              <a:prstGeom prst="line">
                <a:avLst/>
              </a:prstGeom>
              <a:noFill/>
              <a:ln w="17463">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6" name="Line 24"/>
              <p:cNvSpPr>
                <a:spLocks noChangeShapeType="1"/>
              </p:cNvSpPr>
              <p:nvPr/>
            </p:nvSpPr>
            <p:spPr bwMode="auto">
              <a:xfrm>
                <a:off x="1446" y="2538"/>
                <a:ext cx="44" cy="1"/>
              </a:xfrm>
              <a:prstGeom prst="line">
                <a:avLst/>
              </a:prstGeom>
              <a:noFill/>
              <a:ln w="17463">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7" name="Line 25"/>
              <p:cNvSpPr>
                <a:spLocks noChangeShapeType="1"/>
              </p:cNvSpPr>
              <p:nvPr/>
            </p:nvSpPr>
            <p:spPr bwMode="auto">
              <a:xfrm>
                <a:off x="1446" y="1991"/>
                <a:ext cx="44" cy="1"/>
              </a:xfrm>
              <a:prstGeom prst="line">
                <a:avLst/>
              </a:prstGeom>
              <a:noFill/>
              <a:ln w="17463">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8" name="Line 26"/>
              <p:cNvSpPr>
                <a:spLocks noChangeShapeType="1"/>
              </p:cNvSpPr>
              <p:nvPr/>
            </p:nvSpPr>
            <p:spPr bwMode="auto">
              <a:xfrm>
                <a:off x="1446" y="1433"/>
                <a:ext cx="44" cy="1"/>
              </a:xfrm>
              <a:prstGeom prst="line">
                <a:avLst/>
              </a:prstGeom>
              <a:noFill/>
              <a:ln w="17463">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 name="Line 27"/>
              <p:cNvSpPr>
                <a:spLocks noChangeShapeType="1"/>
              </p:cNvSpPr>
              <p:nvPr/>
            </p:nvSpPr>
            <p:spPr bwMode="auto">
              <a:xfrm>
                <a:off x="1446" y="886"/>
                <a:ext cx="44" cy="1"/>
              </a:xfrm>
              <a:prstGeom prst="line">
                <a:avLst/>
              </a:prstGeom>
              <a:noFill/>
              <a:ln w="17463">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0" name="Rectangle 28"/>
              <p:cNvSpPr>
                <a:spLocks noChangeArrowheads="1"/>
              </p:cNvSpPr>
              <p:nvPr/>
            </p:nvSpPr>
            <p:spPr bwMode="auto">
              <a:xfrm>
                <a:off x="1973" y="2822"/>
                <a:ext cx="23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kumimoji="1" lang="en-US" altLang="zh-CN" sz="1600">
                    <a:solidFill>
                      <a:srgbClr val="000000"/>
                    </a:solidFill>
                    <a:latin typeface="Times New Roman" panose="02020603050405020304" pitchFamily="18" charset="0"/>
                  </a:rPr>
                  <a:t>10%</a:t>
                </a:r>
                <a:endParaRPr kumimoji="1" lang="en-US" altLang="zh-CN" sz="2000">
                  <a:solidFill>
                    <a:srgbClr val="99FF99"/>
                  </a:solidFill>
                  <a:latin typeface="Times New Roman" panose="02020603050405020304" pitchFamily="18" charset="0"/>
                </a:endParaRPr>
              </a:p>
            </p:txBody>
          </p:sp>
          <p:sp>
            <p:nvSpPr>
              <p:cNvPr id="31" name="Rectangle 29"/>
              <p:cNvSpPr>
                <a:spLocks noChangeArrowheads="1"/>
              </p:cNvSpPr>
              <p:nvPr/>
            </p:nvSpPr>
            <p:spPr bwMode="auto">
              <a:xfrm>
                <a:off x="1776" y="2256"/>
                <a:ext cx="17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kumimoji="1" lang="en-US" altLang="zh-CN" sz="1600">
                    <a:solidFill>
                      <a:srgbClr val="000000"/>
                    </a:solidFill>
                    <a:latin typeface="Times New Roman" panose="02020603050405020304" pitchFamily="18" charset="0"/>
                  </a:rPr>
                  <a:t>5%</a:t>
                </a:r>
                <a:endParaRPr kumimoji="1" lang="en-US" altLang="zh-CN" sz="2000">
                  <a:solidFill>
                    <a:srgbClr val="99FF99"/>
                  </a:solidFill>
                  <a:latin typeface="Times New Roman" panose="02020603050405020304" pitchFamily="18" charset="0"/>
                </a:endParaRPr>
              </a:p>
            </p:txBody>
          </p:sp>
          <p:sp>
            <p:nvSpPr>
              <p:cNvPr id="32" name="Rectangle 30"/>
              <p:cNvSpPr>
                <a:spLocks noChangeArrowheads="1"/>
              </p:cNvSpPr>
              <p:nvPr/>
            </p:nvSpPr>
            <p:spPr bwMode="auto">
              <a:xfrm>
                <a:off x="2784" y="1718"/>
                <a:ext cx="23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kumimoji="1" lang="en-US" altLang="zh-CN" sz="1600" dirty="0">
                    <a:solidFill>
                      <a:srgbClr val="000000"/>
                    </a:solidFill>
                    <a:latin typeface="Times New Roman" panose="02020603050405020304" pitchFamily="18" charset="0"/>
                  </a:rPr>
                  <a:t>26%</a:t>
                </a:r>
                <a:endParaRPr kumimoji="1" lang="en-US" altLang="zh-CN" sz="2000" dirty="0">
                  <a:solidFill>
                    <a:srgbClr val="99FF99"/>
                  </a:solidFill>
                  <a:latin typeface="Times New Roman" panose="02020603050405020304" pitchFamily="18" charset="0"/>
                </a:endParaRPr>
              </a:p>
            </p:txBody>
          </p:sp>
          <p:sp>
            <p:nvSpPr>
              <p:cNvPr id="33" name="Rectangle 31"/>
              <p:cNvSpPr>
                <a:spLocks noChangeArrowheads="1"/>
              </p:cNvSpPr>
              <p:nvPr/>
            </p:nvSpPr>
            <p:spPr bwMode="auto">
              <a:xfrm>
                <a:off x="2896" y="1540"/>
                <a:ext cx="23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kumimoji="1" lang="en-US" altLang="zh-CN" sz="1600" dirty="0">
                    <a:solidFill>
                      <a:srgbClr val="000000"/>
                    </a:solidFill>
                    <a:latin typeface="Times New Roman" panose="02020603050405020304" pitchFamily="18" charset="0"/>
                  </a:rPr>
                  <a:t>29%</a:t>
                </a:r>
                <a:endParaRPr kumimoji="1" lang="en-US" altLang="zh-CN" sz="2000" dirty="0">
                  <a:solidFill>
                    <a:srgbClr val="99FF99"/>
                  </a:solidFill>
                  <a:latin typeface="Times New Roman" panose="02020603050405020304" pitchFamily="18" charset="0"/>
                </a:endParaRPr>
              </a:p>
            </p:txBody>
          </p:sp>
          <p:sp>
            <p:nvSpPr>
              <p:cNvPr id="34" name="Rectangle 32"/>
              <p:cNvSpPr>
                <a:spLocks noChangeArrowheads="1"/>
              </p:cNvSpPr>
              <p:nvPr/>
            </p:nvSpPr>
            <p:spPr bwMode="auto">
              <a:xfrm>
                <a:off x="4704" y="998"/>
                <a:ext cx="23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kumimoji="1" lang="en-US" altLang="zh-CN" sz="1600">
                    <a:solidFill>
                      <a:srgbClr val="000000"/>
                    </a:solidFill>
                    <a:latin typeface="Times New Roman" panose="02020603050405020304" pitchFamily="18" charset="0"/>
                  </a:rPr>
                  <a:t>70%</a:t>
                </a:r>
                <a:endParaRPr kumimoji="1" lang="en-US" altLang="zh-CN" sz="2000">
                  <a:solidFill>
                    <a:srgbClr val="99FF99"/>
                  </a:solidFill>
                  <a:latin typeface="Times New Roman" panose="02020603050405020304" pitchFamily="18" charset="0"/>
                </a:endParaRPr>
              </a:p>
            </p:txBody>
          </p:sp>
          <p:sp>
            <p:nvSpPr>
              <p:cNvPr id="35" name="Rectangle 33"/>
              <p:cNvSpPr>
                <a:spLocks noChangeArrowheads="1"/>
              </p:cNvSpPr>
              <p:nvPr/>
            </p:nvSpPr>
            <p:spPr bwMode="auto">
              <a:xfrm>
                <a:off x="4080" y="1152"/>
                <a:ext cx="23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kumimoji="1" lang="en-US" altLang="zh-CN" sz="1600">
                    <a:solidFill>
                      <a:srgbClr val="000000"/>
                    </a:solidFill>
                    <a:latin typeface="Times New Roman" panose="02020603050405020304" pitchFamily="18" charset="0"/>
                  </a:rPr>
                  <a:t>59%</a:t>
                </a:r>
                <a:endParaRPr kumimoji="1" lang="en-US" altLang="zh-CN" sz="2000">
                  <a:solidFill>
                    <a:srgbClr val="99FF99"/>
                  </a:solidFill>
                  <a:latin typeface="Times New Roman" panose="02020603050405020304" pitchFamily="18" charset="0"/>
                </a:endParaRPr>
              </a:p>
            </p:txBody>
          </p:sp>
          <p:sp>
            <p:nvSpPr>
              <p:cNvPr id="36" name="Rectangle 34"/>
              <p:cNvSpPr>
                <a:spLocks noChangeArrowheads="1"/>
              </p:cNvSpPr>
              <p:nvPr/>
            </p:nvSpPr>
            <p:spPr bwMode="auto">
              <a:xfrm>
                <a:off x="1557" y="2630"/>
                <a:ext cx="17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kumimoji="1" lang="en-US" altLang="zh-CN" sz="1600">
                    <a:solidFill>
                      <a:srgbClr val="000000"/>
                    </a:solidFill>
                    <a:latin typeface="Times New Roman" panose="02020603050405020304" pitchFamily="18" charset="0"/>
                  </a:rPr>
                  <a:t>1%</a:t>
                </a:r>
                <a:endParaRPr kumimoji="1" lang="en-US" altLang="zh-CN" sz="2000">
                  <a:solidFill>
                    <a:srgbClr val="99FF99"/>
                  </a:solidFill>
                  <a:latin typeface="Times New Roman" panose="02020603050405020304" pitchFamily="18" charset="0"/>
                </a:endParaRPr>
              </a:p>
            </p:txBody>
          </p:sp>
          <p:sp>
            <p:nvSpPr>
              <p:cNvPr id="37" name="Rectangle 35"/>
              <p:cNvSpPr>
                <a:spLocks noChangeArrowheads="1"/>
              </p:cNvSpPr>
              <p:nvPr/>
            </p:nvSpPr>
            <p:spPr bwMode="auto">
              <a:xfrm>
                <a:off x="1512" y="2066"/>
                <a:ext cx="17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kumimoji="1" lang="en-US" altLang="zh-CN" sz="1600">
                    <a:solidFill>
                      <a:srgbClr val="000000"/>
                    </a:solidFill>
                    <a:latin typeface="Times New Roman" panose="02020603050405020304" pitchFamily="18" charset="0"/>
                  </a:rPr>
                  <a:t>0%</a:t>
                </a:r>
                <a:endParaRPr kumimoji="1" lang="en-US" altLang="zh-CN" sz="2000">
                  <a:solidFill>
                    <a:srgbClr val="99FF99"/>
                  </a:solidFill>
                  <a:latin typeface="Times New Roman" panose="02020603050405020304" pitchFamily="18" charset="0"/>
                </a:endParaRPr>
              </a:p>
            </p:txBody>
          </p:sp>
          <p:sp>
            <p:nvSpPr>
              <p:cNvPr id="38" name="Rectangle 36"/>
              <p:cNvSpPr>
                <a:spLocks noChangeArrowheads="1"/>
              </p:cNvSpPr>
              <p:nvPr/>
            </p:nvSpPr>
            <p:spPr bwMode="auto">
              <a:xfrm>
                <a:off x="1359" y="3214"/>
                <a:ext cx="17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kumimoji="1" lang="en-US" altLang="zh-CN" sz="1600">
                    <a:solidFill>
                      <a:srgbClr val="000000"/>
                    </a:solidFill>
                    <a:latin typeface="Times New Roman" panose="02020603050405020304" pitchFamily="18" charset="0"/>
                  </a:rPr>
                  <a:t>0%</a:t>
                </a:r>
                <a:endParaRPr kumimoji="1" lang="en-US" altLang="zh-CN" sz="2000">
                  <a:solidFill>
                    <a:srgbClr val="99FF99"/>
                  </a:solidFill>
                  <a:latin typeface="Times New Roman" panose="02020603050405020304" pitchFamily="18" charset="0"/>
                </a:endParaRPr>
              </a:p>
            </p:txBody>
          </p:sp>
          <p:sp>
            <p:nvSpPr>
              <p:cNvPr id="39" name="Rectangle 37"/>
              <p:cNvSpPr>
                <a:spLocks noChangeArrowheads="1"/>
              </p:cNvSpPr>
              <p:nvPr/>
            </p:nvSpPr>
            <p:spPr bwMode="auto">
              <a:xfrm>
                <a:off x="1776" y="3214"/>
                <a:ext cx="23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kumimoji="1" lang="en-US" altLang="zh-CN" sz="1600">
                    <a:solidFill>
                      <a:srgbClr val="000000"/>
                    </a:solidFill>
                    <a:latin typeface="Times New Roman" panose="02020603050405020304" pitchFamily="18" charset="0"/>
                  </a:rPr>
                  <a:t>10%</a:t>
                </a:r>
                <a:endParaRPr kumimoji="1" lang="en-US" altLang="zh-CN" sz="2000">
                  <a:solidFill>
                    <a:srgbClr val="99FF99"/>
                  </a:solidFill>
                  <a:latin typeface="Times New Roman" panose="02020603050405020304" pitchFamily="18" charset="0"/>
                </a:endParaRPr>
              </a:p>
            </p:txBody>
          </p:sp>
          <p:sp>
            <p:nvSpPr>
              <p:cNvPr id="40" name="Rectangle 38"/>
              <p:cNvSpPr>
                <a:spLocks noChangeArrowheads="1"/>
              </p:cNvSpPr>
              <p:nvPr/>
            </p:nvSpPr>
            <p:spPr bwMode="auto">
              <a:xfrm>
                <a:off x="2237" y="3214"/>
                <a:ext cx="23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kumimoji="1" lang="en-US" altLang="zh-CN" sz="1600">
                    <a:solidFill>
                      <a:srgbClr val="000000"/>
                    </a:solidFill>
                    <a:latin typeface="Times New Roman" panose="02020603050405020304" pitchFamily="18" charset="0"/>
                  </a:rPr>
                  <a:t>20%</a:t>
                </a:r>
                <a:endParaRPr kumimoji="1" lang="en-US" altLang="zh-CN" sz="2000">
                  <a:solidFill>
                    <a:srgbClr val="99FF99"/>
                  </a:solidFill>
                  <a:latin typeface="Times New Roman" panose="02020603050405020304" pitchFamily="18" charset="0"/>
                </a:endParaRPr>
              </a:p>
            </p:txBody>
          </p:sp>
          <p:sp>
            <p:nvSpPr>
              <p:cNvPr id="41" name="Rectangle 39"/>
              <p:cNvSpPr>
                <a:spLocks noChangeArrowheads="1"/>
              </p:cNvSpPr>
              <p:nvPr/>
            </p:nvSpPr>
            <p:spPr bwMode="auto">
              <a:xfrm>
                <a:off x="2687" y="3214"/>
                <a:ext cx="23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kumimoji="1" lang="en-US" altLang="zh-CN" sz="1600">
                    <a:solidFill>
                      <a:srgbClr val="000000"/>
                    </a:solidFill>
                    <a:latin typeface="Times New Roman" panose="02020603050405020304" pitchFamily="18" charset="0"/>
                  </a:rPr>
                  <a:t>30%</a:t>
                </a:r>
                <a:endParaRPr kumimoji="1" lang="en-US" altLang="zh-CN" sz="2000">
                  <a:solidFill>
                    <a:srgbClr val="99FF99"/>
                  </a:solidFill>
                  <a:latin typeface="Times New Roman" panose="02020603050405020304" pitchFamily="18" charset="0"/>
                </a:endParaRPr>
              </a:p>
            </p:txBody>
          </p:sp>
          <p:sp>
            <p:nvSpPr>
              <p:cNvPr id="42" name="Rectangle 40"/>
              <p:cNvSpPr>
                <a:spLocks noChangeArrowheads="1"/>
              </p:cNvSpPr>
              <p:nvPr/>
            </p:nvSpPr>
            <p:spPr bwMode="auto">
              <a:xfrm>
                <a:off x="3149" y="3214"/>
                <a:ext cx="23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kumimoji="1" lang="en-US" altLang="zh-CN" sz="1600">
                    <a:solidFill>
                      <a:srgbClr val="000000"/>
                    </a:solidFill>
                    <a:latin typeface="Times New Roman" panose="02020603050405020304" pitchFamily="18" charset="0"/>
                  </a:rPr>
                  <a:t>40%</a:t>
                </a:r>
                <a:endParaRPr kumimoji="1" lang="en-US" altLang="zh-CN" sz="2000">
                  <a:solidFill>
                    <a:srgbClr val="99FF99"/>
                  </a:solidFill>
                  <a:latin typeface="Times New Roman" panose="02020603050405020304" pitchFamily="18" charset="0"/>
                </a:endParaRPr>
              </a:p>
            </p:txBody>
          </p:sp>
          <p:sp>
            <p:nvSpPr>
              <p:cNvPr id="43" name="Rectangle 41"/>
              <p:cNvSpPr>
                <a:spLocks noChangeArrowheads="1"/>
              </p:cNvSpPr>
              <p:nvPr/>
            </p:nvSpPr>
            <p:spPr bwMode="auto">
              <a:xfrm>
                <a:off x="3599" y="3214"/>
                <a:ext cx="23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kumimoji="1" lang="en-US" altLang="zh-CN" sz="1600">
                    <a:solidFill>
                      <a:srgbClr val="000000"/>
                    </a:solidFill>
                    <a:latin typeface="Times New Roman" panose="02020603050405020304" pitchFamily="18" charset="0"/>
                  </a:rPr>
                  <a:t>50%</a:t>
                </a:r>
                <a:endParaRPr kumimoji="1" lang="en-US" altLang="zh-CN" sz="2000">
                  <a:solidFill>
                    <a:srgbClr val="99FF99"/>
                  </a:solidFill>
                  <a:latin typeface="Times New Roman" panose="02020603050405020304" pitchFamily="18" charset="0"/>
                </a:endParaRPr>
              </a:p>
            </p:txBody>
          </p:sp>
          <p:sp>
            <p:nvSpPr>
              <p:cNvPr id="44" name="Rectangle 42"/>
              <p:cNvSpPr>
                <a:spLocks noChangeArrowheads="1"/>
              </p:cNvSpPr>
              <p:nvPr/>
            </p:nvSpPr>
            <p:spPr bwMode="auto">
              <a:xfrm>
                <a:off x="4049" y="3214"/>
                <a:ext cx="23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kumimoji="1" lang="en-US" altLang="zh-CN" sz="1600">
                    <a:solidFill>
                      <a:srgbClr val="000000"/>
                    </a:solidFill>
                    <a:latin typeface="Times New Roman" panose="02020603050405020304" pitchFamily="18" charset="0"/>
                  </a:rPr>
                  <a:t>60%</a:t>
                </a:r>
                <a:endParaRPr kumimoji="1" lang="en-US" altLang="zh-CN" sz="2000">
                  <a:solidFill>
                    <a:srgbClr val="99FF99"/>
                  </a:solidFill>
                  <a:latin typeface="Times New Roman" panose="02020603050405020304" pitchFamily="18" charset="0"/>
                </a:endParaRPr>
              </a:p>
            </p:txBody>
          </p:sp>
          <p:sp>
            <p:nvSpPr>
              <p:cNvPr id="45" name="Rectangle 43"/>
              <p:cNvSpPr>
                <a:spLocks noChangeArrowheads="1"/>
              </p:cNvSpPr>
              <p:nvPr/>
            </p:nvSpPr>
            <p:spPr bwMode="auto">
              <a:xfrm>
                <a:off x="4510" y="3214"/>
                <a:ext cx="23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kumimoji="1" lang="en-US" altLang="zh-CN" sz="1600">
                    <a:solidFill>
                      <a:srgbClr val="000000"/>
                    </a:solidFill>
                    <a:latin typeface="Times New Roman" panose="02020603050405020304" pitchFamily="18" charset="0"/>
                  </a:rPr>
                  <a:t>70%</a:t>
                </a:r>
                <a:endParaRPr kumimoji="1" lang="en-US" altLang="zh-CN" sz="2000">
                  <a:solidFill>
                    <a:srgbClr val="99FF99"/>
                  </a:solidFill>
                  <a:latin typeface="Times New Roman" panose="02020603050405020304" pitchFamily="18" charset="0"/>
                </a:endParaRPr>
              </a:p>
            </p:txBody>
          </p:sp>
          <p:sp>
            <p:nvSpPr>
              <p:cNvPr id="46" name="Rectangle 44"/>
              <p:cNvSpPr>
                <a:spLocks noChangeArrowheads="1"/>
              </p:cNvSpPr>
              <p:nvPr/>
            </p:nvSpPr>
            <p:spPr bwMode="auto">
              <a:xfrm>
                <a:off x="4961" y="3214"/>
                <a:ext cx="23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kumimoji="1" lang="en-US" altLang="zh-CN" sz="1600">
                    <a:solidFill>
                      <a:srgbClr val="000000"/>
                    </a:solidFill>
                    <a:latin typeface="Times New Roman" panose="02020603050405020304" pitchFamily="18" charset="0"/>
                  </a:rPr>
                  <a:t>80%</a:t>
                </a:r>
                <a:endParaRPr kumimoji="1" lang="en-US" altLang="zh-CN" sz="2000">
                  <a:solidFill>
                    <a:srgbClr val="99FF99"/>
                  </a:solidFill>
                  <a:latin typeface="Times New Roman" panose="02020603050405020304" pitchFamily="18" charset="0"/>
                </a:endParaRPr>
              </a:p>
            </p:txBody>
          </p:sp>
          <p:sp>
            <p:nvSpPr>
              <p:cNvPr id="47" name="Rectangle 48"/>
              <p:cNvSpPr>
                <a:spLocks noChangeArrowheads="1"/>
              </p:cNvSpPr>
              <p:nvPr/>
            </p:nvSpPr>
            <p:spPr bwMode="auto">
              <a:xfrm>
                <a:off x="866" y="1006"/>
                <a:ext cx="537"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r" eaLnBrk="0" hangingPunct="0"/>
                <a:r>
                  <a:rPr lang="zh-CN" altLang="en-US" sz="1600" dirty="0" smtClean="0">
                    <a:solidFill>
                      <a:srgbClr val="000000"/>
                    </a:solidFill>
                  </a:rPr>
                  <a:t>双字</a:t>
                </a:r>
                <a:endParaRPr lang="en-US" altLang="zh-CN" sz="1600" dirty="0" smtClean="0">
                  <a:solidFill>
                    <a:srgbClr val="000000"/>
                  </a:solidFill>
                </a:endParaRPr>
              </a:p>
              <a:p>
                <a:pPr algn="r" eaLnBrk="0" hangingPunct="0"/>
                <a:r>
                  <a:rPr kumimoji="1" lang="zh-CN" altLang="en-US" sz="1600" dirty="0" smtClean="0">
                    <a:solidFill>
                      <a:srgbClr val="000000"/>
                    </a:solidFill>
                    <a:latin typeface="Times New Roman" panose="02020603050405020304" pitchFamily="18" charset="0"/>
                  </a:rPr>
                  <a:t>（</a:t>
                </a:r>
                <a:r>
                  <a:rPr kumimoji="1" lang="en-US" altLang="zh-CN" sz="1600" dirty="0" smtClean="0">
                    <a:solidFill>
                      <a:srgbClr val="000000"/>
                    </a:solidFill>
                    <a:latin typeface="Times New Roman" panose="02020603050405020304" pitchFamily="18" charset="0"/>
                  </a:rPr>
                  <a:t>64</a:t>
                </a:r>
                <a:r>
                  <a:rPr kumimoji="1" lang="zh-CN" altLang="en-US" sz="1600" dirty="0" smtClean="0">
                    <a:solidFill>
                      <a:srgbClr val="000000"/>
                    </a:solidFill>
                    <a:latin typeface="Times New Roman" panose="02020603050405020304" pitchFamily="18" charset="0"/>
                  </a:rPr>
                  <a:t>位）</a:t>
                </a:r>
                <a:endParaRPr kumimoji="1" lang="en-US" altLang="zh-CN" sz="2000" dirty="0">
                  <a:solidFill>
                    <a:srgbClr val="99FF99"/>
                  </a:solidFill>
                  <a:latin typeface="Times New Roman" panose="02020603050405020304" pitchFamily="18" charset="0"/>
                </a:endParaRPr>
              </a:p>
            </p:txBody>
          </p:sp>
          <p:sp>
            <p:nvSpPr>
              <p:cNvPr id="48" name="Rectangle 49"/>
              <p:cNvSpPr>
                <a:spLocks noChangeArrowheads="1"/>
              </p:cNvSpPr>
              <p:nvPr/>
            </p:nvSpPr>
            <p:spPr bwMode="auto">
              <a:xfrm>
                <a:off x="4840" y="2291"/>
                <a:ext cx="33" cy="52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9" name="Rectangle 50"/>
              <p:cNvSpPr>
                <a:spLocks noChangeArrowheads="1"/>
              </p:cNvSpPr>
              <p:nvPr/>
            </p:nvSpPr>
            <p:spPr bwMode="auto">
              <a:xfrm>
                <a:off x="3423" y="2785"/>
                <a:ext cx="1450" cy="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0" name="Rectangle 51"/>
              <p:cNvSpPr>
                <a:spLocks noChangeArrowheads="1"/>
              </p:cNvSpPr>
              <p:nvPr/>
            </p:nvSpPr>
            <p:spPr bwMode="auto">
              <a:xfrm>
                <a:off x="3401" y="2270"/>
                <a:ext cx="1439" cy="515"/>
              </a:xfrm>
              <a:prstGeom prst="rect">
                <a:avLst/>
              </a:prstGeom>
              <a:solidFill>
                <a:srgbClr val="FFFFFF"/>
              </a:solidFill>
              <a:ln w="17463">
                <a:solidFill>
                  <a:srgbClr val="000000"/>
                </a:solidFill>
                <a:miter lim="800000"/>
              </a:ln>
            </p:spPr>
            <p:txBody>
              <a:bodyPr/>
              <a:lstStyle/>
              <a:p>
                <a:endParaRPr lang="zh-CN" altLang="en-US"/>
              </a:p>
            </p:txBody>
          </p:sp>
          <p:sp>
            <p:nvSpPr>
              <p:cNvPr id="51" name="Rectangle 52"/>
              <p:cNvSpPr>
                <a:spLocks noChangeArrowheads="1"/>
              </p:cNvSpPr>
              <p:nvPr/>
            </p:nvSpPr>
            <p:spPr bwMode="auto">
              <a:xfrm>
                <a:off x="3511" y="2356"/>
                <a:ext cx="77" cy="75"/>
              </a:xfrm>
              <a:prstGeom prst="rect">
                <a:avLst/>
              </a:prstGeom>
              <a:solidFill>
                <a:srgbClr val="C0C0C0"/>
              </a:solidFill>
              <a:ln w="17463">
                <a:solidFill>
                  <a:srgbClr val="000000"/>
                </a:solidFill>
                <a:miter lim="800000"/>
              </a:ln>
            </p:spPr>
            <p:txBody>
              <a:bodyPr/>
              <a:lstStyle/>
              <a:p>
                <a:endParaRPr lang="zh-CN" altLang="en-US"/>
              </a:p>
            </p:txBody>
          </p:sp>
          <p:sp>
            <p:nvSpPr>
              <p:cNvPr id="52" name="Rectangle 53"/>
              <p:cNvSpPr>
                <a:spLocks noChangeArrowheads="1"/>
              </p:cNvSpPr>
              <p:nvPr/>
            </p:nvSpPr>
            <p:spPr bwMode="auto">
              <a:xfrm>
                <a:off x="3632" y="2324"/>
                <a:ext cx="813"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kumimoji="1" lang="zh-CN" altLang="en-US" sz="2000" dirty="0" smtClean="0">
                    <a:solidFill>
                      <a:schemeClr val="tx1"/>
                    </a:solidFill>
                    <a:latin typeface="Times New Roman" panose="02020603050405020304" pitchFamily="18" charset="0"/>
                  </a:rPr>
                  <a:t>浮点平均值</a:t>
                </a:r>
                <a:endParaRPr kumimoji="1" lang="en-US" altLang="zh-CN" sz="2000" dirty="0">
                  <a:solidFill>
                    <a:schemeClr val="tx1"/>
                  </a:solidFill>
                  <a:latin typeface="Times New Roman" panose="02020603050405020304" pitchFamily="18" charset="0"/>
                </a:endParaRPr>
              </a:p>
            </p:txBody>
          </p:sp>
          <p:sp>
            <p:nvSpPr>
              <p:cNvPr id="53" name="Rectangle 54"/>
              <p:cNvSpPr>
                <a:spLocks noChangeArrowheads="1"/>
              </p:cNvSpPr>
              <p:nvPr/>
            </p:nvSpPr>
            <p:spPr bwMode="auto">
              <a:xfrm>
                <a:off x="3511" y="2602"/>
                <a:ext cx="77" cy="76"/>
              </a:xfrm>
              <a:prstGeom prst="rect">
                <a:avLst/>
              </a:prstGeom>
              <a:solidFill>
                <a:srgbClr val="FFFFFF"/>
              </a:solidFill>
              <a:ln w="17463">
                <a:solidFill>
                  <a:srgbClr val="000000"/>
                </a:solidFill>
                <a:miter lim="800000"/>
              </a:ln>
            </p:spPr>
            <p:txBody>
              <a:bodyPr/>
              <a:lstStyle/>
              <a:p>
                <a:endParaRPr lang="zh-CN" altLang="en-US"/>
              </a:p>
            </p:txBody>
          </p:sp>
          <p:sp>
            <p:nvSpPr>
              <p:cNvPr id="54" name="Rectangle 55"/>
              <p:cNvSpPr>
                <a:spLocks noChangeArrowheads="1"/>
              </p:cNvSpPr>
              <p:nvPr/>
            </p:nvSpPr>
            <p:spPr bwMode="auto">
              <a:xfrm>
                <a:off x="3632" y="2570"/>
                <a:ext cx="813"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kumimoji="1" lang="zh-CN" altLang="en-US" sz="2000" dirty="0" smtClean="0">
                    <a:solidFill>
                      <a:schemeClr val="tx1"/>
                    </a:solidFill>
                    <a:latin typeface="Times New Roman" panose="02020603050405020304" pitchFamily="18" charset="0"/>
                  </a:rPr>
                  <a:t>定点平均值</a:t>
                </a:r>
                <a:endParaRPr kumimoji="1" lang="en-US" altLang="zh-CN" sz="2000" dirty="0">
                  <a:solidFill>
                    <a:schemeClr val="tx1"/>
                  </a:solidFill>
                  <a:latin typeface="Times New Roman" panose="02020603050405020304" pitchFamily="18" charset="0"/>
                </a:endParaRPr>
              </a:p>
            </p:txBody>
          </p:sp>
          <p:sp>
            <p:nvSpPr>
              <p:cNvPr id="55" name="Rectangle 56"/>
              <p:cNvSpPr>
                <a:spLocks noChangeArrowheads="1"/>
              </p:cNvSpPr>
              <p:nvPr/>
            </p:nvSpPr>
            <p:spPr bwMode="auto">
              <a:xfrm>
                <a:off x="1439" y="1152"/>
                <a:ext cx="2592" cy="161"/>
              </a:xfrm>
              <a:prstGeom prst="rect">
                <a:avLst/>
              </a:prstGeom>
              <a:solidFill>
                <a:srgbClr val="FFFFFF"/>
              </a:solidFill>
              <a:ln w="17463">
                <a:solidFill>
                  <a:srgbClr val="000000"/>
                </a:solidFill>
                <a:miter lim="800000"/>
              </a:ln>
            </p:spPr>
            <p:txBody>
              <a:bodyPr/>
              <a:lstStyle/>
              <a:p>
                <a:endParaRPr lang="zh-CN" altLang="en-US"/>
              </a:p>
            </p:txBody>
          </p:sp>
          <p:sp>
            <p:nvSpPr>
              <p:cNvPr id="56" name="Rectangle 57"/>
              <p:cNvSpPr>
                <a:spLocks noChangeArrowheads="1"/>
              </p:cNvSpPr>
              <p:nvPr/>
            </p:nvSpPr>
            <p:spPr bwMode="auto">
              <a:xfrm>
                <a:off x="1440" y="2688"/>
                <a:ext cx="48" cy="144"/>
              </a:xfrm>
              <a:prstGeom prst="rect">
                <a:avLst/>
              </a:prstGeom>
              <a:solidFill>
                <a:srgbClr val="C0C0C0"/>
              </a:solidFill>
              <a:ln w="17463">
                <a:solidFill>
                  <a:srgbClr val="000000"/>
                </a:solidFill>
                <a:miter lim="800000"/>
              </a:ln>
            </p:spPr>
            <p:txBody>
              <a:bodyPr/>
              <a:lstStyle/>
              <a:p>
                <a:endParaRPr lang="zh-CN" altLang="en-US"/>
              </a:p>
            </p:txBody>
          </p:sp>
        </p:grpSp>
      </p:grpSp>
      <p:sp>
        <p:nvSpPr>
          <p:cNvPr id="57" name="内容占位符 2"/>
          <p:cNvSpPr txBox="1"/>
          <p:nvPr/>
        </p:nvSpPr>
        <p:spPr>
          <a:xfrm>
            <a:off x="263690" y="1166157"/>
            <a:ext cx="8748000" cy="643296"/>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pPr marL="0" indent="0">
              <a:buNone/>
            </a:pPr>
            <a:r>
              <a:rPr lang="en-US" altLang="zh-CN" sz="2800" dirty="0" smtClean="0">
                <a:latin typeface="华文中宋" panose="02010600040101010101" pitchFamily="2" charset="-122"/>
                <a:ea typeface="华文中宋" panose="02010600040101010101" pitchFamily="2" charset="-122"/>
              </a:rPr>
              <a:t>64</a:t>
            </a:r>
            <a:r>
              <a:rPr lang="zh-CN" altLang="en-US" sz="2800" dirty="0" smtClean="0">
                <a:latin typeface="华文中宋" panose="02010600040101010101" pitchFamily="2" charset="-122"/>
                <a:ea typeface="华文中宋" panose="02010600040101010101" pitchFamily="2" charset="-122"/>
              </a:rPr>
              <a:t>位处理器中基准测试程序中数据访问的大小分布</a:t>
            </a:r>
            <a:br>
              <a:rPr lang="zh-CN" altLang="en-US" dirty="0" smtClean="0">
                <a:latin typeface="华文中宋" panose="02010600040101010101" pitchFamily="2" charset="-122"/>
                <a:ea typeface="华文中宋" panose="02010600040101010101" pitchFamily="2" charset="-122"/>
              </a:rPr>
            </a:br>
            <a:endParaRPr lang="zh-CN" altLang="en-US" dirty="0">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idx="4294967295"/>
          </p:nvPr>
        </p:nvSpPr>
        <p:spPr>
          <a:xfrm>
            <a:off x="436180" y="76200"/>
            <a:ext cx="8403020" cy="685800"/>
          </a:xfrm>
        </p:spPr>
        <p:txBody>
          <a:bodyPr>
            <a:normAutofit/>
          </a:bodyPr>
          <a:lstStyle/>
          <a:p>
            <a:pPr lvl="0">
              <a:spcBef>
                <a:spcPts val="0"/>
              </a:spcBef>
            </a:pPr>
            <a:r>
              <a:rPr lang="en-US" altLang="zh-CN" sz="2800" dirty="0">
                <a:solidFill>
                  <a:srgbClr val="0000FF"/>
                </a:solidFill>
                <a:latin typeface="华文中宋" panose="02010600040101010101" pitchFamily="2" charset="-122"/>
                <a:ea typeface="华文中宋" panose="02010600040101010101" pitchFamily="2" charset="-122"/>
              </a:rPr>
              <a:t>2.4 </a:t>
            </a:r>
            <a:r>
              <a:rPr lang="zh-CN" altLang="en-US" sz="2800" dirty="0">
                <a:solidFill>
                  <a:srgbClr val="0000FF"/>
                </a:solidFill>
                <a:latin typeface="华文中宋" panose="02010600040101010101" pitchFamily="2" charset="-122"/>
                <a:ea typeface="华文中宋" panose="02010600040101010101" pitchFamily="2" charset="-122"/>
              </a:rPr>
              <a:t>操作数的大小与类型</a:t>
            </a:r>
            <a:endParaRPr lang="zh-CN" sz="2800" dirty="0">
              <a:solidFill>
                <a:schemeClr val="tx1"/>
              </a:solidFill>
              <a:latin typeface="华文中宋" panose="02010600040101010101" pitchFamily="2" charset="-122"/>
              <a:ea typeface="华文中宋" panose="02010600040101010101" pitchFamily="2" charset="-122"/>
            </a:endParaRPr>
          </a:p>
        </p:txBody>
      </p:sp>
      <p:sp>
        <p:nvSpPr>
          <p:cNvPr id="4" name="内容占位符 2"/>
          <p:cNvSpPr txBox="1"/>
          <p:nvPr/>
        </p:nvSpPr>
        <p:spPr>
          <a:xfrm>
            <a:off x="522890" y="1268760"/>
            <a:ext cx="8229600" cy="4338192"/>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pPr marL="0" indent="0">
              <a:lnSpc>
                <a:spcPts val="3600"/>
              </a:lnSpc>
              <a:buNone/>
            </a:pPr>
            <a:r>
              <a:rPr lang="zh-CN" altLang="en-US" sz="2800" dirty="0" smtClean="0">
                <a:latin typeface="华文中宋" panose="02010600040101010101" pitchFamily="2" charset="-122"/>
                <a:ea typeface="华文中宋" panose="02010600040101010101" pitchFamily="2" charset="-122"/>
              </a:rPr>
              <a:t>基准测试程序中数据访问的大小分布</a:t>
            </a:r>
            <a:br>
              <a:rPr lang="zh-CN" altLang="en-US" dirty="0" smtClean="0">
                <a:latin typeface="华文中宋" panose="02010600040101010101" pitchFamily="2" charset="-122"/>
                <a:ea typeface="华文中宋" panose="02010600040101010101" pitchFamily="2" charset="-122"/>
              </a:rPr>
            </a:br>
            <a:r>
              <a:rPr lang="zh-CN" altLang="en-US" dirty="0" smtClean="0">
                <a:latin typeface="华文中宋" panose="02010600040101010101" pitchFamily="2" charset="-122"/>
                <a:ea typeface="华文中宋" panose="02010600040101010101" pitchFamily="2" charset="-122"/>
              </a:rPr>
              <a:t>    </a:t>
            </a:r>
            <a:r>
              <a:rPr lang="zh-CN" altLang="en-US" sz="2400" dirty="0" smtClean="0">
                <a:latin typeface="华文中宋" panose="02010600040101010101" pitchFamily="2" charset="-122"/>
                <a:ea typeface="华文中宋" panose="02010600040101010101" pitchFamily="2" charset="-122"/>
              </a:rPr>
              <a:t>由于系统为</a:t>
            </a:r>
            <a:r>
              <a:rPr lang="en-US" altLang="zh-CN" sz="2400" dirty="0" smtClean="0">
                <a:latin typeface="华文中宋" panose="02010600040101010101" pitchFamily="2" charset="-122"/>
                <a:ea typeface="华文中宋" panose="02010600040101010101" pitchFamily="2" charset="-122"/>
              </a:rPr>
              <a:t>64</a:t>
            </a:r>
            <a:r>
              <a:rPr lang="zh-CN" altLang="en-US" sz="2400" dirty="0" smtClean="0">
                <a:latin typeface="华文中宋" panose="02010600040101010101" pitchFamily="2" charset="-122"/>
                <a:ea typeface="华文中宋" panose="02010600040101010101" pitchFamily="2" charset="-122"/>
              </a:rPr>
              <a:t>位地址，双字数据类型可用于浮点程序中的双精度和存储器地址。</a:t>
            </a:r>
            <a:r>
              <a:rPr lang="zh-CN" altLang="en-US" sz="2400" dirty="0" smtClean="0">
                <a:solidFill>
                  <a:srgbClr val="C00000"/>
                </a:solidFill>
                <a:latin typeface="华文中宋" panose="02010600040101010101" pitchFamily="2" charset="-122"/>
                <a:ea typeface="华文中宋" panose="02010600040101010101" pitchFamily="2" charset="-122"/>
              </a:rPr>
              <a:t>在</a:t>
            </a:r>
            <a:r>
              <a:rPr lang="en-US" altLang="zh-CN" sz="2400" dirty="0" smtClean="0">
                <a:solidFill>
                  <a:srgbClr val="C00000"/>
                </a:solidFill>
                <a:latin typeface="华文中宋" panose="02010600040101010101" pitchFamily="2" charset="-122"/>
                <a:ea typeface="华文中宋" panose="02010600040101010101" pitchFamily="2" charset="-122"/>
              </a:rPr>
              <a:t>32</a:t>
            </a:r>
            <a:r>
              <a:rPr lang="zh-CN" altLang="en-US" sz="2400" dirty="0" smtClean="0">
                <a:solidFill>
                  <a:srgbClr val="C00000"/>
                </a:solidFill>
                <a:latin typeface="华文中宋" panose="02010600040101010101" pitchFamily="2" charset="-122"/>
                <a:ea typeface="华文中宋" panose="02010600040101010101" pitchFamily="2" charset="-122"/>
              </a:rPr>
              <a:t>位地址的计算机中，</a:t>
            </a:r>
            <a:r>
              <a:rPr lang="en-US" altLang="zh-CN" sz="2400" dirty="0" smtClean="0">
                <a:solidFill>
                  <a:srgbClr val="C00000"/>
                </a:solidFill>
                <a:latin typeface="华文中宋" panose="02010600040101010101" pitchFamily="2" charset="-122"/>
                <a:ea typeface="华文中宋" panose="02010600040101010101" pitchFamily="2" charset="-122"/>
              </a:rPr>
              <a:t>64</a:t>
            </a:r>
            <a:r>
              <a:rPr lang="zh-CN" altLang="en-US" sz="2400" dirty="0" smtClean="0">
                <a:solidFill>
                  <a:srgbClr val="C00000"/>
                </a:solidFill>
                <a:latin typeface="华文中宋" panose="02010600040101010101" pitchFamily="2" charset="-122"/>
                <a:ea typeface="华文中宋" panose="02010600040101010101" pitchFamily="2" charset="-122"/>
              </a:rPr>
              <a:t>位地址将被</a:t>
            </a:r>
            <a:r>
              <a:rPr lang="en-US" altLang="zh-CN" sz="2400" dirty="0" smtClean="0">
                <a:solidFill>
                  <a:srgbClr val="C00000"/>
                </a:solidFill>
                <a:latin typeface="华文中宋" panose="02010600040101010101" pitchFamily="2" charset="-122"/>
                <a:ea typeface="华文中宋" panose="02010600040101010101" pitchFamily="2" charset="-122"/>
              </a:rPr>
              <a:t>32</a:t>
            </a:r>
            <a:r>
              <a:rPr lang="zh-CN" altLang="en-US" sz="2400" dirty="0" smtClean="0">
                <a:solidFill>
                  <a:srgbClr val="C00000"/>
                </a:solidFill>
                <a:latin typeface="华文中宋" panose="02010600040101010101" pitchFamily="2" charset="-122"/>
                <a:ea typeface="华文中宋" panose="02010600040101010101" pitchFamily="2" charset="-122"/>
              </a:rPr>
              <a:t>位地址取代，定点程序中几乎所有的双字访问都转换成单字访问。</a:t>
            </a:r>
            <a:br>
              <a:rPr lang="zh-CN" altLang="en-US" sz="2400" dirty="0" smtClean="0">
                <a:latin typeface="华文中宋" panose="02010600040101010101" pitchFamily="2" charset="-122"/>
                <a:ea typeface="华文中宋" panose="02010600040101010101" pitchFamily="2" charset="-122"/>
              </a:rPr>
            </a:br>
            <a:r>
              <a:rPr lang="zh-CN" altLang="en-US" sz="2400" dirty="0" smtClean="0">
                <a:latin typeface="华文中宋" panose="02010600040101010101" pitchFamily="2" charset="-122"/>
                <a:ea typeface="华文中宋" panose="02010600040101010101" pitchFamily="2" charset="-122"/>
              </a:rPr>
              <a:t>      在一些系统结构中，寄存器的数据可能以字节或者半字来访问（这种情况很少发生）。在</a:t>
            </a:r>
            <a:r>
              <a:rPr lang="en-US" altLang="zh-CN" sz="2400" dirty="0" smtClean="0">
                <a:latin typeface="华文中宋" panose="02010600040101010101" pitchFamily="2" charset="-122"/>
                <a:ea typeface="华文中宋" panose="02010600040101010101" pitchFamily="2" charset="-122"/>
              </a:rPr>
              <a:t>VAX</a:t>
            </a:r>
            <a:r>
              <a:rPr lang="zh-CN" altLang="en-US" sz="2400" dirty="0" smtClean="0">
                <a:latin typeface="华文中宋" panose="02010600040101010101" pitchFamily="2" charset="-122"/>
                <a:ea typeface="华文中宋" panose="02010600040101010101" pitchFamily="2" charset="-122"/>
              </a:rPr>
              <a:t>计算机中，统计数据表明这种情况不超过所有寄存器的</a:t>
            </a:r>
            <a:r>
              <a:rPr lang="en-US" altLang="zh-CN" sz="2400" dirty="0" smtClean="0">
                <a:latin typeface="华文中宋" panose="02010600040101010101" pitchFamily="2" charset="-122"/>
                <a:ea typeface="华文中宋" panose="02010600040101010101" pitchFamily="2" charset="-122"/>
              </a:rPr>
              <a:t>12%</a:t>
            </a:r>
            <a:r>
              <a:rPr lang="zh-CN" altLang="en-US" sz="2400" dirty="0" smtClean="0">
                <a:latin typeface="华文中宋" panose="02010600040101010101" pitchFamily="2" charset="-122"/>
                <a:ea typeface="华文中宋" panose="02010600040101010101" pitchFamily="2" charset="-122"/>
              </a:rPr>
              <a:t>，大约占这些程序中所有操作数访问的</a:t>
            </a:r>
            <a:r>
              <a:rPr lang="en-US" altLang="zh-CN" sz="2400" dirty="0" smtClean="0">
                <a:latin typeface="华文中宋" panose="02010600040101010101" pitchFamily="2" charset="-122"/>
                <a:ea typeface="华文中宋" panose="02010600040101010101" pitchFamily="2" charset="-122"/>
              </a:rPr>
              <a:t>6%</a:t>
            </a:r>
            <a:r>
              <a:rPr lang="zh-CN" altLang="en-US" sz="2400" dirty="0" smtClean="0">
                <a:latin typeface="华文中宋" panose="02010600040101010101" pitchFamily="2" charset="-122"/>
                <a:ea typeface="华文中宋" panose="02010600040101010101" pitchFamily="2" charset="-122"/>
              </a:rPr>
              <a:t>。</a:t>
            </a:r>
            <a:endParaRPr lang="zh-CN" altLang="en-US" sz="2400" dirty="0">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idx="4294967295"/>
          </p:nvPr>
        </p:nvSpPr>
        <p:spPr>
          <a:xfrm>
            <a:off x="436180" y="76200"/>
            <a:ext cx="8403020" cy="685800"/>
          </a:xfrm>
        </p:spPr>
        <p:txBody>
          <a:bodyPr>
            <a:normAutofit/>
          </a:bodyPr>
          <a:lstStyle/>
          <a:p>
            <a:pPr lvl="0">
              <a:spcBef>
                <a:spcPts val="0"/>
              </a:spcBef>
            </a:pPr>
            <a:r>
              <a:rPr lang="en-US" altLang="zh-CN" sz="2800" dirty="0">
                <a:solidFill>
                  <a:srgbClr val="0000FF"/>
                </a:solidFill>
                <a:latin typeface="华文中宋" panose="02010600040101010101" pitchFamily="2" charset="-122"/>
                <a:ea typeface="华文中宋" panose="02010600040101010101" pitchFamily="2" charset="-122"/>
              </a:rPr>
              <a:t>2.4 </a:t>
            </a:r>
            <a:r>
              <a:rPr lang="zh-CN" altLang="en-US" sz="2800" dirty="0">
                <a:solidFill>
                  <a:srgbClr val="0000FF"/>
                </a:solidFill>
                <a:latin typeface="华文中宋" panose="02010600040101010101" pitchFamily="2" charset="-122"/>
                <a:ea typeface="华文中宋" panose="02010600040101010101" pitchFamily="2" charset="-122"/>
              </a:rPr>
              <a:t>操作数的大小与类型</a:t>
            </a:r>
            <a:endParaRPr lang="zh-CN" sz="2800" dirty="0">
              <a:solidFill>
                <a:schemeClr val="tx1"/>
              </a:solidFill>
              <a:latin typeface="华文中宋" panose="02010600040101010101" pitchFamily="2" charset="-122"/>
              <a:ea typeface="华文中宋" panose="02010600040101010101" pitchFamily="2" charset="-122"/>
            </a:endParaRPr>
          </a:p>
        </p:txBody>
      </p:sp>
      <p:graphicFrame>
        <p:nvGraphicFramePr>
          <p:cNvPr id="3" name="表格 2"/>
          <p:cNvGraphicFramePr>
            <a:graphicFrameLocks noGrp="1"/>
          </p:cNvGraphicFramePr>
          <p:nvPr/>
        </p:nvGraphicFramePr>
        <p:xfrm>
          <a:off x="1547664" y="1772816"/>
          <a:ext cx="6480720" cy="4186609"/>
        </p:xfrm>
        <a:graphic>
          <a:graphicData uri="http://schemas.openxmlformats.org/drawingml/2006/table">
            <a:tbl>
              <a:tblPr firstRow="1" bandRow="1">
                <a:tableStyleId>{5C22544A-7EE6-4342-B048-85BDC9FD1C3A}</a:tableStyleId>
              </a:tblPr>
              <a:tblGrid>
                <a:gridCol w="1598434"/>
                <a:gridCol w="4882286"/>
              </a:tblGrid>
              <a:tr h="428169">
                <a:tc>
                  <a:txBody>
                    <a:bodyPr/>
                    <a:lstStyle/>
                    <a:p>
                      <a:r>
                        <a:rPr lang="zh-CN" altLang="en-US" sz="1800" dirty="0" smtClean="0"/>
                        <a:t>操作类型</a:t>
                      </a:r>
                      <a:endParaRPr lang="zh-CN" altLang="en-US" sz="1800" dirty="0"/>
                    </a:p>
                  </a:txBody>
                  <a:tcPr/>
                </a:tc>
                <a:tc>
                  <a:txBody>
                    <a:bodyPr/>
                    <a:lstStyle/>
                    <a:p>
                      <a:r>
                        <a:rPr lang="zh-CN" altLang="en-US" sz="1800" dirty="0" smtClean="0"/>
                        <a:t>举例</a:t>
                      </a:r>
                      <a:endParaRPr lang="zh-CN" altLang="en-US" sz="1800" dirty="0"/>
                    </a:p>
                  </a:txBody>
                  <a:tcPr/>
                </a:tc>
              </a:tr>
              <a:tr h="589532">
                <a:tc>
                  <a:txBody>
                    <a:bodyPr/>
                    <a:lstStyle/>
                    <a:p>
                      <a:r>
                        <a:rPr lang="zh-CN" altLang="en-US" sz="1800" dirty="0" smtClean="0">
                          <a:solidFill>
                            <a:srgbClr val="FF0000"/>
                          </a:solidFill>
                        </a:rPr>
                        <a:t>算术和逻辑运算</a:t>
                      </a:r>
                      <a:endParaRPr lang="zh-CN" altLang="en-US" sz="1800" dirty="0">
                        <a:solidFill>
                          <a:srgbClr val="FF0000"/>
                        </a:solidFill>
                      </a:endParaRPr>
                    </a:p>
                  </a:txBody>
                  <a:tcPr>
                    <a:solidFill>
                      <a:schemeClr val="accent3">
                        <a:lumMod val="95000"/>
                      </a:schemeClr>
                    </a:solidFill>
                  </a:tcPr>
                </a:tc>
                <a:tc>
                  <a:txBody>
                    <a:bodyPr/>
                    <a:lstStyle/>
                    <a:p>
                      <a:r>
                        <a:rPr lang="zh-CN" altLang="en-US" sz="1800" dirty="0" smtClean="0">
                          <a:solidFill>
                            <a:srgbClr val="FF0000"/>
                          </a:solidFill>
                        </a:rPr>
                        <a:t>定点算术和逻辑操作：加、减、与、或、乘、除</a:t>
                      </a:r>
                      <a:endParaRPr lang="zh-CN" altLang="en-US" sz="1800" dirty="0">
                        <a:solidFill>
                          <a:srgbClr val="FF0000"/>
                        </a:solidFill>
                      </a:endParaRPr>
                    </a:p>
                  </a:txBody>
                  <a:tcPr>
                    <a:solidFill>
                      <a:schemeClr val="accent2">
                        <a:lumMod val="20000"/>
                        <a:lumOff val="80000"/>
                      </a:schemeClr>
                    </a:solidFill>
                  </a:tcPr>
                </a:tc>
              </a:tr>
              <a:tr h="589532">
                <a:tc>
                  <a:txBody>
                    <a:bodyPr/>
                    <a:lstStyle/>
                    <a:p>
                      <a:r>
                        <a:rPr lang="zh-CN" altLang="en-US" sz="1800" dirty="0" smtClean="0">
                          <a:solidFill>
                            <a:srgbClr val="FF0000"/>
                          </a:solidFill>
                        </a:rPr>
                        <a:t>数据传输</a:t>
                      </a:r>
                      <a:endParaRPr lang="zh-CN" altLang="en-US" sz="1800" dirty="0">
                        <a:solidFill>
                          <a:srgbClr val="FF0000"/>
                        </a:solidFill>
                      </a:endParaRPr>
                    </a:p>
                  </a:txBody>
                  <a:tcPr>
                    <a:solidFill>
                      <a:schemeClr val="accent3">
                        <a:lumMod val="95000"/>
                      </a:schemeClr>
                    </a:solidFill>
                  </a:tcPr>
                </a:tc>
                <a:tc>
                  <a:txBody>
                    <a:bodyPr/>
                    <a:lstStyle/>
                    <a:p>
                      <a:r>
                        <a:rPr lang="en-US" altLang="zh-CN" sz="1800" dirty="0" smtClean="0">
                          <a:solidFill>
                            <a:srgbClr val="FF0000"/>
                          </a:solidFill>
                        </a:rPr>
                        <a:t>Load-store</a:t>
                      </a:r>
                      <a:r>
                        <a:rPr lang="zh-CN" altLang="en-US" sz="1800" dirty="0" smtClean="0">
                          <a:solidFill>
                            <a:srgbClr val="FF0000"/>
                          </a:solidFill>
                        </a:rPr>
                        <a:t>指令（</a:t>
                      </a:r>
                      <a:r>
                        <a:rPr lang="zh-CN" altLang="en-US" sz="1800" dirty="0" smtClean="0">
                          <a:solidFill>
                            <a:srgbClr val="C00000"/>
                          </a:solidFill>
                        </a:rPr>
                        <a:t>在</a:t>
                      </a:r>
                      <a:r>
                        <a:rPr lang="en-US" altLang="zh-CN" sz="1800" dirty="0" smtClean="0">
                          <a:solidFill>
                            <a:srgbClr val="C00000"/>
                          </a:solidFill>
                        </a:rPr>
                        <a:t>REG-MEN</a:t>
                      </a:r>
                      <a:r>
                        <a:rPr lang="zh-CN" altLang="en-US" sz="1800" dirty="0" smtClean="0">
                          <a:solidFill>
                            <a:srgbClr val="C00000"/>
                          </a:solidFill>
                        </a:rPr>
                        <a:t>结构计算机上是传送指令</a:t>
                      </a:r>
                      <a:r>
                        <a:rPr lang="zh-CN" altLang="en-US" sz="1800" dirty="0" smtClean="0">
                          <a:solidFill>
                            <a:srgbClr val="FF0000"/>
                          </a:solidFill>
                        </a:rPr>
                        <a:t>）</a:t>
                      </a:r>
                      <a:endParaRPr lang="zh-CN" altLang="en-US" sz="1800" dirty="0">
                        <a:solidFill>
                          <a:srgbClr val="FF0000"/>
                        </a:solidFill>
                      </a:endParaRPr>
                    </a:p>
                  </a:txBody>
                  <a:tcPr>
                    <a:solidFill>
                      <a:schemeClr val="accent2">
                        <a:lumMod val="20000"/>
                        <a:lumOff val="80000"/>
                      </a:schemeClr>
                    </a:solidFill>
                  </a:tcPr>
                </a:tc>
              </a:tr>
              <a:tr h="428169">
                <a:tc>
                  <a:txBody>
                    <a:bodyPr/>
                    <a:lstStyle/>
                    <a:p>
                      <a:r>
                        <a:rPr lang="zh-CN" altLang="en-US" sz="1800" dirty="0" smtClean="0">
                          <a:solidFill>
                            <a:srgbClr val="FF0000"/>
                          </a:solidFill>
                        </a:rPr>
                        <a:t>控制</a:t>
                      </a:r>
                      <a:endParaRPr lang="zh-CN" altLang="en-US" sz="1800" dirty="0">
                        <a:solidFill>
                          <a:srgbClr val="FF0000"/>
                        </a:solidFill>
                      </a:endParaRPr>
                    </a:p>
                  </a:txBody>
                  <a:tcPr>
                    <a:solidFill>
                      <a:schemeClr val="accent3">
                        <a:lumMod val="95000"/>
                      </a:schemeClr>
                    </a:solidFill>
                  </a:tcPr>
                </a:tc>
                <a:tc>
                  <a:txBody>
                    <a:bodyPr/>
                    <a:lstStyle/>
                    <a:p>
                      <a:r>
                        <a:rPr lang="zh-CN" altLang="en-US" sz="1800" dirty="0" smtClean="0">
                          <a:solidFill>
                            <a:srgbClr val="FF0000"/>
                          </a:solidFill>
                        </a:rPr>
                        <a:t>条件转移、跳转、过程调用和返回、陷阱</a:t>
                      </a:r>
                      <a:endParaRPr lang="zh-CN" altLang="en-US" sz="1800" dirty="0">
                        <a:solidFill>
                          <a:srgbClr val="FF0000"/>
                        </a:solidFill>
                      </a:endParaRPr>
                    </a:p>
                  </a:txBody>
                  <a:tcPr>
                    <a:solidFill>
                      <a:schemeClr val="accent2">
                        <a:lumMod val="20000"/>
                        <a:lumOff val="80000"/>
                      </a:schemeClr>
                    </a:solidFill>
                  </a:tcPr>
                </a:tc>
              </a:tr>
              <a:tr h="382802">
                <a:tc>
                  <a:txBody>
                    <a:bodyPr/>
                    <a:lstStyle/>
                    <a:p>
                      <a:r>
                        <a:rPr lang="zh-CN" altLang="en-US" sz="1800" dirty="0" smtClean="0"/>
                        <a:t>系统</a:t>
                      </a:r>
                      <a:endParaRPr lang="zh-CN" altLang="en-US" sz="1800" dirty="0"/>
                    </a:p>
                  </a:txBody>
                  <a:tcPr>
                    <a:solidFill>
                      <a:schemeClr val="accent3">
                        <a:lumMod val="95000"/>
                      </a:schemeClr>
                    </a:solidFill>
                  </a:tcPr>
                </a:tc>
                <a:tc>
                  <a:txBody>
                    <a:bodyPr/>
                    <a:lstStyle/>
                    <a:p>
                      <a:r>
                        <a:rPr lang="zh-CN" altLang="en-US" sz="1800" dirty="0" smtClean="0"/>
                        <a:t>操作系统调用、虚拟存储器管理指令</a:t>
                      </a:r>
                      <a:endParaRPr lang="zh-CN" altLang="en-US" sz="1800" dirty="0"/>
                    </a:p>
                  </a:txBody>
                  <a:tcPr>
                    <a:solidFill>
                      <a:schemeClr val="accent2">
                        <a:lumMod val="20000"/>
                        <a:lumOff val="80000"/>
                      </a:schemeClr>
                    </a:solidFill>
                  </a:tcPr>
                </a:tc>
              </a:tr>
              <a:tr h="428169">
                <a:tc>
                  <a:txBody>
                    <a:bodyPr/>
                    <a:lstStyle/>
                    <a:p>
                      <a:r>
                        <a:rPr lang="zh-CN" altLang="en-US" sz="1800" dirty="0" smtClean="0"/>
                        <a:t>浮点</a:t>
                      </a:r>
                      <a:endParaRPr lang="zh-CN" altLang="en-US" sz="1800" dirty="0"/>
                    </a:p>
                  </a:txBody>
                  <a:tcPr>
                    <a:solidFill>
                      <a:schemeClr val="accent3">
                        <a:lumMod val="95000"/>
                      </a:schemeClr>
                    </a:solidFill>
                  </a:tcPr>
                </a:tc>
                <a:tc>
                  <a:txBody>
                    <a:bodyPr/>
                    <a:lstStyle/>
                    <a:p>
                      <a:r>
                        <a:rPr lang="zh-CN" altLang="en-US" sz="1800" dirty="0" smtClean="0"/>
                        <a:t>浮点操作：加、乘、除、比较</a:t>
                      </a:r>
                      <a:endParaRPr lang="zh-CN" altLang="en-US" sz="1800" dirty="0"/>
                    </a:p>
                  </a:txBody>
                  <a:tcPr>
                    <a:solidFill>
                      <a:schemeClr val="accent2">
                        <a:lumMod val="20000"/>
                        <a:lumOff val="80000"/>
                      </a:schemeClr>
                    </a:solidFill>
                  </a:tcPr>
                </a:tc>
              </a:tr>
              <a:tr h="428169">
                <a:tc>
                  <a:txBody>
                    <a:bodyPr/>
                    <a:lstStyle/>
                    <a:p>
                      <a:r>
                        <a:rPr lang="zh-CN" altLang="en-US" sz="1800" dirty="0" smtClean="0"/>
                        <a:t>十进制</a:t>
                      </a:r>
                      <a:endParaRPr lang="zh-CN" altLang="en-US" sz="1800" dirty="0"/>
                    </a:p>
                  </a:txBody>
                  <a:tcPr>
                    <a:solidFill>
                      <a:schemeClr val="accent3">
                        <a:lumMod val="95000"/>
                      </a:schemeClr>
                    </a:solidFill>
                  </a:tcPr>
                </a:tc>
                <a:tc>
                  <a:txBody>
                    <a:bodyPr/>
                    <a:lstStyle/>
                    <a:p>
                      <a:r>
                        <a:rPr lang="zh-CN" altLang="en-US" sz="1800" dirty="0" smtClean="0"/>
                        <a:t>十进制加、十进制乘、十进制到字符的转换</a:t>
                      </a:r>
                      <a:endParaRPr lang="zh-CN" altLang="en-US" sz="1800" dirty="0"/>
                    </a:p>
                  </a:txBody>
                  <a:tcPr>
                    <a:solidFill>
                      <a:schemeClr val="accent2">
                        <a:lumMod val="20000"/>
                        <a:lumOff val="80000"/>
                      </a:schemeClr>
                    </a:solidFill>
                  </a:tcPr>
                </a:tc>
              </a:tr>
              <a:tr h="428169">
                <a:tc>
                  <a:txBody>
                    <a:bodyPr/>
                    <a:lstStyle/>
                    <a:p>
                      <a:r>
                        <a:rPr lang="zh-CN" altLang="en-US" sz="1800" dirty="0" smtClean="0"/>
                        <a:t>字符串</a:t>
                      </a:r>
                      <a:endParaRPr lang="zh-CN" altLang="en-US" sz="1800" dirty="0"/>
                    </a:p>
                  </a:txBody>
                  <a:tcPr>
                    <a:solidFill>
                      <a:schemeClr val="accent3">
                        <a:lumMod val="95000"/>
                      </a:schemeClr>
                    </a:solidFill>
                  </a:tcPr>
                </a:tc>
                <a:tc>
                  <a:txBody>
                    <a:bodyPr/>
                    <a:lstStyle/>
                    <a:p>
                      <a:r>
                        <a:rPr lang="zh-CN" altLang="en-US" sz="1800" dirty="0" smtClean="0"/>
                        <a:t>字符串传送、字符串比较、字符串匹配</a:t>
                      </a:r>
                      <a:endParaRPr lang="zh-CN" altLang="en-US" sz="1800" dirty="0"/>
                    </a:p>
                  </a:txBody>
                  <a:tcPr>
                    <a:solidFill>
                      <a:schemeClr val="accent2">
                        <a:lumMod val="20000"/>
                        <a:lumOff val="80000"/>
                      </a:schemeClr>
                    </a:solidFill>
                  </a:tcPr>
                </a:tc>
              </a:tr>
              <a:tr h="382802">
                <a:tc>
                  <a:txBody>
                    <a:bodyPr/>
                    <a:lstStyle/>
                    <a:p>
                      <a:r>
                        <a:rPr lang="zh-CN" altLang="en-US" sz="1800" dirty="0" smtClean="0"/>
                        <a:t>图像</a:t>
                      </a:r>
                      <a:endParaRPr lang="zh-CN" altLang="en-US" sz="1800" dirty="0"/>
                    </a:p>
                  </a:txBody>
                  <a:tcPr>
                    <a:solidFill>
                      <a:schemeClr val="accent3">
                        <a:lumMod val="95000"/>
                      </a:schemeClr>
                    </a:solidFill>
                  </a:tcPr>
                </a:tc>
                <a:tc>
                  <a:txBody>
                    <a:bodyPr/>
                    <a:lstStyle/>
                    <a:p>
                      <a:r>
                        <a:rPr lang="zh-CN" altLang="en-US" sz="1800" dirty="0" smtClean="0"/>
                        <a:t>像素、顶点操作、压缩</a:t>
                      </a:r>
                      <a:r>
                        <a:rPr lang="en-US" altLang="zh-CN" sz="1800" dirty="0" smtClean="0"/>
                        <a:t>/</a:t>
                      </a:r>
                      <a:r>
                        <a:rPr lang="zh-CN" altLang="en-US" sz="1800" dirty="0" smtClean="0"/>
                        <a:t>解压缩操作</a:t>
                      </a:r>
                      <a:endParaRPr lang="zh-CN" altLang="en-US" sz="1800" dirty="0"/>
                    </a:p>
                  </a:txBody>
                  <a:tcPr>
                    <a:solidFill>
                      <a:schemeClr val="accent2">
                        <a:lumMod val="20000"/>
                        <a:lumOff val="80000"/>
                      </a:schemeClr>
                    </a:solidFill>
                  </a:tcPr>
                </a:tc>
              </a:tr>
            </a:tbl>
          </a:graphicData>
        </a:graphic>
      </p:graphicFrame>
      <p:sp>
        <p:nvSpPr>
          <p:cNvPr id="5" name="内容占位符 2"/>
          <p:cNvSpPr txBox="1"/>
          <p:nvPr/>
        </p:nvSpPr>
        <p:spPr>
          <a:xfrm>
            <a:off x="899592" y="1124744"/>
            <a:ext cx="4968088" cy="538298"/>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pPr marL="0" indent="0">
              <a:buNone/>
            </a:pPr>
            <a:r>
              <a:rPr lang="zh-CN" altLang="en-US" sz="2400" dirty="0" smtClean="0">
                <a:latin typeface="华文中宋" panose="02010600040101010101" pitchFamily="2" charset="-122"/>
                <a:ea typeface="华文中宋" panose="02010600040101010101" pitchFamily="2" charset="-122"/>
              </a:rPr>
              <a:t>大多数指令集系统结构支持的操作：</a:t>
            </a:r>
            <a:br>
              <a:rPr lang="zh-CN" altLang="en-US" dirty="0" smtClean="0">
                <a:latin typeface="华文中宋" panose="02010600040101010101" pitchFamily="2" charset="-122"/>
                <a:ea typeface="华文中宋" panose="02010600040101010101" pitchFamily="2" charset="-122"/>
              </a:rPr>
            </a:br>
            <a:br>
              <a:rPr lang="zh-CN" altLang="en-US" dirty="0" smtClean="0">
                <a:latin typeface="华文中宋" panose="02010600040101010101" pitchFamily="2" charset="-122"/>
                <a:ea typeface="华文中宋" panose="02010600040101010101" pitchFamily="2" charset="-122"/>
              </a:rPr>
            </a:br>
            <a:br>
              <a:rPr lang="zh-CN" altLang="en-US" dirty="0" smtClean="0">
                <a:latin typeface="华文中宋" panose="02010600040101010101" pitchFamily="2" charset="-122"/>
                <a:ea typeface="华文中宋" panose="02010600040101010101" pitchFamily="2" charset="-122"/>
              </a:rPr>
            </a:br>
            <a:br>
              <a:rPr lang="zh-CN" altLang="en-US" dirty="0" smtClean="0">
                <a:latin typeface="华文中宋" panose="02010600040101010101" pitchFamily="2" charset="-122"/>
                <a:ea typeface="华文中宋" panose="02010600040101010101" pitchFamily="2" charset="-122"/>
              </a:rPr>
            </a:br>
            <a:br>
              <a:rPr lang="zh-CN" altLang="en-US" dirty="0" smtClean="0">
                <a:latin typeface="华文中宋" panose="02010600040101010101" pitchFamily="2" charset="-122"/>
                <a:ea typeface="华文中宋" panose="02010600040101010101" pitchFamily="2" charset="-122"/>
              </a:rPr>
            </a:br>
            <a:endParaRPr lang="zh-CN" altLang="en-US" dirty="0" smtClean="0">
              <a:latin typeface="华文中宋" panose="02010600040101010101" pitchFamily="2" charset="-122"/>
              <a:ea typeface="华文中宋" panose="02010600040101010101" pitchFamily="2" charset="-122"/>
            </a:endParaRPr>
          </a:p>
          <a:p>
            <a:pPr marL="0" indent="0">
              <a:buFont typeface="Arial" panose="020B0604020202020204" pitchFamily="34" charset="0"/>
              <a:buNone/>
            </a:pPr>
            <a:r>
              <a:rPr lang="zh-CN" altLang="en-US" sz="2000" dirty="0" smtClean="0">
                <a:latin typeface="华文中宋" panose="02010600040101010101" pitchFamily="2" charset="-122"/>
                <a:ea typeface="华文中宋" panose="02010600040101010101" pitchFamily="2" charset="-122"/>
              </a:rPr>
              <a:t> </a:t>
            </a:r>
            <a:endParaRPr lang="zh-CN" altLang="en-US" sz="2000" dirty="0" smtClean="0">
              <a:latin typeface="华文中宋" panose="02010600040101010101" pitchFamily="2" charset="-122"/>
              <a:ea typeface="华文中宋" panose="02010600040101010101" pitchFamily="2" charset="-122"/>
            </a:endParaRPr>
          </a:p>
          <a:p>
            <a:pPr marL="0" indent="0">
              <a:buFont typeface="Arial" panose="020B0604020202020204" pitchFamily="34" charset="0"/>
              <a:buNone/>
            </a:pPr>
            <a:endParaRPr lang="zh-CN" altLang="en-US" sz="2000" dirty="0" smtClean="0">
              <a:latin typeface="华文中宋" panose="02010600040101010101" pitchFamily="2" charset="-122"/>
              <a:ea typeface="华文中宋" panose="02010600040101010101" pitchFamily="2" charset="-122"/>
            </a:endParaRPr>
          </a:p>
          <a:p>
            <a:pPr marL="0" indent="0">
              <a:buFont typeface="Arial" panose="020B0604020202020204" pitchFamily="34" charset="0"/>
              <a:buNone/>
            </a:pPr>
            <a:endParaRPr lang="zh-CN" altLang="en-US" sz="2000" dirty="0" smtClean="0">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p:cNvSpPr txBox="1"/>
          <p:nvPr/>
        </p:nvSpPr>
        <p:spPr>
          <a:xfrm>
            <a:off x="755576" y="404664"/>
            <a:ext cx="7562641" cy="6155018"/>
          </a:xfrm>
          <a:prstGeom prst="rect">
            <a:avLst/>
          </a:prstGeom>
          <a:noFill/>
        </p:spPr>
        <p:txBody>
          <a:bodyPr wrap="square" rtlCol="0">
            <a:spAutoFit/>
          </a:bodyPr>
          <a:lstStyle/>
          <a:p>
            <a:pPr>
              <a:lnSpc>
                <a:spcPct val="150000"/>
              </a:lnSpc>
              <a:spcAft>
                <a:spcPts val="1800"/>
              </a:spcAft>
            </a:pPr>
            <a:r>
              <a:rPr lang="zh-CN" altLang="en-US" sz="2800" b="1" dirty="0" smtClean="0">
                <a:solidFill>
                  <a:schemeClr val="accent1">
                    <a:lumMod val="75000"/>
                  </a:schemeClr>
                </a:solidFill>
                <a:latin typeface="华文中宋" panose="02010600040101010101" pitchFamily="2" charset="-122"/>
                <a:ea typeface="华文中宋" panose="02010600040101010101" pitchFamily="2" charset="-122"/>
              </a:rPr>
              <a:t>第</a:t>
            </a:r>
            <a:r>
              <a:rPr lang="en-US" altLang="zh-CN" sz="2800" b="1" dirty="0" smtClean="0">
                <a:solidFill>
                  <a:schemeClr val="accent1">
                    <a:lumMod val="75000"/>
                  </a:schemeClr>
                </a:solidFill>
                <a:latin typeface="华文中宋" panose="02010600040101010101" pitchFamily="2" charset="-122"/>
                <a:ea typeface="华文中宋" panose="02010600040101010101" pitchFamily="2" charset="-122"/>
              </a:rPr>
              <a:t>2</a:t>
            </a:r>
            <a:r>
              <a:rPr lang="zh-CN" altLang="en-US" sz="2800" b="1" dirty="0" smtClean="0">
                <a:solidFill>
                  <a:schemeClr val="accent1">
                    <a:lumMod val="75000"/>
                  </a:schemeClr>
                </a:solidFill>
                <a:latin typeface="华文中宋" panose="02010600040101010101" pitchFamily="2" charset="-122"/>
                <a:ea typeface="华文中宋" panose="02010600040101010101" pitchFamily="2" charset="-122"/>
              </a:rPr>
              <a:t>章  指令系统原理与示例</a:t>
            </a:r>
            <a:endParaRPr lang="en-US" altLang="zh-CN" sz="2800" b="1" dirty="0" smtClean="0">
              <a:solidFill>
                <a:schemeClr val="accent1">
                  <a:lumMod val="75000"/>
                </a:schemeClr>
              </a:solidFill>
              <a:latin typeface="华文中宋" panose="02010600040101010101" pitchFamily="2" charset="-122"/>
              <a:ea typeface="华文中宋" panose="02010600040101010101" pitchFamily="2" charset="-122"/>
            </a:endParaRPr>
          </a:p>
          <a:p>
            <a:pPr marL="342900" indent="-342900">
              <a:lnSpc>
                <a:spcPts val="3100"/>
              </a:lnSpc>
              <a:spcBef>
                <a:spcPct val="20000"/>
              </a:spcBef>
              <a:buClr>
                <a:schemeClr val="hlink"/>
              </a:buClr>
              <a:buSzPct val="70000"/>
              <a:buFont typeface="Wingdings" panose="05000000000000000000" pitchFamily="2" charset="2"/>
              <a:buNone/>
              <a:defRPr/>
            </a:pPr>
            <a:r>
              <a:rPr lang="en-US" altLang="zh-CN" sz="2400" kern="0" dirty="0">
                <a:latin typeface="华文中宋" panose="02010600040101010101" pitchFamily="2" charset="-122"/>
                <a:ea typeface="华文中宋" panose="02010600040101010101" pitchFamily="2" charset="-122"/>
              </a:rPr>
              <a:t>2.1  </a:t>
            </a:r>
            <a:r>
              <a:rPr lang="zh-CN" altLang="en-US" sz="2400" kern="0" dirty="0">
                <a:latin typeface="华文中宋" panose="02010600040101010101" pitchFamily="2" charset="-122"/>
                <a:ea typeface="华文中宋" panose="02010600040101010101" pitchFamily="2" charset="-122"/>
              </a:rPr>
              <a:t>简介</a:t>
            </a:r>
            <a:endParaRPr lang="en-US" altLang="zh-CN" sz="2400" kern="0" dirty="0">
              <a:latin typeface="华文中宋" panose="02010600040101010101" pitchFamily="2" charset="-122"/>
              <a:ea typeface="华文中宋" panose="02010600040101010101" pitchFamily="2" charset="-122"/>
            </a:endParaRPr>
          </a:p>
          <a:p>
            <a:pPr marL="342900" indent="-342900">
              <a:lnSpc>
                <a:spcPts val="3100"/>
              </a:lnSpc>
              <a:spcBef>
                <a:spcPct val="20000"/>
              </a:spcBef>
              <a:buClr>
                <a:schemeClr val="hlink"/>
              </a:buClr>
              <a:buSzPct val="70000"/>
              <a:defRPr/>
            </a:pPr>
            <a:r>
              <a:rPr lang="en-US" altLang="zh-CN" sz="2400" kern="0" dirty="0">
                <a:latin typeface="华文中宋" panose="02010600040101010101" pitchFamily="2" charset="-122"/>
                <a:ea typeface="华文中宋" panose="02010600040101010101" pitchFamily="2" charset="-122"/>
              </a:rPr>
              <a:t>2.2  </a:t>
            </a:r>
            <a:r>
              <a:rPr lang="zh-CN" altLang="en-US" sz="2400" kern="0" dirty="0">
                <a:latin typeface="华文中宋" panose="02010600040101010101" pitchFamily="2" charset="-122"/>
                <a:ea typeface="华文中宋" panose="02010600040101010101" pitchFamily="2" charset="-122"/>
              </a:rPr>
              <a:t>指令集系统结构的分类</a:t>
            </a:r>
            <a:endParaRPr lang="en-US" altLang="zh-CN" sz="2400" kern="0" dirty="0">
              <a:latin typeface="华文中宋" panose="02010600040101010101" pitchFamily="2" charset="-122"/>
              <a:ea typeface="华文中宋" panose="02010600040101010101" pitchFamily="2" charset="-122"/>
            </a:endParaRPr>
          </a:p>
          <a:p>
            <a:pPr marL="342900" indent="-342900">
              <a:lnSpc>
                <a:spcPts val="3100"/>
              </a:lnSpc>
              <a:spcBef>
                <a:spcPct val="20000"/>
              </a:spcBef>
              <a:buClr>
                <a:schemeClr val="hlink"/>
              </a:buClr>
              <a:buSzPct val="70000"/>
              <a:defRPr/>
            </a:pPr>
            <a:r>
              <a:rPr lang="en-US" altLang="zh-CN" sz="2400" kern="0" dirty="0">
                <a:latin typeface="华文中宋" panose="02010600040101010101" pitchFamily="2" charset="-122"/>
                <a:ea typeface="华文中宋" panose="02010600040101010101" pitchFamily="2" charset="-122"/>
              </a:rPr>
              <a:t>2.3  </a:t>
            </a:r>
            <a:r>
              <a:rPr lang="zh-CN" altLang="en-US" sz="2400" kern="0" dirty="0">
                <a:latin typeface="华文中宋" panose="02010600040101010101" pitchFamily="2" charset="-122"/>
                <a:ea typeface="华文中宋" panose="02010600040101010101" pitchFamily="2" charset="-122"/>
              </a:rPr>
              <a:t>存储器寻址</a:t>
            </a:r>
            <a:endParaRPr lang="en-US" altLang="zh-CN" sz="2400" kern="0" dirty="0">
              <a:latin typeface="华文中宋" panose="02010600040101010101" pitchFamily="2" charset="-122"/>
              <a:ea typeface="华文中宋" panose="02010600040101010101" pitchFamily="2" charset="-122"/>
            </a:endParaRPr>
          </a:p>
          <a:p>
            <a:pPr marL="342900" indent="-342900">
              <a:lnSpc>
                <a:spcPts val="3100"/>
              </a:lnSpc>
              <a:spcBef>
                <a:spcPct val="20000"/>
              </a:spcBef>
              <a:buClr>
                <a:schemeClr val="hlink"/>
              </a:buClr>
              <a:buSzPct val="70000"/>
              <a:buFont typeface="Wingdings" panose="05000000000000000000" pitchFamily="2" charset="2"/>
              <a:buNone/>
              <a:defRPr/>
            </a:pPr>
            <a:r>
              <a:rPr lang="en-US" altLang="zh-CN" sz="2400" kern="0" dirty="0">
                <a:latin typeface="华文中宋" panose="02010600040101010101" pitchFamily="2" charset="-122"/>
                <a:ea typeface="华文中宋" panose="02010600040101010101" pitchFamily="2" charset="-122"/>
              </a:rPr>
              <a:t>2.4  </a:t>
            </a:r>
            <a:r>
              <a:rPr lang="zh-CN" altLang="en-US" sz="2400" kern="0" dirty="0">
                <a:latin typeface="华文中宋" panose="02010600040101010101" pitchFamily="2" charset="-122"/>
                <a:ea typeface="华文中宋" panose="02010600040101010101" pitchFamily="2" charset="-122"/>
              </a:rPr>
              <a:t>操作数的大小和类别</a:t>
            </a:r>
            <a:endParaRPr lang="en-US" altLang="zh-CN" sz="2400" kern="0" dirty="0">
              <a:latin typeface="华文中宋" panose="02010600040101010101" pitchFamily="2" charset="-122"/>
              <a:ea typeface="华文中宋" panose="02010600040101010101" pitchFamily="2" charset="-122"/>
            </a:endParaRPr>
          </a:p>
          <a:p>
            <a:pPr marL="342900" indent="-342900">
              <a:lnSpc>
                <a:spcPts val="3100"/>
              </a:lnSpc>
              <a:spcBef>
                <a:spcPct val="20000"/>
              </a:spcBef>
              <a:buClr>
                <a:schemeClr val="hlink"/>
              </a:buClr>
              <a:buSzPct val="70000"/>
              <a:defRPr/>
            </a:pPr>
            <a:r>
              <a:rPr lang="en-US" altLang="zh-CN" sz="2400" kern="0" dirty="0">
                <a:solidFill>
                  <a:srgbClr val="0000FF"/>
                </a:solidFill>
                <a:latin typeface="华文中宋" panose="02010600040101010101" pitchFamily="2" charset="-122"/>
                <a:ea typeface="华文中宋" panose="02010600040101010101" pitchFamily="2" charset="-122"/>
              </a:rPr>
              <a:t>2.5  </a:t>
            </a:r>
            <a:r>
              <a:rPr lang="zh-CN" altLang="en-US" sz="2400" kern="0" dirty="0">
                <a:solidFill>
                  <a:srgbClr val="0000FF"/>
                </a:solidFill>
                <a:latin typeface="华文中宋" panose="02010600040101010101" pitchFamily="2" charset="-122"/>
                <a:ea typeface="华文中宋" panose="02010600040101010101" pitchFamily="2" charset="-122"/>
              </a:rPr>
              <a:t>指令系统的操作</a:t>
            </a:r>
            <a:endParaRPr lang="en-US" altLang="zh-CN" sz="2400" kern="0" dirty="0">
              <a:solidFill>
                <a:srgbClr val="0000FF"/>
              </a:solidFill>
              <a:latin typeface="华文中宋" panose="02010600040101010101" pitchFamily="2" charset="-122"/>
              <a:ea typeface="华文中宋" panose="02010600040101010101" pitchFamily="2" charset="-122"/>
            </a:endParaRPr>
          </a:p>
          <a:p>
            <a:pPr marL="342900" indent="-342900">
              <a:lnSpc>
                <a:spcPts val="3100"/>
              </a:lnSpc>
              <a:spcBef>
                <a:spcPct val="20000"/>
              </a:spcBef>
              <a:buClr>
                <a:schemeClr val="hlink"/>
              </a:buClr>
              <a:buSzPct val="70000"/>
              <a:buFont typeface="Wingdings" panose="05000000000000000000" pitchFamily="2" charset="2"/>
              <a:buNone/>
              <a:defRPr/>
            </a:pPr>
            <a:r>
              <a:rPr lang="en-US" altLang="zh-CN" sz="2400" kern="0" dirty="0">
                <a:latin typeface="华文中宋" panose="02010600040101010101" pitchFamily="2" charset="-122"/>
                <a:ea typeface="华文中宋" panose="02010600040101010101" pitchFamily="2" charset="-122"/>
              </a:rPr>
              <a:t>2</a:t>
            </a:r>
            <a:r>
              <a:rPr lang="en-US" altLang="zh-CN" sz="2400" kern="0" dirty="0" smtClean="0">
                <a:latin typeface="华文中宋" panose="02010600040101010101" pitchFamily="2" charset="-122"/>
                <a:ea typeface="华文中宋" panose="02010600040101010101" pitchFamily="2" charset="-122"/>
              </a:rPr>
              <a:t>.6  </a:t>
            </a:r>
            <a:r>
              <a:rPr lang="zh-CN" altLang="en-US" sz="2400" kern="0" dirty="0" smtClean="0">
                <a:latin typeface="华文中宋" panose="02010600040101010101" pitchFamily="2" charset="-122"/>
                <a:ea typeface="华文中宋" panose="02010600040101010101" pitchFamily="2" charset="-122"/>
              </a:rPr>
              <a:t>控制流指令</a:t>
            </a:r>
            <a:endParaRPr lang="en-US" altLang="zh-CN" sz="2400" kern="0" dirty="0">
              <a:latin typeface="华文中宋" panose="02010600040101010101" pitchFamily="2" charset="-122"/>
              <a:ea typeface="华文中宋" panose="02010600040101010101" pitchFamily="2" charset="-122"/>
            </a:endParaRPr>
          </a:p>
          <a:p>
            <a:pPr marL="342900" indent="-342900">
              <a:lnSpc>
                <a:spcPts val="3100"/>
              </a:lnSpc>
              <a:spcBef>
                <a:spcPct val="20000"/>
              </a:spcBef>
              <a:buClr>
                <a:schemeClr val="hlink"/>
              </a:buClr>
              <a:buSzPct val="70000"/>
              <a:defRPr/>
            </a:pPr>
            <a:r>
              <a:rPr lang="en-US" altLang="zh-CN" sz="2400" kern="0" dirty="0">
                <a:latin typeface="华文中宋" panose="02010600040101010101" pitchFamily="2" charset="-122"/>
                <a:ea typeface="华文中宋" panose="02010600040101010101" pitchFamily="2" charset="-122"/>
              </a:rPr>
              <a:t>2</a:t>
            </a:r>
            <a:r>
              <a:rPr lang="en-US" altLang="zh-CN" sz="2400" kern="0" dirty="0" smtClean="0">
                <a:latin typeface="华文中宋" panose="02010600040101010101" pitchFamily="2" charset="-122"/>
                <a:ea typeface="华文中宋" panose="02010600040101010101" pitchFamily="2" charset="-122"/>
              </a:rPr>
              <a:t>.7  </a:t>
            </a:r>
            <a:r>
              <a:rPr lang="zh-CN" altLang="en-US" sz="2400" kern="0" dirty="0" smtClean="0">
                <a:latin typeface="华文中宋" panose="02010600040101010101" pitchFamily="2" charset="-122"/>
                <a:ea typeface="华文中宋" panose="02010600040101010101" pitchFamily="2" charset="-122"/>
              </a:rPr>
              <a:t>指令系统的编码</a:t>
            </a:r>
            <a:endParaRPr lang="en-US" altLang="zh-CN" sz="2400" kern="0" dirty="0">
              <a:latin typeface="华文中宋" panose="02010600040101010101" pitchFamily="2" charset="-122"/>
              <a:ea typeface="华文中宋" panose="02010600040101010101" pitchFamily="2" charset="-122"/>
            </a:endParaRPr>
          </a:p>
          <a:p>
            <a:pPr marL="342900" indent="-342900">
              <a:lnSpc>
                <a:spcPts val="3100"/>
              </a:lnSpc>
              <a:spcBef>
                <a:spcPct val="20000"/>
              </a:spcBef>
              <a:buClr>
                <a:schemeClr val="hlink"/>
              </a:buClr>
              <a:buSzPct val="70000"/>
              <a:buFont typeface="Wingdings" panose="05000000000000000000" pitchFamily="2" charset="2"/>
              <a:buNone/>
              <a:defRPr/>
            </a:pPr>
            <a:r>
              <a:rPr lang="en-US" altLang="zh-CN" sz="2400" kern="0" dirty="0">
                <a:latin typeface="华文中宋" panose="02010600040101010101" pitchFamily="2" charset="-122"/>
                <a:ea typeface="华文中宋" panose="02010600040101010101" pitchFamily="2" charset="-122"/>
              </a:rPr>
              <a:t>2.8  </a:t>
            </a:r>
            <a:r>
              <a:rPr lang="zh-CN" altLang="en-US" sz="2400" kern="0" dirty="0" smtClean="0">
                <a:latin typeface="华文中宋" panose="02010600040101010101" pitchFamily="2" charset="-122"/>
                <a:ea typeface="华文中宋" panose="02010600040101010101" pitchFamily="2" charset="-122"/>
              </a:rPr>
              <a:t>相关问题：编译器的角色</a:t>
            </a:r>
            <a:endParaRPr lang="en-US" altLang="zh-CN" sz="2400" kern="0" dirty="0">
              <a:latin typeface="华文中宋" panose="02010600040101010101" pitchFamily="2" charset="-122"/>
              <a:ea typeface="华文中宋" panose="02010600040101010101" pitchFamily="2" charset="-122"/>
            </a:endParaRPr>
          </a:p>
          <a:p>
            <a:pPr marL="342900" indent="-342900">
              <a:lnSpc>
                <a:spcPts val="3100"/>
              </a:lnSpc>
              <a:spcBef>
                <a:spcPct val="20000"/>
              </a:spcBef>
              <a:buClr>
                <a:schemeClr val="hlink"/>
              </a:buClr>
              <a:buSzPct val="70000"/>
              <a:buFont typeface="Wingdings" panose="05000000000000000000" pitchFamily="2" charset="2"/>
              <a:buNone/>
              <a:defRPr/>
            </a:pPr>
            <a:r>
              <a:rPr lang="en-US" altLang="zh-CN" sz="2400" kern="0" dirty="0">
                <a:latin typeface="华文中宋" panose="02010600040101010101" pitchFamily="2" charset="-122"/>
                <a:ea typeface="华文中宋" panose="02010600040101010101" pitchFamily="2" charset="-122"/>
              </a:rPr>
              <a:t>2</a:t>
            </a:r>
            <a:r>
              <a:rPr lang="en-US" altLang="zh-CN" sz="2400" kern="0" dirty="0" smtClean="0">
                <a:latin typeface="华文中宋" panose="02010600040101010101" pitchFamily="2" charset="-122"/>
                <a:ea typeface="华文中宋" panose="02010600040101010101" pitchFamily="2" charset="-122"/>
              </a:rPr>
              <a:t>.9  MIPS</a:t>
            </a:r>
            <a:r>
              <a:rPr lang="zh-CN" altLang="en-US" sz="2400" kern="0" dirty="0" smtClean="0">
                <a:latin typeface="华文中宋" panose="02010600040101010101" pitchFamily="2" charset="-122"/>
                <a:ea typeface="华文中宋" panose="02010600040101010101" pitchFamily="2" charset="-122"/>
              </a:rPr>
              <a:t>系统结构</a:t>
            </a:r>
            <a:endParaRPr lang="en-US" altLang="zh-CN" sz="2400" kern="0" dirty="0">
              <a:latin typeface="华文中宋" panose="02010600040101010101" pitchFamily="2" charset="-122"/>
              <a:ea typeface="华文中宋" panose="02010600040101010101" pitchFamily="2" charset="-122"/>
            </a:endParaRPr>
          </a:p>
          <a:p>
            <a:pPr marL="342900" indent="-342900">
              <a:lnSpc>
                <a:spcPts val="3100"/>
              </a:lnSpc>
              <a:spcBef>
                <a:spcPct val="20000"/>
              </a:spcBef>
              <a:buClr>
                <a:schemeClr val="hlink"/>
              </a:buClr>
              <a:buSzPct val="70000"/>
              <a:buFont typeface="Wingdings" panose="05000000000000000000" pitchFamily="2" charset="2"/>
              <a:buNone/>
              <a:defRPr/>
            </a:pPr>
            <a:r>
              <a:rPr lang="en-US" altLang="zh-CN" sz="2400" kern="0" dirty="0">
                <a:latin typeface="华文中宋" panose="02010600040101010101" pitchFamily="2" charset="-122"/>
                <a:ea typeface="华文中宋" panose="02010600040101010101" pitchFamily="2" charset="-122"/>
              </a:rPr>
              <a:t>2</a:t>
            </a:r>
            <a:r>
              <a:rPr lang="en-US" altLang="zh-CN" sz="2400" kern="0" dirty="0" smtClean="0">
                <a:latin typeface="华文中宋" panose="02010600040101010101" pitchFamily="2" charset="-122"/>
                <a:ea typeface="华文中宋" panose="02010600040101010101" pitchFamily="2" charset="-122"/>
              </a:rPr>
              <a:t>.10  </a:t>
            </a:r>
            <a:r>
              <a:rPr lang="zh-CN" altLang="en-US" sz="2400" kern="0" dirty="0" smtClean="0">
                <a:latin typeface="华文中宋" panose="02010600040101010101" pitchFamily="2" charset="-122"/>
                <a:ea typeface="华文中宋" panose="02010600040101010101" pitchFamily="2" charset="-122"/>
              </a:rPr>
              <a:t>谬误和易犯的错误</a:t>
            </a:r>
            <a:endParaRPr lang="en-US" altLang="zh-CN" sz="2400" kern="0" dirty="0" smtClean="0">
              <a:latin typeface="华文中宋" panose="02010600040101010101" pitchFamily="2" charset="-122"/>
              <a:ea typeface="华文中宋" panose="02010600040101010101" pitchFamily="2" charset="-122"/>
            </a:endParaRPr>
          </a:p>
          <a:p>
            <a:pPr marL="342900" indent="-342900">
              <a:lnSpc>
                <a:spcPts val="3100"/>
              </a:lnSpc>
              <a:spcBef>
                <a:spcPct val="20000"/>
              </a:spcBef>
              <a:buClr>
                <a:schemeClr val="hlink"/>
              </a:buClr>
              <a:buSzPct val="70000"/>
              <a:buFont typeface="Wingdings" panose="05000000000000000000" pitchFamily="2" charset="2"/>
              <a:buNone/>
              <a:defRPr/>
            </a:pPr>
            <a:r>
              <a:rPr lang="en-US" altLang="zh-CN" sz="2400" kern="0" dirty="0" smtClean="0">
                <a:latin typeface="华文中宋" panose="02010600040101010101" pitchFamily="2" charset="-122"/>
                <a:ea typeface="华文中宋" panose="02010600040101010101" pitchFamily="2" charset="-122"/>
              </a:rPr>
              <a:t>2.11 </a:t>
            </a:r>
            <a:r>
              <a:rPr lang="zh-CN" altLang="en-US" sz="2400" kern="0" dirty="0" smtClean="0">
                <a:latin typeface="华文中宋" panose="02010600040101010101" pitchFamily="2" charset="-122"/>
                <a:ea typeface="华文中宋" panose="02010600040101010101" pitchFamily="2" charset="-122"/>
              </a:rPr>
              <a:t>结论</a:t>
            </a:r>
            <a:endParaRPr lang="en-US" altLang="zh-CN" sz="2400" kern="0" dirty="0">
              <a:latin typeface="华文中宋" panose="02010600040101010101" pitchFamily="2" charset="-122"/>
              <a:ea typeface="华文中宋" panose="02010600040101010101" pitchFamily="2" charset="-122"/>
            </a:endParaRPr>
          </a:p>
        </p:txBody>
      </p:sp>
      <p:cxnSp>
        <p:nvCxnSpPr>
          <p:cNvPr id="3" name="Straight Connector 9"/>
          <p:cNvCxnSpPr/>
          <p:nvPr/>
        </p:nvCxnSpPr>
        <p:spPr>
          <a:xfrm>
            <a:off x="682352" y="1267172"/>
            <a:ext cx="5257800" cy="1588"/>
          </a:xfrm>
          <a:prstGeom prst="line">
            <a:avLst/>
          </a:prstGeom>
          <a:ln w="47625">
            <a:solidFill>
              <a:schemeClr val="tx1"/>
            </a:solidFill>
          </a:ln>
          <a:effectLst/>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idx="4294967295"/>
          </p:nvPr>
        </p:nvSpPr>
        <p:spPr>
          <a:xfrm>
            <a:off x="436180" y="76200"/>
            <a:ext cx="8403020" cy="685800"/>
          </a:xfrm>
        </p:spPr>
        <p:txBody>
          <a:bodyPr>
            <a:normAutofit/>
          </a:bodyPr>
          <a:lstStyle/>
          <a:p>
            <a:pPr lvl="0">
              <a:spcBef>
                <a:spcPts val="0"/>
              </a:spcBef>
            </a:pPr>
            <a:r>
              <a:rPr lang="en-US" altLang="zh-CN" sz="2800" dirty="0" smtClean="0">
                <a:solidFill>
                  <a:srgbClr val="0000FF"/>
                </a:solidFill>
                <a:latin typeface="华文中宋" panose="02010600040101010101" pitchFamily="2" charset="-122"/>
                <a:ea typeface="华文中宋" panose="02010600040101010101" pitchFamily="2" charset="-122"/>
              </a:rPr>
              <a:t>2.5 </a:t>
            </a:r>
            <a:r>
              <a:rPr lang="zh-CN" altLang="en-US" sz="2800" dirty="0" smtClean="0">
                <a:solidFill>
                  <a:srgbClr val="0000FF"/>
                </a:solidFill>
                <a:latin typeface="华文中宋" panose="02010600040101010101" pitchFamily="2" charset="-122"/>
                <a:ea typeface="华文中宋" panose="02010600040101010101" pitchFamily="2" charset="-122"/>
              </a:rPr>
              <a:t>指令系统的操作</a:t>
            </a:r>
            <a:endParaRPr lang="zh-CN" sz="2800" dirty="0">
              <a:solidFill>
                <a:schemeClr val="tx1"/>
              </a:solidFill>
              <a:latin typeface="华文中宋" panose="02010600040101010101" pitchFamily="2" charset="-122"/>
              <a:ea typeface="华文中宋" panose="02010600040101010101" pitchFamily="2" charset="-122"/>
            </a:endParaRPr>
          </a:p>
        </p:txBody>
      </p:sp>
      <p:sp>
        <p:nvSpPr>
          <p:cNvPr id="4" name="内容占位符 2"/>
          <p:cNvSpPr txBox="1"/>
          <p:nvPr/>
        </p:nvSpPr>
        <p:spPr>
          <a:xfrm>
            <a:off x="522890" y="2204864"/>
            <a:ext cx="8229600" cy="216024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pPr marL="0" indent="0">
              <a:buFont typeface="Arial" panose="020B0604020202020204" pitchFamily="34" charset="0"/>
              <a:buNone/>
            </a:pPr>
            <a:r>
              <a:rPr lang="zh-CN" altLang="en-US" sz="2800" smtClean="0">
                <a:latin typeface="华文中宋" panose="02010600040101010101" pitchFamily="2" charset="-122"/>
                <a:ea typeface="华文中宋" panose="02010600040101010101" pitchFamily="2" charset="-122"/>
              </a:rPr>
              <a:t>指令系统有一条共同的规律：</a:t>
            </a:r>
            <a:endParaRPr lang="zh-CN" altLang="en-US" sz="2800" smtClean="0">
              <a:latin typeface="华文中宋" panose="02010600040101010101" pitchFamily="2" charset="-122"/>
              <a:ea typeface="华文中宋" panose="02010600040101010101" pitchFamily="2" charset="-122"/>
            </a:endParaRPr>
          </a:p>
          <a:p>
            <a:pPr marL="0" indent="0">
              <a:buFont typeface="Arial" panose="020B0604020202020204" pitchFamily="34" charset="0"/>
              <a:buNone/>
            </a:pPr>
            <a:r>
              <a:rPr lang="zh-CN" altLang="en-US" sz="2800" smtClean="0">
                <a:solidFill>
                  <a:srgbClr val="FF0000"/>
                </a:solidFill>
                <a:latin typeface="华文中宋" panose="02010600040101010101" pitchFamily="2" charset="-122"/>
                <a:ea typeface="华文中宋" panose="02010600040101010101" pitchFamily="2" charset="-122"/>
              </a:rPr>
              <a:t>使用最多的是一些简单指令</a:t>
            </a:r>
            <a:r>
              <a:rPr lang="zh-CN" altLang="en-US" sz="2800" smtClean="0">
                <a:latin typeface="华文中宋" panose="02010600040101010101" pitchFamily="2" charset="-122"/>
                <a:ea typeface="华文中宋" panose="02010600040101010101" pitchFamily="2" charset="-122"/>
              </a:rPr>
              <a:t>。一般所有的计算机都提供</a:t>
            </a:r>
            <a:r>
              <a:rPr lang="zh-CN" altLang="en-US" sz="2800" smtClean="0">
                <a:solidFill>
                  <a:srgbClr val="C00000"/>
                </a:solidFill>
                <a:latin typeface="华文中宋" panose="02010600040101010101" pitchFamily="2" charset="-122"/>
                <a:ea typeface="华文中宋" panose="02010600040101010101" pitchFamily="2" charset="-122"/>
              </a:rPr>
              <a:t>前三类指令</a:t>
            </a:r>
            <a:r>
              <a:rPr lang="zh-CN" altLang="en-US" sz="2800" smtClean="0">
                <a:latin typeface="华文中宋" panose="02010600040101010101" pitchFamily="2" charset="-122"/>
                <a:ea typeface="华文中宋" panose="02010600040101010101" pitchFamily="2" charset="-122"/>
              </a:rPr>
              <a:t>。指令集对</a:t>
            </a:r>
            <a:r>
              <a:rPr lang="zh-CN" altLang="en-US" sz="2800" smtClean="0">
                <a:solidFill>
                  <a:srgbClr val="C00000"/>
                </a:solidFill>
                <a:latin typeface="华文中宋" panose="02010600040101010101" pitchFamily="2" charset="-122"/>
                <a:ea typeface="华文中宋" panose="02010600040101010101" pitchFamily="2" charset="-122"/>
              </a:rPr>
              <a:t>后四类</a:t>
            </a:r>
            <a:r>
              <a:rPr lang="zh-CN" altLang="en-US" sz="2800" smtClean="0">
                <a:latin typeface="华文中宋" panose="02010600040101010101" pitchFamily="2" charset="-122"/>
                <a:ea typeface="华文中宋" panose="02010600040101010101" pitchFamily="2" charset="-122"/>
              </a:rPr>
              <a:t>指令的支持数量可能为</a:t>
            </a:r>
            <a:r>
              <a:rPr lang="en-US" altLang="zh-CN" sz="2800" smtClean="0">
                <a:latin typeface="华文中宋" panose="02010600040101010101" pitchFamily="2" charset="-122"/>
                <a:ea typeface="华文中宋" panose="02010600040101010101" pitchFamily="2" charset="-122"/>
              </a:rPr>
              <a:t>0</a:t>
            </a:r>
            <a:r>
              <a:rPr lang="zh-CN" altLang="en-US" sz="2800" smtClean="0">
                <a:latin typeface="华文中宋" panose="02010600040101010101" pitchFamily="2" charset="-122"/>
                <a:ea typeface="华文中宋" panose="02010600040101010101" pitchFamily="2" charset="-122"/>
              </a:rPr>
              <a:t>，也可能包含大量特殊指令。</a:t>
            </a:r>
            <a:endParaRPr lang="zh-CN" altLang="en-US" sz="2800" dirty="0">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p:cNvSpPr txBox="1"/>
          <p:nvPr/>
        </p:nvSpPr>
        <p:spPr>
          <a:xfrm>
            <a:off x="755576" y="404664"/>
            <a:ext cx="7562641" cy="6155018"/>
          </a:xfrm>
          <a:prstGeom prst="rect">
            <a:avLst/>
          </a:prstGeom>
          <a:noFill/>
        </p:spPr>
        <p:txBody>
          <a:bodyPr wrap="square" rtlCol="0">
            <a:spAutoFit/>
          </a:bodyPr>
          <a:lstStyle/>
          <a:p>
            <a:pPr>
              <a:lnSpc>
                <a:spcPct val="150000"/>
              </a:lnSpc>
              <a:spcAft>
                <a:spcPts val="1800"/>
              </a:spcAft>
            </a:pPr>
            <a:r>
              <a:rPr lang="zh-CN" altLang="en-US" sz="2800" b="1" dirty="0" smtClean="0">
                <a:solidFill>
                  <a:schemeClr val="accent1">
                    <a:lumMod val="75000"/>
                  </a:schemeClr>
                </a:solidFill>
                <a:latin typeface="华文中宋" panose="02010600040101010101" pitchFamily="2" charset="-122"/>
                <a:ea typeface="华文中宋" panose="02010600040101010101" pitchFamily="2" charset="-122"/>
              </a:rPr>
              <a:t>第</a:t>
            </a:r>
            <a:r>
              <a:rPr lang="en-US" altLang="zh-CN" sz="2800" b="1" dirty="0" smtClean="0">
                <a:solidFill>
                  <a:schemeClr val="accent1">
                    <a:lumMod val="75000"/>
                  </a:schemeClr>
                </a:solidFill>
                <a:latin typeface="华文中宋" panose="02010600040101010101" pitchFamily="2" charset="-122"/>
                <a:ea typeface="华文中宋" panose="02010600040101010101" pitchFamily="2" charset="-122"/>
              </a:rPr>
              <a:t>2</a:t>
            </a:r>
            <a:r>
              <a:rPr lang="zh-CN" altLang="en-US" sz="2800" b="1" dirty="0" smtClean="0">
                <a:solidFill>
                  <a:schemeClr val="accent1">
                    <a:lumMod val="75000"/>
                  </a:schemeClr>
                </a:solidFill>
                <a:latin typeface="华文中宋" panose="02010600040101010101" pitchFamily="2" charset="-122"/>
                <a:ea typeface="华文中宋" panose="02010600040101010101" pitchFamily="2" charset="-122"/>
              </a:rPr>
              <a:t>章  指令系统原理与示例</a:t>
            </a:r>
            <a:endParaRPr lang="en-US" altLang="zh-CN" sz="2800" b="1" dirty="0" smtClean="0">
              <a:solidFill>
                <a:schemeClr val="accent1">
                  <a:lumMod val="75000"/>
                </a:schemeClr>
              </a:solidFill>
              <a:latin typeface="华文中宋" panose="02010600040101010101" pitchFamily="2" charset="-122"/>
              <a:ea typeface="华文中宋" panose="02010600040101010101" pitchFamily="2" charset="-122"/>
            </a:endParaRPr>
          </a:p>
          <a:p>
            <a:pPr marL="342900" indent="-342900">
              <a:lnSpc>
                <a:spcPts val="3100"/>
              </a:lnSpc>
              <a:spcBef>
                <a:spcPct val="20000"/>
              </a:spcBef>
              <a:buClr>
                <a:schemeClr val="hlink"/>
              </a:buClr>
              <a:buSzPct val="70000"/>
              <a:buFont typeface="Wingdings" panose="05000000000000000000" pitchFamily="2" charset="2"/>
              <a:buNone/>
              <a:defRPr/>
            </a:pPr>
            <a:r>
              <a:rPr lang="en-US" altLang="zh-CN" sz="2400" kern="0" dirty="0">
                <a:latin typeface="华文中宋" panose="02010600040101010101" pitchFamily="2" charset="-122"/>
                <a:ea typeface="华文中宋" panose="02010600040101010101" pitchFamily="2" charset="-122"/>
              </a:rPr>
              <a:t>2.1  </a:t>
            </a:r>
            <a:r>
              <a:rPr lang="zh-CN" altLang="en-US" sz="2400" kern="0" dirty="0">
                <a:latin typeface="华文中宋" panose="02010600040101010101" pitchFamily="2" charset="-122"/>
                <a:ea typeface="华文中宋" panose="02010600040101010101" pitchFamily="2" charset="-122"/>
              </a:rPr>
              <a:t>简介</a:t>
            </a:r>
            <a:endParaRPr lang="en-US" altLang="zh-CN" sz="2400" kern="0" dirty="0">
              <a:latin typeface="华文中宋" panose="02010600040101010101" pitchFamily="2" charset="-122"/>
              <a:ea typeface="华文中宋" panose="02010600040101010101" pitchFamily="2" charset="-122"/>
            </a:endParaRPr>
          </a:p>
          <a:p>
            <a:pPr marL="342900" indent="-342900">
              <a:lnSpc>
                <a:spcPts val="3100"/>
              </a:lnSpc>
              <a:spcBef>
                <a:spcPct val="20000"/>
              </a:spcBef>
              <a:buClr>
                <a:schemeClr val="hlink"/>
              </a:buClr>
              <a:buSzPct val="70000"/>
              <a:defRPr/>
            </a:pPr>
            <a:r>
              <a:rPr lang="en-US" altLang="zh-CN" sz="2400" kern="0" dirty="0">
                <a:solidFill>
                  <a:srgbClr val="0000FF"/>
                </a:solidFill>
                <a:latin typeface="华文中宋" panose="02010600040101010101" pitchFamily="2" charset="-122"/>
                <a:ea typeface="华文中宋" panose="02010600040101010101" pitchFamily="2" charset="-122"/>
              </a:rPr>
              <a:t>2.2  </a:t>
            </a:r>
            <a:r>
              <a:rPr lang="zh-CN" altLang="en-US" sz="2400" kern="0" dirty="0">
                <a:solidFill>
                  <a:srgbClr val="0000FF"/>
                </a:solidFill>
                <a:latin typeface="华文中宋" panose="02010600040101010101" pitchFamily="2" charset="-122"/>
                <a:ea typeface="华文中宋" panose="02010600040101010101" pitchFamily="2" charset="-122"/>
              </a:rPr>
              <a:t>指令集系统结构的分类</a:t>
            </a:r>
            <a:endParaRPr lang="en-US" altLang="zh-CN" sz="2400" kern="0" dirty="0">
              <a:solidFill>
                <a:srgbClr val="0000FF"/>
              </a:solidFill>
              <a:latin typeface="华文中宋" panose="02010600040101010101" pitchFamily="2" charset="-122"/>
              <a:ea typeface="华文中宋" panose="02010600040101010101" pitchFamily="2" charset="-122"/>
            </a:endParaRPr>
          </a:p>
          <a:p>
            <a:pPr marL="342900" indent="-342900">
              <a:lnSpc>
                <a:spcPts val="3100"/>
              </a:lnSpc>
              <a:spcBef>
                <a:spcPct val="20000"/>
              </a:spcBef>
              <a:buClr>
                <a:schemeClr val="hlink"/>
              </a:buClr>
              <a:buSzPct val="70000"/>
              <a:defRPr/>
            </a:pPr>
            <a:r>
              <a:rPr lang="en-US" altLang="zh-CN" sz="2400" kern="0" dirty="0">
                <a:latin typeface="华文中宋" panose="02010600040101010101" pitchFamily="2" charset="-122"/>
                <a:ea typeface="华文中宋" panose="02010600040101010101" pitchFamily="2" charset="-122"/>
              </a:rPr>
              <a:t>2</a:t>
            </a:r>
            <a:r>
              <a:rPr lang="en-US" altLang="zh-CN" sz="2400" kern="0" dirty="0" smtClean="0">
                <a:latin typeface="华文中宋" panose="02010600040101010101" pitchFamily="2" charset="-122"/>
                <a:ea typeface="华文中宋" panose="02010600040101010101" pitchFamily="2" charset="-122"/>
              </a:rPr>
              <a:t>.3  </a:t>
            </a:r>
            <a:r>
              <a:rPr lang="zh-CN" altLang="en-US" sz="2400" kern="0" dirty="0" smtClean="0">
                <a:latin typeface="华文中宋" panose="02010600040101010101" pitchFamily="2" charset="-122"/>
                <a:ea typeface="华文中宋" panose="02010600040101010101" pitchFamily="2" charset="-122"/>
              </a:rPr>
              <a:t>存储器寻址</a:t>
            </a:r>
            <a:endParaRPr lang="en-US" altLang="zh-CN" sz="2400" kern="0" dirty="0">
              <a:latin typeface="华文中宋" panose="02010600040101010101" pitchFamily="2" charset="-122"/>
              <a:ea typeface="华文中宋" panose="02010600040101010101" pitchFamily="2" charset="-122"/>
            </a:endParaRPr>
          </a:p>
          <a:p>
            <a:pPr marL="342900" indent="-342900">
              <a:lnSpc>
                <a:spcPts val="3100"/>
              </a:lnSpc>
              <a:spcBef>
                <a:spcPct val="20000"/>
              </a:spcBef>
              <a:buClr>
                <a:schemeClr val="hlink"/>
              </a:buClr>
              <a:buSzPct val="70000"/>
              <a:buFont typeface="Wingdings" panose="05000000000000000000" pitchFamily="2" charset="2"/>
              <a:buNone/>
              <a:defRPr/>
            </a:pPr>
            <a:r>
              <a:rPr lang="en-US" altLang="zh-CN" sz="2400" kern="0" dirty="0">
                <a:latin typeface="华文中宋" panose="02010600040101010101" pitchFamily="2" charset="-122"/>
                <a:ea typeface="华文中宋" panose="02010600040101010101" pitchFamily="2" charset="-122"/>
              </a:rPr>
              <a:t>2</a:t>
            </a:r>
            <a:r>
              <a:rPr lang="en-US" altLang="zh-CN" sz="2400" kern="0" dirty="0" smtClean="0">
                <a:latin typeface="华文中宋" panose="02010600040101010101" pitchFamily="2" charset="-122"/>
                <a:ea typeface="华文中宋" panose="02010600040101010101" pitchFamily="2" charset="-122"/>
              </a:rPr>
              <a:t>.4  </a:t>
            </a:r>
            <a:r>
              <a:rPr lang="zh-CN" altLang="en-US" sz="2400" kern="0" dirty="0" smtClean="0">
                <a:latin typeface="华文中宋" panose="02010600040101010101" pitchFamily="2" charset="-122"/>
                <a:ea typeface="华文中宋" panose="02010600040101010101" pitchFamily="2" charset="-122"/>
              </a:rPr>
              <a:t>操作数的大小和类别</a:t>
            </a:r>
            <a:endParaRPr lang="en-US" altLang="zh-CN" sz="2400" kern="0" dirty="0">
              <a:latin typeface="华文中宋" panose="02010600040101010101" pitchFamily="2" charset="-122"/>
              <a:ea typeface="华文中宋" panose="02010600040101010101" pitchFamily="2" charset="-122"/>
            </a:endParaRPr>
          </a:p>
          <a:p>
            <a:pPr marL="342900" indent="-342900">
              <a:lnSpc>
                <a:spcPts val="3100"/>
              </a:lnSpc>
              <a:spcBef>
                <a:spcPct val="20000"/>
              </a:spcBef>
              <a:buClr>
                <a:schemeClr val="hlink"/>
              </a:buClr>
              <a:buSzPct val="70000"/>
              <a:defRPr/>
            </a:pPr>
            <a:r>
              <a:rPr lang="en-US" altLang="zh-CN" sz="2400" kern="0" dirty="0">
                <a:latin typeface="华文中宋" panose="02010600040101010101" pitchFamily="2" charset="-122"/>
                <a:ea typeface="华文中宋" panose="02010600040101010101" pitchFamily="2" charset="-122"/>
              </a:rPr>
              <a:t>2</a:t>
            </a:r>
            <a:r>
              <a:rPr lang="en-US" altLang="zh-CN" sz="2400" kern="0" dirty="0" smtClean="0">
                <a:latin typeface="华文中宋" panose="02010600040101010101" pitchFamily="2" charset="-122"/>
                <a:ea typeface="华文中宋" panose="02010600040101010101" pitchFamily="2" charset="-122"/>
              </a:rPr>
              <a:t>.5  </a:t>
            </a:r>
            <a:r>
              <a:rPr lang="zh-CN" altLang="en-US" sz="2400" kern="0" dirty="0" smtClean="0">
                <a:latin typeface="华文中宋" panose="02010600040101010101" pitchFamily="2" charset="-122"/>
                <a:ea typeface="华文中宋" panose="02010600040101010101" pitchFamily="2" charset="-122"/>
              </a:rPr>
              <a:t>指令系统的操作</a:t>
            </a:r>
            <a:endParaRPr lang="en-US" altLang="zh-CN" sz="2400" kern="0" dirty="0">
              <a:latin typeface="华文中宋" panose="02010600040101010101" pitchFamily="2" charset="-122"/>
              <a:ea typeface="华文中宋" panose="02010600040101010101" pitchFamily="2" charset="-122"/>
            </a:endParaRPr>
          </a:p>
          <a:p>
            <a:pPr marL="342900" indent="-342900">
              <a:lnSpc>
                <a:spcPts val="3100"/>
              </a:lnSpc>
              <a:spcBef>
                <a:spcPct val="20000"/>
              </a:spcBef>
              <a:buClr>
                <a:schemeClr val="hlink"/>
              </a:buClr>
              <a:buSzPct val="70000"/>
              <a:buFont typeface="Wingdings" panose="05000000000000000000" pitchFamily="2" charset="2"/>
              <a:buNone/>
              <a:defRPr/>
            </a:pPr>
            <a:r>
              <a:rPr lang="en-US" altLang="zh-CN" sz="2400" kern="0" dirty="0">
                <a:latin typeface="华文中宋" panose="02010600040101010101" pitchFamily="2" charset="-122"/>
                <a:ea typeface="华文中宋" panose="02010600040101010101" pitchFamily="2" charset="-122"/>
              </a:rPr>
              <a:t>2</a:t>
            </a:r>
            <a:r>
              <a:rPr lang="en-US" altLang="zh-CN" sz="2400" kern="0" dirty="0" smtClean="0">
                <a:latin typeface="华文中宋" panose="02010600040101010101" pitchFamily="2" charset="-122"/>
                <a:ea typeface="华文中宋" panose="02010600040101010101" pitchFamily="2" charset="-122"/>
              </a:rPr>
              <a:t>.6  </a:t>
            </a:r>
            <a:r>
              <a:rPr lang="zh-CN" altLang="en-US" sz="2400" kern="0" dirty="0" smtClean="0">
                <a:latin typeface="华文中宋" panose="02010600040101010101" pitchFamily="2" charset="-122"/>
                <a:ea typeface="华文中宋" panose="02010600040101010101" pitchFamily="2" charset="-122"/>
              </a:rPr>
              <a:t>控制流指令</a:t>
            </a:r>
            <a:endParaRPr lang="en-US" altLang="zh-CN" sz="2400" kern="0" dirty="0">
              <a:latin typeface="华文中宋" panose="02010600040101010101" pitchFamily="2" charset="-122"/>
              <a:ea typeface="华文中宋" panose="02010600040101010101" pitchFamily="2" charset="-122"/>
            </a:endParaRPr>
          </a:p>
          <a:p>
            <a:pPr marL="342900" indent="-342900">
              <a:lnSpc>
                <a:spcPts val="3100"/>
              </a:lnSpc>
              <a:spcBef>
                <a:spcPct val="20000"/>
              </a:spcBef>
              <a:buClr>
                <a:schemeClr val="hlink"/>
              </a:buClr>
              <a:buSzPct val="70000"/>
              <a:defRPr/>
            </a:pPr>
            <a:r>
              <a:rPr lang="en-US" altLang="zh-CN" sz="2400" kern="0" dirty="0">
                <a:latin typeface="华文中宋" panose="02010600040101010101" pitchFamily="2" charset="-122"/>
                <a:ea typeface="华文中宋" panose="02010600040101010101" pitchFamily="2" charset="-122"/>
              </a:rPr>
              <a:t>2</a:t>
            </a:r>
            <a:r>
              <a:rPr lang="en-US" altLang="zh-CN" sz="2400" kern="0" dirty="0" smtClean="0">
                <a:latin typeface="华文中宋" panose="02010600040101010101" pitchFamily="2" charset="-122"/>
                <a:ea typeface="华文中宋" panose="02010600040101010101" pitchFamily="2" charset="-122"/>
              </a:rPr>
              <a:t>.7  </a:t>
            </a:r>
            <a:r>
              <a:rPr lang="zh-CN" altLang="en-US" sz="2400" kern="0" dirty="0" smtClean="0">
                <a:latin typeface="华文中宋" panose="02010600040101010101" pitchFamily="2" charset="-122"/>
                <a:ea typeface="华文中宋" panose="02010600040101010101" pitchFamily="2" charset="-122"/>
              </a:rPr>
              <a:t>指令系统的编码</a:t>
            </a:r>
            <a:endParaRPr lang="en-US" altLang="zh-CN" sz="2400" kern="0" dirty="0">
              <a:latin typeface="华文中宋" panose="02010600040101010101" pitchFamily="2" charset="-122"/>
              <a:ea typeface="华文中宋" panose="02010600040101010101" pitchFamily="2" charset="-122"/>
            </a:endParaRPr>
          </a:p>
          <a:p>
            <a:pPr marL="342900" indent="-342900">
              <a:lnSpc>
                <a:spcPts val="3100"/>
              </a:lnSpc>
              <a:spcBef>
                <a:spcPct val="20000"/>
              </a:spcBef>
              <a:buClr>
                <a:schemeClr val="hlink"/>
              </a:buClr>
              <a:buSzPct val="70000"/>
              <a:buFont typeface="Wingdings" panose="05000000000000000000" pitchFamily="2" charset="2"/>
              <a:buNone/>
              <a:defRPr/>
            </a:pPr>
            <a:r>
              <a:rPr lang="en-US" altLang="zh-CN" sz="2400" kern="0" dirty="0">
                <a:latin typeface="华文中宋" panose="02010600040101010101" pitchFamily="2" charset="-122"/>
                <a:ea typeface="华文中宋" panose="02010600040101010101" pitchFamily="2" charset="-122"/>
              </a:rPr>
              <a:t>2.8  </a:t>
            </a:r>
            <a:r>
              <a:rPr lang="zh-CN" altLang="en-US" sz="2400" kern="0" dirty="0" smtClean="0">
                <a:latin typeface="华文中宋" panose="02010600040101010101" pitchFamily="2" charset="-122"/>
                <a:ea typeface="华文中宋" panose="02010600040101010101" pitchFamily="2" charset="-122"/>
              </a:rPr>
              <a:t>相关问题：编译器的角色</a:t>
            </a:r>
            <a:endParaRPr lang="en-US" altLang="zh-CN" sz="2400" kern="0" dirty="0">
              <a:latin typeface="华文中宋" panose="02010600040101010101" pitchFamily="2" charset="-122"/>
              <a:ea typeface="华文中宋" panose="02010600040101010101" pitchFamily="2" charset="-122"/>
            </a:endParaRPr>
          </a:p>
          <a:p>
            <a:pPr marL="342900" indent="-342900">
              <a:lnSpc>
                <a:spcPts val="3100"/>
              </a:lnSpc>
              <a:spcBef>
                <a:spcPct val="20000"/>
              </a:spcBef>
              <a:buClr>
                <a:schemeClr val="hlink"/>
              </a:buClr>
              <a:buSzPct val="70000"/>
              <a:buFont typeface="Wingdings" panose="05000000000000000000" pitchFamily="2" charset="2"/>
              <a:buNone/>
              <a:defRPr/>
            </a:pPr>
            <a:r>
              <a:rPr lang="en-US" altLang="zh-CN" sz="2400" kern="0" dirty="0">
                <a:latin typeface="华文中宋" panose="02010600040101010101" pitchFamily="2" charset="-122"/>
                <a:ea typeface="华文中宋" panose="02010600040101010101" pitchFamily="2" charset="-122"/>
              </a:rPr>
              <a:t>2</a:t>
            </a:r>
            <a:r>
              <a:rPr lang="en-US" altLang="zh-CN" sz="2400" kern="0" dirty="0" smtClean="0">
                <a:latin typeface="华文中宋" panose="02010600040101010101" pitchFamily="2" charset="-122"/>
                <a:ea typeface="华文中宋" panose="02010600040101010101" pitchFamily="2" charset="-122"/>
              </a:rPr>
              <a:t>.9  MIPS</a:t>
            </a:r>
            <a:r>
              <a:rPr lang="zh-CN" altLang="en-US" sz="2400" kern="0" dirty="0" smtClean="0">
                <a:latin typeface="华文中宋" panose="02010600040101010101" pitchFamily="2" charset="-122"/>
                <a:ea typeface="华文中宋" panose="02010600040101010101" pitchFamily="2" charset="-122"/>
              </a:rPr>
              <a:t>系统结构</a:t>
            </a:r>
            <a:endParaRPr lang="en-US" altLang="zh-CN" sz="2400" kern="0" dirty="0">
              <a:latin typeface="华文中宋" panose="02010600040101010101" pitchFamily="2" charset="-122"/>
              <a:ea typeface="华文中宋" panose="02010600040101010101" pitchFamily="2" charset="-122"/>
            </a:endParaRPr>
          </a:p>
          <a:p>
            <a:pPr marL="342900" indent="-342900">
              <a:lnSpc>
                <a:spcPts val="3100"/>
              </a:lnSpc>
              <a:spcBef>
                <a:spcPct val="20000"/>
              </a:spcBef>
              <a:buClr>
                <a:schemeClr val="hlink"/>
              </a:buClr>
              <a:buSzPct val="70000"/>
              <a:buFont typeface="Wingdings" panose="05000000000000000000" pitchFamily="2" charset="2"/>
              <a:buNone/>
              <a:defRPr/>
            </a:pPr>
            <a:r>
              <a:rPr lang="en-US" altLang="zh-CN" sz="2400" kern="0" dirty="0">
                <a:latin typeface="华文中宋" panose="02010600040101010101" pitchFamily="2" charset="-122"/>
                <a:ea typeface="华文中宋" panose="02010600040101010101" pitchFamily="2" charset="-122"/>
              </a:rPr>
              <a:t>2</a:t>
            </a:r>
            <a:r>
              <a:rPr lang="en-US" altLang="zh-CN" sz="2400" kern="0" dirty="0" smtClean="0">
                <a:latin typeface="华文中宋" panose="02010600040101010101" pitchFamily="2" charset="-122"/>
                <a:ea typeface="华文中宋" panose="02010600040101010101" pitchFamily="2" charset="-122"/>
              </a:rPr>
              <a:t>.10  </a:t>
            </a:r>
            <a:r>
              <a:rPr lang="zh-CN" altLang="en-US" sz="2400" kern="0" dirty="0" smtClean="0">
                <a:latin typeface="华文中宋" panose="02010600040101010101" pitchFamily="2" charset="-122"/>
                <a:ea typeface="华文中宋" panose="02010600040101010101" pitchFamily="2" charset="-122"/>
              </a:rPr>
              <a:t>谬误和易犯的错误</a:t>
            </a:r>
            <a:endParaRPr lang="en-US" altLang="zh-CN" sz="2400" kern="0" dirty="0" smtClean="0">
              <a:latin typeface="华文中宋" panose="02010600040101010101" pitchFamily="2" charset="-122"/>
              <a:ea typeface="华文中宋" panose="02010600040101010101" pitchFamily="2" charset="-122"/>
            </a:endParaRPr>
          </a:p>
          <a:p>
            <a:pPr marL="342900" indent="-342900">
              <a:lnSpc>
                <a:spcPts val="3100"/>
              </a:lnSpc>
              <a:spcBef>
                <a:spcPct val="20000"/>
              </a:spcBef>
              <a:buClr>
                <a:schemeClr val="hlink"/>
              </a:buClr>
              <a:buSzPct val="70000"/>
              <a:buFont typeface="Wingdings" panose="05000000000000000000" pitchFamily="2" charset="2"/>
              <a:buNone/>
              <a:defRPr/>
            </a:pPr>
            <a:r>
              <a:rPr lang="en-US" altLang="zh-CN" sz="2400" kern="0" dirty="0" smtClean="0">
                <a:latin typeface="华文中宋" panose="02010600040101010101" pitchFamily="2" charset="-122"/>
                <a:ea typeface="华文中宋" panose="02010600040101010101" pitchFamily="2" charset="-122"/>
              </a:rPr>
              <a:t>2.11 </a:t>
            </a:r>
            <a:r>
              <a:rPr lang="zh-CN" altLang="en-US" sz="2400" kern="0" dirty="0" smtClean="0">
                <a:latin typeface="华文中宋" panose="02010600040101010101" pitchFamily="2" charset="-122"/>
                <a:ea typeface="华文中宋" panose="02010600040101010101" pitchFamily="2" charset="-122"/>
              </a:rPr>
              <a:t>结论</a:t>
            </a:r>
            <a:endParaRPr lang="en-US" altLang="zh-CN" sz="2400" kern="0" dirty="0">
              <a:latin typeface="华文中宋" panose="02010600040101010101" pitchFamily="2" charset="-122"/>
              <a:ea typeface="华文中宋" panose="02010600040101010101" pitchFamily="2" charset="-122"/>
            </a:endParaRPr>
          </a:p>
        </p:txBody>
      </p:sp>
      <p:cxnSp>
        <p:nvCxnSpPr>
          <p:cNvPr id="3" name="Straight Connector 9"/>
          <p:cNvCxnSpPr/>
          <p:nvPr/>
        </p:nvCxnSpPr>
        <p:spPr>
          <a:xfrm>
            <a:off x="682352" y="1267172"/>
            <a:ext cx="5257800" cy="1588"/>
          </a:xfrm>
          <a:prstGeom prst="line">
            <a:avLst/>
          </a:prstGeom>
          <a:ln w="47625">
            <a:solidFill>
              <a:schemeClr val="tx1"/>
            </a:solidFill>
          </a:ln>
          <a:effectLst/>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idx="4294967295"/>
          </p:nvPr>
        </p:nvSpPr>
        <p:spPr>
          <a:xfrm>
            <a:off x="436180" y="76200"/>
            <a:ext cx="8403020" cy="685800"/>
          </a:xfrm>
        </p:spPr>
        <p:txBody>
          <a:bodyPr>
            <a:normAutofit/>
          </a:bodyPr>
          <a:lstStyle/>
          <a:p>
            <a:pPr lvl="0">
              <a:spcBef>
                <a:spcPts val="0"/>
              </a:spcBef>
            </a:pPr>
            <a:r>
              <a:rPr lang="en-US" altLang="zh-CN" sz="2800" dirty="0">
                <a:solidFill>
                  <a:srgbClr val="0000FF"/>
                </a:solidFill>
                <a:latin typeface="华文中宋" panose="02010600040101010101" pitchFamily="2" charset="-122"/>
                <a:ea typeface="华文中宋" panose="02010600040101010101" pitchFamily="2" charset="-122"/>
              </a:rPr>
              <a:t>2.5 </a:t>
            </a:r>
            <a:r>
              <a:rPr lang="zh-CN" altLang="en-US" sz="2800" dirty="0">
                <a:solidFill>
                  <a:srgbClr val="0000FF"/>
                </a:solidFill>
                <a:latin typeface="华文中宋" panose="02010600040101010101" pitchFamily="2" charset="-122"/>
                <a:ea typeface="华文中宋" panose="02010600040101010101" pitchFamily="2" charset="-122"/>
              </a:rPr>
              <a:t>指令系统的操作</a:t>
            </a:r>
            <a:endParaRPr lang="zh-CN" sz="2800" dirty="0">
              <a:solidFill>
                <a:schemeClr val="tx1"/>
              </a:solidFill>
              <a:latin typeface="华文中宋" panose="02010600040101010101" pitchFamily="2" charset="-122"/>
              <a:ea typeface="华文中宋" panose="02010600040101010101" pitchFamily="2" charset="-122"/>
            </a:endParaRPr>
          </a:p>
        </p:txBody>
      </p:sp>
      <p:sp>
        <p:nvSpPr>
          <p:cNvPr id="3" name="内容占位符 2"/>
          <p:cNvSpPr txBox="1"/>
          <p:nvPr/>
        </p:nvSpPr>
        <p:spPr>
          <a:xfrm>
            <a:off x="396000" y="819000"/>
            <a:ext cx="5760176" cy="538298"/>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pPr marL="0" indent="0">
              <a:buNone/>
            </a:pPr>
            <a:r>
              <a:rPr lang="en-US" altLang="zh-CN" sz="2800" dirty="0" smtClean="0">
                <a:latin typeface="华文中宋" panose="02010600040101010101" pitchFamily="2" charset="-122"/>
                <a:ea typeface="华文中宋" panose="02010600040101010101" pitchFamily="2" charset="-122"/>
              </a:rPr>
              <a:t>80X86</a:t>
            </a:r>
            <a:r>
              <a:rPr lang="zh-CN" altLang="en-US" sz="2800" dirty="0" smtClean="0">
                <a:latin typeface="华文中宋" panose="02010600040101010101" pitchFamily="2" charset="-122"/>
                <a:ea typeface="华文中宋" panose="02010600040101010101" pitchFamily="2" charset="-122"/>
              </a:rPr>
              <a:t>中执行最多的前</a:t>
            </a:r>
            <a:r>
              <a:rPr lang="en-US" altLang="zh-CN" sz="2800" dirty="0" smtClean="0">
                <a:latin typeface="华文中宋" panose="02010600040101010101" pitchFamily="2" charset="-122"/>
                <a:ea typeface="华文中宋" panose="02010600040101010101" pitchFamily="2" charset="-122"/>
              </a:rPr>
              <a:t>10</a:t>
            </a:r>
            <a:r>
              <a:rPr lang="zh-CN" altLang="en-US" sz="2800" dirty="0" smtClean="0">
                <a:latin typeface="华文中宋" panose="02010600040101010101" pitchFamily="2" charset="-122"/>
                <a:ea typeface="华文中宋" panose="02010600040101010101" pitchFamily="2" charset="-122"/>
              </a:rPr>
              <a:t>类指令：</a:t>
            </a:r>
            <a:br>
              <a:rPr lang="zh-CN" altLang="en-US" sz="2800" dirty="0" smtClean="0">
                <a:latin typeface="华文中宋" panose="02010600040101010101" pitchFamily="2" charset="-122"/>
                <a:ea typeface="华文中宋" panose="02010600040101010101" pitchFamily="2" charset="-122"/>
              </a:rPr>
            </a:br>
            <a:br>
              <a:rPr lang="zh-CN" altLang="en-US" sz="2800" dirty="0" smtClean="0">
                <a:latin typeface="华文中宋" panose="02010600040101010101" pitchFamily="2" charset="-122"/>
                <a:ea typeface="华文中宋" panose="02010600040101010101" pitchFamily="2" charset="-122"/>
              </a:rPr>
            </a:br>
            <a:br>
              <a:rPr lang="zh-CN" altLang="en-US" sz="2800" dirty="0" smtClean="0">
                <a:latin typeface="华文中宋" panose="02010600040101010101" pitchFamily="2" charset="-122"/>
                <a:ea typeface="华文中宋" panose="02010600040101010101" pitchFamily="2" charset="-122"/>
              </a:rPr>
            </a:br>
            <a:br>
              <a:rPr lang="zh-CN" altLang="en-US" sz="2800" dirty="0" smtClean="0">
                <a:latin typeface="华文中宋" panose="02010600040101010101" pitchFamily="2" charset="-122"/>
                <a:ea typeface="华文中宋" panose="02010600040101010101" pitchFamily="2" charset="-122"/>
              </a:rPr>
            </a:br>
            <a:br>
              <a:rPr lang="zh-CN" altLang="en-US" sz="2800" dirty="0" smtClean="0">
                <a:latin typeface="华文中宋" panose="02010600040101010101" pitchFamily="2" charset="-122"/>
                <a:ea typeface="华文中宋" panose="02010600040101010101" pitchFamily="2" charset="-122"/>
              </a:rPr>
            </a:br>
            <a:br>
              <a:rPr lang="zh-CN" altLang="en-US" sz="2800" dirty="0" smtClean="0">
                <a:latin typeface="华文中宋" panose="02010600040101010101" pitchFamily="2" charset="-122"/>
                <a:ea typeface="华文中宋" panose="02010600040101010101" pitchFamily="2" charset="-122"/>
              </a:rPr>
            </a:br>
            <a:endParaRPr lang="zh-CN" altLang="en-US" sz="2800" dirty="0" smtClean="0">
              <a:latin typeface="华文中宋" panose="02010600040101010101" pitchFamily="2" charset="-122"/>
              <a:ea typeface="华文中宋" panose="02010600040101010101" pitchFamily="2" charset="-122"/>
            </a:endParaRPr>
          </a:p>
          <a:p>
            <a:pPr marL="0" indent="0">
              <a:buFont typeface="Arial" panose="020B0604020202020204" pitchFamily="34" charset="0"/>
              <a:buNone/>
            </a:pPr>
            <a:br>
              <a:rPr lang="zh-CN" altLang="en-US" sz="2800" dirty="0" smtClean="0">
                <a:latin typeface="华文中宋" panose="02010600040101010101" pitchFamily="2" charset="-122"/>
                <a:ea typeface="华文中宋" panose="02010600040101010101" pitchFamily="2" charset="-122"/>
              </a:rPr>
            </a:br>
            <a:br>
              <a:rPr lang="zh-CN" altLang="en-US" sz="2800" dirty="0" smtClean="0">
                <a:latin typeface="华文中宋" panose="02010600040101010101" pitchFamily="2" charset="-122"/>
                <a:ea typeface="华文中宋" panose="02010600040101010101" pitchFamily="2" charset="-122"/>
              </a:rPr>
            </a:br>
            <a:br>
              <a:rPr lang="zh-CN" altLang="en-US" sz="2800" dirty="0" smtClean="0">
                <a:latin typeface="华文中宋" panose="02010600040101010101" pitchFamily="2" charset="-122"/>
                <a:ea typeface="华文中宋" panose="02010600040101010101" pitchFamily="2" charset="-122"/>
              </a:rPr>
            </a:br>
            <a:br>
              <a:rPr lang="zh-CN" altLang="en-US" sz="2800" dirty="0" smtClean="0">
                <a:latin typeface="华文中宋" panose="02010600040101010101" pitchFamily="2" charset="-122"/>
                <a:ea typeface="华文中宋" panose="02010600040101010101" pitchFamily="2" charset="-122"/>
              </a:rPr>
            </a:br>
            <a:br>
              <a:rPr lang="zh-CN" altLang="en-US" sz="2800" dirty="0" smtClean="0">
                <a:latin typeface="华文中宋" panose="02010600040101010101" pitchFamily="2" charset="-122"/>
                <a:ea typeface="华文中宋" panose="02010600040101010101" pitchFamily="2" charset="-122"/>
              </a:rPr>
            </a:br>
            <a:br>
              <a:rPr lang="zh-CN" altLang="en-US" sz="2800" dirty="0" smtClean="0">
                <a:latin typeface="华文中宋" panose="02010600040101010101" pitchFamily="2" charset="-122"/>
                <a:ea typeface="华文中宋" panose="02010600040101010101" pitchFamily="2" charset="-122"/>
              </a:rPr>
            </a:br>
            <a:endParaRPr lang="zh-CN" altLang="en-US" sz="1800" dirty="0">
              <a:latin typeface="华文中宋" panose="02010600040101010101" pitchFamily="2" charset="-122"/>
              <a:ea typeface="华文中宋" panose="02010600040101010101" pitchFamily="2" charset="-122"/>
            </a:endParaRPr>
          </a:p>
        </p:txBody>
      </p:sp>
      <p:graphicFrame>
        <p:nvGraphicFramePr>
          <p:cNvPr id="4" name="表格 3"/>
          <p:cNvGraphicFramePr>
            <a:graphicFrameLocks noGrp="1"/>
          </p:cNvGraphicFramePr>
          <p:nvPr/>
        </p:nvGraphicFramePr>
        <p:xfrm>
          <a:off x="1115616" y="1357298"/>
          <a:ext cx="3384376" cy="5157451"/>
        </p:xfrm>
        <a:graphic>
          <a:graphicData uri="http://schemas.openxmlformats.org/drawingml/2006/table">
            <a:tbl>
              <a:tblPr firstRow="1" bandRow="1">
                <a:tableStyleId>{5C22544A-7EE6-4342-B048-85BDC9FD1C3A}</a:tableStyleId>
              </a:tblPr>
              <a:tblGrid>
                <a:gridCol w="612212"/>
                <a:gridCol w="1222174"/>
                <a:gridCol w="1549990"/>
              </a:tblGrid>
              <a:tr h="398972">
                <a:tc>
                  <a:txBody>
                    <a:bodyPr/>
                    <a:lstStyle/>
                    <a:p>
                      <a:pPr algn="ctr"/>
                      <a:r>
                        <a:rPr lang="zh-CN" altLang="en-US" sz="1600" dirty="0" smtClean="0"/>
                        <a:t>排名</a:t>
                      </a:r>
                      <a:endParaRPr lang="zh-CN" altLang="en-US" sz="1600" dirty="0"/>
                    </a:p>
                  </a:txBody>
                  <a:tcPr anchor="ctr"/>
                </a:tc>
                <a:tc>
                  <a:txBody>
                    <a:bodyPr/>
                    <a:lstStyle/>
                    <a:p>
                      <a:pPr algn="ctr"/>
                      <a:r>
                        <a:rPr lang="en-US" altLang="zh-CN" sz="1600" dirty="0" smtClean="0"/>
                        <a:t>80x86</a:t>
                      </a:r>
                      <a:r>
                        <a:rPr lang="zh-CN" altLang="en-US" sz="1600" dirty="0" smtClean="0"/>
                        <a:t>指令</a:t>
                      </a:r>
                      <a:endParaRPr lang="zh-CN" altLang="en-US" sz="1600" dirty="0"/>
                    </a:p>
                  </a:txBody>
                  <a:tcPr anchor="ctr"/>
                </a:tc>
                <a:tc>
                  <a:txBody>
                    <a:bodyPr/>
                    <a:lstStyle/>
                    <a:p>
                      <a:pPr algn="ctr"/>
                      <a:r>
                        <a:rPr lang="zh-CN" altLang="en-US" sz="1600" dirty="0" smtClean="0"/>
                        <a:t>定点平均值（占百分比）</a:t>
                      </a:r>
                      <a:endParaRPr lang="zh-CN" altLang="en-US" sz="1600" dirty="0"/>
                    </a:p>
                  </a:txBody>
                  <a:tcPr anchor="ctr"/>
                </a:tc>
              </a:tr>
              <a:tr h="398972">
                <a:tc>
                  <a:txBody>
                    <a:bodyPr/>
                    <a:lstStyle/>
                    <a:p>
                      <a:pPr algn="ctr"/>
                      <a:r>
                        <a:rPr lang="en-US" altLang="zh-CN" sz="1600" dirty="0" smtClean="0"/>
                        <a:t>1</a:t>
                      </a:r>
                      <a:endParaRPr lang="zh-CN" altLang="en-US" sz="1600" dirty="0"/>
                    </a:p>
                  </a:txBody>
                  <a:tcPr anchor="ctr">
                    <a:solidFill>
                      <a:schemeClr val="accent6">
                        <a:lumMod val="20000"/>
                        <a:lumOff val="80000"/>
                      </a:schemeClr>
                    </a:solidFill>
                  </a:tcPr>
                </a:tc>
                <a:tc>
                  <a:txBody>
                    <a:bodyPr/>
                    <a:lstStyle/>
                    <a:p>
                      <a:pPr algn="ctr"/>
                      <a:r>
                        <a:rPr lang="zh-CN" altLang="en-US" sz="1600" dirty="0" smtClean="0"/>
                        <a:t>载入</a:t>
                      </a:r>
                      <a:endParaRPr lang="zh-CN" altLang="en-US" sz="1600" dirty="0"/>
                    </a:p>
                  </a:txBody>
                  <a:tcPr anchor="ctr">
                    <a:solidFill>
                      <a:schemeClr val="accent6">
                        <a:lumMod val="20000"/>
                        <a:lumOff val="80000"/>
                      </a:schemeClr>
                    </a:solidFill>
                  </a:tcPr>
                </a:tc>
                <a:tc>
                  <a:txBody>
                    <a:bodyPr/>
                    <a:lstStyle/>
                    <a:p>
                      <a:pPr algn="ctr"/>
                      <a:r>
                        <a:rPr lang="en-US" altLang="zh-CN" sz="1600" dirty="0" smtClean="0"/>
                        <a:t>22%</a:t>
                      </a:r>
                      <a:endParaRPr lang="zh-CN" altLang="en-US" sz="1600" dirty="0"/>
                    </a:p>
                  </a:txBody>
                  <a:tcPr anchor="ctr">
                    <a:solidFill>
                      <a:schemeClr val="accent6">
                        <a:lumMod val="20000"/>
                        <a:lumOff val="80000"/>
                      </a:schemeClr>
                    </a:solidFill>
                  </a:tcPr>
                </a:tc>
              </a:tr>
              <a:tr h="398972">
                <a:tc>
                  <a:txBody>
                    <a:bodyPr/>
                    <a:lstStyle/>
                    <a:p>
                      <a:pPr algn="ctr"/>
                      <a:r>
                        <a:rPr lang="en-US" altLang="zh-CN" sz="1600" dirty="0" smtClean="0"/>
                        <a:t>2</a:t>
                      </a:r>
                      <a:endParaRPr lang="zh-CN" altLang="en-US" sz="1600" dirty="0"/>
                    </a:p>
                  </a:txBody>
                  <a:tcPr anchor="ctr">
                    <a:solidFill>
                      <a:schemeClr val="accent6">
                        <a:lumMod val="20000"/>
                        <a:lumOff val="80000"/>
                      </a:schemeClr>
                    </a:solidFill>
                  </a:tcPr>
                </a:tc>
                <a:tc>
                  <a:txBody>
                    <a:bodyPr/>
                    <a:lstStyle/>
                    <a:p>
                      <a:pPr algn="ctr"/>
                      <a:r>
                        <a:rPr lang="zh-CN" altLang="en-US" sz="1600" dirty="0" smtClean="0"/>
                        <a:t>条件转移</a:t>
                      </a:r>
                      <a:endParaRPr lang="zh-CN" altLang="en-US" sz="1600" dirty="0"/>
                    </a:p>
                  </a:txBody>
                  <a:tcPr anchor="ctr">
                    <a:solidFill>
                      <a:schemeClr val="accent6">
                        <a:lumMod val="20000"/>
                        <a:lumOff val="80000"/>
                      </a:schemeClr>
                    </a:solidFill>
                  </a:tcPr>
                </a:tc>
                <a:tc>
                  <a:txBody>
                    <a:bodyPr/>
                    <a:lstStyle/>
                    <a:p>
                      <a:pPr algn="ctr"/>
                      <a:r>
                        <a:rPr lang="en-US" altLang="zh-CN" sz="1600" dirty="0" smtClean="0"/>
                        <a:t>20%</a:t>
                      </a:r>
                      <a:endParaRPr lang="zh-CN" altLang="en-US" sz="1600" dirty="0"/>
                    </a:p>
                  </a:txBody>
                  <a:tcPr anchor="ctr">
                    <a:solidFill>
                      <a:schemeClr val="accent6">
                        <a:lumMod val="20000"/>
                        <a:lumOff val="80000"/>
                      </a:schemeClr>
                    </a:solidFill>
                  </a:tcPr>
                </a:tc>
              </a:tr>
              <a:tr h="398972">
                <a:tc>
                  <a:txBody>
                    <a:bodyPr/>
                    <a:lstStyle/>
                    <a:p>
                      <a:pPr algn="ctr"/>
                      <a:r>
                        <a:rPr lang="en-US" altLang="zh-CN" sz="1600" dirty="0" smtClean="0"/>
                        <a:t>3</a:t>
                      </a:r>
                      <a:endParaRPr lang="zh-CN" altLang="en-US" sz="1600" dirty="0"/>
                    </a:p>
                  </a:txBody>
                  <a:tcPr anchor="ctr">
                    <a:solidFill>
                      <a:schemeClr val="accent6">
                        <a:lumMod val="20000"/>
                        <a:lumOff val="80000"/>
                      </a:schemeClr>
                    </a:solidFill>
                  </a:tcPr>
                </a:tc>
                <a:tc>
                  <a:txBody>
                    <a:bodyPr/>
                    <a:lstStyle/>
                    <a:p>
                      <a:pPr algn="ctr"/>
                      <a:r>
                        <a:rPr lang="zh-CN" altLang="en-US" sz="1600" dirty="0" smtClean="0"/>
                        <a:t>比较</a:t>
                      </a:r>
                      <a:endParaRPr lang="zh-CN" altLang="en-US" sz="1600" dirty="0"/>
                    </a:p>
                  </a:txBody>
                  <a:tcPr anchor="ctr">
                    <a:solidFill>
                      <a:schemeClr val="accent6">
                        <a:lumMod val="20000"/>
                        <a:lumOff val="80000"/>
                      </a:schemeClr>
                    </a:solidFill>
                  </a:tcPr>
                </a:tc>
                <a:tc>
                  <a:txBody>
                    <a:bodyPr/>
                    <a:lstStyle/>
                    <a:p>
                      <a:pPr algn="ctr"/>
                      <a:r>
                        <a:rPr lang="en-US" altLang="zh-CN" sz="1600" dirty="0" smtClean="0"/>
                        <a:t>16%</a:t>
                      </a:r>
                      <a:endParaRPr lang="zh-CN" altLang="en-US" sz="1600" dirty="0"/>
                    </a:p>
                  </a:txBody>
                  <a:tcPr anchor="ctr">
                    <a:solidFill>
                      <a:schemeClr val="accent6">
                        <a:lumMod val="20000"/>
                        <a:lumOff val="80000"/>
                      </a:schemeClr>
                    </a:solidFill>
                  </a:tcPr>
                </a:tc>
              </a:tr>
              <a:tr h="398972">
                <a:tc>
                  <a:txBody>
                    <a:bodyPr/>
                    <a:lstStyle/>
                    <a:p>
                      <a:pPr algn="ctr"/>
                      <a:r>
                        <a:rPr lang="en-US" altLang="zh-CN" sz="1600" dirty="0" smtClean="0"/>
                        <a:t>4</a:t>
                      </a:r>
                      <a:endParaRPr lang="zh-CN" altLang="en-US" sz="1600" dirty="0"/>
                    </a:p>
                  </a:txBody>
                  <a:tcPr anchor="ctr">
                    <a:solidFill>
                      <a:schemeClr val="accent6">
                        <a:lumMod val="20000"/>
                        <a:lumOff val="80000"/>
                      </a:schemeClr>
                    </a:solidFill>
                  </a:tcPr>
                </a:tc>
                <a:tc>
                  <a:txBody>
                    <a:bodyPr/>
                    <a:lstStyle/>
                    <a:p>
                      <a:pPr algn="ctr"/>
                      <a:r>
                        <a:rPr lang="zh-CN" altLang="en-US" sz="1600" dirty="0" smtClean="0"/>
                        <a:t>存储</a:t>
                      </a:r>
                      <a:endParaRPr lang="zh-CN" altLang="en-US" sz="1600" dirty="0"/>
                    </a:p>
                  </a:txBody>
                  <a:tcPr anchor="ctr">
                    <a:solidFill>
                      <a:schemeClr val="accent6">
                        <a:lumMod val="20000"/>
                        <a:lumOff val="80000"/>
                      </a:schemeClr>
                    </a:solidFill>
                  </a:tcPr>
                </a:tc>
                <a:tc>
                  <a:txBody>
                    <a:bodyPr/>
                    <a:lstStyle/>
                    <a:p>
                      <a:pPr algn="ctr"/>
                      <a:r>
                        <a:rPr lang="en-US" altLang="zh-CN" sz="1600" dirty="0" smtClean="0"/>
                        <a:t>12%</a:t>
                      </a:r>
                      <a:endParaRPr lang="zh-CN" altLang="en-US" sz="1600" dirty="0"/>
                    </a:p>
                  </a:txBody>
                  <a:tcPr anchor="ctr">
                    <a:solidFill>
                      <a:schemeClr val="accent6">
                        <a:lumMod val="20000"/>
                        <a:lumOff val="80000"/>
                      </a:schemeClr>
                    </a:solidFill>
                  </a:tcPr>
                </a:tc>
              </a:tr>
              <a:tr h="408463">
                <a:tc>
                  <a:txBody>
                    <a:bodyPr/>
                    <a:lstStyle/>
                    <a:p>
                      <a:pPr algn="ctr"/>
                      <a:r>
                        <a:rPr lang="en-US" altLang="zh-CN" sz="1600" dirty="0" smtClean="0"/>
                        <a:t>5</a:t>
                      </a:r>
                      <a:endParaRPr lang="zh-CN" altLang="en-US" sz="1600" dirty="0"/>
                    </a:p>
                  </a:txBody>
                  <a:tcPr anchor="ctr">
                    <a:solidFill>
                      <a:schemeClr val="accent6">
                        <a:lumMod val="20000"/>
                        <a:lumOff val="80000"/>
                      </a:schemeClr>
                    </a:solidFill>
                  </a:tcPr>
                </a:tc>
                <a:tc>
                  <a:txBody>
                    <a:bodyPr/>
                    <a:lstStyle/>
                    <a:p>
                      <a:pPr algn="ctr"/>
                      <a:r>
                        <a:rPr lang="zh-CN" altLang="en-US" sz="1600" dirty="0" smtClean="0"/>
                        <a:t>加</a:t>
                      </a:r>
                      <a:endParaRPr lang="zh-CN" altLang="en-US" sz="1600" dirty="0"/>
                    </a:p>
                  </a:txBody>
                  <a:tcPr anchor="ctr">
                    <a:solidFill>
                      <a:schemeClr val="accent6">
                        <a:lumMod val="20000"/>
                        <a:lumOff val="80000"/>
                      </a:schemeClr>
                    </a:solidFill>
                  </a:tcPr>
                </a:tc>
                <a:tc>
                  <a:txBody>
                    <a:bodyPr/>
                    <a:lstStyle/>
                    <a:p>
                      <a:pPr algn="ctr"/>
                      <a:r>
                        <a:rPr lang="en-US" altLang="zh-CN" sz="1600" dirty="0" smtClean="0"/>
                        <a:t>8%</a:t>
                      </a:r>
                      <a:endParaRPr lang="zh-CN" altLang="en-US" sz="1600" dirty="0"/>
                    </a:p>
                  </a:txBody>
                  <a:tcPr anchor="ctr">
                    <a:solidFill>
                      <a:schemeClr val="accent6">
                        <a:lumMod val="20000"/>
                        <a:lumOff val="80000"/>
                      </a:schemeClr>
                    </a:solidFill>
                  </a:tcPr>
                </a:tc>
              </a:tr>
              <a:tr h="398972">
                <a:tc>
                  <a:txBody>
                    <a:bodyPr/>
                    <a:lstStyle/>
                    <a:p>
                      <a:pPr algn="ctr"/>
                      <a:r>
                        <a:rPr lang="en-US" altLang="zh-CN" sz="1600" dirty="0" smtClean="0"/>
                        <a:t>6</a:t>
                      </a:r>
                      <a:endParaRPr lang="zh-CN" altLang="en-US" sz="1600" dirty="0"/>
                    </a:p>
                  </a:txBody>
                  <a:tcPr anchor="ctr">
                    <a:solidFill>
                      <a:schemeClr val="accent6">
                        <a:lumMod val="20000"/>
                        <a:lumOff val="80000"/>
                      </a:schemeClr>
                    </a:solidFill>
                  </a:tcPr>
                </a:tc>
                <a:tc>
                  <a:txBody>
                    <a:bodyPr/>
                    <a:lstStyle/>
                    <a:p>
                      <a:pPr algn="ctr"/>
                      <a:r>
                        <a:rPr lang="zh-CN" altLang="en-US" sz="1600" dirty="0" smtClean="0"/>
                        <a:t>与</a:t>
                      </a:r>
                      <a:endParaRPr lang="zh-CN" altLang="en-US" sz="1600" dirty="0"/>
                    </a:p>
                  </a:txBody>
                  <a:tcPr anchor="ctr">
                    <a:solidFill>
                      <a:schemeClr val="accent6">
                        <a:lumMod val="20000"/>
                        <a:lumOff val="80000"/>
                      </a:schemeClr>
                    </a:solidFill>
                  </a:tcPr>
                </a:tc>
                <a:tc>
                  <a:txBody>
                    <a:bodyPr/>
                    <a:lstStyle/>
                    <a:p>
                      <a:pPr algn="ctr"/>
                      <a:r>
                        <a:rPr lang="en-US" altLang="zh-CN" sz="1600" dirty="0" smtClean="0"/>
                        <a:t>6%</a:t>
                      </a:r>
                      <a:endParaRPr lang="zh-CN" altLang="en-US" sz="1600" dirty="0"/>
                    </a:p>
                  </a:txBody>
                  <a:tcPr anchor="ctr">
                    <a:solidFill>
                      <a:schemeClr val="accent6">
                        <a:lumMod val="20000"/>
                        <a:lumOff val="80000"/>
                      </a:schemeClr>
                    </a:solidFill>
                  </a:tcPr>
                </a:tc>
              </a:tr>
              <a:tr h="398972">
                <a:tc>
                  <a:txBody>
                    <a:bodyPr/>
                    <a:lstStyle/>
                    <a:p>
                      <a:pPr algn="ctr"/>
                      <a:r>
                        <a:rPr lang="en-US" altLang="zh-CN" sz="1600" dirty="0" smtClean="0"/>
                        <a:t>7</a:t>
                      </a:r>
                      <a:endParaRPr lang="zh-CN" altLang="en-US" sz="1600" dirty="0"/>
                    </a:p>
                  </a:txBody>
                  <a:tcPr anchor="ctr">
                    <a:solidFill>
                      <a:schemeClr val="accent6">
                        <a:lumMod val="20000"/>
                        <a:lumOff val="80000"/>
                      </a:schemeClr>
                    </a:solidFill>
                  </a:tcPr>
                </a:tc>
                <a:tc>
                  <a:txBody>
                    <a:bodyPr/>
                    <a:lstStyle/>
                    <a:p>
                      <a:pPr algn="ctr"/>
                      <a:r>
                        <a:rPr lang="zh-CN" altLang="en-US" sz="1600" dirty="0" smtClean="0"/>
                        <a:t>减</a:t>
                      </a:r>
                      <a:endParaRPr lang="zh-CN" altLang="en-US" sz="1600" dirty="0"/>
                    </a:p>
                  </a:txBody>
                  <a:tcPr anchor="ctr">
                    <a:solidFill>
                      <a:schemeClr val="accent6">
                        <a:lumMod val="20000"/>
                        <a:lumOff val="80000"/>
                      </a:schemeClr>
                    </a:solidFill>
                  </a:tcPr>
                </a:tc>
                <a:tc>
                  <a:txBody>
                    <a:bodyPr/>
                    <a:lstStyle/>
                    <a:p>
                      <a:pPr algn="ctr"/>
                      <a:r>
                        <a:rPr lang="en-US" altLang="zh-CN" sz="1600" dirty="0" smtClean="0"/>
                        <a:t>5%</a:t>
                      </a:r>
                      <a:endParaRPr lang="zh-CN" altLang="en-US" sz="1600" dirty="0"/>
                    </a:p>
                  </a:txBody>
                  <a:tcPr anchor="ctr">
                    <a:solidFill>
                      <a:schemeClr val="accent6">
                        <a:lumMod val="20000"/>
                        <a:lumOff val="80000"/>
                      </a:schemeClr>
                    </a:solidFill>
                  </a:tcPr>
                </a:tc>
              </a:tr>
              <a:tr h="398972">
                <a:tc>
                  <a:txBody>
                    <a:bodyPr/>
                    <a:lstStyle/>
                    <a:p>
                      <a:pPr algn="ctr"/>
                      <a:r>
                        <a:rPr lang="en-US" altLang="zh-CN" sz="1600" dirty="0" smtClean="0"/>
                        <a:t>8</a:t>
                      </a:r>
                      <a:endParaRPr lang="zh-CN" altLang="en-US" sz="1600" dirty="0"/>
                    </a:p>
                  </a:txBody>
                  <a:tcPr anchor="ctr">
                    <a:solidFill>
                      <a:schemeClr val="accent6">
                        <a:lumMod val="20000"/>
                        <a:lumOff val="80000"/>
                      </a:schemeClr>
                    </a:solidFill>
                  </a:tcPr>
                </a:tc>
                <a:tc>
                  <a:txBody>
                    <a:bodyPr/>
                    <a:lstStyle/>
                    <a:p>
                      <a:pPr algn="ctr"/>
                      <a:r>
                        <a:rPr lang="en-US" altLang="zh-CN" sz="1600" dirty="0" err="1" smtClean="0"/>
                        <a:t>Reg-Reg</a:t>
                      </a:r>
                      <a:r>
                        <a:rPr lang="zh-CN" altLang="en-US" sz="1600" dirty="0" smtClean="0"/>
                        <a:t>传输</a:t>
                      </a:r>
                      <a:endParaRPr lang="zh-CN" altLang="en-US" sz="1600" dirty="0"/>
                    </a:p>
                  </a:txBody>
                  <a:tcPr anchor="ctr">
                    <a:solidFill>
                      <a:schemeClr val="accent6">
                        <a:lumMod val="20000"/>
                        <a:lumOff val="80000"/>
                      </a:schemeClr>
                    </a:solidFill>
                  </a:tcPr>
                </a:tc>
                <a:tc>
                  <a:txBody>
                    <a:bodyPr/>
                    <a:lstStyle/>
                    <a:p>
                      <a:pPr algn="ctr"/>
                      <a:r>
                        <a:rPr lang="en-US" altLang="zh-CN" sz="1600" dirty="0" smtClean="0"/>
                        <a:t>4%</a:t>
                      </a:r>
                      <a:endParaRPr lang="zh-CN" altLang="en-US" sz="1600" dirty="0"/>
                    </a:p>
                  </a:txBody>
                  <a:tcPr anchor="ctr">
                    <a:solidFill>
                      <a:schemeClr val="accent6">
                        <a:lumMod val="20000"/>
                        <a:lumOff val="80000"/>
                      </a:schemeClr>
                    </a:solidFill>
                  </a:tcPr>
                </a:tc>
              </a:tr>
              <a:tr h="398972">
                <a:tc>
                  <a:txBody>
                    <a:bodyPr/>
                    <a:lstStyle/>
                    <a:p>
                      <a:pPr algn="ctr"/>
                      <a:r>
                        <a:rPr lang="en-US" altLang="zh-CN" sz="1600" dirty="0" smtClean="0"/>
                        <a:t>9</a:t>
                      </a:r>
                      <a:endParaRPr lang="zh-CN" altLang="en-US" sz="1600" dirty="0"/>
                    </a:p>
                  </a:txBody>
                  <a:tcPr anchor="ctr">
                    <a:solidFill>
                      <a:schemeClr val="accent6">
                        <a:lumMod val="20000"/>
                        <a:lumOff val="80000"/>
                      </a:schemeClr>
                    </a:solidFill>
                  </a:tcPr>
                </a:tc>
                <a:tc>
                  <a:txBody>
                    <a:bodyPr/>
                    <a:lstStyle/>
                    <a:p>
                      <a:pPr algn="ctr"/>
                      <a:r>
                        <a:rPr lang="zh-CN" altLang="en-US" sz="1600" dirty="0" smtClean="0"/>
                        <a:t>调用</a:t>
                      </a:r>
                      <a:endParaRPr lang="zh-CN" altLang="en-US" sz="1600" dirty="0"/>
                    </a:p>
                  </a:txBody>
                  <a:tcPr anchor="ctr">
                    <a:solidFill>
                      <a:schemeClr val="accent6">
                        <a:lumMod val="20000"/>
                        <a:lumOff val="80000"/>
                      </a:schemeClr>
                    </a:solidFill>
                  </a:tcPr>
                </a:tc>
                <a:tc>
                  <a:txBody>
                    <a:bodyPr/>
                    <a:lstStyle/>
                    <a:p>
                      <a:pPr algn="ctr"/>
                      <a:r>
                        <a:rPr lang="en-US" altLang="zh-CN" sz="1600" dirty="0" smtClean="0"/>
                        <a:t>1%</a:t>
                      </a:r>
                      <a:endParaRPr lang="zh-CN" altLang="en-US" sz="1600" dirty="0"/>
                    </a:p>
                  </a:txBody>
                  <a:tcPr anchor="ctr">
                    <a:solidFill>
                      <a:schemeClr val="accent6">
                        <a:lumMod val="20000"/>
                        <a:lumOff val="80000"/>
                      </a:schemeClr>
                    </a:solidFill>
                  </a:tcPr>
                </a:tc>
              </a:tr>
              <a:tr h="398972">
                <a:tc>
                  <a:txBody>
                    <a:bodyPr/>
                    <a:lstStyle/>
                    <a:p>
                      <a:pPr algn="ctr"/>
                      <a:r>
                        <a:rPr lang="en-US" altLang="zh-CN" sz="1600" dirty="0" smtClean="0"/>
                        <a:t>10</a:t>
                      </a:r>
                      <a:endParaRPr lang="zh-CN" altLang="en-US" sz="1600" dirty="0"/>
                    </a:p>
                  </a:txBody>
                  <a:tcPr anchor="ctr">
                    <a:solidFill>
                      <a:schemeClr val="accent6">
                        <a:lumMod val="20000"/>
                        <a:lumOff val="80000"/>
                      </a:schemeClr>
                    </a:solidFill>
                  </a:tcPr>
                </a:tc>
                <a:tc>
                  <a:txBody>
                    <a:bodyPr/>
                    <a:lstStyle/>
                    <a:p>
                      <a:pPr algn="ctr"/>
                      <a:r>
                        <a:rPr lang="zh-CN" altLang="en-US" sz="1600" dirty="0" smtClean="0"/>
                        <a:t>返回</a:t>
                      </a:r>
                      <a:endParaRPr lang="zh-CN" altLang="en-US" sz="1600" dirty="0"/>
                    </a:p>
                  </a:txBody>
                  <a:tcPr anchor="ctr">
                    <a:solidFill>
                      <a:schemeClr val="accent6">
                        <a:lumMod val="20000"/>
                        <a:lumOff val="80000"/>
                      </a:schemeClr>
                    </a:solidFill>
                  </a:tcPr>
                </a:tc>
                <a:tc>
                  <a:txBody>
                    <a:bodyPr/>
                    <a:lstStyle/>
                    <a:p>
                      <a:pPr algn="ctr"/>
                      <a:r>
                        <a:rPr lang="en-US" altLang="zh-CN" sz="1600" dirty="0" smtClean="0"/>
                        <a:t>1%</a:t>
                      </a:r>
                      <a:endParaRPr lang="zh-CN" altLang="en-US" sz="1600" dirty="0"/>
                    </a:p>
                  </a:txBody>
                  <a:tcPr anchor="ctr">
                    <a:solidFill>
                      <a:schemeClr val="accent6">
                        <a:lumMod val="20000"/>
                        <a:lumOff val="80000"/>
                      </a:schemeClr>
                    </a:solidFill>
                  </a:tcPr>
                </a:tc>
              </a:tr>
              <a:tr h="398972">
                <a:tc>
                  <a:txBody>
                    <a:bodyPr/>
                    <a:lstStyle/>
                    <a:p>
                      <a:pPr algn="ctr"/>
                      <a:r>
                        <a:rPr lang="zh-CN" altLang="en-US" sz="1600" dirty="0" smtClean="0"/>
                        <a:t>总计</a:t>
                      </a:r>
                      <a:endParaRPr lang="zh-CN" altLang="en-US" sz="1600" dirty="0"/>
                    </a:p>
                  </a:txBody>
                  <a:tcPr anchor="ctr">
                    <a:solidFill>
                      <a:schemeClr val="accent6">
                        <a:lumMod val="20000"/>
                        <a:lumOff val="80000"/>
                      </a:schemeClr>
                    </a:solidFill>
                  </a:tcPr>
                </a:tc>
                <a:tc>
                  <a:txBody>
                    <a:bodyPr/>
                    <a:lstStyle/>
                    <a:p>
                      <a:pPr algn="ctr"/>
                      <a:endParaRPr lang="zh-CN" altLang="en-US" sz="1600" dirty="0"/>
                    </a:p>
                  </a:txBody>
                  <a:tcPr anchor="ctr">
                    <a:solidFill>
                      <a:schemeClr val="accent6">
                        <a:lumMod val="20000"/>
                        <a:lumOff val="80000"/>
                      </a:schemeClr>
                    </a:solidFill>
                  </a:tcPr>
                </a:tc>
                <a:tc>
                  <a:txBody>
                    <a:bodyPr/>
                    <a:lstStyle/>
                    <a:p>
                      <a:pPr algn="ctr"/>
                      <a:r>
                        <a:rPr lang="en-US" altLang="zh-CN" sz="1600" dirty="0" smtClean="0"/>
                        <a:t>96%</a:t>
                      </a:r>
                      <a:endParaRPr lang="zh-CN" altLang="en-US" sz="1600" dirty="0"/>
                    </a:p>
                  </a:txBody>
                  <a:tcPr anchor="ctr">
                    <a:solidFill>
                      <a:schemeClr val="accent6">
                        <a:lumMod val="20000"/>
                        <a:lumOff val="80000"/>
                      </a:schemeClr>
                    </a:solidFill>
                  </a:tcPr>
                </a:tc>
              </a:tr>
            </a:tbl>
          </a:graphicData>
        </a:graphic>
      </p:graphicFrame>
      <p:sp>
        <p:nvSpPr>
          <p:cNvPr id="5" name="矩形 4"/>
          <p:cNvSpPr/>
          <p:nvPr/>
        </p:nvSpPr>
        <p:spPr>
          <a:xfrm>
            <a:off x="5292080" y="1844824"/>
            <a:ext cx="2786082" cy="2677656"/>
          </a:xfrm>
          <a:prstGeom prst="rect">
            <a:avLst/>
          </a:prstGeom>
        </p:spPr>
        <p:txBody>
          <a:bodyPr wrap="square">
            <a:spAutoFit/>
          </a:bodyPr>
          <a:lstStyle/>
          <a:p>
            <a:r>
              <a:rPr lang="zh-CN" altLang="en-US" sz="2400" dirty="0" smtClean="0">
                <a:latin typeface="华文中宋" panose="02010600040101010101" pitchFamily="2" charset="-122"/>
                <a:ea typeface="华文中宋" panose="02010600040101010101" pitchFamily="2" charset="-122"/>
              </a:rPr>
              <a:t>这</a:t>
            </a:r>
            <a:r>
              <a:rPr lang="en-US" altLang="zh-CN" sz="2400" dirty="0" smtClean="0">
                <a:solidFill>
                  <a:srgbClr val="0000CC"/>
                </a:solidFill>
                <a:latin typeface="华文中宋" panose="02010600040101010101" pitchFamily="2" charset="-122"/>
                <a:ea typeface="华文中宋" panose="02010600040101010101" pitchFamily="2" charset="-122"/>
              </a:rPr>
              <a:t>80X86</a:t>
            </a:r>
            <a:r>
              <a:rPr lang="zh-CN" altLang="en-US" sz="2400" dirty="0" smtClean="0">
                <a:solidFill>
                  <a:srgbClr val="0000CC"/>
                </a:solidFill>
                <a:latin typeface="华文中宋" panose="02010600040101010101" pitchFamily="2" charset="-122"/>
                <a:ea typeface="华文中宋" panose="02010600040101010101" pitchFamily="2" charset="-122"/>
              </a:rPr>
              <a:t>上运行的定点程序中，</a:t>
            </a:r>
            <a:r>
              <a:rPr lang="en-US" altLang="zh-CN" sz="2400" dirty="0" smtClean="0">
                <a:solidFill>
                  <a:srgbClr val="FF0000"/>
                </a:solidFill>
                <a:latin typeface="华文中宋" panose="02010600040101010101" pitchFamily="2" charset="-122"/>
                <a:ea typeface="华文中宋" panose="02010600040101010101" pitchFamily="2" charset="-122"/>
              </a:rPr>
              <a:t>10</a:t>
            </a:r>
            <a:r>
              <a:rPr lang="zh-CN" altLang="en-US" sz="2400" dirty="0" smtClean="0">
                <a:solidFill>
                  <a:srgbClr val="FF0000"/>
                </a:solidFill>
                <a:latin typeface="华文中宋" panose="02010600040101010101" pitchFamily="2" charset="-122"/>
                <a:ea typeface="华文中宋" panose="02010600040101010101" pitchFamily="2" charset="-122"/>
              </a:rPr>
              <a:t>类占</a:t>
            </a:r>
            <a:r>
              <a:rPr lang="en-US" altLang="zh-CN" sz="2400" dirty="0" smtClean="0">
                <a:solidFill>
                  <a:srgbClr val="FF0000"/>
                </a:solidFill>
                <a:latin typeface="华文中宋" panose="02010600040101010101" pitchFamily="2" charset="-122"/>
                <a:ea typeface="华文中宋" panose="02010600040101010101" pitchFamily="2" charset="-122"/>
              </a:rPr>
              <a:t>96%</a:t>
            </a:r>
            <a:r>
              <a:rPr lang="zh-CN" altLang="en-US" sz="2400" dirty="0" smtClean="0">
                <a:solidFill>
                  <a:srgbClr val="FF0000"/>
                </a:solidFill>
                <a:latin typeface="华文中宋" panose="02010600040101010101" pitchFamily="2" charset="-122"/>
                <a:ea typeface="华文中宋" panose="02010600040101010101" pitchFamily="2" charset="-122"/>
              </a:rPr>
              <a:t>。</a:t>
            </a:r>
            <a:endParaRPr lang="en-US" altLang="zh-CN" sz="2400" dirty="0" smtClean="0">
              <a:solidFill>
                <a:srgbClr val="FF0000"/>
              </a:solidFill>
              <a:latin typeface="华文中宋" panose="02010600040101010101" pitchFamily="2" charset="-122"/>
              <a:ea typeface="华文中宋" panose="02010600040101010101" pitchFamily="2" charset="-122"/>
            </a:endParaRPr>
          </a:p>
          <a:p>
            <a:r>
              <a:rPr lang="zh-CN" altLang="en-US" sz="2400" dirty="0" smtClean="0">
                <a:solidFill>
                  <a:srgbClr val="0000CC"/>
                </a:solidFill>
                <a:latin typeface="华文中宋" panose="02010600040101010101" pitchFamily="2" charset="-122"/>
                <a:ea typeface="华文中宋" panose="02010600040101010101" pitchFamily="2" charset="-122"/>
              </a:rPr>
              <a:t>因此，它们是最</a:t>
            </a:r>
            <a:r>
              <a:rPr lang="zh-CN" altLang="en-US" sz="2400" dirty="0" smtClean="0">
                <a:solidFill>
                  <a:srgbClr val="FF0000"/>
                </a:solidFill>
                <a:latin typeface="华文中宋" panose="02010600040101010101" pitchFamily="2" charset="-122"/>
                <a:ea typeface="华文中宋" panose="02010600040101010101" pitchFamily="2" charset="-122"/>
              </a:rPr>
              <a:t>常用的指令</a:t>
            </a:r>
            <a:r>
              <a:rPr lang="zh-CN" altLang="en-US" sz="2400" dirty="0" smtClean="0">
                <a:solidFill>
                  <a:srgbClr val="0000CC"/>
                </a:solidFill>
                <a:latin typeface="华文中宋" panose="02010600040101010101" pitchFamily="2" charset="-122"/>
                <a:ea typeface="华文中宋" panose="02010600040101010101" pitchFamily="2" charset="-122"/>
              </a:rPr>
              <a:t>，执行起来应该</a:t>
            </a:r>
            <a:r>
              <a:rPr lang="zh-CN" altLang="en-US" sz="2400" dirty="0" smtClean="0">
                <a:solidFill>
                  <a:srgbClr val="FF0000"/>
                </a:solidFill>
                <a:latin typeface="华文中宋" panose="02010600040101010101" pitchFamily="2" charset="-122"/>
                <a:ea typeface="华文中宋" panose="02010600040101010101" pitchFamily="2" charset="-122"/>
              </a:rPr>
              <a:t>尽量快</a:t>
            </a:r>
            <a:r>
              <a:rPr lang="zh-CN" altLang="en-US" sz="2400" dirty="0" smtClean="0">
                <a:solidFill>
                  <a:srgbClr val="0000CC"/>
                </a:solidFill>
                <a:latin typeface="华文中宋" panose="02010600040101010101" pitchFamily="2" charset="-122"/>
                <a:ea typeface="华文中宋" panose="02010600040101010101" pitchFamily="2" charset="-122"/>
              </a:rPr>
              <a:t>。</a:t>
            </a:r>
            <a:br>
              <a:rPr lang="en-US" altLang="zh-CN" sz="2400" dirty="0" smtClean="0">
                <a:solidFill>
                  <a:srgbClr val="C00000"/>
                </a:solidFill>
                <a:latin typeface="华文中宋" panose="02010600040101010101" pitchFamily="2" charset="-122"/>
                <a:ea typeface="华文中宋" panose="02010600040101010101" pitchFamily="2" charset="-122"/>
              </a:rPr>
            </a:br>
            <a:endParaRPr lang="zh-CN" altLang="en-US" sz="2400" dirty="0">
              <a:solidFill>
                <a:srgbClr val="C00000"/>
              </a:solidFill>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p:cNvSpPr txBox="1"/>
          <p:nvPr/>
        </p:nvSpPr>
        <p:spPr>
          <a:xfrm>
            <a:off x="755576" y="404664"/>
            <a:ext cx="7562641" cy="6155018"/>
          </a:xfrm>
          <a:prstGeom prst="rect">
            <a:avLst/>
          </a:prstGeom>
          <a:noFill/>
        </p:spPr>
        <p:txBody>
          <a:bodyPr wrap="square" rtlCol="0">
            <a:spAutoFit/>
          </a:bodyPr>
          <a:lstStyle/>
          <a:p>
            <a:pPr>
              <a:lnSpc>
                <a:spcPct val="150000"/>
              </a:lnSpc>
              <a:spcAft>
                <a:spcPts val="1800"/>
              </a:spcAft>
            </a:pPr>
            <a:r>
              <a:rPr lang="zh-CN" altLang="en-US" sz="2800" b="1" dirty="0" smtClean="0">
                <a:solidFill>
                  <a:schemeClr val="accent1">
                    <a:lumMod val="75000"/>
                  </a:schemeClr>
                </a:solidFill>
                <a:latin typeface="华文中宋" panose="02010600040101010101" pitchFamily="2" charset="-122"/>
                <a:ea typeface="华文中宋" panose="02010600040101010101" pitchFamily="2" charset="-122"/>
              </a:rPr>
              <a:t>第</a:t>
            </a:r>
            <a:r>
              <a:rPr lang="en-US" altLang="zh-CN" sz="2800" b="1" dirty="0" smtClean="0">
                <a:solidFill>
                  <a:schemeClr val="accent1">
                    <a:lumMod val="75000"/>
                  </a:schemeClr>
                </a:solidFill>
                <a:latin typeface="华文中宋" panose="02010600040101010101" pitchFamily="2" charset="-122"/>
                <a:ea typeface="华文中宋" panose="02010600040101010101" pitchFamily="2" charset="-122"/>
              </a:rPr>
              <a:t>2</a:t>
            </a:r>
            <a:r>
              <a:rPr lang="zh-CN" altLang="en-US" sz="2800" b="1" dirty="0" smtClean="0">
                <a:solidFill>
                  <a:schemeClr val="accent1">
                    <a:lumMod val="75000"/>
                  </a:schemeClr>
                </a:solidFill>
                <a:latin typeface="华文中宋" panose="02010600040101010101" pitchFamily="2" charset="-122"/>
                <a:ea typeface="华文中宋" panose="02010600040101010101" pitchFamily="2" charset="-122"/>
              </a:rPr>
              <a:t>章  指令系统原理与示例</a:t>
            </a:r>
            <a:endParaRPr lang="en-US" altLang="zh-CN" sz="2800" b="1" dirty="0" smtClean="0">
              <a:solidFill>
                <a:schemeClr val="accent1">
                  <a:lumMod val="75000"/>
                </a:schemeClr>
              </a:solidFill>
              <a:latin typeface="华文中宋" panose="02010600040101010101" pitchFamily="2" charset="-122"/>
              <a:ea typeface="华文中宋" panose="02010600040101010101" pitchFamily="2" charset="-122"/>
            </a:endParaRPr>
          </a:p>
          <a:p>
            <a:pPr marL="342900" indent="-342900">
              <a:lnSpc>
                <a:spcPts val="3100"/>
              </a:lnSpc>
              <a:spcBef>
                <a:spcPct val="20000"/>
              </a:spcBef>
              <a:buClr>
                <a:schemeClr val="hlink"/>
              </a:buClr>
              <a:buSzPct val="70000"/>
              <a:buFont typeface="Wingdings" panose="05000000000000000000" pitchFamily="2" charset="2"/>
              <a:buNone/>
              <a:defRPr/>
            </a:pPr>
            <a:r>
              <a:rPr lang="en-US" altLang="zh-CN" sz="2400" kern="0" dirty="0">
                <a:latin typeface="华文中宋" panose="02010600040101010101" pitchFamily="2" charset="-122"/>
                <a:ea typeface="华文中宋" panose="02010600040101010101" pitchFamily="2" charset="-122"/>
              </a:rPr>
              <a:t>2.1  </a:t>
            </a:r>
            <a:r>
              <a:rPr lang="zh-CN" altLang="en-US" sz="2400" kern="0" dirty="0">
                <a:latin typeface="华文中宋" panose="02010600040101010101" pitchFamily="2" charset="-122"/>
                <a:ea typeface="华文中宋" panose="02010600040101010101" pitchFamily="2" charset="-122"/>
              </a:rPr>
              <a:t>简介</a:t>
            </a:r>
            <a:endParaRPr lang="en-US" altLang="zh-CN" sz="2400" kern="0" dirty="0">
              <a:latin typeface="华文中宋" panose="02010600040101010101" pitchFamily="2" charset="-122"/>
              <a:ea typeface="华文中宋" panose="02010600040101010101" pitchFamily="2" charset="-122"/>
            </a:endParaRPr>
          </a:p>
          <a:p>
            <a:pPr marL="342900" indent="-342900">
              <a:lnSpc>
                <a:spcPts val="3100"/>
              </a:lnSpc>
              <a:spcBef>
                <a:spcPct val="20000"/>
              </a:spcBef>
              <a:buClr>
                <a:schemeClr val="hlink"/>
              </a:buClr>
              <a:buSzPct val="70000"/>
              <a:defRPr/>
            </a:pPr>
            <a:r>
              <a:rPr lang="en-US" altLang="zh-CN" sz="2400" kern="0" dirty="0">
                <a:latin typeface="华文中宋" panose="02010600040101010101" pitchFamily="2" charset="-122"/>
                <a:ea typeface="华文中宋" panose="02010600040101010101" pitchFamily="2" charset="-122"/>
              </a:rPr>
              <a:t>2.2  </a:t>
            </a:r>
            <a:r>
              <a:rPr lang="zh-CN" altLang="en-US" sz="2400" kern="0" dirty="0">
                <a:latin typeface="华文中宋" panose="02010600040101010101" pitchFamily="2" charset="-122"/>
                <a:ea typeface="华文中宋" panose="02010600040101010101" pitchFamily="2" charset="-122"/>
              </a:rPr>
              <a:t>指令集系统结构的分类</a:t>
            </a:r>
            <a:endParaRPr lang="en-US" altLang="zh-CN" sz="2400" kern="0" dirty="0">
              <a:latin typeface="华文中宋" panose="02010600040101010101" pitchFamily="2" charset="-122"/>
              <a:ea typeface="华文中宋" panose="02010600040101010101" pitchFamily="2" charset="-122"/>
            </a:endParaRPr>
          </a:p>
          <a:p>
            <a:pPr marL="342900" indent="-342900">
              <a:lnSpc>
                <a:spcPts val="3100"/>
              </a:lnSpc>
              <a:spcBef>
                <a:spcPct val="20000"/>
              </a:spcBef>
              <a:buClr>
                <a:schemeClr val="hlink"/>
              </a:buClr>
              <a:buSzPct val="70000"/>
              <a:defRPr/>
            </a:pPr>
            <a:r>
              <a:rPr lang="en-US" altLang="zh-CN" sz="2400" kern="0" dirty="0">
                <a:latin typeface="华文中宋" panose="02010600040101010101" pitchFamily="2" charset="-122"/>
                <a:ea typeface="华文中宋" panose="02010600040101010101" pitchFamily="2" charset="-122"/>
              </a:rPr>
              <a:t>2.3  </a:t>
            </a:r>
            <a:r>
              <a:rPr lang="zh-CN" altLang="en-US" sz="2400" kern="0" dirty="0">
                <a:latin typeface="华文中宋" panose="02010600040101010101" pitchFamily="2" charset="-122"/>
                <a:ea typeface="华文中宋" panose="02010600040101010101" pitchFamily="2" charset="-122"/>
              </a:rPr>
              <a:t>存储器寻址</a:t>
            </a:r>
            <a:endParaRPr lang="en-US" altLang="zh-CN" sz="2400" kern="0" dirty="0">
              <a:latin typeface="华文中宋" panose="02010600040101010101" pitchFamily="2" charset="-122"/>
              <a:ea typeface="华文中宋" panose="02010600040101010101" pitchFamily="2" charset="-122"/>
            </a:endParaRPr>
          </a:p>
          <a:p>
            <a:pPr marL="342900" indent="-342900">
              <a:lnSpc>
                <a:spcPts val="3100"/>
              </a:lnSpc>
              <a:spcBef>
                <a:spcPct val="20000"/>
              </a:spcBef>
              <a:buClr>
                <a:schemeClr val="hlink"/>
              </a:buClr>
              <a:buSzPct val="70000"/>
              <a:buFont typeface="Wingdings" panose="05000000000000000000" pitchFamily="2" charset="2"/>
              <a:buNone/>
              <a:defRPr/>
            </a:pPr>
            <a:r>
              <a:rPr lang="en-US" altLang="zh-CN" sz="2400" kern="0" dirty="0">
                <a:latin typeface="华文中宋" panose="02010600040101010101" pitchFamily="2" charset="-122"/>
                <a:ea typeface="华文中宋" panose="02010600040101010101" pitchFamily="2" charset="-122"/>
              </a:rPr>
              <a:t>2.4  </a:t>
            </a:r>
            <a:r>
              <a:rPr lang="zh-CN" altLang="en-US" sz="2400" kern="0" dirty="0">
                <a:latin typeface="华文中宋" panose="02010600040101010101" pitchFamily="2" charset="-122"/>
                <a:ea typeface="华文中宋" panose="02010600040101010101" pitchFamily="2" charset="-122"/>
              </a:rPr>
              <a:t>操作数的大小和类别</a:t>
            </a:r>
            <a:endParaRPr lang="en-US" altLang="zh-CN" sz="2400" kern="0" dirty="0">
              <a:latin typeface="华文中宋" panose="02010600040101010101" pitchFamily="2" charset="-122"/>
              <a:ea typeface="华文中宋" panose="02010600040101010101" pitchFamily="2" charset="-122"/>
            </a:endParaRPr>
          </a:p>
          <a:p>
            <a:pPr marL="342900" indent="-342900">
              <a:lnSpc>
                <a:spcPts val="3100"/>
              </a:lnSpc>
              <a:spcBef>
                <a:spcPct val="20000"/>
              </a:spcBef>
              <a:buClr>
                <a:schemeClr val="hlink"/>
              </a:buClr>
              <a:buSzPct val="70000"/>
              <a:defRPr/>
            </a:pPr>
            <a:r>
              <a:rPr lang="en-US" altLang="zh-CN" sz="2400" kern="0" dirty="0">
                <a:latin typeface="华文中宋" panose="02010600040101010101" pitchFamily="2" charset="-122"/>
                <a:ea typeface="华文中宋" panose="02010600040101010101" pitchFamily="2" charset="-122"/>
              </a:rPr>
              <a:t>2.5  </a:t>
            </a:r>
            <a:r>
              <a:rPr lang="zh-CN" altLang="en-US" sz="2400" kern="0" dirty="0">
                <a:latin typeface="华文中宋" panose="02010600040101010101" pitchFamily="2" charset="-122"/>
                <a:ea typeface="华文中宋" panose="02010600040101010101" pitchFamily="2" charset="-122"/>
              </a:rPr>
              <a:t>指令系统的操作</a:t>
            </a:r>
            <a:endParaRPr lang="en-US" altLang="zh-CN" sz="2400" kern="0" dirty="0">
              <a:latin typeface="华文中宋" panose="02010600040101010101" pitchFamily="2" charset="-122"/>
              <a:ea typeface="华文中宋" panose="02010600040101010101" pitchFamily="2" charset="-122"/>
            </a:endParaRPr>
          </a:p>
          <a:p>
            <a:pPr marL="342900" indent="-342900">
              <a:lnSpc>
                <a:spcPts val="3100"/>
              </a:lnSpc>
              <a:spcBef>
                <a:spcPct val="20000"/>
              </a:spcBef>
              <a:buClr>
                <a:schemeClr val="hlink"/>
              </a:buClr>
              <a:buSzPct val="70000"/>
              <a:buFont typeface="Wingdings" panose="05000000000000000000" pitchFamily="2" charset="2"/>
              <a:buNone/>
              <a:defRPr/>
            </a:pPr>
            <a:r>
              <a:rPr lang="en-US" altLang="zh-CN" sz="2400" kern="0" dirty="0">
                <a:solidFill>
                  <a:srgbClr val="0000FF"/>
                </a:solidFill>
                <a:latin typeface="华文中宋" panose="02010600040101010101" pitchFamily="2" charset="-122"/>
                <a:ea typeface="华文中宋" panose="02010600040101010101" pitchFamily="2" charset="-122"/>
              </a:rPr>
              <a:t>2.6  </a:t>
            </a:r>
            <a:r>
              <a:rPr lang="zh-CN" altLang="en-US" sz="2400" kern="0" dirty="0">
                <a:solidFill>
                  <a:srgbClr val="0000FF"/>
                </a:solidFill>
                <a:latin typeface="华文中宋" panose="02010600040101010101" pitchFamily="2" charset="-122"/>
                <a:ea typeface="华文中宋" panose="02010600040101010101" pitchFamily="2" charset="-122"/>
              </a:rPr>
              <a:t>控制流指令</a:t>
            </a:r>
            <a:endParaRPr lang="en-US" altLang="zh-CN" sz="2400" kern="0" dirty="0">
              <a:solidFill>
                <a:srgbClr val="0000FF"/>
              </a:solidFill>
              <a:latin typeface="华文中宋" panose="02010600040101010101" pitchFamily="2" charset="-122"/>
              <a:ea typeface="华文中宋" panose="02010600040101010101" pitchFamily="2" charset="-122"/>
            </a:endParaRPr>
          </a:p>
          <a:p>
            <a:pPr marL="342900" indent="-342900">
              <a:lnSpc>
                <a:spcPts val="3100"/>
              </a:lnSpc>
              <a:spcBef>
                <a:spcPct val="20000"/>
              </a:spcBef>
              <a:buClr>
                <a:schemeClr val="hlink"/>
              </a:buClr>
              <a:buSzPct val="70000"/>
              <a:defRPr/>
            </a:pPr>
            <a:r>
              <a:rPr lang="en-US" altLang="zh-CN" sz="2400" kern="0" dirty="0">
                <a:latin typeface="华文中宋" panose="02010600040101010101" pitchFamily="2" charset="-122"/>
                <a:ea typeface="华文中宋" panose="02010600040101010101" pitchFamily="2" charset="-122"/>
              </a:rPr>
              <a:t>2</a:t>
            </a:r>
            <a:r>
              <a:rPr lang="en-US" altLang="zh-CN" sz="2400" kern="0" dirty="0" smtClean="0">
                <a:latin typeface="华文中宋" panose="02010600040101010101" pitchFamily="2" charset="-122"/>
                <a:ea typeface="华文中宋" panose="02010600040101010101" pitchFamily="2" charset="-122"/>
              </a:rPr>
              <a:t>.7  </a:t>
            </a:r>
            <a:r>
              <a:rPr lang="zh-CN" altLang="en-US" sz="2400" kern="0" dirty="0" smtClean="0">
                <a:latin typeface="华文中宋" panose="02010600040101010101" pitchFamily="2" charset="-122"/>
                <a:ea typeface="华文中宋" panose="02010600040101010101" pitchFamily="2" charset="-122"/>
              </a:rPr>
              <a:t>指令系统的编码</a:t>
            </a:r>
            <a:endParaRPr lang="en-US" altLang="zh-CN" sz="2400" kern="0" dirty="0">
              <a:latin typeface="华文中宋" panose="02010600040101010101" pitchFamily="2" charset="-122"/>
              <a:ea typeface="华文中宋" panose="02010600040101010101" pitchFamily="2" charset="-122"/>
            </a:endParaRPr>
          </a:p>
          <a:p>
            <a:pPr marL="342900" indent="-342900">
              <a:lnSpc>
                <a:spcPts val="3100"/>
              </a:lnSpc>
              <a:spcBef>
                <a:spcPct val="20000"/>
              </a:spcBef>
              <a:buClr>
                <a:schemeClr val="hlink"/>
              </a:buClr>
              <a:buSzPct val="70000"/>
              <a:buFont typeface="Wingdings" panose="05000000000000000000" pitchFamily="2" charset="2"/>
              <a:buNone/>
              <a:defRPr/>
            </a:pPr>
            <a:r>
              <a:rPr lang="en-US" altLang="zh-CN" sz="2400" kern="0" dirty="0">
                <a:latin typeface="华文中宋" panose="02010600040101010101" pitchFamily="2" charset="-122"/>
                <a:ea typeface="华文中宋" panose="02010600040101010101" pitchFamily="2" charset="-122"/>
              </a:rPr>
              <a:t>2.8  </a:t>
            </a:r>
            <a:r>
              <a:rPr lang="zh-CN" altLang="en-US" sz="2400" kern="0" dirty="0" smtClean="0">
                <a:latin typeface="华文中宋" panose="02010600040101010101" pitchFamily="2" charset="-122"/>
                <a:ea typeface="华文中宋" panose="02010600040101010101" pitchFamily="2" charset="-122"/>
              </a:rPr>
              <a:t>相关问题：编译器的角色</a:t>
            </a:r>
            <a:endParaRPr lang="en-US" altLang="zh-CN" sz="2400" kern="0" dirty="0">
              <a:latin typeface="华文中宋" panose="02010600040101010101" pitchFamily="2" charset="-122"/>
              <a:ea typeface="华文中宋" panose="02010600040101010101" pitchFamily="2" charset="-122"/>
            </a:endParaRPr>
          </a:p>
          <a:p>
            <a:pPr marL="342900" indent="-342900">
              <a:lnSpc>
                <a:spcPts val="3100"/>
              </a:lnSpc>
              <a:spcBef>
                <a:spcPct val="20000"/>
              </a:spcBef>
              <a:buClr>
                <a:schemeClr val="hlink"/>
              </a:buClr>
              <a:buSzPct val="70000"/>
              <a:buFont typeface="Wingdings" panose="05000000000000000000" pitchFamily="2" charset="2"/>
              <a:buNone/>
              <a:defRPr/>
            </a:pPr>
            <a:r>
              <a:rPr lang="en-US" altLang="zh-CN" sz="2400" kern="0" dirty="0">
                <a:latin typeface="华文中宋" panose="02010600040101010101" pitchFamily="2" charset="-122"/>
                <a:ea typeface="华文中宋" panose="02010600040101010101" pitchFamily="2" charset="-122"/>
              </a:rPr>
              <a:t>2</a:t>
            </a:r>
            <a:r>
              <a:rPr lang="en-US" altLang="zh-CN" sz="2400" kern="0" dirty="0" smtClean="0">
                <a:latin typeface="华文中宋" panose="02010600040101010101" pitchFamily="2" charset="-122"/>
                <a:ea typeface="华文中宋" panose="02010600040101010101" pitchFamily="2" charset="-122"/>
              </a:rPr>
              <a:t>.9  MIPS</a:t>
            </a:r>
            <a:r>
              <a:rPr lang="zh-CN" altLang="en-US" sz="2400" kern="0" dirty="0" smtClean="0">
                <a:latin typeface="华文中宋" panose="02010600040101010101" pitchFamily="2" charset="-122"/>
                <a:ea typeface="华文中宋" panose="02010600040101010101" pitchFamily="2" charset="-122"/>
              </a:rPr>
              <a:t>系统结构</a:t>
            </a:r>
            <a:endParaRPr lang="en-US" altLang="zh-CN" sz="2400" kern="0" dirty="0">
              <a:latin typeface="华文中宋" panose="02010600040101010101" pitchFamily="2" charset="-122"/>
              <a:ea typeface="华文中宋" panose="02010600040101010101" pitchFamily="2" charset="-122"/>
            </a:endParaRPr>
          </a:p>
          <a:p>
            <a:pPr marL="342900" indent="-342900">
              <a:lnSpc>
                <a:spcPts val="3100"/>
              </a:lnSpc>
              <a:spcBef>
                <a:spcPct val="20000"/>
              </a:spcBef>
              <a:buClr>
                <a:schemeClr val="hlink"/>
              </a:buClr>
              <a:buSzPct val="70000"/>
              <a:buFont typeface="Wingdings" panose="05000000000000000000" pitchFamily="2" charset="2"/>
              <a:buNone/>
              <a:defRPr/>
            </a:pPr>
            <a:r>
              <a:rPr lang="en-US" altLang="zh-CN" sz="2400" kern="0" dirty="0">
                <a:latin typeface="华文中宋" panose="02010600040101010101" pitchFamily="2" charset="-122"/>
                <a:ea typeface="华文中宋" panose="02010600040101010101" pitchFamily="2" charset="-122"/>
              </a:rPr>
              <a:t>2</a:t>
            </a:r>
            <a:r>
              <a:rPr lang="en-US" altLang="zh-CN" sz="2400" kern="0" dirty="0" smtClean="0">
                <a:latin typeface="华文中宋" panose="02010600040101010101" pitchFamily="2" charset="-122"/>
                <a:ea typeface="华文中宋" panose="02010600040101010101" pitchFamily="2" charset="-122"/>
              </a:rPr>
              <a:t>.10  </a:t>
            </a:r>
            <a:r>
              <a:rPr lang="zh-CN" altLang="en-US" sz="2400" kern="0" dirty="0" smtClean="0">
                <a:latin typeface="华文中宋" panose="02010600040101010101" pitchFamily="2" charset="-122"/>
                <a:ea typeface="华文中宋" panose="02010600040101010101" pitchFamily="2" charset="-122"/>
              </a:rPr>
              <a:t>谬误和易犯的错误</a:t>
            </a:r>
            <a:endParaRPr lang="en-US" altLang="zh-CN" sz="2400" kern="0" dirty="0" smtClean="0">
              <a:latin typeface="华文中宋" panose="02010600040101010101" pitchFamily="2" charset="-122"/>
              <a:ea typeface="华文中宋" panose="02010600040101010101" pitchFamily="2" charset="-122"/>
            </a:endParaRPr>
          </a:p>
          <a:p>
            <a:pPr marL="342900" indent="-342900">
              <a:lnSpc>
                <a:spcPts val="3100"/>
              </a:lnSpc>
              <a:spcBef>
                <a:spcPct val="20000"/>
              </a:spcBef>
              <a:buClr>
                <a:schemeClr val="hlink"/>
              </a:buClr>
              <a:buSzPct val="70000"/>
              <a:buFont typeface="Wingdings" panose="05000000000000000000" pitchFamily="2" charset="2"/>
              <a:buNone/>
              <a:defRPr/>
            </a:pPr>
            <a:r>
              <a:rPr lang="en-US" altLang="zh-CN" sz="2400" kern="0" dirty="0" smtClean="0">
                <a:latin typeface="华文中宋" panose="02010600040101010101" pitchFamily="2" charset="-122"/>
                <a:ea typeface="华文中宋" panose="02010600040101010101" pitchFamily="2" charset="-122"/>
              </a:rPr>
              <a:t>2.11 </a:t>
            </a:r>
            <a:r>
              <a:rPr lang="zh-CN" altLang="en-US" sz="2400" kern="0" dirty="0" smtClean="0">
                <a:latin typeface="华文中宋" panose="02010600040101010101" pitchFamily="2" charset="-122"/>
                <a:ea typeface="华文中宋" panose="02010600040101010101" pitchFamily="2" charset="-122"/>
              </a:rPr>
              <a:t>结论</a:t>
            </a:r>
            <a:endParaRPr lang="en-US" altLang="zh-CN" sz="2400" kern="0" dirty="0">
              <a:latin typeface="华文中宋" panose="02010600040101010101" pitchFamily="2" charset="-122"/>
              <a:ea typeface="华文中宋" panose="02010600040101010101" pitchFamily="2" charset="-122"/>
            </a:endParaRPr>
          </a:p>
        </p:txBody>
      </p:sp>
      <p:cxnSp>
        <p:nvCxnSpPr>
          <p:cNvPr id="3" name="Straight Connector 9"/>
          <p:cNvCxnSpPr/>
          <p:nvPr/>
        </p:nvCxnSpPr>
        <p:spPr>
          <a:xfrm>
            <a:off x="682352" y="1267172"/>
            <a:ext cx="5257800" cy="1588"/>
          </a:xfrm>
          <a:prstGeom prst="line">
            <a:avLst/>
          </a:prstGeom>
          <a:ln w="47625">
            <a:solidFill>
              <a:schemeClr val="tx1"/>
            </a:solidFill>
          </a:ln>
          <a:effectLst/>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idx="4294967295"/>
          </p:nvPr>
        </p:nvSpPr>
        <p:spPr>
          <a:xfrm>
            <a:off x="436180" y="76200"/>
            <a:ext cx="8403020" cy="685800"/>
          </a:xfrm>
        </p:spPr>
        <p:txBody>
          <a:bodyPr>
            <a:normAutofit/>
          </a:bodyPr>
          <a:lstStyle/>
          <a:p>
            <a:pPr lvl="0">
              <a:spcBef>
                <a:spcPts val="0"/>
              </a:spcBef>
            </a:pPr>
            <a:r>
              <a:rPr lang="en-US" altLang="zh-CN" sz="2800" dirty="0" smtClean="0">
                <a:solidFill>
                  <a:srgbClr val="0000FF"/>
                </a:solidFill>
                <a:latin typeface="华文中宋" panose="02010600040101010101" pitchFamily="2" charset="-122"/>
                <a:ea typeface="华文中宋" panose="02010600040101010101" pitchFamily="2" charset="-122"/>
              </a:rPr>
              <a:t>2.6 </a:t>
            </a:r>
            <a:r>
              <a:rPr lang="zh-CN" altLang="en-US" sz="2800" dirty="0" smtClean="0">
                <a:solidFill>
                  <a:srgbClr val="0000FF"/>
                </a:solidFill>
                <a:latin typeface="华文中宋" panose="02010600040101010101" pitchFamily="2" charset="-122"/>
                <a:ea typeface="华文中宋" panose="02010600040101010101" pitchFamily="2" charset="-122"/>
              </a:rPr>
              <a:t>控制流指令</a:t>
            </a:r>
            <a:endParaRPr lang="zh-CN" sz="2800" dirty="0">
              <a:solidFill>
                <a:schemeClr val="tx1"/>
              </a:solidFill>
              <a:latin typeface="华文中宋" panose="02010600040101010101" pitchFamily="2" charset="-122"/>
              <a:ea typeface="华文中宋" panose="02010600040101010101" pitchFamily="2" charset="-122"/>
            </a:endParaRPr>
          </a:p>
        </p:txBody>
      </p:sp>
      <p:sp>
        <p:nvSpPr>
          <p:cNvPr id="3" name="内容占位符 2"/>
          <p:cNvSpPr txBox="1"/>
          <p:nvPr/>
        </p:nvSpPr>
        <p:spPr>
          <a:xfrm>
            <a:off x="396000" y="980728"/>
            <a:ext cx="8229600" cy="1512168"/>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pPr marL="0" indent="0">
              <a:lnSpc>
                <a:spcPts val="3600"/>
              </a:lnSpc>
              <a:buNone/>
            </a:pPr>
            <a:r>
              <a:rPr lang="zh-CN" altLang="en-US" sz="2800" dirty="0" smtClean="0">
                <a:latin typeface="华文中宋" panose="02010600040101010101" pitchFamily="2" charset="-122"/>
                <a:ea typeface="华文中宋" panose="02010600040101010101" pitchFamily="2" charset="-122"/>
              </a:rPr>
              <a:t>控制流指令分类</a:t>
            </a:r>
            <a:br>
              <a:rPr lang="zh-CN" altLang="en-US" dirty="0" smtClean="0">
                <a:latin typeface="华文中宋" panose="02010600040101010101" pitchFamily="2" charset="-122"/>
                <a:ea typeface="华文中宋" panose="02010600040101010101" pitchFamily="2" charset="-122"/>
              </a:rPr>
            </a:br>
            <a:r>
              <a:rPr lang="zh-CN" altLang="en-US" sz="2400" dirty="0" smtClean="0">
                <a:solidFill>
                  <a:srgbClr val="C00000"/>
                </a:solidFill>
                <a:latin typeface="华文中宋" panose="02010600040101010101" pitchFamily="2" charset="-122"/>
                <a:ea typeface="华文中宋" panose="02010600040101010101" pitchFamily="2" charset="-122"/>
              </a:rPr>
              <a:t>条件转移</a:t>
            </a:r>
            <a:r>
              <a:rPr lang="zh-CN" altLang="en-US" sz="2400" dirty="0" smtClean="0">
                <a:latin typeface="华文中宋" panose="02010600040101010101" pitchFamily="2" charset="-122"/>
                <a:ea typeface="华文中宋" panose="02010600040101010101" pitchFamily="2" charset="-122"/>
              </a:rPr>
              <a:t>，</a:t>
            </a:r>
            <a:r>
              <a:rPr lang="zh-CN" altLang="en-US" sz="2400" dirty="0" smtClean="0">
                <a:solidFill>
                  <a:srgbClr val="C00000"/>
                </a:solidFill>
                <a:latin typeface="华文中宋" panose="02010600040101010101" pitchFamily="2" charset="-122"/>
                <a:ea typeface="华文中宋" panose="02010600040101010101" pitchFamily="2" charset="-122"/>
              </a:rPr>
              <a:t>跳转</a:t>
            </a:r>
            <a:r>
              <a:rPr lang="zh-CN" altLang="en-US" sz="2400" dirty="0" smtClean="0">
                <a:latin typeface="华文中宋" panose="02010600040101010101" pitchFamily="2" charset="-122"/>
                <a:ea typeface="华文中宋" panose="02010600040101010101" pitchFamily="2" charset="-122"/>
              </a:rPr>
              <a:t>，</a:t>
            </a:r>
            <a:r>
              <a:rPr lang="zh-CN" altLang="en-US" sz="2400" dirty="0" smtClean="0">
                <a:solidFill>
                  <a:srgbClr val="C00000"/>
                </a:solidFill>
                <a:latin typeface="华文中宋" panose="02010600040101010101" pitchFamily="2" charset="-122"/>
                <a:ea typeface="华文中宋" panose="02010600040101010101" pitchFamily="2" charset="-122"/>
              </a:rPr>
              <a:t>过程调用</a:t>
            </a:r>
            <a:r>
              <a:rPr lang="zh-CN" altLang="en-US" sz="2400" dirty="0" smtClean="0">
                <a:latin typeface="华文中宋" panose="02010600040101010101" pitchFamily="2" charset="-122"/>
                <a:ea typeface="华文中宋" panose="02010600040101010101" pitchFamily="2" charset="-122"/>
              </a:rPr>
              <a:t>，</a:t>
            </a:r>
            <a:r>
              <a:rPr lang="zh-CN" altLang="en-US" sz="2400" dirty="0" smtClean="0">
                <a:solidFill>
                  <a:srgbClr val="C00000"/>
                </a:solidFill>
                <a:latin typeface="华文中宋" panose="02010600040101010101" pitchFamily="2" charset="-122"/>
                <a:ea typeface="华文中宋" panose="02010600040101010101" pitchFamily="2" charset="-122"/>
              </a:rPr>
              <a:t>过程返回</a:t>
            </a:r>
            <a:endParaRPr lang="zh-CN" altLang="en-US" sz="2400" dirty="0" smtClean="0">
              <a:solidFill>
                <a:srgbClr val="C00000"/>
              </a:solidFill>
              <a:latin typeface="华文中宋" panose="02010600040101010101" pitchFamily="2" charset="-122"/>
              <a:ea typeface="华文中宋" panose="02010600040101010101" pitchFamily="2" charset="-122"/>
            </a:endParaRPr>
          </a:p>
          <a:p>
            <a:pPr marL="0" indent="0">
              <a:lnSpc>
                <a:spcPts val="3600"/>
              </a:lnSpc>
              <a:buNone/>
            </a:pPr>
            <a:r>
              <a:rPr lang="zh-CN" altLang="en-US" sz="2800" dirty="0" smtClean="0">
                <a:latin typeface="华文中宋" panose="02010600040101010101" pitchFamily="2" charset="-122"/>
                <a:ea typeface="华文中宋" panose="02010600040101010101" pitchFamily="2" charset="-122"/>
              </a:rPr>
              <a:t>控制流指令不同类型出现的相对频率</a:t>
            </a:r>
            <a:br>
              <a:rPr lang="zh-CN" altLang="en-US" dirty="0" smtClean="0">
                <a:latin typeface="华文中宋" panose="02010600040101010101" pitchFamily="2" charset="-122"/>
                <a:ea typeface="华文中宋" panose="02010600040101010101" pitchFamily="2" charset="-122"/>
              </a:rPr>
            </a:br>
            <a:br>
              <a:rPr lang="zh-CN" altLang="en-US" dirty="0" smtClean="0">
                <a:latin typeface="华文中宋" panose="02010600040101010101" pitchFamily="2" charset="-122"/>
                <a:ea typeface="华文中宋" panose="02010600040101010101" pitchFamily="2" charset="-122"/>
              </a:rPr>
            </a:br>
            <a:br>
              <a:rPr lang="zh-CN" altLang="en-US" dirty="0" smtClean="0">
                <a:latin typeface="华文中宋" panose="02010600040101010101" pitchFamily="2" charset="-122"/>
                <a:ea typeface="华文中宋" panose="02010600040101010101" pitchFamily="2" charset="-122"/>
              </a:rPr>
            </a:br>
            <a:br>
              <a:rPr lang="zh-CN" altLang="en-US" dirty="0" smtClean="0">
                <a:latin typeface="华文中宋" panose="02010600040101010101" pitchFamily="2" charset="-122"/>
                <a:ea typeface="华文中宋" panose="02010600040101010101" pitchFamily="2" charset="-122"/>
              </a:rPr>
            </a:br>
            <a:br>
              <a:rPr lang="zh-CN" altLang="en-US" dirty="0" smtClean="0">
                <a:latin typeface="华文中宋" panose="02010600040101010101" pitchFamily="2" charset="-122"/>
                <a:ea typeface="华文中宋" panose="02010600040101010101" pitchFamily="2" charset="-122"/>
              </a:rPr>
            </a:br>
            <a:br>
              <a:rPr lang="zh-CN" altLang="en-US" dirty="0" smtClean="0">
                <a:latin typeface="华文中宋" panose="02010600040101010101" pitchFamily="2" charset="-122"/>
                <a:ea typeface="华文中宋" panose="02010600040101010101" pitchFamily="2" charset="-122"/>
              </a:rPr>
            </a:br>
            <a:br>
              <a:rPr lang="zh-CN" altLang="en-US" dirty="0" smtClean="0">
                <a:latin typeface="华文中宋" panose="02010600040101010101" pitchFamily="2" charset="-122"/>
                <a:ea typeface="华文中宋" panose="02010600040101010101" pitchFamily="2" charset="-122"/>
              </a:rPr>
            </a:br>
            <a:br>
              <a:rPr lang="zh-CN" altLang="en-US" dirty="0" smtClean="0">
                <a:latin typeface="华文中宋" panose="02010600040101010101" pitchFamily="2" charset="-122"/>
                <a:ea typeface="华文中宋" panose="02010600040101010101" pitchFamily="2" charset="-122"/>
              </a:rPr>
            </a:br>
            <a:br>
              <a:rPr lang="zh-CN" altLang="en-US" dirty="0" smtClean="0">
                <a:latin typeface="华文中宋" panose="02010600040101010101" pitchFamily="2" charset="-122"/>
                <a:ea typeface="华文中宋" panose="02010600040101010101" pitchFamily="2" charset="-122"/>
              </a:rPr>
            </a:br>
            <a:br>
              <a:rPr lang="zh-CN" altLang="en-US" dirty="0" smtClean="0">
                <a:latin typeface="华文中宋" panose="02010600040101010101" pitchFamily="2" charset="-122"/>
                <a:ea typeface="华文中宋" panose="02010600040101010101" pitchFamily="2" charset="-122"/>
              </a:rPr>
            </a:br>
            <a:br>
              <a:rPr lang="zh-CN" altLang="en-US" dirty="0" smtClean="0">
                <a:latin typeface="华文中宋" panose="02010600040101010101" pitchFamily="2" charset="-122"/>
                <a:ea typeface="华文中宋" panose="02010600040101010101" pitchFamily="2" charset="-122"/>
              </a:rPr>
            </a:br>
            <a:br>
              <a:rPr lang="zh-CN" altLang="en-US" dirty="0" smtClean="0">
                <a:latin typeface="华文中宋" panose="02010600040101010101" pitchFamily="2" charset="-122"/>
                <a:ea typeface="华文中宋" panose="02010600040101010101" pitchFamily="2" charset="-122"/>
              </a:rPr>
            </a:br>
            <a:endParaRPr lang="zh-CN" altLang="en-US" sz="2000" dirty="0">
              <a:latin typeface="华文中宋" panose="02010600040101010101" pitchFamily="2" charset="-122"/>
              <a:ea typeface="华文中宋" panose="02010600040101010101" pitchFamily="2" charset="-122"/>
            </a:endParaRPr>
          </a:p>
        </p:txBody>
      </p:sp>
      <p:grpSp>
        <p:nvGrpSpPr>
          <p:cNvPr id="4" name="Group 4"/>
          <p:cNvGrpSpPr/>
          <p:nvPr/>
        </p:nvGrpSpPr>
        <p:grpSpPr bwMode="auto">
          <a:xfrm>
            <a:off x="1326165" y="2924944"/>
            <a:ext cx="6623050" cy="2755900"/>
            <a:chOff x="866" y="2065"/>
            <a:chExt cx="4172" cy="1736"/>
          </a:xfrm>
        </p:grpSpPr>
        <p:sp>
          <p:nvSpPr>
            <p:cNvPr id="5" name="Rectangle 5"/>
            <p:cNvSpPr>
              <a:spLocks noChangeArrowheads="1"/>
            </p:cNvSpPr>
            <p:nvPr/>
          </p:nvSpPr>
          <p:spPr bwMode="auto">
            <a:xfrm>
              <a:off x="5008" y="2084"/>
              <a:ext cx="30" cy="171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endParaRPr kumimoji="0" lang="zh-CN" altLang="en-US" sz="1800" b="0">
                <a:solidFill>
                  <a:srgbClr val="000000"/>
                </a:solidFill>
                <a:latin typeface="Tahoma" panose="020B0604030504040204" pitchFamily="34" charset="0"/>
                <a:ea typeface="宋体" panose="02010600030101010101" pitchFamily="2" charset="-122"/>
              </a:endParaRPr>
            </a:p>
          </p:txBody>
        </p:sp>
        <p:sp>
          <p:nvSpPr>
            <p:cNvPr id="6" name="Rectangle 6"/>
            <p:cNvSpPr>
              <a:spLocks noChangeArrowheads="1"/>
            </p:cNvSpPr>
            <p:nvPr/>
          </p:nvSpPr>
          <p:spPr bwMode="auto">
            <a:xfrm>
              <a:off x="886" y="3772"/>
              <a:ext cx="4152" cy="2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endParaRPr kumimoji="0" lang="zh-CN" altLang="en-US" sz="1800" b="0">
                <a:solidFill>
                  <a:srgbClr val="000000"/>
                </a:solidFill>
                <a:latin typeface="Tahoma" panose="020B0604030504040204" pitchFamily="34" charset="0"/>
                <a:ea typeface="宋体" panose="02010600030101010101" pitchFamily="2" charset="-122"/>
              </a:endParaRPr>
            </a:p>
          </p:txBody>
        </p:sp>
        <p:sp>
          <p:nvSpPr>
            <p:cNvPr id="7" name="Rectangle 7"/>
            <p:cNvSpPr>
              <a:spLocks noChangeArrowheads="1"/>
            </p:cNvSpPr>
            <p:nvPr/>
          </p:nvSpPr>
          <p:spPr bwMode="auto">
            <a:xfrm>
              <a:off x="866" y="2065"/>
              <a:ext cx="4142" cy="1707"/>
            </a:xfrm>
            <a:prstGeom prst="rect">
              <a:avLst/>
            </a:prstGeom>
            <a:solidFill>
              <a:srgbClr val="FFFFFF"/>
            </a:solidFill>
            <a:ln w="15875">
              <a:solidFill>
                <a:srgbClr val="000000"/>
              </a:solidFill>
              <a:miter lim="800000"/>
            </a:ln>
          </p:spPr>
          <p:txBody>
            <a:bodyPr/>
            <a:lstStyle/>
            <a:p>
              <a:pPr algn="ctr" eaLnBrk="1" hangingPunct="1"/>
              <a:endParaRPr kumimoji="0" lang="zh-CN" altLang="en-US" sz="1800" b="0">
                <a:solidFill>
                  <a:srgbClr val="000000"/>
                </a:solidFill>
                <a:latin typeface="Tahoma" panose="020B0604030504040204" pitchFamily="34" charset="0"/>
                <a:ea typeface="宋体" panose="02010600030101010101" pitchFamily="2" charset="-122"/>
              </a:endParaRPr>
            </a:p>
          </p:txBody>
        </p:sp>
        <p:sp>
          <p:nvSpPr>
            <p:cNvPr id="8" name="Rectangle 8"/>
            <p:cNvSpPr>
              <a:spLocks noChangeArrowheads="1"/>
            </p:cNvSpPr>
            <p:nvPr/>
          </p:nvSpPr>
          <p:spPr bwMode="auto">
            <a:xfrm>
              <a:off x="1706" y="2142"/>
              <a:ext cx="3072" cy="12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endParaRPr kumimoji="0" lang="zh-CN" altLang="en-US" sz="1800" b="0">
                <a:solidFill>
                  <a:srgbClr val="000000"/>
                </a:solidFill>
                <a:latin typeface="Tahoma" panose="020B0604030504040204" pitchFamily="34" charset="0"/>
                <a:ea typeface="宋体" panose="02010600030101010101" pitchFamily="2" charset="-122"/>
              </a:endParaRPr>
            </a:p>
          </p:txBody>
        </p:sp>
        <p:sp>
          <p:nvSpPr>
            <p:cNvPr id="10" name="Rectangle 9"/>
            <p:cNvSpPr>
              <a:spLocks noChangeArrowheads="1"/>
            </p:cNvSpPr>
            <p:nvPr/>
          </p:nvSpPr>
          <p:spPr bwMode="auto">
            <a:xfrm>
              <a:off x="1706" y="2142"/>
              <a:ext cx="3072" cy="1213"/>
            </a:xfrm>
            <a:prstGeom prst="rect">
              <a:avLst/>
            </a:prstGeom>
            <a:noFill/>
            <a:ln w="15875">
              <a:solidFill>
                <a:srgbClr val="808080"/>
              </a:solidFill>
              <a:miter lim="800000"/>
            </a:ln>
            <a:extLst>
              <a:ext uri="{909E8E84-426E-40DD-AFC4-6F175D3DCCD1}">
                <a14:hiddenFill xmlns:a14="http://schemas.microsoft.com/office/drawing/2010/main">
                  <a:solidFill>
                    <a:srgbClr val="FFFFFF"/>
                  </a:solidFill>
                </a14:hiddenFill>
              </a:ext>
            </a:extLst>
          </p:spPr>
          <p:txBody>
            <a:bodyPr/>
            <a:lstStyle/>
            <a:p>
              <a:pPr algn="ctr" eaLnBrk="1" hangingPunct="1"/>
              <a:endParaRPr kumimoji="0" lang="zh-CN" altLang="en-US" sz="1800" b="0">
                <a:solidFill>
                  <a:srgbClr val="000000"/>
                </a:solidFill>
                <a:latin typeface="Tahoma" panose="020B0604030504040204" pitchFamily="34" charset="0"/>
                <a:ea typeface="宋体" panose="02010600030101010101" pitchFamily="2" charset="-122"/>
              </a:endParaRPr>
            </a:p>
          </p:txBody>
        </p:sp>
        <p:sp>
          <p:nvSpPr>
            <p:cNvPr id="11" name="Rectangle 10"/>
            <p:cNvSpPr>
              <a:spLocks noChangeArrowheads="1"/>
            </p:cNvSpPr>
            <p:nvPr/>
          </p:nvSpPr>
          <p:spPr bwMode="auto">
            <a:xfrm>
              <a:off x="1706" y="3151"/>
              <a:ext cx="2518" cy="113"/>
            </a:xfrm>
            <a:prstGeom prst="rect">
              <a:avLst/>
            </a:prstGeom>
            <a:solidFill>
              <a:srgbClr val="FFFFFF"/>
            </a:solidFill>
            <a:ln w="15875">
              <a:solidFill>
                <a:srgbClr val="000000"/>
              </a:solidFill>
              <a:miter lim="800000"/>
            </a:ln>
          </p:spPr>
          <p:txBody>
            <a:bodyPr/>
            <a:lstStyle/>
            <a:p>
              <a:pPr algn="ctr" eaLnBrk="1" hangingPunct="1"/>
              <a:endParaRPr kumimoji="0" lang="zh-CN" altLang="en-US" sz="1800" b="0">
                <a:solidFill>
                  <a:srgbClr val="000000"/>
                </a:solidFill>
                <a:latin typeface="Tahoma" panose="020B0604030504040204" pitchFamily="34" charset="0"/>
                <a:ea typeface="宋体" panose="02010600030101010101" pitchFamily="2" charset="-122"/>
              </a:endParaRPr>
            </a:p>
          </p:txBody>
        </p:sp>
        <p:sp>
          <p:nvSpPr>
            <p:cNvPr id="12" name="Rectangle 11"/>
            <p:cNvSpPr>
              <a:spLocks noChangeArrowheads="1"/>
            </p:cNvSpPr>
            <p:nvPr/>
          </p:nvSpPr>
          <p:spPr bwMode="auto">
            <a:xfrm>
              <a:off x="1706" y="2744"/>
              <a:ext cx="358" cy="136"/>
            </a:xfrm>
            <a:prstGeom prst="rect">
              <a:avLst/>
            </a:prstGeom>
            <a:solidFill>
              <a:srgbClr val="FFFFFF"/>
            </a:solidFill>
            <a:ln w="15875">
              <a:solidFill>
                <a:srgbClr val="000000"/>
              </a:solidFill>
              <a:miter lim="800000"/>
            </a:ln>
          </p:spPr>
          <p:txBody>
            <a:bodyPr/>
            <a:lstStyle/>
            <a:p>
              <a:pPr algn="ctr" eaLnBrk="1" hangingPunct="1"/>
              <a:endParaRPr kumimoji="0" lang="zh-CN" altLang="en-US" sz="1800" b="0">
                <a:solidFill>
                  <a:srgbClr val="000000"/>
                </a:solidFill>
                <a:latin typeface="Tahoma" panose="020B0604030504040204" pitchFamily="34" charset="0"/>
                <a:ea typeface="宋体" panose="02010600030101010101" pitchFamily="2" charset="-122"/>
              </a:endParaRPr>
            </a:p>
          </p:txBody>
        </p:sp>
        <p:sp>
          <p:nvSpPr>
            <p:cNvPr id="13" name="Rectangle 12"/>
            <p:cNvSpPr>
              <a:spLocks noChangeArrowheads="1"/>
            </p:cNvSpPr>
            <p:nvPr/>
          </p:nvSpPr>
          <p:spPr bwMode="auto">
            <a:xfrm>
              <a:off x="1706" y="2346"/>
              <a:ext cx="262" cy="102"/>
            </a:xfrm>
            <a:prstGeom prst="rect">
              <a:avLst/>
            </a:prstGeom>
            <a:solidFill>
              <a:srgbClr val="FFFFFF"/>
            </a:solidFill>
            <a:ln w="15875">
              <a:solidFill>
                <a:srgbClr val="000000"/>
              </a:solidFill>
              <a:miter lim="800000"/>
            </a:ln>
          </p:spPr>
          <p:txBody>
            <a:bodyPr/>
            <a:lstStyle/>
            <a:p>
              <a:pPr algn="ctr" eaLnBrk="1" hangingPunct="1"/>
              <a:endParaRPr kumimoji="0" lang="zh-CN" altLang="en-US" sz="1800" b="0">
                <a:solidFill>
                  <a:srgbClr val="000000"/>
                </a:solidFill>
                <a:latin typeface="Tahoma" panose="020B0604030504040204" pitchFamily="34" charset="0"/>
                <a:ea typeface="宋体" panose="02010600030101010101" pitchFamily="2" charset="-122"/>
              </a:endParaRPr>
            </a:p>
          </p:txBody>
        </p:sp>
        <p:sp>
          <p:nvSpPr>
            <p:cNvPr id="14" name="Rectangle 13"/>
            <p:cNvSpPr>
              <a:spLocks noChangeArrowheads="1"/>
            </p:cNvSpPr>
            <p:nvPr/>
          </p:nvSpPr>
          <p:spPr bwMode="auto">
            <a:xfrm>
              <a:off x="1706" y="3024"/>
              <a:ext cx="2326" cy="127"/>
            </a:xfrm>
            <a:prstGeom prst="rect">
              <a:avLst/>
            </a:prstGeom>
            <a:solidFill>
              <a:srgbClr val="C0C0C0"/>
            </a:solidFill>
            <a:ln w="15875">
              <a:solidFill>
                <a:srgbClr val="000000"/>
              </a:solidFill>
              <a:miter lim="800000"/>
            </a:ln>
          </p:spPr>
          <p:txBody>
            <a:bodyPr/>
            <a:lstStyle/>
            <a:p>
              <a:pPr algn="ctr" eaLnBrk="1" hangingPunct="1"/>
              <a:endParaRPr kumimoji="0" lang="zh-CN" altLang="en-US" sz="1800" b="0">
                <a:solidFill>
                  <a:srgbClr val="000000"/>
                </a:solidFill>
                <a:latin typeface="Tahoma" panose="020B0604030504040204" pitchFamily="34" charset="0"/>
                <a:ea typeface="宋体" panose="02010600030101010101" pitchFamily="2" charset="-122"/>
              </a:endParaRPr>
            </a:p>
          </p:txBody>
        </p:sp>
        <p:sp>
          <p:nvSpPr>
            <p:cNvPr id="15" name="Rectangle 14"/>
            <p:cNvSpPr>
              <a:spLocks noChangeArrowheads="1"/>
            </p:cNvSpPr>
            <p:nvPr/>
          </p:nvSpPr>
          <p:spPr bwMode="auto">
            <a:xfrm>
              <a:off x="1706" y="2637"/>
              <a:ext cx="181" cy="107"/>
            </a:xfrm>
            <a:prstGeom prst="rect">
              <a:avLst/>
            </a:prstGeom>
            <a:solidFill>
              <a:srgbClr val="C0C0C0"/>
            </a:solidFill>
            <a:ln w="15875">
              <a:solidFill>
                <a:srgbClr val="000000"/>
              </a:solidFill>
              <a:miter lim="800000"/>
            </a:ln>
          </p:spPr>
          <p:txBody>
            <a:bodyPr/>
            <a:lstStyle/>
            <a:p>
              <a:pPr algn="ctr" eaLnBrk="1" hangingPunct="1"/>
              <a:endParaRPr kumimoji="0" lang="zh-CN" altLang="en-US" sz="1800" b="0">
                <a:solidFill>
                  <a:srgbClr val="000000"/>
                </a:solidFill>
                <a:latin typeface="Tahoma" panose="020B0604030504040204" pitchFamily="34" charset="0"/>
                <a:ea typeface="宋体" panose="02010600030101010101" pitchFamily="2" charset="-122"/>
              </a:endParaRPr>
            </a:p>
          </p:txBody>
        </p:sp>
        <p:sp>
          <p:nvSpPr>
            <p:cNvPr id="16" name="Rectangle 15"/>
            <p:cNvSpPr>
              <a:spLocks noChangeArrowheads="1"/>
            </p:cNvSpPr>
            <p:nvPr/>
          </p:nvSpPr>
          <p:spPr bwMode="auto">
            <a:xfrm>
              <a:off x="1706" y="2229"/>
              <a:ext cx="550" cy="123"/>
            </a:xfrm>
            <a:prstGeom prst="rect">
              <a:avLst/>
            </a:prstGeom>
            <a:solidFill>
              <a:srgbClr val="C0C0C0"/>
            </a:solidFill>
            <a:ln w="15875">
              <a:solidFill>
                <a:srgbClr val="000000"/>
              </a:solidFill>
              <a:miter lim="800000"/>
            </a:ln>
          </p:spPr>
          <p:txBody>
            <a:bodyPr/>
            <a:lstStyle/>
            <a:p>
              <a:pPr algn="ctr" eaLnBrk="1" hangingPunct="1"/>
              <a:endParaRPr kumimoji="0" lang="zh-CN" altLang="en-US" sz="1800" b="0">
                <a:solidFill>
                  <a:srgbClr val="000000"/>
                </a:solidFill>
                <a:latin typeface="Tahoma" panose="020B0604030504040204" pitchFamily="34" charset="0"/>
                <a:ea typeface="宋体" panose="02010600030101010101" pitchFamily="2" charset="-122"/>
              </a:endParaRPr>
            </a:p>
          </p:txBody>
        </p:sp>
        <p:sp>
          <p:nvSpPr>
            <p:cNvPr id="17" name="Line 16"/>
            <p:cNvSpPr>
              <a:spLocks noChangeShapeType="1"/>
            </p:cNvSpPr>
            <p:nvPr/>
          </p:nvSpPr>
          <p:spPr bwMode="auto">
            <a:xfrm>
              <a:off x="1706" y="3355"/>
              <a:ext cx="3072"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pPr algn="ctr" eaLnBrk="1" hangingPunct="1"/>
              <a:endParaRPr kumimoji="0" lang="zh-CN" altLang="en-US" sz="1800" b="0">
                <a:solidFill>
                  <a:srgbClr val="000000"/>
                </a:solidFill>
                <a:latin typeface="Tahoma" panose="020B0604030504040204" pitchFamily="34" charset="0"/>
                <a:ea typeface="宋体" panose="02010600030101010101" pitchFamily="2" charset="-122"/>
              </a:endParaRPr>
            </a:p>
          </p:txBody>
        </p:sp>
        <p:sp>
          <p:nvSpPr>
            <p:cNvPr id="18" name="Line 17"/>
            <p:cNvSpPr>
              <a:spLocks noChangeShapeType="1"/>
            </p:cNvSpPr>
            <p:nvPr/>
          </p:nvSpPr>
          <p:spPr bwMode="auto">
            <a:xfrm flipV="1">
              <a:off x="1706" y="3316"/>
              <a:ext cx="1" cy="39"/>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pPr algn="ctr" eaLnBrk="1" hangingPunct="1"/>
              <a:endParaRPr kumimoji="0" lang="zh-CN" altLang="en-US" sz="1800" b="0">
                <a:solidFill>
                  <a:srgbClr val="000000"/>
                </a:solidFill>
                <a:latin typeface="Tahoma" panose="020B0604030504040204" pitchFamily="34" charset="0"/>
                <a:ea typeface="宋体" panose="02010600030101010101" pitchFamily="2" charset="-122"/>
              </a:endParaRPr>
            </a:p>
          </p:txBody>
        </p:sp>
        <p:sp>
          <p:nvSpPr>
            <p:cNvPr id="19" name="Line 18"/>
            <p:cNvSpPr>
              <a:spLocks noChangeShapeType="1"/>
            </p:cNvSpPr>
            <p:nvPr/>
          </p:nvSpPr>
          <p:spPr bwMode="auto">
            <a:xfrm flipV="1">
              <a:off x="2317" y="3316"/>
              <a:ext cx="1" cy="39"/>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pPr algn="ctr" eaLnBrk="1" hangingPunct="1"/>
              <a:endParaRPr kumimoji="0" lang="zh-CN" altLang="en-US" sz="1800" b="0">
                <a:solidFill>
                  <a:srgbClr val="000000"/>
                </a:solidFill>
                <a:latin typeface="Tahoma" panose="020B0604030504040204" pitchFamily="34" charset="0"/>
                <a:ea typeface="宋体" panose="02010600030101010101" pitchFamily="2" charset="-122"/>
              </a:endParaRPr>
            </a:p>
          </p:txBody>
        </p:sp>
        <p:sp>
          <p:nvSpPr>
            <p:cNvPr id="20" name="Line 19"/>
            <p:cNvSpPr>
              <a:spLocks noChangeShapeType="1"/>
            </p:cNvSpPr>
            <p:nvPr/>
          </p:nvSpPr>
          <p:spPr bwMode="auto">
            <a:xfrm flipV="1">
              <a:off x="2937" y="3316"/>
              <a:ext cx="1" cy="39"/>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pPr algn="ctr" eaLnBrk="1" hangingPunct="1"/>
              <a:endParaRPr kumimoji="0" lang="zh-CN" altLang="en-US" sz="1800" b="0">
                <a:solidFill>
                  <a:srgbClr val="000000"/>
                </a:solidFill>
                <a:latin typeface="Tahoma" panose="020B0604030504040204" pitchFamily="34" charset="0"/>
                <a:ea typeface="宋体" panose="02010600030101010101" pitchFamily="2" charset="-122"/>
              </a:endParaRPr>
            </a:p>
          </p:txBody>
        </p:sp>
        <p:sp>
          <p:nvSpPr>
            <p:cNvPr id="21" name="Line 20"/>
            <p:cNvSpPr>
              <a:spLocks noChangeShapeType="1"/>
            </p:cNvSpPr>
            <p:nvPr/>
          </p:nvSpPr>
          <p:spPr bwMode="auto">
            <a:xfrm flipV="1">
              <a:off x="3547" y="3316"/>
              <a:ext cx="1" cy="39"/>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pPr algn="ctr" eaLnBrk="1" hangingPunct="1"/>
              <a:endParaRPr kumimoji="0" lang="zh-CN" altLang="en-US" sz="1800" b="0">
                <a:solidFill>
                  <a:srgbClr val="000000"/>
                </a:solidFill>
                <a:latin typeface="Tahoma" panose="020B0604030504040204" pitchFamily="34" charset="0"/>
                <a:ea typeface="宋体" panose="02010600030101010101" pitchFamily="2" charset="-122"/>
              </a:endParaRPr>
            </a:p>
          </p:txBody>
        </p:sp>
        <p:sp>
          <p:nvSpPr>
            <p:cNvPr id="22" name="Line 21"/>
            <p:cNvSpPr>
              <a:spLocks noChangeShapeType="1"/>
            </p:cNvSpPr>
            <p:nvPr/>
          </p:nvSpPr>
          <p:spPr bwMode="auto">
            <a:xfrm flipV="1">
              <a:off x="4168" y="3316"/>
              <a:ext cx="1" cy="39"/>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pPr algn="ctr" eaLnBrk="1" hangingPunct="1"/>
              <a:endParaRPr kumimoji="0" lang="zh-CN" altLang="en-US" sz="1800" b="0">
                <a:solidFill>
                  <a:srgbClr val="000000"/>
                </a:solidFill>
                <a:latin typeface="Tahoma" panose="020B0604030504040204" pitchFamily="34" charset="0"/>
                <a:ea typeface="宋体" panose="02010600030101010101" pitchFamily="2" charset="-122"/>
              </a:endParaRPr>
            </a:p>
          </p:txBody>
        </p:sp>
        <p:sp>
          <p:nvSpPr>
            <p:cNvPr id="23" name="Line 22"/>
            <p:cNvSpPr>
              <a:spLocks noChangeShapeType="1"/>
            </p:cNvSpPr>
            <p:nvPr/>
          </p:nvSpPr>
          <p:spPr bwMode="auto">
            <a:xfrm flipV="1">
              <a:off x="4778" y="3316"/>
              <a:ext cx="1" cy="39"/>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pPr algn="ctr" eaLnBrk="1" hangingPunct="1"/>
              <a:endParaRPr kumimoji="0" lang="zh-CN" altLang="en-US" sz="1800" b="0">
                <a:solidFill>
                  <a:srgbClr val="000000"/>
                </a:solidFill>
                <a:latin typeface="Tahoma" panose="020B0604030504040204" pitchFamily="34" charset="0"/>
                <a:ea typeface="宋体" panose="02010600030101010101" pitchFamily="2" charset="-122"/>
              </a:endParaRPr>
            </a:p>
          </p:txBody>
        </p:sp>
        <p:sp>
          <p:nvSpPr>
            <p:cNvPr id="24" name="Line 23"/>
            <p:cNvSpPr>
              <a:spLocks noChangeShapeType="1"/>
            </p:cNvSpPr>
            <p:nvPr/>
          </p:nvSpPr>
          <p:spPr bwMode="auto">
            <a:xfrm>
              <a:off x="1706" y="2142"/>
              <a:ext cx="1" cy="1213"/>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pPr algn="ctr" eaLnBrk="1" hangingPunct="1"/>
              <a:endParaRPr kumimoji="0" lang="zh-CN" altLang="en-US" sz="1800" b="0">
                <a:solidFill>
                  <a:srgbClr val="000000"/>
                </a:solidFill>
                <a:latin typeface="Tahoma" panose="020B0604030504040204" pitchFamily="34" charset="0"/>
                <a:ea typeface="宋体" panose="02010600030101010101" pitchFamily="2" charset="-122"/>
              </a:endParaRPr>
            </a:p>
          </p:txBody>
        </p:sp>
        <p:sp>
          <p:nvSpPr>
            <p:cNvPr id="25" name="Line 24"/>
            <p:cNvSpPr>
              <a:spLocks noChangeShapeType="1"/>
            </p:cNvSpPr>
            <p:nvPr/>
          </p:nvSpPr>
          <p:spPr bwMode="auto">
            <a:xfrm>
              <a:off x="1706" y="3355"/>
              <a:ext cx="40"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pPr algn="ctr" eaLnBrk="1" hangingPunct="1"/>
              <a:endParaRPr kumimoji="0" lang="zh-CN" altLang="en-US" sz="1800" b="0">
                <a:solidFill>
                  <a:srgbClr val="000000"/>
                </a:solidFill>
                <a:latin typeface="Tahoma" panose="020B0604030504040204" pitchFamily="34" charset="0"/>
                <a:ea typeface="宋体" panose="02010600030101010101" pitchFamily="2" charset="-122"/>
              </a:endParaRPr>
            </a:p>
          </p:txBody>
        </p:sp>
        <p:sp>
          <p:nvSpPr>
            <p:cNvPr id="26" name="Line 25"/>
            <p:cNvSpPr>
              <a:spLocks noChangeShapeType="1"/>
            </p:cNvSpPr>
            <p:nvPr/>
          </p:nvSpPr>
          <p:spPr bwMode="auto">
            <a:xfrm>
              <a:off x="1706" y="2947"/>
              <a:ext cx="40"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pPr algn="ctr" eaLnBrk="1" hangingPunct="1"/>
              <a:endParaRPr kumimoji="0" lang="zh-CN" altLang="en-US" sz="1800" b="0">
                <a:solidFill>
                  <a:srgbClr val="000000"/>
                </a:solidFill>
                <a:latin typeface="Tahoma" panose="020B0604030504040204" pitchFamily="34" charset="0"/>
                <a:ea typeface="宋体" panose="02010600030101010101" pitchFamily="2" charset="-122"/>
              </a:endParaRPr>
            </a:p>
          </p:txBody>
        </p:sp>
        <p:sp>
          <p:nvSpPr>
            <p:cNvPr id="27" name="Line 26"/>
            <p:cNvSpPr>
              <a:spLocks noChangeShapeType="1"/>
            </p:cNvSpPr>
            <p:nvPr/>
          </p:nvSpPr>
          <p:spPr bwMode="auto">
            <a:xfrm>
              <a:off x="1706" y="2550"/>
              <a:ext cx="40"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pPr algn="ctr" eaLnBrk="1" hangingPunct="1"/>
              <a:endParaRPr kumimoji="0" lang="zh-CN" altLang="en-US" sz="1800" b="0">
                <a:solidFill>
                  <a:srgbClr val="000000"/>
                </a:solidFill>
                <a:latin typeface="Tahoma" panose="020B0604030504040204" pitchFamily="34" charset="0"/>
                <a:ea typeface="宋体" panose="02010600030101010101" pitchFamily="2" charset="-122"/>
              </a:endParaRPr>
            </a:p>
          </p:txBody>
        </p:sp>
        <p:sp>
          <p:nvSpPr>
            <p:cNvPr id="28" name="Line 27"/>
            <p:cNvSpPr>
              <a:spLocks noChangeShapeType="1"/>
            </p:cNvSpPr>
            <p:nvPr/>
          </p:nvSpPr>
          <p:spPr bwMode="auto">
            <a:xfrm>
              <a:off x="1706" y="2142"/>
              <a:ext cx="40"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pPr algn="ctr" eaLnBrk="1" hangingPunct="1"/>
              <a:endParaRPr kumimoji="0" lang="zh-CN" altLang="en-US" sz="1800" b="0">
                <a:solidFill>
                  <a:srgbClr val="000000"/>
                </a:solidFill>
                <a:latin typeface="Tahoma" panose="020B0604030504040204" pitchFamily="34" charset="0"/>
                <a:ea typeface="宋体" panose="02010600030101010101" pitchFamily="2" charset="-122"/>
              </a:endParaRPr>
            </a:p>
          </p:txBody>
        </p:sp>
        <p:sp>
          <p:nvSpPr>
            <p:cNvPr id="29" name="Rectangle 28"/>
            <p:cNvSpPr>
              <a:spLocks noChangeArrowheads="1"/>
            </p:cNvSpPr>
            <p:nvPr/>
          </p:nvSpPr>
          <p:spPr bwMode="auto">
            <a:xfrm>
              <a:off x="4292" y="3120"/>
              <a:ext cx="22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0">
                  <a:solidFill>
                    <a:srgbClr val="000000"/>
                  </a:solidFill>
                  <a:ea typeface="宋体" panose="02010600030101010101" pitchFamily="2" charset="-122"/>
                </a:rPr>
                <a:t>82%</a:t>
              </a:r>
              <a:endParaRPr lang="en-US" altLang="zh-CN" sz="2000" b="0">
                <a:solidFill>
                  <a:srgbClr val="99FF99"/>
                </a:solidFill>
                <a:ea typeface="宋体" panose="02010600030101010101" pitchFamily="2" charset="-122"/>
              </a:endParaRPr>
            </a:p>
          </p:txBody>
        </p:sp>
        <p:sp>
          <p:nvSpPr>
            <p:cNvPr id="30" name="Rectangle 29"/>
            <p:cNvSpPr>
              <a:spLocks noChangeArrowheads="1"/>
            </p:cNvSpPr>
            <p:nvPr/>
          </p:nvSpPr>
          <p:spPr bwMode="auto">
            <a:xfrm>
              <a:off x="2112" y="2736"/>
              <a:ext cx="22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0">
                  <a:solidFill>
                    <a:srgbClr val="000000"/>
                  </a:solidFill>
                  <a:ea typeface="宋体" panose="02010600030101010101" pitchFamily="2" charset="-122"/>
                </a:rPr>
                <a:t>10%</a:t>
              </a:r>
              <a:endParaRPr lang="en-US" altLang="zh-CN" sz="2000" b="0">
                <a:solidFill>
                  <a:srgbClr val="99FF99"/>
                </a:solidFill>
                <a:ea typeface="宋体" panose="02010600030101010101" pitchFamily="2" charset="-122"/>
              </a:endParaRPr>
            </a:p>
          </p:txBody>
        </p:sp>
        <p:sp>
          <p:nvSpPr>
            <p:cNvPr id="31" name="Rectangle 30"/>
            <p:cNvSpPr>
              <a:spLocks noChangeArrowheads="1"/>
            </p:cNvSpPr>
            <p:nvPr/>
          </p:nvSpPr>
          <p:spPr bwMode="auto">
            <a:xfrm>
              <a:off x="2048" y="2352"/>
              <a:ext cx="16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0">
                  <a:solidFill>
                    <a:srgbClr val="000000"/>
                  </a:solidFill>
                  <a:ea typeface="宋体" panose="02010600030101010101" pitchFamily="2" charset="-122"/>
                </a:rPr>
                <a:t>8%</a:t>
              </a:r>
              <a:endParaRPr lang="en-US" altLang="zh-CN" sz="2000" b="0">
                <a:solidFill>
                  <a:srgbClr val="99FF99"/>
                </a:solidFill>
                <a:ea typeface="宋体" panose="02010600030101010101" pitchFamily="2" charset="-122"/>
              </a:endParaRPr>
            </a:p>
          </p:txBody>
        </p:sp>
        <p:sp>
          <p:nvSpPr>
            <p:cNvPr id="32" name="Rectangle 31"/>
            <p:cNvSpPr>
              <a:spLocks noChangeArrowheads="1"/>
            </p:cNvSpPr>
            <p:nvPr/>
          </p:nvSpPr>
          <p:spPr bwMode="auto">
            <a:xfrm>
              <a:off x="4100" y="3006"/>
              <a:ext cx="22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0">
                  <a:solidFill>
                    <a:srgbClr val="000000"/>
                  </a:solidFill>
                  <a:ea typeface="宋体" panose="02010600030101010101" pitchFamily="2" charset="-122"/>
                </a:rPr>
                <a:t>75%</a:t>
              </a:r>
              <a:endParaRPr lang="en-US" altLang="zh-CN" sz="2000" b="0">
                <a:solidFill>
                  <a:srgbClr val="99FF99"/>
                </a:solidFill>
                <a:ea typeface="宋体" panose="02010600030101010101" pitchFamily="2" charset="-122"/>
              </a:endParaRPr>
            </a:p>
          </p:txBody>
        </p:sp>
        <p:sp>
          <p:nvSpPr>
            <p:cNvPr id="33" name="Rectangle 32"/>
            <p:cNvSpPr>
              <a:spLocks noChangeArrowheads="1"/>
            </p:cNvSpPr>
            <p:nvPr/>
          </p:nvSpPr>
          <p:spPr bwMode="auto">
            <a:xfrm>
              <a:off x="1927" y="2608"/>
              <a:ext cx="16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0">
                  <a:solidFill>
                    <a:srgbClr val="000000"/>
                  </a:solidFill>
                  <a:ea typeface="宋体" panose="02010600030101010101" pitchFamily="2" charset="-122"/>
                </a:rPr>
                <a:t>6%</a:t>
              </a:r>
              <a:endParaRPr lang="en-US" altLang="zh-CN" sz="2000" b="0">
                <a:solidFill>
                  <a:srgbClr val="99FF99"/>
                </a:solidFill>
                <a:ea typeface="宋体" panose="02010600030101010101" pitchFamily="2" charset="-122"/>
              </a:endParaRPr>
            </a:p>
          </p:txBody>
        </p:sp>
        <p:sp>
          <p:nvSpPr>
            <p:cNvPr id="34" name="Rectangle 33"/>
            <p:cNvSpPr>
              <a:spLocks noChangeArrowheads="1"/>
            </p:cNvSpPr>
            <p:nvPr/>
          </p:nvSpPr>
          <p:spPr bwMode="auto">
            <a:xfrm>
              <a:off x="2324" y="2210"/>
              <a:ext cx="22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0">
                  <a:solidFill>
                    <a:srgbClr val="000000"/>
                  </a:solidFill>
                  <a:ea typeface="宋体" panose="02010600030101010101" pitchFamily="2" charset="-122"/>
                </a:rPr>
                <a:t>19%</a:t>
              </a:r>
              <a:endParaRPr lang="en-US" altLang="zh-CN" sz="2000" b="0">
                <a:solidFill>
                  <a:srgbClr val="99FF99"/>
                </a:solidFill>
                <a:ea typeface="宋体" panose="02010600030101010101" pitchFamily="2" charset="-122"/>
              </a:endParaRPr>
            </a:p>
          </p:txBody>
        </p:sp>
        <p:sp>
          <p:nvSpPr>
            <p:cNvPr id="35" name="Rectangle 34"/>
            <p:cNvSpPr>
              <a:spLocks noChangeArrowheads="1"/>
            </p:cNvSpPr>
            <p:nvPr/>
          </p:nvSpPr>
          <p:spPr bwMode="auto">
            <a:xfrm>
              <a:off x="1606" y="3481"/>
              <a:ext cx="19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b="0">
                  <a:solidFill>
                    <a:srgbClr val="000000"/>
                  </a:solidFill>
                  <a:ea typeface="宋体" panose="02010600030101010101" pitchFamily="2" charset="-122"/>
                </a:rPr>
                <a:t>0%</a:t>
              </a:r>
              <a:endParaRPr lang="en-US" altLang="zh-CN" sz="2000" b="0">
                <a:solidFill>
                  <a:srgbClr val="99FF99"/>
                </a:solidFill>
                <a:ea typeface="宋体" panose="02010600030101010101" pitchFamily="2" charset="-122"/>
              </a:endParaRPr>
            </a:p>
          </p:txBody>
        </p:sp>
        <p:sp>
          <p:nvSpPr>
            <p:cNvPr id="36" name="Rectangle 35"/>
            <p:cNvSpPr>
              <a:spLocks noChangeArrowheads="1"/>
            </p:cNvSpPr>
            <p:nvPr/>
          </p:nvSpPr>
          <p:spPr bwMode="auto">
            <a:xfrm>
              <a:off x="2187" y="3481"/>
              <a:ext cx="26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b="0" dirty="0">
                  <a:solidFill>
                    <a:srgbClr val="000000"/>
                  </a:solidFill>
                  <a:ea typeface="宋体" panose="02010600030101010101" pitchFamily="2" charset="-122"/>
                </a:rPr>
                <a:t>20%</a:t>
              </a:r>
              <a:endParaRPr lang="en-US" altLang="zh-CN" sz="2000" b="0" dirty="0">
                <a:solidFill>
                  <a:srgbClr val="99FF99"/>
                </a:solidFill>
                <a:ea typeface="宋体" panose="02010600030101010101" pitchFamily="2" charset="-122"/>
              </a:endParaRPr>
            </a:p>
          </p:txBody>
        </p:sp>
        <p:sp>
          <p:nvSpPr>
            <p:cNvPr id="37" name="Rectangle 36"/>
            <p:cNvSpPr>
              <a:spLocks noChangeArrowheads="1"/>
            </p:cNvSpPr>
            <p:nvPr/>
          </p:nvSpPr>
          <p:spPr bwMode="auto">
            <a:xfrm>
              <a:off x="2807" y="3481"/>
              <a:ext cx="26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b="0">
                  <a:solidFill>
                    <a:srgbClr val="000000"/>
                  </a:solidFill>
                  <a:ea typeface="宋体" panose="02010600030101010101" pitchFamily="2" charset="-122"/>
                </a:rPr>
                <a:t>40%</a:t>
              </a:r>
              <a:endParaRPr lang="en-US" altLang="zh-CN" sz="2000" b="0">
                <a:solidFill>
                  <a:srgbClr val="99FF99"/>
                </a:solidFill>
                <a:ea typeface="宋体" panose="02010600030101010101" pitchFamily="2" charset="-122"/>
              </a:endParaRPr>
            </a:p>
          </p:txBody>
        </p:sp>
        <p:sp>
          <p:nvSpPr>
            <p:cNvPr id="38" name="Rectangle 37"/>
            <p:cNvSpPr>
              <a:spLocks noChangeArrowheads="1"/>
            </p:cNvSpPr>
            <p:nvPr/>
          </p:nvSpPr>
          <p:spPr bwMode="auto">
            <a:xfrm>
              <a:off x="3417" y="3481"/>
              <a:ext cx="26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b="0">
                  <a:solidFill>
                    <a:srgbClr val="000000"/>
                  </a:solidFill>
                  <a:ea typeface="宋体" panose="02010600030101010101" pitchFamily="2" charset="-122"/>
                </a:rPr>
                <a:t>60%</a:t>
              </a:r>
              <a:endParaRPr lang="en-US" altLang="zh-CN" sz="2000" b="0">
                <a:solidFill>
                  <a:srgbClr val="99FF99"/>
                </a:solidFill>
                <a:ea typeface="宋体" panose="02010600030101010101" pitchFamily="2" charset="-122"/>
              </a:endParaRPr>
            </a:p>
          </p:txBody>
        </p:sp>
        <p:sp>
          <p:nvSpPr>
            <p:cNvPr id="39" name="Rectangle 38"/>
            <p:cNvSpPr>
              <a:spLocks noChangeArrowheads="1"/>
            </p:cNvSpPr>
            <p:nvPr/>
          </p:nvSpPr>
          <p:spPr bwMode="auto">
            <a:xfrm>
              <a:off x="4038" y="3481"/>
              <a:ext cx="26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b="0">
                  <a:solidFill>
                    <a:srgbClr val="000000"/>
                  </a:solidFill>
                  <a:ea typeface="宋体" panose="02010600030101010101" pitchFamily="2" charset="-122"/>
                </a:rPr>
                <a:t>80%</a:t>
              </a:r>
              <a:endParaRPr lang="en-US" altLang="zh-CN" sz="2000" b="0">
                <a:solidFill>
                  <a:srgbClr val="99FF99"/>
                </a:solidFill>
                <a:ea typeface="宋体" panose="02010600030101010101" pitchFamily="2" charset="-122"/>
              </a:endParaRPr>
            </a:p>
          </p:txBody>
        </p:sp>
        <p:sp>
          <p:nvSpPr>
            <p:cNvPr id="40" name="Rectangle 39"/>
            <p:cNvSpPr>
              <a:spLocks noChangeArrowheads="1"/>
            </p:cNvSpPr>
            <p:nvPr/>
          </p:nvSpPr>
          <p:spPr bwMode="auto">
            <a:xfrm>
              <a:off x="4608" y="3481"/>
              <a:ext cx="33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b="0">
                  <a:solidFill>
                    <a:srgbClr val="000000"/>
                  </a:solidFill>
                  <a:ea typeface="宋体" panose="02010600030101010101" pitchFamily="2" charset="-122"/>
                </a:rPr>
                <a:t>100%</a:t>
              </a:r>
              <a:endParaRPr lang="en-US" altLang="zh-CN" sz="2000" b="0">
                <a:solidFill>
                  <a:srgbClr val="99FF99"/>
                </a:solidFill>
                <a:ea typeface="宋体" panose="02010600030101010101" pitchFamily="2" charset="-122"/>
              </a:endParaRPr>
            </a:p>
          </p:txBody>
        </p:sp>
        <p:sp>
          <p:nvSpPr>
            <p:cNvPr id="41" name="Rectangle 40"/>
            <p:cNvSpPr>
              <a:spLocks noChangeArrowheads="1"/>
            </p:cNvSpPr>
            <p:nvPr/>
          </p:nvSpPr>
          <p:spPr bwMode="auto">
            <a:xfrm>
              <a:off x="1031" y="3017"/>
              <a:ext cx="58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zh-CN" altLang="en-US" sz="1800" b="0" dirty="0">
                  <a:solidFill>
                    <a:srgbClr val="000000"/>
                  </a:solidFill>
                  <a:ea typeface="宋体" panose="02010600030101010101" pitchFamily="2" charset="-122"/>
                </a:rPr>
                <a:t>条件转移</a:t>
              </a:r>
              <a:endParaRPr lang="en-US" altLang="zh-CN" sz="1800" b="0" dirty="0">
                <a:solidFill>
                  <a:srgbClr val="000000"/>
                </a:solidFill>
                <a:ea typeface="宋体" panose="02010600030101010101" pitchFamily="2" charset="-122"/>
              </a:endParaRPr>
            </a:p>
          </p:txBody>
        </p:sp>
        <p:sp>
          <p:nvSpPr>
            <p:cNvPr id="42" name="Rectangle 41"/>
            <p:cNvSpPr>
              <a:spLocks noChangeArrowheads="1"/>
            </p:cNvSpPr>
            <p:nvPr/>
          </p:nvSpPr>
          <p:spPr bwMode="auto">
            <a:xfrm>
              <a:off x="1318" y="2667"/>
              <a:ext cx="29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800" b="0" dirty="0">
                  <a:solidFill>
                    <a:srgbClr val="000000"/>
                  </a:solidFill>
                  <a:ea typeface="宋体" panose="02010600030101010101" pitchFamily="2" charset="-122"/>
                </a:rPr>
                <a:t>跳转</a:t>
              </a:r>
              <a:endParaRPr lang="en-US" altLang="zh-CN" sz="1800" b="0" dirty="0">
                <a:solidFill>
                  <a:srgbClr val="000000"/>
                </a:solidFill>
                <a:ea typeface="宋体" panose="02010600030101010101" pitchFamily="2" charset="-122"/>
              </a:endParaRPr>
            </a:p>
          </p:txBody>
        </p:sp>
        <p:sp>
          <p:nvSpPr>
            <p:cNvPr id="43" name="Rectangle 42"/>
            <p:cNvSpPr>
              <a:spLocks noChangeArrowheads="1"/>
            </p:cNvSpPr>
            <p:nvPr/>
          </p:nvSpPr>
          <p:spPr bwMode="auto">
            <a:xfrm>
              <a:off x="1003" y="2280"/>
              <a:ext cx="62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800" b="0" dirty="0">
                  <a:solidFill>
                    <a:srgbClr val="000000"/>
                  </a:solidFill>
                  <a:ea typeface="宋体" panose="02010600030101010101" pitchFamily="2" charset="-122"/>
                </a:rPr>
                <a:t>调用</a:t>
              </a:r>
              <a:r>
                <a:rPr lang="en-US" altLang="zh-CN" sz="1800" b="0" dirty="0" smtClean="0">
                  <a:solidFill>
                    <a:srgbClr val="000000"/>
                  </a:solidFill>
                  <a:ea typeface="宋体" panose="02010600030101010101" pitchFamily="2" charset="-122"/>
                </a:rPr>
                <a:t>/</a:t>
              </a:r>
              <a:r>
                <a:rPr lang="zh-CN" altLang="en-US" sz="1800" b="0" dirty="0" smtClean="0">
                  <a:solidFill>
                    <a:srgbClr val="000000"/>
                  </a:solidFill>
                  <a:ea typeface="宋体" panose="02010600030101010101" pitchFamily="2" charset="-122"/>
                </a:rPr>
                <a:t>返回</a:t>
              </a:r>
              <a:endParaRPr lang="en-US" altLang="zh-CN" sz="2000" b="0" dirty="0">
                <a:solidFill>
                  <a:srgbClr val="99FF99"/>
                </a:solidFill>
                <a:ea typeface="宋体" panose="02010600030101010101" pitchFamily="2" charset="-122"/>
              </a:endParaRPr>
            </a:p>
          </p:txBody>
        </p:sp>
        <p:sp>
          <p:nvSpPr>
            <p:cNvPr id="44" name="Rectangle 43"/>
            <p:cNvSpPr>
              <a:spLocks noChangeArrowheads="1"/>
            </p:cNvSpPr>
            <p:nvPr/>
          </p:nvSpPr>
          <p:spPr bwMode="auto">
            <a:xfrm>
              <a:off x="2817" y="2152"/>
              <a:ext cx="1851" cy="6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endParaRPr kumimoji="0" lang="zh-CN" altLang="en-US" sz="1800" b="0">
                <a:solidFill>
                  <a:srgbClr val="000000"/>
                </a:solidFill>
                <a:latin typeface="Tahoma" panose="020B0604030504040204" pitchFamily="34" charset="0"/>
                <a:ea typeface="宋体" panose="02010600030101010101" pitchFamily="2" charset="-122"/>
              </a:endParaRPr>
            </a:p>
          </p:txBody>
        </p:sp>
        <p:sp>
          <p:nvSpPr>
            <p:cNvPr id="45" name="Rectangle 44"/>
            <p:cNvSpPr>
              <a:spLocks noChangeArrowheads="1"/>
            </p:cNvSpPr>
            <p:nvPr/>
          </p:nvSpPr>
          <p:spPr bwMode="auto">
            <a:xfrm>
              <a:off x="3037" y="2278"/>
              <a:ext cx="80" cy="78"/>
            </a:xfrm>
            <a:prstGeom prst="rect">
              <a:avLst/>
            </a:prstGeom>
            <a:solidFill>
              <a:srgbClr val="C0C0C0"/>
            </a:solidFill>
            <a:ln w="15875">
              <a:solidFill>
                <a:srgbClr val="000000"/>
              </a:solidFill>
              <a:miter lim="800000"/>
            </a:ln>
          </p:spPr>
          <p:txBody>
            <a:bodyPr/>
            <a:lstStyle/>
            <a:p>
              <a:pPr algn="ctr" eaLnBrk="1" hangingPunct="1"/>
              <a:endParaRPr kumimoji="0" lang="zh-CN" altLang="en-US" sz="1800" b="0">
                <a:solidFill>
                  <a:srgbClr val="000000"/>
                </a:solidFill>
                <a:latin typeface="Tahoma" panose="020B0604030504040204" pitchFamily="34" charset="0"/>
                <a:ea typeface="宋体" panose="02010600030101010101" pitchFamily="2" charset="-122"/>
              </a:endParaRPr>
            </a:p>
          </p:txBody>
        </p:sp>
        <p:sp>
          <p:nvSpPr>
            <p:cNvPr id="46" name="Rectangle 45"/>
            <p:cNvSpPr>
              <a:spLocks noChangeArrowheads="1"/>
            </p:cNvSpPr>
            <p:nvPr/>
          </p:nvSpPr>
          <p:spPr bwMode="auto">
            <a:xfrm>
              <a:off x="3167" y="2239"/>
              <a:ext cx="808"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000" b="0" dirty="0" smtClean="0">
                  <a:solidFill>
                    <a:schemeClr val="tx1"/>
                  </a:solidFill>
                  <a:ea typeface="宋体" panose="02010600030101010101" pitchFamily="2" charset="-122"/>
                </a:rPr>
                <a:t>定点平均值</a:t>
              </a:r>
              <a:endParaRPr lang="en-US" altLang="zh-CN" sz="2000" b="0" dirty="0">
                <a:solidFill>
                  <a:schemeClr val="tx1"/>
                </a:solidFill>
                <a:ea typeface="宋体" panose="02010600030101010101" pitchFamily="2" charset="-122"/>
              </a:endParaRPr>
            </a:p>
          </p:txBody>
        </p:sp>
        <p:sp>
          <p:nvSpPr>
            <p:cNvPr id="47" name="Rectangle 46"/>
            <p:cNvSpPr>
              <a:spLocks noChangeArrowheads="1"/>
            </p:cNvSpPr>
            <p:nvPr/>
          </p:nvSpPr>
          <p:spPr bwMode="auto">
            <a:xfrm>
              <a:off x="3037" y="2588"/>
              <a:ext cx="80" cy="78"/>
            </a:xfrm>
            <a:prstGeom prst="rect">
              <a:avLst/>
            </a:prstGeom>
            <a:solidFill>
              <a:srgbClr val="FFFFFF"/>
            </a:solidFill>
            <a:ln w="15875">
              <a:solidFill>
                <a:srgbClr val="000000"/>
              </a:solidFill>
              <a:miter lim="800000"/>
            </a:ln>
          </p:spPr>
          <p:txBody>
            <a:bodyPr/>
            <a:lstStyle/>
            <a:p>
              <a:pPr algn="ctr" eaLnBrk="1" hangingPunct="1"/>
              <a:endParaRPr kumimoji="0" lang="zh-CN" altLang="en-US" sz="1800" b="0">
                <a:solidFill>
                  <a:srgbClr val="000000"/>
                </a:solidFill>
                <a:latin typeface="Tahoma" panose="020B0604030504040204" pitchFamily="34" charset="0"/>
                <a:ea typeface="宋体" panose="02010600030101010101" pitchFamily="2" charset="-122"/>
              </a:endParaRPr>
            </a:p>
          </p:txBody>
        </p:sp>
        <p:sp>
          <p:nvSpPr>
            <p:cNvPr id="48" name="Rectangle 47"/>
            <p:cNvSpPr>
              <a:spLocks noChangeArrowheads="1"/>
            </p:cNvSpPr>
            <p:nvPr/>
          </p:nvSpPr>
          <p:spPr bwMode="auto">
            <a:xfrm>
              <a:off x="3167" y="2550"/>
              <a:ext cx="808"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000" b="0" dirty="0" smtClean="0">
                  <a:solidFill>
                    <a:schemeClr val="tx1"/>
                  </a:solidFill>
                  <a:ea typeface="宋体" panose="02010600030101010101" pitchFamily="2" charset="-122"/>
                </a:rPr>
                <a:t>浮点平均值</a:t>
              </a:r>
              <a:endParaRPr lang="en-US" altLang="zh-CN" sz="2000" b="0" dirty="0">
                <a:solidFill>
                  <a:schemeClr val="tx1"/>
                </a:solidFill>
                <a:ea typeface="宋体" panose="02010600030101010101" pitchFamily="2"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idx="4294967295"/>
          </p:nvPr>
        </p:nvSpPr>
        <p:spPr>
          <a:xfrm>
            <a:off x="436180" y="76200"/>
            <a:ext cx="8403020" cy="685800"/>
          </a:xfrm>
        </p:spPr>
        <p:txBody>
          <a:bodyPr>
            <a:normAutofit/>
          </a:bodyPr>
          <a:lstStyle/>
          <a:p>
            <a:pPr lvl="0">
              <a:spcBef>
                <a:spcPts val="0"/>
              </a:spcBef>
            </a:pPr>
            <a:r>
              <a:rPr lang="en-US" altLang="zh-CN" sz="2800" dirty="0">
                <a:solidFill>
                  <a:srgbClr val="0000FF"/>
                </a:solidFill>
                <a:latin typeface="华文中宋" panose="02010600040101010101" pitchFamily="2" charset="-122"/>
                <a:ea typeface="华文中宋" panose="02010600040101010101" pitchFamily="2" charset="-122"/>
              </a:rPr>
              <a:t>2.6 </a:t>
            </a:r>
            <a:r>
              <a:rPr lang="zh-CN" altLang="en-US" sz="2800" dirty="0">
                <a:solidFill>
                  <a:srgbClr val="0000FF"/>
                </a:solidFill>
                <a:latin typeface="华文中宋" panose="02010600040101010101" pitchFamily="2" charset="-122"/>
                <a:ea typeface="华文中宋" panose="02010600040101010101" pitchFamily="2" charset="-122"/>
              </a:rPr>
              <a:t>控制流指令</a:t>
            </a:r>
            <a:endParaRPr lang="zh-CN" sz="2800" dirty="0">
              <a:solidFill>
                <a:schemeClr val="tx1"/>
              </a:solidFill>
              <a:latin typeface="华文中宋" panose="02010600040101010101" pitchFamily="2" charset="-122"/>
              <a:ea typeface="华文中宋" panose="02010600040101010101" pitchFamily="2" charset="-122"/>
            </a:endParaRPr>
          </a:p>
        </p:txBody>
      </p:sp>
      <p:sp>
        <p:nvSpPr>
          <p:cNvPr id="3" name="内容占位符 2"/>
          <p:cNvSpPr txBox="1"/>
          <p:nvPr/>
        </p:nvSpPr>
        <p:spPr>
          <a:xfrm>
            <a:off x="436180" y="1124744"/>
            <a:ext cx="8229600" cy="468052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pPr marL="0" indent="0">
              <a:lnSpc>
                <a:spcPts val="3600"/>
              </a:lnSpc>
              <a:buNone/>
            </a:pPr>
            <a:r>
              <a:rPr lang="zh-CN" altLang="en-US" sz="2800" dirty="0" smtClean="0">
                <a:latin typeface="华文中宋" panose="02010600040101010101" pitchFamily="2" charset="-122"/>
                <a:ea typeface="华文中宋" panose="02010600040101010101" pitchFamily="2" charset="-122"/>
              </a:rPr>
              <a:t>控制流指令的寻址方式</a:t>
            </a:r>
            <a:endParaRPr lang="zh-CN" altLang="en-US" sz="2800" dirty="0" smtClean="0">
              <a:latin typeface="华文中宋" panose="02010600040101010101" pitchFamily="2" charset="-122"/>
              <a:ea typeface="华文中宋" panose="02010600040101010101" pitchFamily="2" charset="-122"/>
            </a:endParaRPr>
          </a:p>
          <a:p>
            <a:pPr>
              <a:lnSpc>
                <a:spcPts val="3600"/>
              </a:lnSpc>
              <a:buFont typeface="Arial" panose="020B0604020202020204" pitchFamily="34" charset="0"/>
              <a:buNone/>
            </a:pPr>
            <a:r>
              <a:rPr lang="zh-CN" altLang="en-US" sz="2400" dirty="0" smtClean="0">
                <a:solidFill>
                  <a:srgbClr val="C00000"/>
                </a:solidFill>
                <a:latin typeface="华文中宋" panose="02010600040101010101" pitchFamily="2" charset="-122"/>
                <a:ea typeface="华文中宋" panose="02010600040101010101" pitchFamily="2" charset="-122"/>
              </a:rPr>
              <a:t>    一般要指明转移的目标地址。</a:t>
            </a:r>
            <a:br>
              <a:rPr lang="zh-CN" altLang="en-US" sz="2400" dirty="0" smtClean="0">
                <a:latin typeface="华文中宋" panose="02010600040101010101" pitchFamily="2" charset="-122"/>
                <a:ea typeface="华文中宋" panose="02010600040101010101" pitchFamily="2" charset="-122"/>
              </a:rPr>
            </a:br>
            <a:r>
              <a:rPr lang="zh-CN" altLang="en-US" sz="2400" dirty="0" smtClean="0">
                <a:latin typeface="华文中宋" panose="02010600040101010101" pitchFamily="2" charset="-122"/>
                <a:ea typeface="华文中宋" panose="02010600040101010101" pitchFamily="2" charset="-122"/>
              </a:rPr>
              <a:t>过程返回是例外，因为编译时不知道返回地址。</a:t>
            </a:r>
            <a:endParaRPr lang="zh-CN" altLang="en-US" sz="2400" dirty="0" smtClean="0">
              <a:latin typeface="华文中宋" panose="02010600040101010101" pitchFamily="2" charset="-122"/>
              <a:ea typeface="华文中宋" panose="02010600040101010101" pitchFamily="2" charset="-122"/>
            </a:endParaRPr>
          </a:p>
          <a:p>
            <a:pPr marL="0" indent="0">
              <a:lnSpc>
                <a:spcPts val="3600"/>
              </a:lnSpc>
              <a:buNone/>
            </a:pPr>
            <a:r>
              <a:rPr lang="en-US" altLang="zh-CN" sz="2400" dirty="0" smtClean="0">
                <a:solidFill>
                  <a:srgbClr val="FF0000"/>
                </a:solidFill>
                <a:latin typeface="华文中宋" panose="02010600040101010101" pitchFamily="2" charset="-122"/>
                <a:ea typeface="华文中宋" panose="02010600040101010101" pitchFamily="2" charset="-122"/>
              </a:rPr>
              <a:t>PC</a:t>
            </a:r>
            <a:r>
              <a:rPr lang="zh-CN" altLang="en-US" sz="2400" dirty="0" smtClean="0">
                <a:solidFill>
                  <a:srgbClr val="FF0000"/>
                </a:solidFill>
                <a:latin typeface="华文中宋" panose="02010600040101010101" pitchFamily="2" charset="-122"/>
                <a:ea typeface="华文中宋" panose="02010600040101010101" pitchFamily="2" charset="-122"/>
              </a:rPr>
              <a:t>相对寻址</a:t>
            </a:r>
            <a:r>
              <a:rPr lang="zh-CN" altLang="en-US" sz="2400" dirty="0" smtClean="0">
                <a:latin typeface="华文中宋" panose="02010600040101010101" pitchFamily="2" charset="-122"/>
                <a:ea typeface="华文中宋" panose="02010600040101010101" pitchFamily="2" charset="-122"/>
              </a:rPr>
              <a:t>，即使用基于程序计数器（</a:t>
            </a:r>
            <a:r>
              <a:rPr lang="en-US" altLang="zh-CN" sz="2400" dirty="0" smtClean="0">
                <a:latin typeface="华文中宋" panose="02010600040101010101" pitchFamily="2" charset="-122"/>
                <a:ea typeface="华文中宋" panose="02010600040101010101" pitchFamily="2" charset="-122"/>
              </a:rPr>
              <a:t>PC</a:t>
            </a:r>
            <a:r>
              <a:rPr lang="zh-CN" altLang="en-US" sz="2400" dirty="0" smtClean="0">
                <a:latin typeface="华文中宋" panose="02010600040101010101" pitchFamily="2" charset="-122"/>
                <a:ea typeface="华文中宋" panose="02010600040101010101" pitchFamily="2" charset="-122"/>
              </a:rPr>
              <a:t>）的位移量来指定目标地址。</a:t>
            </a:r>
            <a:endParaRPr lang="zh-CN" altLang="en-US" sz="2400" dirty="0" smtClean="0">
              <a:latin typeface="华文中宋" panose="02010600040101010101" pitchFamily="2" charset="-122"/>
              <a:ea typeface="华文中宋" panose="02010600040101010101" pitchFamily="2" charset="-122"/>
            </a:endParaRPr>
          </a:p>
          <a:p>
            <a:pPr marL="0" indent="0">
              <a:lnSpc>
                <a:spcPts val="3600"/>
              </a:lnSpc>
              <a:buNone/>
            </a:pPr>
            <a:r>
              <a:rPr lang="en-US" altLang="zh-CN" sz="2800" dirty="0" smtClean="0">
                <a:solidFill>
                  <a:srgbClr val="C00000"/>
                </a:solidFill>
                <a:latin typeface="华文中宋" panose="02010600040101010101" pitchFamily="2" charset="-122"/>
                <a:ea typeface="华文中宋" panose="02010600040101010101" pitchFamily="2" charset="-122"/>
              </a:rPr>
              <a:t>PC</a:t>
            </a:r>
            <a:r>
              <a:rPr lang="zh-CN" altLang="en-US" sz="2800" dirty="0" smtClean="0">
                <a:solidFill>
                  <a:srgbClr val="C00000"/>
                </a:solidFill>
                <a:latin typeface="华文中宋" panose="02010600040101010101" pitchFamily="2" charset="-122"/>
                <a:ea typeface="华文中宋" panose="02010600040101010101" pitchFamily="2" charset="-122"/>
              </a:rPr>
              <a:t>相对寻址</a:t>
            </a:r>
            <a:r>
              <a:rPr lang="zh-CN" altLang="en-US" sz="2800" dirty="0" smtClean="0">
                <a:solidFill>
                  <a:srgbClr val="0000CC"/>
                </a:solidFill>
                <a:latin typeface="华文中宋" panose="02010600040101010101" pitchFamily="2" charset="-122"/>
                <a:ea typeface="华文中宋" panose="02010600040101010101" pitchFamily="2" charset="-122"/>
              </a:rPr>
              <a:t>指令的优点：</a:t>
            </a:r>
            <a:br>
              <a:rPr lang="zh-CN" altLang="en-US" sz="2800" dirty="0" smtClean="0">
                <a:solidFill>
                  <a:srgbClr val="0000CC"/>
                </a:solidFill>
                <a:latin typeface="华文中宋" panose="02010600040101010101" pitchFamily="2" charset="-122"/>
                <a:ea typeface="华文中宋" panose="02010600040101010101" pitchFamily="2" charset="-122"/>
              </a:rPr>
            </a:br>
            <a:r>
              <a:rPr lang="zh-CN" altLang="en-US" sz="2800" dirty="0" smtClean="0">
                <a:latin typeface="华文中宋" panose="02010600040101010101" pitchFamily="2" charset="-122"/>
                <a:ea typeface="华文中宋" panose="02010600040101010101" pitchFamily="2" charset="-122"/>
              </a:rPr>
              <a:t>     </a:t>
            </a:r>
            <a:r>
              <a:rPr lang="zh-CN" altLang="en-US" sz="2400" dirty="0" smtClean="0">
                <a:latin typeface="华文中宋" panose="02010600040101010101" pitchFamily="2" charset="-122"/>
                <a:ea typeface="华文中宋" panose="02010600040101010101" pitchFamily="2" charset="-122"/>
              </a:rPr>
              <a:t>目标</a:t>
            </a:r>
            <a:r>
              <a:rPr lang="zh-CN" altLang="en-US" sz="2400" dirty="0">
                <a:latin typeface="华文中宋" panose="02010600040101010101" pitchFamily="2" charset="-122"/>
                <a:ea typeface="华文中宋" panose="02010600040101010101" pitchFamily="2" charset="-122"/>
              </a:rPr>
              <a:t>与当前指令离得不远；使用相对偏移地址</a:t>
            </a:r>
            <a:r>
              <a:rPr lang="zh-CN" altLang="en-US" sz="2400" dirty="0" smtClean="0">
                <a:latin typeface="华文中宋" panose="02010600040101010101" pitchFamily="2" charset="-122"/>
                <a:ea typeface="华文中宋" panose="02010600040101010101" pitchFamily="2" charset="-122"/>
              </a:rPr>
              <a:t>可以缩减</a:t>
            </a:r>
            <a:r>
              <a:rPr lang="zh-CN" altLang="en-US" sz="2400" dirty="0">
                <a:latin typeface="华文中宋" panose="02010600040101010101" pitchFamily="2" charset="-122"/>
                <a:ea typeface="华文中宋" panose="02010600040101010101" pitchFamily="2" charset="-122"/>
              </a:rPr>
              <a:t>指令长度。使用相对寻址的程序可以载入到主存任何位置，称为位置无关，对在执行时才链接的程序可以减少工作量。</a:t>
            </a:r>
            <a:endParaRPr lang="zh-CN" altLang="en-US" sz="2400" dirty="0">
              <a:latin typeface="华文中宋" panose="02010600040101010101" pitchFamily="2" charset="-122"/>
              <a:ea typeface="华文中宋" panose="02010600040101010101" pitchFamily="2" charset="-122"/>
            </a:endParaRPr>
          </a:p>
          <a:p>
            <a:pPr>
              <a:lnSpc>
                <a:spcPts val="3600"/>
              </a:lnSpc>
            </a:pPr>
            <a:endParaRPr lang="zh-CN" altLang="en-US" sz="2800" dirty="0">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idx="4294967295"/>
          </p:nvPr>
        </p:nvSpPr>
        <p:spPr>
          <a:xfrm>
            <a:off x="436180" y="76200"/>
            <a:ext cx="8403020" cy="685800"/>
          </a:xfrm>
        </p:spPr>
        <p:txBody>
          <a:bodyPr>
            <a:normAutofit/>
          </a:bodyPr>
          <a:lstStyle/>
          <a:p>
            <a:pPr lvl="0">
              <a:spcBef>
                <a:spcPts val="0"/>
              </a:spcBef>
            </a:pPr>
            <a:r>
              <a:rPr lang="en-US" altLang="zh-CN" sz="2800" dirty="0">
                <a:solidFill>
                  <a:srgbClr val="0000FF"/>
                </a:solidFill>
                <a:latin typeface="华文中宋" panose="02010600040101010101" pitchFamily="2" charset="-122"/>
                <a:ea typeface="华文中宋" panose="02010600040101010101" pitchFamily="2" charset="-122"/>
              </a:rPr>
              <a:t>2.6 </a:t>
            </a:r>
            <a:r>
              <a:rPr lang="zh-CN" altLang="en-US" sz="2800" dirty="0">
                <a:solidFill>
                  <a:srgbClr val="0000FF"/>
                </a:solidFill>
                <a:latin typeface="华文中宋" panose="02010600040101010101" pitchFamily="2" charset="-122"/>
                <a:ea typeface="华文中宋" panose="02010600040101010101" pitchFamily="2" charset="-122"/>
              </a:rPr>
              <a:t>控制流指令</a:t>
            </a:r>
            <a:endParaRPr lang="zh-CN" sz="2800" dirty="0">
              <a:solidFill>
                <a:schemeClr val="tx1"/>
              </a:solidFill>
              <a:latin typeface="华文中宋" panose="02010600040101010101" pitchFamily="2" charset="-122"/>
              <a:ea typeface="华文中宋" panose="02010600040101010101" pitchFamily="2" charset="-122"/>
            </a:endParaRPr>
          </a:p>
        </p:txBody>
      </p:sp>
      <p:sp>
        <p:nvSpPr>
          <p:cNvPr id="3" name="内容占位符 2"/>
          <p:cNvSpPr txBox="1"/>
          <p:nvPr/>
        </p:nvSpPr>
        <p:spPr>
          <a:xfrm>
            <a:off x="350400" y="980728"/>
            <a:ext cx="8574579" cy="4968552"/>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pPr marL="0" indent="0">
              <a:lnSpc>
                <a:spcPts val="3500"/>
              </a:lnSpc>
              <a:spcBef>
                <a:spcPts val="1200"/>
              </a:spcBef>
              <a:buNone/>
            </a:pPr>
            <a:r>
              <a:rPr lang="zh-CN" altLang="en-US" sz="2800" dirty="0" smtClean="0">
                <a:solidFill>
                  <a:srgbClr val="FF0000"/>
                </a:solidFill>
                <a:latin typeface="华文中宋" panose="02010600040101010101" pitchFamily="2" charset="-122"/>
                <a:ea typeface="华文中宋" panose="02010600040101010101" pitchFamily="2" charset="-122"/>
              </a:rPr>
              <a:t>寄存器间接跳转</a:t>
            </a:r>
            <a:br>
              <a:rPr lang="zh-CN" altLang="en-US" dirty="0" smtClean="0">
                <a:latin typeface="华文中宋" panose="02010600040101010101" pitchFamily="2" charset="-122"/>
                <a:ea typeface="华文中宋" panose="02010600040101010101" pitchFamily="2" charset="-122"/>
              </a:rPr>
            </a:br>
            <a:r>
              <a:rPr lang="zh-CN" altLang="en-US" dirty="0" smtClean="0">
                <a:latin typeface="华文中宋" panose="02010600040101010101" pitchFamily="2" charset="-122"/>
                <a:ea typeface="华文中宋" panose="02010600040101010101" pitchFamily="2" charset="-122"/>
              </a:rPr>
              <a:t>    </a:t>
            </a:r>
            <a:r>
              <a:rPr lang="zh-CN" altLang="en-US" sz="2400" dirty="0" smtClean="0">
                <a:latin typeface="华文中宋" panose="02010600040101010101" pitchFamily="2" charset="-122"/>
                <a:ea typeface="华文中宋" panose="02010600040101010101" pitchFamily="2" charset="-122"/>
              </a:rPr>
              <a:t>编译时不知道目标位置，为了实现</a:t>
            </a:r>
            <a:r>
              <a:rPr lang="zh-CN" altLang="en-US" sz="2400" dirty="0" smtClean="0">
                <a:solidFill>
                  <a:srgbClr val="C00000"/>
                </a:solidFill>
                <a:latin typeface="华文中宋" panose="02010600040101010101" pitchFamily="2" charset="-122"/>
                <a:ea typeface="华文中宋" panose="02010600040101010101" pitchFamily="2" charset="-122"/>
              </a:rPr>
              <a:t>返回</a:t>
            </a:r>
            <a:r>
              <a:rPr lang="zh-CN" altLang="en-US" sz="2400" dirty="0" smtClean="0">
                <a:latin typeface="华文中宋" panose="02010600040101010101" pitchFamily="2" charset="-122"/>
                <a:ea typeface="华文中宋" panose="02010600040101010101" pitchFamily="2" charset="-122"/>
              </a:rPr>
              <a:t>和</a:t>
            </a:r>
            <a:r>
              <a:rPr lang="zh-CN" altLang="en-US" sz="2400" dirty="0" smtClean="0">
                <a:solidFill>
                  <a:srgbClr val="C00000"/>
                </a:solidFill>
                <a:latin typeface="华文中宋" panose="02010600040101010101" pitchFamily="2" charset="-122"/>
                <a:ea typeface="华文中宋" panose="02010600040101010101" pitchFamily="2" charset="-122"/>
              </a:rPr>
              <a:t>间接跳转</a:t>
            </a:r>
            <a:r>
              <a:rPr lang="zh-CN" altLang="en-US" sz="2400" dirty="0" smtClean="0">
                <a:latin typeface="华文中宋" panose="02010600040101010101" pitchFamily="2" charset="-122"/>
                <a:ea typeface="华文中宋" panose="02010600040101010101" pitchFamily="2" charset="-122"/>
              </a:rPr>
              <a:t>，需要使用寄存器间接跳转：</a:t>
            </a:r>
            <a:r>
              <a:rPr lang="zh-CN" altLang="en-US" sz="2400" dirty="0" smtClean="0">
                <a:solidFill>
                  <a:srgbClr val="C00000"/>
                </a:solidFill>
                <a:latin typeface="华文中宋" panose="02010600040101010101" pitchFamily="2" charset="-122"/>
                <a:ea typeface="华文中宋" panose="02010600040101010101" pitchFamily="2" charset="-122"/>
              </a:rPr>
              <a:t>给出包含目标地址的寄存器名称</a:t>
            </a:r>
            <a:r>
              <a:rPr lang="zh-CN" altLang="en-US" sz="2400" dirty="0" smtClean="0">
                <a:latin typeface="华文中宋" panose="02010600040101010101" pitchFamily="2" charset="-122"/>
                <a:ea typeface="华文中宋" panose="02010600040101010101" pitchFamily="2" charset="-122"/>
              </a:rPr>
              <a:t>。</a:t>
            </a:r>
            <a:br>
              <a:rPr lang="zh-CN" altLang="en-US" sz="2400" dirty="0" smtClean="0">
                <a:latin typeface="华文中宋" panose="02010600040101010101" pitchFamily="2" charset="-122"/>
                <a:ea typeface="华文中宋" panose="02010600040101010101" pitchFamily="2" charset="-122"/>
              </a:rPr>
            </a:br>
            <a:r>
              <a:rPr lang="zh-CN" altLang="en-US" sz="2800" dirty="0" smtClean="0">
                <a:solidFill>
                  <a:srgbClr val="002060"/>
                </a:solidFill>
                <a:latin typeface="华文中宋" panose="02010600040101010101" pitchFamily="2" charset="-122"/>
                <a:ea typeface="华文中宋" panose="02010600040101010101" pitchFamily="2" charset="-122"/>
              </a:rPr>
              <a:t>寄存器间接跳转还支持：</a:t>
            </a:r>
            <a:endParaRPr lang="zh-CN" altLang="en-US" sz="2800" dirty="0" smtClean="0">
              <a:solidFill>
                <a:srgbClr val="002060"/>
              </a:solidFill>
              <a:latin typeface="华文中宋" panose="02010600040101010101" pitchFamily="2" charset="-122"/>
              <a:ea typeface="华文中宋" panose="02010600040101010101" pitchFamily="2" charset="-122"/>
            </a:endParaRPr>
          </a:p>
          <a:p>
            <a:pPr marL="0" indent="0">
              <a:lnSpc>
                <a:spcPts val="3500"/>
              </a:lnSpc>
              <a:buFont typeface="Arial" panose="020B0604020202020204" pitchFamily="34" charset="0"/>
              <a:buNone/>
            </a:pPr>
            <a:r>
              <a:rPr lang="zh-CN" altLang="en-US" sz="2400" dirty="0" smtClean="0">
                <a:latin typeface="华文中宋" panose="02010600040101010101" pitchFamily="2" charset="-122"/>
                <a:ea typeface="华文中宋" panose="02010600040101010101" pitchFamily="2" charset="-122"/>
              </a:rPr>
              <a:t>    * 分支选择语句</a:t>
            </a:r>
            <a:r>
              <a:rPr lang="en-US" altLang="zh-CN" sz="2400" dirty="0" smtClean="0">
                <a:latin typeface="华文中宋" panose="02010600040101010101" pitchFamily="2" charset="-122"/>
                <a:ea typeface="华文中宋" panose="02010600040101010101" pitchFamily="2" charset="-122"/>
              </a:rPr>
              <a:t>case</a:t>
            </a:r>
            <a:r>
              <a:rPr lang="zh-CN" altLang="en-US" sz="2400" dirty="0" smtClean="0">
                <a:latin typeface="华文中宋" panose="02010600040101010101" pitchFamily="2" charset="-122"/>
                <a:ea typeface="华文中宋" panose="02010600040101010101" pitchFamily="2" charset="-122"/>
              </a:rPr>
              <a:t>或者</a:t>
            </a:r>
            <a:r>
              <a:rPr lang="en-US" altLang="zh-CN" sz="2400" dirty="0" smtClean="0">
                <a:latin typeface="华文中宋" panose="02010600040101010101" pitchFamily="2" charset="-122"/>
                <a:ea typeface="华文中宋" panose="02010600040101010101" pitchFamily="2" charset="-122"/>
              </a:rPr>
              <a:t>switch</a:t>
            </a:r>
            <a:br>
              <a:rPr lang="en-US" altLang="zh-CN" sz="2400" dirty="0" smtClean="0">
                <a:latin typeface="华文中宋" panose="02010600040101010101" pitchFamily="2" charset="-122"/>
                <a:ea typeface="华文中宋" panose="02010600040101010101" pitchFamily="2" charset="-122"/>
              </a:rPr>
            </a:br>
            <a:r>
              <a:rPr lang="en-US" altLang="zh-CN" sz="2400" dirty="0" smtClean="0">
                <a:latin typeface="华文中宋" panose="02010600040101010101" pitchFamily="2" charset="-122"/>
                <a:ea typeface="华文中宋" panose="02010600040101010101" pitchFamily="2" charset="-122"/>
              </a:rPr>
              <a:t>    </a:t>
            </a:r>
            <a:r>
              <a:rPr lang="zh-CN" altLang="en-US" sz="2400" dirty="0" smtClean="0">
                <a:latin typeface="华文中宋" panose="02010600040101010101" pitchFamily="2" charset="-122"/>
                <a:ea typeface="华文中宋" panose="02010600040101010101" pitchFamily="2" charset="-122"/>
              </a:rPr>
              <a:t>* 面向对象语言中的虚拟函数或者方法</a:t>
            </a:r>
            <a:br>
              <a:rPr lang="zh-CN" altLang="en-US" sz="2400" dirty="0" smtClean="0">
                <a:latin typeface="华文中宋" panose="02010600040101010101" pitchFamily="2" charset="-122"/>
                <a:ea typeface="华文中宋" panose="02010600040101010101" pitchFamily="2" charset="-122"/>
              </a:rPr>
            </a:br>
            <a:r>
              <a:rPr lang="zh-CN" altLang="en-US" sz="2400" dirty="0" smtClean="0">
                <a:latin typeface="华文中宋" panose="02010600040101010101" pitchFamily="2" charset="-122"/>
                <a:ea typeface="华文中宋" panose="02010600040101010101" pitchFamily="2" charset="-122"/>
              </a:rPr>
              <a:t>    * 高阶函数或者函数指针</a:t>
            </a:r>
            <a:br>
              <a:rPr lang="zh-CN" altLang="en-US" sz="2400" dirty="0" smtClean="0">
                <a:latin typeface="华文中宋" panose="02010600040101010101" pitchFamily="2" charset="-122"/>
                <a:ea typeface="华文中宋" panose="02010600040101010101" pitchFamily="2" charset="-122"/>
              </a:rPr>
            </a:br>
            <a:r>
              <a:rPr lang="zh-CN" altLang="en-US" sz="2400" dirty="0" smtClean="0">
                <a:latin typeface="华文中宋" panose="02010600040101010101" pitchFamily="2" charset="-122"/>
                <a:ea typeface="华文中宋" panose="02010600040101010101" pitchFamily="2" charset="-122"/>
              </a:rPr>
              <a:t>    * 动态共享库</a:t>
            </a:r>
            <a:br>
              <a:rPr lang="zh-CN" altLang="en-US" sz="2400" dirty="0" smtClean="0">
                <a:latin typeface="华文中宋" panose="02010600040101010101" pitchFamily="2" charset="-122"/>
                <a:ea typeface="华文中宋" panose="02010600040101010101" pitchFamily="2" charset="-122"/>
              </a:rPr>
            </a:br>
            <a:r>
              <a:rPr lang="zh-CN" altLang="en-US" sz="2400" dirty="0" smtClean="0">
                <a:latin typeface="华文中宋" panose="02010600040101010101" pitchFamily="2" charset="-122"/>
                <a:ea typeface="华文中宋" panose="02010600040101010101" pitchFamily="2" charset="-122"/>
              </a:rPr>
              <a:t>以上四种情况，编译时都不知道目标地址，因此通常在寄存器间接跳转之前，才把地址从存储器载入到寄存器中。</a:t>
            </a:r>
            <a:endParaRPr lang="zh-CN" altLang="en-US" sz="2400" dirty="0" smtClean="0">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idx="4294967295"/>
          </p:nvPr>
        </p:nvSpPr>
        <p:spPr>
          <a:xfrm>
            <a:off x="436180" y="76200"/>
            <a:ext cx="8403020" cy="685800"/>
          </a:xfrm>
        </p:spPr>
        <p:txBody>
          <a:bodyPr>
            <a:normAutofit/>
          </a:bodyPr>
          <a:lstStyle/>
          <a:p>
            <a:pPr lvl="0">
              <a:spcBef>
                <a:spcPts val="0"/>
              </a:spcBef>
            </a:pPr>
            <a:r>
              <a:rPr lang="en-US" altLang="zh-CN" sz="2800" dirty="0">
                <a:solidFill>
                  <a:srgbClr val="0000FF"/>
                </a:solidFill>
                <a:latin typeface="华文中宋" panose="02010600040101010101" pitchFamily="2" charset="-122"/>
                <a:ea typeface="华文中宋" panose="02010600040101010101" pitchFamily="2" charset="-122"/>
              </a:rPr>
              <a:t>2.6 </a:t>
            </a:r>
            <a:r>
              <a:rPr lang="zh-CN" altLang="en-US" sz="2800" dirty="0">
                <a:solidFill>
                  <a:srgbClr val="0000FF"/>
                </a:solidFill>
                <a:latin typeface="华文中宋" panose="02010600040101010101" pitchFamily="2" charset="-122"/>
                <a:ea typeface="华文中宋" panose="02010600040101010101" pitchFamily="2" charset="-122"/>
              </a:rPr>
              <a:t>控制流指令</a:t>
            </a:r>
            <a:endParaRPr lang="zh-CN" sz="2800" dirty="0">
              <a:solidFill>
                <a:schemeClr val="tx1"/>
              </a:solidFill>
              <a:latin typeface="华文中宋" panose="02010600040101010101" pitchFamily="2" charset="-122"/>
              <a:ea typeface="华文中宋" panose="02010600040101010101" pitchFamily="2" charset="-122"/>
            </a:endParaRPr>
          </a:p>
        </p:txBody>
      </p:sp>
      <p:sp>
        <p:nvSpPr>
          <p:cNvPr id="3" name="内容占位符 2"/>
          <p:cNvSpPr txBox="1"/>
          <p:nvPr/>
        </p:nvSpPr>
        <p:spPr>
          <a:xfrm>
            <a:off x="583984" y="908720"/>
            <a:ext cx="8107412" cy="82405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pPr marL="0" indent="0">
              <a:buFont typeface="Arial" panose="020B0604020202020204" pitchFamily="34" charset="0"/>
              <a:buNone/>
            </a:pPr>
            <a:r>
              <a:rPr lang="en-US" altLang="zh-CN" sz="2800" dirty="0" smtClean="0">
                <a:solidFill>
                  <a:srgbClr val="C00000"/>
                </a:solidFill>
                <a:latin typeface="华文中宋" panose="02010600040101010101" pitchFamily="2" charset="-122"/>
                <a:ea typeface="华文中宋" panose="02010600040101010101" pitchFamily="2" charset="-122"/>
              </a:rPr>
              <a:t>PC</a:t>
            </a:r>
            <a:r>
              <a:rPr lang="zh-CN" altLang="en-US" sz="2800" dirty="0" smtClean="0">
                <a:solidFill>
                  <a:srgbClr val="C00000"/>
                </a:solidFill>
                <a:latin typeface="华文中宋" panose="02010600040101010101" pitchFamily="2" charset="-122"/>
                <a:ea typeface="华文中宋" panose="02010600040101010101" pitchFamily="2" charset="-122"/>
              </a:rPr>
              <a:t>相对寻址</a:t>
            </a:r>
            <a:r>
              <a:rPr lang="zh-CN" altLang="en-US" sz="2800" dirty="0" smtClean="0">
                <a:latin typeface="华文中宋" panose="02010600040101010101" pitchFamily="2" charset="-122"/>
                <a:ea typeface="华文中宋" panose="02010600040101010101" pitchFamily="2" charset="-122"/>
              </a:rPr>
              <a:t>转移距离</a:t>
            </a:r>
            <a:r>
              <a:rPr lang="zh-CN" altLang="en-US" dirty="0" smtClean="0">
                <a:latin typeface="华文中宋" panose="02010600040101010101" pitchFamily="2" charset="-122"/>
                <a:ea typeface="华文中宋" panose="02010600040101010101" pitchFamily="2" charset="-122"/>
              </a:rPr>
              <a:t>：</a:t>
            </a:r>
            <a:r>
              <a:rPr lang="zh-CN" altLang="en-US" sz="2400" dirty="0" smtClean="0">
                <a:solidFill>
                  <a:srgbClr val="C00000"/>
                </a:solidFill>
                <a:latin typeface="华文中宋" panose="02010600040101010101" pitchFamily="2" charset="-122"/>
                <a:ea typeface="华文中宋" panose="02010600040101010101" pitchFamily="2" charset="-122"/>
              </a:rPr>
              <a:t>转移指令与目标之间的指令数</a:t>
            </a:r>
            <a:endParaRPr lang="zh-CN" altLang="en-US" sz="2400" dirty="0" smtClean="0">
              <a:solidFill>
                <a:srgbClr val="C00000"/>
              </a:solidFill>
              <a:latin typeface="华文中宋" panose="02010600040101010101" pitchFamily="2" charset="-122"/>
              <a:ea typeface="华文中宋" panose="02010600040101010101" pitchFamily="2" charset="-122"/>
            </a:endParaRPr>
          </a:p>
          <a:p>
            <a:pPr marL="0" indent="0">
              <a:buFont typeface="Arial" panose="020B0604020202020204" pitchFamily="34" charset="0"/>
              <a:buNone/>
            </a:pPr>
            <a:endParaRPr lang="zh-CN" altLang="en-US" dirty="0" smtClean="0">
              <a:latin typeface="华文中宋" panose="02010600040101010101" pitchFamily="2" charset="-122"/>
              <a:ea typeface="华文中宋" panose="02010600040101010101" pitchFamily="2" charset="-122"/>
            </a:endParaRPr>
          </a:p>
          <a:p>
            <a:pPr marL="0" indent="0">
              <a:buFont typeface="Arial" panose="020B0604020202020204" pitchFamily="34" charset="0"/>
              <a:buNone/>
            </a:pPr>
            <a:endParaRPr lang="zh-CN" altLang="en-US" dirty="0" smtClean="0">
              <a:latin typeface="华文中宋" panose="02010600040101010101" pitchFamily="2" charset="-122"/>
              <a:ea typeface="华文中宋" panose="02010600040101010101" pitchFamily="2" charset="-122"/>
            </a:endParaRPr>
          </a:p>
          <a:p>
            <a:pPr marL="0" indent="0">
              <a:buFont typeface="Arial" panose="020B0604020202020204" pitchFamily="34" charset="0"/>
              <a:buNone/>
            </a:pPr>
            <a:endParaRPr lang="zh-CN" altLang="en-US" dirty="0" smtClean="0">
              <a:latin typeface="华文中宋" panose="02010600040101010101" pitchFamily="2" charset="-122"/>
              <a:ea typeface="华文中宋" panose="02010600040101010101" pitchFamily="2" charset="-122"/>
            </a:endParaRPr>
          </a:p>
          <a:p>
            <a:pPr marL="0" indent="0">
              <a:buFont typeface="Arial" panose="020B0604020202020204" pitchFamily="34" charset="0"/>
              <a:buNone/>
            </a:pPr>
            <a:endParaRPr lang="zh-CN" altLang="en-US" dirty="0" smtClean="0">
              <a:latin typeface="华文中宋" panose="02010600040101010101" pitchFamily="2" charset="-122"/>
              <a:ea typeface="华文中宋" panose="02010600040101010101" pitchFamily="2" charset="-122"/>
            </a:endParaRPr>
          </a:p>
          <a:p>
            <a:pPr marL="0" indent="0">
              <a:buFont typeface="Arial" panose="020B0604020202020204" pitchFamily="34" charset="0"/>
              <a:buNone/>
            </a:pPr>
            <a:endParaRPr lang="zh-CN" altLang="en-US" dirty="0" smtClean="0">
              <a:latin typeface="华文中宋" panose="02010600040101010101" pitchFamily="2" charset="-122"/>
              <a:ea typeface="华文中宋" panose="02010600040101010101" pitchFamily="2" charset="-122"/>
            </a:endParaRPr>
          </a:p>
          <a:p>
            <a:pPr marL="0" indent="0">
              <a:buFont typeface="Arial" panose="020B0604020202020204" pitchFamily="34" charset="0"/>
              <a:buNone/>
            </a:pPr>
            <a:br>
              <a:rPr lang="zh-CN" altLang="en-US" dirty="0" smtClean="0">
                <a:latin typeface="华文中宋" panose="02010600040101010101" pitchFamily="2" charset="-122"/>
                <a:ea typeface="华文中宋" panose="02010600040101010101" pitchFamily="2" charset="-122"/>
              </a:rPr>
            </a:br>
            <a:r>
              <a:rPr lang="zh-CN" altLang="en-US" dirty="0" smtClean="0">
                <a:latin typeface="华文中宋" panose="02010600040101010101" pitchFamily="2" charset="-122"/>
                <a:ea typeface="华文中宋" panose="02010600040101010101" pitchFamily="2" charset="-122"/>
              </a:rPr>
              <a:t>    </a:t>
            </a:r>
            <a:endParaRPr lang="zh-CN" altLang="en-US" dirty="0" smtClean="0">
              <a:latin typeface="华文中宋" panose="02010600040101010101" pitchFamily="2" charset="-122"/>
              <a:ea typeface="华文中宋" panose="02010600040101010101" pitchFamily="2" charset="-122"/>
            </a:endParaRPr>
          </a:p>
        </p:txBody>
      </p:sp>
      <p:graphicFrame>
        <p:nvGraphicFramePr>
          <p:cNvPr id="4" name="Object 4"/>
          <p:cNvGraphicFramePr>
            <a:graphicFrameLocks noChangeAspect="1"/>
          </p:cNvGraphicFramePr>
          <p:nvPr/>
        </p:nvGraphicFramePr>
        <p:xfrm>
          <a:off x="436180" y="1556792"/>
          <a:ext cx="8102134" cy="4341104"/>
        </p:xfrm>
        <a:graphic>
          <a:graphicData uri="http://schemas.openxmlformats.org/drawingml/2006/chart">
            <c:chart xmlns:c="http://schemas.openxmlformats.org/drawingml/2006/chart" xmlns:r="http://schemas.openxmlformats.org/officeDocument/2006/relationships" r:id="rId1"/>
          </a:graphicData>
        </a:graphic>
      </p:graphicFrame>
      <p:sp>
        <p:nvSpPr>
          <p:cNvPr id="5" name="TextBox 5"/>
          <p:cNvSpPr txBox="1"/>
          <p:nvPr/>
        </p:nvSpPr>
        <p:spPr>
          <a:xfrm>
            <a:off x="633015" y="5897896"/>
            <a:ext cx="3854232" cy="369332"/>
          </a:xfrm>
          <a:prstGeom prst="rect">
            <a:avLst/>
          </a:prstGeom>
          <a:solidFill>
            <a:srgbClr val="FFFF00"/>
          </a:solidFill>
        </p:spPr>
        <p:txBody>
          <a:bodyPr wrap="square" rtlCol="0">
            <a:spAutoFit/>
          </a:bodyPr>
          <a:lstStyle/>
          <a:p>
            <a:r>
              <a:rPr lang="zh-CN" altLang="en-US" dirty="0" smtClean="0">
                <a:solidFill>
                  <a:srgbClr val="C00000"/>
                </a:solidFill>
              </a:rPr>
              <a:t>定点相对寻址转移位移量：</a:t>
            </a:r>
            <a:r>
              <a:rPr lang="zh-CN" altLang="en-US" dirty="0">
                <a:solidFill>
                  <a:srgbClr val="C00000"/>
                </a:solidFill>
              </a:rPr>
              <a:t>至少</a:t>
            </a:r>
            <a:r>
              <a:rPr lang="en-US" altLang="zh-CN" dirty="0" smtClean="0">
                <a:solidFill>
                  <a:srgbClr val="C00000"/>
                </a:solidFill>
              </a:rPr>
              <a:t>8</a:t>
            </a:r>
            <a:r>
              <a:rPr lang="zh-CN" altLang="en-US" dirty="0" smtClean="0">
                <a:solidFill>
                  <a:srgbClr val="C00000"/>
                </a:solidFill>
              </a:rPr>
              <a:t>位</a:t>
            </a:r>
            <a:endParaRPr lang="zh-CN" altLang="en-US" dirty="0">
              <a:solidFill>
                <a:srgbClr val="C00000"/>
              </a:solidFill>
            </a:endParaRPr>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idx="4294967295"/>
          </p:nvPr>
        </p:nvSpPr>
        <p:spPr>
          <a:xfrm>
            <a:off x="436180" y="76200"/>
            <a:ext cx="8403020" cy="685800"/>
          </a:xfrm>
        </p:spPr>
        <p:txBody>
          <a:bodyPr>
            <a:normAutofit/>
          </a:bodyPr>
          <a:lstStyle/>
          <a:p>
            <a:pPr lvl="0">
              <a:spcBef>
                <a:spcPts val="0"/>
              </a:spcBef>
            </a:pPr>
            <a:r>
              <a:rPr lang="en-US" altLang="zh-CN" sz="2800" dirty="0">
                <a:solidFill>
                  <a:srgbClr val="0000FF"/>
                </a:solidFill>
                <a:latin typeface="华文中宋" panose="02010600040101010101" pitchFamily="2" charset="-122"/>
                <a:ea typeface="华文中宋" panose="02010600040101010101" pitchFamily="2" charset="-122"/>
              </a:rPr>
              <a:t>2.6 </a:t>
            </a:r>
            <a:r>
              <a:rPr lang="zh-CN" altLang="en-US" sz="2800" dirty="0">
                <a:solidFill>
                  <a:srgbClr val="0000FF"/>
                </a:solidFill>
                <a:latin typeface="华文中宋" panose="02010600040101010101" pitchFamily="2" charset="-122"/>
                <a:ea typeface="华文中宋" panose="02010600040101010101" pitchFamily="2" charset="-122"/>
              </a:rPr>
              <a:t>控制流指令</a:t>
            </a:r>
            <a:endParaRPr lang="zh-CN" sz="2800" dirty="0">
              <a:solidFill>
                <a:schemeClr val="tx1"/>
              </a:solidFill>
              <a:latin typeface="华文中宋" panose="02010600040101010101" pitchFamily="2" charset="-122"/>
              <a:ea typeface="华文中宋" panose="02010600040101010101" pitchFamily="2" charset="-122"/>
            </a:endParaRPr>
          </a:p>
        </p:txBody>
      </p:sp>
      <p:sp>
        <p:nvSpPr>
          <p:cNvPr id="3" name="内容占位符 2"/>
          <p:cNvSpPr txBox="1"/>
          <p:nvPr/>
        </p:nvSpPr>
        <p:spPr>
          <a:xfrm>
            <a:off x="424948" y="980728"/>
            <a:ext cx="8229600" cy="5112568"/>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pPr marL="0" indent="0">
              <a:buNone/>
            </a:pPr>
            <a:r>
              <a:rPr lang="zh-CN" altLang="en-US" sz="2800" dirty="0" smtClean="0">
                <a:latin typeface="华文中宋" panose="02010600040101010101" pitchFamily="2" charset="-122"/>
                <a:ea typeface="华文中宋" panose="02010600040101010101" pitchFamily="2" charset="-122"/>
              </a:rPr>
              <a:t>条件转移的可选方案</a:t>
            </a:r>
            <a:br>
              <a:rPr lang="zh-CN" altLang="en-US" dirty="0" smtClean="0">
                <a:latin typeface="华文中宋" panose="02010600040101010101" pitchFamily="2" charset="-122"/>
                <a:ea typeface="华文中宋" panose="02010600040101010101" pitchFamily="2" charset="-122"/>
              </a:rPr>
            </a:br>
            <a:br>
              <a:rPr lang="zh-CN" altLang="en-US" dirty="0" smtClean="0">
                <a:latin typeface="华文中宋" panose="02010600040101010101" pitchFamily="2" charset="-122"/>
                <a:ea typeface="华文中宋" panose="02010600040101010101" pitchFamily="2" charset="-122"/>
              </a:rPr>
            </a:br>
            <a:br>
              <a:rPr lang="zh-CN" altLang="en-US" dirty="0" smtClean="0">
                <a:latin typeface="华文中宋" panose="02010600040101010101" pitchFamily="2" charset="-122"/>
                <a:ea typeface="华文中宋" panose="02010600040101010101" pitchFamily="2" charset="-122"/>
              </a:rPr>
            </a:br>
            <a:br>
              <a:rPr lang="zh-CN" altLang="en-US" dirty="0" smtClean="0">
                <a:latin typeface="华文中宋" panose="02010600040101010101" pitchFamily="2" charset="-122"/>
                <a:ea typeface="华文中宋" panose="02010600040101010101" pitchFamily="2" charset="-122"/>
              </a:rPr>
            </a:br>
            <a:br>
              <a:rPr lang="zh-CN" altLang="en-US" dirty="0" smtClean="0">
                <a:latin typeface="华文中宋" panose="02010600040101010101" pitchFamily="2" charset="-122"/>
                <a:ea typeface="华文中宋" panose="02010600040101010101" pitchFamily="2" charset="-122"/>
              </a:rPr>
            </a:br>
            <a:endParaRPr lang="zh-CN" altLang="en-US" dirty="0" smtClean="0">
              <a:latin typeface="华文中宋" panose="02010600040101010101" pitchFamily="2" charset="-122"/>
              <a:ea typeface="华文中宋" panose="02010600040101010101" pitchFamily="2" charset="-122"/>
            </a:endParaRPr>
          </a:p>
          <a:p>
            <a:endParaRPr lang="zh-CN" altLang="en-US" sz="2400" dirty="0" smtClean="0">
              <a:latin typeface="华文中宋" panose="02010600040101010101" pitchFamily="2" charset="-122"/>
              <a:ea typeface="华文中宋" panose="02010600040101010101" pitchFamily="2" charset="-122"/>
            </a:endParaRPr>
          </a:p>
          <a:p>
            <a:endParaRPr lang="zh-CN" altLang="en-US" sz="2400" dirty="0" smtClean="0">
              <a:latin typeface="华文中宋" panose="02010600040101010101" pitchFamily="2" charset="-122"/>
              <a:ea typeface="华文中宋" panose="02010600040101010101" pitchFamily="2" charset="-122"/>
            </a:endParaRPr>
          </a:p>
          <a:p>
            <a:endParaRPr lang="zh-CN" altLang="en-US" sz="2400" dirty="0" smtClean="0">
              <a:latin typeface="华文中宋" panose="02010600040101010101" pitchFamily="2" charset="-122"/>
              <a:ea typeface="华文中宋" panose="02010600040101010101" pitchFamily="2" charset="-122"/>
            </a:endParaRPr>
          </a:p>
          <a:p>
            <a:pPr>
              <a:buFont typeface="Arial" panose="020B0604020202020204" pitchFamily="34" charset="0"/>
              <a:buNone/>
            </a:pPr>
            <a:endParaRPr lang="zh-CN" altLang="en-US" sz="2400" dirty="0" smtClean="0">
              <a:latin typeface="华文中宋" panose="02010600040101010101" pitchFamily="2" charset="-122"/>
              <a:ea typeface="华文中宋" panose="02010600040101010101" pitchFamily="2" charset="-122"/>
            </a:endParaRPr>
          </a:p>
          <a:p>
            <a:pPr>
              <a:buFont typeface="Arial" panose="020B0604020202020204" pitchFamily="34" charset="0"/>
              <a:buNone/>
            </a:pPr>
            <a:r>
              <a:rPr lang="zh-CN" altLang="en-US" sz="2400" dirty="0" smtClean="0">
                <a:latin typeface="华文中宋" panose="02010600040101010101" pitchFamily="2" charset="-122"/>
                <a:ea typeface="华文中宋" panose="02010600040101010101" pitchFamily="2" charset="-122"/>
              </a:rPr>
              <a:t>上图列出了目前使用的三种方法和它们各自的优缺点。</a:t>
            </a:r>
            <a:br>
              <a:rPr lang="zh-CN" altLang="en-US" dirty="0" smtClean="0">
                <a:latin typeface="华文中宋" panose="02010600040101010101" pitchFamily="2" charset="-122"/>
                <a:ea typeface="华文中宋" panose="02010600040101010101" pitchFamily="2" charset="-122"/>
              </a:rPr>
            </a:br>
            <a:br>
              <a:rPr lang="zh-CN" altLang="en-US" dirty="0" smtClean="0">
                <a:latin typeface="华文中宋" panose="02010600040101010101" pitchFamily="2" charset="-122"/>
                <a:ea typeface="华文中宋" panose="02010600040101010101" pitchFamily="2" charset="-122"/>
              </a:rPr>
            </a:br>
            <a:br>
              <a:rPr lang="zh-CN" altLang="en-US" dirty="0" smtClean="0">
                <a:latin typeface="华文中宋" panose="02010600040101010101" pitchFamily="2" charset="-122"/>
                <a:ea typeface="华文中宋" panose="02010600040101010101" pitchFamily="2" charset="-122"/>
              </a:rPr>
            </a:br>
            <a:endParaRPr lang="zh-CN" altLang="en-US" sz="2000" dirty="0">
              <a:latin typeface="华文中宋" panose="02010600040101010101" pitchFamily="2" charset="-122"/>
              <a:ea typeface="华文中宋" panose="02010600040101010101" pitchFamily="2" charset="-122"/>
            </a:endParaRPr>
          </a:p>
        </p:txBody>
      </p:sp>
      <p:graphicFrame>
        <p:nvGraphicFramePr>
          <p:cNvPr id="4" name="表格 3"/>
          <p:cNvGraphicFramePr>
            <a:graphicFrameLocks noGrp="1"/>
          </p:cNvGraphicFramePr>
          <p:nvPr>
            <p:custDataLst>
              <p:tags r:id="rId1"/>
            </p:custDataLst>
          </p:nvPr>
        </p:nvGraphicFramePr>
        <p:xfrm>
          <a:off x="494286" y="1772816"/>
          <a:ext cx="8286808" cy="3790478"/>
        </p:xfrm>
        <a:graphic>
          <a:graphicData uri="http://schemas.openxmlformats.org/drawingml/2006/table">
            <a:tbl>
              <a:tblPr firstRow="1" bandRow="1">
                <a:tableStyleId>{5C22544A-7EE6-4342-B048-85BDC9FD1C3A}</a:tableStyleId>
              </a:tblPr>
              <a:tblGrid>
                <a:gridCol w="1063630"/>
                <a:gridCol w="1436406"/>
                <a:gridCol w="2074810"/>
                <a:gridCol w="1356606"/>
                <a:gridCol w="2355356"/>
              </a:tblGrid>
              <a:tr h="662723">
                <a:tc>
                  <a:txBody>
                    <a:bodyPr/>
                    <a:lstStyle/>
                    <a:p>
                      <a:pPr algn="ctr"/>
                      <a:r>
                        <a:rPr lang="zh-CN" altLang="en-US" sz="1800" dirty="0" smtClean="0"/>
                        <a:t>名称</a:t>
                      </a:r>
                      <a:endParaRPr lang="zh-CN" altLang="en-US" sz="1800" dirty="0"/>
                    </a:p>
                  </a:txBody>
                  <a:tcPr anchor="ctr"/>
                </a:tc>
                <a:tc>
                  <a:txBody>
                    <a:bodyPr/>
                    <a:lstStyle/>
                    <a:p>
                      <a:pPr algn="ctr"/>
                      <a:r>
                        <a:rPr lang="zh-CN" altLang="en-US" sz="1800" dirty="0" smtClean="0"/>
                        <a:t>举例</a:t>
                      </a:r>
                      <a:endParaRPr lang="zh-CN" altLang="en-US" sz="1800" dirty="0"/>
                    </a:p>
                  </a:txBody>
                  <a:tcPr anchor="ctr"/>
                </a:tc>
                <a:tc>
                  <a:txBody>
                    <a:bodyPr/>
                    <a:lstStyle/>
                    <a:p>
                      <a:pPr algn="ctr"/>
                      <a:r>
                        <a:rPr lang="zh-CN" altLang="en-US" sz="1800" dirty="0" smtClean="0"/>
                        <a:t>如何测试条件</a:t>
                      </a:r>
                      <a:endParaRPr lang="zh-CN" altLang="en-US" sz="1800" dirty="0"/>
                    </a:p>
                  </a:txBody>
                  <a:tcPr anchor="ctr"/>
                </a:tc>
                <a:tc>
                  <a:txBody>
                    <a:bodyPr/>
                    <a:lstStyle/>
                    <a:p>
                      <a:pPr algn="ctr"/>
                      <a:r>
                        <a:rPr lang="zh-CN" altLang="en-US" sz="1800" dirty="0" smtClean="0"/>
                        <a:t>优点</a:t>
                      </a:r>
                      <a:endParaRPr lang="zh-CN" altLang="en-US" sz="1800" dirty="0"/>
                    </a:p>
                  </a:txBody>
                  <a:tcPr anchor="ctr"/>
                </a:tc>
                <a:tc>
                  <a:txBody>
                    <a:bodyPr/>
                    <a:lstStyle/>
                    <a:p>
                      <a:pPr algn="ctr"/>
                      <a:r>
                        <a:rPr lang="zh-CN" altLang="en-US" sz="1800" dirty="0" smtClean="0"/>
                        <a:t>缺点</a:t>
                      </a:r>
                      <a:endParaRPr lang="zh-CN" altLang="en-US" sz="1800" dirty="0"/>
                    </a:p>
                  </a:txBody>
                  <a:tcPr anchor="ctr"/>
                </a:tc>
              </a:tr>
              <a:tr h="1418303">
                <a:tc>
                  <a:txBody>
                    <a:bodyPr/>
                    <a:lstStyle/>
                    <a:p>
                      <a:pPr algn="ctr"/>
                      <a:r>
                        <a:rPr lang="zh-CN" altLang="en-US" sz="1800" dirty="0" smtClean="0"/>
                        <a:t>条件码（</a:t>
                      </a:r>
                      <a:r>
                        <a:rPr lang="en-US" altLang="zh-CN" sz="1800" dirty="0" smtClean="0"/>
                        <a:t>CC</a:t>
                      </a:r>
                      <a:r>
                        <a:rPr lang="zh-CN" altLang="en-US" sz="1800" dirty="0" smtClean="0"/>
                        <a:t>）</a:t>
                      </a:r>
                      <a:endParaRPr lang="zh-CN" altLang="en-US" sz="1800" dirty="0"/>
                    </a:p>
                  </a:txBody>
                  <a:tcPr anchor="ctr">
                    <a:solidFill>
                      <a:schemeClr val="accent2">
                        <a:lumMod val="20000"/>
                        <a:lumOff val="80000"/>
                      </a:schemeClr>
                    </a:solidFill>
                  </a:tcPr>
                </a:tc>
                <a:tc>
                  <a:txBody>
                    <a:bodyPr/>
                    <a:lstStyle/>
                    <a:p>
                      <a:pPr algn="ctr"/>
                      <a:r>
                        <a:rPr lang="en-US" altLang="zh-CN" sz="1800" dirty="0" smtClean="0"/>
                        <a:t>80x86</a:t>
                      </a:r>
                      <a:r>
                        <a:rPr lang="zh-CN" altLang="en-US" sz="1800" dirty="0" smtClean="0"/>
                        <a:t>，</a:t>
                      </a:r>
                      <a:r>
                        <a:rPr lang="en-US" altLang="zh-CN" sz="1800" dirty="0" smtClean="0"/>
                        <a:t>ARM</a:t>
                      </a:r>
                      <a:r>
                        <a:rPr lang="zh-CN" altLang="en-US" sz="1800" dirty="0" smtClean="0"/>
                        <a:t>，</a:t>
                      </a:r>
                      <a:r>
                        <a:rPr lang="en-US" altLang="zh-CN" sz="1800" dirty="0" smtClean="0"/>
                        <a:t>PowerPC</a:t>
                      </a:r>
                      <a:r>
                        <a:rPr lang="zh-CN" altLang="en-US" sz="1800" dirty="0" smtClean="0"/>
                        <a:t>，</a:t>
                      </a:r>
                      <a:r>
                        <a:rPr lang="en-US" altLang="zh-CN" sz="1800" dirty="0" smtClean="0"/>
                        <a:t>SPARC</a:t>
                      </a:r>
                      <a:r>
                        <a:rPr lang="zh-CN" altLang="en-US" sz="1800" dirty="0" smtClean="0"/>
                        <a:t>，</a:t>
                      </a:r>
                      <a:r>
                        <a:rPr lang="en-US" altLang="zh-CN" sz="1800" dirty="0" err="1" smtClean="0"/>
                        <a:t>SuperH</a:t>
                      </a:r>
                      <a:endParaRPr lang="zh-CN" altLang="en-US" sz="1800" dirty="0"/>
                    </a:p>
                  </a:txBody>
                  <a:tcPr anchor="ctr">
                    <a:solidFill>
                      <a:schemeClr val="accent2">
                        <a:lumMod val="20000"/>
                        <a:lumOff val="80000"/>
                      </a:schemeClr>
                    </a:solidFill>
                  </a:tcPr>
                </a:tc>
                <a:tc>
                  <a:txBody>
                    <a:bodyPr/>
                    <a:lstStyle/>
                    <a:p>
                      <a:pPr algn="ctr"/>
                      <a:r>
                        <a:rPr lang="zh-CN" altLang="en-US" sz="1800" dirty="0" smtClean="0"/>
                        <a:t>由</a:t>
                      </a:r>
                      <a:r>
                        <a:rPr lang="en-US" altLang="zh-CN" sz="1800" dirty="0" smtClean="0"/>
                        <a:t>ALU</a:t>
                      </a:r>
                      <a:r>
                        <a:rPr lang="zh-CN" altLang="en-US" sz="1800" dirty="0" smtClean="0"/>
                        <a:t>操作设定的某些特定位，可能是由程序控制的</a:t>
                      </a:r>
                      <a:endParaRPr lang="zh-CN" altLang="en-US" sz="1800" dirty="0"/>
                    </a:p>
                  </a:txBody>
                  <a:tcPr anchor="ctr">
                    <a:solidFill>
                      <a:schemeClr val="accent2">
                        <a:lumMod val="20000"/>
                        <a:lumOff val="80000"/>
                      </a:schemeClr>
                    </a:solidFill>
                  </a:tcPr>
                </a:tc>
                <a:tc>
                  <a:txBody>
                    <a:bodyPr/>
                    <a:lstStyle/>
                    <a:p>
                      <a:pPr algn="ctr"/>
                      <a:r>
                        <a:rPr lang="zh-CN" altLang="en-US" sz="1800" dirty="0" smtClean="0"/>
                        <a:t>有时条件可自由设置</a:t>
                      </a:r>
                      <a:endParaRPr lang="zh-CN" altLang="en-US" sz="1800" dirty="0"/>
                    </a:p>
                  </a:txBody>
                  <a:tcPr anchor="ctr">
                    <a:solidFill>
                      <a:schemeClr val="accent2">
                        <a:lumMod val="20000"/>
                        <a:lumOff val="80000"/>
                      </a:schemeClr>
                    </a:solidFill>
                  </a:tcPr>
                </a:tc>
                <a:tc>
                  <a:txBody>
                    <a:bodyPr/>
                    <a:lstStyle/>
                    <a:p>
                      <a:pPr algn="ctr"/>
                      <a:r>
                        <a:rPr lang="en-US" altLang="zh-CN" sz="1800" dirty="0" smtClean="0"/>
                        <a:t>CC</a:t>
                      </a:r>
                      <a:r>
                        <a:rPr lang="zh-CN" altLang="en-US" sz="1800" dirty="0" smtClean="0"/>
                        <a:t>是附加状态。条件码改变了指令顺序</a:t>
                      </a:r>
                      <a:endParaRPr lang="zh-CN" altLang="en-US" sz="1800" dirty="0"/>
                    </a:p>
                  </a:txBody>
                  <a:tcPr anchor="ctr">
                    <a:solidFill>
                      <a:schemeClr val="accent2">
                        <a:lumMod val="20000"/>
                        <a:lumOff val="80000"/>
                      </a:schemeClr>
                    </a:solidFill>
                  </a:tcPr>
                </a:tc>
              </a:tr>
              <a:tr h="618234">
                <a:tc>
                  <a:txBody>
                    <a:bodyPr/>
                    <a:lstStyle/>
                    <a:p>
                      <a:pPr algn="ctr"/>
                      <a:r>
                        <a:rPr lang="zh-CN" altLang="en-US" sz="1800" dirty="0" smtClean="0"/>
                        <a:t>条件寄存器</a:t>
                      </a:r>
                      <a:endParaRPr lang="en-US" altLang="zh-CN" sz="1800" dirty="0" smtClean="0"/>
                    </a:p>
                  </a:txBody>
                  <a:tcPr anchor="ctr">
                    <a:solidFill>
                      <a:schemeClr val="accent2">
                        <a:lumMod val="20000"/>
                        <a:lumOff val="80000"/>
                      </a:schemeClr>
                    </a:solidFill>
                  </a:tcPr>
                </a:tc>
                <a:tc>
                  <a:txBody>
                    <a:bodyPr/>
                    <a:lstStyle/>
                    <a:p>
                      <a:pPr algn="ctr"/>
                      <a:r>
                        <a:rPr lang="en-US" altLang="zh-CN" sz="1800" dirty="0" smtClean="0"/>
                        <a:t>Alpha</a:t>
                      </a:r>
                      <a:endParaRPr lang="en-US" altLang="zh-CN" sz="1800" dirty="0" smtClean="0"/>
                    </a:p>
                  </a:txBody>
                  <a:tcPr anchor="ctr">
                    <a:solidFill>
                      <a:schemeClr val="accent2">
                        <a:lumMod val="20000"/>
                        <a:lumOff val="80000"/>
                      </a:schemeClr>
                    </a:solidFill>
                  </a:tcPr>
                </a:tc>
                <a:tc>
                  <a:txBody>
                    <a:bodyPr/>
                    <a:lstStyle/>
                    <a:p>
                      <a:pPr algn="ctr"/>
                      <a:r>
                        <a:rPr lang="zh-CN" altLang="en-US" sz="1800" dirty="0" smtClean="0"/>
                        <a:t>用比较结果测试任意寄存器</a:t>
                      </a:r>
                      <a:endParaRPr lang="zh-CN" altLang="en-US" sz="1800" dirty="0"/>
                    </a:p>
                  </a:txBody>
                  <a:tcPr anchor="ctr">
                    <a:solidFill>
                      <a:schemeClr val="accent2">
                        <a:lumMod val="20000"/>
                        <a:lumOff val="80000"/>
                      </a:schemeClr>
                    </a:solidFill>
                  </a:tcPr>
                </a:tc>
                <a:tc>
                  <a:txBody>
                    <a:bodyPr/>
                    <a:lstStyle/>
                    <a:p>
                      <a:pPr algn="ctr"/>
                      <a:r>
                        <a:rPr lang="zh-CN" altLang="en-US" sz="1800" dirty="0" smtClean="0"/>
                        <a:t>简单</a:t>
                      </a:r>
                      <a:endParaRPr lang="zh-CN" altLang="en-US" sz="1800" dirty="0"/>
                    </a:p>
                  </a:txBody>
                  <a:tcPr anchor="ctr">
                    <a:solidFill>
                      <a:schemeClr val="accent2">
                        <a:lumMod val="20000"/>
                        <a:lumOff val="80000"/>
                      </a:schemeClr>
                    </a:solidFill>
                  </a:tcPr>
                </a:tc>
                <a:tc>
                  <a:txBody>
                    <a:bodyPr/>
                    <a:lstStyle/>
                    <a:p>
                      <a:pPr algn="ctr"/>
                      <a:r>
                        <a:rPr lang="zh-CN" altLang="en-US" sz="1800" dirty="0" smtClean="0"/>
                        <a:t>占用一个寄存器</a:t>
                      </a:r>
                      <a:endParaRPr lang="zh-CN" altLang="en-US" sz="1800" dirty="0"/>
                    </a:p>
                  </a:txBody>
                  <a:tcPr anchor="ctr">
                    <a:solidFill>
                      <a:schemeClr val="accent2">
                        <a:lumMod val="20000"/>
                        <a:lumOff val="80000"/>
                      </a:schemeClr>
                    </a:solidFill>
                  </a:tcPr>
                </a:tc>
              </a:tr>
              <a:tr h="1024635">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dirty="0" smtClean="0"/>
                        <a:t>比较并转移</a:t>
                      </a:r>
                      <a:endParaRPr lang="zh-CN" altLang="en-US" sz="1800" dirty="0" smtClean="0"/>
                    </a:p>
                    <a:p>
                      <a:pPr algn="ctr"/>
                      <a:endParaRPr lang="zh-CN" altLang="en-US" sz="1800" dirty="0"/>
                    </a:p>
                  </a:txBody>
                  <a:tcPr anchor="ctr">
                    <a:solidFill>
                      <a:schemeClr val="accent2">
                        <a:lumMod val="20000"/>
                        <a:lumOff val="80000"/>
                      </a:schemeClr>
                    </a:solidFill>
                  </a:tcPr>
                </a:tc>
                <a:tc>
                  <a:txBody>
                    <a:bodyPr/>
                    <a:lstStyle/>
                    <a:p>
                      <a:pPr algn="ctr"/>
                      <a:r>
                        <a:rPr lang="en-US" altLang="zh-CN" sz="1800" dirty="0" smtClean="0"/>
                        <a:t>MIPS</a:t>
                      </a:r>
                      <a:endParaRPr lang="en-US" altLang="zh-CN" sz="1800" dirty="0" smtClean="0"/>
                    </a:p>
                    <a:p>
                      <a:pPr algn="ctr"/>
                      <a:r>
                        <a:rPr lang="en-US" altLang="zh-CN" sz="1800" dirty="0" smtClean="0"/>
                        <a:t>PA-RISC</a:t>
                      </a:r>
                      <a:r>
                        <a:rPr lang="zh-CN" altLang="en-US" sz="1800" dirty="0" smtClean="0"/>
                        <a:t>，</a:t>
                      </a:r>
                      <a:r>
                        <a:rPr lang="en-US" altLang="zh-CN" sz="1800" dirty="0" smtClean="0"/>
                        <a:t>VAX</a:t>
                      </a:r>
                      <a:endParaRPr lang="zh-CN" altLang="en-US" sz="1800" dirty="0" smtClean="0"/>
                    </a:p>
                    <a:p>
                      <a:pPr algn="ctr"/>
                      <a:endParaRPr lang="zh-CN" altLang="en-US" sz="1800" dirty="0"/>
                    </a:p>
                  </a:txBody>
                  <a:tcPr anchor="ctr">
                    <a:solidFill>
                      <a:schemeClr val="accent2">
                        <a:lumMod val="20000"/>
                        <a:lumOff val="80000"/>
                      </a:schemeClr>
                    </a:solidFill>
                  </a:tcPr>
                </a:tc>
                <a:tc>
                  <a:txBody>
                    <a:bodyPr/>
                    <a:lstStyle/>
                    <a:p>
                      <a:pPr algn="ctr"/>
                      <a:r>
                        <a:rPr lang="zh-CN" altLang="en-US" sz="1800" dirty="0" smtClean="0"/>
                        <a:t>比较是转移的一部分，通常比较只限于子集内部</a:t>
                      </a:r>
                      <a:endParaRPr lang="zh-CN" altLang="en-US" sz="1800" dirty="0"/>
                    </a:p>
                  </a:txBody>
                  <a:tcPr anchor="ctr">
                    <a:solidFill>
                      <a:schemeClr val="accent2">
                        <a:lumMod val="20000"/>
                        <a:lumOff val="80000"/>
                      </a:schemeClr>
                    </a:solidFill>
                  </a:tcPr>
                </a:tc>
                <a:tc>
                  <a:txBody>
                    <a:bodyPr/>
                    <a:lstStyle/>
                    <a:p>
                      <a:pPr algn="ctr"/>
                      <a:r>
                        <a:rPr lang="zh-CN" altLang="en-US" sz="1800" dirty="0" smtClean="0"/>
                        <a:t>一个转移是一条而不是两条指令</a:t>
                      </a:r>
                      <a:endParaRPr lang="zh-CN" altLang="en-US" sz="1800" dirty="0"/>
                    </a:p>
                  </a:txBody>
                  <a:tcPr anchor="ctr">
                    <a:solidFill>
                      <a:schemeClr val="accent2">
                        <a:lumMod val="20000"/>
                        <a:lumOff val="80000"/>
                      </a:schemeClr>
                    </a:solidFill>
                  </a:tcPr>
                </a:tc>
                <a:tc>
                  <a:txBody>
                    <a:bodyPr/>
                    <a:lstStyle/>
                    <a:p>
                      <a:pPr algn="ctr"/>
                      <a:r>
                        <a:rPr lang="zh-CN" altLang="en-US" sz="1800" dirty="0" smtClean="0"/>
                        <a:t>对流水线执行来说，一条指令要做的事情可能太多了</a:t>
                      </a:r>
                      <a:endParaRPr lang="zh-CN" altLang="en-US" sz="1800" dirty="0"/>
                    </a:p>
                  </a:txBody>
                  <a:tcPr anchor="ctr">
                    <a:solidFill>
                      <a:schemeClr val="accent2">
                        <a:lumMod val="20000"/>
                        <a:lumOff val="80000"/>
                      </a:schemeClr>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idx="4294967295"/>
          </p:nvPr>
        </p:nvSpPr>
        <p:spPr>
          <a:xfrm>
            <a:off x="436180" y="76200"/>
            <a:ext cx="8403020" cy="685800"/>
          </a:xfrm>
        </p:spPr>
        <p:txBody>
          <a:bodyPr>
            <a:normAutofit/>
          </a:bodyPr>
          <a:lstStyle/>
          <a:p>
            <a:pPr lvl="0">
              <a:spcBef>
                <a:spcPts val="0"/>
              </a:spcBef>
            </a:pPr>
            <a:r>
              <a:rPr lang="en-US" altLang="zh-CN" sz="2800" dirty="0">
                <a:solidFill>
                  <a:srgbClr val="0000FF"/>
                </a:solidFill>
                <a:latin typeface="华文中宋" panose="02010600040101010101" pitchFamily="2" charset="-122"/>
                <a:ea typeface="华文中宋" panose="02010600040101010101" pitchFamily="2" charset="-122"/>
              </a:rPr>
              <a:t>2.6 </a:t>
            </a:r>
            <a:r>
              <a:rPr lang="zh-CN" altLang="en-US" sz="2800" dirty="0">
                <a:solidFill>
                  <a:srgbClr val="0000FF"/>
                </a:solidFill>
                <a:latin typeface="华文中宋" panose="02010600040101010101" pitchFamily="2" charset="-122"/>
                <a:ea typeface="华文中宋" panose="02010600040101010101" pitchFamily="2" charset="-122"/>
              </a:rPr>
              <a:t>控制流指令</a:t>
            </a:r>
            <a:endParaRPr lang="zh-CN" sz="2800" dirty="0">
              <a:solidFill>
                <a:schemeClr val="tx1"/>
              </a:solidFill>
              <a:latin typeface="华文中宋" panose="02010600040101010101" pitchFamily="2" charset="-122"/>
              <a:ea typeface="华文中宋" panose="02010600040101010101" pitchFamily="2" charset="-122"/>
            </a:endParaRPr>
          </a:p>
        </p:txBody>
      </p:sp>
      <p:sp>
        <p:nvSpPr>
          <p:cNvPr id="3" name="内容占位符 2"/>
          <p:cNvSpPr txBox="1"/>
          <p:nvPr/>
        </p:nvSpPr>
        <p:spPr>
          <a:xfrm>
            <a:off x="396000" y="1035024"/>
            <a:ext cx="8229600" cy="6657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pPr marL="0" indent="0">
              <a:buNone/>
            </a:pPr>
            <a:r>
              <a:rPr lang="zh-CN" altLang="en-US" sz="2800" dirty="0" smtClean="0">
                <a:latin typeface="华文中宋" panose="02010600040101010101" pitchFamily="2" charset="-122"/>
                <a:ea typeface="华文中宋" panose="02010600040101010101" pitchFamily="2" charset="-122"/>
              </a:rPr>
              <a:t>不同类型</a:t>
            </a:r>
            <a:r>
              <a:rPr lang="zh-CN" altLang="en-US" sz="2800" dirty="0" smtClean="0">
                <a:solidFill>
                  <a:srgbClr val="C00000"/>
                </a:solidFill>
                <a:latin typeface="华文中宋" panose="02010600040101010101" pitchFamily="2" charset="-122"/>
                <a:ea typeface="华文中宋" panose="02010600040101010101" pitchFamily="2" charset="-122"/>
              </a:rPr>
              <a:t>条件转移</a:t>
            </a:r>
            <a:r>
              <a:rPr lang="zh-CN" altLang="en-US" sz="2800" dirty="0" smtClean="0">
                <a:latin typeface="华文中宋" panose="02010600040101010101" pitchFamily="2" charset="-122"/>
                <a:ea typeface="华文中宋" panose="02010600040101010101" pitchFamily="2" charset="-122"/>
              </a:rPr>
              <a:t>中的频率</a:t>
            </a:r>
            <a:br>
              <a:rPr lang="zh-CN" altLang="en-US" sz="2800" dirty="0" smtClean="0">
                <a:latin typeface="华文中宋" panose="02010600040101010101" pitchFamily="2" charset="-122"/>
                <a:ea typeface="华文中宋" panose="02010600040101010101" pitchFamily="2" charset="-122"/>
              </a:rPr>
            </a:br>
            <a:br>
              <a:rPr lang="zh-CN" altLang="en-US" sz="2800" dirty="0" smtClean="0">
                <a:latin typeface="华文中宋" panose="02010600040101010101" pitchFamily="2" charset="-122"/>
                <a:ea typeface="华文中宋" panose="02010600040101010101" pitchFamily="2" charset="-122"/>
              </a:rPr>
            </a:br>
            <a:br>
              <a:rPr lang="zh-CN" altLang="en-US" sz="2800" dirty="0" smtClean="0">
                <a:latin typeface="华文中宋" panose="02010600040101010101" pitchFamily="2" charset="-122"/>
                <a:ea typeface="华文中宋" panose="02010600040101010101" pitchFamily="2" charset="-122"/>
              </a:rPr>
            </a:br>
            <a:br>
              <a:rPr lang="zh-CN" altLang="en-US" sz="2800" dirty="0" smtClean="0">
                <a:latin typeface="华文中宋" panose="02010600040101010101" pitchFamily="2" charset="-122"/>
                <a:ea typeface="华文中宋" panose="02010600040101010101" pitchFamily="2" charset="-122"/>
              </a:rPr>
            </a:br>
            <a:br>
              <a:rPr lang="zh-CN" altLang="en-US" sz="2800" dirty="0" smtClean="0">
                <a:latin typeface="华文中宋" panose="02010600040101010101" pitchFamily="2" charset="-122"/>
                <a:ea typeface="华文中宋" panose="02010600040101010101" pitchFamily="2" charset="-122"/>
              </a:rPr>
            </a:br>
            <a:br>
              <a:rPr lang="zh-CN" altLang="en-US" sz="2800" dirty="0" smtClean="0">
                <a:latin typeface="华文中宋" panose="02010600040101010101" pitchFamily="2" charset="-122"/>
                <a:ea typeface="华文中宋" panose="02010600040101010101" pitchFamily="2" charset="-122"/>
              </a:rPr>
            </a:br>
            <a:br>
              <a:rPr lang="zh-CN" altLang="en-US" sz="2800" dirty="0" smtClean="0">
                <a:latin typeface="华文中宋" panose="02010600040101010101" pitchFamily="2" charset="-122"/>
                <a:ea typeface="华文中宋" panose="02010600040101010101" pitchFamily="2" charset="-122"/>
              </a:rPr>
            </a:br>
            <a:endParaRPr lang="zh-CN" altLang="en-US" sz="1800" dirty="0">
              <a:latin typeface="华文中宋" panose="02010600040101010101" pitchFamily="2" charset="-122"/>
              <a:ea typeface="华文中宋" panose="02010600040101010101" pitchFamily="2" charset="-122"/>
            </a:endParaRPr>
          </a:p>
        </p:txBody>
      </p:sp>
      <p:graphicFrame>
        <p:nvGraphicFramePr>
          <p:cNvPr id="4" name="Object 3"/>
          <p:cNvGraphicFramePr>
            <a:graphicFrameLocks noChangeAspect="1"/>
          </p:cNvGraphicFramePr>
          <p:nvPr/>
        </p:nvGraphicFramePr>
        <p:xfrm>
          <a:off x="996970" y="1720592"/>
          <a:ext cx="7281440" cy="3944988"/>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idx="4294967295"/>
          </p:nvPr>
        </p:nvSpPr>
        <p:spPr>
          <a:xfrm>
            <a:off x="436180" y="76200"/>
            <a:ext cx="8403020" cy="685800"/>
          </a:xfrm>
        </p:spPr>
        <p:txBody>
          <a:bodyPr>
            <a:normAutofit/>
          </a:bodyPr>
          <a:lstStyle/>
          <a:p>
            <a:pPr lvl="0">
              <a:spcBef>
                <a:spcPts val="0"/>
              </a:spcBef>
            </a:pPr>
            <a:r>
              <a:rPr lang="en-US" altLang="zh-CN" sz="2800" dirty="0">
                <a:solidFill>
                  <a:srgbClr val="0000FF"/>
                </a:solidFill>
                <a:latin typeface="华文中宋" panose="02010600040101010101" pitchFamily="2" charset="-122"/>
                <a:ea typeface="华文中宋" panose="02010600040101010101" pitchFamily="2" charset="-122"/>
              </a:rPr>
              <a:t>2.6 </a:t>
            </a:r>
            <a:r>
              <a:rPr lang="zh-CN" altLang="en-US" sz="2800" dirty="0">
                <a:solidFill>
                  <a:srgbClr val="0000FF"/>
                </a:solidFill>
                <a:latin typeface="华文中宋" panose="02010600040101010101" pitchFamily="2" charset="-122"/>
                <a:ea typeface="华文中宋" panose="02010600040101010101" pitchFamily="2" charset="-122"/>
              </a:rPr>
              <a:t>控制流指令</a:t>
            </a:r>
            <a:endParaRPr lang="zh-CN" sz="2800" dirty="0">
              <a:solidFill>
                <a:schemeClr val="tx1"/>
              </a:solidFill>
              <a:latin typeface="华文中宋" panose="02010600040101010101" pitchFamily="2" charset="-122"/>
              <a:ea typeface="华文中宋" panose="02010600040101010101" pitchFamily="2" charset="-122"/>
            </a:endParaRPr>
          </a:p>
        </p:txBody>
      </p:sp>
      <p:sp>
        <p:nvSpPr>
          <p:cNvPr id="3" name="内容占位符 2"/>
          <p:cNvSpPr txBox="1"/>
          <p:nvPr/>
        </p:nvSpPr>
        <p:spPr>
          <a:xfrm>
            <a:off x="436180" y="980728"/>
            <a:ext cx="8229600" cy="5202288"/>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pPr marL="0" indent="0">
              <a:lnSpc>
                <a:spcPts val="3500"/>
              </a:lnSpc>
              <a:buNone/>
            </a:pPr>
            <a:r>
              <a:rPr lang="zh-CN" altLang="en-US" sz="2800" dirty="0" smtClean="0">
                <a:latin typeface="华文中宋" panose="02010600040101010101" pitchFamily="2" charset="-122"/>
                <a:ea typeface="华文中宋" panose="02010600040101010101" pitchFamily="2" charset="-122"/>
              </a:rPr>
              <a:t>过程调用的可选方案</a:t>
            </a:r>
            <a:br>
              <a:rPr lang="zh-CN" altLang="en-US" dirty="0" smtClean="0">
                <a:latin typeface="华文中宋" panose="02010600040101010101" pitchFamily="2" charset="-122"/>
                <a:ea typeface="华文中宋" panose="02010600040101010101" pitchFamily="2" charset="-122"/>
              </a:rPr>
            </a:br>
            <a:r>
              <a:rPr lang="zh-CN" altLang="en-US" dirty="0" smtClean="0">
                <a:latin typeface="华文中宋" panose="02010600040101010101" pitchFamily="2" charset="-122"/>
                <a:ea typeface="华文中宋" panose="02010600040101010101" pitchFamily="2" charset="-122"/>
              </a:rPr>
              <a:t>    </a:t>
            </a:r>
            <a:r>
              <a:rPr lang="zh-CN" altLang="en-US" sz="2400" dirty="0" smtClean="0">
                <a:latin typeface="华文中宋" panose="02010600040101010101" pitchFamily="2" charset="-122"/>
                <a:ea typeface="华文中宋" panose="02010600040101010101" pitchFamily="2" charset="-122"/>
              </a:rPr>
              <a:t>有两种基本、传统的方法用来保存寄存器：</a:t>
            </a:r>
            <a:r>
              <a:rPr lang="zh-CN" altLang="en-US" sz="2400" dirty="0" smtClean="0">
                <a:solidFill>
                  <a:srgbClr val="C00000"/>
                </a:solidFill>
                <a:latin typeface="华文中宋" panose="02010600040101010101" pitchFamily="2" charset="-122"/>
                <a:ea typeface="华文中宋" panose="02010600040101010101" pitchFamily="2" charset="-122"/>
              </a:rPr>
              <a:t>调用者保存</a:t>
            </a:r>
            <a:r>
              <a:rPr lang="zh-CN" altLang="en-US" sz="2400" dirty="0" smtClean="0">
                <a:latin typeface="华文中宋" panose="02010600040101010101" pitchFamily="2" charset="-122"/>
                <a:ea typeface="华文中宋" panose="02010600040101010101" pitchFamily="2" charset="-122"/>
              </a:rPr>
              <a:t>和</a:t>
            </a:r>
            <a:r>
              <a:rPr lang="zh-CN" altLang="en-US" sz="2400" dirty="0" smtClean="0">
                <a:solidFill>
                  <a:srgbClr val="660066"/>
                </a:solidFill>
                <a:latin typeface="华文中宋" panose="02010600040101010101" pitchFamily="2" charset="-122"/>
                <a:ea typeface="华文中宋" panose="02010600040101010101" pitchFamily="2" charset="-122"/>
              </a:rPr>
              <a:t>被调用者保存</a:t>
            </a:r>
            <a:r>
              <a:rPr lang="zh-CN" altLang="en-US" sz="2400" dirty="0" smtClean="0">
                <a:latin typeface="华文中宋" panose="02010600040101010101" pitchFamily="2" charset="-122"/>
                <a:ea typeface="华文中宋" panose="02010600040101010101" pitchFamily="2" charset="-122"/>
              </a:rPr>
              <a:t>。</a:t>
            </a:r>
            <a:endParaRPr lang="zh-CN" altLang="en-US" sz="2400" dirty="0" smtClean="0">
              <a:latin typeface="华文中宋" panose="02010600040101010101" pitchFamily="2" charset="-122"/>
              <a:ea typeface="华文中宋" panose="02010600040101010101" pitchFamily="2" charset="-122"/>
            </a:endParaRPr>
          </a:p>
          <a:p>
            <a:pPr>
              <a:lnSpc>
                <a:spcPts val="3500"/>
              </a:lnSpc>
              <a:buFont typeface="Wingdings" panose="05000000000000000000" pitchFamily="2" charset="2"/>
              <a:buChar char="Ø"/>
            </a:pPr>
            <a:r>
              <a:rPr lang="zh-CN" altLang="en-US" sz="2400" dirty="0" smtClean="0">
                <a:solidFill>
                  <a:schemeClr val="accent1"/>
                </a:solidFill>
                <a:latin typeface="华文中宋" panose="02010600040101010101" pitchFamily="2" charset="-122"/>
                <a:ea typeface="华文中宋" panose="02010600040101010101" pitchFamily="2" charset="-122"/>
              </a:rPr>
              <a:t>调用者保存：</a:t>
            </a:r>
            <a:r>
              <a:rPr lang="zh-CN" altLang="en-US" sz="2400" dirty="0" smtClean="0">
                <a:latin typeface="华文中宋" panose="02010600040101010101" pitchFamily="2" charset="-122"/>
                <a:ea typeface="华文中宋" panose="02010600040101010101" pitchFamily="2" charset="-122"/>
              </a:rPr>
              <a:t>调用者调用其他过程时，必须保存在调用过程后还要使用的寄存器，被调用者则无须维护这些寄存器。</a:t>
            </a:r>
            <a:endParaRPr lang="zh-CN" altLang="en-US" sz="2400" dirty="0" smtClean="0">
              <a:latin typeface="华文中宋" panose="02010600040101010101" pitchFamily="2" charset="-122"/>
              <a:ea typeface="华文中宋" panose="02010600040101010101" pitchFamily="2" charset="-122"/>
            </a:endParaRPr>
          </a:p>
          <a:p>
            <a:pPr>
              <a:lnSpc>
                <a:spcPts val="3500"/>
              </a:lnSpc>
              <a:buFont typeface="Wingdings" panose="05000000000000000000" pitchFamily="2" charset="2"/>
              <a:buChar char="Ø"/>
            </a:pPr>
            <a:r>
              <a:rPr lang="zh-CN" altLang="en-US" sz="2400" dirty="0" smtClean="0">
                <a:solidFill>
                  <a:schemeClr val="accent1"/>
                </a:solidFill>
                <a:latin typeface="华文中宋" panose="02010600040101010101" pitchFamily="2" charset="-122"/>
                <a:ea typeface="华文中宋" panose="02010600040101010101" pitchFamily="2" charset="-122"/>
              </a:rPr>
              <a:t>被调用者保存：</a:t>
            </a:r>
            <a:r>
              <a:rPr lang="zh-CN" altLang="en-US" sz="2400" dirty="0" smtClean="0">
                <a:latin typeface="华文中宋" panose="02010600040101010101" pitchFamily="2" charset="-122"/>
                <a:ea typeface="华文中宋" panose="02010600040101010101" pitchFamily="2" charset="-122"/>
              </a:rPr>
              <a:t>被调用的过程必须保存它要使用的寄存器，调用者则不受这种限制。</a:t>
            </a:r>
            <a:endParaRPr lang="en-US" altLang="zh-CN" sz="2400" dirty="0">
              <a:latin typeface="华文中宋" panose="02010600040101010101" pitchFamily="2" charset="-122"/>
              <a:ea typeface="华文中宋" panose="02010600040101010101" pitchFamily="2" charset="-122"/>
            </a:endParaRPr>
          </a:p>
          <a:p>
            <a:pPr marL="0" indent="0">
              <a:lnSpc>
                <a:spcPts val="3500"/>
              </a:lnSpc>
              <a:buNone/>
            </a:pPr>
            <a:r>
              <a:rPr lang="en-US" altLang="zh-CN" sz="2400" dirty="0" smtClean="0">
                <a:latin typeface="华文中宋" panose="02010600040101010101" pitchFamily="2" charset="-122"/>
                <a:ea typeface="华文中宋" panose="02010600040101010101" pitchFamily="2" charset="-122"/>
              </a:rPr>
              <a:t>     </a:t>
            </a:r>
            <a:r>
              <a:rPr lang="zh-CN" altLang="en-US" sz="2400" dirty="0" smtClean="0">
                <a:latin typeface="华文中宋" panose="02010600040101010101" pitchFamily="2" charset="-122"/>
                <a:ea typeface="华文中宋" panose="02010600040101010101" pitchFamily="2" charset="-122"/>
              </a:rPr>
              <a:t>有时候，如果</a:t>
            </a:r>
            <a:r>
              <a:rPr lang="zh-CN" altLang="en-US" sz="2400" dirty="0" smtClean="0">
                <a:solidFill>
                  <a:srgbClr val="C00000"/>
                </a:solidFill>
                <a:latin typeface="华文中宋" panose="02010600040101010101" pitchFamily="2" charset="-122"/>
                <a:ea typeface="华文中宋" panose="02010600040101010101" pitchFamily="2" charset="-122"/>
              </a:rPr>
              <a:t>两个不同的过程都要访问相同的全局变量</a:t>
            </a:r>
            <a:r>
              <a:rPr lang="zh-CN" altLang="en-US" sz="2400" dirty="0" smtClean="0">
                <a:latin typeface="华文中宋" panose="02010600040101010101" pitchFamily="2" charset="-122"/>
                <a:ea typeface="华文中宋" panose="02010600040101010101" pitchFamily="2" charset="-122"/>
              </a:rPr>
              <a:t>，则必须使用</a:t>
            </a:r>
            <a:r>
              <a:rPr lang="zh-CN" altLang="en-US" sz="2400" dirty="0" smtClean="0">
                <a:solidFill>
                  <a:srgbClr val="C00000"/>
                </a:solidFill>
                <a:latin typeface="华文中宋" panose="02010600040101010101" pitchFamily="2" charset="-122"/>
                <a:ea typeface="华文中宋" panose="02010600040101010101" pitchFamily="2" charset="-122"/>
              </a:rPr>
              <a:t>调用者保存方法</a:t>
            </a:r>
            <a:r>
              <a:rPr lang="zh-CN" altLang="en-US" sz="2400" dirty="0" smtClean="0">
                <a:latin typeface="华文中宋" panose="02010600040101010101" pitchFamily="2" charset="-122"/>
                <a:ea typeface="华文中宋" panose="02010600040101010101" pitchFamily="2" charset="-122"/>
              </a:rPr>
              <a:t>。大多数实际使用的编译器会结合这两种方法。 </a:t>
            </a:r>
            <a:br>
              <a:rPr lang="zh-CN" altLang="en-US" sz="2400" dirty="0" smtClean="0">
                <a:latin typeface="华文中宋" panose="02010600040101010101" pitchFamily="2" charset="-122"/>
                <a:ea typeface="华文中宋" panose="02010600040101010101" pitchFamily="2" charset="-122"/>
              </a:rPr>
            </a:br>
            <a:br>
              <a:rPr lang="zh-CN" altLang="en-US" dirty="0" smtClean="0">
                <a:latin typeface="华文中宋" panose="02010600040101010101" pitchFamily="2" charset="-122"/>
                <a:ea typeface="华文中宋" panose="02010600040101010101" pitchFamily="2" charset="-122"/>
              </a:rPr>
            </a:br>
            <a:br>
              <a:rPr lang="zh-CN" altLang="en-US" dirty="0" smtClean="0">
                <a:latin typeface="华文中宋" panose="02010600040101010101" pitchFamily="2" charset="-122"/>
                <a:ea typeface="华文中宋" panose="02010600040101010101" pitchFamily="2" charset="-122"/>
              </a:rPr>
            </a:br>
            <a:r>
              <a:rPr lang="zh-CN" altLang="en-US" dirty="0" smtClean="0">
                <a:latin typeface="华文中宋" panose="02010600040101010101" pitchFamily="2" charset="-122"/>
                <a:ea typeface="华文中宋" panose="02010600040101010101" pitchFamily="2" charset="-122"/>
              </a:rPr>
              <a:t>  </a:t>
            </a:r>
            <a:br>
              <a:rPr lang="zh-CN" altLang="en-US" dirty="0" smtClean="0">
                <a:latin typeface="华文中宋" panose="02010600040101010101" pitchFamily="2" charset="-122"/>
                <a:ea typeface="华文中宋" panose="02010600040101010101" pitchFamily="2" charset="-122"/>
              </a:rPr>
            </a:br>
            <a:endParaRPr lang="zh-CN" altLang="en-US" sz="2000" dirty="0">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p:cNvSpPr txBox="1"/>
          <p:nvPr/>
        </p:nvSpPr>
        <p:spPr>
          <a:xfrm>
            <a:off x="755576" y="404664"/>
            <a:ext cx="7562641" cy="6155018"/>
          </a:xfrm>
          <a:prstGeom prst="rect">
            <a:avLst/>
          </a:prstGeom>
          <a:noFill/>
        </p:spPr>
        <p:txBody>
          <a:bodyPr wrap="square" rtlCol="0">
            <a:spAutoFit/>
          </a:bodyPr>
          <a:lstStyle/>
          <a:p>
            <a:pPr>
              <a:lnSpc>
                <a:spcPct val="150000"/>
              </a:lnSpc>
              <a:spcAft>
                <a:spcPts val="1800"/>
              </a:spcAft>
            </a:pPr>
            <a:r>
              <a:rPr lang="zh-CN" altLang="en-US" sz="2800" b="1" dirty="0" smtClean="0">
                <a:solidFill>
                  <a:schemeClr val="accent1">
                    <a:lumMod val="75000"/>
                  </a:schemeClr>
                </a:solidFill>
                <a:latin typeface="华文中宋" panose="02010600040101010101" pitchFamily="2" charset="-122"/>
                <a:ea typeface="华文中宋" panose="02010600040101010101" pitchFamily="2" charset="-122"/>
              </a:rPr>
              <a:t>第</a:t>
            </a:r>
            <a:r>
              <a:rPr lang="en-US" altLang="zh-CN" sz="2800" b="1" dirty="0" smtClean="0">
                <a:solidFill>
                  <a:schemeClr val="accent1">
                    <a:lumMod val="75000"/>
                  </a:schemeClr>
                </a:solidFill>
                <a:latin typeface="华文中宋" panose="02010600040101010101" pitchFamily="2" charset="-122"/>
                <a:ea typeface="华文中宋" panose="02010600040101010101" pitchFamily="2" charset="-122"/>
              </a:rPr>
              <a:t>2</a:t>
            </a:r>
            <a:r>
              <a:rPr lang="zh-CN" altLang="en-US" sz="2800" b="1" dirty="0" smtClean="0">
                <a:solidFill>
                  <a:schemeClr val="accent1">
                    <a:lumMod val="75000"/>
                  </a:schemeClr>
                </a:solidFill>
                <a:latin typeface="华文中宋" panose="02010600040101010101" pitchFamily="2" charset="-122"/>
                <a:ea typeface="华文中宋" panose="02010600040101010101" pitchFamily="2" charset="-122"/>
              </a:rPr>
              <a:t>章  指令系统原理与示例</a:t>
            </a:r>
            <a:endParaRPr lang="en-US" altLang="zh-CN" sz="2800" b="1" dirty="0" smtClean="0">
              <a:solidFill>
                <a:schemeClr val="accent1">
                  <a:lumMod val="75000"/>
                </a:schemeClr>
              </a:solidFill>
              <a:latin typeface="华文中宋" panose="02010600040101010101" pitchFamily="2" charset="-122"/>
              <a:ea typeface="华文中宋" panose="02010600040101010101" pitchFamily="2" charset="-122"/>
            </a:endParaRPr>
          </a:p>
          <a:p>
            <a:pPr marL="342900" indent="-342900">
              <a:lnSpc>
                <a:spcPts val="3100"/>
              </a:lnSpc>
              <a:spcBef>
                <a:spcPct val="20000"/>
              </a:spcBef>
              <a:buClr>
                <a:schemeClr val="hlink"/>
              </a:buClr>
              <a:buSzPct val="70000"/>
              <a:buFont typeface="Wingdings" panose="05000000000000000000" pitchFamily="2" charset="2"/>
              <a:buNone/>
              <a:defRPr/>
            </a:pPr>
            <a:r>
              <a:rPr lang="en-US" altLang="zh-CN" sz="2400" kern="0" dirty="0">
                <a:latin typeface="华文中宋" panose="02010600040101010101" pitchFamily="2" charset="-122"/>
                <a:ea typeface="华文中宋" panose="02010600040101010101" pitchFamily="2" charset="-122"/>
              </a:rPr>
              <a:t>2.1  </a:t>
            </a:r>
            <a:r>
              <a:rPr lang="zh-CN" altLang="en-US" sz="2400" kern="0" dirty="0">
                <a:latin typeface="华文中宋" panose="02010600040101010101" pitchFamily="2" charset="-122"/>
                <a:ea typeface="华文中宋" panose="02010600040101010101" pitchFamily="2" charset="-122"/>
              </a:rPr>
              <a:t>简介</a:t>
            </a:r>
            <a:endParaRPr lang="en-US" altLang="zh-CN" sz="2400" kern="0" dirty="0">
              <a:latin typeface="华文中宋" panose="02010600040101010101" pitchFamily="2" charset="-122"/>
              <a:ea typeface="华文中宋" panose="02010600040101010101" pitchFamily="2" charset="-122"/>
            </a:endParaRPr>
          </a:p>
          <a:p>
            <a:pPr marL="342900" indent="-342900">
              <a:lnSpc>
                <a:spcPts val="3100"/>
              </a:lnSpc>
              <a:spcBef>
                <a:spcPct val="20000"/>
              </a:spcBef>
              <a:buClr>
                <a:schemeClr val="hlink"/>
              </a:buClr>
              <a:buSzPct val="70000"/>
              <a:defRPr/>
            </a:pPr>
            <a:r>
              <a:rPr lang="en-US" altLang="zh-CN" sz="2400" kern="0" dirty="0">
                <a:latin typeface="华文中宋" panose="02010600040101010101" pitchFamily="2" charset="-122"/>
                <a:ea typeface="华文中宋" panose="02010600040101010101" pitchFamily="2" charset="-122"/>
              </a:rPr>
              <a:t>2.2  </a:t>
            </a:r>
            <a:r>
              <a:rPr lang="zh-CN" altLang="en-US" sz="2400" kern="0" dirty="0">
                <a:latin typeface="华文中宋" panose="02010600040101010101" pitchFamily="2" charset="-122"/>
                <a:ea typeface="华文中宋" panose="02010600040101010101" pitchFamily="2" charset="-122"/>
              </a:rPr>
              <a:t>指令集系统结构的分类</a:t>
            </a:r>
            <a:endParaRPr lang="en-US" altLang="zh-CN" sz="2400" kern="0" dirty="0">
              <a:latin typeface="华文中宋" panose="02010600040101010101" pitchFamily="2" charset="-122"/>
              <a:ea typeface="华文中宋" panose="02010600040101010101" pitchFamily="2" charset="-122"/>
            </a:endParaRPr>
          </a:p>
          <a:p>
            <a:pPr marL="342900" indent="-342900">
              <a:lnSpc>
                <a:spcPts val="3100"/>
              </a:lnSpc>
              <a:spcBef>
                <a:spcPct val="20000"/>
              </a:spcBef>
              <a:buClr>
                <a:schemeClr val="hlink"/>
              </a:buClr>
              <a:buSzPct val="70000"/>
              <a:defRPr/>
            </a:pPr>
            <a:r>
              <a:rPr lang="en-US" altLang="zh-CN" sz="2400" kern="0" dirty="0">
                <a:latin typeface="华文中宋" panose="02010600040101010101" pitchFamily="2" charset="-122"/>
                <a:ea typeface="华文中宋" panose="02010600040101010101" pitchFamily="2" charset="-122"/>
              </a:rPr>
              <a:t>2.3  </a:t>
            </a:r>
            <a:r>
              <a:rPr lang="zh-CN" altLang="en-US" sz="2400" kern="0" dirty="0">
                <a:latin typeface="华文中宋" panose="02010600040101010101" pitchFamily="2" charset="-122"/>
                <a:ea typeface="华文中宋" panose="02010600040101010101" pitchFamily="2" charset="-122"/>
              </a:rPr>
              <a:t>存储器寻址</a:t>
            </a:r>
            <a:endParaRPr lang="en-US" altLang="zh-CN" sz="2400" kern="0" dirty="0">
              <a:latin typeface="华文中宋" panose="02010600040101010101" pitchFamily="2" charset="-122"/>
              <a:ea typeface="华文中宋" panose="02010600040101010101" pitchFamily="2" charset="-122"/>
            </a:endParaRPr>
          </a:p>
          <a:p>
            <a:pPr marL="342900" indent="-342900">
              <a:lnSpc>
                <a:spcPts val="3100"/>
              </a:lnSpc>
              <a:spcBef>
                <a:spcPct val="20000"/>
              </a:spcBef>
              <a:buClr>
                <a:schemeClr val="hlink"/>
              </a:buClr>
              <a:buSzPct val="70000"/>
              <a:buFont typeface="Wingdings" panose="05000000000000000000" pitchFamily="2" charset="2"/>
              <a:buNone/>
              <a:defRPr/>
            </a:pPr>
            <a:r>
              <a:rPr lang="en-US" altLang="zh-CN" sz="2400" kern="0" dirty="0">
                <a:latin typeface="华文中宋" panose="02010600040101010101" pitchFamily="2" charset="-122"/>
                <a:ea typeface="华文中宋" panose="02010600040101010101" pitchFamily="2" charset="-122"/>
              </a:rPr>
              <a:t>2.4  </a:t>
            </a:r>
            <a:r>
              <a:rPr lang="zh-CN" altLang="en-US" sz="2400" kern="0" dirty="0">
                <a:latin typeface="华文中宋" panose="02010600040101010101" pitchFamily="2" charset="-122"/>
                <a:ea typeface="华文中宋" panose="02010600040101010101" pitchFamily="2" charset="-122"/>
              </a:rPr>
              <a:t>操作数的大小和类别</a:t>
            </a:r>
            <a:endParaRPr lang="en-US" altLang="zh-CN" sz="2400" kern="0" dirty="0">
              <a:latin typeface="华文中宋" panose="02010600040101010101" pitchFamily="2" charset="-122"/>
              <a:ea typeface="华文中宋" panose="02010600040101010101" pitchFamily="2" charset="-122"/>
            </a:endParaRPr>
          </a:p>
          <a:p>
            <a:pPr marL="342900" indent="-342900">
              <a:lnSpc>
                <a:spcPts val="3100"/>
              </a:lnSpc>
              <a:spcBef>
                <a:spcPct val="20000"/>
              </a:spcBef>
              <a:buClr>
                <a:schemeClr val="hlink"/>
              </a:buClr>
              <a:buSzPct val="70000"/>
              <a:defRPr/>
            </a:pPr>
            <a:r>
              <a:rPr lang="en-US" altLang="zh-CN" sz="2400" kern="0" dirty="0">
                <a:latin typeface="华文中宋" panose="02010600040101010101" pitchFamily="2" charset="-122"/>
                <a:ea typeface="华文中宋" panose="02010600040101010101" pitchFamily="2" charset="-122"/>
              </a:rPr>
              <a:t>2.5  </a:t>
            </a:r>
            <a:r>
              <a:rPr lang="zh-CN" altLang="en-US" sz="2400" kern="0" dirty="0">
                <a:latin typeface="华文中宋" panose="02010600040101010101" pitchFamily="2" charset="-122"/>
                <a:ea typeface="华文中宋" panose="02010600040101010101" pitchFamily="2" charset="-122"/>
              </a:rPr>
              <a:t>指令系统的操作</a:t>
            </a:r>
            <a:endParaRPr lang="en-US" altLang="zh-CN" sz="2400" kern="0" dirty="0">
              <a:latin typeface="华文中宋" panose="02010600040101010101" pitchFamily="2" charset="-122"/>
              <a:ea typeface="华文中宋" panose="02010600040101010101" pitchFamily="2" charset="-122"/>
            </a:endParaRPr>
          </a:p>
          <a:p>
            <a:pPr marL="342900" indent="-342900">
              <a:lnSpc>
                <a:spcPts val="3100"/>
              </a:lnSpc>
              <a:spcBef>
                <a:spcPct val="20000"/>
              </a:spcBef>
              <a:buClr>
                <a:schemeClr val="hlink"/>
              </a:buClr>
              <a:buSzPct val="70000"/>
              <a:buFont typeface="Wingdings" panose="05000000000000000000" pitchFamily="2" charset="2"/>
              <a:buNone/>
              <a:defRPr/>
            </a:pPr>
            <a:r>
              <a:rPr lang="en-US" altLang="zh-CN" sz="2400" kern="0" dirty="0">
                <a:latin typeface="华文中宋" panose="02010600040101010101" pitchFamily="2" charset="-122"/>
                <a:ea typeface="华文中宋" panose="02010600040101010101" pitchFamily="2" charset="-122"/>
              </a:rPr>
              <a:t>2.6  </a:t>
            </a:r>
            <a:r>
              <a:rPr lang="zh-CN" altLang="en-US" sz="2400" kern="0" dirty="0">
                <a:latin typeface="华文中宋" panose="02010600040101010101" pitchFamily="2" charset="-122"/>
                <a:ea typeface="华文中宋" panose="02010600040101010101" pitchFamily="2" charset="-122"/>
              </a:rPr>
              <a:t>控制流指令</a:t>
            </a:r>
            <a:endParaRPr lang="en-US" altLang="zh-CN" sz="2400" kern="0" dirty="0">
              <a:latin typeface="华文中宋" panose="02010600040101010101" pitchFamily="2" charset="-122"/>
              <a:ea typeface="华文中宋" panose="02010600040101010101" pitchFamily="2" charset="-122"/>
            </a:endParaRPr>
          </a:p>
          <a:p>
            <a:pPr marL="342900" indent="-342900">
              <a:lnSpc>
                <a:spcPts val="3100"/>
              </a:lnSpc>
              <a:spcBef>
                <a:spcPct val="20000"/>
              </a:spcBef>
              <a:buClr>
                <a:schemeClr val="hlink"/>
              </a:buClr>
              <a:buSzPct val="70000"/>
              <a:defRPr/>
            </a:pPr>
            <a:r>
              <a:rPr lang="en-US" altLang="zh-CN" sz="2400" kern="0" dirty="0">
                <a:solidFill>
                  <a:srgbClr val="0000FF"/>
                </a:solidFill>
                <a:latin typeface="华文中宋" panose="02010600040101010101" pitchFamily="2" charset="-122"/>
                <a:ea typeface="华文中宋" panose="02010600040101010101" pitchFamily="2" charset="-122"/>
              </a:rPr>
              <a:t>2.7  </a:t>
            </a:r>
            <a:r>
              <a:rPr lang="zh-CN" altLang="en-US" sz="2400" kern="0" dirty="0">
                <a:solidFill>
                  <a:srgbClr val="0000FF"/>
                </a:solidFill>
                <a:latin typeface="华文中宋" panose="02010600040101010101" pitchFamily="2" charset="-122"/>
                <a:ea typeface="华文中宋" panose="02010600040101010101" pitchFamily="2" charset="-122"/>
              </a:rPr>
              <a:t>指令系统的编码</a:t>
            </a:r>
            <a:endParaRPr lang="en-US" altLang="zh-CN" sz="2400" kern="0" dirty="0">
              <a:solidFill>
                <a:srgbClr val="0000FF"/>
              </a:solidFill>
              <a:latin typeface="华文中宋" panose="02010600040101010101" pitchFamily="2" charset="-122"/>
              <a:ea typeface="华文中宋" panose="02010600040101010101" pitchFamily="2" charset="-122"/>
            </a:endParaRPr>
          </a:p>
          <a:p>
            <a:pPr marL="342900" indent="-342900">
              <a:lnSpc>
                <a:spcPts val="3100"/>
              </a:lnSpc>
              <a:spcBef>
                <a:spcPct val="20000"/>
              </a:spcBef>
              <a:buClr>
                <a:schemeClr val="hlink"/>
              </a:buClr>
              <a:buSzPct val="70000"/>
              <a:buFont typeface="Wingdings" panose="05000000000000000000" pitchFamily="2" charset="2"/>
              <a:buNone/>
              <a:defRPr/>
            </a:pPr>
            <a:r>
              <a:rPr lang="en-US" altLang="zh-CN" sz="2400" kern="0" dirty="0">
                <a:latin typeface="华文中宋" panose="02010600040101010101" pitchFamily="2" charset="-122"/>
                <a:ea typeface="华文中宋" panose="02010600040101010101" pitchFamily="2" charset="-122"/>
              </a:rPr>
              <a:t>2.8  </a:t>
            </a:r>
            <a:r>
              <a:rPr lang="zh-CN" altLang="en-US" sz="2400" kern="0" dirty="0" smtClean="0">
                <a:latin typeface="华文中宋" panose="02010600040101010101" pitchFamily="2" charset="-122"/>
                <a:ea typeface="华文中宋" panose="02010600040101010101" pitchFamily="2" charset="-122"/>
              </a:rPr>
              <a:t>相关问题：编译器的角色</a:t>
            </a:r>
            <a:endParaRPr lang="en-US" altLang="zh-CN" sz="2400" kern="0" dirty="0">
              <a:latin typeface="华文中宋" panose="02010600040101010101" pitchFamily="2" charset="-122"/>
              <a:ea typeface="华文中宋" panose="02010600040101010101" pitchFamily="2" charset="-122"/>
            </a:endParaRPr>
          </a:p>
          <a:p>
            <a:pPr marL="342900" indent="-342900">
              <a:lnSpc>
                <a:spcPts val="3100"/>
              </a:lnSpc>
              <a:spcBef>
                <a:spcPct val="20000"/>
              </a:spcBef>
              <a:buClr>
                <a:schemeClr val="hlink"/>
              </a:buClr>
              <a:buSzPct val="70000"/>
              <a:buFont typeface="Wingdings" panose="05000000000000000000" pitchFamily="2" charset="2"/>
              <a:buNone/>
              <a:defRPr/>
            </a:pPr>
            <a:r>
              <a:rPr lang="en-US" altLang="zh-CN" sz="2400" kern="0" dirty="0">
                <a:latin typeface="华文中宋" panose="02010600040101010101" pitchFamily="2" charset="-122"/>
                <a:ea typeface="华文中宋" panose="02010600040101010101" pitchFamily="2" charset="-122"/>
              </a:rPr>
              <a:t>2</a:t>
            </a:r>
            <a:r>
              <a:rPr lang="en-US" altLang="zh-CN" sz="2400" kern="0" dirty="0" smtClean="0">
                <a:latin typeface="华文中宋" panose="02010600040101010101" pitchFamily="2" charset="-122"/>
                <a:ea typeface="华文中宋" panose="02010600040101010101" pitchFamily="2" charset="-122"/>
              </a:rPr>
              <a:t>.9  MIPS</a:t>
            </a:r>
            <a:r>
              <a:rPr lang="zh-CN" altLang="en-US" sz="2400" kern="0" dirty="0" smtClean="0">
                <a:latin typeface="华文中宋" panose="02010600040101010101" pitchFamily="2" charset="-122"/>
                <a:ea typeface="华文中宋" panose="02010600040101010101" pitchFamily="2" charset="-122"/>
              </a:rPr>
              <a:t>系统结构</a:t>
            </a:r>
            <a:endParaRPr lang="en-US" altLang="zh-CN" sz="2400" kern="0" dirty="0">
              <a:latin typeface="华文中宋" panose="02010600040101010101" pitchFamily="2" charset="-122"/>
              <a:ea typeface="华文中宋" panose="02010600040101010101" pitchFamily="2" charset="-122"/>
            </a:endParaRPr>
          </a:p>
          <a:p>
            <a:pPr marL="342900" indent="-342900">
              <a:lnSpc>
                <a:spcPts val="3100"/>
              </a:lnSpc>
              <a:spcBef>
                <a:spcPct val="20000"/>
              </a:spcBef>
              <a:buClr>
                <a:schemeClr val="hlink"/>
              </a:buClr>
              <a:buSzPct val="70000"/>
              <a:buFont typeface="Wingdings" panose="05000000000000000000" pitchFamily="2" charset="2"/>
              <a:buNone/>
              <a:defRPr/>
            </a:pPr>
            <a:r>
              <a:rPr lang="en-US" altLang="zh-CN" sz="2400" kern="0" dirty="0">
                <a:latin typeface="华文中宋" panose="02010600040101010101" pitchFamily="2" charset="-122"/>
                <a:ea typeface="华文中宋" panose="02010600040101010101" pitchFamily="2" charset="-122"/>
              </a:rPr>
              <a:t>2</a:t>
            </a:r>
            <a:r>
              <a:rPr lang="en-US" altLang="zh-CN" sz="2400" kern="0" dirty="0" smtClean="0">
                <a:latin typeface="华文中宋" panose="02010600040101010101" pitchFamily="2" charset="-122"/>
                <a:ea typeface="华文中宋" panose="02010600040101010101" pitchFamily="2" charset="-122"/>
              </a:rPr>
              <a:t>.10  </a:t>
            </a:r>
            <a:r>
              <a:rPr lang="zh-CN" altLang="en-US" sz="2400" kern="0" dirty="0" smtClean="0">
                <a:latin typeface="华文中宋" panose="02010600040101010101" pitchFamily="2" charset="-122"/>
                <a:ea typeface="华文中宋" panose="02010600040101010101" pitchFamily="2" charset="-122"/>
              </a:rPr>
              <a:t>谬误和易犯的错误</a:t>
            </a:r>
            <a:endParaRPr lang="en-US" altLang="zh-CN" sz="2400" kern="0" dirty="0" smtClean="0">
              <a:latin typeface="华文中宋" panose="02010600040101010101" pitchFamily="2" charset="-122"/>
              <a:ea typeface="华文中宋" panose="02010600040101010101" pitchFamily="2" charset="-122"/>
            </a:endParaRPr>
          </a:p>
          <a:p>
            <a:pPr marL="342900" indent="-342900">
              <a:lnSpc>
                <a:spcPts val="3100"/>
              </a:lnSpc>
              <a:spcBef>
                <a:spcPct val="20000"/>
              </a:spcBef>
              <a:buClr>
                <a:schemeClr val="hlink"/>
              </a:buClr>
              <a:buSzPct val="70000"/>
              <a:buFont typeface="Wingdings" panose="05000000000000000000" pitchFamily="2" charset="2"/>
              <a:buNone/>
              <a:defRPr/>
            </a:pPr>
            <a:r>
              <a:rPr lang="en-US" altLang="zh-CN" sz="2400" kern="0" dirty="0" smtClean="0">
                <a:latin typeface="华文中宋" panose="02010600040101010101" pitchFamily="2" charset="-122"/>
                <a:ea typeface="华文中宋" panose="02010600040101010101" pitchFamily="2" charset="-122"/>
              </a:rPr>
              <a:t>2.11 </a:t>
            </a:r>
            <a:r>
              <a:rPr lang="zh-CN" altLang="en-US" sz="2400" kern="0" dirty="0" smtClean="0">
                <a:latin typeface="华文中宋" panose="02010600040101010101" pitchFamily="2" charset="-122"/>
                <a:ea typeface="华文中宋" panose="02010600040101010101" pitchFamily="2" charset="-122"/>
              </a:rPr>
              <a:t>结论</a:t>
            </a:r>
            <a:endParaRPr lang="en-US" altLang="zh-CN" sz="2400" kern="0" dirty="0">
              <a:latin typeface="华文中宋" panose="02010600040101010101" pitchFamily="2" charset="-122"/>
              <a:ea typeface="华文中宋" panose="02010600040101010101" pitchFamily="2" charset="-122"/>
            </a:endParaRPr>
          </a:p>
        </p:txBody>
      </p:sp>
      <p:cxnSp>
        <p:nvCxnSpPr>
          <p:cNvPr id="3" name="Straight Connector 9"/>
          <p:cNvCxnSpPr/>
          <p:nvPr/>
        </p:nvCxnSpPr>
        <p:spPr>
          <a:xfrm>
            <a:off x="682352" y="1267172"/>
            <a:ext cx="5257800" cy="1588"/>
          </a:xfrm>
          <a:prstGeom prst="line">
            <a:avLst/>
          </a:prstGeom>
          <a:ln w="47625">
            <a:solidFill>
              <a:schemeClr val="tx1"/>
            </a:solidFill>
          </a:ln>
          <a:effectLst/>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idx="4294967295"/>
          </p:nvPr>
        </p:nvSpPr>
        <p:spPr>
          <a:xfrm>
            <a:off x="436180" y="76200"/>
            <a:ext cx="8403020" cy="685800"/>
          </a:xfrm>
        </p:spPr>
        <p:txBody>
          <a:bodyPr>
            <a:normAutofit/>
          </a:bodyPr>
          <a:lstStyle/>
          <a:p>
            <a:pPr lvl="0">
              <a:spcBef>
                <a:spcPts val="0"/>
              </a:spcBef>
            </a:pPr>
            <a:r>
              <a:rPr lang="en-US" altLang="zh-CN" sz="2800" dirty="0" smtClean="0">
                <a:solidFill>
                  <a:srgbClr val="0000FF"/>
                </a:solidFill>
                <a:latin typeface="华文中宋" panose="02010600040101010101" pitchFamily="2" charset="-122"/>
                <a:ea typeface="华文中宋" panose="02010600040101010101" pitchFamily="2" charset="-122"/>
              </a:rPr>
              <a:t>2.2 </a:t>
            </a:r>
            <a:r>
              <a:rPr lang="zh-CN" altLang="en-US" sz="2800" dirty="0" smtClean="0">
                <a:solidFill>
                  <a:srgbClr val="0000FF"/>
                </a:solidFill>
                <a:latin typeface="华文中宋" panose="02010600040101010101" pitchFamily="2" charset="-122"/>
                <a:ea typeface="华文中宋" panose="02010600040101010101" pitchFamily="2" charset="-122"/>
              </a:rPr>
              <a:t>指令集系统结构的分类</a:t>
            </a:r>
            <a:endParaRPr lang="zh-CN" sz="2800" dirty="0">
              <a:solidFill>
                <a:schemeClr val="tx1"/>
              </a:solidFill>
              <a:latin typeface="华文中宋" panose="02010600040101010101" pitchFamily="2" charset="-122"/>
              <a:ea typeface="华文中宋" panose="02010600040101010101" pitchFamily="2" charset="-122"/>
            </a:endParaRPr>
          </a:p>
        </p:txBody>
      </p:sp>
      <p:sp>
        <p:nvSpPr>
          <p:cNvPr id="5" name="内容占位符 2"/>
          <p:cNvSpPr txBox="1"/>
          <p:nvPr/>
        </p:nvSpPr>
        <p:spPr>
          <a:xfrm>
            <a:off x="436180" y="1340768"/>
            <a:ext cx="8229600" cy="4392488"/>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pPr marL="0" indent="0">
              <a:buNone/>
            </a:pPr>
            <a:r>
              <a:rPr lang="zh-CN" altLang="en-US" sz="2800" dirty="0" smtClean="0">
                <a:latin typeface="华文中宋" panose="02010600040101010101" pitchFamily="2" charset="-122"/>
                <a:ea typeface="华文中宋" panose="02010600040101010101" pitchFamily="2" charset="-122"/>
              </a:rPr>
              <a:t>指令集系统结构（</a:t>
            </a:r>
            <a:r>
              <a:rPr lang="en-US" altLang="zh-CN" sz="2000" dirty="0" smtClean="0">
                <a:latin typeface="华文中宋" panose="02010600040101010101" pitchFamily="2" charset="-122"/>
                <a:ea typeface="华文中宋" panose="02010600040101010101" pitchFamily="2" charset="-122"/>
              </a:rPr>
              <a:t>Instruction Set Architecture ISA</a:t>
            </a:r>
            <a:r>
              <a:rPr lang="zh-CN" altLang="en-US" sz="2800" dirty="0" smtClean="0">
                <a:latin typeface="华文中宋" panose="02010600040101010101" pitchFamily="2" charset="-122"/>
                <a:ea typeface="华文中宋" panose="02010600040101010101" pitchFamily="2" charset="-122"/>
              </a:rPr>
              <a:t>）的分类</a:t>
            </a:r>
            <a:br>
              <a:rPr lang="zh-CN" altLang="en-US" dirty="0" smtClean="0">
                <a:latin typeface="华文中宋" panose="02010600040101010101" pitchFamily="2" charset="-122"/>
                <a:ea typeface="华文中宋" panose="02010600040101010101" pitchFamily="2" charset="-122"/>
              </a:rPr>
            </a:br>
            <a:r>
              <a:rPr lang="zh-CN" altLang="en-US" sz="2400" dirty="0" smtClean="0">
                <a:latin typeface="华文中宋" panose="02010600040101010101" pitchFamily="2" charset="-122"/>
                <a:ea typeface="华文中宋" panose="02010600040101010101" pitchFamily="2" charset="-122"/>
              </a:rPr>
              <a:t>指令集系统结构最根本的区别：</a:t>
            </a:r>
            <a:endParaRPr lang="zh-CN" altLang="en-US" sz="2400" dirty="0" smtClean="0">
              <a:latin typeface="华文中宋" panose="02010600040101010101" pitchFamily="2" charset="-122"/>
              <a:ea typeface="华文中宋" panose="02010600040101010101" pitchFamily="2" charset="-122"/>
            </a:endParaRPr>
          </a:p>
          <a:p>
            <a:pPr marL="0" indent="0">
              <a:buFont typeface="Arial" panose="020B0604020202020204" pitchFamily="34" charset="0"/>
              <a:buNone/>
            </a:pPr>
            <a:r>
              <a:rPr lang="zh-CN" altLang="en-US" sz="2400" dirty="0" smtClean="0">
                <a:latin typeface="华文中宋" panose="02010600040101010101" pitchFamily="2" charset="-122"/>
                <a:ea typeface="华文中宋" panose="02010600040101010101" pitchFamily="2" charset="-122"/>
              </a:rPr>
              <a:t>                  在于</a:t>
            </a:r>
            <a:r>
              <a:rPr lang="zh-CN" altLang="en-US" sz="2400" dirty="0" smtClean="0">
                <a:solidFill>
                  <a:srgbClr val="C00000"/>
                </a:solidFill>
                <a:latin typeface="华文中宋" panose="02010600040101010101" pitchFamily="2" charset="-122"/>
                <a:ea typeface="华文中宋" panose="02010600040101010101" pitchFamily="2" charset="-122"/>
              </a:rPr>
              <a:t>处理器内部数据的</a:t>
            </a:r>
            <a:r>
              <a:rPr lang="zh-CN" altLang="en-US" sz="2400" dirty="0" smtClean="0">
                <a:solidFill>
                  <a:srgbClr val="FF0000"/>
                </a:solidFill>
                <a:latin typeface="华文中宋" panose="02010600040101010101" pitchFamily="2" charset="-122"/>
                <a:ea typeface="华文中宋" panose="02010600040101010101" pitchFamily="2" charset="-122"/>
              </a:rPr>
              <a:t>存储类型不同</a:t>
            </a:r>
            <a:r>
              <a:rPr lang="zh-CN" altLang="en-US" sz="2400" dirty="0" smtClean="0">
                <a:latin typeface="华文中宋" panose="02010600040101010101" pitchFamily="2" charset="-122"/>
                <a:ea typeface="华文中宋" panose="02010600040101010101" pitchFamily="2" charset="-122"/>
              </a:rPr>
              <a:t>。</a:t>
            </a:r>
            <a:endParaRPr lang="zh-CN" altLang="en-US" sz="2400" dirty="0" smtClean="0">
              <a:latin typeface="华文中宋" panose="02010600040101010101" pitchFamily="2" charset="-122"/>
              <a:ea typeface="华文中宋" panose="02010600040101010101" pitchFamily="2" charset="-122"/>
            </a:endParaRPr>
          </a:p>
          <a:p>
            <a:r>
              <a:rPr lang="zh-CN" altLang="en-US" sz="2400" dirty="0" smtClean="0">
                <a:solidFill>
                  <a:srgbClr val="FF0000"/>
                </a:solidFill>
                <a:latin typeface="华文中宋" panose="02010600040101010101" pitchFamily="2" charset="-122"/>
                <a:ea typeface="华文中宋" panose="02010600040101010101" pitchFamily="2" charset="-122"/>
              </a:rPr>
              <a:t>存储类型</a:t>
            </a:r>
            <a:r>
              <a:rPr lang="zh-CN" altLang="en-US" sz="2400" dirty="0" smtClean="0">
                <a:latin typeface="华文中宋" panose="02010600040101010101" pitchFamily="2" charset="-122"/>
                <a:ea typeface="华文中宋" panose="02010600040101010101" pitchFamily="2" charset="-122"/>
              </a:rPr>
              <a:t>：堆栈、累加器或一组寄存器。操作数可以</a:t>
            </a:r>
            <a:r>
              <a:rPr lang="zh-CN" altLang="en-US" sz="2400" dirty="0" smtClean="0">
                <a:solidFill>
                  <a:srgbClr val="C00000"/>
                </a:solidFill>
                <a:latin typeface="华文中宋" panose="02010600040101010101" pitchFamily="2" charset="-122"/>
                <a:ea typeface="华文中宋" panose="02010600040101010101" pitchFamily="2" charset="-122"/>
              </a:rPr>
              <a:t>显式</a:t>
            </a:r>
            <a:r>
              <a:rPr lang="zh-CN" altLang="en-US" sz="2400" dirty="0" smtClean="0">
                <a:latin typeface="华文中宋" panose="02010600040101010101" pitchFamily="2" charset="-122"/>
                <a:ea typeface="华文中宋" panose="02010600040101010101" pitchFamily="2" charset="-122"/>
              </a:rPr>
              <a:t>指定或者</a:t>
            </a:r>
            <a:r>
              <a:rPr lang="zh-CN" altLang="en-US" sz="2400" dirty="0" smtClean="0">
                <a:solidFill>
                  <a:srgbClr val="C00000"/>
                </a:solidFill>
                <a:latin typeface="华文中宋" panose="02010600040101010101" pitchFamily="2" charset="-122"/>
                <a:ea typeface="华文中宋" panose="02010600040101010101" pitchFamily="2" charset="-122"/>
              </a:rPr>
              <a:t>隐含</a:t>
            </a:r>
            <a:r>
              <a:rPr lang="zh-CN" altLang="en-US" sz="2400" dirty="0" smtClean="0">
                <a:latin typeface="华文中宋" panose="02010600040101010101" pitchFamily="2" charset="-122"/>
                <a:ea typeface="华文中宋" panose="02010600040101010101" pitchFamily="2" charset="-122"/>
              </a:rPr>
              <a:t>指定。</a:t>
            </a:r>
            <a:endParaRPr lang="zh-CN" altLang="en-US" sz="2400" dirty="0" smtClean="0">
              <a:latin typeface="华文中宋" panose="02010600040101010101" pitchFamily="2" charset="-122"/>
              <a:ea typeface="华文中宋" panose="02010600040101010101" pitchFamily="2" charset="-122"/>
            </a:endParaRPr>
          </a:p>
          <a:p>
            <a:pPr marL="0" indent="0">
              <a:buFont typeface="Arial" panose="020B0604020202020204" pitchFamily="34" charset="0"/>
              <a:buNone/>
            </a:pPr>
            <a:r>
              <a:rPr lang="zh-CN" altLang="en-US" sz="2400" dirty="0" smtClean="0">
                <a:latin typeface="华文中宋" panose="02010600040101010101" pitchFamily="2" charset="-122"/>
                <a:ea typeface="华文中宋" panose="02010600040101010101" pitchFamily="2" charset="-122"/>
              </a:rPr>
              <a:t>   （</a:t>
            </a:r>
            <a:r>
              <a:rPr lang="en-US" altLang="zh-CN" sz="2400" dirty="0" smtClean="0">
                <a:latin typeface="华文中宋" panose="02010600040101010101" pitchFamily="2" charset="-122"/>
                <a:ea typeface="华文中宋" panose="02010600040101010101" pitchFamily="2" charset="-122"/>
              </a:rPr>
              <a:t>1</a:t>
            </a:r>
            <a:r>
              <a:rPr lang="zh-CN" altLang="en-US" sz="2400" dirty="0" smtClean="0">
                <a:latin typeface="华文中宋" panose="02010600040101010101" pitchFamily="2" charset="-122"/>
                <a:ea typeface="华文中宋" panose="02010600040101010101" pitchFamily="2" charset="-122"/>
              </a:rPr>
              <a:t>）</a:t>
            </a:r>
            <a:r>
              <a:rPr lang="zh-CN" altLang="en-US" sz="2400" dirty="0" smtClean="0">
                <a:solidFill>
                  <a:srgbClr val="FF0000"/>
                </a:solidFill>
                <a:latin typeface="华文中宋" panose="02010600040101010101" pitchFamily="2" charset="-122"/>
                <a:ea typeface="华文中宋" panose="02010600040101010101" pitchFamily="2" charset="-122"/>
              </a:rPr>
              <a:t>堆栈系统结构</a:t>
            </a:r>
            <a:r>
              <a:rPr lang="zh-CN" altLang="en-US" sz="2400" dirty="0" smtClean="0">
                <a:latin typeface="华文中宋" panose="02010600040101010101" pitchFamily="2" charset="-122"/>
                <a:ea typeface="华文中宋" panose="02010600040101010101" pitchFamily="2" charset="-122"/>
              </a:rPr>
              <a:t>中操作数</a:t>
            </a:r>
            <a:r>
              <a:rPr lang="zh-CN" altLang="en-US" sz="2400" dirty="0" smtClean="0">
                <a:solidFill>
                  <a:srgbClr val="C00000"/>
                </a:solidFill>
                <a:latin typeface="华文中宋" panose="02010600040101010101" pitchFamily="2" charset="-122"/>
                <a:ea typeface="华文中宋" panose="02010600040101010101" pitchFamily="2" charset="-122"/>
              </a:rPr>
              <a:t>隐含</a:t>
            </a:r>
            <a:r>
              <a:rPr lang="zh-CN" altLang="en-US" sz="2400" dirty="0" smtClean="0">
                <a:latin typeface="华文中宋" panose="02010600040101010101" pitchFamily="2" charset="-122"/>
                <a:ea typeface="华文中宋" panose="02010600040101010101" pitchFamily="2" charset="-122"/>
              </a:rPr>
              <a:t>地位于栈顶</a:t>
            </a:r>
            <a:endParaRPr lang="zh-CN" altLang="en-US" sz="2400" dirty="0" smtClean="0">
              <a:latin typeface="华文中宋" panose="02010600040101010101" pitchFamily="2" charset="-122"/>
              <a:ea typeface="华文中宋" panose="02010600040101010101" pitchFamily="2" charset="-122"/>
            </a:endParaRPr>
          </a:p>
          <a:p>
            <a:pPr marL="0" indent="0">
              <a:buFont typeface="Arial" panose="020B0604020202020204" pitchFamily="34" charset="0"/>
              <a:buNone/>
            </a:pPr>
            <a:r>
              <a:rPr lang="zh-CN" altLang="en-US" sz="2400" dirty="0" smtClean="0">
                <a:latin typeface="华文中宋" panose="02010600040101010101" pitchFamily="2" charset="-122"/>
                <a:ea typeface="华文中宋" panose="02010600040101010101" pitchFamily="2" charset="-122"/>
              </a:rPr>
              <a:t>   （</a:t>
            </a:r>
            <a:r>
              <a:rPr lang="en-US" altLang="zh-CN" sz="2400" dirty="0" smtClean="0">
                <a:latin typeface="华文中宋" panose="02010600040101010101" pitchFamily="2" charset="-122"/>
                <a:ea typeface="华文中宋" panose="02010600040101010101" pitchFamily="2" charset="-122"/>
              </a:rPr>
              <a:t>2</a:t>
            </a:r>
            <a:r>
              <a:rPr lang="zh-CN" altLang="en-US" sz="2400" dirty="0" smtClean="0">
                <a:latin typeface="华文中宋" panose="02010600040101010101" pitchFamily="2" charset="-122"/>
                <a:ea typeface="华文中宋" panose="02010600040101010101" pitchFamily="2" charset="-122"/>
              </a:rPr>
              <a:t>）</a:t>
            </a:r>
            <a:r>
              <a:rPr lang="zh-CN" altLang="en-US" sz="2400" dirty="0" smtClean="0">
                <a:solidFill>
                  <a:srgbClr val="FF0000"/>
                </a:solidFill>
                <a:latin typeface="华文中宋" panose="02010600040101010101" pitchFamily="2" charset="-122"/>
                <a:ea typeface="华文中宋" panose="02010600040101010101" pitchFamily="2" charset="-122"/>
              </a:rPr>
              <a:t>累加器系统结构</a:t>
            </a:r>
            <a:r>
              <a:rPr lang="zh-CN" altLang="en-US" sz="2400" dirty="0" smtClean="0">
                <a:latin typeface="华文中宋" panose="02010600040101010101" pitchFamily="2" charset="-122"/>
                <a:ea typeface="华文中宋" panose="02010600040101010101" pitchFamily="2" charset="-122"/>
              </a:rPr>
              <a:t>中的一个</a:t>
            </a:r>
            <a:r>
              <a:rPr lang="zh-CN" altLang="en-US" sz="2400" dirty="0" smtClean="0">
                <a:solidFill>
                  <a:srgbClr val="C00000"/>
                </a:solidFill>
                <a:latin typeface="华文中宋" panose="02010600040101010101" pitchFamily="2" charset="-122"/>
                <a:ea typeface="华文中宋" panose="02010600040101010101" pitchFamily="2" charset="-122"/>
              </a:rPr>
              <a:t>隐含</a:t>
            </a:r>
            <a:r>
              <a:rPr lang="zh-CN" altLang="en-US" sz="2400" dirty="0" smtClean="0">
                <a:latin typeface="华文中宋" panose="02010600040101010101" pitchFamily="2" charset="-122"/>
                <a:ea typeface="华文中宋" panose="02010600040101010101" pitchFamily="2" charset="-122"/>
              </a:rPr>
              <a:t>操作数就是累加器。</a:t>
            </a:r>
            <a:endParaRPr lang="zh-CN" altLang="en-US" sz="2400" dirty="0" smtClean="0">
              <a:latin typeface="华文中宋" panose="02010600040101010101" pitchFamily="2" charset="-122"/>
              <a:ea typeface="华文中宋" panose="02010600040101010101" pitchFamily="2" charset="-122"/>
            </a:endParaRPr>
          </a:p>
          <a:p>
            <a:pPr marL="0" indent="0">
              <a:buFont typeface="Arial" panose="020B0604020202020204" pitchFamily="34" charset="0"/>
              <a:buNone/>
            </a:pPr>
            <a:r>
              <a:rPr lang="zh-CN" altLang="en-US" sz="2400" dirty="0" smtClean="0">
                <a:latin typeface="华文中宋" panose="02010600040101010101" pitchFamily="2" charset="-122"/>
                <a:ea typeface="华文中宋" panose="02010600040101010101" pitchFamily="2" charset="-122"/>
              </a:rPr>
              <a:t>   （</a:t>
            </a:r>
            <a:r>
              <a:rPr lang="en-US" altLang="zh-CN" sz="2400" dirty="0" smtClean="0">
                <a:latin typeface="华文中宋" panose="02010600040101010101" pitchFamily="2" charset="-122"/>
                <a:ea typeface="华文中宋" panose="02010600040101010101" pitchFamily="2" charset="-122"/>
              </a:rPr>
              <a:t>3</a:t>
            </a:r>
            <a:r>
              <a:rPr lang="zh-CN" altLang="en-US" sz="2400" dirty="0" smtClean="0">
                <a:latin typeface="华文中宋" panose="02010600040101010101" pitchFamily="2" charset="-122"/>
                <a:ea typeface="华文中宋" panose="02010600040101010101" pitchFamily="2" charset="-122"/>
              </a:rPr>
              <a:t>）</a:t>
            </a:r>
            <a:r>
              <a:rPr lang="zh-CN" altLang="en-US" sz="2400" dirty="0" smtClean="0">
                <a:solidFill>
                  <a:srgbClr val="FF0000"/>
                </a:solidFill>
                <a:latin typeface="华文中宋" panose="02010600040101010101" pitchFamily="2" charset="-122"/>
                <a:ea typeface="华文中宋" panose="02010600040101010101" pitchFamily="2" charset="-122"/>
              </a:rPr>
              <a:t>通用寄存器结构系统中</a:t>
            </a:r>
            <a:r>
              <a:rPr lang="zh-CN" altLang="en-US" sz="2400" dirty="0" smtClean="0">
                <a:latin typeface="华文中宋" panose="02010600040101010101" pitchFamily="2" charset="-122"/>
                <a:ea typeface="华文中宋" panose="02010600040101010101" pitchFamily="2" charset="-122"/>
              </a:rPr>
              <a:t>只能</a:t>
            </a:r>
            <a:r>
              <a:rPr lang="zh-CN" altLang="en-US" sz="2400" dirty="0" smtClean="0">
                <a:solidFill>
                  <a:srgbClr val="C00000"/>
                </a:solidFill>
                <a:latin typeface="华文中宋" panose="02010600040101010101" pitchFamily="2" charset="-122"/>
                <a:ea typeface="华文中宋" panose="02010600040101010101" pitchFamily="2" charset="-122"/>
              </a:rPr>
              <a:t>明确地指定</a:t>
            </a:r>
            <a:r>
              <a:rPr lang="zh-CN" altLang="en-US" sz="2400" dirty="0" smtClean="0">
                <a:latin typeface="华文中宋" panose="02010600040101010101" pitchFamily="2" charset="-122"/>
                <a:ea typeface="华文中宋" panose="02010600040101010101" pitchFamily="2" charset="-122"/>
              </a:rPr>
              <a:t>操作数，不是</a:t>
            </a:r>
            <a:r>
              <a:rPr lang="zh-CN" altLang="en-US" sz="2400" dirty="0" smtClean="0">
                <a:solidFill>
                  <a:srgbClr val="C00000"/>
                </a:solidFill>
                <a:latin typeface="华文中宋" panose="02010600040101010101" pitchFamily="2" charset="-122"/>
                <a:ea typeface="华文中宋" panose="02010600040101010101" pitchFamily="2" charset="-122"/>
              </a:rPr>
              <a:t>寄存器</a:t>
            </a:r>
            <a:r>
              <a:rPr lang="zh-CN" altLang="en-US" sz="2400" dirty="0" smtClean="0">
                <a:latin typeface="华文中宋" panose="02010600040101010101" pitchFamily="2" charset="-122"/>
                <a:ea typeface="华文中宋" panose="02010600040101010101" pitchFamily="2" charset="-122"/>
              </a:rPr>
              <a:t>就是</a:t>
            </a:r>
            <a:r>
              <a:rPr lang="zh-CN" altLang="en-US" sz="2400" dirty="0" smtClean="0">
                <a:solidFill>
                  <a:srgbClr val="C00000"/>
                </a:solidFill>
                <a:latin typeface="华文中宋" panose="02010600040101010101" pitchFamily="2" charset="-122"/>
                <a:ea typeface="华文中宋" panose="02010600040101010101" pitchFamily="2" charset="-122"/>
              </a:rPr>
              <a:t>存储器地址</a:t>
            </a:r>
            <a:r>
              <a:rPr lang="zh-CN" altLang="en-US" sz="2400" dirty="0" smtClean="0">
                <a:latin typeface="华文中宋" panose="02010600040101010101" pitchFamily="2" charset="-122"/>
                <a:ea typeface="华文中宋" panose="02010600040101010101" pitchFamily="2" charset="-122"/>
              </a:rPr>
              <a:t>。</a:t>
            </a:r>
            <a:endParaRPr lang="zh-CN" altLang="en-US" sz="2400" dirty="0" smtClean="0">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ox(i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ox(in)">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ox(in)">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ox(in)">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box(in)">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box(in)">
                                      <p:cBhvr>
                                        <p:cTn id="3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idx="4294967295"/>
          </p:nvPr>
        </p:nvSpPr>
        <p:spPr>
          <a:xfrm>
            <a:off x="436180" y="76200"/>
            <a:ext cx="8403020" cy="685800"/>
          </a:xfrm>
        </p:spPr>
        <p:txBody>
          <a:bodyPr>
            <a:normAutofit/>
          </a:bodyPr>
          <a:lstStyle/>
          <a:p>
            <a:pPr lvl="0">
              <a:spcBef>
                <a:spcPts val="0"/>
              </a:spcBef>
            </a:pPr>
            <a:r>
              <a:rPr lang="en-US" altLang="zh-CN" sz="2800" dirty="0" smtClean="0">
                <a:solidFill>
                  <a:srgbClr val="0000FF"/>
                </a:solidFill>
                <a:latin typeface="华文中宋" panose="02010600040101010101" pitchFamily="2" charset="-122"/>
                <a:ea typeface="华文中宋" panose="02010600040101010101" pitchFamily="2" charset="-122"/>
              </a:rPr>
              <a:t>2.7 </a:t>
            </a:r>
            <a:r>
              <a:rPr lang="zh-CN" altLang="en-US" sz="2800" dirty="0" smtClean="0">
                <a:solidFill>
                  <a:srgbClr val="0000FF"/>
                </a:solidFill>
                <a:latin typeface="华文中宋" panose="02010600040101010101" pitchFamily="2" charset="-122"/>
                <a:ea typeface="华文中宋" panose="02010600040101010101" pitchFamily="2" charset="-122"/>
              </a:rPr>
              <a:t>指令系统的编码</a:t>
            </a:r>
            <a:endParaRPr lang="zh-CN" sz="2800" dirty="0">
              <a:solidFill>
                <a:schemeClr val="tx1"/>
              </a:solidFill>
              <a:latin typeface="华文中宋" panose="02010600040101010101" pitchFamily="2" charset="-122"/>
              <a:ea typeface="华文中宋" panose="02010600040101010101" pitchFamily="2" charset="-122"/>
            </a:endParaRPr>
          </a:p>
        </p:txBody>
      </p:sp>
      <p:sp>
        <p:nvSpPr>
          <p:cNvPr id="3" name="内容占位符 2"/>
          <p:cNvSpPr txBox="1"/>
          <p:nvPr/>
        </p:nvSpPr>
        <p:spPr>
          <a:xfrm>
            <a:off x="403740" y="908720"/>
            <a:ext cx="8229600" cy="559724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pPr>
              <a:lnSpc>
                <a:spcPts val="3200"/>
              </a:lnSpc>
              <a:buFont typeface="Arial" panose="020B0604020202020204" pitchFamily="34" charset="0"/>
              <a:buNone/>
            </a:pPr>
            <a:r>
              <a:rPr lang="zh-CN" altLang="en-US" sz="2400" dirty="0" smtClean="0">
                <a:latin typeface="华文中宋" panose="02010600040101010101" pitchFamily="2" charset="-122"/>
                <a:ea typeface="华文中宋" panose="02010600040101010101" pitchFamily="2" charset="-122"/>
              </a:rPr>
              <a:t>前面讨论的问题都会直接影响指令如何编码。</a:t>
            </a:r>
            <a:endParaRPr lang="zh-CN" altLang="en-US" sz="2400" dirty="0" smtClean="0">
              <a:latin typeface="华文中宋" panose="02010600040101010101" pitchFamily="2" charset="-122"/>
              <a:ea typeface="华文中宋" panose="02010600040101010101" pitchFamily="2" charset="-122"/>
            </a:endParaRPr>
          </a:p>
          <a:p>
            <a:pPr>
              <a:lnSpc>
                <a:spcPts val="3200"/>
              </a:lnSpc>
            </a:pPr>
            <a:r>
              <a:rPr lang="zh-CN" altLang="en-US" sz="2400" dirty="0" smtClean="0">
                <a:latin typeface="华文中宋" panose="02010600040101010101" pitchFamily="2" charset="-122"/>
                <a:ea typeface="华文中宋" panose="02010600040101010101" pitchFamily="2" charset="-122"/>
              </a:rPr>
              <a:t>指令编码包括：操作、寄存器地址、寻址方式编码。</a:t>
            </a:r>
            <a:endParaRPr lang="zh-CN" altLang="en-US" sz="2400" dirty="0" smtClean="0">
              <a:latin typeface="华文中宋" panose="02010600040101010101" pitchFamily="2" charset="-122"/>
              <a:ea typeface="华文中宋" panose="02010600040101010101" pitchFamily="2" charset="-122"/>
            </a:endParaRPr>
          </a:p>
          <a:p>
            <a:pPr>
              <a:lnSpc>
                <a:spcPts val="3200"/>
              </a:lnSpc>
            </a:pPr>
            <a:r>
              <a:rPr lang="zh-CN" altLang="en-US" sz="2400" dirty="0" smtClean="0">
                <a:latin typeface="华文中宋" panose="02010600040101010101" pitchFamily="2" charset="-122"/>
                <a:ea typeface="华文中宋" panose="02010600040101010101" pitchFamily="2" charset="-122"/>
              </a:rPr>
              <a:t>指令编码 </a:t>
            </a:r>
            <a:r>
              <a:rPr lang="en-US" altLang="zh-CN" sz="2400" dirty="0" smtClean="0">
                <a:solidFill>
                  <a:srgbClr val="C00000"/>
                </a:solidFill>
                <a:latin typeface="华文中宋" panose="02010600040101010101" pitchFamily="2" charset="-122"/>
                <a:ea typeface="华文中宋" panose="02010600040101010101" pitchFamily="2" charset="-122"/>
              </a:rPr>
              <a:t>-&gt; </a:t>
            </a:r>
            <a:r>
              <a:rPr lang="zh-CN" altLang="en-US" sz="2400" dirty="0" smtClean="0">
                <a:solidFill>
                  <a:srgbClr val="C00000"/>
                </a:solidFill>
                <a:latin typeface="华文中宋" panose="02010600040101010101" pitchFamily="2" charset="-122"/>
                <a:ea typeface="华文中宋" panose="02010600040101010101" pitchFamily="2" charset="-122"/>
              </a:rPr>
              <a:t>影响编译后程序大小</a:t>
            </a:r>
            <a:r>
              <a:rPr lang="zh-CN" altLang="en-US" sz="2400" dirty="0" smtClean="0">
                <a:latin typeface="华文中宋" panose="02010600040101010101" pitchFamily="2" charset="-122"/>
                <a:ea typeface="华文中宋" panose="02010600040101010101" pitchFamily="2" charset="-122"/>
              </a:rPr>
              <a:t>和</a:t>
            </a:r>
            <a:r>
              <a:rPr lang="zh-CN" altLang="en-US" sz="2400" dirty="0" smtClean="0">
                <a:solidFill>
                  <a:srgbClr val="C00000"/>
                </a:solidFill>
                <a:latin typeface="华文中宋" panose="02010600040101010101" pitchFamily="2" charset="-122"/>
                <a:ea typeface="华文中宋" panose="02010600040101010101" pitchFamily="2" charset="-122"/>
              </a:rPr>
              <a:t>处理器实现。</a:t>
            </a:r>
            <a:endParaRPr lang="zh-CN" altLang="en-US" sz="2400" dirty="0" smtClean="0">
              <a:solidFill>
                <a:srgbClr val="C00000"/>
              </a:solidFill>
              <a:latin typeface="华文中宋" panose="02010600040101010101" pitchFamily="2" charset="-122"/>
              <a:ea typeface="华文中宋" panose="02010600040101010101" pitchFamily="2" charset="-122"/>
            </a:endParaRPr>
          </a:p>
          <a:p>
            <a:pPr>
              <a:lnSpc>
                <a:spcPts val="3200"/>
              </a:lnSpc>
            </a:pPr>
            <a:r>
              <a:rPr lang="zh-CN" altLang="en-US" sz="2400" dirty="0" smtClean="0">
                <a:solidFill>
                  <a:srgbClr val="C00000"/>
                </a:solidFill>
                <a:latin typeface="华文中宋" panose="02010600040101010101" pitchFamily="2" charset="-122"/>
                <a:ea typeface="华文中宋" panose="02010600040101010101" pitchFamily="2" charset="-122"/>
              </a:rPr>
              <a:t>如何将寻址方式和操作通过编码结合到一起：</a:t>
            </a:r>
            <a:endParaRPr lang="zh-CN" altLang="en-US" sz="2400" dirty="0" smtClean="0">
              <a:solidFill>
                <a:srgbClr val="C00000"/>
              </a:solidFill>
              <a:latin typeface="华文中宋" panose="02010600040101010101" pitchFamily="2" charset="-122"/>
              <a:ea typeface="华文中宋" panose="02010600040101010101" pitchFamily="2" charset="-122"/>
            </a:endParaRPr>
          </a:p>
          <a:p>
            <a:pPr>
              <a:lnSpc>
                <a:spcPts val="3200"/>
              </a:lnSpc>
              <a:buFont typeface="Arial" panose="020B0604020202020204" pitchFamily="34" charset="0"/>
              <a:buNone/>
            </a:pPr>
            <a:r>
              <a:rPr lang="zh-CN" altLang="en-US" sz="2400" dirty="0" smtClean="0">
                <a:latin typeface="华文中宋" panose="02010600040101010101" pitchFamily="2" charset="-122"/>
                <a:ea typeface="华文中宋" panose="02010600040101010101" pitchFamily="2" charset="-122"/>
              </a:rPr>
              <a:t>      </a:t>
            </a:r>
            <a:r>
              <a:rPr lang="zh-CN" altLang="en-US" sz="2000" dirty="0" smtClean="0">
                <a:latin typeface="华文中宋" panose="02010600040101010101" pitchFamily="2" charset="-122"/>
                <a:ea typeface="华文中宋" panose="02010600040101010101" pitchFamily="2" charset="-122"/>
              </a:rPr>
              <a:t>*如 图</a:t>
            </a:r>
            <a:r>
              <a:rPr lang="en-US" altLang="zh-CN" sz="2000" dirty="0" smtClean="0">
                <a:latin typeface="华文中宋" panose="02010600040101010101" pitchFamily="2" charset="-122"/>
                <a:ea typeface="华文中宋" panose="02010600040101010101" pitchFamily="2" charset="-122"/>
              </a:rPr>
              <a:t>B.6</a:t>
            </a:r>
            <a:r>
              <a:rPr lang="zh-CN" altLang="en-US" sz="2000" dirty="0" smtClean="0">
                <a:latin typeface="华文中宋" panose="02010600040101010101" pitchFamily="2" charset="-122"/>
                <a:ea typeface="华文中宋" panose="02010600040101010101" pitchFamily="2" charset="-122"/>
              </a:rPr>
              <a:t>，</a:t>
            </a:r>
            <a:r>
              <a:rPr lang="en-US" altLang="zh-CN" sz="2000" dirty="0" smtClean="0">
                <a:latin typeface="华文中宋" panose="02010600040101010101" pitchFamily="2" charset="-122"/>
                <a:ea typeface="华文中宋" panose="02010600040101010101" pitchFamily="2" charset="-122"/>
              </a:rPr>
              <a:t>1-5</a:t>
            </a:r>
            <a:r>
              <a:rPr lang="zh-CN" altLang="en-US" sz="2000" dirty="0" smtClean="0">
                <a:latin typeface="华文中宋" panose="02010600040101010101" pitchFamily="2" charset="-122"/>
                <a:ea typeface="华文中宋" panose="02010600040101010101" pitchFamily="2" charset="-122"/>
              </a:rPr>
              <a:t>个操作数，</a:t>
            </a:r>
            <a:r>
              <a:rPr lang="en-US" altLang="zh-CN" sz="2000" dirty="0" smtClean="0">
                <a:latin typeface="华文中宋" panose="02010600040101010101" pitchFamily="2" charset="-122"/>
                <a:ea typeface="华文中宋" panose="02010600040101010101" pitchFamily="2" charset="-122"/>
              </a:rPr>
              <a:t>10</a:t>
            </a:r>
            <a:r>
              <a:rPr lang="zh-CN" altLang="en-US" sz="2000" dirty="0" smtClean="0">
                <a:latin typeface="华文中宋" panose="02010600040101010101" pitchFamily="2" charset="-122"/>
                <a:ea typeface="华文中宋" panose="02010600040101010101" pitchFamily="2" charset="-122"/>
              </a:rPr>
              <a:t>种可能寻址方式，则每个操作数需要一个</a:t>
            </a:r>
            <a:r>
              <a:rPr lang="zh-CN" altLang="en-US" sz="2000" dirty="0" smtClean="0">
                <a:solidFill>
                  <a:srgbClr val="FF0000"/>
                </a:solidFill>
                <a:latin typeface="华文中宋" panose="02010600040101010101" pitchFamily="2" charset="-122"/>
                <a:ea typeface="华文中宋" panose="02010600040101010101" pitchFamily="2" charset="-122"/>
              </a:rPr>
              <a:t>独立寻址标识符字段（显式）</a:t>
            </a:r>
            <a:r>
              <a:rPr lang="zh-CN" altLang="en-US" sz="2000" dirty="0" smtClean="0">
                <a:latin typeface="华文中宋" panose="02010600040101010101" pitchFamily="2" charset="-122"/>
                <a:ea typeface="华文中宋" panose="02010600040101010101" pitchFamily="2" charset="-122"/>
              </a:rPr>
              <a:t>。</a:t>
            </a:r>
            <a:endParaRPr lang="zh-CN" altLang="en-US" sz="2000" dirty="0" smtClean="0">
              <a:latin typeface="华文中宋" panose="02010600040101010101" pitchFamily="2" charset="-122"/>
              <a:ea typeface="华文中宋" panose="02010600040101010101" pitchFamily="2" charset="-122"/>
            </a:endParaRPr>
          </a:p>
          <a:p>
            <a:pPr>
              <a:lnSpc>
                <a:spcPts val="3200"/>
              </a:lnSpc>
              <a:buFont typeface="Arial" panose="020B0604020202020204" pitchFamily="34" charset="0"/>
              <a:buNone/>
            </a:pPr>
            <a:r>
              <a:rPr lang="zh-CN" altLang="en-US" sz="2000" dirty="0" smtClean="0">
                <a:latin typeface="华文中宋" panose="02010600040101010101" pitchFamily="2" charset="-122"/>
                <a:ea typeface="华文中宋" panose="02010600040101010101" pitchFamily="2" charset="-122"/>
              </a:rPr>
              <a:t>       * 如</a:t>
            </a:r>
            <a:r>
              <a:rPr lang="en-US" altLang="zh-CN" sz="2000" dirty="0" smtClean="0">
                <a:latin typeface="华文中宋" panose="02010600040101010101" pitchFamily="2" charset="-122"/>
                <a:ea typeface="华文中宋" panose="02010600040101010101" pitchFamily="2" charset="-122"/>
              </a:rPr>
              <a:t>load/store</a:t>
            </a:r>
            <a:r>
              <a:rPr lang="zh-CN" altLang="en-US" sz="2000" dirty="0" smtClean="0">
                <a:latin typeface="华文中宋" panose="02010600040101010101" pitchFamily="2" charset="-122"/>
                <a:ea typeface="华文中宋" panose="02010600040101010101" pitchFamily="2" charset="-122"/>
              </a:rPr>
              <a:t>结构，一个存储器操作数，</a:t>
            </a:r>
            <a:r>
              <a:rPr lang="en-US" altLang="zh-CN" sz="2000" dirty="0" smtClean="0">
                <a:latin typeface="华文中宋" panose="02010600040101010101" pitchFamily="2" charset="-122"/>
                <a:ea typeface="华文中宋" panose="02010600040101010101" pitchFamily="2" charset="-122"/>
              </a:rPr>
              <a:t>1-2</a:t>
            </a:r>
            <a:r>
              <a:rPr lang="zh-CN" altLang="en-US" sz="2000" dirty="0" smtClean="0">
                <a:latin typeface="华文中宋" panose="02010600040101010101" pitchFamily="2" charset="-122"/>
                <a:ea typeface="华文中宋" panose="02010600040101010101" pitchFamily="2" charset="-122"/>
              </a:rPr>
              <a:t>种寻址方式，则</a:t>
            </a:r>
            <a:r>
              <a:rPr lang="zh-CN" altLang="en-US" sz="2000" dirty="0" smtClean="0">
                <a:solidFill>
                  <a:srgbClr val="FF0000"/>
                </a:solidFill>
                <a:latin typeface="华文中宋" panose="02010600040101010101" pitchFamily="2" charset="-122"/>
                <a:ea typeface="华文中宋" panose="02010600040101010101" pitchFamily="2" charset="-122"/>
              </a:rPr>
              <a:t>寻址方式由操作编码隐含表示。</a:t>
            </a:r>
            <a:endParaRPr lang="zh-CN" altLang="en-US" sz="2000" dirty="0" smtClean="0">
              <a:solidFill>
                <a:srgbClr val="FF0000"/>
              </a:solidFill>
              <a:latin typeface="华文中宋" panose="02010600040101010101" pitchFamily="2" charset="-122"/>
              <a:ea typeface="华文中宋" panose="02010600040101010101" pitchFamily="2" charset="-122"/>
            </a:endParaRPr>
          </a:p>
          <a:p>
            <a:pPr>
              <a:lnSpc>
                <a:spcPts val="3200"/>
              </a:lnSpc>
            </a:pPr>
            <a:r>
              <a:rPr lang="zh-CN" altLang="en-US" sz="2400" dirty="0" smtClean="0">
                <a:latin typeface="华文中宋" panose="02010600040101010101" pitchFamily="2" charset="-122"/>
                <a:ea typeface="华文中宋" panose="02010600040101010101" pitchFamily="2" charset="-122"/>
              </a:rPr>
              <a:t>对指令编码，需要在以下因素之间找到一个最佳平衡点：</a:t>
            </a:r>
            <a:br>
              <a:rPr lang="zh-CN" altLang="en-US" sz="2400" dirty="0" smtClean="0">
                <a:latin typeface="华文中宋" panose="02010600040101010101" pitchFamily="2" charset="-122"/>
                <a:ea typeface="华文中宋" panose="02010600040101010101" pitchFamily="2" charset="-122"/>
              </a:rPr>
            </a:br>
            <a:r>
              <a:rPr lang="en-US" altLang="zh-CN" sz="2400" dirty="0" smtClean="0">
                <a:latin typeface="华文中宋" panose="02010600040101010101" pitchFamily="2" charset="-122"/>
                <a:ea typeface="华文中宋" panose="02010600040101010101" pitchFamily="2" charset="-122"/>
              </a:rPr>
              <a:t>1</a:t>
            </a:r>
            <a:r>
              <a:rPr lang="zh-CN" altLang="en-US" sz="2400" dirty="0" smtClean="0">
                <a:latin typeface="华文中宋" panose="02010600040101010101" pitchFamily="2" charset="-122"/>
                <a:ea typeface="华文中宋" panose="02010600040101010101" pitchFamily="2" charset="-122"/>
              </a:rPr>
              <a:t>、尽可能多的寄存器和寻址方式。</a:t>
            </a:r>
            <a:br>
              <a:rPr lang="zh-CN" altLang="en-US" sz="2400" dirty="0" smtClean="0">
                <a:latin typeface="华文中宋" panose="02010600040101010101" pitchFamily="2" charset="-122"/>
                <a:ea typeface="华文中宋" panose="02010600040101010101" pitchFamily="2" charset="-122"/>
              </a:rPr>
            </a:br>
            <a:r>
              <a:rPr lang="en-US" altLang="zh-CN" sz="2400" dirty="0" smtClean="0">
                <a:latin typeface="华文中宋" panose="02010600040101010101" pitchFamily="2" charset="-122"/>
                <a:ea typeface="华文中宋" panose="02010600040101010101" pitchFamily="2" charset="-122"/>
              </a:rPr>
              <a:t>2</a:t>
            </a:r>
            <a:r>
              <a:rPr lang="zh-CN" altLang="en-US" sz="2400" dirty="0" smtClean="0">
                <a:latin typeface="华文中宋" panose="02010600040101010101" pitchFamily="2" charset="-122"/>
                <a:ea typeface="华文中宋" panose="02010600040101010101" pitchFamily="2" charset="-122"/>
              </a:rPr>
              <a:t>、寄存器字段、寻址方式字段尽量少，以缩短指令长度。</a:t>
            </a:r>
            <a:br>
              <a:rPr lang="zh-CN" altLang="en-US" sz="2400" dirty="0" smtClean="0">
                <a:latin typeface="华文中宋" panose="02010600040101010101" pitchFamily="2" charset="-122"/>
                <a:ea typeface="华文中宋" panose="02010600040101010101" pitchFamily="2" charset="-122"/>
              </a:rPr>
            </a:br>
            <a:r>
              <a:rPr lang="en-US" altLang="zh-CN" sz="2400" dirty="0" smtClean="0">
                <a:latin typeface="华文中宋" panose="02010600040101010101" pitchFamily="2" charset="-122"/>
                <a:ea typeface="华文中宋" panose="02010600040101010101" pitchFamily="2" charset="-122"/>
              </a:rPr>
              <a:t>3</a:t>
            </a:r>
            <a:r>
              <a:rPr lang="zh-CN" altLang="en-US" sz="2400" dirty="0" smtClean="0">
                <a:latin typeface="华文中宋" panose="02010600040101010101" pitchFamily="2" charset="-122"/>
                <a:ea typeface="华文中宋" panose="02010600040101010101" pitchFamily="2" charset="-122"/>
              </a:rPr>
              <a:t>、指令长度易于流水线处理。</a:t>
            </a:r>
            <a:br>
              <a:rPr lang="zh-CN" altLang="en-US" dirty="0" smtClean="0">
                <a:latin typeface="华文中宋" panose="02010600040101010101" pitchFamily="2" charset="-122"/>
                <a:ea typeface="华文中宋" panose="02010600040101010101" pitchFamily="2" charset="-122"/>
              </a:rPr>
            </a:br>
            <a:br>
              <a:rPr lang="zh-CN" altLang="en-US" dirty="0" smtClean="0">
                <a:latin typeface="华文中宋" panose="02010600040101010101" pitchFamily="2" charset="-122"/>
                <a:ea typeface="华文中宋" panose="02010600040101010101" pitchFamily="2" charset="-122"/>
              </a:rPr>
            </a:br>
            <a:br>
              <a:rPr lang="zh-CN" altLang="en-US" sz="2400" dirty="0" smtClean="0">
                <a:latin typeface="华文中宋" panose="02010600040101010101" pitchFamily="2" charset="-122"/>
                <a:ea typeface="华文中宋" panose="02010600040101010101" pitchFamily="2" charset="-122"/>
              </a:rPr>
            </a:br>
            <a:endParaRPr lang="zh-CN" altLang="en-US" sz="2000" dirty="0">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idx="4294967295"/>
          </p:nvPr>
        </p:nvSpPr>
        <p:spPr>
          <a:xfrm>
            <a:off x="436180" y="76200"/>
            <a:ext cx="8403020" cy="685800"/>
          </a:xfrm>
        </p:spPr>
        <p:txBody>
          <a:bodyPr>
            <a:normAutofit/>
          </a:bodyPr>
          <a:lstStyle/>
          <a:p>
            <a:pPr lvl="0">
              <a:spcBef>
                <a:spcPts val="0"/>
              </a:spcBef>
            </a:pPr>
            <a:r>
              <a:rPr lang="en-US" altLang="zh-CN" sz="2800" dirty="0" smtClean="0">
                <a:solidFill>
                  <a:srgbClr val="0000FF"/>
                </a:solidFill>
                <a:latin typeface="华文中宋" panose="02010600040101010101" pitchFamily="2" charset="-122"/>
                <a:ea typeface="华文中宋" panose="02010600040101010101" pitchFamily="2" charset="-122"/>
              </a:rPr>
              <a:t>2.7 </a:t>
            </a:r>
            <a:r>
              <a:rPr lang="zh-CN" altLang="en-US" sz="2800" dirty="0" smtClean="0">
                <a:solidFill>
                  <a:srgbClr val="0000FF"/>
                </a:solidFill>
                <a:latin typeface="华文中宋" panose="02010600040101010101" pitchFamily="2" charset="-122"/>
                <a:ea typeface="华文中宋" panose="02010600040101010101" pitchFamily="2" charset="-122"/>
              </a:rPr>
              <a:t>指令系统的编码</a:t>
            </a:r>
            <a:endParaRPr lang="zh-CN" sz="2800" dirty="0">
              <a:solidFill>
                <a:schemeClr val="tx1"/>
              </a:solidFill>
              <a:latin typeface="华文中宋" panose="02010600040101010101" pitchFamily="2" charset="-122"/>
              <a:ea typeface="华文中宋" panose="02010600040101010101" pitchFamily="2" charset="-122"/>
            </a:endParaRPr>
          </a:p>
        </p:txBody>
      </p:sp>
      <p:graphicFrame>
        <p:nvGraphicFramePr>
          <p:cNvPr id="3" name="Object 1"/>
          <p:cNvGraphicFramePr>
            <a:graphicFrameLocks noChangeAspect="1"/>
          </p:cNvGraphicFramePr>
          <p:nvPr/>
        </p:nvGraphicFramePr>
        <p:xfrm>
          <a:off x="611560" y="1484784"/>
          <a:ext cx="7777559" cy="4247544"/>
        </p:xfrm>
        <a:graphic>
          <a:graphicData uri="http://schemas.openxmlformats.org/presentationml/2006/ole">
            <mc:AlternateContent xmlns:mc="http://schemas.openxmlformats.org/markup-compatibility/2006">
              <mc:Choice xmlns:v="urn:schemas-microsoft-com:vml" Requires="v">
                <p:oleObj spid="_x0000_s18446" name="Visio" r:id="rId1" imgW="5441315" imgH="2946400" progId="Visio.Drawing.11">
                  <p:embed/>
                </p:oleObj>
              </mc:Choice>
              <mc:Fallback>
                <p:oleObj name="Visio" r:id="rId1" imgW="5441315" imgH="2946400" progId="Visio.Drawing.11">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484784"/>
                        <a:ext cx="7777559" cy="4247544"/>
                      </a:xfrm>
                      <a:prstGeom prst="rect">
                        <a:avLst/>
                      </a:prstGeom>
                      <a:noFill/>
                    </p:spPr>
                  </p:pic>
                </p:oleObj>
              </mc:Fallback>
            </mc:AlternateContent>
          </a:graphicData>
        </a:graphic>
      </p:graphicFrame>
      <p:sp>
        <p:nvSpPr>
          <p:cNvPr id="4" name="TextBox 9"/>
          <p:cNvSpPr txBox="1"/>
          <p:nvPr/>
        </p:nvSpPr>
        <p:spPr>
          <a:xfrm>
            <a:off x="3161526" y="1052736"/>
            <a:ext cx="2952328" cy="400110"/>
          </a:xfrm>
          <a:prstGeom prst="rect">
            <a:avLst/>
          </a:prstGeom>
          <a:solidFill>
            <a:srgbClr val="FFFF00"/>
          </a:solidFill>
        </p:spPr>
        <p:txBody>
          <a:bodyPr wrap="square" rtlCol="0">
            <a:spAutoFit/>
          </a:bodyPr>
          <a:lstStyle/>
          <a:p>
            <a:pPr algn="ctr"/>
            <a:r>
              <a:rPr lang="en-US" altLang="zh-CN" sz="2000" dirty="0" smtClean="0">
                <a:solidFill>
                  <a:schemeClr val="tx1"/>
                </a:solidFill>
              </a:rPr>
              <a:t>Pentium II</a:t>
            </a:r>
            <a:r>
              <a:rPr lang="zh-CN" altLang="en-US" sz="2000" dirty="0" smtClean="0">
                <a:solidFill>
                  <a:schemeClr val="tx1"/>
                </a:solidFill>
              </a:rPr>
              <a:t>指令格式</a:t>
            </a:r>
            <a:endParaRPr lang="zh-CN" altLang="en-US" sz="2000"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idx="4294967295"/>
          </p:nvPr>
        </p:nvSpPr>
        <p:spPr>
          <a:xfrm>
            <a:off x="436180" y="76200"/>
            <a:ext cx="8403020" cy="685800"/>
          </a:xfrm>
        </p:spPr>
        <p:txBody>
          <a:bodyPr>
            <a:normAutofit/>
          </a:bodyPr>
          <a:lstStyle/>
          <a:p>
            <a:pPr lvl="0">
              <a:spcBef>
                <a:spcPts val="0"/>
              </a:spcBef>
            </a:pPr>
            <a:r>
              <a:rPr lang="en-US" altLang="zh-CN" sz="2800" dirty="0" smtClean="0">
                <a:solidFill>
                  <a:srgbClr val="0000FF"/>
                </a:solidFill>
                <a:latin typeface="华文中宋" panose="02010600040101010101" pitchFamily="2" charset="-122"/>
                <a:ea typeface="华文中宋" panose="02010600040101010101" pitchFamily="2" charset="-122"/>
              </a:rPr>
              <a:t>2.7 </a:t>
            </a:r>
            <a:r>
              <a:rPr lang="zh-CN" altLang="en-US" sz="2800" dirty="0" smtClean="0">
                <a:solidFill>
                  <a:srgbClr val="0000FF"/>
                </a:solidFill>
                <a:latin typeface="华文中宋" panose="02010600040101010101" pitchFamily="2" charset="-122"/>
                <a:ea typeface="华文中宋" panose="02010600040101010101" pitchFamily="2" charset="-122"/>
              </a:rPr>
              <a:t>指令系统的编码</a:t>
            </a:r>
            <a:endParaRPr lang="zh-CN" sz="2800" dirty="0">
              <a:solidFill>
                <a:schemeClr val="tx1"/>
              </a:solidFill>
              <a:latin typeface="华文中宋" panose="02010600040101010101" pitchFamily="2" charset="-122"/>
              <a:ea typeface="华文中宋" panose="02010600040101010101" pitchFamily="2" charset="-122"/>
            </a:endParaRPr>
          </a:p>
        </p:txBody>
      </p:sp>
      <p:sp>
        <p:nvSpPr>
          <p:cNvPr id="3" name="内容占位符 2"/>
          <p:cNvSpPr txBox="1"/>
          <p:nvPr/>
        </p:nvSpPr>
        <p:spPr>
          <a:xfrm>
            <a:off x="436180" y="932527"/>
            <a:ext cx="2951864" cy="44976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pPr marL="0" indent="0">
              <a:buNone/>
            </a:pPr>
            <a:r>
              <a:rPr lang="zh-CN" altLang="en-US" sz="2400" dirty="0" smtClean="0">
                <a:latin typeface="华文中宋" panose="02010600040101010101" pitchFamily="2" charset="-122"/>
                <a:ea typeface="华文中宋" panose="02010600040101010101" pitchFamily="2" charset="-122"/>
              </a:rPr>
              <a:t>三种常见编码方式</a:t>
            </a:r>
            <a:endParaRPr lang="zh-CN" altLang="en-US" sz="2400" dirty="0" smtClean="0">
              <a:latin typeface="华文中宋" panose="02010600040101010101" pitchFamily="2" charset="-122"/>
              <a:ea typeface="华文中宋" panose="02010600040101010101" pitchFamily="2" charset="-122"/>
            </a:endParaRPr>
          </a:p>
          <a:p>
            <a:pPr marL="0" indent="0">
              <a:buFont typeface="Arial" panose="020B0604020202020204" pitchFamily="34" charset="0"/>
              <a:buNone/>
            </a:pPr>
            <a:br>
              <a:rPr lang="zh-CN" altLang="en-US" sz="2400" dirty="0" smtClean="0">
                <a:latin typeface="华文中宋" panose="02010600040101010101" pitchFamily="2" charset="-122"/>
                <a:ea typeface="华文中宋" panose="02010600040101010101" pitchFamily="2" charset="-122"/>
              </a:rPr>
            </a:br>
            <a:br>
              <a:rPr lang="zh-CN" altLang="en-US" dirty="0" smtClean="0">
                <a:latin typeface="华文中宋" panose="02010600040101010101" pitchFamily="2" charset="-122"/>
                <a:ea typeface="华文中宋" panose="02010600040101010101" pitchFamily="2" charset="-122"/>
              </a:rPr>
            </a:br>
            <a:br>
              <a:rPr lang="zh-CN" altLang="en-US" dirty="0" smtClean="0">
                <a:latin typeface="华文中宋" panose="02010600040101010101" pitchFamily="2" charset="-122"/>
                <a:ea typeface="华文中宋" panose="02010600040101010101" pitchFamily="2" charset="-122"/>
              </a:rPr>
            </a:br>
            <a:endParaRPr lang="zh-CN" altLang="en-US" sz="2000" dirty="0">
              <a:latin typeface="华文中宋" panose="02010600040101010101" pitchFamily="2" charset="-122"/>
              <a:ea typeface="华文中宋" panose="02010600040101010101" pitchFamily="2" charset="-122"/>
            </a:endParaRPr>
          </a:p>
        </p:txBody>
      </p:sp>
      <p:graphicFrame>
        <p:nvGraphicFramePr>
          <p:cNvPr id="4" name="表格 3"/>
          <p:cNvGraphicFramePr>
            <a:graphicFrameLocks noGrp="1"/>
          </p:cNvGraphicFramePr>
          <p:nvPr/>
        </p:nvGraphicFramePr>
        <p:xfrm>
          <a:off x="1043609" y="1544015"/>
          <a:ext cx="3168352" cy="553417"/>
        </p:xfrm>
        <a:graphic>
          <a:graphicData uri="http://schemas.openxmlformats.org/drawingml/2006/table">
            <a:tbl>
              <a:tblPr firstRow="1" bandRow="1">
                <a:tableStyleId>{5C22544A-7EE6-4342-B048-85BDC9FD1C3A}</a:tableStyleId>
              </a:tblPr>
              <a:tblGrid>
                <a:gridCol w="1099223"/>
                <a:gridCol w="1013011"/>
                <a:gridCol w="1056118"/>
              </a:tblGrid>
              <a:tr h="553417">
                <a:tc>
                  <a:txBody>
                    <a:bodyPr/>
                    <a:lstStyle/>
                    <a:p>
                      <a:pPr algn="ctr"/>
                      <a:r>
                        <a:rPr lang="zh-CN" altLang="en-US" sz="1400" b="0" dirty="0" smtClean="0">
                          <a:solidFill>
                            <a:schemeClr val="tx1"/>
                          </a:solidFill>
                        </a:rPr>
                        <a:t>操作和操</a:t>
                      </a:r>
                      <a:endParaRPr lang="en-US" altLang="zh-CN" sz="1400" b="0" dirty="0" smtClean="0">
                        <a:solidFill>
                          <a:schemeClr val="tx1"/>
                        </a:solidFill>
                      </a:endParaRPr>
                    </a:p>
                    <a:p>
                      <a:pPr algn="ctr"/>
                      <a:r>
                        <a:rPr lang="zh-CN" altLang="en-US" sz="1400" b="0" dirty="0" smtClean="0">
                          <a:solidFill>
                            <a:schemeClr val="tx1"/>
                          </a:solidFill>
                        </a:rPr>
                        <a:t>作数个数</a:t>
                      </a:r>
                      <a:endParaRPr lang="zh-CN"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zh-CN" altLang="en-US" sz="1400" b="0" dirty="0" smtClean="0">
                          <a:solidFill>
                            <a:schemeClr val="tx1"/>
                          </a:solidFill>
                        </a:rPr>
                        <a:t>地址</a:t>
                      </a:r>
                      <a:endParaRPr lang="en-US" altLang="zh-CN" sz="1400" b="0" dirty="0" smtClean="0">
                        <a:solidFill>
                          <a:schemeClr val="tx1"/>
                        </a:solidFill>
                      </a:endParaRPr>
                    </a:p>
                    <a:p>
                      <a:pPr algn="ctr"/>
                      <a:r>
                        <a:rPr lang="zh-CN" altLang="en-US" sz="1400" b="0" dirty="0" smtClean="0">
                          <a:solidFill>
                            <a:schemeClr val="tx1"/>
                          </a:solidFill>
                        </a:rPr>
                        <a:t>标识符</a:t>
                      </a:r>
                      <a:r>
                        <a:rPr lang="en-US" altLang="zh-CN" sz="1400" b="0" dirty="0" smtClean="0">
                          <a:solidFill>
                            <a:schemeClr val="tx1"/>
                          </a:solidFill>
                        </a:rPr>
                        <a:t>1</a:t>
                      </a:r>
                      <a:endParaRPr lang="zh-CN"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zh-CN" altLang="en-US" sz="1400" b="0" dirty="0" smtClean="0">
                          <a:solidFill>
                            <a:schemeClr val="tx1"/>
                          </a:solidFill>
                        </a:rPr>
                        <a:t>地址</a:t>
                      </a:r>
                      <a:endParaRPr lang="en-US" altLang="zh-CN" sz="1400" b="0" dirty="0" smtClean="0">
                        <a:solidFill>
                          <a:schemeClr val="tx1"/>
                        </a:solidFill>
                      </a:endParaRPr>
                    </a:p>
                    <a:p>
                      <a:pPr algn="ctr"/>
                      <a:r>
                        <a:rPr lang="zh-CN" altLang="en-US" sz="1400" b="0" dirty="0" smtClean="0">
                          <a:solidFill>
                            <a:schemeClr val="tx1"/>
                          </a:solidFill>
                        </a:rPr>
                        <a:t>字段</a:t>
                      </a:r>
                      <a:r>
                        <a:rPr lang="en-US" altLang="zh-CN" sz="1400" b="0" dirty="0" smtClean="0">
                          <a:solidFill>
                            <a:schemeClr val="tx1"/>
                          </a:solidFill>
                        </a:rPr>
                        <a:t>1</a:t>
                      </a:r>
                      <a:endParaRPr lang="zh-CN"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5" name="文本框 4"/>
          <p:cNvSpPr txBox="1"/>
          <p:nvPr/>
        </p:nvSpPr>
        <p:spPr>
          <a:xfrm>
            <a:off x="4258772" y="1052736"/>
            <a:ext cx="504056" cy="769441"/>
          </a:xfrm>
          <a:prstGeom prst="rect">
            <a:avLst/>
          </a:prstGeom>
          <a:noFill/>
        </p:spPr>
        <p:txBody>
          <a:bodyPr wrap="square" rtlCol="0">
            <a:spAutoFit/>
          </a:bodyPr>
          <a:lstStyle/>
          <a:p>
            <a:r>
              <a:rPr lang="en-US" altLang="zh-CN" sz="4400" dirty="0" smtClean="0">
                <a:solidFill>
                  <a:schemeClr val="tx1"/>
                </a:solidFill>
              </a:rPr>
              <a:t>…</a:t>
            </a:r>
            <a:endParaRPr lang="zh-CN" altLang="en-US" sz="3600" dirty="0">
              <a:solidFill>
                <a:schemeClr val="tx1"/>
              </a:solidFill>
            </a:endParaRPr>
          </a:p>
        </p:txBody>
      </p:sp>
      <p:graphicFrame>
        <p:nvGraphicFramePr>
          <p:cNvPr id="6" name="表格 5"/>
          <p:cNvGraphicFramePr>
            <a:graphicFrameLocks noGrp="1"/>
          </p:cNvGraphicFramePr>
          <p:nvPr/>
        </p:nvGraphicFramePr>
        <p:xfrm>
          <a:off x="5148065" y="1544015"/>
          <a:ext cx="2016224" cy="518160"/>
        </p:xfrm>
        <a:graphic>
          <a:graphicData uri="http://schemas.openxmlformats.org/drawingml/2006/table">
            <a:tbl>
              <a:tblPr firstRow="1" bandRow="1">
                <a:tableStyleId>{5C22544A-7EE6-4342-B048-85BDC9FD1C3A}</a:tableStyleId>
              </a:tblPr>
              <a:tblGrid>
                <a:gridCol w="987110"/>
                <a:gridCol w="1029114"/>
              </a:tblGrid>
              <a:tr h="504056">
                <a:tc>
                  <a:txBody>
                    <a:bodyPr/>
                    <a:lstStyle/>
                    <a:p>
                      <a:pPr algn="ctr"/>
                      <a:r>
                        <a:rPr lang="zh-CN" altLang="en-US" sz="1400" b="0" dirty="0" smtClean="0">
                          <a:solidFill>
                            <a:schemeClr val="tx1"/>
                          </a:solidFill>
                        </a:rPr>
                        <a:t>地址</a:t>
                      </a:r>
                      <a:endParaRPr lang="en-US" altLang="zh-CN" sz="1400" b="0" dirty="0" smtClean="0">
                        <a:solidFill>
                          <a:schemeClr val="tx1"/>
                        </a:solidFill>
                      </a:endParaRPr>
                    </a:p>
                    <a:p>
                      <a:pPr algn="ctr"/>
                      <a:r>
                        <a:rPr lang="zh-CN" altLang="en-US" sz="1400" b="0" dirty="0" smtClean="0">
                          <a:solidFill>
                            <a:schemeClr val="tx1"/>
                          </a:solidFill>
                        </a:rPr>
                        <a:t>标识符</a:t>
                      </a:r>
                      <a:r>
                        <a:rPr lang="en-US" altLang="zh-CN" sz="1400" b="0" dirty="0" smtClean="0">
                          <a:solidFill>
                            <a:schemeClr val="tx1"/>
                          </a:solidFill>
                        </a:rPr>
                        <a:t>n</a:t>
                      </a:r>
                      <a:endParaRPr lang="zh-CN"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zh-CN" altLang="en-US" sz="1400" b="0" dirty="0" smtClean="0">
                          <a:solidFill>
                            <a:schemeClr val="tx1"/>
                          </a:solidFill>
                        </a:rPr>
                        <a:t>地址</a:t>
                      </a:r>
                      <a:endParaRPr lang="en-US" altLang="zh-CN" sz="1400" b="0" dirty="0" smtClean="0">
                        <a:solidFill>
                          <a:schemeClr val="tx1"/>
                        </a:solidFill>
                      </a:endParaRPr>
                    </a:p>
                    <a:p>
                      <a:pPr algn="ctr"/>
                      <a:r>
                        <a:rPr lang="zh-CN" altLang="en-US" sz="1400" b="0" dirty="0" smtClean="0">
                          <a:solidFill>
                            <a:schemeClr val="tx1"/>
                          </a:solidFill>
                        </a:rPr>
                        <a:t>字段</a:t>
                      </a:r>
                      <a:r>
                        <a:rPr lang="en-US" altLang="zh-CN" sz="1400" b="0" dirty="0" smtClean="0">
                          <a:solidFill>
                            <a:schemeClr val="tx1"/>
                          </a:solidFill>
                        </a:rPr>
                        <a:t>n</a:t>
                      </a:r>
                      <a:endParaRPr lang="zh-CN"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7" name="表格 6"/>
          <p:cNvGraphicFramePr>
            <a:graphicFrameLocks noGrp="1"/>
          </p:cNvGraphicFramePr>
          <p:nvPr/>
        </p:nvGraphicFramePr>
        <p:xfrm>
          <a:off x="1151112" y="2849564"/>
          <a:ext cx="6096000" cy="37084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pPr marL="0" algn="ctr" defTabSz="914400" rtl="0" eaLnBrk="1" latinLnBrk="0" hangingPunct="1"/>
                      <a:r>
                        <a:rPr lang="zh-CN" altLang="en-US" sz="1400" b="0" kern="1200" dirty="0" smtClean="0">
                          <a:solidFill>
                            <a:schemeClr val="tx1"/>
                          </a:solidFill>
                          <a:latin typeface="+mn-lt"/>
                          <a:ea typeface="+mn-ea"/>
                          <a:cs typeface="+mn-cs"/>
                        </a:rPr>
                        <a:t>操作</a:t>
                      </a:r>
                      <a:endParaRPr lang="zh-CN" altLang="en-US" sz="14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r>
                        <a:rPr lang="zh-CN" altLang="en-US" sz="1400" b="0" kern="1200" dirty="0" smtClean="0">
                          <a:solidFill>
                            <a:schemeClr val="tx1"/>
                          </a:solidFill>
                          <a:latin typeface="+mn-lt"/>
                          <a:ea typeface="+mn-ea"/>
                          <a:cs typeface="+mn-cs"/>
                        </a:rPr>
                        <a:t>地址字段</a:t>
                      </a:r>
                      <a:r>
                        <a:rPr lang="en-US" altLang="zh-CN" sz="1400" b="0" kern="1200" dirty="0" smtClean="0">
                          <a:solidFill>
                            <a:schemeClr val="tx1"/>
                          </a:solidFill>
                          <a:latin typeface="+mn-lt"/>
                          <a:ea typeface="+mn-ea"/>
                          <a:cs typeface="+mn-cs"/>
                        </a:rPr>
                        <a:t>1</a:t>
                      </a:r>
                      <a:endParaRPr lang="zh-CN" altLang="en-US" sz="14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r>
                        <a:rPr lang="zh-CN" altLang="en-US" sz="1400" b="0" kern="1200" dirty="0" smtClean="0">
                          <a:solidFill>
                            <a:schemeClr val="tx1"/>
                          </a:solidFill>
                          <a:latin typeface="+mn-lt"/>
                          <a:ea typeface="+mn-ea"/>
                          <a:cs typeface="+mn-cs"/>
                        </a:rPr>
                        <a:t>地址字段</a:t>
                      </a:r>
                      <a:r>
                        <a:rPr lang="en-US" altLang="zh-CN" sz="1400" b="0" kern="1200" dirty="0" smtClean="0">
                          <a:solidFill>
                            <a:schemeClr val="tx1"/>
                          </a:solidFill>
                          <a:latin typeface="+mn-lt"/>
                          <a:ea typeface="+mn-ea"/>
                          <a:cs typeface="+mn-cs"/>
                        </a:rPr>
                        <a:t>2</a:t>
                      </a:r>
                      <a:endParaRPr lang="zh-CN" altLang="en-US" sz="14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r>
                        <a:rPr lang="zh-CN" altLang="en-US" sz="1400" b="0" kern="1200" dirty="0" smtClean="0">
                          <a:solidFill>
                            <a:schemeClr val="tx1"/>
                          </a:solidFill>
                          <a:latin typeface="+mn-lt"/>
                          <a:ea typeface="+mn-ea"/>
                          <a:cs typeface="+mn-cs"/>
                        </a:rPr>
                        <a:t>地址字段</a:t>
                      </a:r>
                      <a:r>
                        <a:rPr lang="en-US" altLang="zh-CN" sz="1400" b="0" kern="1200" dirty="0" smtClean="0">
                          <a:solidFill>
                            <a:schemeClr val="tx1"/>
                          </a:solidFill>
                          <a:latin typeface="+mn-lt"/>
                          <a:ea typeface="+mn-ea"/>
                          <a:cs typeface="+mn-cs"/>
                        </a:rPr>
                        <a:t>3</a:t>
                      </a:r>
                      <a:endParaRPr lang="zh-CN" altLang="en-US" sz="14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8" name="表格 7"/>
          <p:cNvGraphicFramePr>
            <a:graphicFrameLocks noGrp="1"/>
          </p:cNvGraphicFramePr>
          <p:nvPr/>
        </p:nvGraphicFramePr>
        <p:xfrm>
          <a:off x="1151112" y="3861048"/>
          <a:ext cx="4536504" cy="372684"/>
        </p:xfrm>
        <a:graphic>
          <a:graphicData uri="http://schemas.openxmlformats.org/drawingml/2006/table">
            <a:tbl>
              <a:tblPr firstRow="1" bandRow="1">
                <a:tableStyleId>{5C22544A-7EE6-4342-B048-85BDC9FD1C3A}</a:tableStyleId>
              </a:tblPr>
              <a:tblGrid>
                <a:gridCol w="1584176"/>
                <a:gridCol w="1512168"/>
                <a:gridCol w="1440160"/>
              </a:tblGrid>
              <a:tr h="372684">
                <a:tc>
                  <a:txBody>
                    <a:bodyPr/>
                    <a:lstStyle/>
                    <a:p>
                      <a:pPr marL="0" algn="ctr" defTabSz="914400" rtl="0" eaLnBrk="1" latinLnBrk="0" hangingPunct="1"/>
                      <a:r>
                        <a:rPr lang="zh-CN" altLang="en-US" sz="1400" b="0" kern="1200" dirty="0" smtClean="0">
                          <a:solidFill>
                            <a:schemeClr val="tx1"/>
                          </a:solidFill>
                          <a:latin typeface="+mn-lt"/>
                          <a:ea typeface="+mn-ea"/>
                          <a:cs typeface="+mn-cs"/>
                        </a:rPr>
                        <a:t>操作</a:t>
                      </a:r>
                      <a:endParaRPr lang="zh-CN" altLang="en-US" sz="14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r>
                        <a:rPr lang="zh-CN" altLang="en-US" sz="1400" b="0" kern="1200" dirty="0" smtClean="0">
                          <a:solidFill>
                            <a:schemeClr val="tx1"/>
                          </a:solidFill>
                          <a:latin typeface="+mn-lt"/>
                          <a:ea typeface="+mn-ea"/>
                          <a:cs typeface="+mn-cs"/>
                        </a:rPr>
                        <a:t>地址标识符</a:t>
                      </a:r>
                      <a:endParaRPr lang="zh-CN" altLang="en-US" sz="14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r>
                        <a:rPr lang="zh-CN" altLang="en-US" sz="1400" b="0" kern="1200" dirty="0" smtClean="0">
                          <a:solidFill>
                            <a:schemeClr val="tx1"/>
                          </a:solidFill>
                          <a:latin typeface="+mn-lt"/>
                          <a:ea typeface="+mn-ea"/>
                          <a:cs typeface="+mn-cs"/>
                        </a:rPr>
                        <a:t>地址字段</a:t>
                      </a:r>
                      <a:endParaRPr lang="zh-CN" altLang="en-US" sz="14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0" name="表格 9"/>
          <p:cNvGraphicFramePr>
            <a:graphicFrameLocks noGrp="1"/>
          </p:cNvGraphicFramePr>
          <p:nvPr/>
        </p:nvGraphicFramePr>
        <p:xfrm>
          <a:off x="1151112" y="4522686"/>
          <a:ext cx="6096000" cy="37084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pPr marL="0" algn="ctr" defTabSz="914400" rtl="0" eaLnBrk="1" latinLnBrk="0" hangingPunct="1"/>
                      <a:r>
                        <a:rPr lang="zh-CN" altLang="en-US" sz="1400" b="0" kern="1200" dirty="0" smtClean="0">
                          <a:solidFill>
                            <a:schemeClr val="tx1"/>
                          </a:solidFill>
                          <a:latin typeface="+mn-lt"/>
                          <a:ea typeface="+mn-ea"/>
                          <a:cs typeface="+mn-cs"/>
                        </a:rPr>
                        <a:t>操作</a:t>
                      </a:r>
                      <a:endParaRPr lang="zh-CN" altLang="en-US" sz="14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r>
                        <a:rPr lang="zh-CN" altLang="en-US" sz="1400" b="0" kern="1200" dirty="0" smtClean="0">
                          <a:solidFill>
                            <a:schemeClr val="tx1"/>
                          </a:solidFill>
                          <a:latin typeface="+mn-lt"/>
                          <a:ea typeface="+mn-ea"/>
                          <a:cs typeface="+mn-cs"/>
                        </a:rPr>
                        <a:t>地址标识符</a:t>
                      </a:r>
                      <a:r>
                        <a:rPr lang="en-US" altLang="zh-CN" sz="1400" b="0" kern="1200" dirty="0" smtClean="0">
                          <a:solidFill>
                            <a:schemeClr val="tx1"/>
                          </a:solidFill>
                          <a:latin typeface="+mn-lt"/>
                          <a:ea typeface="+mn-ea"/>
                          <a:cs typeface="+mn-cs"/>
                        </a:rPr>
                        <a:t>1</a:t>
                      </a:r>
                      <a:endParaRPr lang="zh-CN" altLang="en-US" sz="14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r>
                        <a:rPr lang="zh-CN" altLang="en-US" sz="1400" b="0" kern="1200" dirty="0" smtClean="0">
                          <a:solidFill>
                            <a:schemeClr val="tx1"/>
                          </a:solidFill>
                          <a:latin typeface="+mn-lt"/>
                          <a:ea typeface="+mn-ea"/>
                          <a:cs typeface="+mn-cs"/>
                        </a:rPr>
                        <a:t>地址标识符</a:t>
                      </a:r>
                      <a:r>
                        <a:rPr lang="en-US" altLang="zh-CN" sz="1400" b="0" kern="1200" dirty="0" smtClean="0">
                          <a:solidFill>
                            <a:schemeClr val="tx1"/>
                          </a:solidFill>
                          <a:latin typeface="+mn-lt"/>
                          <a:ea typeface="+mn-ea"/>
                          <a:cs typeface="+mn-cs"/>
                        </a:rPr>
                        <a:t>2</a:t>
                      </a:r>
                      <a:endParaRPr lang="zh-CN" altLang="en-US" sz="14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r>
                        <a:rPr lang="zh-CN" altLang="en-US" sz="1400" b="0" kern="1200" dirty="0" smtClean="0">
                          <a:solidFill>
                            <a:schemeClr val="tx1"/>
                          </a:solidFill>
                          <a:latin typeface="+mn-lt"/>
                          <a:ea typeface="+mn-ea"/>
                          <a:cs typeface="+mn-cs"/>
                        </a:rPr>
                        <a:t>地址字段</a:t>
                      </a:r>
                      <a:endParaRPr lang="zh-CN" altLang="en-US" sz="14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1" name="表格 10"/>
          <p:cNvGraphicFramePr>
            <a:graphicFrameLocks noGrp="1"/>
          </p:cNvGraphicFramePr>
          <p:nvPr/>
        </p:nvGraphicFramePr>
        <p:xfrm>
          <a:off x="1151112" y="5170758"/>
          <a:ext cx="6096000" cy="360040"/>
        </p:xfrm>
        <a:graphic>
          <a:graphicData uri="http://schemas.openxmlformats.org/drawingml/2006/table">
            <a:tbl>
              <a:tblPr firstRow="1" bandRow="1">
                <a:tableStyleId>{5C22544A-7EE6-4342-B048-85BDC9FD1C3A}</a:tableStyleId>
              </a:tblPr>
              <a:tblGrid>
                <a:gridCol w="1524000"/>
                <a:gridCol w="1524000"/>
                <a:gridCol w="1524000"/>
                <a:gridCol w="1524000"/>
              </a:tblGrid>
              <a:tr h="360040">
                <a:tc>
                  <a:txBody>
                    <a:bodyPr/>
                    <a:lstStyle/>
                    <a:p>
                      <a:pPr marL="0" algn="ctr" defTabSz="914400" rtl="0" eaLnBrk="1" latinLnBrk="0" hangingPunct="1"/>
                      <a:r>
                        <a:rPr lang="zh-CN" altLang="en-US" sz="1400" b="0" kern="1200" dirty="0" smtClean="0">
                          <a:solidFill>
                            <a:schemeClr val="tx1"/>
                          </a:solidFill>
                          <a:latin typeface="+mn-lt"/>
                          <a:ea typeface="+mn-ea"/>
                          <a:cs typeface="+mn-cs"/>
                        </a:rPr>
                        <a:t>操作</a:t>
                      </a:r>
                      <a:endParaRPr lang="zh-CN" altLang="en-US" sz="14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0" kern="1200" dirty="0" smtClean="0">
                          <a:solidFill>
                            <a:schemeClr val="tx1"/>
                          </a:solidFill>
                          <a:latin typeface="+mn-lt"/>
                          <a:ea typeface="+mn-ea"/>
                          <a:cs typeface="+mn-cs"/>
                        </a:rPr>
                        <a:t>地址标识符</a:t>
                      </a:r>
                      <a:endParaRPr lang="zh-CN" altLang="en-US" sz="14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r>
                        <a:rPr lang="zh-CN" altLang="en-US" sz="1400" b="0" kern="1200" dirty="0" smtClean="0">
                          <a:solidFill>
                            <a:schemeClr val="tx1"/>
                          </a:solidFill>
                          <a:latin typeface="+mn-lt"/>
                          <a:ea typeface="+mn-ea"/>
                          <a:cs typeface="+mn-cs"/>
                        </a:rPr>
                        <a:t>地址字段</a:t>
                      </a:r>
                      <a:r>
                        <a:rPr lang="en-US" altLang="zh-CN" sz="1400" b="0" kern="1200" dirty="0" smtClean="0">
                          <a:solidFill>
                            <a:schemeClr val="tx1"/>
                          </a:solidFill>
                          <a:latin typeface="+mn-lt"/>
                          <a:ea typeface="+mn-ea"/>
                          <a:cs typeface="+mn-cs"/>
                        </a:rPr>
                        <a:t>1</a:t>
                      </a:r>
                      <a:endParaRPr lang="zh-CN" altLang="en-US" sz="14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r>
                        <a:rPr lang="zh-CN" altLang="en-US" sz="1400" b="0" kern="1200" dirty="0" smtClean="0">
                          <a:solidFill>
                            <a:schemeClr val="tx1"/>
                          </a:solidFill>
                          <a:latin typeface="+mn-lt"/>
                          <a:ea typeface="+mn-ea"/>
                          <a:cs typeface="+mn-cs"/>
                        </a:rPr>
                        <a:t>地址字段</a:t>
                      </a:r>
                      <a:r>
                        <a:rPr lang="en-US" altLang="zh-CN" sz="1400" b="0" kern="1200" dirty="0" smtClean="0">
                          <a:solidFill>
                            <a:schemeClr val="tx1"/>
                          </a:solidFill>
                          <a:latin typeface="+mn-lt"/>
                          <a:ea typeface="+mn-ea"/>
                          <a:cs typeface="+mn-cs"/>
                        </a:rPr>
                        <a:t>2</a:t>
                      </a:r>
                      <a:endParaRPr lang="zh-CN" altLang="en-US" sz="14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12" name="内容占位符 2"/>
          <p:cNvSpPr txBox="1"/>
          <p:nvPr/>
        </p:nvSpPr>
        <p:spPr bwMode="auto">
          <a:xfrm>
            <a:off x="932442" y="2259160"/>
            <a:ext cx="5605408" cy="449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6800" rIns="91440" bIns="45720" numCol="1" anchor="t" anchorCtr="0" compatLnSpc="1"/>
          <a:lstStyle>
            <a:lvl1pPr marL="342900" indent="-342900" algn="l" rtl="0" fontAlgn="base">
              <a:lnSpc>
                <a:spcPct val="120000"/>
              </a:lnSpc>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fontAlgn="base">
              <a:lnSpc>
                <a:spcPct val="120000"/>
              </a:lnSpc>
              <a:spcBef>
                <a:spcPct val="20000"/>
              </a:spcBef>
              <a:spcAft>
                <a:spcPct val="0"/>
              </a:spcAft>
              <a:buClr>
                <a:schemeClr val="accent1"/>
              </a:buClr>
              <a:buFont typeface="Wingdings" panose="05000000000000000000" pitchFamily="2" charset="2"/>
              <a:buChar char="§"/>
              <a:defRPr sz="2400">
                <a:solidFill>
                  <a:schemeClr val="tx1"/>
                </a:solidFill>
                <a:latin typeface="Arial" panose="020B0604020202020204" pitchFamily="34" charset="0"/>
                <a:ea typeface="黑体" panose="02010609060101010101" pitchFamily="49" charset="-122"/>
              </a:defRPr>
            </a:lvl2pPr>
            <a:lvl3pPr marL="1143000" indent="-228600" algn="l" rtl="0" fontAlgn="base">
              <a:spcBef>
                <a:spcPct val="20000"/>
              </a:spcBef>
              <a:spcAft>
                <a:spcPct val="0"/>
              </a:spcAft>
              <a:buClr>
                <a:schemeClr val="tx1"/>
              </a:buClr>
              <a:buChar char="•"/>
              <a:defRPr sz="2200">
                <a:solidFill>
                  <a:schemeClr val="tx1"/>
                </a:solidFill>
                <a:latin typeface="Arial" panose="020B0604020202020204" pitchFamily="34" charset="0"/>
                <a:ea typeface="黑体" panose="02010609060101010101" pitchFamily="49" charset="-122"/>
              </a:defRPr>
            </a:lvl3pPr>
            <a:lvl4pPr marL="1600200" indent="-228600" algn="l" rtl="0" fontAlgn="base">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4pPr>
            <a:lvl5pPr marL="2057400" indent="-228600" algn="l" rtl="0" fontAlgn="base">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pPr marL="0" indent="0" eaLnBrk="1" hangingPunct="1">
              <a:buFont typeface="Wingdings" panose="05000000000000000000" pitchFamily="2" charset="2"/>
              <a:buNone/>
            </a:pPr>
            <a:r>
              <a:rPr kumimoji="0" lang="zh-CN" altLang="en-US" sz="1800" kern="0" dirty="0" smtClean="0">
                <a:solidFill>
                  <a:srgbClr val="0000CC"/>
                </a:solidFill>
              </a:rPr>
              <a:t>（</a:t>
            </a:r>
            <a:r>
              <a:rPr kumimoji="0" lang="en-US" altLang="zh-CN" sz="1800" kern="0" dirty="0">
                <a:solidFill>
                  <a:srgbClr val="0000CC"/>
                </a:solidFill>
              </a:rPr>
              <a:t>a</a:t>
            </a:r>
            <a:r>
              <a:rPr kumimoji="0" lang="zh-CN" altLang="en-US" sz="1800" kern="0" dirty="0" smtClean="0">
                <a:solidFill>
                  <a:srgbClr val="0000CC"/>
                </a:solidFill>
              </a:rPr>
              <a:t>）</a:t>
            </a:r>
            <a:r>
              <a:rPr kumimoji="0" lang="zh-CN" altLang="en-US" sz="1800" kern="0" dirty="0">
                <a:solidFill>
                  <a:srgbClr val="0000CC"/>
                </a:solidFill>
              </a:rPr>
              <a:t>变</a:t>
            </a:r>
            <a:r>
              <a:rPr kumimoji="0" lang="zh-CN" altLang="en-US" sz="1800" kern="0" dirty="0" smtClean="0">
                <a:solidFill>
                  <a:srgbClr val="0000CC"/>
                </a:solidFill>
              </a:rPr>
              <a:t>长编码（如</a:t>
            </a:r>
            <a:r>
              <a:rPr kumimoji="0" lang="en-US" altLang="zh-CN" sz="1800" kern="0" dirty="0" smtClean="0">
                <a:solidFill>
                  <a:srgbClr val="0000CC"/>
                </a:solidFill>
              </a:rPr>
              <a:t>VAX</a:t>
            </a:r>
            <a:r>
              <a:rPr kumimoji="0" lang="zh-CN" altLang="en-US" sz="1800" kern="0" dirty="0" smtClean="0">
                <a:solidFill>
                  <a:srgbClr val="0000CC"/>
                </a:solidFill>
              </a:rPr>
              <a:t>和</a:t>
            </a:r>
            <a:r>
              <a:rPr kumimoji="0" lang="en-US" altLang="zh-CN" sz="1800" kern="0" dirty="0" smtClean="0">
                <a:solidFill>
                  <a:srgbClr val="0000CC"/>
                </a:solidFill>
              </a:rPr>
              <a:t>Intel 80x86</a:t>
            </a:r>
            <a:r>
              <a:rPr kumimoji="0" lang="zh-CN" altLang="en-US" sz="1800" kern="0" dirty="0" smtClean="0">
                <a:solidFill>
                  <a:srgbClr val="0000CC"/>
                </a:solidFill>
              </a:rPr>
              <a:t>）</a:t>
            </a:r>
            <a:br>
              <a:rPr kumimoji="0" lang="en-US" altLang="zh-CN" sz="1800" kern="0" dirty="0" smtClean="0">
                <a:solidFill>
                  <a:srgbClr val="0000CC"/>
                </a:solidFill>
              </a:rPr>
            </a:br>
            <a:br>
              <a:rPr kumimoji="0" lang="en-US" altLang="zh-CN" sz="1800" kern="0" dirty="0" smtClean="0">
                <a:solidFill>
                  <a:srgbClr val="0000CC"/>
                </a:solidFill>
              </a:rPr>
            </a:br>
            <a:br>
              <a:rPr kumimoji="0" lang="en-US" altLang="zh-CN" sz="1800" kern="0" dirty="0" smtClean="0"/>
            </a:br>
            <a:endParaRPr kumimoji="0" lang="zh-CN" altLang="en-US" sz="1800" kern="0" dirty="0"/>
          </a:p>
        </p:txBody>
      </p:sp>
      <p:sp>
        <p:nvSpPr>
          <p:cNvPr id="13" name="内容占位符 2"/>
          <p:cNvSpPr txBox="1"/>
          <p:nvPr/>
        </p:nvSpPr>
        <p:spPr bwMode="auto">
          <a:xfrm>
            <a:off x="946304" y="3357562"/>
            <a:ext cx="8197696" cy="449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6800" rIns="91440" bIns="45720" numCol="1" anchor="t" anchorCtr="0" compatLnSpc="1"/>
          <a:lstStyle>
            <a:lvl1pPr marL="342900" indent="-342900" algn="l" rtl="0" fontAlgn="base">
              <a:lnSpc>
                <a:spcPct val="120000"/>
              </a:lnSpc>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fontAlgn="base">
              <a:lnSpc>
                <a:spcPct val="120000"/>
              </a:lnSpc>
              <a:spcBef>
                <a:spcPct val="20000"/>
              </a:spcBef>
              <a:spcAft>
                <a:spcPct val="0"/>
              </a:spcAft>
              <a:buClr>
                <a:schemeClr val="accent1"/>
              </a:buClr>
              <a:buFont typeface="Wingdings" panose="05000000000000000000" pitchFamily="2" charset="2"/>
              <a:buChar char="§"/>
              <a:defRPr sz="2400">
                <a:solidFill>
                  <a:schemeClr val="tx1"/>
                </a:solidFill>
                <a:latin typeface="Arial" panose="020B0604020202020204" pitchFamily="34" charset="0"/>
                <a:ea typeface="黑体" panose="02010609060101010101" pitchFamily="49" charset="-122"/>
              </a:defRPr>
            </a:lvl2pPr>
            <a:lvl3pPr marL="1143000" indent="-228600" algn="l" rtl="0" fontAlgn="base">
              <a:spcBef>
                <a:spcPct val="20000"/>
              </a:spcBef>
              <a:spcAft>
                <a:spcPct val="0"/>
              </a:spcAft>
              <a:buClr>
                <a:schemeClr val="tx1"/>
              </a:buClr>
              <a:buChar char="•"/>
              <a:defRPr sz="2200">
                <a:solidFill>
                  <a:schemeClr val="tx1"/>
                </a:solidFill>
                <a:latin typeface="Arial" panose="020B0604020202020204" pitchFamily="34" charset="0"/>
                <a:ea typeface="黑体" panose="02010609060101010101" pitchFamily="49" charset="-122"/>
              </a:defRPr>
            </a:lvl3pPr>
            <a:lvl4pPr marL="1600200" indent="-228600" algn="l" rtl="0" fontAlgn="base">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4pPr>
            <a:lvl5pPr marL="2057400" indent="-228600" algn="l" rtl="0" fontAlgn="base">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pPr marL="0" indent="0" eaLnBrk="1" hangingPunct="1">
              <a:buFont typeface="Wingdings" panose="05000000000000000000" pitchFamily="2" charset="2"/>
              <a:buNone/>
            </a:pPr>
            <a:r>
              <a:rPr kumimoji="0" lang="zh-CN" altLang="en-US" sz="1800" kern="0" dirty="0" smtClean="0">
                <a:solidFill>
                  <a:srgbClr val="C00000"/>
                </a:solidFill>
              </a:rPr>
              <a:t>（</a:t>
            </a:r>
            <a:r>
              <a:rPr kumimoji="0" lang="en-US" altLang="zh-CN" sz="1800" kern="0" dirty="0" smtClean="0">
                <a:solidFill>
                  <a:srgbClr val="C00000"/>
                </a:solidFill>
              </a:rPr>
              <a:t>b</a:t>
            </a:r>
            <a:r>
              <a:rPr kumimoji="0" lang="zh-CN" altLang="en-US" sz="1800" kern="0" dirty="0" smtClean="0">
                <a:solidFill>
                  <a:srgbClr val="C00000"/>
                </a:solidFill>
              </a:rPr>
              <a:t>）</a:t>
            </a:r>
            <a:r>
              <a:rPr kumimoji="0" lang="zh-CN" altLang="en-US" sz="1800" kern="0" dirty="0">
                <a:solidFill>
                  <a:srgbClr val="C00000"/>
                </a:solidFill>
              </a:rPr>
              <a:t>定</a:t>
            </a:r>
            <a:r>
              <a:rPr kumimoji="0" lang="zh-CN" altLang="en-US" sz="1800" kern="0" dirty="0" smtClean="0">
                <a:solidFill>
                  <a:srgbClr val="C00000"/>
                </a:solidFill>
              </a:rPr>
              <a:t>长编码（如</a:t>
            </a:r>
            <a:r>
              <a:rPr kumimoji="0" lang="en-US" altLang="zh-CN" sz="1800" kern="0" dirty="0" smtClean="0">
                <a:solidFill>
                  <a:srgbClr val="C00000"/>
                </a:solidFill>
              </a:rPr>
              <a:t>Alpha</a:t>
            </a:r>
            <a:r>
              <a:rPr kumimoji="0" lang="zh-CN" altLang="en-US" sz="1800" kern="0" dirty="0" smtClean="0">
                <a:solidFill>
                  <a:srgbClr val="C00000"/>
                </a:solidFill>
              </a:rPr>
              <a:t>，</a:t>
            </a:r>
            <a:r>
              <a:rPr kumimoji="0" lang="en-US" altLang="zh-CN" sz="1800" kern="0" dirty="0" smtClean="0">
                <a:solidFill>
                  <a:srgbClr val="C00000"/>
                </a:solidFill>
              </a:rPr>
              <a:t>ARM</a:t>
            </a:r>
            <a:r>
              <a:rPr kumimoji="0" lang="zh-CN" altLang="en-US" sz="1800" kern="0" dirty="0" smtClean="0">
                <a:solidFill>
                  <a:srgbClr val="C00000"/>
                </a:solidFill>
              </a:rPr>
              <a:t>，</a:t>
            </a:r>
            <a:r>
              <a:rPr kumimoji="0" lang="en-US" altLang="zh-CN" sz="1800" kern="0" dirty="0" smtClean="0">
                <a:solidFill>
                  <a:srgbClr val="C00000"/>
                </a:solidFill>
              </a:rPr>
              <a:t>MIPS</a:t>
            </a:r>
            <a:r>
              <a:rPr kumimoji="0" lang="zh-CN" altLang="en-US" sz="1800" kern="0" dirty="0" smtClean="0">
                <a:solidFill>
                  <a:srgbClr val="C00000"/>
                </a:solidFill>
              </a:rPr>
              <a:t>，</a:t>
            </a:r>
            <a:r>
              <a:rPr kumimoji="0" lang="en-US" altLang="zh-CN" sz="1800" kern="0" dirty="0" smtClean="0">
                <a:solidFill>
                  <a:srgbClr val="C00000"/>
                </a:solidFill>
              </a:rPr>
              <a:t>PowerPC</a:t>
            </a:r>
            <a:r>
              <a:rPr kumimoji="0" lang="zh-CN" altLang="en-US" sz="1800" kern="0" dirty="0" smtClean="0">
                <a:solidFill>
                  <a:srgbClr val="C00000"/>
                </a:solidFill>
              </a:rPr>
              <a:t>，</a:t>
            </a:r>
            <a:r>
              <a:rPr kumimoji="0" lang="en-US" altLang="zh-CN" sz="1800" kern="0" dirty="0">
                <a:solidFill>
                  <a:srgbClr val="C00000"/>
                </a:solidFill>
              </a:rPr>
              <a:t>SPARK</a:t>
            </a:r>
            <a:r>
              <a:rPr kumimoji="0" lang="zh-CN" altLang="en-US" sz="1800" kern="0" dirty="0">
                <a:solidFill>
                  <a:srgbClr val="C00000"/>
                </a:solidFill>
              </a:rPr>
              <a:t>，</a:t>
            </a:r>
            <a:r>
              <a:rPr kumimoji="0" lang="en-US" altLang="zh-CN" sz="1800" kern="0" dirty="0" err="1">
                <a:solidFill>
                  <a:srgbClr val="C00000"/>
                </a:solidFill>
              </a:rPr>
              <a:t>SuperH</a:t>
            </a:r>
            <a:r>
              <a:rPr kumimoji="0" lang="zh-CN" altLang="en-US" sz="1800" kern="0" dirty="0">
                <a:solidFill>
                  <a:srgbClr val="C00000"/>
                </a:solidFill>
              </a:rPr>
              <a:t>）</a:t>
            </a:r>
            <a:br>
              <a:rPr kumimoji="0" lang="en-US" altLang="zh-CN" sz="1800" kern="0" dirty="0">
                <a:solidFill>
                  <a:srgbClr val="C00000"/>
                </a:solidFill>
              </a:rPr>
            </a:br>
            <a:br>
              <a:rPr kumimoji="0" lang="en-US" altLang="zh-CN" sz="1800" kern="0" dirty="0" smtClean="0"/>
            </a:br>
            <a:br>
              <a:rPr kumimoji="0" lang="en-US" altLang="zh-CN" sz="1800" kern="0" dirty="0" smtClean="0"/>
            </a:br>
            <a:endParaRPr kumimoji="0" lang="zh-CN" altLang="en-US" sz="1800" kern="0" dirty="0"/>
          </a:p>
        </p:txBody>
      </p:sp>
      <p:sp>
        <p:nvSpPr>
          <p:cNvPr id="14" name="内容占位符 2"/>
          <p:cNvSpPr txBox="1"/>
          <p:nvPr/>
        </p:nvSpPr>
        <p:spPr bwMode="auto">
          <a:xfrm>
            <a:off x="946304" y="5608890"/>
            <a:ext cx="8197696" cy="449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6800" rIns="91440" bIns="45720" numCol="1" anchor="t" anchorCtr="0" compatLnSpc="1"/>
          <a:lstStyle>
            <a:lvl1pPr marL="342900" indent="-342900" algn="l" rtl="0" fontAlgn="base">
              <a:lnSpc>
                <a:spcPct val="120000"/>
              </a:lnSpc>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fontAlgn="base">
              <a:lnSpc>
                <a:spcPct val="120000"/>
              </a:lnSpc>
              <a:spcBef>
                <a:spcPct val="20000"/>
              </a:spcBef>
              <a:spcAft>
                <a:spcPct val="0"/>
              </a:spcAft>
              <a:buClr>
                <a:schemeClr val="accent1"/>
              </a:buClr>
              <a:buFont typeface="Wingdings" panose="05000000000000000000" pitchFamily="2" charset="2"/>
              <a:buChar char="§"/>
              <a:defRPr sz="2400">
                <a:solidFill>
                  <a:schemeClr val="tx1"/>
                </a:solidFill>
                <a:latin typeface="Arial" panose="020B0604020202020204" pitchFamily="34" charset="0"/>
                <a:ea typeface="黑体" panose="02010609060101010101" pitchFamily="49" charset="-122"/>
              </a:defRPr>
            </a:lvl2pPr>
            <a:lvl3pPr marL="1143000" indent="-228600" algn="l" rtl="0" fontAlgn="base">
              <a:spcBef>
                <a:spcPct val="20000"/>
              </a:spcBef>
              <a:spcAft>
                <a:spcPct val="0"/>
              </a:spcAft>
              <a:buClr>
                <a:schemeClr val="tx1"/>
              </a:buClr>
              <a:buChar char="•"/>
              <a:defRPr sz="2200">
                <a:solidFill>
                  <a:schemeClr val="tx1"/>
                </a:solidFill>
                <a:latin typeface="Arial" panose="020B0604020202020204" pitchFamily="34" charset="0"/>
                <a:ea typeface="黑体" panose="02010609060101010101" pitchFamily="49" charset="-122"/>
              </a:defRPr>
            </a:lvl3pPr>
            <a:lvl4pPr marL="1600200" indent="-228600" algn="l" rtl="0" fontAlgn="base">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4pPr>
            <a:lvl5pPr marL="2057400" indent="-228600" algn="l" rtl="0" fontAlgn="base">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pPr marL="0" indent="0" eaLnBrk="1" hangingPunct="1">
              <a:buFont typeface="Wingdings" panose="05000000000000000000" pitchFamily="2" charset="2"/>
              <a:buNone/>
            </a:pPr>
            <a:r>
              <a:rPr kumimoji="0" lang="zh-CN" altLang="en-US" sz="1800" kern="0" dirty="0" smtClean="0"/>
              <a:t>（</a:t>
            </a:r>
            <a:r>
              <a:rPr kumimoji="0" lang="en-US" altLang="zh-CN" sz="1800" kern="0" dirty="0" smtClean="0"/>
              <a:t>c</a:t>
            </a:r>
            <a:r>
              <a:rPr kumimoji="0" lang="zh-CN" altLang="en-US" sz="1800" kern="0" dirty="0" smtClean="0"/>
              <a:t>）混合编码（如</a:t>
            </a:r>
            <a:r>
              <a:rPr kumimoji="0" lang="en-US" altLang="zh-CN" sz="1800" kern="0" dirty="0" smtClean="0"/>
              <a:t>IBM360/370</a:t>
            </a:r>
            <a:r>
              <a:rPr kumimoji="0" lang="zh-CN" altLang="en-US" sz="1800" kern="0" dirty="0" smtClean="0"/>
              <a:t>，</a:t>
            </a:r>
            <a:r>
              <a:rPr kumimoji="0" lang="en-US" altLang="zh-CN" sz="1800" kern="0" dirty="0" smtClean="0"/>
              <a:t>MIPS16</a:t>
            </a:r>
            <a:r>
              <a:rPr kumimoji="0" lang="zh-CN" altLang="en-US" sz="1800" kern="0" dirty="0" smtClean="0"/>
              <a:t>，</a:t>
            </a:r>
            <a:r>
              <a:rPr kumimoji="0" lang="en-US" altLang="zh-CN" sz="1800" kern="0" dirty="0" smtClean="0"/>
              <a:t>Thumb, TI TMS320C54x</a:t>
            </a:r>
            <a:r>
              <a:rPr kumimoji="0" lang="zh-CN" altLang="en-US" sz="1800" kern="0" dirty="0" smtClean="0"/>
              <a:t>）</a:t>
            </a:r>
            <a:br>
              <a:rPr kumimoji="0" lang="en-US" altLang="zh-CN" sz="1800" kern="0" dirty="0"/>
            </a:br>
            <a:br>
              <a:rPr kumimoji="0" lang="en-US" altLang="zh-CN" sz="1800" kern="0" dirty="0" smtClean="0"/>
            </a:br>
            <a:br>
              <a:rPr kumimoji="0" lang="en-US" altLang="zh-CN" sz="1800" kern="0" dirty="0" smtClean="0"/>
            </a:br>
            <a:endParaRPr kumimoji="0" lang="zh-CN" altLang="en-US" sz="1800" kern="0" dirty="0"/>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idx="4294967295"/>
          </p:nvPr>
        </p:nvSpPr>
        <p:spPr>
          <a:xfrm>
            <a:off x="436180" y="76200"/>
            <a:ext cx="8403020" cy="685800"/>
          </a:xfrm>
        </p:spPr>
        <p:txBody>
          <a:bodyPr>
            <a:normAutofit/>
          </a:bodyPr>
          <a:lstStyle/>
          <a:p>
            <a:pPr lvl="0">
              <a:spcBef>
                <a:spcPts val="0"/>
              </a:spcBef>
            </a:pPr>
            <a:r>
              <a:rPr lang="en-US" altLang="zh-CN" sz="2800" dirty="0" smtClean="0">
                <a:solidFill>
                  <a:srgbClr val="0000FF"/>
                </a:solidFill>
                <a:latin typeface="华文中宋" panose="02010600040101010101" pitchFamily="2" charset="-122"/>
                <a:ea typeface="华文中宋" panose="02010600040101010101" pitchFamily="2" charset="-122"/>
              </a:rPr>
              <a:t>2.7 </a:t>
            </a:r>
            <a:r>
              <a:rPr lang="zh-CN" altLang="en-US" sz="2800" dirty="0" smtClean="0">
                <a:solidFill>
                  <a:srgbClr val="0000FF"/>
                </a:solidFill>
                <a:latin typeface="华文中宋" panose="02010600040101010101" pitchFamily="2" charset="-122"/>
                <a:ea typeface="华文中宋" panose="02010600040101010101" pitchFamily="2" charset="-122"/>
              </a:rPr>
              <a:t>指令系统的编码</a:t>
            </a:r>
            <a:endParaRPr lang="zh-CN" sz="2800" dirty="0">
              <a:solidFill>
                <a:schemeClr val="tx1"/>
              </a:solidFill>
              <a:latin typeface="华文中宋" panose="02010600040101010101" pitchFamily="2" charset="-122"/>
              <a:ea typeface="华文中宋" panose="02010600040101010101" pitchFamily="2" charset="-122"/>
            </a:endParaRPr>
          </a:p>
        </p:txBody>
      </p:sp>
      <p:sp>
        <p:nvSpPr>
          <p:cNvPr id="3" name="内容占位符 2"/>
          <p:cNvSpPr txBox="1"/>
          <p:nvPr/>
        </p:nvSpPr>
        <p:spPr>
          <a:xfrm>
            <a:off x="441408" y="1484784"/>
            <a:ext cx="8229600" cy="3888432"/>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pPr>
              <a:lnSpc>
                <a:spcPts val="3500"/>
              </a:lnSpc>
            </a:pPr>
            <a:r>
              <a:rPr lang="zh-CN" altLang="en-US" sz="2400" dirty="0" smtClean="0">
                <a:solidFill>
                  <a:schemeClr val="accent1"/>
                </a:solidFill>
                <a:latin typeface="华文中宋" panose="02010600040101010101" pitchFamily="2" charset="-122"/>
                <a:ea typeface="华文中宋" panose="02010600040101010101" pitchFamily="2" charset="-122"/>
              </a:rPr>
              <a:t>变长编码：</a:t>
            </a:r>
            <a:r>
              <a:rPr lang="zh-CN" altLang="en-US" sz="2400" dirty="0" smtClean="0">
                <a:latin typeface="华文中宋" panose="02010600040101010101" pitchFamily="2" charset="-122"/>
                <a:ea typeface="华文中宋" panose="02010600040101010101" pitchFamily="2" charset="-122"/>
              </a:rPr>
              <a:t>允许所有的操作使用所有的寻址方式，适合寻址方式和操作比较多的情形。最少的位数表示程序，译码复杂，不适合流水线。</a:t>
            </a:r>
            <a:endParaRPr lang="zh-CN" altLang="en-US" sz="2400" dirty="0" smtClean="0">
              <a:latin typeface="华文中宋" panose="02010600040101010101" pitchFamily="2" charset="-122"/>
              <a:ea typeface="华文中宋" panose="02010600040101010101" pitchFamily="2" charset="-122"/>
            </a:endParaRPr>
          </a:p>
          <a:p>
            <a:pPr>
              <a:lnSpc>
                <a:spcPts val="3500"/>
              </a:lnSpc>
            </a:pPr>
            <a:r>
              <a:rPr lang="zh-CN" altLang="en-US" sz="2400" dirty="0" smtClean="0">
                <a:solidFill>
                  <a:schemeClr val="accent1"/>
                </a:solidFill>
                <a:latin typeface="华文中宋" panose="02010600040101010101" pitchFamily="2" charset="-122"/>
                <a:ea typeface="华文中宋" panose="02010600040101010101" pitchFamily="2" charset="-122"/>
              </a:rPr>
              <a:t>定长编码：</a:t>
            </a:r>
            <a:r>
              <a:rPr lang="zh-CN" altLang="en-US" sz="2400" dirty="0" smtClean="0">
                <a:latin typeface="华文中宋" panose="02010600040101010101" pitchFamily="2" charset="-122"/>
                <a:ea typeface="华文中宋" panose="02010600040101010101" pitchFamily="2" charset="-122"/>
              </a:rPr>
              <a:t>把操作和寻址方式组合在操作码里，通常所有的指令长度都相同。这种方式适合于寻址方式和操作比较少的情况。译码简单，适合流水线，代码量大。</a:t>
            </a:r>
            <a:endParaRPr lang="zh-CN" altLang="en-US" sz="2400" dirty="0" smtClean="0">
              <a:latin typeface="华文中宋" panose="02010600040101010101" pitchFamily="2" charset="-122"/>
              <a:ea typeface="华文中宋" panose="02010600040101010101" pitchFamily="2" charset="-122"/>
            </a:endParaRPr>
          </a:p>
          <a:p>
            <a:pPr>
              <a:lnSpc>
                <a:spcPts val="3500"/>
              </a:lnSpc>
            </a:pPr>
            <a:r>
              <a:rPr lang="zh-CN" altLang="en-US" sz="2400" dirty="0" smtClean="0">
                <a:solidFill>
                  <a:schemeClr val="accent1"/>
                </a:solidFill>
                <a:latin typeface="华文中宋" panose="02010600040101010101" pitchFamily="2" charset="-122"/>
                <a:ea typeface="华文中宋" panose="02010600040101010101" pitchFamily="2" charset="-122"/>
              </a:rPr>
              <a:t>混合方法</a:t>
            </a:r>
            <a:r>
              <a:rPr lang="zh-CN" altLang="en-US" sz="2400" dirty="0" smtClean="0">
                <a:latin typeface="华文中宋" panose="02010600040101010101" pitchFamily="2" charset="-122"/>
                <a:ea typeface="华文中宋" panose="02010600040101010101" pitchFamily="2" charset="-122"/>
              </a:rPr>
              <a:t>，减少过多的指令，以减轻多种结构的指令带来的工作负担，但仍提供多种指令长度以减少代码长度。</a:t>
            </a:r>
            <a:br>
              <a:rPr lang="zh-CN" altLang="en-US" dirty="0" smtClean="0">
                <a:latin typeface="华文中宋" panose="02010600040101010101" pitchFamily="2" charset="-122"/>
                <a:ea typeface="华文中宋" panose="02010600040101010101" pitchFamily="2" charset="-122"/>
              </a:rPr>
            </a:br>
            <a:br>
              <a:rPr lang="zh-CN" altLang="en-US" sz="2400" dirty="0" smtClean="0">
                <a:latin typeface="华文中宋" panose="02010600040101010101" pitchFamily="2" charset="-122"/>
                <a:ea typeface="华文中宋" panose="02010600040101010101" pitchFamily="2" charset="-122"/>
              </a:rPr>
            </a:br>
            <a:endParaRPr lang="zh-CN" altLang="en-US" sz="2000" dirty="0">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idx="4294967295"/>
          </p:nvPr>
        </p:nvSpPr>
        <p:spPr>
          <a:xfrm>
            <a:off x="436180" y="76200"/>
            <a:ext cx="8403020" cy="685800"/>
          </a:xfrm>
        </p:spPr>
        <p:txBody>
          <a:bodyPr>
            <a:normAutofit/>
          </a:bodyPr>
          <a:lstStyle/>
          <a:p>
            <a:pPr lvl="0">
              <a:spcBef>
                <a:spcPts val="0"/>
              </a:spcBef>
            </a:pPr>
            <a:r>
              <a:rPr lang="en-US" altLang="zh-CN" sz="2800" dirty="0" smtClean="0">
                <a:solidFill>
                  <a:srgbClr val="0000FF"/>
                </a:solidFill>
                <a:latin typeface="华文中宋" panose="02010600040101010101" pitchFamily="2" charset="-122"/>
                <a:ea typeface="华文中宋" panose="02010600040101010101" pitchFamily="2" charset="-122"/>
              </a:rPr>
              <a:t>2.7 </a:t>
            </a:r>
            <a:r>
              <a:rPr lang="zh-CN" altLang="en-US" sz="2800" dirty="0" smtClean="0">
                <a:solidFill>
                  <a:srgbClr val="0000FF"/>
                </a:solidFill>
                <a:latin typeface="华文中宋" panose="02010600040101010101" pitchFamily="2" charset="-122"/>
                <a:ea typeface="华文中宋" panose="02010600040101010101" pitchFamily="2" charset="-122"/>
              </a:rPr>
              <a:t>指令系统的编码</a:t>
            </a:r>
            <a:endParaRPr lang="zh-CN" sz="2800" dirty="0">
              <a:solidFill>
                <a:schemeClr val="tx1"/>
              </a:solidFill>
              <a:latin typeface="华文中宋" panose="02010600040101010101" pitchFamily="2" charset="-122"/>
              <a:ea typeface="华文中宋" panose="02010600040101010101" pitchFamily="2" charset="-122"/>
            </a:endParaRPr>
          </a:p>
        </p:txBody>
      </p:sp>
      <p:sp>
        <p:nvSpPr>
          <p:cNvPr id="3" name="内容占位符 2"/>
          <p:cNvSpPr txBox="1"/>
          <p:nvPr/>
        </p:nvSpPr>
        <p:spPr>
          <a:xfrm>
            <a:off x="395536" y="1052736"/>
            <a:ext cx="8229600" cy="5192736"/>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pPr marL="0" indent="0">
              <a:lnSpc>
                <a:spcPts val="3200"/>
              </a:lnSpc>
              <a:buNone/>
            </a:pPr>
            <a:r>
              <a:rPr lang="zh-CN" altLang="en-US" sz="2400" dirty="0" smtClean="0">
                <a:latin typeface="华文中宋" panose="02010600040101010101" pitchFamily="2" charset="-122"/>
                <a:ea typeface="华文中宋" panose="02010600040101010101" pitchFamily="2" charset="-122"/>
              </a:rPr>
              <a:t>嵌入式应用中</a:t>
            </a:r>
            <a:r>
              <a:rPr lang="en-US" altLang="zh-CN" sz="2400" dirty="0" smtClean="0">
                <a:latin typeface="华文中宋" panose="02010600040101010101" pitchFamily="2" charset="-122"/>
                <a:ea typeface="华文中宋" panose="02010600040101010101" pitchFamily="2" charset="-122"/>
              </a:rPr>
              <a:t>RISC</a:t>
            </a:r>
            <a:r>
              <a:rPr lang="zh-CN" altLang="en-US" sz="2400" dirty="0" smtClean="0">
                <a:latin typeface="华文中宋" panose="02010600040101010101" pitchFamily="2" charset="-122"/>
                <a:ea typeface="华文中宋" panose="02010600040101010101" pitchFamily="2" charset="-122"/>
              </a:rPr>
              <a:t>指令系统的变化</a:t>
            </a:r>
            <a:br>
              <a:rPr lang="zh-CN" altLang="en-US" sz="2400" dirty="0" smtClean="0">
                <a:latin typeface="华文中宋" panose="02010600040101010101" pitchFamily="2" charset="-122"/>
                <a:ea typeface="华文中宋" panose="02010600040101010101" pitchFamily="2" charset="-122"/>
              </a:rPr>
            </a:br>
            <a:r>
              <a:rPr lang="zh-CN" altLang="en-US" sz="2400" dirty="0" smtClean="0">
                <a:latin typeface="华文中宋" panose="02010600040101010101" pitchFamily="2" charset="-122"/>
                <a:ea typeface="华文中宋" panose="02010600040101010101" pitchFamily="2" charset="-122"/>
              </a:rPr>
              <a:t>*</a:t>
            </a:r>
            <a:r>
              <a:rPr lang="en-US" altLang="zh-CN" sz="2400" dirty="0" smtClean="0">
                <a:latin typeface="华文中宋" panose="02010600040101010101" pitchFamily="2" charset="-122"/>
                <a:ea typeface="华文中宋" panose="02010600040101010101" pitchFamily="2" charset="-122"/>
              </a:rPr>
              <a:t>ARM</a:t>
            </a:r>
            <a:r>
              <a:rPr lang="zh-CN" altLang="en-US" sz="2400" dirty="0" smtClean="0">
                <a:latin typeface="华文中宋" panose="02010600040101010101" pitchFamily="2" charset="-122"/>
                <a:ea typeface="华文中宋" panose="02010600040101010101" pitchFamily="2" charset="-122"/>
              </a:rPr>
              <a:t> </a:t>
            </a:r>
            <a:r>
              <a:rPr lang="en-US" altLang="zh-CN" sz="2400" dirty="0" err="1" smtClean="0">
                <a:latin typeface="华文中宋" panose="02010600040101010101" pitchFamily="2" charset="-122"/>
                <a:ea typeface="华文中宋" panose="02010600040101010101" pitchFamily="2" charset="-122"/>
              </a:rPr>
              <a:t>Thumb,MIPS</a:t>
            </a:r>
            <a:r>
              <a:rPr lang="zh-CN" altLang="en-US" sz="2400" dirty="0" smtClean="0">
                <a:latin typeface="华文中宋" panose="02010600040101010101" pitchFamily="2" charset="-122"/>
                <a:ea typeface="华文中宋" panose="02010600040101010101" pitchFamily="2" charset="-122"/>
              </a:rPr>
              <a:t> </a:t>
            </a:r>
            <a:r>
              <a:rPr lang="en-US" altLang="zh-CN" sz="2400" dirty="0" smtClean="0">
                <a:latin typeface="华文中宋" panose="02010600040101010101" pitchFamily="2" charset="-122"/>
                <a:ea typeface="华文中宋" panose="02010600040101010101" pitchFamily="2" charset="-122"/>
              </a:rPr>
              <a:t>16---</a:t>
            </a:r>
            <a:r>
              <a:rPr lang="zh-CN" altLang="en-US" sz="2400" dirty="0" smtClean="0">
                <a:latin typeface="华文中宋" panose="02010600040101010101" pitchFamily="2" charset="-122"/>
                <a:ea typeface="华文中宋" panose="02010600040101010101" pitchFamily="2" charset="-122"/>
              </a:rPr>
              <a:t>要求代码量小，</a:t>
            </a:r>
            <a:r>
              <a:rPr lang="zh-CN" altLang="en-US" sz="2400" dirty="0" smtClean="0">
                <a:solidFill>
                  <a:srgbClr val="FF0000"/>
                </a:solidFill>
                <a:latin typeface="华文中宋" panose="02010600040101010101" pitchFamily="2" charset="-122"/>
                <a:ea typeface="华文中宋" panose="02010600040101010101" pitchFamily="2" charset="-122"/>
              </a:rPr>
              <a:t>混合编码方式</a:t>
            </a:r>
            <a:r>
              <a:rPr lang="zh-CN" altLang="en-US" sz="2400" dirty="0" smtClean="0">
                <a:latin typeface="华文中宋" panose="02010600040101010101" pitchFamily="2" charset="-122"/>
                <a:ea typeface="华文中宋" panose="02010600040101010101" pitchFamily="2" charset="-122"/>
              </a:rPr>
              <a:t>，包括</a:t>
            </a:r>
            <a:r>
              <a:rPr lang="en-US" altLang="zh-CN" sz="2400" dirty="0" smtClean="0">
                <a:latin typeface="华文中宋" panose="02010600040101010101" pitchFamily="2" charset="-122"/>
                <a:ea typeface="华文中宋" panose="02010600040101010101" pitchFamily="2" charset="-122"/>
              </a:rPr>
              <a:t>16</a:t>
            </a:r>
            <a:r>
              <a:rPr lang="zh-CN" altLang="en-US" sz="2400" dirty="0" smtClean="0">
                <a:latin typeface="华文中宋" panose="02010600040101010101" pitchFamily="2" charset="-122"/>
                <a:ea typeface="华文中宋" panose="02010600040101010101" pitchFamily="2" charset="-122"/>
              </a:rPr>
              <a:t>位和</a:t>
            </a:r>
            <a:r>
              <a:rPr lang="en-US" altLang="zh-CN" sz="2400" dirty="0" smtClean="0">
                <a:latin typeface="华文中宋" panose="02010600040101010101" pitchFamily="2" charset="-122"/>
                <a:ea typeface="华文中宋" panose="02010600040101010101" pitchFamily="2" charset="-122"/>
              </a:rPr>
              <a:t>32</a:t>
            </a:r>
            <a:r>
              <a:rPr lang="zh-CN" altLang="en-US" sz="2400" dirty="0" smtClean="0">
                <a:latin typeface="华文中宋" panose="02010600040101010101" pitchFamily="2" charset="-122"/>
                <a:ea typeface="华文中宋" panose="02010600040101010101" pitchFamily="2" charset="-122"/>
              </a:rPr>
              <a:t>位指令。</a:t>
            </a:r>
            <a:r>
              <a:rPr lang="zh-CN" altLang="en-US" sz="2000" dirty="0" smtClean="0">
                <a:latin typeface="华文中宋" panose="02010600040101010101" pitchFamily="2" charset="-122"/>
                <a:ea typeface="华文中宋" panose="02010600040101010101" pitchFamily="2" charset="-122"/>
              </a:rPr>
              <a:t>较短的指令支持较少的操作，较小而且相近的地址和较少的寄存器，同时还放弃了典型</a:t>
            </a:r>
            <a:r>
              <a:rPr lang="en-US" altLang="zh-CN" sz="2000" dirty="0" smtClean="0">
                <a:latin typeface="华文中宋" panose="02010600040101010101" pitchFamily="2" charset="-122"/>
                <a:ea typeface="华文中宋" panose="02010600040101010101" pitchFamily="2" charset="-122"/>
              </a:rPr>
              <a:t>RISC</a:t>
            </a:r>
            <a:r>
              <a:rPr lang="zh-CN" altLang="en-US" sz="2000" dirty="0" smtClean="0">
                <a:latin typeface="华文中宋" panose="02010600040101010101" pitchFamily="2" charset="-122"/>
                <a:ea typeface="华文中宋" panose="02010600040101010101" pitchFamily="2" charset="-122"/>
              </a:rPr>
              <a:t>的三地址指令格式而采用两地址格式。</a:t>
            </a:r>
            <a:br>
              <a:rPr lang="zh-CN" altLang="en-US" sz="2400" dirty="0" smtClean="0">
                <a:latin typeface="华文中宋" panose="02010600040101010101" pitchFamily="2" charset="-122"/>
                <a:ea typeface="华文中宋" panose="02010600040101010101" pitchFamily="2" charset="-122"/>
              </a:rPr>
            </a:br>
            <a:r>
              <a:rPr lang="zh-CN" altLang="en-US" sz="2400" dirty="0" smtClean="0">
                <a:latin typeface="华文中宋" panose="02010600040101010101" pitchFamily="2" charset="-122"/>
                <a:ea typeface="华文中宋" panose="02010600040101010101" pitchFamily="2" charset="-122"/>
              </a:rPr>
              <a:t>*</a:t>
            </a:r>
            <a:r>
              <a:rPr lang="en-US" altLang="zh-CN" sz="2400" dirty="0" smtClean="0">
                <a:latin typeface="华文中宋" panose="02010600040101010101" pitchFamily="2" charset="-122"/>
                <a:ea typeface="华文中宋" panose="02010600040101010101" pitchFamily="2" charset="-122"/>
              </a:rPr>
              <a:t>IBM </a:t>
            </a:r>
            <a:r>
              <a:rPr lang="en-US" altLang="zh-CN" sz="2400" dirty="0" err="1" smtClean="0">
                <a:latin typeface="华文中宋" panose="02010600040101010101" pitchFamily="2" charset="-122"/>
                <a:ea typeface="华文中宋" panose="02010600040101010101" pitchFamily="2" charset="-122"/>
              </a:rPr>
              <a:t>CodePack</a:t>
            </a:r>
            <a:r>
              <a:rPr lang="en-US" altLang="zh-CN" sz="2400" dirty="0" smtClean="0">
                <a:latin typeface="华文中宋" panose="02010600040101010101" pitchFamily="2" charset="-122"/>
                <a:ea typeface="华文中宋" panose="02010600040101010101" pitchFamily="2" charset="-122"/>
              </a:rPr>
              <a:t>---</a:t>
            </a:r>
            <a:r>
              <a:rPr lang="zh-CN" altLang="en-US" sz="2400" dirty="0" smtClean="0">
                <a:latin typeface="华文中宋" panose="02010600040101010101" pitchFamily="2" charset="-122"/>
                <a:ea typeface="华文中宋" panose="02010600040101010101" pitchFamily="2" charset="-122"/>
              </a:rPr>
              <a:t>将标准指令压缩，添加新硬件来译码。指令</a:t>
            </a:r>
            <a:r>
              <a:rPr lang="en-US" altLang="zh-CN" sz="2400" dirty="0" smtClean="0">
                <a:latin typeface="华文中宋" panose="02010600040101010101" pitchFamily="2" charset="-122"/>
                <a:ea typeface="华文中宋" panose="02010600040101010101" pitchFamily="2" charset="-122"/>
              </a:rPr>
              <a:t>Cache</a:t>
            </a:r>
            <a:r>
              <a:rPr lang="zh-CN" altLang="en-US" sz="2400" dirty="0" smtClean="0">
                <a:latin typeface="华文中宋" panose="02010600040101010101" pitchFamily="2" charset="-122"/>
                <a:ea typeface="华文中宋" panose="02010600040101010101" pitchFamily="2" charset="-122"/>
              </a:rPr>
              <a:t>保存解压的</a:t>
            </a:r>
            <a:r>
              <a:rPr lang="en-US" altLang="zh-CN" sz="2400" dirty="0" smtClean="0">
                <a:latin typeface="华文中宋" panose="02010600040101010101" pitchFamily="2" charset="-122"/>
                <a:ea typeface="华文中宋" panose="02010600040101010101" pitchFamily="2" charset="-122"/>
              </a:rPr>
              <a:t>32</a:t>
            </a:r>
            <a:r>
              <a:rPr lang="zh-CN" altLang="en-US" sz="2400" dirty="0" smtClean="0">
                <a:latin typeface="华文中宋" panose="02010600040101010101" pitchFamily="2" charset="-122"/>
                <a:ea typeface="华文中宋" panose="02010600040101010101" pitchFamily="2" charset="-122"/>
              </a:rPr>
              <a:t>位指令。</a:t>
            </a:r>
            <a:r>
              <a:rPr lang="zh-CN" altLang="en-US" sz="2400" dirty="0" smtClean="0">
                <a:solidFill>
                  <a:srgbClr val="FF0000"/>
                </a:solidFill>
                <a:latin typeface="华文中宋" panose="02010600040101010101" pitchFamily="2" charset="-122"/>
                <a:ea typeface="华文中宋" panose="02010600040101010101" pitchFamily="2" charset="-122"/>
              </a:rPr>
              <a:t>压缩的指令留在存储器、</a:t>
            </a:r>
            <a:r>
              <a:rPr lang="en-US" altLang="zh-CN" sz="2400" dirty="0" smtClean="0">
                <a:solidFill>
                  <a:srgbClr val="FF0000"/>
                </a:solidFill>
                <a:latin typeface="华文中宋" panose="02010600040101010101" pitchFamily="2" charset="-122"/>
                <a:ea typeface="华文中宋" panose="02010600040101010101" pitchFamily="2" charset="-122"/>
              </a:rPr>
              <a:t>ROM</a:t>
            </a:r>
            <a:r>
              <a:rPr lang="zh-CN" altLang="en-US" sz="2400" dirty="0" smtClean="0">
                <a:solidFill>
                  <a:srgbClr val="FF0000"/>
                </a:solidFill>
                <a:latin typeface="华文中宋" panose="02010600040101010101" pitchFamily="2" charset="-122"/>
                <a:ea typeface="华文中宋" panose="02010600040101010101" pitchFamily="2" charset="-122"/>
              </a:rPr>
              <a:t>和磁盘中。</a:t>
            </a:r>
            <a:r>
              <a:rPr lang="zh-CN" altLang="en-US" sz="2400" dirty="0" smtClean="0">
                <a:latin typeface="华文中宋" panose="02010600040101010101" pitchFamily="2" charset="-122"/>
                <a:ea typeface="华文中宋" panose="02010600040101010101" pitchFamily="2" charset="-122"/>
              </a:rPr>
              <a:t>编译器无须修改就可以处理不同的指令系统，而且指令的译码也很容易。</a:t>
            </a:r>
            <a:br>
              <a:rPr lang="zh-CN" altLang="en-US" sz="2400" dirty="0" smtClean="0">
                <a:latin typeface="华文中宋" panose="02010600040101010101" pitchFamily="2" charset="-122"/>
                <a:ea typeface="华文中宋" panose="02010600040101010101" pitchFamily="2" charset="-122"/>
              </a:rPr>
            </a:br>
            <a:r>
              <a:rPr lang="zh-CN" altLang="en-US" sz="2400" dirty="0" smtClean="0">
                <a:latin typeface="华文中宋" panose="02010600040101010101" pitchFamily="2" charset="-122"/>
                <a:ea typeface="华文中宋" panose="02010600040101010101" pitchFamily="2" charset="-122"/>
              </a:rPr>
              <a:t>*</a:t>
            </a:r>
            <a:r>
              <a:rPr lang="en-US" altLang="zh-CN" sz="2400" dirty="0" err="1" smtClean="0">
                <a:latin typeface="华文中宋" panose="02010600040101010101" pitchFamily="2" charset="-122"/>
                <a:ea typeface="华文中宋" panose="02010600040101010101" pitchFamily="2" charset="-122"/>
              </a:rPr>
              <a:t>SuperH</a:t>
            </a:r>
            <a:r>
              <a:rPr lang="en-US" altLang="zh-CN" sz="2400" dirty="0" smtClean="0">
                <a:latin typeface="华文中宋" panose="02010600040101010101" pitchFamily="2" charset="-122"/>
                <a:ea typeface="华文中宋" panose="02010600040101010101" pitchFamily="2" charset="-122"/>
              </a:rPr>
              <a:t>---</a:t>
            </a:r>
            <a:r>
              <a:rPr lang="zh-CN" altLang="en-US" sz="2400" dirty="0" smtClean="0">
                <a:latin typeface="华文中宋" panose="02010600040101010101" pitchFamily="2" charset="-122"/>
                <a:ea typeface="华文中宋" panose="02010600040101010101" pitchFamily="2" charset="-122"/>
              </a:rPr>
              <a:t>为配合较短的指令格式和较少的操作，这种指令系统</a:t>
            </a:r>
            <a:r>
              <a:rPr lang="zh-CN" altLang="en-US" sz="2400" dirty="0" smtClean="0">
                <a:solidFill>
                  <a:srgbClr val="FF0000"/>
                </a:solidFill>
                <a:latin typeface="华文中宋" panose="02010600040101010101" pitchFamily="2" charset="-122"/>
                <a:ea typeface="华文中宋" panose="02010600040101010101" pitchFamily="2" charset="-122"/>
              </a:rPr>
              <a:t>只有</a:t>
            </a:r>
            <a:r>
              <a:rPr lang="en-US" altLang="zh-CN" sz="2400" dirty="0" smtClean="0">
                <a:solidFill>
                  <a:srgbClr val="FF0000"/>
                </a:solidFill>
                <a:latin typeface="华文中宋" panose="02010600040101010101" pitchFamily="2" charset="-122"/>
                <a:ea typeface="华文中宋" panose="02010600040101010101" pitchFamily="2" charset="-122"/>
              </a:rPr>
              <a:t>16</a:t>
            </a:r>
            <a:r>
              <a:rPr lang="zh-CN" altLang="en-US" sz="2400" dirty="0" smtClean="0">
                <a:solidFill>
                  <a:srgbClr val="FF0000"/>
                </a:solidFill>
                <a:latin typeface="华文中宋" panose="02010600040101010101" pitchFamily="2" charset="-122"/>
                <a:ea typeface="华文中宋" panose="02010600040101010101" pitchFamily="2" charset="-122"/>
              </a:rPr>
              <a:t>个寄存器</a:t>
            </a:r>
            <a:r>
              <a:rPr lang="zh-CN" altLang="en-US" sz="2400" dirty="0" smtClean="0">
                <a:latin typeface="华文中宋" panose="02010600040101010101" pitchFamily="2" charset="-122"/>
                <a:ea typeface="华文中宋" panose="02010600040101010101" pitchFamily="2" charset="-122"/>
              </a:rPr>
              <a:t>而不是</a:t>
            </a:r>
            <a:r>
              <a:rPr lang="en-US" altLang="zh-CN" sz="2400" dirty="0" smtClean="0">
                <a:latin typeface="华文中宋" panose="02010600040101010101" pitchFamily="2" charset="-122"/>
                <a:ea typeface="华文中宋" panose="02010600040101010101" pitchFamily="2" charset="-122"/>
              </a:rPr>
              <a:t>32</a:t>
            </a:r>
            <a:r>
              <a:rPr lang="zh-CN" altLang="en-US" sz="2400" dirty="0" smtClean="0">
                <a:latin typeface="华文中宋" panose="02010600040101010101" pitchFamily="2" charset="-122"/>
                <a:ea typeface="华文中宋" panose="02010600040101010101" pitchFamily="2" charset="-122"/>
              </a:rPr>
              <a:t>个，但其它方面均与典型的</a:t>
            </a:r>
            <a:r>
              <a:rPr lang="en-US" altLang="zh-CN" sz="2400" dirty="0" smtClean="0">
                <a:latin typeface="华文中宋" panose="02010600040101010101" pitchFamily="2" charset="-122"/>
                <a:ea typeface="华文中宋" panose="02010600040101010101" pitchFamily="2" charset="-122"/>
              </a:rPr>
              <a:t>RISC</a:t>
            </a:r>
            <a:r>
              <a:rPr lang="zh-CN" altLang="en-US" sz="2400" dirty="0" smtClean="0">
                <a:latin typeface="华文中宋" panose="02010600040101010101" pitchFamily="2" charset="-122"/>
                <a:ea typeface="华文中宋" panose="02010600040101010101" pitchFamily="2" charset="-122"/>
              </a:rPr>
              <a:t>系统类似。</a:t>
            </a:r>
            <a:br>
              <a:rPr lang="zh-CN" altLang="en-US" sz="2400" dirty="0" smtClean="0">
                <a:latin typeface="华文中宋" panose="02010600040101010101" pitchFamily="2" charset="-122"/>
                <a:ea typeface="华文中宋" panose="02010600040101010101" pitchFamily="2" charset="-122"/>
              </a:rPr>
            </a:br>
            <a:endParaRPr lang="zh-CN" altLang="en-US" sz="2000" dirty="0">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idx="4294967295"/>
          </p:nvPr>
        </p:nvSpPr>
        <p:spPr>
          <a:xfrm>
            <a:off x="436180" y="76200"/>
            <a:ext cx="8403020" cy="685800"/>
          </a:xfrm>
        </p:spPr>
        <p:txBody>
          <a:bodyPr>
            <a:normAutofit/>
          </a:bodyPr>
          <a:lstStyle/>
          <a:p>
            <a:pPr lvl="0">
              <a:spcBef>
                <a:spcPts val="0"/>
              </a:spcBef>
            </a:pPr>
            <a:r>
              <a:rPr lang="en-US" altLang="zh-CN" sz="2800" dirty="0" smtClean="0">
                <a:solidFill>
                  <a:srgbClr val="0000FF"/>
                </a:solidFill>
                <a:latin typeface="华文中宋" panose="02010600040101010101" pitchFamily="2" charset="-122"/>
                <a:ea typeface="华文中宋" panose="02010600040101010101" pitchFamily="2" charset="-122"/>
              </a:rPr>
              <a:t>2.7 </a:t>
            </a:r>
            <a:r>
              <a:rPr lang="zh-CN" altLang="en-US" sz="2800" dirty="0" smtClean="0">
                <a:solidFill>
                  <a:srgbClr val="0000FF"/>
                </a:solidFill>
                <a:latin typeface="华文中宋" panose="02010600040101010101" pitchFamily="2" charset="-122"/>
                <a:ea typeface="华文中宋" panose="02010600040101010101" pitchFamily="2" charset="-122"/>
              </a:rPr>
              <a:t>指令系统的编码</a:t>
            </a:r>
            <a:endParaRPr lang="zh-CN" sz="2800" dirty="0">
              <a:solidFill>
                <a:schemeClr val="tx1"/>
              </a:solidFill>
              <a:latin typeface="华文中宋" panose="02010600040101010101" pitchFamily="2" charset="-122"/>
              <a:ea typeface="华文中宋" panose="02010600040101010101" pitchFamily="2" charset="-122"/>
            </a:endParaRPr>
          </a:p>
        </p:txBody>
      </p:sp>
      <p:sp>
        <p:nvSpPr>
          <p:cNvPr id="3" name="内容占位符 2"/>
          <p:cNvSpPr txBox="1"/>
          <p:nvPr/>
        </p:nvSpPr>
        <p:spPr>
          <a:xfrm>
            <a:off x="1547664" y="2132856"/>
            <a:ext cx="5688168" cy="216024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pPr marL="0" indent="0">
              <a:buNone/>
            </a:pPr>
            <a:r>
              <a:rPr lang="zh-CN" altLang="en-US" sz="2800" dirty="0" smtClean="0">
                <a:latin typeface="华文中宋" panose="02010600040101010101" pitchFamily="2" charset="-122"/>
                <a:ea typeface="华文中宋" panose="02010600040101010101" pitchFamily="2" charset="-122"/>
              </a:rPr>
              <a:t>总结</a:t>
            </a:r>
            <a:endParaRPr lang="en-US" altLang="zh-CN" dirty="0">
              <a:latin typeface="华文中宋" panose="02010600040101010101" pitchFamily="2" charset="-122"/>
              <a:ea typeface="华文中宋" panose="02010600040101010101" pitchFamily="2" charset="-122"/>
            </a:endParaRPr>
          </a:p>
          <a:p>
            <a:r>
              <a:rPr lang="zh-CN" altLang="en-US" sz="2400" dirty="0" smtClean="0">
                <a:latin typeface="华文中宋" panose="02010600040101010101" pitchFamily="2" charset="-122"/>
                <a:ea typeface="华文中宋" panose="02010600040101010101" pitchFamily="2" charset="-122"/>
              </a:rPr>
              <a:t>关注代码量大小，选择</a:t>
            </a:r>
            <a:r>
              <a:rPr lang="zh-CN" altLang="en-US" sz="2400" dirty="0" smtClean="0">
                <a:solidFill>
                  <a:srgbClr val="C00000"/>
                </a:solidFill>
                <a:latin typeface="华文中宋" panose="02010600040101010101" pitchFamily="2" charset="-122"/>
                <a:ea typeface="华文中宋" panose="02010600040101010101" pitchFamily="2" charset="-122"/>
              </a:rPr>
              <a:t>变长编码</a:t>
            </a:r>
            <a:r>
              <a:rPr lang="zh-CN" altLang="en-US" sz="2400" dirty="0" smtClean="0">
                <a:latin typeface="华文中宋" panose="02010600040101010101" pitchFamily="2" charset="-122"/>
                <a:ea typeface="华文中宋" panose="02010600040101010101" pitchFamily="2" charset="-122"/>
              </a:rPr>
              <a:t>。</a:t>
            </a:r>
            <a:endParaRPr lang="zh-CN" altLang="en-US" sz="2400" dirty="0" smtClean="0">
              <a:latin typeface="华文中宋" panose="02010600040101010101" pitchFamily="2" charset="-122"/>
              <a:ea typeface="华文中宋" panose="02010600040101010101" pitchFamily="2" charset="-122"/>
            </a:endParaRPr>
          </a:p>
          <a:p>
            <a:r>
              <a:rPr lang="zh-CN" altLang="en-US" sz="2400" dirty="0" smtClean="0">
                <a:latin typeface="华文中宋" panose="02010600040101010101" pitchFamily="2" charset="-122"/>
                <a:ea typeface="华文中宋" panose="02010600040101010101" pitchFamily="2" charset="-122"/>
              </a:rPr>
              <a:t>关注程序的执行性能，选择</a:t>
            </a:r>
            <a:r>
              <a:rPr lang="zh-CN" altLang="en-US" sz="2400" dirty="0" smtClean="0">
                <a:solidFill>
                  <a:srgbClr val="C00000"/>
                </a:solidFill>
                <a:latin typeface="华文中宋" panose="02010600040101010101" pitchFamily="2" charset="-122"/>
                <a:ea typeface="华文中宋" panose="02010600040101010101" pitchFamily="2" charset="-122"/>
              </a:rPr>
              <a:t>定长编码</a:t>
            </a:r>
            <a:r>
              <a:rPr lang="zh-CN" altLang="en-US" sz="2400" dirty="0" smtClean="0">
                <a:latin typeface="华文中宋" panose="02010600040101010101" pitchFamily="2" charset="-122"/>
                <a:ea typeface="华文中宋" panose="02010600040101010101" pitchFamily="2" charset="-122"/>
              </a:rPr>
              <a:t>。</a:t>
            </a:r>
            <a:endParaRPr lang="zh-CN" altLang="en-US" sz="2400" dirty="0" smtClean="0">
              <a:latin typeface="华文中宋" panose="02010600040101010101" pitchFamily="2" charset="-122"/>
              <a:ea typeface="华文中宋" panose="02010600040101010101" pitchFamily="2" charset="-122"/>
            </a:endParaRPr>
          </a:p>
          <a:p>
            <a:r>
              <a:rPr lang="zh-CN" altLang="en-US" sz="2400" dirty="0" smtClean="0">
                <a:latin typeface="华文中宋" panose="02010600040101010101" pitchFamily="2" charset="-122"/>
                <a:ea typeface="华文中宋" panose="02010600040101010101" pitchFamily="2" charset="-122"/>
              </a:rPr>
              <a:t>折中可以选择</a:t>
            </a:r>
            <a:r>
              <a:rPr lang="zh-CN" altLang="en-US" sz="2400" dirty="0" smtClean="0">
                <a:solidFill>
                  <a:srgbClr val="C00000"/>
                </a:solidFill>
                <a:latin typeface="华文中宋" panose="02010600040101010101" pitchFamily="2" charset="-122"/>
                <a:ea typeface="华文中宋" panose="02010600040101010101" pitchFamily="2" charset="-122"/>
              </a:rPr>
              <a:t>混合编码</a:t>
            </a:r>
            <a:r>
              <a:rPr lang="zh-CN" altLang="en-US" sz="2400" dirty="0" smtClean="0">
                <a:latin typeface="华文中宋" panose="02010600040101010101" pitchFamily="2" charset="-122"/>
                <a:ea typeface="华文中宋" panose="02010600040101010101" pitchFamily="2" charset="-122"/>
              </a:rPr>
              <a:t>。</a:t>
            </a:r>
            <a:endParaRPr lang="zh-CN" altLang="en-US" sz="2400" dirty="0">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p:cNvSpPr txBox="1"/>
          <p:nvPr/>
        </p:nvSpPr>
        <p:spPr>
          <a:xfrm>
            <a:off x="755576" y="404664"/>
            <a:ext cx="7562641" cy="6155018"/>
          </a:xfrm>
          <a:prstGeom prst="rect">
            <a:avLst/>
          </a:prstGeom>
          <a:noFill/>
        </p:spPr>
        <p:txBody>
          <a:bodyPr wrap="square" rtlCol="0">
            <a:spAutoFit/>
          </a:bodyPr>
          <a:lstStyle/>
          <a:p>
            <a:pPr>
              <a:lnSpc>
                <a:spcPct val="150000"/>
              </a:lnSpc>
              <a:spcAft>
                <a:spcPts val="1800"/>
              </a:spcAft>
            </a:pPr>
            <a:r>
              <a:rPr lang="zh-CN" altLang="en-US" sz="2800" b="1" dirty="0" smtClean="0">
                <a:solidFill>
                  <a:schemeClr val="accent1">
                    <a:lumMod val="75000"/>
                  </a:schemeClr>
                </a:solidFill>
                <a:latin typeface="华文中宋" panose="02010600040101010101" pitchFamily="2" charset="-122"/>
                <a:ea typeface="华文中宋" panose="02010600040101010101" pitchFamily="2" charset="-122"/>
              </a:rPr>
              <a:t>第</a:t>
            </a:r>
            <a:r>
              <a:rPr lang="en-US" altLang="zh-CN" sz="2800" b="1" dirty="0" smtClean="0">
                <a:solidFill>
                  <a:schemeClr val="accent1">
                    <a:lumMod val="75000"/>
                  </a:schemeClr>
                </a:solidFill>
                <a:latin typeface="华文中宋" panose="02010600040101010101" pitchFamily="2" charset="-122"/>
                <a:ea typeface="华文中宋" panose="02010600040101010101" pitchFamily="2" charset="-122"/>
              </a:rPr>
              <a:t>2</a:t>
            </a:r>
            <a:r>
              <a:rPr lang="zh-CN" altLang="en-US" sz="2800" b="1" dirty="0" smtClean="0">
                <a:solidFill>
                  <a:schemeClr val="accent1">
                    <a:lumMod val="75000"/>
                  </a:schemeClr>
                </a:solidFill>
                <a:latin typeface="华文中宋" panose="02010600040101010101" pitchFamily="2" charset="-122"/>
                <a:ea typeface="华文中宋" panose="02010600040101010101" pitchFamily="2" charset="-122"/>
              </a:rPr>
              <a:t>章  指令系统原理与示例</a:t>
            </a:r>
            <a:endParaRPr lang="en-US" altLang="zh-CN" sz="2800" b="1" dirty="0" smtClean="0">
              <a:solidFill>
                <a:schemeClr val="accent1">
                  <a:lumMod val="75000"/>
                </a:schemeClr>
              </a:solidFill>
              <a:latin typeface="华文中宋" panose="02010600040101010101" pitchFamily="2" charset="-122"/>
              <a:ea typeface="华文中宋" panose="02010600040101010101" pitchFamily="2" charset="-122"/>
            </a:endParaRPr>
          </a:p>
          <a:p>
            <a:pPr marL="342900" indent="-342900">
              <a:lnSpc>
                <a:spcPts val="3100"/>
              </a:lnSpc>
              <a:spcBef>
                <a:spcPct val="20000"/>
              </a:spcBef>
              <a:buClr>
                <a:schemeClr val="hlink"/>
              </a:buClr>
              <a:buSzPct val="70000"/>
              <a:buFont typeface="Wingdings" panose="05000000000000000000" pitchFamily="2" charset="2"/>
              <a:buNone/>
              <a:defRPr/>
            </a:pPr>
            <a:r>
              <a:rPr lang="en-US" altLang="zh-CN" sz="2400" kern="0" dirty="0">
                <a:latin typeface="华文中宋" panose="02010600040101010101" pitchFamily="2" charset="-122"/>
                <a:ea typeface="华文中宋" panose="02010600040101010101" pitchFamily="2" charset="-122"/>
              </a:rPr>
              <a:t>2.1  </a:t>
            </a:r>
            <a:r>
              <a:rPr lang="zh-CN" altLang="en-US" sz="2400" kern="0" dirty="0">
                <a:latin typeface="华文中宋" panose="02010600040101010101" pitchFamily="2" charset="-122"/>
                <a:ea typeface="华文中宋" panose="02010600040101010101" pitchFamily="2" charset="-122"/>
              </a:rPr>
              <a:t>简介</a:t>
            </a:r>
            <a:endParaRPr lang="en-US" altLang="zh-CN" sz="2400" kern="0" dirty="0">
              <a:latin typeface="华文中宋" panose="02010600040101010101" pitchFamily="2" charset="-122"/>
              <a:ea typeface="华文中宋" panose="02010600040101010101" pitchFamily="2" charset="-122"/>
            </a:endParaRPr>
          </a:p>
          <a:p>
            <a:pPr marL="342900" indent="-342900">
              <a:lnSpc>
                <a:spcPts val="3100"/>
              </a:lnSpc>
              <a:spcBef>
                <a:spcPct val="20000"/>
              </a:spcBef>
              <a:buClr>
                <a:schemeClr val="hlink"/>
              </a:buClr>
              <a:buSzPct val="70000"/>
              <a:defRPr/>
            </a:pPr>
            <a:r>
              <a:rPr lang="en-US" altLang="zh-CN" sz="2400" kern="0" dirty="0">
                <a:latin typeface="华文中宋" panose="02010600040101010101" pitchFamily="2" charset="-122"/>
                <a:ea typeface="华文中宋" panose="02010600040101010101" pitchFamily="2" charset="-122"/>
              </a:rPr>
              <a:t>2.2  </a:t>
            </a:r>
            <a:r>
              <a:rPr lang="zh-CN" altLang="en-US" sz="2400" kern="0" dirty="0">
                <a:latin typeface="华文中宋" panose="02010600040101010101" pitchFamily="2" charset="-122"/>
                <a:ea typeface="华文中宋" panose="02010600040101010101" pitchFamily="2" charset="-122"/>
              </a:rPr>
              <a:t>指令集系统结构的分类</a:t>
            </a:r>
            <a:endParaRPr lang="en-US" altLang="zh-CN" sz="2400" kern="0" dirty="0">
              <a:latin typeface="华文中宋" panose="02010600040101010101" pitchFamily="2" charset="-122"/>
              <a:ea typeface="华文中宋" panose="02010600040101010101" pitchFamily="2" charset="-122"/>
            </a:endParaRPr>
          </a:p>
          <a:p>
            <a:pPr marL="342900" indent="-342900">
              <a:lnSpc>
                <a:spcPts val="3100"/>
              </a:lnSpc>
              <a:spcBef>
                <a:spcPct val="20000"/>
              </a:spcBef>
              <a:buClr>
                <a:schemeClr val="hlink"/>
              </a:buClr>
              <a:buSzPct val="70000"/>
              <a:defRPr/>
            </a:pPr>
            <a:r>
              <a:rPr lang="en-US" altLang="zh-CN" sz="2400" kern="0" dirty="0">
                <a:latin typeface="华文中宋" panose="02010600040101010101" pitchFamily="2" charset="-122"/>
                <a:ea typeface="华文中宋" panose="02010600040101010101" pitchFamily="2" charset="-122"/>
              </a:rPr>
              <a:t>2.3  </a:t>
            </a:r>
            <a:r>
              <a:rPr lang="zh-CN" altLang="en-US" sz="2400" kern="0" dirty="0">
                <a:latin typeface="华文中宋" panose="02010600040101010101" pitchFamily="2" charset="-122"/>
                <a:ea typeface="华文中宋" panose="02010600040101010101" pitchFamily="2" charset="-122"/>
              </a:rPr>
              <a:t>存储器寻址</a:t>
            </a:r>
            <a:endParaRPr lang="en-US" altLang="zh-CN" sz="2400" kern="0" dirty="0">
              <a:latin typeface="华文中宋" panose="02010600040101010101" pitchFamily="2" charset="-122"/>
              <a:ea typeface="华文中宋" panose="02010600040101010101" pitchFamily="2" charset="-122"/>
            </a:endParaRPr>
          </a:p>
          <a:p>
            <a:pPr marL="342900" indent="-342900">
              <a:lnSpc>
                <a:spcPts val="3100"/>
              </a:lnSpc>
              <a:spcBef>
                <a:spcPct val="20000"/>
              </a:spcBef>
              <a:buClr>
                <a:schemeClr val="hlink"/>
              </a:buClr>
              <a:buSzPct val="70000"/>
              <a:buFont typeface="Wingdings" panose="05000000000000000000" pitchFamily="2" charset="2"/>
              <a:buNone/>
              <a:defRPr/>
            </a:pPr>
            <a:r>
              <a:rPr lang="en-US" altLang="zh-CN" sz="2400" kern="0" dirty="0">
                <a:latin typeface="华文中宋" panose="02010600040101010101" pitchFamily="2" charset="-122"/>
                <a:ea typeface="华文中宋" panose="02010600040101010101" pitchFamily="2" charset="-122"/>
              </a:rPr>
              <a:t>2.4  </a:t>
            </a:r>
            <a:r>
              <a:rPr lang="zh-CN" altLang="en-US" sz="2400" kern="0" dirty="0">
                <a:latin typeface="华文中宋" panose="02010600040101010101" pitchFamily="2" charset="-122"/>
                <a:ea typeface="华文中宋" panose="02010600040101010101" pitchFamily="2" charset="-122"/>
              </a:rPr>
              <a:t>操作数的大小和类别</a:t>
            </a:r>
            <a:endParaRPr lang="en-US" altLang="zh-CN" sz="2400" kern="0" dirty="0">
              <a:latin typeface="华文中宋" panose="02010600040101010101" pitchFamily="2" charset="-122"/>
              <a:ea typeface="华文中宋" panose="02010600040101010101" pitchFamily="2" charset="-122"/>
            </a:endParaRPr>
          </a:p>
          <a:p>
            <a:pPr marL="342900" indent="-342900">
              <a:lnSpc>
                <a:spcPts val="3100"/>
              </a:lnSpc>
              <a:spcBef>
                <a:spcPct val="20000"/>
              </a:spcBef>
              <a:buClr>
                <a:schemeClr val="hlink"/>
              </a:buClr>
              <a:buSzPct val="70000"/>
              <a:defRPr/>
            </a:pPr>
            <a:r>
              <a:rPr lang="en-US" altLang="zh-CN" sz="2400" kern="0" dirty="0">
                <a:latin typeface="华文中宋" panose="02010600040101010101" pitchFamily="2" charset="-122"/>
                <a:ea typeface="华文中宋" panose="02010600040101010101" pitchFamily="2" charset="-122"/>
              </a:rPr>
              <a:t>2.5  </a:t>
            </a:r>
            <a:r>
              <a:rPr lang="zh-CN" altLang="en-US" sz="2400" kern="0" dirty="0">
                <a:latin typeface="华文中宋" panose="02010600040101010101" pitchFamily="2" charset="-122"/>
                <a:ea typeface="华文中宋" panose="02010600040101010101" pitchFamily="2" charset="-122"/>
              </a:rPr>
              <a:t>指令系统的操作</a:t>
            </a:r>
            <a:endParaRPr lang="en-US" altLang="zh-CN" sz="2400" kern="0" dirty="0">
              <a:latin typeface="华文中宋" panose="02010600040101010101" pitchFamily="2" charset="-122"/>
              <a:ea typeface="华文中宋" panose="02010600040101010101" pitchFamily="2" charset="-122"/>
            </a:endParaRPr>
          </a:p>
          <a:p>
            <a:pPr marL="342900" indent="-342900">
              <a:lnSpc>
                <a:spcPts val="3100"/>
              </a:lnSpc>
              <a:spcBef>
                <a:spcPct val="20000"/>
              </a:spcBef>
              <a:buClr>
                <a:schemeClr val="hlink"/>
              </a:buClr>
              <a:buSzPct val="70000"/>
              <a:buFont typeface="Wingdings" panose="05000000000000000000" pitchFamily="2" charset="2"/>
              <a:buNone/>
              <a:defRPr/>
            </a:pPr>
            <a:r>
              <a:rPr lang="en-US" altLang="zh-CN" sz="2400" kern="0" dirty="0">
                <a:latin typeface="华文中宋" panose="02010600040101010101" pitchFamily="2" charset="-122"/>
                <a:ea typeface="华文中宋" panose="02010600040101010101" pitchFamily="2" charset="-122"/>
              </a:rPr>
              <a:t>2.6  </a:t>
            </a:r>
            <a:r>
              <a:rPr lang="zh-CN" altLang="en-US" sz="2400" kern="0" dirty="0">
                <a:latin typeface="华文中宋" panose="02010600040101010101" pitchFamily="2" charset="-122"/>
                <a:ea typeface="华文中宋" panose="02010600040101010101" pitchFamily="2" charset="-122"/>
              </a:rPr>
              <a:t>控制流指令</a:t>
            </a:r>
            <a:endParaRPr lang="en-US" altLang="zh-CN" sz="2400" kern="0" dirty="0">
              <a:latin typeface="华文中宋" panose="02010600040101010101" pitchFamily="2" charset="-122"/>
              <a:ea typeface="华文中宋" panose="02010600040101010101" pitchFamily="2" charset="-122"/>
            </a:endParaRPr>
          </a:p>
          <a:p>
            <a:pPr marL="342900" indent="-342900">
              <a:lnSpc>
                <a:spcPts val="3100"/>
              </a:lnSpc>
              <a:spcBef>
                <a:spcPct val="20000"/>
              </a:spcBef>
              <a:buClr>
                <a:schemeClr val="hlink"/>
              </a:buClr>
              <a:buSzPct val="70000"/>
              <a:defRPr/>
            </a:pPr>
            <a:r>
              <a:rPr lang="en-US" altLang="zh-CN" sz="2400" kern="0" dirty="0">
                <a:latin typeface="华文中宋" panose="02010600040101010101" pitchFamily="2" charset="-122"/>
                <a:ea typeface="华文中宋" panose="02010600040101010101" pitchFamily="2" charset="-122"/>
              </a:rPr>
              <a:t>2.7  </a:t>
            </a:r>
            <a:r>
              <a:rPr lang="zh-CN" altLang="en-US" sz="2400" kern="0" dirty="0">
                <a:latin typeface="华文中宋" panose="02010600040101010101" pitchFamily="2" charset="-122"/>
                <a:ea typeface="华文中宋" panose="02010600040101010101" pitchFamily="2" charset="-122"/>
              </a:rPr>
              <a:t>指令系统的编码</a:t>
            </a:r>
            <a:endParaRPr lang="en-US" altLang="zh-CN" sz="2400" kern="0" dirty="0">
              <a:latin typeface="华文中宋" panose="02010600040101010101" pitchFamily="2" charset="-122"/>
              <a:ea typeface="华文中宋" panose="02010600040101010101" pitchFamily="2" charset="-122"/>
            </a:endParaRPr>
          </a:p>
          <a:p>
            <a:pPr marL="342900" indent="-342900">
              <a:lnSpc>
                <a:spcPts val="3100"/>
              </a:lnSpc>
              <a:spcBef>
                <a:spcPct val="20000"/>
              </a:spcBef>
              <a:buClr>
                <a:schemeClr val="hlink"/>
              </a:buClr>
              <a:buSzPct val="70000"/>
              <a:buFont typeface="Wingdings" panose="05000000000000000000" pitchFamily="2" charset="2"/>
              <a:buNone/>
              <a:defRPr/>
            </a:pPr>
            <a:r>
              <a:rPr lang="en-US" altLang="zh-CN" sz="2400" kern="0" dirty="0">
                <a:solidFill>
                  <a:srgbClr val="0000FF"/>
                </a:solidFill>
                <a:latin typeface="华文中宋" panose="02010600040101010101" pitchFamily="2" charset="-122"/>
                <a:ea typeface="华文中宋" panose="02010600040101010101" pitchFamily="2" charset="-122"/>
              </a:rPr>
              <a:t>2.8  </a:t>
            </a:r>
            <a:r>
              <a:rPr lang="zh-CN" altLang="en-US" sz="2400" kern="0" dirty="0">
                <a:solidFill>
                  <a:srgbClr val="0000FF"/>
                </a:solidFill>
                <a:latin typeface="华文中宋" panose="02010600040101010101" pitchFamily="2" charset="-122"/>
                <a:ea typeface="华文中宋" panose="02010600040101010101" pitchFamily="2" charset="-122"/>
              </a:rPr>
              <a:t>相关问题：编译器的角色</a:t>
            </a:r>
            <a:endParaRPr lang="en-US" altLang="zh-CN" sz="2400" kern="0" dirty="0">
              <a:solidFill>
                <a:srgbClr val="0000FF"/>
              </a:solidFill>
              <a:latin typeface="华文中宋" panose="02010600040101010101" pitchFamily="2" charset="-122"/>
              <a:ea typeface="华文中宋" panose="02010600040101010101" pitchFamily="2" charset="-122"/>
            </a:endParaRPr>
          </a:p>
          <a:p>
            <a:pPr marL="342900" indent="-342900">
              <a:lnSpc>
                <a:spcPts val="3100"/>
              </a:lnSpc>
              <a:spcBef>
                <a:spcPct val="20000"/>
              </a:spcBef>
              <a:buClr>
                <a:schemeClr val="hlink"/>
              </a:buClr>
              <a:buSzPct val="70000"/>
              <a:buFont typeface="Wingdings" panose="05000000000000000000" pitchFamily="2" charset="2"/>
              <a:buNone/>
              <a:defRPr/>
            </a:pPr>
            <a:r>
              <a:rPr lang="en-US" altLang="zh-CN" sz="2400" kern="0" dirty="0">
                <a:latin typeface="华文中宋" panose="02010600040101010101" pitchFamily="2" charset="-122"/>
                <a:ea typeface="华文中宋" panose="02010600040101010101" pitchFamily="2" charset="-122"/>
              </a:rPr>
              <a:t>2</a:t>
            </a:r>
            <a:r>
              <a:rPr lang="en-US" altLang="zh-CN" sz="2400" kern="0" dirty="0" smtClean="0">
                <a:latin typeface="华文中宋" panose="02010600040101010101" pitchFamily="2" charset="-122"/>
                <a:ea typeface="华文中宋" panose="02010600040101010101" pitchFamily="2" charset="-122"/>
              </a:rPr>
              <a:t>.9  MIPS</a:t>
            </a:r>
            <a:r>
              <a:rPr lang="zh-CN" altLang="en-US" sz="2400" kern="0" dirty="0" smtClean="0">
                <a:latin typeface="华文中宋" panose="02010600040101010101" pitchFamily="2" charset="-122"/>
                <a:ea typeface="华文中宋" panose="02010600040101010101" pitchFamily="2" charset="-122"/>
              </a:rPr>
              <a:t>系统结构</a:t>
            </a:r>
            <a:endParaRPr lang="en-US" altLang="zh-CN" sz="2400" kern="0" dirty="0">
              <a:latin typeface="华文中宋" panose="02010600040101010101" pitchFamily="2" charset="-122"/>
              <a:ea typeface="华文中宋" panose="02010600040101010101" pitchFamily="2" charset="-122"/>
            </a:endParaRPr>
          </a:p>
          <a:p>
            <a:pPr marL="342900" indent="-342900">
              <a:lnSpc>
                <a:spcPts val="3100"/>
              </a:lnSpc>
              <a:spcBef>
                <a:spcPct val="20000"/>
              </a:spcBef>
              <a:buClr>
                <a:schemeClr val="hlink"/>
              </a:buClr>
              <a:buSzPct val="70000"/>
              <a:buFont typeface="Wingdings" panose="05000000000000000000" pitchFamily="2" charset="2"/>
              <a:buNone/>
              <a:defRPr/>
            </a:pPr>
            <a:r>
              <a:rPr lang="en-US" altLang="zh-CN" sz="2400" kern="0" dirty="0">
                <a:latin typeface="华文中宋" panose="02010600040101010101" pitchFamily="2" charset="-122"/>
                <a:ea typeface="华文中宋" panose="02010600040101010101" pitchFamily="2" charset="-122"/>
              </a:rPr>
              <a:t>2</a:t>
            </a:r>
            <a:r>
              <a:rPr lang="en-US" altLang="zh-CN" sz="2400" kern="0" dirty="0" smtClean="0">
                <a:latin typeface="华文中宋" panose="02010600040101010101" pitchFamily="2" charset="-122"/>
                <a:ea typeface="华文中宋" panose="02010600040101010101" pitchFamily="2" charset="-122"/>
              </a:rPr>
              <a:t>.10  </a:t>
            </a:r>
            <a:r>
              <a:rPr lang="zh-CN" altLang="en-US" sz="2400" kern="0" dirty="0" smtClean="0">
                <a:latin typeface="华文中宋" panose="02010600040101010101" pitchFamily="2" charset="-122"/>
                <a:ea typeface="华文中宋" panose="02010600040101010101" pitchFamily="2" charset="-122"/>
              </a:rPr>
              <a:t>谬误和易犯的错误</a:t>
            </a:r>
            <a:endParaRPr lang="en-US" altLang="zh-CN" sz="2400" kern="0" dirty="0" smtClean="0">
              <a:latin typeface="华文中宋" panose="02010600040101010101" pitchFamily="2" charset="-122"/>
              <a:ea typeface="华文中宋" panose="02010600040101010101" pitchFamily="2" charset="-122"/>
            </a:endParaRPr>
          </a:p>
          <a:p>
            <a:pPr marL="342900" indent="-342900">
              <a:lnSpc>
                <a:spcPts val="3100"/>
              </a:lnSpc>
              <a:spcBef>
                <a:spcPct val="20000"/>
              </a:spcBef>
              <a:buClr>
                <a:schemeClr val="hlink"/>
              </a:buClr>
              <a:buSzPct val="70000"/>
              <a:buFont typeface="Wingdings" panose="05000000000000000000" pitchFamily="2" charset="2"/>
              <a:buNone/>
              <a:defRPr/>
            </a:pPr>
            <a:r>
              <a:rPr lang="en-US" altLang="zh-CN" sz="2400" kern="0" dirty="0" smtClean="0">
                <a:latin typeface="华文中宋" panose="02010600040101010101" pitchFamily="2" charset="-122"/>
                <a:ea typeface="华文中宋" panose="02010600040101010101" pitchFamily="2" charset="-122"/>
              </a:rPr>
              <a:t>2.11 </a:t>
            </a:r>
            <a:r>
              <a:rPr lang="zh-CN" altLang="en-US" sz="2400" kern="0" dirty="0" smtClean="0">
                <a:latin typeface="华文中宋" panose="02010600040101010101" pitchFamily="2" charset="-122"/>
                <a:ea typeface="华文中宋" panose="02010600040101010101" pitchFamily="2" charset="-122"/>
              </a:rPr>
              <a:t>结论</a:t>
            </a:r>
            <a:endParaRPr lang="en-US" altLang="zh-CN" sz="2400" kern="0" dirty="0">
              <a:latin typeface="华文中宋" panose="02010600040101010101" pitchFamily="2" charset="-122"/>
              <a:ea typeface="华文中宋" panose="02010600040101010101" pitchFamily="2" charset="-122"/>
            </a:endParaRPr>
          </a:p>
        </p:txBody>
      </p:sp>
      <p:cxnSp>
        <p:nvCxnSpPr>
          <p:cNvPr id="3" name="Straight Connector 9"/>
          <p:cNvCxnSpPr/>
          <p:nvPr/>
        </p:nvCxnSpPr>
        <p:spPr>
          <a:xfrm>
            <a:off x="682352" y="1267172"/>
            <a:ext cx="5257800" cy="1588"/>
          </a:xfrm>
          <a:prstGeom prst="line">
            <a:avLst/>
          </a:prstGeom>
          <a:ln w="47625">
            <a:solidFill>
              <a:schemeClr val="tx1"/>
            </a:solidFill>
          </a:ln>
          <a:effectLst/>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idx="4294967295"/>
          </p:nvPr>
        </p:nvSpPr>
        <p:spPr>
          <a:xfrm>
            <a:off x="436180" y="76200"/>
            <a:ext cx="8403020" cy="685800"/>
          </a:xfrm>
        </p:spPr>
        <p:txBody>
          <a:bodyPr>
            <a:normAutofit/>
          </a:bodyPr>
          <a:lstStyle/>
          <a:p>
            <a:pPr lvl="0">
              <a:spcBef>
                <a:spcPts val="0"/>
              </a:spcBef>
            </a:pPr>
            <a:r>
              <a:rPr lang="en-US" altLang="zh-CN" sz="2800" dirty="0" smtClean="0">
                <a:solidFill>
                  <a:srgbClr val="0000FF"/>
                </a:solidFill>
                <a:latin typeface="华文中宋" panose="02010600040101010101" pitchFamily="2" charset="-122"/>
                <a:ea typeface="华文中宋" panose="02010600040101010101" pitchFamily="2" charset="-122"/>
              </a:rPr>
              <a:t>2.8 </a:t>
            </a:r>
            <a:r>
              <a:rPr lang="zh-CN" altLang="en-US" sz="2800" dirty="0" smtClean="0">
                <a:solidFill>
                  <a:srgbClr val="0000FF"/>
                </a:solidFill>
                <a:latin typeface="华文中宋" panose="02010600040101010101" pitchFamily="2" charset="-122"/>
                <a:ea typeface="华文中宋" panose="02010600040101010101" pitchFamily="2" charset="-122"/>
              </a:rPr>
              <a:t>编译器的角色</a:t>
            </a:r>
            <a:endParaRPr lang="zh-CN" sz="2800" dirty="0">
              <a:solidFill>
                <a:schemeClr val="tx1"/>
              </a:solidFill>
              <a:latin typeface="华文中宋" panose="02010600040101010101" pitchFamily="2" charset="-122"/>
              <a:ea typeface="华文中宋" panose="02010600040101010101" pitchFamily="2" charset="-122"/>
            </a:endParaRPr>
          </a:p>
        </p:txBody>
      </p:sp>
      <p:sp>
        <p:nvSpPr>
          <p:cNvPr id="3" name="内容占位符 2"/>
          <p:cNvSpPr txBox="1"/>
          <p:nvPr/>
        </p:nvSpPr>
        <p:spPr>
          <a:xfrm>
            <a:off x="376920" y="1340768"/>
            <a:ext cx="8462280" cy="4229662"/>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pPr marL="0" indent="0">
              <a:lnSpc>
                <a:spcPts val="3500"/>
              </a:lnSpc>
              <a:buFont typeface="Arial" panose="020B0604020202020204" pitchFamily="34" charset="0"/>
              <a:buNone/>
            </a:pPr>
            <a:r>
              <a:rPr lang="zh-CN" altLang="en-US" sz="2400" dirty="0" smtClean="0">
                <a:latin typeface="华文中宋" panose="02010600040101010101" pitchFamily="2" charset="-122"/>
                <a:ea typeface="华文中宋" panose="02010600040101010101" pitchFamily="2" charset="-122"/>
              </a:rPr>
              <a:t>      编译器功能：将高级、抽象表示方式逐步转换成低级表示形式，最终到达机器目标指令代码。</a:t>
            </a:r>
            <a:endParaRPr lang="zh-CN" altLang="en-US" dirty="0" smtClean="0">
              <a:solidFill>
                <a:srgbClr val="0000CC"/>
              </a:solidFill>
              <a:latin typeface="华文中宋" panose="02010600040101010101" pitchFamily="2" charset="-122"/>
              <a:ea typeface="华文中宋" panose="02010600040101010101" pitchFamily="2" charset="-122"/>
            </a:endParaRPr>
          </a:p>
          <a:p>
            <a:pPr marL="0" indent="0">
              <a:lnSpc>
                <a:spcPts val="3500"/>
              </a:lnSpc>
              <a:buNone/>
            </a:pPr>
            <a:r>
              <a:rPr lang="zh-CN" altLang="en-US" sz="2800" dirty="0" smtClean="0">
                <a:solidFill>
                  <a:srgbClr val="0000CC"/>
                </a:solidFill>
                <a:latin typeface="华文中宋" panose="02010600040101010101" pitchFamily="2" charset="-122"/>
                <a:ea typeface="华文中宋" panose="02010600040101010101" pitchFamily="2" charset="-122"/>
              </a:rPr>
              <a:t>机器运行的</a:t>
            </a:r>
            <a:r>
              <a:rPr lang="zh-CN" altLang="en-US" sz="2800" dirty="0" smtClean="0">
                <a:solidFill>
                  <a:srgbClr val="FF0000"/>
                </a:solidFill>
                <a:latin typeface="华文中宋" panose="02010600040101010101" pitchFamily="2" charset="-122"/>
                <a:ea typeface="华文中宋" panose="02010600040101010101" pitchFamily="2" charset="-122"/>
              </a:rPr>
              <a:t>大多数指令代码</a:t>
            </a:r>
            <a:r>
              <a:rPr lang="zh-CN" altLang="en-US" sz="2800" dirty="0">
                <a:solidFill>
                  <a:srgbClr val="FF0000"/>
                </a:solidFill>
                <a:latin typeface="华文中宋" panose="02010600040101010101" pitchFamily="2" charset="-122"/>
                <a:ea typeface="华文中宋" panose="02010600040101010101" pitchFamily="2" charset="-122"/>
              </a:rPr>
              <a:t>是编</a:t>
            </a:r>
            <a:r>
              <a:rPr lang="zh-CN" altLang="en-US" sz="2800" dirty="0" smtClean="0">
                <a:solidFill>
                  <a:srgbClr val="FF0000"/>
                </a:solidFill>
                <a:latin typeface="华文中宋" panose="02010600040101010101" pitchFamily="2" charset="-122"/>
                <a:ea typeface="华文中宋" panose="02010600040101010101" pitchFamily="2" charset="-122"/>
              </a:rPr>
              <a:t>译器的输出。</a:t>
            </a:r>
            <a:endParaRPr lang="zh-CN" altLang="en-US" sz="2800" dirty="0" smtClean="0">
              <a:latin typeface="华文中宋" panose="02010600040101010101" pitchFamily="2" charset="-122"/>
              <a:ea typeface="华文中宋" panose="02010600040101010101" pitchFamily="2" charset="-122"/>
            </a:endParaRPr>
          </a:p>
          <a:p>
            <a:pPr>
              <a:lnSpc>
                <a:spcPts val="3500"/>
              </a:lnSpc>
            </a:pPr>
            <a:r>
              <a:rPr lang="zh-CN" altLang="en-US" sz="2400" dirty="0" smtClean="0">
                <a:latin typeface="华文中宋" panose="02010600040101010101" pitchFamily="2" charset="-122"/>
                <a:ea typeface="华文中宋" panose="02010600040101010101" pitchFamily="2" charset="-122"/>
              </a:rPr>
              <a:t>早期：编译器是</a:t>
            </a:r>
            <a:r>
              <a:rPr lang="zh-CN" altLang="en-US" sz="2400" dirty="0" smtClean="0">
                <a:solidFill>
                  <a:srgbClr val="C00000"/>
                </a:solidFill>
                <a:latin typeface="华文中宋" panose="02010600040101010101" pitchFamily="2" charset="-122"/>
                <a:ea typeface="华文中宋" panose="02010600040101010101" pitchFamily="2" charset="-122"/>
              </a:rPr>
              <a:t>在机器实现后</a:t>
            </a:r>
            <a:r>
              <a:rPr lang="zh-CN" altLang="en-US" sz="2400" dirty="0" smtClean="0">
                <a:latin typeface="华文中宋" panose="02010600040101010101" pitchFamily="2" charset="-122"/>
                <a:ea typeface="华文中宋" panose="02010600040101010101" pitchFamily="2" charset="-122"/>
              </a:rPr>
              <a:t>再开发的。</a:t>
            </a:r>
            <a:endParaRPr lang="zh-CN" altLang="en-US" sz="2400" dirty="0" smtClean="0">
              <a:latin typeface="华文中宋" panose="02010600040101010101" pitchFamily="2" charset="-122"/>
              <a:ea typeface="华文中宋" panose="02010600040101010101" pitchFamily="2" charset="-122"/>
            </a:endParaRPr>
          </a:p>
          <a:p>
            <a:pPr>
              <a:lnSpc>
                <a:spcPts val="3500"/>
              </a:lnSpc>
            </a:pPr>
            <a:r>
              <a:rPr lang="zh-CN" altLang="en-US" sz="2400" dirty="0" smtClean="0">
                <a:latin typeface="华文中宋" panose="02010600040101010101" pitchFamily="2" charset="-122"/>
                <a:ea typeface="华文中宋" panose="02010600040101010101" pitchFamily="2" charset="-122"/>
              </a:rPr>
              <a:t>现在：机器性能不仅是其原始速度，还包括编译器</a:t>
            </a:r>
            <a:r>
              <a:rPr lang="zh-CN" altLang="en-US" sz="2400" dirty="0" smtClean="0">
                <a:solidFill>
                  <a:srgbClr val="FF0000"/>
                </a:solidFill>
                <a:latin typeface="华文中宋" panose="02010600040101010101" pitchFamily="2" charset="-122"/>
                <a:ea typeface="华文中宋" panose="02010600040101010101" pitchFamily="2" charset="-122"/>
              </a:rPr>
              <a:t>如何利用系统结构特征</a:t>
            </a:r>
            <a:r>
              <a:rPr lang="zh-CN" altLang="en-US" sz="2400" dirty="0" smtClean="0">
                <a:latin typeface="华文中宋" panose="02010600040101010101" pitchFamily="2" charset="-122"/>
                <a:ea typeface="华文中宋" panose="02010600040101010101" pitchFamily="2" charset="-122"/>
              </a:rPr>
              <a:t>。</a:t>
            </a:r>
            <a:r>
              <a:rPr lang="zh-CN" altLang="en-US" sz="2400" dirty="0">
                <a:solidFill>
                  <a:srgbClr val="0000FF"/>
                </a:solidFill>
                <a:latin typeface="华文中宋" panose="02010600040101010101" pitchFamily="2" charset="-122"/>
                <a:ea typeface="华文中宋" panose="02010600040101010101" pitchFamily="2" charset="-122"/>
              </a:rPr>
              <a:t>（</a:t>
            </a:r>
            <a:r>
              <a:rPr lang="zh-CN" altLang="en-US" sz="2400" dirty="0" smtClean="0">
                <a:solidFill>
                  <a:srgbClr val="0000FF"/>
                </a:solidFill>
                <a:latin typeface="华文中宋" panose="02010600040101010101" pitchFamily="2" charset="-122"/>
                <a:ea typeface="华文中宋" panose="02010600040101010101" pitchFamily="2" charset="-122"/>
              </a:rPr>
              <a:t>编译器</a:t>
            </a:r>
            <a:r>
              <a:rPr lang="zh-CN" altLang="en-US" sz="2400" dirty="0" smtClean="0">
                <a:solidFill>
                  <a:srgbClr val="FF0000"/>
                </a:solidFill>
                <a:latin typeface="华文中宋" panose="02010600040101010101" pitchFamily="2" charset="-122"/>
                <a:ea typeface="华文中宋" panose="02010600040101010101" pitchFamily="2" charset="-122"/>
              </a:rPr>
              <a:t>在处理器设计阶段</a:t>
            </a:r>
            <a:r>
              <a:rPr lang="zh-CN" altLang="en-US" sz="2400" dirty="0" smtClean="0">
                <a:solidFill>
                  <a:srgbClr val="0000FF"/>
                </a:solidFill>
                <a:latin typeface="华文中宋" panose="02010600040101010101" pitchFamily="2" charset="-122"/>
                <a:ea typeface="华文中宋" panose="02010600040101010101" pitchFamily="2" charset="-122"/>
              </a:rPr>
              <a:t>开发，编译后的代码在模拟器上运行，代码用来评估系统结构特征）</a:t>
            </a:r>
            <a:endParaRPr lang="zh-CN" altLang="en-US" sz="2400" dirty="0">
              <a:solidFill>
                <a:srgbClr val="0000FF"/>
              </a:solidFill>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idx="4294967295"/>
          </p:nvPr>
        </p:nvSpPr>
        <p:spPr>
          <a:xfrm>
            <a:off x="436180" y="76200"/>
            <a:ext cx="8403020" cy="685800"/>
          </a:xfrm>
        </p:spPr>
        <p:txBody>
          <a:bodyPr>
            <a:normAutofit/>
          </a:bodyPr>
          <a:lstStyle/>
          <a:p>
            <a:pPr lvl="0">
              <a:spcBef>
                <a:spcPts val="0"/>
              </a:spcBef>
            </a:pPr>
            <a:r>
              <a:rPr lang="en-US" altLang="zh-CN" sz="2800" dirty="0">
                <a:solidFill>
                  <a:srgbClr val="0000FF"/>
                </a:solidFill>
                <a:latin typeface="华文中宋" panose="02010600040101010101" pitchFamily="2" charset="-122"/>
                <a:ea typeface="华文中宋" panose="02010600040101010101" pitchFamily="2" charset="-122"/>
              </a:rPr>
              <a:t>2.8 </a:t>
            </a:r>
            <a:r>
              <a:rPr lang="zh-CN" altLang="en-US" sz="2800" dirty="0">
                <a:solidFill>
                  <a:srgbClr val="0000FF"/>
                </a:solidFill>
                <a:latin typeface="华文中宋" panose="02010600040101010101" pitchFamily="2" charset="-122"/>
                <a:ea typeface="华文中宋" panose="02010600040101010101" pitchFamily="2" charset="-122"/>
              </a:rPr>
              <a:t>编译器的角色</a:t>
            </a:r>
            <a:endParaRPr lang="zh-CN" sz="2800" dirty="0">
              <a:solidFill>
                <a:schemeClr val="tx1"/>
              </a:solidFill>
              <a:latin typeface="华文中宋" panose="02010600040101010101" pitchFamily="2" charset="-122"/>
              <a:ea typeface="华文中宋" panose="02010600040101010101" pitchFamily="2" charset="-122"/>
            </a:endParaRPr>
          </a:p>
        </p:txBody>
      </p:sp>
      <p:sp>
        <p:nvSpPr>
          <p:cNvPr id="3" name="内容占位符 2"/>
          <p:cNvSpPr txBox="1"/>
          <p:nvPr/>
        </p:nvSpPr>
        <p:spPr>
          <a:xfrm>
            <a:off x="204989" y="908720"/>
            <a:ext cx="8640496" cy="5112568"/>
          </a:xfrm>
          <a:prstGeom prst="rect">
            <a:avLst/>
          </a:prstGeom>
          <a:solidFill>
            <a:schemeClr val="bg1"/>
          </a:solidFill>
        </p:spPr>
        <p:txBody>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pPr marL="0" indent="0">
              <a:buNone/>
            </a:pPr>
            <a:r>
              <a:rPr lang="zh-CN" altLang="en-US" sz="2400" dirty="0" smtClean="0">
                <a:latin typeface="华文中宋" panose="02010600040101010101" pitchFamily="2" charset="-122"/>
                <a:ea typeface="华文中宋" panose="02010600040101010101" pitchFamily="2" charset="-122"/>
              </a:rPr>
              <a:t>编译器开发的二个主要目标：    </a:t>
            </a:r>
            <a:endParaRPr lang="zh-CN" altLang="en-US" sz="2400" dirty="0" smtClean="0">
              <a:latin typeface="华文中宋" panose="02010600040101010101" pitchFamily="2" charset="-122"/>
              <a:ea typeface="华文中宋" panose="02010600040101010101" pitchFamily="2" charset="-122"/>
            </a:endParaRPr>
          </a:p>
          <a:p>
            <a:pPr>
              <a:buFont typeface="Arial" panose="020B0604020202020204" pitchFamily="34" charset="0"/>
              <a:buNone/>
            </a:pPr>
            <a:r>
              <a:rPr lang="zh-CN" altLang="en-US" sz="2400" dirty="0" smtClean="0">
                <a:solidFill>
                  <a:srgbClr val="FF0000"/>
                </a:solidFill>
                <a:latin typeface="华文中宋" panose="02010600040101010101" pitchFamily="2" charset="-122"/>
                <a:ea typeface="华文中宋" panose="02010600040101010101" pitchFamily="2" charset="-122"/>
              </a:rPr>
              <a:t>         * 正确性</a:t>
            </a:r>
            <a:endParaRPr lang="zh-CN" altLang="en-US" sz="2400" dirty="0" smtClean="0">
              <a:latin typeface="华文中宋" panose="02010600040101010101" pitchFamily="2" charset="-122"/>
              <a:ea typeface="华文中宋" panose="02010600040101010101" pitchFamily="2" charset="-122"/>
            </a:endParaRPr>
          </a:p>
          <a:p>
            <a:pPr>
              <a:buFont typeface="Arial" panose="020B0604020202020204" pitchFamily="34" charset="0"/>
              <a:buNone/>
            </a:pPr>
            <a:r>
              <a:rPr lang="zh-CN" altLang="en-US" sz="2400" dirty="0" smtClean="0">
                <a:solidFill>
                  <a:srgbClr val="FF0000"/>
                </a:solidFill>
                <a:latin typeface="华文中宋" panose="02010600040101010101" pitchFamily="2" charset="-122"/>
                <a:ea typeface="华文中宋" panose="02010600040101010101" pitchFamily="2" charset="-122"/>
              </a:rPr>
              <a:t>         * 编译后的代码的执行速度。</a:t>
            </a:r>
            <a:r>
              <a:rPr lang="zh-CN" altLang="en-US" sz="2400" dirty="0" smtClean="0">
                <a:solidFill>
                  <a:srgbClr val="C00000"/>
                </a:solidFill>
                <a:latin typeface="华文中宋" panose="02010600040101010101" pitchFamily="2" charset="-122"/>
                <a:ea typeface="华文中宋" panose="02010600040101010101" pitchFamily="2" charset="-122"/>
              </a:rPr>
              <a:t>重要的是针对当前系统结构的优化技术。</a:t>
            </a:r>
            <a:endParaRPr lang="zh-CN" altLang="en-US" sz="2400" dirty="0" smtClean="0">
              <a:solidFill>
                <a:srgbClr val="C00000"/>
              </a:solidFill>
              <a:latin typeface="华文中宋" panose="02010600040101010101" pitchFamily="2" charset="-122"/>
              <a:ea typeface="华文中宋" panose="02010600040101010101" pitchFamily="2" charset="-122"/>
            </a:endParaRPr>
          </a:p>
          <a:p>
            <a:pPr marL="0" indent="0">
              <a:buNone/>
            </a:pPr>
            <a:r>
              <a:rPr lang="zh-CN" altLang="en-US" sz="2400" dirty="0" smtClean="0">
                <a:latin typeface="华文中宋" panose="02010600040101010101" pitchFamily="2" charset="-122"/>
                <a:ea typeface="华文中宋" panose="02010600040101010101" pitchFamily="2" charset="-122"/>
              </a:rPr>
              <a:t>与编译相关的主要系统结构特征</a:t>
            </a:r>
            <a:endParaRPr lang="zh-CN" altLang="en-US" sz="2400" dirty="0" smtClean="0">
              <a:latin typeface="华文中宋" panose="02010600040101010101" pitchFamily="2" charset="-122"/>
              <a:ea typeface="华文中宋" panose="02010600040101010101" pitchFamily="2" charset="-122"/>
            </a:endParaRPr>
          </a:p>
          <a:p>
            <a:pPr>
              <a:buFont typeface="Arial" panose="020B0604020202020204" pitchFamily="34" charset="0"/>
              <a:buNone/>
            </a:pPr>
            <a:r>
              <a:rPr lang="zh-CN" altLang="en-US" sz="2400" dirty="0" smtClean="0">
                <a:latin typeface="华文中宋" panose="02010600040101010101" pitchFamily="2" charset="-122"/>
                <a:ea typeface="华文中宋" panose="02010600040101010101" pitchFamily="2" charset="-122"/>
              </a:rPr>
              <a:t>     （</a:t>
            </a:r>
            <a:r>
              <a:rPr lang="en-US" altLang="zh-CN" sz="2400" dirty="0" smtClean="0">
                <a:latin typeface="华文中宋" panose="02010600040101010101" pitchFamily="2" charset="-122"/>
                <a:ea typeface="华文中宋" panose="02010600040101010101" pitchFamily="2" charset="-122"/>
              </a:rPr>
              <a:t>1</a:t>
            </a:r>
            <a:r>
              <a:rPr lang="zh-CN" altLang="en-US" sz="2400" dirty="0" smtClean="0">
                <a:latin typeface="华文中宋" panose="02010600040101010101" pitchFamily="2" charset="-122"/>
                <a:ea typeface="华文中宋" panose="02010600040101010101" pitchFamily="2" charset="-122"/>
              </a:rPr>
              <a:t>）并行性</a:t>
            </a:r>
            <a:endParaRPr lang="zh-CN" altLang="en-US" sz="2400" dirty="0" smtClean="0">
              <a:latin typeface="华文中宋" panose="02010600040101010101" pitchFamily="2" charset="-122"/>
              <a:ea typeface="华文中宋" panose="02010600040101010101" pitchFamily="2" charset="-122"/>
            </a:endParaRPr>
          </a:p>
          <a:p>
            <a:pPr>
              <a:buFont typeface="Arial" panose="020B0604020202020204" pitchFamily="34" charset="0"/>
              <a:buNone/>
            </a:pPr>
            <a:r>
              <a:rPr lang="zh-CN" altLang="en-US" sz="2400" dirty="0" smtClean="0">
                <a:latin typeface="华文中宋" panose="02010600040101010101" pitchFamily="2" charset="-122"/>
                <a:ea typeface="华文中宋" panose="02010600040101010101" pitchFamily="2" charset="-122"/>
              </a:rPr>
              <a:t>        </a:t>
            </a:r>
            <a:r>
              <a:rPr lang="zh-CN" altLang="en-US" sz="2400" dirty="0" smtClean="0">
                <a:solidFill>
                  <a:srgbClr val="C00000"/>
                </a:solidFill>
                <a:latin typeface="华文中宋" panose="02010600040101010101" pitchFamily="2" charset="-122"/>
                <a:ea typeface="华文中宋" panose="02010600040101010101" pitchFamily="2" charset="-122"/>
              </a:rPr>
              <a:t>指令级并行：</a:t>
            </a:r>
            <a:r>
              <a:rPr lang="zh-CN" altLang="en-US" sz="2000" dirty="0" smtClean="0">
                <a:latin typeface="华文中宋" panose="02010600040101010101" pitchFamily="2" charset="-122"/>
                <a:ea typeface="华文中宋" panose="02010600040101010101" pitchFamily="2" charset="-122"/>
              </a:rPr>
              <a:t>编译器通过重新调度指令顺序，配合硬件使指令高效执行。</a:t>
            </a:r>
            <a:endParaRPr lang="zh-CN" altLang="en-US" sz="2000" dirty="0" smtClean="0">
              <a:latin typeface="华文中宋" panose="02010600040101010101" pitchFamily="2" charset="-122"/>
              <a:ea typeface="华文中宋" panose="02010600040101010101" pitchFamily="2" charset="-122"/>
            </a:endParaRPr>
          </a:p>
          <a:p>
            <a:pPr>
              <a:buFont typeface="Arial" panose="020B0604020202020204" pitchFamily="34" charset="0"/>
              <a:buNone/>
            </a:pPr>
            <a:r>
              <a:rPr lang="zh-CN" altLang="en-US" sz="2400" dirty="0" smtClean="0">
                <a:latin typeface="华文中宋" panose="02010600040101010101" pitchFamily="2" charset="-122"/>
                <a:ea typeface="华文中宋" panose="02010600040101010101" pitchFamily="2" charset="-122"/>
              </a:rPr>
              <a:t>        处理器并行：</a:t>
            </a:r>
            <a:r>
              <a:rPr lang="zh-CN" altLang="en-US" sz="2000" dirty="0" smtClean="0">
                <a:latin typeface="华文中宋" panose="02010600040101010101" pitchFamily="2" charset="-122"/>
                <a:ea typeface="华文中宋" panose="02010600040101010101" pitchFamily="2" charset="-122"/>
              </a:rPr>
              <a:t>程序员编写多线程，编译器自动生成并行代码。</a:t>
            </a:r>
            <a:endParaRPr lang="zh-CN" altLang="en-US" sz="2000" dirty="0" smtClean="0">
              <a:latin typeface="华文中宋" panose="02010600040101010101" pitchFamily="2" charset="-122"/>
              <a:ea typeface="华文中宋" panose="02010600040101010101" pitchFamily="2" charset="-122"/>
            </a:endParaRPr>
          </a:p>
          <a:p>
            <a:pPr>
              <a:buFont typeface="Arial" panose="020B0604020202020204" pitchFamily="34" charset="0"/>
              <a:buNone/>
            </a:pPr>
            <a:r>
              <a:rPr lang="zh-CN" altLang="en-US" sz="2000" dirty="0" smtClean="0">
                <a:latin typeface="华文中宋" panose="02010600040101010101" pitchFamily="2" charset="-122"/>
                <a:ea typeface="华文中宋" panose="02010600040101010101" pitchFamily="2" charset="-122"/>
              </a:rPr>
              <a:t>      </a:t>
            </a:r>
            <a:r>
              <a:rPr lang="zh-CN" altLang="en-US" sz="2400" dirty="0" smtClean="0">
                <a:latin typeface="华文中宋" panose="02010600040101010101" pitchFamily="2" charset="-122"/>
                <a:ea typeface="华文中宋" panose="02010600040101010101" pitchFamily="2" charset="-122"/>
              </a:rPr>
              <a:t>（</a:t>
            </a:r>
            <a:r>
              <a:rPr lang="en-US" altLang="zh-CN" sz="2400" dirty="0" smtClean="0">
                <a:latin typeface="华文中宋" panose="02010600040101010101" pitchFamily="2" charset="-122"/>
                <a:ea typeface="华文中宋" panose="02010600040101010101" pitchFamily="2" charset="-122"/>
              </a:rPr>
              <a:t>2</a:t>
            </a:r>
            <a:r>
              <a:rPr lang="zh-CN" altLang="en-US" sz="2400" dirty="0" smtClean="0">
                <a:latin typeface="华文中宋" panose="02010600040101010101" pitchFamily="2" charset="-122"/>
                <a:ea typeface="华文中宋" panose="02010600040101010101" pitchFamily="2" charset="-122"/>
              </a:rPr>
              <a:t>）存储层次结构：</a:t>
            </a:r>
            <a:r>
              <a:rPr lang="zh-CN" altLang="en-US" sz="2000" dirty="0" smtClean="0">
                <a:latin typeface="华文中宋" panose="02010600040101010101" pitchFamily="2" charset="-122"/>
                <a:ea typeface="华文中宋" panose="02010600040101010101" pitchFamily="2" charset="-122"/>
              </a:rPr>
              <a:t>寄存器</a:t>
            </a:r>
            <a:r>
              <a:rPr lang="en-US" altLang="zh-CN" sz="2000" dirty="0" smtClean="0">
                <a:latin typeface="华文中宋" panose="02010600040101010101" pitchFamily="2" charset="-122"/>
                <a:ea typeface="华文中宋" panose="02010600040101010101" pitchFamily="2" charset="-122"/>
              </a:rPr>
              <a:t>—Cache—</a:t>
            </a:r>
            <a:r>
              <a:rPr lang="zh-CN" altLang="en-US" sz="2000" dirty="0" smtClean="0">
                <a:latin typeface="华文中宋" panose="02010600040101010101" pitchFamily="2" charset="-122"/>
                <a:ea typeface="华文中宋" panose="02010600040101010101" pitchFamily="2" charset="-122"/>
              </a:rPr>
              <a:t>主存</a:t>
            </a:r>
            <a:r>
              <a:rPr lang="en-US" altLang="zh-CN" sz="2000" dirty="0" smtClean="0">
                <a:latin typeface="华文中宋" panose="02010600040101010101" pitchFamily="2" charset="-122"/>
                <a:ea typeface="华文中宋" panose="02010600040101010101" pitchFamily="2" charset="-122"/>
              </a:rPr>
              <a:t>—</a:t>
            </a:r>
            <a:r>
              <a:rPr lang="zh-CN" altLang="en-US" sz="2000" dirty="0" smtClean="0">
                <a:latin typeface="华文中宋" panose="02010600040101010101" pitchFamily="2" charset="-122"/>
                <a:ea typeface="华文中宋" panose="02010600040101010101" pitchFamily="2" charset="-122"/>
              </a:rPr>
              <a:t>外存</a:t>
            </a:r>
            <a:endParaRPr lang="zh-CN" altLang="en-US" sz="2000" dirty="0" smtClean="0">
              <a:latin typeface="华文中宋" panose="02010600040101010101" pitchFamily="2" charset="-122"/>
              <a:ea typeface="华文中宋" panose="02010600040101010101" pitchFamily="2" charset="-122"/>
            </a:endParaRPr>
          </a:p>
          <a:p>
            <a:pPr>
              <a:buFont typeface="Arial" panose="020B0604020202020204" pitchFamily="34" charset="0"/>
              <a:buNone/>
            </a:pPr>
            <a:r>
              <a:rPr lang="zh-CN" altLang="en-US" sz="2000" dirty="0" smtClean="0">
                <a:solidFill>
                  <a:srgbClr val="C00000"/>
                </a:solidFill>
                <a:latin typeface="华文中宋" panose="02010600040101010101" pitchFamily="2" charset="-122"/>
                <a:ea typeface="华文中宋" panose="02010600040101010101" pitchFamily="2" charset="-122"/>
              </a:rPr>
              <a:t>            高效使用寄存器</a:t>
            </a:r>
            <a:r>
              <a:rPr lang="zh-CN" altLang="en-US" sz="2000" dirty="0" smtClean="0">
                <a:latin typeface="华文中宋" panose="02010600040101010101" pitchFamily="2" charset="-122"/>
                <a:ea typeface="华文中宋" panose="02010600040101010101" pitchFamily="2" charset="-122"/>
              </a:rPr>
              <a:t>是优化处理的重要问题。</a:t>
            </a:r>
            <a:endParaRPr lang="zh-CN" altLang="en-US" sz="2000" dirty="0" smtClean="0">
              <a:latin typeface="华文中宋" panose="02010600040101010101" pitchFamily="2" charset="-122"/>
              <a:ea typeface="华文中宋" panose="02010600040101010101" pitchFamily="2" charset="-122"/>
            </a:endParaRPr>
          </a:p>
          <a:p>
            <a:pPr>
              <a:buFont typeface="Arial" panose="020B0604020202020204" pitchFamily="34" charset="0"/>
              <a:buNone/>
            </a:pPr>
            <a:r>
              <a:rPr lang="zh-CN" altLang="en-US" sz="2000" dirty="0" smtClean="0">
                <a:latin typeface="华文中宋" panose="02010600040101010101" pitchFamily="2" charset="-122"/>
                <a:ea typeface="华文中宋" panose="02010600040101010101" pitchFamily="2" charset="-122"/>
              </a:rPr>
              <a:t>            对于数组计算，</a:t>
            </a:r>
            <a:r>
              <a:rPr lang="zh-CN" altLang="en-US" sz="2000" dirty="0" smtClean="0">
                <a:solidFill>
                  <a:srgbClr val="C00000"/>
                </a:solidFill>
                <a:latin typeface="华文中宋" panose="02010600040101010101" pitchFamily="2" charset="-122"/>
                <a:ea typeface="华文中宋" panose="02010600040101010101" pitchFamily="2" charset="-122"/>
              </a:rPr>
              <a:t>改变数据布局</a:t>
            </a:r>
            <a:r>
              <a:rPr lang="zh-CN" altLang="en-US" sz="2000" dirty="0" smtClean="0">
                <a:latin typeface="华文中宋" panose="02010600040101010101" pitchFamily="2" charset="-122"/>
                <a:ea typeface="华文中宋" panose="02010600040101010101" pitchFamily="2" charset="-122"/>
              </a:rPr>
              <a:t>或</a:t>
            </a:r>
            <a:r>
              <a:rPr lang="zh-CN" altLang="en-US" sz="2000" dirty="0" smtClean="0">
                <a:solidFill>
                  <a:srgbClr val="C00000"/>
                </a:solidFill>
                <a:latin typeface="华文中宋" panose="02010600040101010101" pitchFamily="2" charset="-122"/>
                <a:ea typeface="华文中宋" panose="02010600040101010101" pitchFamily="2" charset="-122"/>
              </a:rPr>
              <a:t>数据访问代码顺序</a:t>
            </a:r>
            <a:r>
              <a:rPr lang="zh-CN" altLang="en-US" sz="2000" dirty="0" smtClean="0">
                <a:latin typeface="华文中宋" panose="02010600040101010101" pitchFamily="2" charset="-122"/>
                <a:ea typeface="华文中宋" panose="02010600040101010101" pitchFamily="2" charset="-122"/>
              </a:rPr>
              <a:t>提高访存效率；</a:t>
            </a:r>
            <a:r>
              <a:rPr lang="zh-CN" altLang="en-US" sz="2000" dirty="0" smtClean="0">
                <a:solidFill>
                  <a:srgbClr val="C00000"/>
                </a:solidFill>
                <a:latin typeface="华文中宋" panose="02010600040101010101" pitchFamily="2" charset="-122"/>
                <a:ea typeface="华文中宋" panose="02010600040101010101" pitchFamily="2" charset="-122"/>
              </a:rPr>
              <a:t>改变</a:t>
            </a:r>
            <a:r>
              <a:rPr lang="en-US" altLang="zh-CN" sz="2000" dirty="0" smtClean="0">
                <a:solidFill>
                  <a:srgbClr val="C00000"/>
                </a:solidFill>
                <a:latin typeface="华文中宋" panose="02010600040101010101" pitchFamily="2" charset="-122"/>
                <a:ea typeface="华文中宋" panose="02010600040101010101" pitchFamily="2" charset="-122"/>
              </a:rPr>
              <a:t>Cache</a:t>
            </a:r>
            <a:r>
              <a:rPr lang="zh-CN" altLang="en-US" sz="2000" dirty="0" smtClean="0">
                <a:solidFill>
                  <a:srgbClr val="C00000"/>
                </a:solidFill>
                <a:latin typeface="华文中宋" panose="02010600040101010101" pitchFamily="2" charset="-122"/>
                <a:ea typeface="华文中宋" panose="02010600040101010101" pitchFamily="2" charset="-122"/>
              </a:rPr>
              <a:t>代码布局</a:t>
            </a:r>
            <a:r>
              <a:rPr lang="zh-CN" altLang="en-US" sz="2000" dirty="0" smtClean="0">
                <a:latin typeface="华文中宋" panose="02010600040101010101" pitchFamily="2" charset="-122"/>
                <a:ea typeface="华文中宋" panose="02010600040101010101" pitchFamily="2" charset="-122"/>
              </a:rPr>
              <a:t>提高访问命中率。</a:t>
            </a:r>
            <a:endParaRPr lang="zh-CN" altLang="en-US" sz="2000" dirty="0" smtClean="0">
              <a:latin typeface="华文中宋" panose="02010600040101010101" pitchFamily="2" charset="-122"/>
              <a:ea typeface="华文中宋" panose="02010600040101010101" pitchFamily="2" charset="-122"/>
            </a:endParaRPr>
          </a:p>
          <a:p>
            <a:pPr>
              <a:buFont typeface="Arial" panose="020B0604020202020204" pitchFamily="34" charset="0"/>
              <a:buNone/>
            </a:pPr>
            <a:r>
              <a:rPr lang="zh-CN" altLang="en-US" sz="2000" dirty="0" smtClean="0">
                <a:solidFill>
                  <a:srgbClr val="FF0000"/>
                </a:solidFill>
                <a:latin typeface="华文中宋" panose="02010600040101010101" pitchFamily="2" charset="-122"/>
                <a:ea typeface="华文中宋" panose="02010600040101010101" pitchFamily="2" charset="-122"/>
              </a:rPr>
              <a:t> </a:t>
            </a:r>
            <a:endParaRPr lang="zh-CN" altLang="en-US" sz="2000" dirty="0" smtClean="0">
              <a:latin typeface="华文中宋" panose="02010600040101010101" pitchFamily="2" charset="-122"/>
              <a:ea typeface="华文中宋" panose="02010600040101010101" pitchFamily="2" charset="-122"/>
            </a:endParaRPr>
          </a:p>
          <a:p>
            <a:endParaRPr lang="zh-CN" altLang="en-US" sz="2400" dirty="0" smtClean="0">
              <a:latin typeface="华文中宋" panose="02010600040101010101" pitchFamily="2" charset="-122"/>
              <a:ea typeface="华文中宋" panose="02010600040101010101" pitchFamily="2" charset="-122"/>
            </a:endParaRPr>
          </a:p>
          <a:p>
            <a:endParaRPr lang="zh-CN" altLang="en-US" sz="2400" dirty="0" smtClean="0">
              <a:latin typeface="华文中宋" panose="02010600040101010101" pitchFamily="2" charset="-122"/>
              <a:ea typeface="华文中宋" panose="02010600040101010101" pitchFamily="2" charset="-122"/>
            </a:endParaRPr>
          </a:p>
          <a:p>
            <a:endParaRPr lang="zh-CN" altLang="en-US" sz="2400" dirty="0" smtClean="0">
              <a:latin typeface="华文中宋" panose="02010600040101010101" pitchFamily="2" charset="-122"/>
              <a:ea typeface="华文中宋" panose="02010600040101010101" pitchFamily="2" charset="-122"/>
            </a:endParaRPr>
          </a:p>
          <a:p>
            <a:pPr>
              <a:buFont typeface="Arial" panose="020B0604020202020204" pitchFamily="34" charset="0"/>
              <a:buNone/>
            </a:pPr>
            <a:br>
              <a:rPr lang="zh-CN" altLang="en-US" dirty="0" smtClean="0">
                <a:latin typeface="华文中宋" panose="02010600040101010101" pitchFamily="2" charset="-122"/>
                <a:ea typeface="华文中宋" panose="02010600040101010101" pitchFamily="2" charset="-122"/>
              </a:rPr>
            </a:br>
            <a:endParaRPr lang="zh-CN" altLang="en-US" sz="2400" dirty="0" smtClean="0">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idx="4294967295"/>
          </p:nvPr>
        </p:nvSpPr>
        <p:spPr>
          <a:xfrm>
            <a:off x="436180" y="76200"/>
            <a:ext cx="8403020" cy="685800"/>
          </a:xfrm>
        </p:spPr>
        <p:txBody>
          <a:bodyPr>
            <a:normAutofit/>
          </a:bodyPr>
          <a:lstStyle/>
          <a:p>
            <a:pPr lvl="0">
              <a:spcBef>
                <a:spcPts val="0"/>
              </a:spcBef>
            </a:pPr>
            <a:r>
              <a:rPr lang="en-US" altLang="zh-CN" sz="2800" dirty="0">
                <a:solidFill>
                  <a:srgbClr val="0000FF"/>
                </a:solidFill>
                <a:latin typeface="华文中宋" panose="02010600040101010101" pitchFamily="2" charset="-122"/>
                <a:ea typeface="华文中宋" panose="02010600040101010101" pitchFamily="2" charset="-122"/>
              </a:rPr>
              <a:t>2.8 </a:t>
            </a:r>
            <a:r>
              <a:rPr lang="zh-CN" altLang="en-US" sz="2800" dirty="0">
                <a:solidFill>
                  <a:srgbClr val="0000FF"/>
                </a:solidFill>
                <a:latin typeface="华文中宋" panose="02010600040101010101" pitchFamily="2" charset="-122"/>
                <a:ea typeface="华文中宋" panose="02010600040101010101" pitchFamily="2" charset="-122"/>
              </a:rPr>
              <a:t>编译器的角色</a:t>
            </a:r>
            <a:endParaRPr lang="zh-CN" sz="2800" dirty="0">
              <a:solidFill>
                <a:schemeClr val="tx1"/>
              </a:solidFill>
              <a:latin typeface="华文中宋" panose="02010600040101010101" pitchFamily="2" charset="-122"/>
              <a:ea typeface="华文中宋" panose="02010600040101010101" pitchFamily="2" charset="-122"/>
            </a:endParaRPr>
          </a:p>
        </p:txBody>
      </p:sp>
      <p:pic>
        <p:nvPicPr>
          <p:cNvPr id="100" name="图片 99"/>
          <p:cNvPicPr/>
          <p:nvPr>
            <p:custDataLst>
              <p:tags r:id="rId1"/>
            </p:custDataLst>
          </p:nvPr>
        </p:nvPicPr>
        <p:blipFill>
          <a:blip r:embed="rId2"/>
          <a:stretch>
            <a:fillRect/>
          </a:stretch>
        </p:blipFill>
        <p:spPr>
          <a:xfrm>
            <a:off x="4840605" y="2150110"/>
            <a:ext cx="3976370" cy="1814195"/>
          </a:xfrm>
          <a:prstGeom prst="rect">
            <a:avLst/>
          </a:prstGeom>
          <a:noFill/>
          <a:ln w="9525">
            <a:noFill/>
          </a:ln>
        </p:spPr>
      </p:pic>
      <p:pic>
        <p:nvPicPr>
          <p:cNvPr id="2" name="图片 1"/>
          <p:cNvPicPr>
            <a:picLocks noChangeAspect="1"/>
          </p:cNvPicPr>
          <p:nvPr>
            <p:custDataLst>
              <p:tags r:id="rId3"/>
            </p:custDataLst>
          </p:nvPr>
        </p:nvPicPr>
        <p:blipFill>
          <a:blip r:embed="rId4"/>
          <a:stretch>
            <a:fillRect/>
          </a:stretch>
        </p:blipFill>
        <p:spPr>
          <a:xfrm>
            <a:off x="391160" y="3953510"/>
            <a:ext cx="8435340" cy="1754505"/>
          </a:xfrm>
          <a:prstGeom prst="rect">
            <a:avLst/>
          </a:prstGeom>
        </p:spPr>
      </p:pic>
      <p:sp>
        <p:nvSpPr>
          <p:cNvPr id="3" name="内容占位符 2"/>
          <p:cNvSpPr txBox="1"/>
          <p:nvPr/>
        </p:nvSpPr>
        <p:spPr>
          <a:xfrm>
            <a:off x="422275" y="1052195"/>
            <a:ext cx="8299450" cy="2723515"/>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pPr>
              <a:buFont typeface="Arial" panose="020B0604020202020204" pitchFamily="34" charset="0"/>
              <a:buNone/>
            </a:pPr>
            <a:r>
              <a:rPr lang="zh-CN" altLang="en-US" sz="2800" dirty="0" smtClean="0">
                <a:solidFill>
                  <a:srgbClr val="0000CC"/>
                </a:solidFill>
                <a:latin typeface="华文中宋" panose="02010600040101010101" pitchFamily="2" charset="-122"/>
                <a:ea typeface="华文中宋" panose="02010600040101010101" pitchFamily="2" charset="-122"/>
              </a:rPr>
              <a:t>指令系统的设计方案的选择影响：</a:t>
            </a:r>
            <a:endParaRPr lang="zh-CN" altLang="en-US" sz="2800" dirty="0" smtClean="0">
              <a:solidFill>
                <a:srgbClr val="0000CC"/>
              </a:solidFill>
              <a:latin typeface="华文中宋" panose="02010600040101010101" pitchFamily="2" charset="-122"/>
              <a:ea typeface="华文中宋" panose="02010600040101010101" pitchFamily="2" charset="-122"/>
            </a:endParaRPr>
          </a:p>
          <a:p>
            <a:r>
              <a:rPr lang="zh-CN" altLang="en-US" sz="2000" dirty="0" smtClean="0">
                <a:latin typeface="华文中宋" panose="02010600040101010101" pitchFamily="2" charset="-122"/>
                <a:ea typeface="华文中宋" panose="02010600040101010101" pitchFamily="2" charset="-122"/>
              </a:rPr>
              <a:t>编译器产生</a:t>
            </a:r>
            <a:r>
              <a:rPr lang="zh-CN" altLang="en-US" sz="2000" dirty="0" smtClean="0">
                <a:solidFill>
                  <a:srgbClr val="FF0000"/>
                </a:solidFill>
                <a:latin typeface="华文中宋" panose="02010600040101010101" pitchFamily="2" charset="-122"/>
                <a:ea typeface="华文中宋" panose="02010600040101010101" pitchFamily="2" charset="-122"/>
              </a:rPr>
              <a:t>指令代码的质量</a:t>
            </a:r>
            <a:r>
              <a:rPr lang="zh-CN" altLang="en-US" sz="2000" dirty="0" smtClean="0">
                <a:latin typeface="华文中宋" panose="02010600040101010101" pitchFamily="2" charset="-122"/>
                <a:ea typeface="华文中宋" panose="02010600040101010101" pitchFamily="2" charset="-122"/>
              </a:rPr>
              <a:t>，如代码大小、代码复杂度、代码效率。</a:t>
            </a:r>
            <a:endParaRPr lang="zh-CN" altLang="en-US" sz="2000" dirty="0" smtClean="0">
              <a:latin typeface="华文中宋" panose="02010600040101010101" pitchFamily="2" charset="-122"/>
              <a:ea typeface="华文中宋" panose="02010600040101010101" pitchFamily="2" charset="-122"/>
            </a:endParaRPr>
          </a:p>
          <a:p>
            <a:r>
              <a:rPr lang="zh-CN" altLang="en-US" sz="2000" dirty="0" smtClean="0">
                <a:latin typeface="华文中宋" panose="02010600040101010101" pitchFamily="2" charset="-122"/>
                <a:ea typeface="华文中宋" panose="02010600040101010101" pitchFamily="2" charset="-122"/>
              </a:rPr>
              <a:t>构建一个高效编译器</a:t>
            </a:r>
            <a:r>
              <a:rPr lang="zh-CN" altLang="en-US" sz="2000" dirty="0" smtClean="0">
                <a:solidFill>
                  <a:srgbClr val="C00000"/>
                </a:solidFill>
                <a:latin typeface="华文中宋" panose="02010600040101010101" pitchFamily="2" charset="-122"/>
                <a:ea typeface="华文中宋" panose="02010600040101010101" pitchFamily="2" charset="-122"/>
              </a:rPr>
              <a:t>的</a:t>
            </a:r>
            <a:r>
              <a:rPr lang="zh-CN" altLang="en-US" sz="2000" dirty="0" smtClean="0">
                <a:solidFill>
                  <a:srgbClr val="FF0000"/>
                </a:solidFill>
                <a:latin typeface="华文中宋" panose="02010600040101010101" pitchFamily="2" charset="-122"/>
                <a:ea typeface="华文中宋" panose="02010600040101010101" pitchFamily="2" charset="-122"/>
              </a:rPr>
              <a:t>复杂度</a:t>
            </a:r>
            <a:r>
              <a:rPr lang="zh-CN" altLang="en-US" sz="2000" dirty="0" smtClean="0">
                <a:latin typeface="华文中宋" panose="02010600040101010101" pitchFamily="2" charset="-122"/>
                <a:ea typeface="华文中宋" panose="02010600040101010101" pitchFamily="2" charset="-122"/>
              </a:rPr>
              <a:t>。</a:t>
            </a:r>
            <a:r>
              <a:rPr lang="zh-CN" altLang="en-US" sz="2400" dirty="0" smtClean="0">
                <a:latin typeface="华文中宋" panose="02010600040101010101" pitchFamily="2" charset="-122"/>
                <a:ea typeface="华文中宋" panose="02010600040101010101" pitchFamily="2" charset="-122"/>
              </a:rPr>
              <a:t> </a:t>
            </a:r>
            <a:r>
              <a:rPr lang="zh-CN" altLang="en-US" sz="2800" dirty="0" smtClean="0">
                <a:latin typeface="华文中宋" panose="02010600040101010101" pitchFamily="2" charset="-122"/>
                <a:ea typeface="华文中宋" panose="02010600040101010101" pitchFamily="2" charset="-122"/>
              </a:rPr>
              <a:t>         </a:t>
            </a:r>
            <a:endParaRPr lang="zh-CN" altLang="en-US" sz="2800" dirty="0">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idx="4294967295"/>
          </p:nvPr>
        </p:nvSpPr>
        <p:spPr>
          <a:xfrm>
            <a:off x="436180" y="76200"/>
            <a:ext cx="8403020" cy="685800"/>
          </a:xfrm>
        </p:spPr>
        <p:txBody>
          <a:bodyPr>
            <a:normAutofit/>
          </a:bodyPr>
          <a:lstStyle/>
          <a:p>
            <a:pPr lvl="0">
              <a:spcBef>
                <a:spcPts val="0"/>
              </a:spcBef>
            </a:pPr>
            <a:r>
              <a:rPr lang="en-US" altLang="zh-CN" sz="2800" dirty="0">
                <a:solidFill>
                  <a:srgbClr val="0000FF"/>
                </a:solidFill>
                <a:latin typeface="华文中宋" panose="02010600040101010101" pitchFamily="2" charset="-122"/>
                <a:ea typeface="华文中宋" panose="02010600040101010101" pitchFamily="2" charset="-122"/>
              </a:rPr>
              <a:t>2.2 </a:t>
            </a:r>
            <a:r>
              <a:rPr lang="zh-CN" altLang="en-US" sz="2800" dirty="0">
                <a:solidFill>
                  <a:srgbClr val="0000FF"/>
                </a:solidFill>
                <a:latin typeface="华文中宋" panose="02010600040101010101" pitchFamily="2" charset="-122"/>
                <a:ea typeface="华文中宋" panose="02010600040101010101" pitchFamily="2" charset="-122"/>
              </a:rPr>
              <a:t>指令集系统结构的分类</a:t>
            </a:r>
            <a:endParaRPr lang="zh-CN" sz="2800" dirty="0">
              <a:solidFill>
                <a:schemeClr val="tx1"/>
              </a:solidFill>
              <a:latin typeface="华文中宋" panose="02010600040101010101" pitchFamily="2" charset="-122"/>
              <a:ea typeface="华文中宋" panose="02010600040101010101" pitchFamily="2" charset="-122"/>
            </a:endParaRPr>
          </a:p>
        </p:txBody>
      </p:sp>
      <p:sp>
        <p:nvSpPr>
          <p:cNvPr id="3" name="内容占位符 2"/>
          <p:cNvSpPr txBox="1"/>
          <p:nvPr/>
        </p:nvSpPr>
        <p:spPr>
          <a:xfrm>
            <a:off x="436180" y="1002109"/>
            <a:ext cx="8229600" cy="1512168"/>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pPr marL="0" indent="0">
              <a:buNone/>
            </a:pPr>
            <a:r>
              <a:rPr lang="zh-CN" altLang="en-US" sz="2800" dirty="0" smtClean="0">
                <a:latin typeface="华文中宋" panose="02010600040101010101" pitchFamily="2" charset="-122"/>
                <a:ea typeface="华文中宋" panose="02010600040101010101" pitchFamily="2" charset="-122"/>
              </a:rPr>
              <a:t>不同的指令集系统结构的示意图</a:t>
            </a:r>
            <a:endParaRPr lang="zh-CN" altLang="en-US" sz="2000" dirty="0" smtClean="0">
              <a:latin typeface="华文中宋" panose="02010600040101010101" pitchFamily="2" charset="-122"/>
              <a:ea typeface="华文中宋" panose="02010600040101010101" pitchFamily="2" charset="-122"/>
            </a:endParaRPr>
          </a:p>
          <a:p>
            <a:pPr marL="0" indent="0">
              <a:buFont typeface="Arial" panose="020B0604020202020204" pitchFamily="34" charset="0"/>
              <a:buNone/>
            </a:pPr>
            <a:r>
              <a:rPr lang="zh-CN" altLang="en-US" sz="2400" dirty="0" smtClean="0">
                <a:latin typeface="华文中宋" panose="02010600040101010101" pitchFamily="2" charset="-122"/>
                <a:ea typeface="华文中宋" panose="02010600040101010101" pitchFamily="2" charset="-122"/>
              </a:rPr>
              <a:t>箭头指示操作数是输入还是</a:t>
            </a:r>
            <a:r>
              <a:rPr lang="en-US" altLang="zh-CN" sz="2400" dirty="0" smtClean="0">
                <a:latin typeface="华文中宋" panose="02010600040101010101" pitchFamily="2" charset="-122"/>
                <a:ea typeface="华文中宋" panose="02010600040101010101" pitchFamily="2" charset="-122"/>
              </a:rPr>
              <a:t>ALU</a:t>
            </a:r>
            <a:r>
              <a:rPr lang="zh-CN" altLang="en-US" sz="2400" dirty="0" smtClean="0">
                <a:latin typeface="华文中宋" panose="02010600040101010101" pitchFamily="2" charset="-122"/>
                <a:ea typeface="华文中宋" panose="02010600040101010101" pitchFamily="2" charset="-122"/>
              </a:rPr>
              <a:t>运算的结果，或者既是输入也是结果。灰度</a:t>
            </a:r>
            <a:r>
              <a:rPr lang="zh-CN" altLang="en-US" sz="2400" dirty="0" smtClean="0">
                <a:solidFill>
                  <a:srgbClr val="FF33CC"/>
                </a:solidFill>
                <a:latin typeface="华文中宋" panose="02010600040101010101" pitchFamily="2" charset="-122"/>
                <a:ea typeface="华文中宋" panose="02010600040101010101" pitchFamily="2" charset="-122"/>
              </a:rPr>
              <a:t>较轻</a:t>
            </a:r>
            <a:r>
              <a:rPr lang="zh-CN" altLang="en-US" sz="2400" dirty="0" smtClean="0">
                <a:latin typeface="华文中宋" panose="02010600040101010101" pitchFamily="2" charset="-122"/>
                <a:ea typeface="华文中宋" panose="02010600040101010101" pitchFamily="2" charset="-122"/>
              </a:rPr>
              <a:t>表示</a:t>
            </a:r>
            <a:r>
              <a:rPr lang="zh-CN" altLang="en-US" sz="2400" dirty="0" smtClean="0">
                <a:solidFill>
                  <a:srgbClr val="FF33CC"/>
                </a:solidFill>
                <a:latin typeface="华文中宋" panose="02010600040101010101" pitchFamily="2" charset="-122"/>
                <a:ea typeface="华文中宋" panose="02010600040101010101" pitchFamily="2" charset="-122"/>
              </a:rPr>
              <a:t>输入</a:t>
            </a:r>
            <a:r>
              <a:rPr lang="zh-CN" altLang="en-US" sz="2400" dirty="0" smtClean="0">
                <a:latin typeface="华文中宋" panose="02010600040101010101" pitchFamily="2" charset="-122"/>
                <a:ea typeface="华文中宋" panose="02010600040101010101" pitchFamily="2" charset="-122"/>
              </a:rPr>
              <a:t>，</a:t>
            </a:r>
            <a:r>
              <a:rPr lang="zh-CN" altLang="en-US" sz="2400" dirty="0" smtClean="0">
                <a:solidFill>
                  <a:srgbClr val="C00000"/>
                </a:solidFill>
                <a:latin typeface="华文中宋" panose="02010600040101010101" pitchFamily="2" charset="-122"/>
                <a:ea typeface="华文中宋" panose="02010600040101010101" pitchFamily="2" charset="-122"/>
              </a:rPr>
              <a:t>较重</a:t>
            </a:r>
            <a:r>
              <a:rPr lang="zh-CN" altLang="en-US" sz="2400" dirty="0" smtClean="0">
                <a:latin typeface="华文中宋" panose="02010600040101010101" pitchFamily="2" charset="-122"/>
                <a:ea typeface="华文中宋" panose="02010600040101010101" pitchFamily="2" charset="-122"/>
              </a:rPr>
              <a:t>表示</a:t>
            </a:r>
            <a:r>
              <a:rPr lang="zh-CN" altLang="en-US" sz="2400" dirty="0" smtClean="0">
                <a:solidFill>
                  <a:srgbClr val="C00000"/>
                </a:solidFill>
                <a:latin typeface="华文中宋" panose="02010600040101010101" pitchFamily="2" charset="-122"/>
                <a:ea typeface="华文中宋" panose="02010600040101010101" pitchFamily="2" charset="-122"/>
              </a:rPr>
              <a:t>结果</a:t>
            </a:r>
            <a:br>
              <a:rPr lang="zh-CN" altLang="en-US" sz="2400" dirty="0" smtClean="0">
                <a:latin typeface="华文中宋" panose="02010600040101010101" pitchFamily="2" charset="-122"/>
                <a:ea typeface="华文中宋" panose="02010600040101010101" pitchFamily="2" charset="-122"/>
              </a:rPr>
            </a:br>
            <a:br>
              <a:rPr lang="zh-CN" altLang="en-US" dirty="0" smtClean="0">
                <a:latin typeface="华文中宋" panose="02010600040101010101" pitchFamily="2" charset="-122"/>
                <a:ea typeface="华文中宋" panose="02010600040101010101" pitchFamily="2" charset="-122"/>
              </a:rPr>
            </a:br>
            <a:endParaRPr lang="zh-CN" altLang="en-US" dirty="0" smtClean="0">
              <a:latin typeface="华文中宋" panose="02010600040101010101" pitchFamily="2" charset="-122"/>
              <a:ea typeface="华文中宋" panose="02010600040101010101" pitchFamily="2" charset="-122"/>
            </a:endParaRPr>
          </a:p>
        </p:txBody>
      </p:sp>
      <p:graphicFrame>
        <p:nvGraphicFramePr>
          <p:cNvPr id="4" name="Object 3"/>
          <p:cNvGraphicFramePr>
            <a:graphicFrameLocks noChangeAspect="1"/>
          </p:cNvGraphicFramePr>
          <p:nvPr/>
        </p:nvGraphicFramePr>
        <p:xfrm>
          <a:off x="1259632" y="2711624"/>
          <a:ext cx="6234486" cy="3137738"/>
        </p:xfrm>
        <a:graphic>
          <a:graphicData uri="http://schemas.openxmlformats.org/presentationml/2006/ole">
            <mc:AlternateContent xmlns:mc="http://schemas.openxmlformats.org/markup-compatibility/2006">
              <mc:Choice xmlns:v="urn:schemas-microsoft-com:vml" Requires="v">
                <p:oleObj spid="_x0000_s15379" name="Picture" r:id="rId1" imgW="12573000" imgH="5943600" progId="">
                  <p:embed/>
                </p:oleObj>
              </mc:Choice>
              <mc:Fallback>
                <p:oleObj name="Picture" r:id="rId1" imgW="12573000" imgH="5943600" progId="">
                  <p:embed/>
                  <p:pic>
                    <p:nvPicPr>
                      <p:cNvPr id="0" name="Object 3"/>
                      <p:cNvPicPr>
                        <a:picLocks noChangeAspect="1" noChangeArrowheads="1"/>
                      </p:cNvPicPr>
                      <p:nvPr/>
                    </p:nvPicPr>
                    <p:blipFill>
                      <a:blip r:embed="rId2"/>
                      <a:srcRect/>
                      <a:stretch>
                        <a:fillRect/>
                      </a:stretch>
                    </p:blipFill>
                    <p:spPr bwMode="auto">
                      <a:xfrm>
                        <a:off x="1259632" y="2711624"/>
                        <a:ext cx="6234486" cy="3137738"/>
                      </a:xfrm>
                      <a:prstGeom prst="rect">
                        <a:avLst/>
                      </a:prstGeom>
                      <a:noFill/>
                    </p:spPr>
                  </p:pic>
                </p:oleObj>
              </mc:Fallback>
            </mc:AlternateContent>
          </a:graphicData>
        </a:graphic>
      </p:graphicFrame>
      <p:sp>
        <p:nvSpPr>
          <p:cNvPr id="5" name="右大括号 4"/>
          <p:cNvSpPr/>
          <p:nvPr/>
        </p:nvSpPr>
        <p:spPr>
          <a:xfrm rot="16200000">
            <a:off x="6100379" y="1765899"/>
            <a:ext cx="285752" cy="1643074"/>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6" name="直接箭头连接符 5"/>
          <p:cNvCxnSpPr>
            <a:stCxn id="5" idx="1"/>
          </p:cNvCxnSpPr>
          <p:nvPr/>
        </p:nvCxnSpPr>
        <p:spPr>
          <a:xfrm rot="5400000" flipH="1" flipV="1">
            <a:off x="6475428" y="2069510"/>
            <a:ext cx="142876" cy="60722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TextBox 8"/>
          <p:cNvSpPr txBox="1"/>
          <p:nvPr/>
        </p:nvSpPr>
        <p:spPr>
          <a:xfrm>
            <a:off x="6850478" y="2158808"/>
            <a:ext cx="1785918" cy="400110"/>
          </a:xfrm>
          <a:prstGeom prst="rect">
            <a:avLst/>
          </a:prstGeom>
          <a:noFill/>
        </p:spPr>
        <p:txBody>
          <a:bodyPr wrap="square" rtlCol="0">
            <a:spAutoFit/>
          </a:bodyPr>
          <a:lstStyle/>
          <a:p>
            <a:r>
              <a:rPr lang="zh-CN" altLang="en-US" sz="2000" dirty="0" smtClean="0">
                <a:solidFill>
                  <a:schemeClr val="tx1"/>
                </a:solidFill>
              </a:rPr>
              <a:t>通用寄存器</a:t>
            </a:r>
            <a:endParaRPr lang="zh-CN" altLang="en-US" sz="2000"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idx="4294967295"/>
          </p:nvPr>
        </p:nvSpPr>
        <p:spPr>
          <a:xfrm>
            <a:off x="436180" y="76200"/>
            <a:ext cx="8403020" cy="685800"/>
          </a:xfrm>
        </p:spPr>
        <p:txBody>
          <a:bodyPr>
            <a:normAutofit/>
          </a:bodyPr>
          <a:lstStyle/>
          <a:p>
            <a:pPr lvl="0">
              <a:spcBef>
                <a:spcPts val="0"/>
              </a:spcBef>
            </a:pPr>
            <a:r>
              <a:rPr lang="en-US" altLang="zh-CN" sz="2800" dirty="0">
                <a:solidFill>
                  <a:srgbClr val="0000FF"/>
                </a:solidFill>
                <a:latin typeface="华文中宋" panose="02010600040101010101" pitchFamily="2" charset="-122"/>
                <a:ea typeface="华文中宋" panose="02010600040101010101" pitchFamily="2" charset="-122"/>
              </a:rPr>
              <a:t>2.8 </a:t>
            </a:r>
            <a:r>
              <a:rPr lang="zh-CN" altLang="en-US" sz="2800" dirty="0">
                <a:solidFill>
                  <a:srgbClr val="0000FF"/>
                </a:solidFill>
                <a:latin typeface="华文中宋" panose="02010600040101010101" pitchFamily="2" charset="-122"/>
                <a:ea typeface="华文中宋" panose="02010600040101010101" pitchFamily="2" charset="-122"/>
              </a:rPr>
              <a:t>编译器的角色</a:t>
            </a:r>
            <a:endParaRPr lang="zh-CN" sz="2800" dirty="0">
              <a:solidFill>
                <a:schemeClr val="tx1"/>
              </a:solidFill>
              <a:latin typeface="华文中宋" panose="02010600040101010101" pitchFamily="2" charset="-122"/>
              <a:ea typeface="华文中宋" panose="02010600040101010101" pitchFamily="2" charset="-122"/>
            </a:endParaRPr>
          </a:p>
        </p:txBody>
      </p:sp>
      <p:sp>
        <p:nvSpPr>
          <p:cNvPr id="3" name="内容占位符 2"/>
          <p:cNvSpPr txBox="1"/>
          <p:nvPr/>
        </p:nvSpPr>
        <p:spPr>
          <a:xfrm>
            <a:off x="436180" y="908720"/>
            <a:ext cx="3167888" cy="6657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pPr marL="0" indent="0">
              <a:buNone/>
            </a:pPr>
            <a:r>
              <a:rPr lang="zh-CN" altLang="en-US" sz="2800" dirty="0" smtClean="0">
                <a:latin typeface="华文中宋" panose="02010600040101010101" pitchFamily="2" charset="-122"/>
                <a:ea typeface="华文中宋" panose="02010600040101010101" pitchFamily="2" charset="-122"/>
              </a:rPr>
              <a:t>近来编译器的结构</a:t>
            </a:r>
            <a:br>
              <a:rPr lang="zh-CN" altLang="en-US" sz="2800" dirty="0" smtClean="0">
                <a:latin typeface="华文中宋" panose="02010600040101010101" pitchFamily="2" charset="-122"/>
                <a:ea typeface="华文中宋" panose="02010600040101010101" pitchFamily="2" charset="-122"/>
              </a:rPr>
            </a:br>
            <a:endParaRPr lang="zh-CN" altLang="en-US" sz="2800" dirty="0" smtClean="0">
              <a:latin typeface="华文中宋" panose="02010600040101010101" pitchFamily="2" charset="-122"/>
              <a:ea typeface="华文中宋" panose="02010600040101010101" pitchFamily="2" charset="-122"/>
            </a:endParaRPr>
          </a:p>
        </p:txBody>
      </p:sp>
      <p:graphicFrame>
        <p:nvGraphicFramePr>
          <p:cNvPr id="4" name="对象 3"/>
          <p:cNvGraphicFramePr>
            <a:graphicFrameLocks noChangeAspect="1"/>
          </p:cNvGraphicFramePr>
          <p:nvPr/>
        </p:nvGraphicFramePr>
        <p:xfrm>
          <a:off x="1649358" y="1412776"/>
          <a:ext cx="5976664" cy="4700833"/>
        </p:xfrm>
        <a:graphic>
          <a:graphicData uri="http://schemas.openxmlformats.org/presentationml/2006/ole">
            <mc:AlternateContent xmlns:mc="http://schemas.openxmlformats.org/markup-compatibility/2006">
              <mc:Choice xmlns:v="urn:schemas-microsoft-com:vml" Requires="v">
                <p:oleObj spid="_x0000_s19469" name="Visio" r:id="rId1" imgW="10007600" imgH="7874000" progId="">
                  <p:embed/>
                </p:oleObj>
              </mc:Choice>
              <mc:Fallback>
                <p:oleObj name="Visio" r:id="rId1" imgW="10007600" imgH="7874000" progId="">
                  <p:embed/>
                  <p:pic>
                    <p:nvPicPr>
                      <p:cNvPr id="0" name="对象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9358" y="1412776"/>
                        <a:ext cx="5976664" cy="4700833"/>
                      </a:xfrm>
                      <a:prstGeom prst="rect">
                        <a:avLst/>
                      </a:prstGeom>
                      <a:noFill/>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idx="4294967295"/>
          </p:nvPr>
        </p:nvSpPr>
        <p:spPr>
          <a:xfrm>
            <a:off x="436180" y="76200"/>
            <a:ext cx="8403020" cy="685800"/>
          </a:xfrm>
        </p:spPr>
        <p:txBody>
          <a:bodyPr>
            <a:normAutofit/>
          </a:bodyPr>
          <a:lstStyle/>
          <a:p>
            <a:pPr lvl="0">
              <a:spcBef>
                <a:spcPts val="0"/>
              </a:spcBef>
            </a:pPr>
            <a:r>
              <a:rPr lang="en-US" altLang="zh-CN" sz="2800" dirty="0">
                <a:solidFill>
                  <a:srgbClr val="0000FF"/>
                </a:solidFill>
                <a:latin typeface="华文中宋" panose="02010600040101010101" pitchFamily="2" charset="-122"/>
                <a:ea typeface="华文中宋" panose="02010600040101010101" pitchFamily="2" charset="-122"/>
              </a:rPr>
              <a:t>2.8 </a:t>
            </a:r>
            <a:r>
              <a:rPr lang="zh-CN" altLang="en-US" sz="2800" dirty="0">
                <a:solidFill>
                  <a:srgbClr val="0000FF"/>
                </a:solidFill>
                <a:latin typeface="华文中宋" panose="02010600040101010101" pitchFamily="2" charset="-122"/>
                <a:ea typeface="华文中宋" panose="02010600040101010101" pitchFamily="2" charset="-122"/>
              </a:rPr>
              <a:t>编译器的角色</a:t>
            </a:r>
            <a:endParaRPr lang="zh-CN" sz="2800" dirty="0">
              <a:solidFill>
                <a:schemeClr val="tx1"/>
              </a:solidFill>
              <a:latin typeface="华文中宋" panose="02010600040101010101" pitchFamily="2" charset="-122"/>
              <a:ea typeface="华文中宋" panose="02010600040101010101" pitchFamily="2" charset="-122"/>
            </a:endParaRPr>
          </a:p>
        </p:txBody>
      </p:sp>
      <p:sp>
        <p:nvSpPr>
          <p:cNvPr id="3" name="内容占位符 2"/>
          <p:cNvSpPr txBox="1"/>
          <p:nvPr/>
        </p:nvSpPr>
        <p:spPr>
          <a:xfrm>
            <a:off x="465489" y="1268760"/>
            <a:ext cx="8229600" cy="453650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pPr marL="0" indent="0">
              <a:lnSpc>
                <a:spcPts val="3600"/>
              </a:lnSpc>
              <a:buNone/>
            </a:pPr>
            <a:r>
              <a:rPr lang="zh-CN" altLang="en-US" sz="2800" dirty="0" smtClean="0">
                <a:latin typeface="华文中宋" panose="02010600040101010101" pitchFamily="2" charset="-122"/>
                <a:ea typeface="华文中宋" panose="02010600040101010101" pitchFamily="2" charset="-122"/>
              </a:rPr>
              <a:t>近来编译器的结构</a:t>
            </a:r>
            <a:br>
              <a:rPr lang="zh-CN" altLang="en-US" dirty="0" smtClean="0">
                <a:latin typeface="华文中宋" panose="02010600040101010101" pitchFamily="2" charset="-122"/>
                <a:ea typeface="华文中宋" panose="02010600040101010101" pitchFamily="2" charset="-122"/>
              </a:rPr>
            </a:br>
            <a:r>
              <a:rPr lang="zh-CN" altLang="en-US" dirty="0" smtClean="0">
                <a:latin typeface="华文中宋" panose="02010600040101010101" pitchFamily="2" charset="-122"/>
                <a:ea typeface="华文中宋" panose="02010600040101010101" pitchFamily="2" charset="-122"/>
              </a:rPr>
              <a:t>    </a:t>
            </a:r>
            <a:r>
              <a:rPr lang="zh-CN" altLang="en-US" sz="2400" dirty="0" smtClean="0">
                <a:latin typeface="华文中宋" panose="02010600040101010101" pitchFamily="2" charset="-122"/>
                <a:ea typeface="华文中宋" panose="02010600040101010101" pitchFamily="2" charset="-122"/>
              </a:rPr>
              <a:t>近代编译器一般包括</a:t>
            </a:r>
            <a:r>
              <a:rPr lang="en-US" altLang="zh-CN" sz="2400" dirty="0" smtClean="0">
                <a:solidFill>
                  <a:srgbClr val="C00000"/>
                </a:solidFill>
                <a:latin typeface="华文中宋" panose="02010600040101010101" pitchFamily="2" charset="-122"/>
                <a:ea typeface="华文中宋" panose="02010600040101010101" pitchFamily="2" charset="-122"/>
              </a:rPr>
              <a:t>2~4</a:t>
            </a:r>
            <a:r>
              <a:rPr lang="zh-CN" altLang="en-US" sz="2400" dirty="0" smtClean="0">
                <a:solidFill>
                  <a:srgbClr val="C00000"/>
                </a:solidFill>
                <a:latin typeface="华文中宋" panose="02010600040101010101" pitchFamily="2" charset="-122"/>
                <a:ea typeface="华文中宋" panose="02010600040101010101" pitchFamily="2" charset="-122"/>
              </a:rPr>
              <a:t>遍</a:t>
            </a:r>
            <a:r>
              <a:rPr lang="zh-CN" altLang="en-US" sz="2400" dirty="0" smtClean="0">
                <a:latin typeface="华文中宋" panose="02010600040101010101" pitchFamily="2" charset="-122"/>
                <a:ea typeface="华文中宋" panose="02010600040101010101" pitchFamily="2" charset="-122"/>
              </a:rPr>
              <a:t>扫描，而性能更高的编译器包括更多次的扫描。</a:t>
            </a:r>
            <a:endParaRPr lang="zh-CN" altLang="en-US" sz="2400" dirty="0" smtClean="0">
              <a:latin typeface="华文中宋" panose="02010600040101010101" pitchFamily="2" charset="-122"/>
              <a:ea typeface="华文中宋" panose="02010600040101010101" pitchFamily="2" charset="-122"/>
            </a:endParaRPr>
          </a:p>
          <a:p>
            <a:pPr>
              <a:lnSpc>
                <a:spcPts val="3600"/>
              </a:lnSpc>
            </a:pPr>
            <a:r>
              <a:rPr lang="zh-CN" altLang="en-US" sz="2400" dirty="0" smtClean="0">
                <a:latin typeface="华文中宋" panose="02010600040101010101" pitchFamily="2" charset="-122"/>
                <a:ea typeface="华文中宋" panose="02010600040101010101" pitchFamily="2" charset="-122"/>
              </a:rPr>
              <a:t>编译</a:t>
            </a:r>
            <a:r>
              <a:rPr lang="zh-CN" altLang="en-US" sz="2400" dirty="0" smtClean="0">
                <a:latin typeface="华文中宋" panose="02010600040101010101" pitchFamily="2" charset="-122"/>
                <a:ea typeface="华文中宋" panose="02010600040101010101" pitchFamily="2" charset="-122"/>
              </a:rPr>
              <a:t>目标</a:t>
            </a:r>
            <a:r>
              <a:rPr lang="en-US" altLang="zh-CN" sz="2400" dirty="0" smtClean="0">
                <a:latin typeface="华文中宋" panose="02010600040101010101" pitchFamily="2" charset="-122"/>
                <a:ea typeface="华文中宋" panose="02010600040101010101" pitchFamily="2" charset="-122"/>
              </a:rPr>
              <a:t>----</a:t>
            </a:r>
            <a:r>
              <a:rPr lang="zh-CN" altLang="en-US" sz="2400" dirty="0" smtClean="0">
                <a:solidFill>
                  <a:srgbClr val="C00000"/>
                </a:solidFill>
                <a:latin typeface="华文中宋" panose="02010600040101010101" pitchFamily="2" charset="-122"/>
                <a:ea typeface="华文中宋" panose="02010600040101010101" pitchFamily="2" charset="-122"/>
              </a:rPr>
              <a:t>较高编译速度、较低代码质量</a:t>
            </a:r>
            <a:r>
              <a:rPr lang="zh-CN" altLang="en-US" sz="2400" dirty="0" smtClean="0">
                <a:solidFill>
                  <a:srgbClr val="0000CC"/>
                </a:solidFill>
                <a:latin typeface="华文中宋" panose="02010600040101010101" pitchFamily="2" charset="-122"/>
                <a:ea typeface="华文中宋" panose="02010600040101010101" pitchFamily="2" charset="-122"/>
              </a:rPr>
              <a:t>可</a:t>
            </a:r>
            <a:r>
              <a:rPr lang="zh-CN" altLang="en-US" sz="2400" dirty="0" smtClean="0">
                <a:latin typeface="华文中宋" panose="02010600040101010101" pitchFamily="2" charset="-122"/>
                <a:ea typeface="华文中宋" panose="02010600040101010101" pitchFamily="2" charset="-122"/>
              </a:rPr>
              <a:t>接受时，</a:t>
            </a:r>
            <a:r>
              <a:rPr lang="zh-CN" altLang="en-US" sz="2400" dirty="0" smtClean="0">
                <a:solidFill>
                  <a:srgbClr val="C00000"/>
                </a:solidFill>
                <a:latin typeface="华文中宋" panose="02010600040101010101" pitchFamily="2" charset="-122"/>
                <a:ea typeface="华文中宋" panose="02010600040101010101" pitchFamily="2" charset="-122"/>
              </a:rPr>
              <a:t>优化扫描可以被跳过</a:t>
            </a:r>
            <a:r>
              <a:rPr lang="zh-CN" altLang="en-US" sz="2400" dirty="0" smtClean="0">
                <a:latin typeface="华文中宋" panose="02010600040101010101" pitchFamily="2" charset="-122"/>
                <a:ea typeface="华文中宋" panose="02010600040101010101" pitchFamily="2" charset="-122"/>
              </a:rPr>
              <a:t>。一遍扫描即可。</a:t>
            </a:r>
            <a:endParaRPr lang="zh-CN" altLang="en-US" sz="2400" dirty="0" smtClean="0">
              <a:latin typeface="华文中宋" panose="02010600040101010101" pitchFamily="2" charset="-122"/>
              <a:ea typeface="华文中宋" panose="02010600040101010101" pitchFamily="2" charset="-122"/>
            </a:endParaRPr>
          </a:p>
          <a:p>
            <a:pPr>
              <a:lnSpc>
                <a:spcPts val="3600"/>
              </a:lnSpc>
            </a:pPr>
            <a:r>
              <a:rPr lang="zh-CN" altLang="en-US" sz="2400" dirty="0" smtClean="0">
                <a:solidFill>
                  <a:srgbClr val="FF0000"/>
                </a:solidFill>
                <a:latin typeface="华文中宋" panose="02010600040101010101" pitchFamily="2" charset="-122"/>
                <a:ea typeface="华文中宋" panose="02010600040101010101" pitchFamily="2" charset="-122"/>
              </a:rPr>
              <a:t>优化</a:t>
            </a:r>
            <a:r>
              <a:rPr lang="zh-CN" altLang="en-US" sz="2400" dirty="0" smtClean="0">
                <a:solidFill>
                  <a:srgbClr val="FF0000"/>
                </a:solidFill>
                <a:latin typeface="华文中宋" panose="02010600040101010101" pitchFamily="2" charset="-122"/>
                <a:ea typeface="华文中宋" panose="02010600040101010101" pitchFamily="2" charset="-122"/>
              </a:rPr>
              <a:t>扫描：被设计成一个可选项。</a:t>
            </a:r>
            <a:endParaRPr lang="zh-CN" altLang="en-US" sz="2400" dirty="0" smtClean="0">
              <a:solidFill>
                <a:srgbClr val="FF0000"/>
              </a:solidFill>
              <a:latin typeface="华文中宋" panose="02010600040101010101" pitchFamily="2" charset="-122"/>
              <a:ea typeface="华文中宋" panose="02010600040101010101" pitchFamily="2" charset="-122"/>
            </a:endParaRPr>
          </a:p>
          <a:p>
            <a:pPr marL="0" indent="0">
              <a:lnSpc>
                <a:spcPts val="3600"/>
              </a:lnSpc>
              <a:buFont typeface="Arial" panose="020B0604020202020204" pitchFamily="34" charset="0"/>
              <a:buNone/>
            </a:pPr>
            <a:r>
              <a:rPr lang="zh-CN" altLang="en-US" sz="2400" dirty="0" smtClean="0">
                <a:latin typeface="华文中宋" panose="02010600040101010101" pitchFamily="2" charset="-122"/>
                <a:ea typeface="华文中宋" panose="02010600040101010101" pitchFamily="2" charset="-122"/>
              </a:rPr>
              <a:t>      由于优化扫描是独立的，因此</a:t>
            </a:r>
            <a:r>
              <a:rPr lang="zh-CN" altLang="en-US" sz="2400" dirty="0" smtClean="0">
                <a:solidFill>
                  <a:srgbClr val="C00000"/>
                </a:solidFill>
                <a:latin typeface="华文中宋" panose="02010600040101010101" pitchFamily="2" charset="-122"/>
                <a:ea typeface="华文中宋" panose="02010600040101010101" pitchFamily="2" charset="-122"/>
              </a:rPr>
              <a:t>同一种</a:t>
            </a:r>
            <a:r>
              <a:rPr lang="en-US" altLang="zh-CN" sz="2400" dirty="0" smtClean="0">
                <a:solidFill>
                  <a:srgbClr val="C00000"/>
                </a:solidFill>
                <a:latin typeface="华文中宋" panose="02010600040101010101" pitchFamily="2" charset="-122"/>
                <a:ea typeface="华文中宋" panose="02010600040101010101" pitchFamily="2" charset="-122"/>
              </a:rPr>
              <a:t>ISA</a:t>
            </a:r>
            <a:r>
              <a:rPr lang="zh-CN" altLang="en-US" sz="2400" dirty="0">
                <a:solidFill>
                  <a:srgbClr val="C00000"/>
                </a:solidFill>
                <a:latin typeface="华文中宋" panose="02010600040101010101" pitchFamily="2" charset="-122"/>
                <a:ea typeface="华文中宋" panose="02010600040101010101" pitchFamily="2" charset="-122"/>
              </a:rPr>
              <a:t>上</a:t>
            </a:r>
            <a:r>
              <a:rPr lang="zh-CN" altLang="en-US" sz="2400" dirty="0" smtClean="0">
                <a:solidFill>
                  <a:srgbClr val="C00000"/>
                </a:solidFill>
                <a:latin typeface="华文中宋" panose="02010600040101010101" pitchFamily="2" charset="-122"/>
                <a:ea typeface="华文中宋" panose="02010600040101010101" pitchFamily="2" charset="-122"/>
              </a:rPr>
              <a:t>不同的语言可以使用相同的优化与代码生成步骤</a:t>
            </a:r>
            <a:r>
              <a:rPr lang="zh-CN" altLang="en-US" sz="2400" dirty="0" smtClean="0">
                <a:latin typeface="华文中宋" panose="02010600040101010101" pitchFamily="2" charset="-122"/>
                <a:ea typeface="华文中宋" panose="02010600040101010101" pitchFamily="2" charset="-122"/>
              </a:rPr>
              <a:t>。对于一个新的语言，只需要一个新的前端程序就可以了。</a:t>
            </a:r>
            <a:endParaRPr lang="zh-CN" altLang="en-US" sz="2400" dirty="0">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idx="4294967295"/>
          </p:nvPr>
        </p:nvSpPr>
        <p:spPr>
          <a:xfrm>
            <a:off x="436180" y="76200"/>
            <a:ext cx="8403020" cy="685800"/>
          </a:xfrm>
        </p:spPr>
        <p:txBody>
          <a:bodyPr>
            <a:normAutofit/>
          </a:bodyPr>
          <a:lstStyle/>
          <a:p>
            <a:pPr lvl="0">
              <a:spcBef>
                <a:spcPts val="0"/>
              </a:spcBef>
            </a:pPr>
            <a:r>
              <a:rPr lang="en-US" altLang="zh-CN" sz="2800" dirty="0">
                <a:solidFill>
                  <a:srgbClr val="0000FF"/>
                </a:solidFill>
                <a:latin typeface="华文中宋" panose="02010600040101010101" pitchFamily="2" charset="-122"/>
                <a:ea typeface="华文中宋" panose="02010600040101010101" pitchFamily="2" charset="-122"/>
              </a:rPr>
              <a:t>2.8 </a:t>
            </a:r>
            <a:r>
              <a:rPr lang="zh-CN" altLang="en-US" sz="2800" dirty="0">
                <a:solidFill>
                  <a:srgbClr val="0000FF"/>
                </a:solidFill>
                <a:latin typeface="华文中宋" panose="02010600040101010101" pitchFamily="2" charset="-122"/>
                <a:ea typeface="华文中宋" panose="02010600040101010101" pitchFamily="2" charset="-122"/>
              </a:rPr>
              <a:t>编译器的角色</a:t>
            </a:r>
            <a:endParaRPr lang="zh-CN" sz="2800" dirty="0">
              <a:solidFill>
                <a:schemeClr val="tx1"/>
              </a:solidFill>
              <a:latin typeface="华文中宋" panose="02010600040101010101" pitchFamily="2" charset="-122"/>
              <a:ea typeface="华文中宋" panose="02010600040101010101" pitchFamily="2" charset="-122"/>
            </a:endParaRPr>
          </a:p>
        </p:txBody>
      </p:sp>
      <p:sp>
        <p:nvSpPr>
          <p:cNvPr id="3" name="内容占位符 2"/>
          <p:cNvSpPr txBox="1"/>
          <p:nvPr/>
        </p:nvSpPr>
        <p:spPr>
          <a:xfrm>
            <a:off x="396000" y="1484784"/>
            <a:ext cx="8229600" cy="417646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pPr marL="0" indent="0">
              <a:lnSpc>
                <a:spcPts val="3500"/>
              </a:lnSpc>
              <a:buNone/>
            </a:pPr>
            <a:r>
              <a:rPr lang="zh-CN" altLang="en-US" sz="2800" dirty="0" smtClean="0">
                <a:latin typeface="华文中宋" panose="02010600040101010101" pitchFamily="2" charset="-122"/>
                <a:ea typeface="华文中宋" panose="02010600040101010101" pitchFamily="2" charset="-122"/>
              </a:rPr>
              <a:t>编译器优化方式的分类</a:t>
            </a:r>
            <a:endParaRPr lang="en-US" altLang="zh-CN" dirty="0">
              <a:latin typeface="华文中宋" panose="02010600040101010101" pitchFamily="2" charset="-122"/>
              <a:ea typeface="华文中宋" panose="02010600040101010101" pitchFamily="2" charset="-122"/>
            </a:endParaRPr>
          </a:p>
          <a:p>
            <a:pPr>
              <a:lnSpc>
                <a:spcPts val="3500"/>
              </a:lnSpc>
            </a:pPr>
            <a:r>
              <a:rPr lang="zh-CN" altLang="en-US" sz="2400" dirty="0" smtClean="0">
                <a:solidFill>
                  <a:schemeClr val="accent1"/>
                </a:solidFill>
                <a:latin typeface="华文中宋" panose="02010600040101010101" pitchFamily="2" charset="-122"/>
                <a:ea typeface="华文中宋" panose="02010600040101010101" pitchFamily="2" charset="-122"/>
              </a:rPr>
              <a:t>高层优化</a:t>
            </a:r>
            <a:r>
              <a:rPr lang="zh-CN" altLang="en-US" sz="2400" dirty="0" smtClean="0">
                <a:latin typeface="华文中宋" panose="02010600040101010101" pitchFamily="2" charset="-122"/>
                <a:ea typeface="华文中宋" panose="02010600040101010101" pitchFamily="2" charset="-122"/>
              </a:rPr>
              <a:t>，一般在源码上进行，同时把输出传递给以后的优化扫描步骤。</a:t>
            </a:r>
            <a:endParaRPr lang="en-US" altLang="zh-CN" sz="2400" dirty="0" smtClean="0">
              <a:latin typeface="华文中宋" panose="02010600040101010101" pitchFamily="2" charset="-122"/>
              <a:ea typeface="华文中宋" panose="02010600040101010101" pitchFamily="2" charset="-122"/>
            </a:endParaRPr>
          </a:p>
          <a:p>
            <a:pPr>
              <a:lnSpc>
                <a:spcPts val="3500"/>
              </a:lnSpc>
            </a:pPr>
            <a:r>
              <a:rPr lang="zh-CN" altLang="en-US" sz="2400" dirty="0" smtClean="0">
                <a:solidFill>
                  <a:schemeClr val="accent1"/>
                </a:solidFill>
                <a:latin typeface="华文中宋" panose="02010600040101010101" pitchFamily="2" charset="-122"/>
                <a:ea typeface="华文中宋" panose="02010600040101010101" pitchFamily="2" charset="-122"/>
              </a:rPr>
              <a:t>局部优化</a:t>
            </a:r>
            <a:r>
              <a:rPr lang="zh-CN" altLang="en-US" sz="2400" dirty="0" smtClean="0">
                <a:latin typeface="华文中宋" panose="02010600040101010101" pitchFamily="2" charset="-122"/>
                <a:ea typeface="华文中宋" panose="02010600040101010101" pitchFamily="2" charset="-122"/>
              </a:rPr>
              <a:t>，仅在一系列代码片段之内将代码优化。</a:t>
            </a:r>
            <a:endParaRPr lang="en-US" altLang="zh-CN" sz="2400" dirty="0" smtClean="0">
              <a:latin typeface="华文中宋" panose="02010600040101010101" pitchFamily="2" charset="-122"/>
              <a:ea typeface="华文中宋" panose="02010600040101010101" pitchFamily="2" charset="-122"/>
            </a:endParaRPr>
          </a:p>
          <a:p>
            <a:pPr>
              <a:lnSpc>
                <a:spcPts val="3500"/>
              </a:lnSpc>
            </a:pPr>
            <a:r>
              <a:rPr lang="zh-CN" altLang="en-US" sz="2400" dirty="0" smtClean="0">
                <a:solidFill>
                  <a:schemeClr val="accent1"/>
                </a:solidFill>
                <a:latin typeface="华文中宋" panose="02010600040101010101" pitchFamily="2" charset="-122"/>
                <a:ea typeface="华文中宋" panose="02010600040101010101" pitchFamily="2" charset="-122"/>
              </a:rPr>
              <a:t>全局优化</a:t>
            </a:r>
            <a:r>
              <a:rPr lang="zh-CN" altLang="en-US" sz="2400" dirty="0" smtClean="0">
                <a:latin typeface="华文中宋" panose="02010600040101010101" pitchFamily="2" charset="-122"/>
                <a:ea typeface="华文中宋" panose="02010600040101010101" pitchFamily="2" charset="-122"/>
              </a:rPr>
              <a:t>，将局部优化扩展为跨越分支，并且引入一组针对优化循环的转换。</a:t>
            </a:r>
            <a:endParaRPr lang="en-US" altLang="zh-CN" sz="2400" dirty="0" smtClean="0">
              <a:latin typeface="华文中宋" panose="02010600040101010101" pitchFamily="2" charset="-122"/>
              <a:ea typeface="华文中宋" panose="02010600040101010101" pitchFamily="2" charset="-122"/>
            </a:endParaRPr>
          </a:p>
          <a:p>
            <a:pPr>
              <a:lnSpc>
                <a:spcPts val="3500"/>
              </a:lnSpc>
            </a:pPr>
            <a:r>
              <a:rPr lang="zh-CN" altLang="en-US" sz="2400" dirty="0" smtClean="0">
                <a:solidFill>
                  <a:schemeClr val="accent1"/>
                </a:solidFill>
                <a:latin typeface="华文中宋" panose="02010600040101010101" pitchFamily="2" charset="-122"/>
                <a:ea typeface="华文中宋" panose="02010600040101010101" pitchFamily="2" charset="-122"/>
              </a:rPr>
              <a:t>寄存器分配，</a:t>
            </a:r>
            <a:r>
              <a:rPr lang="zh-CN" altLang="en-US" sz="2400" dirty="0" smtClean="0">
                <a:latin typeface="华文中宋" panose="02010600040101010101" pitchFamily="2" charset="-122"/>
                <a:ea typeface="华文中宋" panose="02010600040101010101" pitchFamily="2" charset="-122"/>
              </a:rPr>
              <a:t>将寄存器与变量联系起来。</a:t>
            </a:r>
            <a:endParaRPr lang="en-US" altLang="zh-CN" sz="2400" dirty="0" smtClean="0">
              <a:latin typeface="华文中宋" panose="02010600040101010101" pitchFamily="2" charset="-122"/>
              <a:ea typeface="华文中宋" panose="02010600040101010101" pitchFamily="2" charset="-122"/>
            </a:endParaRPr>
          </a:p>
          <a:p>
            <a:pPr>
              <a:lnSpc>
                <a:spcPts val="3500"/>
              </a:lnSpc>
            </a:pPr>
            <a:r>
              <a:rPr lang="zh-CN" altLang="en-US" sz="2400" dirty="0" smtClean="0">
                <a:solidFill>
                  <a:schemeClr val="accent1"/>
                </a:solidFill>
                <a:latin typeface="华文中宋" panose="02010600040101010101" pitchFamily="2" charset="-122"/>
                <a:ea typeface="华文中宋" panose="02010600040101010101" pitchFamily="2" charset="-122"/>
              </a:rPr>
              <a:t>处理器相关的优化</a:t>
            </a:r>
            <a:r>
              <a:rPr lang="zh-CN" altLang="en-US" sz="2400" dirty="0" smtClean="0">
                <a:latin typeface="华文中宋" panose="02010600040101010101" pitchFamily="2" charset="-122"/>
                <a:ea typeface="华文中宋" panose="02010600040101010101" pitchFamily="2" charset="-122"/>
              </a:rPr>
              <a:t>，充分利用特定的系统结构。</a:t>
            </a:r>
            <a:endParaRPr lang="zh-CN" altLang="en-US" sz="2400" dirty="0" smtClean="0">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idx="4294967295"/>
          </p:nvPr>
        </p:nvSpPr>
        <p:spPr>
          <a:xfrm>
            <a:off x="436180" y="76200"/>
            <a:ext cx="8403020" cy="685800"/>
          </a:xfrm>
        </p:spPr>
        <p:txBody>
          <a:bodyPr>
            <a:normAutofit/>
          </a:bodyPr>
          <a:lstStyle/>
          <a:p>
            <a:pPr lvl="0">
              <a:spcBef>
                <a:spcPts val="0"/>
              </a:spcBef>
            </a:pPr>
            <a:r>
              <a:rPr lang="en-US" altLang="zh-CN" sz="2800" dirty="0">
                <a:solidFill>
                  <a:srgbClr val="0000FF"/>
                </a:solidFill>
                <a:latin typeface="华文中宋" panose="02010600040101010101" pitchFamily="2" charset="-122"/>
                <a:ea typeface="华文中宋" panose="02010600040101010101" pitchFamily="2" charset="-122"/>
              </a:rPr>
              <a:t>2.8 </a:t>
            </a:r>
            <a:r>
              <a:rPr lang="zh-CN" altLang="en-US" sz="2800" dirty="0">
                <a:solidFill>
                  <a:srgbClr val="0000FF"/>
                </a:solidFill>
                <a:latin typeface="华文中宋" panose="02010600040101010101" pitchFamily="2" charset="-122"/>
                <a:ea typeface="华文中宋" panose="02010600040101010101" pitchFamily="2" charset="-122"/>
              </a:rPr>
              <a:t>编译器的角色</a:t>
            </a:r>
            <a:endParaRPr lang="zh-CN" sz="2800" dirty="0">
              <a:solidFill>
                <a:schemeClr val="tx1"/>
              </a:solidFill>
              <a:latin typeface="华文中宋" panose="02010600040101010101" pitchFamily="2" charset="-122"/>
              <a:ea typeface="华文中宋" panose="02010600040101010101" pitchFamily="2" charset="-122"/>
            </a:endParaRPr>
          </a:p>
        </p:txBody>
      </p:sp>
      <p:sp>
        <p:nvSpPr>
          <p:cNvPr id="3" name="内容占位符 2"/>
          <p:cNvSpPr txBox="1"/>
          <p:nvPr/>
        </p:nvSpPr>
        <p:spPr>
          <a:xfrm>
            <a:off x="436180" y="1484784"/>
            <a:ext cx="8229600" cy="3762128"/>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pPr marL="0" indent="0">
              <a:lnSpc>
                <a:spcPts val="3500"/>
              </a:lnSpc>
              <a:buNone/>
            </a:pPr>
            <a:r>
              <a:rPr lang="zh-CN" altLang="en-US" sz="2800" dirty="0" smtClean="0">
                <a:latin typeface="华文中宋" panose="02010600040101010101" pitchFamily="2" charset="-122"/>
                <a:ea typeface="华文中宋" panose="02010600040101010101" pitchFamily="2" charset="-122"/>
              </a:rPr>
              <a:t>寄存器分配</a:t>
            </a:r>
            <a:br>
              <a:rPr lang="zh-CN" altLang="en-US" dirty="0" smtClean="0">
                <a:latin typeface="华文中宋" panose="02010600040101010101" pitchFamily="2" charset="-122"/>
                <a:ea typeface="华文中宋" panose="02010600040101010101" pitchFamily="2" charset="-122"/>
              </a:rPr>
            </a:br>
            <a:r>
              <a:rPr lang="zh-CN" altLang="en-US" dirty="0" smtClean="0">
                <a:latin typeface="华文中宋" panose="02010600040101010101" pitchFamily="2" charset="-122"/>
                <a:ea typeface="华文中宋" panose="02010600040101010101" pitchFamily="2" charset="-122"/>
              </a:rPr>
              <a:t>    </a:t>
            </a:r>
            <a:r>
              <a:rPr lang="zh-CN" altLang="en-US" sz="2400" dirty="0" smtClean="0">
                <a:latin typeface="华文中宋" panose="02010600040101010101" pitchFamily="2" charset="-122"/>
                <a:ea typeface="华文中宋" panose="02010600040101010101" pitchFamily="2" charset="-122"/>
              </a:rPr>
              <a:t>分配</a:t>
            </a:r>
            <a:r>
              <a:rPr lang="zh-CN" altLang="en-US" sz="2400" dirty="0" smtClean="0">
                <a:latin typeface="华文中宋" panose="02010600040101010101" pitchFamily="2" charset="-122"/>
                <a:ea typeface="华文中宋" panose="02010600040101010101" pitchFamily="2" charset="-122"/>
              </a:rPr>
              <a:t>算法基于</a:t>
            </a:r>
            <a:r>
              <a:rPr lang="zh-CN" altLang="en-US" sz="2400" dirty="0" smtClean="0">
                <a:solidFill>
                  <a:srgbClr val="C00000"/>
                </a:solidFill>
                <a:latin typeface="华文中宋" panose="02010600040101010101" pitchFamily="2" charset="-122"/>
                <a:ea typeface="华文中宋" panose="02010600040101010101" pitchFamily="2" charset="-122"/>
              </a:rPr>
              <a:t>图着色</a:t>
            </a:r>
            <a:r>
              <a:rPr lang="zh-CN" altLang="en-US" sz="2400" dirty="0" smtClean="0">
                <a:latin typeface="华文中宋" panose="02010600040101010101" pitchFamily="2" charset="-122"/>
                <a:ea typeface="华文中宋" panose="02010600040101010101" pitchFamily="2" charset="-122"/>
              </a:rPr>
              <a:t>的算法，其</a:t>
            </a:r>
            <a:r>
              <a:rPr lang="zh-CN" altLang="en-US" sz="2400" dirty="0" smtClean="0">
                <a:solidFill>
                  <a:schemeClr val="accent1"/>
                </a:solidFill>
                <a:latin typeface="华文中宋" panose="02010600040101010101" pitchFamily="2" charset="-122"/>
                <a:ea typeface="华文中宋" panose="02010600040101010101" pitchFamily="2" charset="-122"/>
              </a:rPr>
              <a:t>基本思想</a:t>
            </a:r>
            <a:r>
              <a:rPr lang="zh-CN" altLang="en-US" sz="2400" dirty="0" smtClean="0">
                <a:latin typeface="华文中宋" panose="02010600040101010101" pitchFamily="2" charset="-122"/>
                <a:ea typeface="华文中宋" panose="02010600040101010101" pitchFamily="2" charset="-122"/>
              </a:rPr>
              <a:t>是：构造一个图，用它来代表分配寄存器的各个可能候选方案，然后用此图来分配寄存器。即如何用有限的颜色使图中相邻的节点分别着以不同的颜色。这种方法要强调是要</a:t>
            </a:r>
            <a:r>
              <a:rPr lang="en-US" altLang="zh-CN" sz="2400" dirty="0" smtClean="0">
                <a:latin typeface="华文中宋" panose="02010600040101010101" pitchFamily="2" charset="-122"/>
                <a:ea typeface="华文中宋" panose="02010600040101010101" pitchFamily="2" charset="-122"/>
              </a:rPr>
              <a:t>100%</a:t>
            </a:r>
            <a:r>
              <a:rPr lang="zh-CN" altLang="en-US" sz="2400" dirty="0" smtClean="0">
                <a:latin typeface="华文中宋" panose="02010600040101010101" pitchFamily="2" charset="-122"/>
                <a:ea typeface="华文中宋" panose="02010600040101010101" pitchFamily="2" charset="-122"/>
              </a:rPr>
              <a:t>地完成活动变量的分配。</a:t>
            </a:r>
            <a:br>
              <a:rPr lang="zh-CN" altLang="en-US" sz="2400" dirty="0" smtClean="0">
                <a:latin typeface="华文中宋" panose="02010600040101010101" pitchFamily="2" charset="-122"/>
                <a:ea typeface="华文中宋" panose="02010600040101010101" pitchFamily="2" charset="-122"/>
              </a:rPr>
            </a:br>
            <a:r>
              <a:rPr lang="zh-CN" altLang="en-US" sz="2400" dirty="0" smtClean="0">
                <a:solidFill>
                  <a:srgbClr val="C00000"/>
                </a:solidFill>
                <a:latin typeface="华文中宋" panose="02010600040101010101" pitchFamily="2" charset="-122"/>
                <a:ea typeface="华文中宋" panose="02010600040101010101" pitchFamily="2" charset="-122"/>
              </a:rPr>
              <a:t>图着色正常工作：</a:t>
            </a:r>
            <a:r>
              <a:rPr lang="zh-CN" altLang="en-US" sz="2400" dirty="0" smtClean="0">
                <a:latin typeface="华文中宋" panose="02010600040101010101" pitchFamily="2" charset="-122"/>
                <a:ea typeface="华文中宋" panose="02010600040101010101" pitchFamily="2" charset="-122"/>
              </a:rPr>
              <a:t>在全局分配中有</a:t>
            </a:r>
            <a:r>
              <a:rPr lang="en-US" altLang="zh-CN" sz="2400" dirty="0" smtClean="0">
                <a:solidFill>
                  <a:srgbClr val="C00000"/>
                </a:solidFill>
                <a:latin typeface="华文中宋" panose="02010600040101010101" pitchFamily="2" charset="-122"/>
                <a:ea typeface="华文中宋" panose="02010600040101010101" pitchFamily="2" charset="-122"/>
              </a:rPr>
              <a:t>16</a:t>
            </a:r>
            <a:r>
              <a:rPr lang="zh-CN" altLang="en-US" sz="2400" dirty="0" smtClean="0">
                <a:latin typeface="华文中宋" panose="02010600040101010101" pitchFamily="2" charset="-122"/>
                <a:ea typeface="华文中宋" panose="02010600040101010101" pitchFamily="2" charset="-122"/>
              </a:rPr>
              <a:t>个以上通用寄存器用于</a:t>
            </a:r>
            <a:r>
              <a:rPr lang="zh-CN" altLang="en-US" sz="2400" dirty="0" smtClean="0">
                <a:solidFill>
                  <a:srgbClr val="C00000"/>
                </a:solidFill>
                <a:latin typeface="华文中宋" panose="02010600040101010101" pitchFamily="2" charset="-122"/>
                <a:ea typeface="华文中宋" panose="02010600040101010101" pitchFamily="2" charset="-122"/>
              </a:rPr>
              <a:t>整型变量</a:t>
            </a:r>
            <a:r>
              <a:rPr lang="zh-CN" altLang="en-US" sz="2400" dirty="0" smtClean="0">
                <a:latin typeface="华文中宋" panose="02010600040101010101" pitchFamily="2" charset="-122"/>
                <a:ea typeface="华文中宋" panose="02010600040101010101" pitchFamily="2" charset="-122"/>
              </a:rPr>
              <a:t>；同时另有其他的寄存器用于浮点数。</a:t>
            </a:r>
            <a:endParaRPr lang="zh-CN" altLang="en-US" sz="2400" dirty="0" smtClean="0">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idx="4294967295"/>
          </p:nvPr>
        </p:nvSpPr>
        <p:spPr>
          <a:xfrm>
            <a:off x="436180" y="76200"/>
            <a:ext cx="8403020" cy="685800"/>
          </a:xfrm>
        </p:spPr>
        <p:txBody>
          <a:bodyPr>
            <a:normAutofit/>
          </a:bodyPr>
          <a:lstStyle/>
          <a:p>
            <a:pPr lvl="0">
              <a:spcBef>
                <a:spcPts val="0"/>
              </a:spcBef>
            </a:pPr>
            <a:r>
              <a:rPr lang="en-US" altLang="zh-CN" sz="2800" dirty="0">
                <a:solidFill>
                  <a:srgbClr val="0000FF"/>
                </a:solidFill>
                <a:latin typeface="华文中宋" panose="02010600040101010101" pitchFamily="2" charset="-122"/>
                <a:ea typeface="华文中宋" panose="02010600040101010101" pitchFamily="2" charset="-122"/>
              </a:rPr>
              <a:t>2.8 </a:t>
            </a:r>
            <a:r>
              <a:rPr lang="zh-CN" altLang="en-US" sz="2800" dirty="0">
                <a:solidFill>
                  <a:srgbClr val="0000FF"/>
                </a:solidFill>
                <a:latin typeface="华文中宋" panose="02010600040101010101" pitchFamily="2" charset="-122"/>
                <a:ea typeface="华文中宋" panose="02010600040101010101" pitchFamily="2" charset="-122"/>
              </a:rPr>
              <a:t>编译器的角色</a:t>
            </a:r>
            <a:endParaRPr lang="zh-CN" sz="2800" dirty="0">
              <a:solidFill>
                <a:schemeClr val="tx1"/>
              </a:solidFill>
              <a:latin typeface="华文中宋" panose="02010600040101010101" pitchFamily="2" charset="-122"/>
              <a:ea typeface="华文中宋" panose="02010600040101010101" pitchFamily="2" charset="-122"/>
            </a:endParaRPr>
          </a:p>
        </p:txBody>
      </p:sp>
      <p:pic>
        <p:nvPicPr>
          <p:cNvPr id="2" name="图片 1"/>
          <p:cNvPicPr>
            <a:picLocks noChangeAspect="1"/>
          </p:cNvPicPr>
          <p:nvPr/>
        </p:nvPicPr>
        <p:blipFill>
          <a:blip r:embed="rId1"/>
          <a:stretch>
            <a:fillRect/>
          </a:stretch>
        </p:blipFill>
        <p:spPr>
          <a:xfrm>
            <a:off x="1316469" y="1621069"/>
            <a:ext cx="6642441" cy="4705592"/>
          </a:xfrm>
          <a:prstGeom prst="rect">
            <a:avLst/>
          </a:prstGeom>
        </p:spPr>
      </p:pic>
      <p:sp>
        <p:nvSpPr>
          <p:cNvPr id="5" name="内容占位符 2"/>
          <p:cNvSpPr txBox="1"/>
          <p:nvPr/>
        </p:nvSpPr>
        <p:spPr>
          <a:xfrm>
            <a:off x="683568" y="1006682"/>
            <a:ext cx="7455202" cy="609736"/>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pPr marL="0" indent="0">
              <a:buNone/>
            </a:pPr>
            <a:r>
              <a:rPr lang="zh-CN" altLang="en-US" sz="2800" dirty="0" smtClean="0">
                <a:latin typeface="华文中宋" panose="02010600040101010101" pitchFamily="2" charset="-122"/>
                <a:ea typeface="华文中宋" panose="02010600040101010101" pitchFamily="2" charset="-122"/>
              </a:rPr>
              <a:t>优化对性能的影响</a:t>
            </a:r>
            <a:r>
              <a:rPr lang="zh-CN" altLang="en-US" sz="1800" dirty="0" smtClean="0">
                <a:latin typeface="华文中宋" panose="02010600040101010101" pitchFamily="2" charset="-122"/>
                <a:ea typeface="华文中宋" panose="02010600040101010101" pitchFamily="2" charset="-122"/>
              </a:rPr>
              <a:t>（下图列出了优化转换用于源程序的频率）</a:t>
            </a:r>
            <a:br>
              <a:rPr lang="zh-CN" altLang="en-US" sz="2800" dirty="0" smtClean="0">
                <a:latin typeface="华文中宋" panose="02010600040101010101" pitchFamily="2" charset="-122"/>
                <a:ea typeface="华文中宋" panose="02010600040101010101" pitchFamily="2" charset="-122"/>
              </a:rPr>
            </a:br>
            <a:br>
              <a:rPr lang="zh-CN" altLang="en-US" sz="2800" dirty="0" smtClean="0">
                <a:latin typeface="华文中宋" panose="02010600040101010101" pitchFamily="2" charset="-122"/>
                <a:ea typeface="华文中宋" panose="02010600040101010101" pitchFamily="2" charset="-122"/>
              </a:rPr>
            </a:br>
            <a:endParaRPr lang="zh-CN" altLang="en-US" sz="2800" dirty="0" smtClean="0">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idx="4294967295"/>
          </p:nvPr>
        </p:nvSpPr>
        <p:spPr>
          <a:xfrm>
            <a:off x="436180" y="76200"/>
            <a:ext cx="8403020" cy="685800"/>
          </a:xfrm>
        </p:spPr>
        <p:txBody>
          <a:bodyPr>
            <a:normAutofit/>
          </a:bodyPr>
          <a:lstStyle/>
          <a:p>
            <a:pPr lvl="0">
              <a:spcBef>
                <a:spcPts val="0"/>
              </a:spcBef>
            </a:pPr>
            <a:r>
              <a:rPr lang="en-US" altLang="zh-CN" sz="2800" dirty="0">
                <a:solidFill>
                  <a:srgbClr val="0000FF"/>
                </a:solidFill>
                <a:latin typeface="华文中宋" panose="02010600040101010101" pitchFamily="2" charset="-122"/>
                <a:ea typeface="华文中宋" panose="02010600040101010101" pitchFamily="2" charset="-122"/>
              </a:rPr>
              <a:t>2.8 </a:t>
            </a:r>
            <a:r>
              <a:rPr lang="zh-CN" altLang="en-US" sz="2800" dirty="0">
                <a:solidFill>
                  <a:srgbClr val="0000FF"/>
                </a:solidFill>
                <a:latin typeface="华文中宋" panose="02010600040101010101" pitchFamily="2" charset="-122"/>
                <a:ea typeface="华文中宋" panose="02010600040101010101" pitchFamily="2" charset="-122"/>
              </a:rPr>
              <a:t>编译器的角色</a:t>
            </a:r>
            <a:endParaRPr lang="zh-CN" sz="2800" dirty="0">
              <a:solidFill>
                <a:schemeClr val="tx1"/>
              </a:solidFill>
              <a:latin typeface="华文中宋" panose="02010600040101010101" pitchFamily="2" charset="-122"/>
              <a:ea typeface="华文中宋" panose="02010600040101010101" pitchFamily="2" charset="-122"/>
            </a:endParaRPr>
          </a:p>
        </p:txBody>
      </p:sp>
      <p:sp>
        <p:nvSpPr>
          <p:cNvPr id="3" name="内容占位符 2"/>
          <p:cNvSpPr txBox="1"/>
          <p:nvPr/>
        </p:nvSpPr>
        <p:spPr>
          <a:xfrm>
            <a:off x="446856" y="1323056"/>
            <a:ext cx="8229600" cy="4554216"/>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pPr marL="0" indent="0">
              <a:lnSpc>
                <a:spcPts val="3500"/>
              </a:lnSpc>
              <a:buNone/>
            </a:pPr>
            <a:r>
              <a:rPr lang="zh-CN" altLang="en-US" sz="2800" dirty="0" smtClean="0"/>
              <a:t>优化对性能的影响</a:t>
            </a:r>
            <a:br>
              <a:rPr lang="zh-CN" altLang="en-US" dirty="0" smtClean="0"/>
            </a:br>
            <a:r>
              <a:rPr lang="zh-CN" altLang="en-US" dirty="0" smtClean="0"/>
              <a:t>      </a:t>
            </a:r>
            <a:r>
              <a:rPr lang="zh-CN" altLang="en-US" sz="2400" dirty="0" smtClean="0"/>
              <a:t>后</a:t>
            </a:r>
            <a:r>
              <a:rPr lang="zh-CN" altLang="en-US" sz="2400" dirty="0"/>
              <a:t>图</a:t>
            </a:r>
            <a:r>
              <a:rPr lang="zh-CN" altLang="en-US" sz="2400" dirty="0" smtClean="0"/>
              <a:t>为编译优化级别不同时，</a:t>
            </a:r>
            <a:r>
              <a:rPr lang="en-US" altLang="zh-CN" sz="2400" dirty="0" smtClean="0"/>
              <a:t>SPEC2000</a:t>
            </a:r>
            <a:r>
              <a:rPr lang="zh-CN" altLang="en-US" sz="2400" dirty="0" smtClean="0"/>
              <a:t>中的</a:t>
            </a:r>
            <a:r>
              <a:rPr lang="en-US" altLang="zh-CN" sz="2400" dirty="0" err="1" smtClean="0">
                <a:solidFill>
                  <a:srgbClr val="FF0000"/>
                </a:solidFill>
              </a:rPr>
              <a:t>Iucas</a:t>
            </a:r>
            <a:r>
              <a:rPr lang="zh-CN" altLang="en-US" sz="2400" dirty="0" smtClean="0"/>
              <a:t>和</a:t>
            </a:r>
            <a:r>
              <a:rPr lang="en-US" altLang="zh-CN" sz="2400" dirty="0" err="1" smtClean="0">
                <a:solidFill>
                  <a:srgbClr val="FF0000"/>
                </a:solidFill>
              </a:rPr>
              <a:t>mcf</a:t>
            </a:r>
            <a:r>
              <a:rPr lang="zh-CN" altLang="en-US" sz="2400" dirty="0" smtClean="0"/>
              <a:t>两个测试程序指令条数的变化。这些实验是在</a:t>
            </a:r>
            <a:r>
              <a:rPr lang="en-US" altLang="zh-CN" sz="2400" dirty="0" smtClean="0"/>
              <a:t>Alpha</a:t>
            </a:r>
            <a:r>
              <a:rPr lang="zh-CN" altLang="en-US" sz="2400" dirty="0" smtClean="0"/>
              <a:t>的编译器上运行的。</a:t>
            </a:r>
            <a:endParaRPr lang="zh-CN" altLang="en-US" sz="2400" dirty="0" smtClean="0"/>
          </a:p>
          <a:p>
            <a:pPr>
              <a:lnSpc>
                <a:spcPts val="3500"/>
              </a:lnSpc>
              <a:buFont typeface="Arial" panose="020B0604020202020204" pitchFamily="34" charset="0"/>
              <a:buNone/>
            </a:pPr>
            <a:r>
              <a:rPr lang="zh-CN" altLang="en-US" sz="2400" dirty="0" smtClean="0"/>
              <a:t>          </a:t>
            </a:r>
            <a:r>
              <a:rPr lang="en-US" altLang="zh-CN" sz="2400" dirty="0" smtClean="0"/>
              <a:t>0</a:t>
            </a:r>
            <a:r>
              <a:rPr lang="zh-CN" altLang="en-US" sz="2400" dirty="0" smtClean="0"/>
              <a:t>级</a:t>
            </a:r>
            <a:r>
              <a:rPr lang="en-US" altLang="zh-CN" sz="2400" dirty="0" smtClean="0"/>
              <a:t>---</a:t>
            </a:r>
            <a:r>
              <a:rPr lang="zh-CN" altLang="en-US" sz="2400" dirty="0" smtClean="0"/>
              <a:t>未优化代码。</a:t>
            </a:r>
            <a:endParaRPr lang="zh-CN" altLang="en-US" sz="2400" dirty="0" smtClean="0"/>
          </a:p>
          <a:p>
            <a:pPr>
              <a:lnSpc>
                <a:spcPts val="3500"/>
              </a:lnSpc>
              <a:buFont typeface="Arial" panose="020B0604020202020204" pitchFamily="34" charset="0"/>
              <a:buNone/>
            </a:pPr>
            <a:r>
              <a:rPr lang="zh-CN" altLang="en-US" sz="2400" dirty="0" smtClean="0"/>
              <a:t>          </a:t>
            </a:r>
            <a:r>
              <a:rPr lang="en-US" altLang="zh-CN" sz="2400" dirty="0" smtClean="0"/>
              <a:t>1</a:t>
            </a:r>
            <a:r>
              <a:rPr lang="zh-CN" altLang="en-US" sz="2400" dirty="0" smtClean="0"/>
              <a:t>级</a:t>
            </a:r>
            <a:r>
              <a:rPr lang="en-US" altLang="zh-CN" sz="2400" dirty="0" smtClean="0"/>
              <a:t>---</a:t>
            </a:r>
            <a:r>
              <a:rPr lang="zh-CN" altLang="en-US" sz="2400" dirty="0" smtClean="0"/>
              <a:t>局部优化、代码调度和局部寄存器分配。</a:t>
            </a:r>
            <a:endParaRPr lang="zh-CN" altLang="en-US" sz="2400" dirty="0" smtClean="0"/>
          </a:p>
          <a:p>
            <a:pPr>
              <a:lnSpc>
                <a:spcPts val="3500"/>
              </a:lnSpc>
              <a:buFont typeface="Arial" panose="020B0604020202020204" pitchFamily="34" charset="0"/>
              <a:buNone/>
            </a:pPr>
            <a:r>
              <a:rPr lang="zh-CN" altLang="en-US" sz="2400" dirty="0" smtClean="0"/>
              <a:t>          </a:t>
            </a:r>
            <a:r>
              <a:rPr lang="en-US" altLang="zh-CN" sz="2400" dirty="0" smtClean="0"/>
              <a:t>2</a:t>
            </a:r>
            <a:r>
              <a:rPr lang="zh-CN" altLang="en-US" sz="2400" dirty="0" smtClean="0"/>
              <a:t>级</a:t>
            </a:r>
            <a:r>
              <a:rPr lang="en-US" altLang="zh-CN" sz="2400" dirty="0" smtClean="0"/>
              <a:t>---</a:t>
            </a:r>
            <a:r>
              <a:rPr lang="zh-CN" altLang="en-US" sz="2400" dirty="0" smtClean="0"/>
              <a:t>在</a:t>
            </a:r>
            <a:r>
              <a:rPr lang="en-US" altLang="zh-CN" sz="2400" dirty="0" smtClean="0"/>
              <a:t>1</a:t>
            </a:r>
            <a:r>
              <a:rPr lang="zh-CN" altLang="en-US" sz="2400" dirty="0" smtClean="0"/>
              <a:t>级上增加了全局优化、循环转换（软件流水线），以及全局寄存器分配。</a:t>
            </a:r>
            <a:endParaRPr lang="zh-CN" altLang="en-US" sz="2400" dirty="0" smtClean="0"/>
          </a:p>
          <a:p>
            <a:pPr>
              <a:lnSpc>
                <a:spcPts val="3500"/>
              </a:lnSpc>
              <a:buFont typeface="Arial" panose="020B0604020202020204" pitchFamily="34" charset="0"/>
              <a:buNone/>
            </a:pPr>
            <a:r>
              <a:rPr lang="zh-CN" altLang="en-US" sz="2400" dirty="0" smtClean="0"/>
              <a:t>          </a:t>
            </a:r>
            <a:r>
              <a:rPr lang="en-US" altLang="zh-CN" sz="2400" dirty="0" smtClean="0"/>
              <a:t>3</a:t>
            </a:r>
            <a:r>
              <a:rPr lang="zh-CN" altLang="en-US" sz="2400" dirty="0" smtClean="0"/>
              <a:t>级</a:t>
            </a:r>
            <a:r>
              <a:rPr lang="en-US" altLang="zh-CN" sz="2400" dirty="0" smtClean="0"/>
              <a:t>---</a:t>
            </a:r>
            <a:r>
              <a:rPr lang="zh-CN" altLang="en-US" sz="2400" dirty="0" smtClean="0"/>
              <a:t>在</a:t>
            </a:r>
            <a:r>
              <a:rPr lang="en-US" altLang="zh-CN" sz="2400" dirty="0" smtClean="0"/>
              <a:t>2</a:t>
            </a:r>
            <a:r>
              <a:rPr lang="zh-CN" altLang="en-US" sz="2400" dirty="0" smtClean="0"/>
              <a:t>级上增加了过程集成。</a:t>
            </a:r>
            <a:endParaRPr lang="zh-CN" altLang="en-US" sz="2400" dirty="0" smtClean="0"/>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idx="4294967295"/>
          </p:nvPr>
        </p:nvSpPr>
        <p:spPr>
          <a:xfrm>
            <a:off x="436180" y="76200"/>
            <a:ext cx="8403020" cy="685800"/>
          </a:xfrm>
        </p:spPr>
        <p:txBody>
          <a:bodyPr>
            <a:normAutofit/>
          </a:bodyPr>
          <a:lstStyle/>
          <a:p>
            <a:pPr lvl="0">
              <a:spcBef>
                <a:spcPts val="0"/>
              </a:spcBef>
            </a:pPr>
            <a:r>
              <a:rPr lang="en-US" altLang="zh-CN" sz="2800" dirty="0">
                <a:solidFill>
                  <a:srgbClr val="0000FF"/>
                </a:solidFill>
                <a:latin typeface="华文中宋" panose="02010600040101010101" pitchFamily="2" charset="-122"/>
                <a:ea typeface="华文中宋" panose="02010600040101010101" pitchFamily="2" charset="-122"/>
              </a:rPr>
              <a:t>2.8 </a:t>
            </a:r>
            <a:r>
              <a:rPr lang="zh-CN" altLang="en-US" sz="2800" dirty="0">
                <a:solidFill>
                  <a:srgbClr val="0000FF"/>
                </a:solidFill>
                <a:latin typeface="华文中宋" panose="02010600040101010101" pitchFamily="2" charset="-122"/>
                <a:ea typeface="华文中宋" panose="02010600040101010101" pitchFamily="2" charset="-122"/>
              </a:rPr>
              <a:t>编译器的角色</a:t>
            </a:r>
            <a:endParaRPr lang="zh-CN" sz="2800" dirty="0">
              <a:solidFill>
                <a:schemeClr val="tx1"/>
              </a:solidFill>
              <a:latin typeface="华文中宋" panose="02010600040101010101" pitchFamily="2" charset="-122"/>
              <a:ea typeface="华文中宋" panose="02010600040101010101" pitchFamily="2" charset="-122"/>
            </a:endParaRPr>
          </a:p>
        </p:txBody>
      </p:sp>
      <p:sp>
        <p:nvSpPr>
          <p:cNvPr id="3" name="内容占位符 2"/>
          <p:cNvSpPr txBox="1"/>
          <p:nvPr/>
        </p:nvSpPr>
        <p:spPr>
          <a:xfrm>
            <a:off x="522890" y="908720"/>
            <a:ext cx="8229600" cy="895488"/>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pPr marL="0" indent="0">
              <a:buNone/>
            </a:pPr>
            <a:r>
              <a:rPr lang="zh-CN" altLang="en-US" sz="2800" dirty="0" smtClean="0">
                <a:latin typeface="华文中宋" panose="02010600040101010101" pitchFamily="2" charset="-122"/>
                <a:ea typeface="华文中宋" panose="02010600040101010101" pitchFamily="2" charset="-122"/>
              </a:rPr>
              <a:t>优化对性能的影响</a:t>
            </a:r>
            <a:r>
              <a:rPr lang="zh-CN" altLang="en-US" sz="2000" dirty="0" smtClean="0">
                <a:latin typeface="华文中宋" panose="02010600040101010101" pitchFamily="2" charset="-122"/>
                <a:ea typeface="华文中宋" panose="02010600040101010101" pitchFamily="2" charset="-122"/>
              </a:rPr>
              <a:t>（下图为两个程序采用不同的优化方法对</a:t>
            </a:r>
            <a:r>
              <a:rPr lang="zh-CN" altLang="en-US" sz="2000" dirty="0" smtClean="0">
                <a:latin typeface="华文中宋" panose="02010600040101010101" pitchFamily="2" charset="-122"/>
                <a:ea typeface="华文中宋" panose="02010600040101010101" pitchFamily="2" charset="-122"/>
              </a:rPr>
              <a:t>指令</a:t>
            </a:r>
            <a:r>
              <a:rPr lang="zh-CN" altLang="en-US" sz="2000" dirty="0">
                <a:latin typeface="华文中宋" panose="02010600040101010101" pitchFamily="2" charset="-122"/>
                <a:ea typeface="华文中宋" panose="02010600040101010101" pitchFamily="2" charset="-122"/>
              </a:rPr>
              <a:t>数</a:t>
            </a:r>
            <a:r>
              <a:rPr lang="zh-CN" altLang="en-US" sz="2000" dirty="0" smtClean="0">
                <a:latin typeface="华文中宋" panose="02010600040101010101" pitchFamily="2" charset="-122"/>
                <a:ea typeface="华文中宋" panose="02010600040101010101" pitchFamily="2" charset="-122"/>
              </a:rPr>
              <a:t>产生</a:t>
            </a:r>
            <a:r>
              <a:rPr lang="zh-CN" altLang="en-US" sz="2000" dirty="0" smtClean="0">
                <a:latin typeface="华文中宋" panose="02010600040101010101" pitchFamily="2" charset="-122"/>
                <a:ea typeface="华文中宋" panose="02010600040101010101" pitchFamily="2" charset="-122"/>
              </a:rPr>
              <a:t>的影响。）</a:t>
            </a:r>
            <a:br>
              <a:rPr lang="zh-CN" altLang="en-US" sz="2400" dirty="0" smtClean="0">
                <a:latin typeface="华文中宋" panose="02010600040101010101" pitchFamily="2" charset="-122"/>
                <a:ea typeface="华文中宋" panose="02010600040101010101" pitchFamily="2" charset="-122"/>
              </a:rPr>
            </a:br>
            <a:endParaRPr lang="zh-CN" altLang="en-US" dirty="0" smtClean="0">
              <a:latin typeface="华文中宋" panose="02010600040101010101" pitchFamily="2" charset="-122"/>
              <a:ea typeface="华文中宋" panose="02010600040101010101" pitchFamily="2" charset="-122"/>
            </a:endParaRPr>
          </a:p>
        </p:txBody>
      </p:sp>
      <p:graphicFrame>
        <p:nvGraphicFramePr>
          <p:cNvPr id="4" name="图表 3"/>
          <p:cNvGraphicFramePr/>
          <p:nvPr/>
        </p:nvGraphicFramePr>
        <p:xfrm>
          <a:off x="418592" y="1124744"/>
          <a:ext cx="8066655" cy="5072074"/>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idx="4294967295"/>
          </p:nvPr>
        </p:nvSpPr>
        <p:spPr>
          <a:xfrm>
            <a:off x="436180" y="76200"/>
            <a:ext cx="8403020" cy="685800"/>
          </a:xfrm>
        </p:spPr>
        <p:txBody>
          <a:bodyPr>
            <a:normAutofit/>
          </a:bodyPr>
          <a:lstStyle/>
          <a:p>
            <a:pPr lvl="0">
              <a:spcBef>
                <a:spcPts val="0"/>
              </a:spcBef>
            </a:pPr>
            <a:r>
              <a:rPr lang="en-US" altLang="zh-CN" sz="2800" dirty="0">
                <a:solidFill>
                  <a:srgbClr val="0000FF"/>
                </a:solidFill>
                <a:latin typeface="华文中宋" panose="02010600040101010101" pitchFamily="2" charset="-122"/>
                <a:ea typeface="华文中宋" panose="02010600040101010101" pitchFamily="2" charset="-122"/>
              </a:rPr>
              <a:t>2.8 </a:t>
            </a:r>
            <a:r>
              <a:rPr lang="zh-CN" altLang="en-US" sz="2800" dirty="0">
                <a:solidFill>
                  <a:srgbClr val="0000FF"/>
                </a:solidFill>
                <a:latin typeface="华文中宋" panose="02010600040101010101" pitchFamily="2" charset="-122"/>
                <a:ea typeface="华文中宋" panose="02010600040101010101" pitchFamily="2" charset="-122"/>
              </a:rPr>
              <a:t>编译器的角色</a:t>
            </a:r>
            <a:endParaRPr lang="zh-CN" sz="2800" dirty="0">
              <a:solidFill>
                <a:schemeClr val="tx1"/>
              </a:solidFill>
              <a:latin typeface="华文中宋" panose="02010600040101010101" pitchFamily="2" charset="-122"/>
              <a:ea typeface="华文中宋" panose="02010600040101010101" pitchFamily="2" charset="-122"/>
            </a:endParaRPr>
          </a:p>
        </p:txBody>
      </p:sp>
      <p:sp>
        <p:nvSpPr>
          <p:cNvPr id="3" name="内容占位符 2"/>
          <p:cNvSpPr txBox="1"/>
          <p:nvPr/>
        </p:nvSpPr>
        <p:spPr>
          <a:xfrm>
            <a:off x="522890" y="1196752"/>
            <a:ext cx="8229600" cy="4482208"/>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pPr marL="0" indent="0">
              <a:lnSpc>
                <a:spcPts val="3500"/>
              </a:lnSpc>
              <a:buNone/>
            </a:pPr>
            <a:r>
              <a:rPr lang="zh-CN" altLang="en-US" sz="2800" dirty="0" smtClean="0">
                <a:latin typeface="华文中宋" panose="02010600040101010101" pitchFamily="2" charset="-122"/>
                <a:ea typeface="华文中宋" panose="02010600040101010101" pitchFamily="2" charset="-122"/>
              </a:rPr>
              <a:t>编译技术对系统结构设计者的决策所产生的影响</a:t>
            </a:r>
            <a:br>
              <a:rPr lang="zh-CN" altLang="en-US" dirty="0" smtClean="0">
                <a:latin typeface="华文中宋" panose="02010600040101010101" pitchFamily="2" charset="-122"/>
                <a:ea typeface="华文中宋" panose="02010600040101010101" pitchFamily="2" charset="-122"/>
              </a:rPr>
            </a:br>
            <a:r>
              <a:rPr lang="zh-CN" altLang="en-US" dirty="0" smtClean="0">
                <a:latin typeface="华文中宋" panose="02010600040101010101" pitchFamily="2" charset="-122"/>
                <a:ea typeface="华文中宋" panose="02010600040101010101" pitchFamily="2" charset="-122"/>
              </a:rPr>
              <a:t>     </a:t>
            </a:r>
            <a:r>
              <a:rPr lang="zh-CN" altLang="en-US" sz="2400" dirty="0" smtClean="0">
                <a:latin typeface="华文中宋" panose="02010600040101010101" pitchFamily="2" charset="-122"/>
                <a:ea typeface="华文中宋" panose="02010600040101010101" pitchFamily="2" charset="-122"/>
              </a:rPr>
              <a:t>两个重要问题：</a:t>
            </a:r>
            <a:r>
              <a:rPr lang="zh-CN" altLang="en-US" sz="2400" dirty="0" smtClean="0">
                <a:solidFill>
                  <a:srgbClr val="0000FF"/>
                </a:solidFill>
                <a:latin typeface="华文中宋" panose="02010600040101010101" pitchFamily="2" charset="-122"/>
                <a:ea typeface="华文中宋" panose="02010600040101010101" pitchFamily="2" charset="-122"/>
              </a:rPr>
              <a:t>变量是如何分配和寻址的？需要多少个寄存器才能有效地分配变量</a:t>
            </a:r>
            <a:r>
              <a:rPr lang="en-US" altLang="zh-CN" sz="2400" dirty="0" smtClean="0">
                <a:solidFill>
                  <a:srgbClr val="0000FF"/>
                </a:solidFill>
                <a:latin typeface="华文中宋" panose="02010600040101010101" pitchFamily="2" charset="-122"/>
                <a:ea typeface="华文中宋" panose="02010600040101010101" pitchFamily="2" charset="-122"/>
              </a:rPr>
              <a:t>?</a:t>
            </a:r>
            <a:endParaRPr lang="en-US" altLang="zh-CN" sz="2400" dirty="0" smtClean="0">
              <a:solidFill>
                <a:srgbClr val="0000FF"/>
              </a:solidFill>
              <a:latin typeface="华文中宋" panose="02010600040101010101" pitchFamily="2" charset="-122"/>
              <a:ea typeface="华文中宋" panose="02010600040101010101" pitchFamily="2" charset="-122"/>
            </a:endParaRPr>
          </a:p>
          <a:p>
            <a:pPr marL="0" indent="0">
              <a:lnSpc>
                <a:spcPts val="3500"/>
              </a:lnSpc>
              <a:buNone/>
            </a:pPr>
            <a:r>
              <a:rPr lang="zh-CN" altLang="en-US" sz="2800" dirty="0" smtClean="0">
                <a:latin typeface="华文中宋" panose="02010600040101010101" pitchFamily="2" charset="-122"/>
                <a:ea typeface="华文中宋" panose="02010600040101010101" pitchFamily="2" charset="-122"/>
              </a:rPr>
              <a:t>高级语言保存数据的区域：</a:t>
            </a:r>
            <a:endParaRPr lang="en-US" altLang="zh-CN" sz="2800" dirty="0">
              <a:latin typeface="华文中宋" panose="02010600040101010101" pitchFamily="2" charset="-122"/>
              <a:ea typeface="华文中宋" panose="02010600040101010101" pitchFamily="2" charset="-122"/>
            </a:endParaRPr>
          </a:p>
          <a:p>
            <a:pPr>
              <a:lnSpc>
                <a:spcPts val="3500"/>
              </a:lnSpc>
            </a:pPr>
            <a:r>
              <a:rPr lang="zh-CN" altLang="en-US" sz="2400" dirty="0" smtClean="0">
                <a:latin typeface="华文中宋" panose="02010600040101010101" pitchFamily="2" charset="-122"/>
                <a:ea typeface="华文中宋" panose="02010600040101010101" pitchFamily="2" charset="-122"/>
              </a:rPr>
              <a:t>堆栈</a:t>
            </a:r>
            <a:r>
              <a:rPr lang="en-US" altLang="zh-CN" sz="2400" dirty="0" smtClean="0">
                <a:latin typeface="华文中宋" panose="02010600040101010101" pitchFamily="2" charset="-122"/>
                <a:ea typeface="华文中宋" panose="02010600040101010101" pitchFamily="2" charset="-122"/>
              </a:rPr>
              <a:t>---</a:t>
            </a:r>
            <a:r>
              <a:rPr lang="zh-CN" altLang="en-US" sz="2400" dirty="0" smtClean="0">
                <a:latin typeface="华文中宋" panose="02010600040101010101" pitchFamily="2" charset="-122"/>
                <a:ea typeface="华文中宋" panose="02010600040101010101" pitchFamily="2" charset="-122"/>
              </a:rPr>
              <a:t>被用来分配局部变量。</a:t>
            </a:r>
            <a:endParaRPr lang="en-US" altLang="zh-CN" sz="2400" dirty="0">
              <a:latin typeface="华文中宋" panose="02010600040101010101" pitchFamily="2" charset="-122"/>
              <a:ea typeface="华文中宋" panose="02010600040101010101" pitchFamily="2" charset="-122"/>
            </a:endParaRPr>
          </a:p>
          <a:p>
            <a:pPr>
              <a:lnSpc>
                <a:spcPts val="3500"/>
              </a:lnSpc>
            </a:pPr>
            <a:r>
              <a:rPr lang="zh-CN" altLang="en-US" sz="2400" dirty="0" smtClean="0">
                <a:latin typeface="华文中宋" panose="02010600040101010101" pitchFamily="2" charset="-122"/>
                <a:ea typeface="华文中宋" panose="02010600040101010101" pitchFamily="2" charset="-122"/>
              </a:rPr>
              <a:t>全局数据区</a:t>
            </a:r>
            <a:r>
              <a:rPr lang="en-US" altLang="zh-CN" sz="2400" dirty="0" smtClean="0">
                <a:latin typeface="华文中宋" panose="02010600040101010101" pitchFamily="2" charset="-122"/>
                <a:ea typeface="华文中宋" panose="02010600040101010101" pitchFamily="2" charset="-122"/>
              </a:rPr>
              <a:t>---</a:t>
            </a:r>
            <a:r>
              <a:rPr lang="zh-CN" altLang="en-US" sz="2400" dirty="0" smtClean="0">
                <a:latin typeface="华文中宋" panose="02010600040101010101" pitchFamily="2" charset="-122"/>
                <a:ea typeface="华文中宋" panose="02010600040101010101" pitchFamily="2" charset="-122"/>
              </a:rPr>
              <a:t>用来分配静态声明的对象，如全局变量和常量。</a:t>
            </a:r>
            <a:endParaRPr lang="en-US" altLang="zh-CN" sz="2400" dirty="0">
              <a:latin typeface="华文中宋" panose="02010600040101010101" pitchFamily="2" charset="-122"/>
              <a:ea typeface="华文中宋" panose="02010600040101010101" pitchFamily="2" charset="-122"/>
            </a:endParaRPr>
          </a:p>
          <a:p>
            <a:pPr>
              <a:lnSpc>
                <a:spcPts val="3500"/>
              </a:lnSpc>
            </a:pPr>
            <a:r>
              <a:rPr lang="zh-CN" altLang="en-US" sz="2400" dirty="0" smtClean="0">
                <a:latin typeface="华文中宋" panose="02010600040101010101" pitchFamily="2" charset="-122"/>
                <a:ea typeface="华文中宋" panose="02010600040101010101" pitchFamily="2" charset="-122"/>
              </a:rPr>
              <a:t>堆</a:t>
            </a:r>
            <a:r>
              <a:rPr lang="en-US" altLang="zh-CN" sz="2400" dirty="0" smtClean="0">
                <a:latin typeface="华文中宋" panose="02010600040101010101" pitchFamily="2" charset="-122"/>
                <a:ea typeface="华文中宋" panose="02010600040101010101" pitchFamily="2" charset="-122"/>
              </a:rPr>
              <a:t>---</a:t>
            </a:r>
            <a:r>
              <a:rPr lang="zh-CN" altLang="en-US" sz="2400" dirty="0" smtClean="0">
                <a:latin typeface="华文中宋" panose="02010600040101010101" pitchFamily="2" charset="-122"/>
                <a:ea typeface="华文中宋" panose="02010600040101010101" pitchFamily="2" charset="-122"/>
              </a:rPr>
              <a:t>用来分配那些不适于放在堆栈中的动态对象（用指针访问）。</a:t>
            </a:r>
            <a:endParaRPr lang="zh-CN" altLang="en-US" sz="2400" dirty="0">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idx="4294967295"/>
          </p:nvPr>
        </p:nvSpPr>
        <p:spPr>
          <a:xfrm>
            <a:off x="436180" y="76200"/>
            <a:ext cx="8403020" cy="685800"/>
          </a:xfrm>
        </p:spPr>
        <p:txBody>
          <a:bodyPr>
            <a:normAutofit/>
          </a:bodyPr>
          <a:lstStyle/>
          <a:p>
            <a:pPr lvl="0">
              <a:spcBef>
                <a:spcPts val="0"/>
              </a:spcBef>
            </a:pPr>
            <a:r>
              <a:rPr lang="en-US" altLang="zh-CN" sz="2800" dirty="0">
                <a:solidFill>
                  <a:srgbClr val="0000FF"/>
                </a:solidFill>
                <a:latin typeface="华文中宋" panose="02010600040101010101" pitchFamily="2" charset="-122"/>
                <a:ea typeface="华文中宋" panose="02010600040101010101" pitchFamily="2" charset="-122"/>
              </a:rPr>
              <a:t>2.8 </a:t>
            </a:r>
            <a:r>
              <a:rPr lang="zh-CN" altLang="en-US" sz="2800" dirty="0">
                <a:solidFill>
                  <a:srgbClr val="0000FF"/>
                </a:solidFill>
                <a:latin typeface="华文中宋" panose="02010600040101010101" pitchFamily="2" charset="-122"/>
                <a:ea typeface="华文中宋" panose="02010600040101010101" pitchFamily="2" charset="-122"/>
              </a:rPr>
              <a:t>编译器的角色</a:t>
            </a:r>
            <a:endParaRPr lang="zh-CN" sz="2800" dirty="0">
              <a:solidFill>
                <a:schemeClr val="tx1"/>
              </a:solidFill>
              <a:latin typeface="华文中宋" panose="02010600040101010101" pitchFamily="2" charset="-122"/>
              <a:ea typeface="华文中宋" panose="02010600040101010101" pitchFamily="2" charset="-122"/>
            </a:endParaRPr>
          </a:p>
        </p:txBody>
      </p:sp>
      <p:sp>
        <p:nvSpPr>
          <p:cNvPr id="3" name="内容占位符 2"/>
          <p:cNvSpPr txBox="1"/>
          <p:nvPr/>
        </p:nvSpPr>
        <p:spPr>
          <a:xfrm>
            <a:off x="270248" y="1412776"/>
            <a:ext cx="8568952" cy="3672408"/>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pPr marL="0" indent="0">
              <a:lnSpc>
                <a:spcPts val="3500"/>
              </a:lnSpc>
              <a:buNone/>
            </a:pPr>
            <a:r>
              <a:rPr lang="zh-CN" altLang="en-US" sz="2800" dirty="0" smtClean="0">
                <a:latin typeface="华文中宋" panose="02010600040101010101" pitchFamily="2" charset="-122"/>
                <a:ea typeface="华文中宋" panose="02010600040101010101" pitchFamily="2" charset="-122"/>
              </a:rPr>
              <a:t>编译技术对系统结构设计者的决策所产生的影响</a:t>
            </a:r>
            <a:endParaRPr lang="zh-CN" altLang="en-US" sz="2800" dirty="0" smtClean="0">
              <a:latin typeface="华文中宋" panose="02010600040101010101" pitchFamily="2" charset="-122"/>
              <a:ea typeface="华文中宋" panose="02010600040101010101" pitchFamily="2" charset="-122"/>
            </a:endParaRPr>
          </a:p>
          <a:p>
            <a:pPr>
              <a:lnSpc>
                <a:spcPts val="3500"/>
              </a:lnSpc>
            </a:pPr>
            <a:r>
              <a:rPr lang="zh-CN" altLang="en-US" sz="2400" dirty="0" smtClean="0">
                <a:latin typeface="华文中宋" panose="02010600040101010101" pitchFamily="2" charset="-122"/>
                <a:ea typeface="华文中宋" panose="02010600040101010101" pitchFamily="2" charset="-122"/>
              </a:rPr>
              <a:t>局部变量（堆栈分配的对象）</a:t>
            </a:r>
            <a:r>
              <a:rPr lang="en-US" altLang="zh-CN" sz="2400" dirty="0" smtClean="0">
                <a:latin typeface="华文中宋" panose="02010600040101010101" pitchFamily="2" charset="-122"/>
                <a:ea typeface="华文中宋" panose="02010600040101010101" pitchFamily="2" charset="-122"/>
              </a:rPr>
              <a:t>---</a:t>
            </a:r>
            <a:r>
              <a:rPr lang="zh-CN" altLang="en-US" sz="2400" dirty="0" smtClean="0">
                <a:solidFill>
                  <a:srgbClr val="C00000"/>
                </a:solidFill>
                <a:latin typeface="华文中宋" panose="02010600040101010101" pitchFamily="2" charset="-122"/>
                <a:ea typeface="华文中宋" panose="02010600040101010101" pitchFamily="2" charset="-122"/>
              </a:rPr>
              <a:t>寄存器分配</a:t>
            </a:r>
            <a:r>
              <a:rPr lang="zh-CN" altLang="en-US" sz="2400" dirty="0" smtClean="0">
                <a:latin typeface="华文中宋" panose="02010600040101010101" pitchFamily="2" charset="-122"/>
                <a:ea typeface="华文中宋" panose="02010600040101010101" pitchFamily="2" charset="-122"/>
              </a:rPr>
              <a:t>比全局变量有效。</a:t>
            </a:r>
            <a:endParaRPr lang="zh-CN" altLang="en-US" sz="2400" dirty="0" smtClean="0">
              <a:latin typeface="华文中宋" panose="02010600040101010101" pitchFamily="2" charset="-122"/>
              <a:ea typeface="华文中宋" panose="02010600040101010101" pitchFamily="2" charset="-122"/>
            </a:endParaRPr>
          </a:p>
          <a:p>
            <a:pPr>
              <a:lnSpc>
                <a:spcPts val="3500"/>
              </a:lnSpc>
            </a:pPr>
            <a:r>
              <a:rPr lang="zh-CN" altLang="en-US" sz="2400" dirty="0" smtClean="0">
                <a:latin typeface="华文中宋" panose="02010600040101010101" pitchFamily="2" charset="-122"/>
                <a:ea typeface="华文中宋" panose="02010600040101010101" pitchFamily="2" charset="-122"/>
              </a:rPr>
              <a:t>堆分配对象</a:t>
            </a:r>
            <a:r>
              <a:rPr lang="en-US" altLang="zh-CN" sz="2400" dirty="0" smtClean="0">
                <a:latin typeface="华文中宋" panose="02010600040101010101" pitchFamily="2" charset="-122"/>
                <a:ea typeface="华文中宋" panose="02010600040101010101" pitchFamily="2" charset="-122"/>
              </a:rPr>
              <a:t>---</a:t>
            </a:r>
            <a:r>
              <a:rPr lang="zh-CN" altLang="en-US" sz="2400" dirty="0" smtClean="0">
                <a:latin typeface="华文中宋" panose="02010600040101010101" pitchFamily="2" charset="-122"/>
                <a:ea typeface="华文中宋" panose="02010600040101010101" pitchFamily="2" charset="-122"/>
              </a:rPr>
              <a:t>基本</a:t>
            </a:r>
            <a:r>
              <a:rPr lang="zh-CN" altLang="en-US" sz="2400" dirty="0" smtClean="0">
                <a:solidFill>
                  <a:srgbClr val="C00000"/>
                </a:solidFill>
                <a:latin typeface="华文中宋" panose="02010600040101010101" pitchFamily="2" charset="-122"/>
                <a:ea typeface="华文中宋" panose="02010600040101010101" pitchFamily="2" charset="-122"/>
              </a:rPr>
              <a:t>不能进行寄存器分配</a:t>
            </a:r>
            <a:r>
              <a:rPr lang="zh-CN" altLang="en-US" sz="2400" dirty="0" smtClean="0">
                <a:latin typeface="华文中宋" panose="02010600040101010101" pitchFamily="2" charset="-122"/>
                <a:ea typeface="华文中宋" panose="02010600040101010101" pitchFamily="2" charset="-122"/>
              </a:rPr>
              <a:t>，因为堆对象是使用指针进行访问的。</a:t>
            </a:r>
            <a:endParaRPr lang="zh-CN" altLang="en-US" sz="2400" dirty="0" smtClean="0">
              <a:latin typeface="华文中宋" panose="02010600040101010101" pitchFamily="2" charset="-122"/>
              <a:ea typeface="华文中宋" panose="02010600040101010101" pitchFamily="2" charset="-122"/>
            </a:endParaRPr>
          </a:p>
          <a:p>
            <a:pPr>
              <a:lnSpc>
                <a:spcPts val="3500"/>
              </a:lnSpc>
            </a:pPr>
            <a:r>
              <a:rPr lang="zh-CN" altLang="en-US" sz="2400" dirty="0" smtClean="0">
                <a:latin typeface="华文中宋" panose="02010600040101010101" pitchFamily="2" charset="-122"/>
                <a:ea typeface="华文中宋" panose="02010600040101010101" pitchFamily="2" charset="-122"/>
              </a:rPr>
              <a:t>有“别名”的全局变量以及堆变量</a:t>
            </a:r>
            <a:r>
              <a:rPr lang="en-US" altLang="zh-CN" sz="2400" dirty="0" smtClean="0">
                <a:latin typeface="华文中宋" panose="02010600040101010101" pitchFamily="2" charset="-122"/>
                <a:ea typeface="华文中宋" panose="02010600040101010101" pitchFamily="2" charset="-122"/>
              </a:rPr>
              <a:t>---</a:t>
            </a:r>
            <a:r>
              <a:rPr lang="zh-CN" altLang="en-US" sz="2400" dirty="0" smtClean="0">
                <a:solidFill>
                  <a:srgbClr val="C00000"/>
                </a:solidFill>
                <a:latin typeface="华文中宋" panose="02010600040101010101" pitchFamily="2" charset="-122"/>
                <a:ea typeface="华文中宋" panose="02010600040101010101" pitchFamily="2" charset="-122"/>
              </a:rPr>
              <a:t>不能进行寄存器分配</a:t>
            </a:r>
            <a:r>
              <a:rPr lang="zh-CN" altLang="en-US" sz="2400" dirty="0" smtClean="0">
                <a:latin typeface="华文中宋" panose="02010600040101010101" pitchFamily="2" charset="-122"/>
                <a:ea typeface="华文中宋" panose="02010600040101010101" pitchFamily="2" charset="-122"/>
              </a:rPr>
              <a:t>，因为它们具有“别名”，即有多种不同方式可以访问这个变量的地址，这使得将它放入寄存器是非法的。</a:t>
            </a:r>
            <a:br>
              <a:rPr lang="zh-CN" altLang="en-US" sz="2400" dirty="0" smtClean="0">
                <a:latin typeface="华文中宋" panose="02010600040101010101" pitchFamily="2" charset="-122"/>
                <a:ea typeface="华文中宋" panose="02010600040101010101" pitchFamily="2" charset="-122"/>
              </a:rPr>
            </a:br>
            <a:endParaRPr lang="zh-CN" altLang="en-US" sz="2800" b="1" dirty="0">
              <a:solidFill>
                <a:schemeClr val="tx2"/>
              </a:solidFill>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idx="4294967295"/>
          </p:nvPr>
        </p:nvSpPr>
        <p:spPr>
          <a:xfrm>
            <a:off x="436180" y="76200"/>
            <a:ext cx="8403020" cy="685800"/>
          </a:xfrm>
        </p:spPr>
        <p:txBody>
          <a:bodyPr>
            <a:normAutofit/>
          </a:bodyPr>
          <a:lstStyle/>
          <a:p>
            <a:pPr lvl="0">
              <a:spcBef>
                <a:spcPts val="0"/>
              </a:spcBef>
            </a:pPr>
            <a:r>
              <a:rPr lang="en-US" altLang="zh-CN" sz="2800" dirty="0">
                <a:solidFill>
                  <a:srgbClr val="0000FF"/>
                </a:solidFill>
                <a:latin typeface="华文中宋" panose="02010600040101010101" pitchFamily="2" charset="-122"/>
                <a:ea typeface="华文中宋" panose="02010600040101010101" pitchFamily="2" charset="-122"/>
              </a:rPr>
              <a:t>2.8 </a:t>
            </a:r>
            <a:r>
              <a:rPr lang="zh-CN" altLang="en-US" sz="2800" dirty="0">
                <a:solidFill>
                  <a:srgbClr val="0000FF"/>
                </a:solidFill>
                <a:latin typeface="华文中宋" panose="02010600040101010101" pitchFamily="2" charset="-122"/>
                <a:ea typeface="华文中宋" panose="02010600040101010101" pitchFamily="2" charset="-122"/>
              </a:rPr>
              <a:t>编译器的角色</a:t>
            </a:r>
            <a:endParaRPr lang="zh-CN" sz="2800" dirty="0">
              <a:solidFill>
                <a:schemeClr val="tx1"/>
              </a:solidFill>
              <a:latin typeface="华文中宋" panose="02010600040101010101" pitchFamily="2" charset="-122"/>
              <a:ea typeface="华文中宋" panose="02010600040101010101" pitchFamily="2" charset="-122"/>
            </a:endParaRPr>
          </a:p>
        </p:txBody>
      </p:sp>
      <p:sp>
        <p:nvSpPr>
          <p:cNvPr id="3" name="内容占位符 2"/>
          <p:cNvSpPr txBox="1"/>
          <p:nvPr/>
        </p:nvSpPr>
        <p:spPr>
          <a:xfrm>
            <a:off x="522890" y="1484784"/>
            <a:ext cx="8229600" cy="4248472"/>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pPr marL="0" indent="0">
              <a:lnSpc>
                <a:spcPts val="3500"/>
              </a:lnSpc>
              <a:buNone/>
            </a:pPr>
            <a:r>
              <a:rPr lang="zh-CN" altLang="en-US" sz="2800" dirty="0" smtClean="0">
                <a:latin typeface="华文中宋" panose="02010600040101010101" pitchFamily="2" charset="-122"/>
                <a:ea typeface="华文中宋" panose="02010600040101010101" pitchFamily="2" charset="-122"/>
              </a:rPr>
              <a:t>系统结构设计者对编译器设计者的技术支持</a:t>
            </a:r>
            <a:br>
              <a:rPr lang="zh-CN" altLang="en-US" dirty="0" smtClean="0">
                <a:latin typeface="华文中宋" panose="02010600040101010101" pitchFamily="2" charset="-122"/>
                <a:ea typeface="华文中宋" panose="02010600040101010101" pitchFamily="2" charset="-122"/>
              </a:rPr>
            </a:br>
            <a:r>
              <a:rPr lang="zh-CN" altLang="en-US" sz="2400" dirty="0" smtClean="0">
                <a:solidFill>
                  <a:srgbClr val="FF0000"/>
                </a:solidFill>
                <a:latin typeface="华文中宋" panose="02010600040101010101" pitchFamily="2" charset="-122"/>
                <a:ea typeface="华文中宋" panose="02010600040101010101" pitchFamily="2" charset="-122"/>
              </a:rPr>
              <a:t>遵循原则：</a:t>
            </a:r>
            <a:r>
              <a:rPr lang="zh-CN" altLang="en-US" sz="2400" dirty="0" smtClean="0">
                <a:latin typeface="华文中宋" panose="02010600040101010101" pitchFamily="2" charset="-122"/>
                <a:ea typeface="华文中宋" panose="02010600040101010101" pitchFamily="2" charset="-122"/>
              </a:rPr>
              <a:t>确保经常出现的事件要尽量快（正确），而不经常出现的事件则一定正确。</a:t>
            </a:r>
            <a:br>
              <a:rPr lang="zh-CN" altLang="en-US" sz="2400" dirty="0" smtClean="0">
                <a:latin typeface="华文中宋" panose="02010600040101010101" pitchFamily="2" charset="-122"/>
                <a:ea typeface="华文中宋" panose="02010600040101010101" pitchFamily="2" charset="-122"/>
              </a:rPr>
            </a:br>
            <a:r>
              <a:rPr lang="zh-CN" altLang="en-US" sz="2400" dirty="0" smtClean="0">
                <a:solidFill>
                  <a:srgbClr val="C00000"/>
                </a:solidFill>
                <a:latin typeface="华文中宋" panose="02010600040101010101" pitchFamily="2" charset="-122"/>
                <a:ea typeface="华文中宋" panose="02010600040101010101" pitchFamily="2" charset="-122"/>
              </a:rPr>
              <a:t>有助于编译器设计者的指令系统特性（指导性）</a:t>
            </a:r>
            <a:r>
              <a:rPr lang="zh-CN" altLang="en-US" sz="2400" dirty="0" smtClean="0">
                <a:latin typeface="华文中宋" panose="02010600040101010101" pitchFamily="2" charset="-122"/>
                <a:ea typeface="华文中宋" panose="02010600040101010101" pitchFamily="2" charset="-122"/>
              </a:rPr>
              <a:t>：</a:t>
            </a:r>
            <a:br>
              <a:rPr lang="zh-CN" altLang="en-US" sz="2400" dirty="0" smtClean="0">
                <a:latin typeface="华文中宋" panose="02010600040101010101" pitchFamily="2" charset="-122"/>
                <a:ea typeface="华文中宋" panose="02010600040101010101" pitchFamily="2" charset="-122"/>
              </a:rPr>
            </a:br>
            <a:r>
              <a:rPr lang="zh-CN" altLang="en-US" sz="2400" dirty="0" smtClean="0">
                <a:latin typeface="华文中宋" panose="02010600040101010101" pitchFamily="2" charset="-122"/>
                <a:ea typeface="华文中宋" panose="02010600040101010101" pitchFamily="2" charset="-122"/>
              </a:rPr>
              <a:t>* 规则性</a:t>
            </a:r>
            <a:r>
              <a:rPr lang="en-US" altLang="zh-CN" sz="2400" dirty="0" smtClean="0">
                <a:latin typeface="华文中宋" panose="02010600040101010101" pitchFamily="2" charset="-122"/>
                <a:ea typeface="华文中宋" panose="02010600040101010101" pitchFamily="2" charset="-122"/>
              </a:rPr>
              <a:t>---</a:t>
            </a:r>
            <a:r>
              <a:rPr lang="zh-CN" altLang="en-US" sz="2400" dirty="0" smtClean="0">
                <a:latin typeface="华文中宋" panose="02010600040101010101" pitchFamily="2" charset="-122"/>
                <a:ea typeface="华文中宋" panose="02010600040101010101" pitchFamily="2" charset="-122"/>
              </a:rPr>
              <a:t>操作、数据类型和寻址方式是</a:t>
            </a:r>
            <a:r>
              <a:rPr lang="zh-CN" altLang="en-US" sz="2400" dirty="0" smtClean="0">
                <a:solidFill>
                  <a:srgbClr val="FF0000"/>
                </a:solidFill>
                <a:latin typeface="华文中宋" panose="02010600040101010101" pitchFamily="2" charset="-122"/>
                <a:ea typeface="华文中宋" panose="02010600040101010101" pitchFamily="2" charset="-122"/>
              </a:rPr>
              <a:t>正交的</a:t>
            </a:r>
            <a:r>
              <a:rPr lang="zh-CN" altLang="en-US" sz="2400" dirty="0" smtClean="0">
                <a:latin typeface="华文中宋" panose="02010600040101010101" pitchFamily="2" charset="-122"/>
                <a:ea typeface="华文中宋" panose="02010600040101010101" pitchFamily="2" charset="-122"/>
              </a:rPr>
              <a:t>。</a:t>
            </a:r>
            <a:br>
              <a:rPr lang="zh-CN" altLang="en-US" sz="2400" dirty="0" smtClean="0">
                <a:latin typeface="华文中宋" panose="02010600040101010101" pitchFamily="2" charset="-122"/>
                <a:ea typeface="华文中宋" panose="02010600040101010101" pitchFamily="2" charset="-122"/>
              </a:rPr>
            </a:br>
            <a:r>
              <a:rPr lang="zh-CN" altLang="en-US" sz="2400" dirty="0" smtClean="0">
                <a:latin typeface="华文中宋" panose="02010600040101010101" pitchFamily="2" charset="-122"/>
                <a:ea typeface="华文中宋" panose="02010600040101010101" pitchFamily="2" charset="-122"/>
              </a:rPr>
              <a:t>* 提供单纯功能，而不是复杂功能指令</a:t>
            </a:r>
            <a:r>
              <a:rPr lang="en-US" altLang="zh-CN" sz="2400" dirty="0" smtClean="0">
                <a:latin typeface="华文中宋" panose="02010600040101010101" pitchFamily="2" charset="-122"/>
                <a:ea typeface="华文中宋" panose="02010600040101010101" pitchFamily="2" charset="-122"/>
              </a:rPr>
              <a:t>----</a:t>
            </a:r>
            <a:r>
              <a:rPr lang="zh-CN" altLang="en-US" sz="2400" dirty="0" smtClean="0">
                <a:solidFill>
                  <a:srgbClr val="00B050"/>
                </a:solidFill>
                <a:latin typeface="华文中宋" panose="02010600040101010101" pitchFamily="2" charset="-122"/>
                <a:ea typeface="华文中宋" panose="02010600040101010101" pitchFamily="2" charset="-122"/>
              </a:rPr>
              <a:t>高级语言</a:t>
            </a:r>
            <a:r>
              <a:rPr lang="zh-CN" altLang="en-US" sz="2400" dirty="0" smtClean="0">
                <a:latin typeface="华文中宋" panose="02010600040101010101" pitchFamily="2" charset="-122"/>
                <a:ea typeface="华文中宋" panose="02010600040101010101" pitchFamily="2" charset="-122"/>
              </a:rPr>
              <a:t>；</a:t>
            </a:r>
            <a:br>
              <a:rPr lang="zh-CN" altLang="en-US" sz="2400" dirty="0" smtClean="0">
                <a:latin typeface="华文中宋" panose="02010600040101010101" pitchFamily="2" charset="-122"/>
                <a:ea typeface="华文中宋" panose="02010600040101010101" pitchFamily="2" charset="-122"/>
              </a:rPr>
            </a:br>
            <a:r>
              <a:rPr lang="zh-CN" altLang="en-US" sz="2400" dirty="0" smtClean="0">
                <a:latin typeface="华文中宋" panose="02010600040101010101" pitchFamily="2" charset="-122"/>
                <a:ea typeface="华文中宋" panose="02010600040101010101" pitchFamily="2" charset="-122"/>
              </a:rPr>
              <a:t>* 在取舍时考虑简化的折中</a:t>
            </a:r>
            <a:r>
              <a:rPr lang="en-US" altLang="zh-CN" sz="2400" dirty="0" smtClean="0">
                <a:latin typeface="华文中宋" panose="02010600040101010101" pitchFamily="2" charset="-122"/>
                <a:ea typeface="华文中宋" panose="02010600040101010101" pitchFamily="2" charset="-122"/>
              </a:rPr>
              <a:t>---</a:t>
            </a:r>
            <a:r>
              <a:rPr lang="zh-CN" altLang="en-US" sz="2400" dirty="0" smtClean="0">
                <a:solidFill>
                  <a:srgbClr val="00B050"/>
                </a:solidFill>
                <a:latin typeface="华文中宋" panose="02010600040101010101" pitchFamily="2" charset="-122"/>
                <a:ea typeface="华文中宋" panose="02010600040101010101" pitchFamily="2" charset="-122"/>
              </a:rPr>
              <a:t>源代码对应不同的指令序列；</a:t>
            </a:r>
            <a:br>
              <a:rPr lang="zh-CN" altLang="en-US" sz="2400" dirty="0" smtClean="0">
                <a:latin typeface="华文中宋" panose="02010600040101010101" pitchFamily="2" charset="-122"/>
                <a:ea typeface="华文中宋" panose="02010600040101010101" pitchFamily="2" charset="-122"/>
              </a:rPr>
            </a:br>
            <a:r>
              <a:rPr lang="zh-CN" altLang="en-US" sz="2400" dirty="0" smtClean="0">
                <a:latin typeface="华文中宋" panose="02010600040101010101" pitchFamily="2" charset="-122"/>
                <a:ea typeface="华文中宋" panose="02010600040101010101" pitchFamily="2" charset="-122"/>
              </a:rPr>
              <a:t>* 对于编译时作为常量的数值量，提供能将其确定为常量的指令。</a:t>
            </a:r>
            <a:br>
              <a:rPr lang="zh-CN" altLang="en-US" dirty="0" smtClean="0">
                <a:latin typeface="华文中宋" panose="02010600040101010101" pitchFamily="2" charset="-122"/>
                <a:ea typeface="华文中宋" panose="02010600040101010101" pitchFamily="2" charset="-122"/>
              </a:rPr>
            </a:br>
            <a:endParaRPr lang="zh-CN" altLang="en-US" sz="2800" b="1" dirty="0">
              <a:solidFill>
                <a:schemeClr val="tx2"/>
              </a:solidFill>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idx="4294967295"/>
          </p:nvPr>
        </p:nvSpPr>
        <p:spPr>
          <a:xfrm>
            <a:off x="436180" y="76200"/>
            <a:ext cx="8403020" cy="685800"/>
          </a:xfrm>
        </p:spPr>
        <p:txBody>
          <a:bodyPr>
            <a:normAutofit/>
          </a:bodyPr>
          <a:lstStyle/>
          <a:p>
            <a:pPr lvl="0">
              <a:spcBef>
                <a:spcPts val="0"/>
              </a:spcBef>
            </a:pPr>
            <a:r>
              <a:rPr lang="en-US" altLang="zh-CN" sz="2800" dirty="0">
                <a:solidFill>
                  <a:srgbClr val="0000FF"/>
                </a:solidFill>
                <a:latin typeface="华文中宋" panose="02010600040101010101" pitchFamily="2" charset="-122"/>
                <a:ea typeface="华文中宋" panose="02010600040101010101" pitchFamily="2" charset="-122"/>
              </a:rPr>
              <a:t>2.2 </a:t>
            </a:r>
            <a:r>
              <a:rPr lang="zh-CN" altLang="en-US" sz="2800" dirty="0">
                <a:solidFill>
                  <a:srgbClr val="0000FF"/>
                </a:solidFill>
                <a:latin typeface="华文中宋" panose="02010600040101010101" pitchFamily="2" charset="-122"/>
                <a:ea typeface="华文中宋" panose="02010600040101010101" pitchFamily="2" charset="-122"/>
              </a:rPr>
              <a:t>指令集系统结构的分类</a:t>
            </a:r>
            <a:endParaRPr lang="zh-CN" sz="2800" dirty="0">
              <a:solidFill>
                <a:schemeClr val="tx1"/>
              </a:solidFill>
              <a:latin typeface="华文中宋" panose="02010600040101010101" pitchFamily="2" charset="-122"/>
              <a:ea typeface="华文中宋" panose="02010600040101010101" pitchFamily="2" charset="-122"/>
            </a:endParaRPr>
          </a:p>
        </p:txBody>
      </p:sp>
      <p:sp>
        <p:nvSpPr>
          <p:cNvPr id="3" name="内容占位符 2"/>
          <p:cNvSpPr txBox="1"/>
          <p:nvPr/>
        </p:nvSpPr>
        <p:spPr>
          <a:xfrm>
            <a:off x="436180" y="1268760"/>
            <a:ext cx="8229600" cy="453650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pPr marL="0" indent="0">
              <a:buNone/>
            </a:pPr>
            <a:r>
              <a:rPr lang="zh-CN" altLang="en-US" sz="2800" dirty="0" smtClean="0">
                <a:latin typeface="华文中宋" panose="02010600040101010101" pitchFamily="2" charset="-122"/>
                <a:ea typeface="华文中宋" panose="02010600040101010101" pitchFamily="2" charset="-122"/>
              </a:rPr>
              <a:t>不同的系统结构方块图</a:t>
            </a:r>
            <a:br>
              <a:rPr lang="zh-CN" altLang="en-US" dirty="0" smtClean="0">
                <a:latin typeface="华文中宋" panose="02010600040101010101" pitchFamily="2" charset="-122"/>
                <a:ea typeface="华文中宋" panose="02010600040101010101" pitchFamily="2" charset="-122"/>
              </a:rPr>
            </a:br>
            <a:r>
              <a:rPr lang="en-US" altLang="zh-CN" sz="2400" dirty="0" smtClean="0">
                <a:latin typeface="华文中宋" panose="02010600040101010101" pitchFamily="2" charset="-122"/>
                <a:ea typeface="华文中宋" panose="02010600040101010101" pitchFamily="2" charset="-122"/>
              </a:rPr>
              <a:t>(a)</a:t>
            </a:r>
            <a:r>
              <a:rPr lang="zh-CN" altLang="en-US" sz="2400" dirty="0" smtClean="0">
                <a:latin typeface="华文中宋" panose="02010600040101010101" pitchFamily="2" charset="-122"/>
                <a:ea typeface="华文中宋" panose="02010600040101010101" pitchFamily="2" charset="-122"/>
              </a:rPr>
              <a:t>中，栈顶寄存器（</a:t>
            </a:r>
            <a:r>
              <a:rPr lang="en-US" altLang="zh-CN" sz="2400" dirty="0" smtClean="0">
                <a:latin typeface="华文中宋" panose="02010600040101010101" pitchFamily="2" charset="-122"/>
                <a:ea typeface="华文中宋" panose="02010600040101010101" pitchFamily="2" charset="-122"/>
              </a:rPr>
              <a:t>TOS</a:t>
            </a:r>
            <a:r>
              <a:rPr lang="zh-CN" altLang="en-US" sz="2400" dirty="0" smtClean="0">
                <a:latin typeface="华文中宋" panose="02010600040101010101" pitchFamily="2" charset="-122"/>
                <a:ea typeface="华文中宋" panose="02010600040101010101" pitchFamily="2" charset="-122"/>
              </a:rPr>
              <a:t>）指向堆栈顶部的输入操作数，并与下面的操作数结合在一起。第一个操作数被从堆栈中删除，运算结果存放在第二个操作数的位置，同时栈顶寄存器指向运算结果。所有的操作数都是隐含的。</a:t>
            </a:r>
            <a:endParaRPr lang="zh-CN" altLang="en-US" sz="2400" dirty="0" smtClean="0">
              <a:latin typeface="华文中宋" panose="02010600040101010101" pitchFamily="2" charset="-122"/>
              <a:ea typeface="华文中宋" panose="02010600040101010101" pitchFamily="2" charset="-122"/>
            </a:endParaRPr>
          </a:p>
          <a:p>
            <a:pPr marL="0" indent="0">
              <a:buNone/>
            </a:pPr>
            <a:r>
              <a:rPr lang="en-US" altLang="zh-CN" sz="2400" dirty="0" smtClean="0">
                <a:latin typeface="华文中宋" panose="02010600040101010101" pitchFamily="2" charset="-122"/>
                <a:ea typeface="华文中宋" panose="02010600040101010101" pitchFamily="2" charset="-122"/>
              </a:rPr>
              <a:t>(b)</a:t>
            </a:r>
            <a:r>
              <a:rPr lang="zh-CN" altLang="en-US" sz="2400" dirty="0" smtClean="0">
                <a:latin typeface="华文中宋" panose="02010600040101010101" pitchFamily="2" charset="-122"/>
                <a:ea typeface="华文中宋" panose="02010600040101010101" pitchFamily="2" charset="-122"/>
              </a:rPr>
              <a:t>中，累加器既是隐含的输入操作数也运算结果。</a:t>
            </a:r>
            <a:endParaRPr lang="zh-CN" altLang="en-US" sz="2400" dirty="0" smtClean="0">
              <a:latin typeface="华文中宋" panose="02010600040101010101" pitchFamily="2" charset="-122"/>
              <a:ea typeface="华文中宋" panose="02010600040101010101" pitchFamily="2" charset="-122"/>
            </a:endParaRPr>
          </a:p>
          <a:p>
            <a:pPr marL="0" indent="0">
              <a:buNone/>
            </a:pPr>
            <a:r>
              <a:rPr lang="zh-CN" altLang="en-US" sz="2400" dirty="0" smtClean="0">
                <a:latin typeface="华文中宋" panose="02010600040101010101" pitchFamily="2" charset="-122"/>
                <a:ea typeface="华文中宋" panose="02010600040101010101" pitchFamily="2" charset="-122"/>
              </a:rPr>
              <a:t> </a:t>
            </a:r>
            <a:r>
              <a:rPr lang="en-US" altLang="zh-CN" sz="2400" dirty="0" smtClean="0">
                <a:latin typeface="华文中宋" panose="02010600040101010101" pitchFamily="2" charset="-122"/>
                <a:ea typeface="华文中宋" panose="02010600040101010101" pitchFamily="2" charset="-122"/>
              </a:rPr>
              <a:t>(c)</a:t>
            </a:r>
            <a:r>
              <a:rPr lang="zh-CN" altLang="en-US" sz="2400" dirty="0" smtClean="0">
                <a:latin typeface="华文中宋" panose="02010600040101010101" pitchFamily="2" charset="-122"/>
                <a:ea typeface="华文中宋" panose="02010600040101010101" pitchFamily="2" charset="-122"/>
              </a:rPr>
              <a:t>中，其中一个操作数在寄存器中，另一个在存储器中，运算结果存放在寄存器中。</a:t>
            </a:r>
            <a:endParaRPr lang="zh-CN" altLang="en-US" sz="2400" dirty="0" smtClean="0">
              <a:latin typeface="华文中宋" panose="02010600040101010101" pitchFamily="2" charset="-122"/>
              <a:ea typeface="华文中宋" panose="02010600040101010101" pitchFamily="2" charset="-122"/>
            </a:endParaRPr>
          </a:p>
          <a:p>
            <a:pPr marL="0" indent="0">
              <a:buNone/>
            </a:pPr>
            <a:r>
              <a:rPr lang="en-US" altLang="zh-CN" sz="2400" dirty="0" smtClean="0">
                <a:latin typeface="华文中宋" panose="02010600040101010101" pitchFamily="2" charset="-122"/>
                <a:ea typeface="华文中宋" panose="02010600040101010101" pitchFamily="2" charset="-122"/>
              </a:rPr>
              <a:t>(d)</a:t>
            </a:r>
            <a:r>
              <a:rPr lang="zh-CN" altLang="en-US" sz="2400" dirty="0" smtClean="0">
                <a:latin typeface="华文中宋" panose="02010600040101010101" pitchFamily="2" charset="-122"/>
                <a:ea typeface="华文中宋" panose="02010600040101010101" pitchFamily="2" charset="-122"/>
              </a:rPr>
              <a:t>中，所有的操作数都是寄存器，与堆栈结构类似，也只能通过一些单独的指令传输到存储器中：（</a:t>
            </a:r>
            <a:r>
              <a:rPr lang="en-US" altLang="zh-CN" sz="2400" dirty="0" smtClean="0">
                <a:latin typeface="华文中宋" panose="02010600040101010101" pitchFamily="2" charset="-122"/>
                <a:ea typeface="华文中宋" panose="02010600040101010101" pitchFamily="2" charset="-122"/>
              </a:rPr>
              <a:t>a</a:t>
            </a:r>
            <a:r>
              <a:rPr lang="zh-CN" altLang="en-US" sz="2400" dirty="0" smtClean="0">
                <a:latin typeface="华文中宋" panose="02010600040101010101" pitchFamily="2" charset="-122"/>
                <a:ea typeface="华文中宋" panose="02010600040101010101" pitchFamily="2" charset="-122"/>
              </a:rPr>
              <a:t>）中是</a:t>
            </a:r>
            <a:r>
              <a:rPr lang="en-US" altLang="zh-CN" sz="2400" dirty="0" smtClean="0">
                <a:latin typeface="华文中宋" panose="02010600040101010101" pitchFamily="2" charset="-122"/>
                <a:ea typeface="华文中宋" panose="02010600040101010101" pitchFamily="2" charset="-122"/>
              </a:rPr>
              <a:t>push</a:t>
            </a:r>
            <a:r>
              <a:rPr lang="zh-CN" altLang="en-US" sz="2400" dirty="0" smtClean="0">
                <a:latin typeface="华文中宋" panose="02010600040101010101" pitchFamily="2" charset="-122"/>
                <a:ea typeface="华文中宋" panose="02010600040101010101" pitchFamily="2" charset="-122"/>
              </a:rPr>
              <a:t>或</a:t>
            </a:r>
            <a:r>
              <a:rPr lang="en-US" altLang="zh-CN" sz="2400" dirty="0" smtClean="0">
                <a:latin typeface="华文中宋" panose="02010600040101010101" pitchFamily="2" charset="-122"/>
                <a:ea typeface="华文中宋" panose="02010600040101010101" pitchFamily="2" charset="-122"/>
              </a:rPr>
              <a:t>pop</a:t>
            </a:r>
            <a:r>
              <a:rPr lang="zh-CN" altLang="en-US" sz="2400" dirty="0" smtClean="0">
                <a:latin typeface="华文中宋" panose="02010600040101010101" pitchFamily="2" charset="-122"/>
                <a:ea typeface="华文中宋" panose="02010600040101010101" pitchFamily="2" charset="-122"/>
              </a:rPr>
              <a:t>， </a:t>
            </a:r>
            <a:r>
              <a:rPr lang="en-US" altLang="zh-CN" sz="2400" dirty="0" smtClean="0">
                <a:latin typeface="华文中宋" panose="02010600040101010101" pitchFamily="2" charset="-122"/>
                <a:ea typeface="华文中宋" panose="02010600040101010101" pitchFamily="2" charset="-122"/>
              </a:rPr>
              <a:t>(d)</a:t>
            </a:r>
            <a:r>
              <a:rPr lang="zh-CN" altLang="en-US" sz="2400" dirty="0" smtClean="0">
                <a:latin typeface="华文中宋" panose="02010600040101010101" pitchFamily="2" charset="-122"/>
                <a:ea typeface="华文中宋" panose="02010600040101010101" pitchFamily="2" charset="-122"/>
              </a:rPr>
              <a:t>中是</a:t>
            </a:r>
            <a:r>
              <a:rPr lang="en-US" altLang="zh-CN" sz="2400" dirty="0" smtClean="0">
                <a:latin typeface="华文中宋" panose="02010600040101010101" pitchFamily="2" charset="-122"/>
                <a:ea typeface="华文中宋" panose="02010600040101010101" pitchFamily="2" charset="-122"/>
              </a:rPr>
              <a:t>load</a:t>
            </a:r>
            <a:r>
              <a:rPr lang="zh-CN" altLang="en-US" sz="2400" dirty="0" smtClean="0">
                <a:latin typeface="华文中宋" panose="02010600040101010101" pitchFamily="2" charset="-122"/>
                <a:ea typeface="华文中宋" panose="02010600040101010101" pitchFamily="2" charset="-122"/>
              </a:rPr>
              <a:t>或</a:t>
            </a:r>
            <a:r>
              <a:rPr lang="en-US" altLang="zh-CN" sz="2400" dirty="0" smtClean="0">
                <a:latin typeface="华文中宋" panose="02010600040101010101" pitchFamily="2" charset="-122"/>
                <a:ea typeface="华文中宋" panose="02010600040101010101" pitchFamily="2" charset="-122"/>
              </a:rPr>
              <a:t>store</a:t>
            </a:r>
            <a:r>
              <a:rPr lang="zh-CN" altLang="en-US" sz="2400" dirty="0" smtClean="0">
                <a:latin typeface="华文中宋" panose="02010600040101010101" pitchFamily="2" charset="-122"/>
                <a:ea typeface="华文中宋" panose="02010600040101010101" pitchFamily="2" charset="-122"/>
              </a:rPr>
              <a:t>。</a:t>
            </a:r>
            <a:br>
              <a:rPr lang="zh-CN" altLang="en-US" dirty="0" smtClean="0">
                <a:latin typeface="华文中宋" panose="02010600040101010101" pitchFamily="2" charset="-122"/>
                <a:ea typeface="华文中宋" panose="02010600040101010101" pitchFamily="2" charset="-122"/>
              </a:rPr>
            </a:br>
            <a:br>
              <a:rPr lang="zh-CN" altLang="en-US" dirty="0" smtClean="0">
                <a:latin typeface="华文中宋" panose="02010600040101010101" pitchFamily="2" charset="-122"/>
                <a:ea typeface="华文中宋" panose="02010600040101010101" pitchFamily="2" charset="-122"/>
              </a:rPr>
            </a:br>
            <a:endParaRPr lang="zh-CN" altLang="en-US" dirty="0" smtClean="0">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i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ox(i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p:cNvSpPr txBox="1"/>
          <p:nvPr/>
        </p:nvSpPr>
        <p:spPr>
          <a:xfrm>
            <a:off x="755576" y="404664"/>
            <a:ext cx="7562641" cy="6155018"/>
          </a:xfrm>
          <a:prstGeom prst="rect">
            <a:avLst/>
          </a:prstGeom>
          <a:noFill/>
        </p:spPr>
        <p:txBody>
          <a:bodyPr wrap="square" rtlCol="0">
            <a:spAutoFit/>
          </a:bodyPr>
          <a:lstStyle/>
          <a:p>
            <a:pPr>
              <a:lnSpc>
                <a:spcPct val="150000"/>
              </a:lnSpc>
              <a:spcAft>
                <a:spcPts val="1800"/>
              </a:spcAft>
            </a:pPr>
            <a:r>
              <a:rPr lang="zh-CN" altLang="en-US" sz="2800" b="1" dirty="0" smtClean="0">
                <a:solidFill>
                  <a:schemeClr val="accent1">
                    <a:lumMod val="75000"/>
                  </a:schemeClr>
                </a:solidFill>
                <a:latin typeface="华文中宋" panose="02010600040101010101" pitchFamily="2" charset="-122"/>
                <a:ea typeface="华文中宋" panose="02010600040101010101" pitchFamily="2" charset="-122"/>
              </a:rPr>
              <a:t>第</a:t>
            </a:r>
            <a:r>
              <a:rPr lang="en-US" altLang="zh-CN" sz="2800" b="1" dirty="0" smtClean="0">
                <a:solidFill>
                  <a:schemeClr val="accent1">
                    <a:lumMod val="75000"/>
                  </a:schemeClr>
                </a:solidFill>
                <a:latin typeface="华文中宋" panose="02010600040101010101" pitchFamily="2" charset="-122"/>
                <a:ea typeface="华文中宋" panose="02010600040101010101" pitchFamily="2" charset="-122"/>
              </a:rPr>
              <a:t>2</a:t>
            </a:r>
            <a:r>
              <a:rPr lang="zh-CN" altLang="en-US" sz="2800" b="1" dirty="0" smtClean="0">
                <a:solidFill>
                  <a:schemeClr val="accent1">
                    <a:lumMod val="75000"/>
                  </a:schemeClr>
                </a:solidFill>
                <a:latin typeface="华文中宋" panose="02010600040101010101" pitchFamily="2" charset="-122"/>
                <a:ea typeface="华文中宋" panose="02010600040101010101" pitchFamily="2" charset="-122"/>
              </a:rPr>
              <a:t>章  指令系统原理与示例</a:t>
            </a:r>
            <a:endParaRPr lang="en-US" altLang="zh-CN" sz="2800" b="1" dirty="0" smtClean="0">
              <a:solidFill>
                <a:schemeClr val="accent1">
                  <a:lumMod val="75000"/>
                </a:schemeClr>
              </a:solidFill>
              <a:latin typeface="华文中宋" panose="02010600040101010101" pitchFamily="2" charset="-122"/>
              <a:ea typeface="华文中宋" panose="02010600040101010101" pitchFamily="2" charset="-122"/>
            </a:endParaRPr>
          </a:p>
          <a:p>
            <a:pPr marL="342900" indent="-342900">
              <a:lnSpc>
                <a:spcPts val="3100"/>
              </a:lnSpc>
              <a:spcBef>
                <a:spcPct val="20000"/>
              </a:spcBef>
              <a:buClr>
                <a:schemeClr val="hlink"/>
              </a:buClr>
              <a:buSzPct val="70000"/>
              <a:buFont typeface="Wingdings" panose="05000000000000000000" pitchFamily="2" charset="2"/>
              <a:buNone/>
              <a:defRPr/>
            </a:pPr>
            <a:r>
              <a:rPr lang="en-US" altLang="zh-CN" sz="2400" kern="0" dirty="0">
                <a:latin typeface="华文中宋" panose="02010600040101010101" pitchFamily="2" charset="-122"/>
                <a:ea typeface="华文中宋" panose="02010600040101010101" pitchFamily="2" charset="-122"/>
              </a:rPr>
              <a:t>2.1  </a:t>
            </a:r>
            <a:r>
              <a:rPr lang="zh-CN" altLang="en-US" sz="2400" kern="0" dirty="0">
                <a:latin typeface="华文中宋" panose="02010600040101010101" pitchFamily="2" charset="-122"/>
                <a:ea typeface="华文中宋" panose="02010600040101010101" pitchFamily="2" charset="-122"/>
              </a:rPr>
              <a:t>简介</a:t>
            </a:r>
            <a:endParaRPr lang="en-US" altLang="zh-CN" sz="2400" kern="0" dirty="0">
              <a:latin typeface="华文中宋" panose="02010600040101010101" pitchFamily="2" charset="-122"/>
              <a:ea typeface="华文中宋" panose="02010600040101010101" pitchFamily="2" charset="-122"/>
            </a:endParaRPr>
          </a:p>
          <a:p>
            <a:pPr marL="342900" indent="-342900">
              <a:lnSpc>
                <a:spcPts val="3100"/>
              </a:lnSpc>
              <a:spcBef>
                <a:spcPct val="20000"/>
              </a:spcBef>
              <a:buClr>
                <a:schemeClr val="hlink"/>
              </a:buClr>
              <a:buSzPct val="70000"/>
              <a:defRPr/>
            </a:pPr>
            <a:r>
              <a:rPr lang="en-US" altLang="zh-CN" sz="2400" kern="0" dirty="0">
                <a:latin typeface="华文中宋" panose="02010600040101010101" pitchFamily="2" charset="-122"/>
                <a:ea typeface="华文中宋" panose="02010600040101010101" pitchFamily="2" charset="-122"/>
              </a:rPr>
              <a:t>2.2  </a:t>
            </a:r>
            <a:r>
              <a:rPr lang="zh-CN" altLang="en-US" sz="2400" kern="0" dirty="0">
                <a:latin typeface="华文中宋" panose="02010600040101010101" pitchFamily="2" charset="-122"/>
                <a:ea typeface="华文中宋" panose="02010600040101010101" pitchFamily="2" charset="-122"/>
              </a:rPr>
              <a:t>指令集系统结构的分类</a:t>
            </a:r>
            <a:endParaRPr lang="en-US" altLang="zh-CN" sz="2400" kern="0" dirty="0">
              <a:latin typeface="华文中宋" panose="02010600040101010101" pitchFamily="2" charset="-122"/>
              <a:ea typeface="华文中宋" panose="02010600040101010101" pitchFamily="2" charset="-122"/>
            </a:endParaRPr>
          </a:p>
          <a:p>
            <a:pPr marL="342900" indent="-342900">
              <a:lnSpc>
                <a:spcPts val="3100"/>
              </a:lnSpc>
              <a:spcBef>
                <a:spcPct val="20000"/>
              </a:spcBef>
              <a:buClr>
                <a:schemeClr val="hlink"/>
              </a:buClr>
              <a:buSzPct val="70000"/>
              <a:defRPr/>
            </a:pPr>
            <a:r>
              <a:rPr lang="en-US" altLang="zh-CN" sz="2400" kern="0" dirty="0">
                <a:latin typeface="华文中宋" panose="02010600040101010101" pitchFamily="2" charset="-122"/>
                <a:ea typeface="华文中宋" panose="02010600040101010101" pitchFamily="2" charset="-122"/>
              </a:rPr>
              <a:t>2.3  </a:t>
            </a:r>
            <a:r>
              <a:rPr lang="zh-CN" altLang="en-US" sz="2400" kern="0" dirty="0">
                <a:latin typeface="华文中宋" panose="02010600040101010101" pitchFamily="2" charset="-122"/>
                <a:ea typeface="华文中宋" panose="02010600040101010101" pitchFamily="2" charset="-122"/>
              </a:rPr>
              <a:t>存储器寻址</a:t>
            </a:r>
            <a:endParaRPr lang="en-US" altLang="zh-CN" sz="2400" kern="0" dirty="0">
              <a:latin typeface="华文中宋" panose="02010600040101010101" pitchFamily="2" charset="-122"/>
              <a:ea typeface="华文中宋" panose="02010600040101010101" pitchFamily="2" charset="-122"/>
            </a:endParaRPr>
          </a:p>
          <a:p>
            <a:pPr marL="342900" indent="-342900">
              <a:lnSpc>
                <a:spcPts val="3100"/>
              </a:lnSpc>
              <a:spcBef>
                <a:spcPct val="20000"/>
              </a:spcBef>
              <a:buClr>
                <a:schemeClr val="hlink"/>
              </a:buClr>
              <a:buSzPct val="70000"/>
              <a:buFont typeface="Wingdings" panose="05000000000000000000" pitchFamily="2" charset="2"/>
              <a:buNone/>
              <a:defRPr/>
            </a:pPr>
            <a:r>
              <a:rPr lang="en-US" altLang="zh-CN" sz="2400" kern="0" dirty="0">
                <a:latin typeface="华文中宋" panose="02010600040101010101" pitchFamily="2" charset="-122"/>
                <a:ea typeface="华文中宋" panose="02010600040101010101" pitchFamily="2" charset="-122"/>
              </a:rPr>
              <a:t>2.4  </a:t>
            </a:r>
            <a:r>
              <a:rPr lang="zh-CN" altLang="en-US" sz="2400" kern="0" dirty="0">
                <a:latin typeface="华文中宋" panose="02010600040101010101" pitchFamily="2" charset="-122"/>
                <a:ea typeface="华文中宋" panose="02010600040101010101" pitchFamily="2" charset="-122"/>
              </a:rPr>
              <a:t>操作数的大小和类别</a:t>
            </a:r>
            <a:endParaRPr lang="en-US" altLang="zh-CN" sz="2400" kern="0" dirty="0">
              <a:latin typeface="华文中宋" panose="02010600040101010101" pitchFamily="2" charset="-122"/>
              <a:ea typeface="华文中宋" panose="02010600040101010101" pitchFamily="2" charset="-122"/>
            </a:endParaRPr>
          </a:p>
          <a:p>
            <a:pPr marL="342900" indent="-342900">
              <a:lnSpc>
                <a:spcPts val="3100"/>
              </a:lnSpc>
              <a:spcBef>
                <a:spcPct val="20000"/>
              </a:spcBef>
              <a:buClr>
                <a:schemeClr val="hlink"/>
              </a:buClr>
              <a:buSzPct val="70000"/>
              <a:defRPr/>
            </a:pPr>
            <a:r>
              <a:rPr lang="en-US" altLang="zh-CN" sz="2400" kern="0" dirty="0">
                <a:latin typeface="华文中宋" panose="02010600040101010101" pitchFamily="2" charset="-122"/>
                <a:ea typeface="华文中宋" panose="02010600040101010101" pitchFamily="2" charset="-122"/>
              </a:rPr>
              <a:t>2.5  </a:t>
            </a:r>
            <a:r>
              <a:rPr lang="zh-CN" altLang="en-US" sz="2400" kern="0" dirty="0">
                <a:latin typeface="华文中宋" panose="02010600040101010101" pitchFamily="2" charset="-122"/>
                <a:ea typeface="华文中宋" panose="02010600040101010101" pitchFamily="2" charset="-122"/>
              </a:rPr>
              <a:t>指令系统的操作</a:t>
            </a:r>
            <a:endParaRPr lang="en-US" altLang="zh-CN" sz="2400" kern="0" dirty="0">
              <a:latin typeface="华文中宋" panose="02010600040101010101" pitchFamily="2" charset="-122"/>
              <a:ea typeface="华文中宋" panose="02010600040101010101" pitchFamily="2" charset="-122"/>
            </a:endParaRPr>
          </a:p>
          <a:p>
            <a:pPr marL="342900" indent="-342900">
              <a:lnSpc>
                <a:spcPts val="3100"/>
              </a:lnSpc>
              <a:spcBef>
                <a:spcPct val="20000"/>
              </a:spcBef>
              <a:buClr>
                <a:schemeClr val="hlink"/>
              </a:buClr>
              <a:buSzPct val="70000"/>
              <a:buFont typeface="Wingdings" panose="05000000000000000000" pitchFamily="2" charset="2"/>
              <a:buNone/>
              <a:defRPr/>
            </a:pPr>
            <a:r>
              <a:rPr lang="en-US" altLang="zh-CN" sz="2400" kern="0" dirty="0">
                <a:latin typeface="华文中宋" panose="02010600040101010101" pitchFamily="2" charset="-122"/>
                <a:ea typeface="华文中宋" panose="02010600040101010101" pitchFamily="2" charset="-122"/>
              </a:rPr>
              <a:t>2.6  </a:t>
            </a:r>
            <a:r>
              <a:rPr lang="zh-CN" altLang="en-US" sz="2400" kern="0" dirty="0">
                <a:latin typeface="华文中宋" panose="02010600040101010101" pitchFamily="2" charset="-122"/>
                <a:ea typeface="华文中宋" panose="02010600040101010101" pitchFamily="2" charset="-122"/>
              </a:rPr>
              <a:t>控制流指令</a:t>
            </a:r>
            <a:endParaRPr lang="en-US" altLang="zh-CN" sz="2400" kern="0" dirty="0">
              <a:latin typeface="华文中宋" panose="02010600040101010101" pitchFamily="2" charset="-122"/>
              <a:ea typeface="华文中宋" panose="02010600040101010101" pitchFamily="2" charset="-122"/>
            </a:endParaRPr>
          </a:p>
          <a:p>
            <a:pPr marL="342900" indent="-342900">
              <a:lnSpc>
                <a:spcPts val="3100"/>
              </a:lnSpc>
              <a:spcBef>
                <a:spcPct val="20000"/>
              </a:spcBef>
              <a:buClr>
                <a:schemeClr val="hlink"/>
              </a:buClr>
              <a:buSzPct val="70000"/>
              <a:defRPr/>
            </a:pPr>
            <a:r>
              <a:rPr lang="en-US" altLang="zh-CN" sz="2400" kern="0" dirty="0">
                <a:latin typeface="华文中宋" panose="02010600040101010101" pitchFamily="2" charset="-122"/>
                <a:ea typeface="华文中宋" panose="02010600040101010101" pitchFamily="2" charset="-122"/>
              </a:rPr>
              <a:t>2.7  </a:t>
            </a:r>
            <a:r>
              <a:rPr lang="zh-CN" altLang="en-US" sz="2400" kern="0" dirty="0">
                <a:latin typeface="华文中宋" panose="02010600040101010101" pitchFamily="2" charset="-122"/>
                <a:ea typeface="华文中宋" panose="02010600040101010101" pitchFamily="2" charset="-122"/>
              </a:rPr>
              <a:t>指令系统的编码</a:t>
            </a:r>
            <a:endParaRPr lang="en-US" altLang="zh-CN" sz="2400" kern="0" dirty="0">
              <a:latin typeface="华文中宋" panose="02010600040101010101" pitchFamily="2" charset="-122"/>
              <a:ea typeface="华文中宋" panose="02010600040101010101" pitchFamily="2" charset="-122"/>
            </a:endParaRPr>
          </a:p>
          <a:p>
            <a:pPr marL="342900" indent="-342900">
              <a:lnSpc>
                <a:spcPts val="3100"/>
              </a:lnSpc>
              <a:spcBef>
                <a:spcPct val="20000"/>
              </a:spcBef>
              <a:buClr>
                <a:schemeClr val="hlink"/>
              </a:buClr>
              <a:buSzPct val="70000"/>
              <a:buFont typeface="Wingdings" panose="05000000000000000000" pitchFamily="2" charset="2"/>
              <a:buNone/>
              <a:defRPr/>
            </a:pPr>
            <a:r>
              <a:rPr lang="en-US" altLang="zh-CN" sz="2400" kern="0" dirty="0">
                <a:latin typeface="华文中宋" panose="02010600040101010101" pitchFamily="2" charset="-122"/>
                <a:ea typeface="华文中宋" panose="02010600040101010101" pitchFamily="2" charset="-122"/>
              </a:rPr>
              <a:t>2.8  </a:t>
            </a:r>
            <a:r>
              <a:rPr lang="zh-CN" altLang="en-US" sz="2400" kern="0" dirty="0">
                <a:latin typeface="华文中宋" panose="02010600040101010101" pitchFamily="2" charset="-122"/>
                <a:ea typeface="华文中宋" panose="02010600040101010101" pitchFamily="2" charset="-122"/>
              </a:rPr>
              <a:t>相关问题：编译器的角色</a:t>
            </a:r>
            <a:endParaRPr lang="en-US" altLang="zh-CN" sz="2400" kern="0" dirty="0">
              <a:latin typeface="华文中宋" panose="02010600040101010101" pitchFamily="2" charset="-122"/>
              <a:ea typeface="华文中宋" panose="02010600040101010101" pitchFamily="2" charset="-122"/>
            </a:endParaRPr>
          </a:p>
          <a:p>
            <a:pPr marL="342900" indent="-342900">
              <a:lnSpc>
                <a:spcPts val="3100"/>
              </a:lnSpc>
              <a:spcBef>
                <a:spcPct val="20000"/>
              </a:spcBef>
              <a:buClr>
                <a:schemeClr val="hlink"/>
              </a:buClr>
              <a:buSzPct val="70000"/>
              <a:defRPr/>
            </a:pPr>
            <a:r>
              <a:rPr lang="en-US" altLang="zh-CN" sz="2400" kern="0" dirty="0">
                <a:solidFill>
                  <a:srgbClr val="0000FF"/>
                </a:solidFill>
                <a:latin typeface="华文中宋" panose="02010600040101010101" pitchFamily="2" charset="-122"/>
                <a:ea typeface="华文中宋" panose="02010600040101010101" pitchFamily="2" charset="-122"/>
              </a:rPr>
              <a:t>2.9  </a:t>
            </a:r>
            <a:r>
              <a:rPr lang="en-US" altLang="zh-CN" sz="2400" kern="0" dirty="0" smtClean="0">
                <a:solidFill>
                  <a:srgbClr val="0000FF"/>
                </a:solidFill>
                <a:latin typeface="华文中宋" panose="02010600040101010101" pitchFamily="2" charset="-122"/>
                <a:ea typeface="华文中宋" panose="02010600040101010101" pitchFamily="2" charset="-122"/>
              </a:rPr>
              <a:t>MIPS</a:t>
            </a:r>
            <a:r>
              <a:rPr lang="zh-CN" altLang="en-US" sz="2400" kern="0" dirty="0" smtClean="0">
                <a:solidFill>
                  <a:srgbClr val="0000FF"/>
                </a:solidFill>
                <a:latin typeface="华文中宋" panose="02010600040101010101" pitchFamily="2" charset="-122"/>
                <a:ea typeface="华文中宋" panose="02010600040101010101" pitchFamily="2" charset="-122"/>
              </a:rPr>
              <a:t>系统</a:t>
            </a:r>
            <a:r>
              <a:rPr lang="zh-CN" altLang="en-US" sz="2400" kern="0" dirty="0">
                <a:solidFill>
                  <a:srgbClr val="0000FF"/>
                </a:solidFill>
                <a:latin typeface="华文中宋" panose="02010600040101010101" pitchFamily="2" charset="-122"/>
                <a:ea typeface="华文中宋" panose="02010600040101010101" pitchFamily="2" charset="-122"/>
              </a:rPr>
              <a:t>结构</a:t>
            </a:r>
            <a:endParaRPr lang="en-US" altLang="zh-CN" sz="2400" kern="0" dirty="0">
              <a:solidFill>
                <a:srgbClr val="0000FF"/>
              </a:solidFill>
              <a:latin typeface="华文中宋" panose="02010600040101010101" pitchFamily="2" charset="-122"/>
              <a:ea typeface="华文中宋" panose="02010600040101010101" pitchFamily="2" charset="-122"/>
            </a:endParaRPr>
          </a:p>
          <a:p>
            <a:pPr marL="342900" indent="-342900">
              <a:lnSpc>
                <a:spcPts val="3100"/>
              </a:lnSpc>
              <a:spcBef>
                <a:spcPct val="20000"/>
              </a:spcBef>
              <a:buClr>
                <a:schemeClr val="hlink"/>
              </a:buClr>
              <a:buSzPct val="70000"/>
              <a:buFont typeface="Wingdings" panose="05000000000000000000" pitchFamily="2" charset="2"/>
              <a:buNone/>
              <a:defRPr/>
            </a:pPr>
            <a:r>
              <a:rPr lang="en-US" altLang="zh-CN" sz="2400" kern="0" dirty="0">
                <a:latin typeface="华文中宋" panose="02010600040101010101" pitchFamily="2" charset="-122"/>
                <a:ea typeface="华文中宋" panose="02010600040101010101" pitchFamily="2" charset="-122"/>
              </a:rPr>
              <a:t>2</a:t>
            </a:r>
            <a:r>
              <a:rPr lang="en-US" altLang="zh-CN" sz="2400" kern="0" dirty="0" smtClean="0">
                <a:latin typeface="华文中宋" panose="02010600040101010101" pitchFamily="2" charset="-122"/>
                <a:ea typeface="华文中宋" panose="02010600040101010101" pitchFamily="2" charset="-122"/>
              </a:rPr>
              <a:t>.10  </a:t>
            </a:r>
            <a:r>
              <a:rPr lang="zh-CN" altLang="en-US" sz="2400" kern="0" dirty="0" smtClean="0">
                <a:latin typeface="华文中宋" panose="02010600040101010101" pitchFamily="2" charset="-122"/>
                <a:ea typeface="华文中宋" panose="02010600040101010101" pitchFamily="2" charset="-122"/>
              </a:rPr>
              <a:t>谬误和易犯的错误</a:t>
            </a:r>
            <a:endParaRPr lang="en-US" altLang="zh-CN" sz="2400" kern="0" dirty="0" smtClean="0">
              <a:latin typeface="华文中宋" panose="02010600040101010101" pitchFamily="2" charset="-122"/>
              <a:ea typeface="华文中宋" panose="02010600040101010101" pitchFamily="2" charset="-122"/>
            </a:endParaRPr>
          </a:p>
          <a:p>
            <a:pPr marL="342900" indent="-342900">
              <a:lnSpc>
                <a:spcPts val="3100"/>
              </a:lnSpc>
              <a:spcBef>
                <a:spcPct val="20000"/>
              </a:spcBef>
              <a:buClr>
                <a:schemeClr val="hlink"/>
              </a:buClr>
              <a:buSzPct val="70000"/>
              <a:buFont typeface="Wingdings" panose="05000000000000000000" pitchFamily="2" charset="2"/>
              <a:buNone/>
              <a:defRPr/>
            </a:pPr>
            <a:r>
              <a:rPr lang="en-US" altLang="zh-CN" sz="2400" kern="0" dirty="0" smtClean="0">
                <a:latin typeface="华文中宋" panose="02010600040101010101" pitchFamily="2" charset="-122"/>
                <a:ea typeface="华文中宋" panose="02010600040101010101" pitchFamily="2" charset="-122"/>
              </a:rPr>
              <a:t>2.11 </a:t>
            </a:r>
            <a:r>
              <a:rPr lang="zh-CN" altLang="en-US" sz="2400" kern="0" dirty="0" smtClean="0">
                <a:latin typeface="华文中宋" panose="02010600040101010101" pitchFamily="2" charset="-122"/>
                <a:ea typeface="华文中宋" panose="02010600040101010101" pitchFamily="2" charset="-122"/>
              </a:rPr>
              <a:t>结论</a:t>
            </a:r>
            <a:endParaRPr lang="en-US" altLang="zh-CN" sz="2400" kern="0" dirty="0">
              <a:latin typeface="华文中宋" panose="02010600040101010101" pitchFamily="2" charset="-122"/>
              <a:ea typeface="华文中宋" panose="02010600040101010101" pitchFamily="2" charset="-122"/>
            </a:endParaRPr>
          </a:p>
        </p:txBody>
      </p:sp>
      <p:cxnSp>
        <p:nvCxnSpPr>
          <p:cNvPr id="3" name="Straight Connector 9"/>
          <p:cNvCxnSpPr/>
          <p:nvPr/>
        </p:nvCxnSpPr>
        <p:spPr>
          <a:xfrm>
            <a:off x="682352" y="1267172"/>
            <a:ext cx="5257800" cy="1588"/>
          </a:xfrm>
          <a:prstGeom prst="line">
            <a:avLst/>
          </a:prstGeom>
          <a:ln w="47625">
            <a:solidFill>
              <a:schemeClr val="tx1"/>
            </a:solidFill>
          </a:ln>
          <a:effectLst/>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idx="4294967295"/>
          </p:nvPr>
        </p:nvSpPr>
        <p:spPr>
          <a:xfrm>
            <a:off x="436180" y="76200"/>
            <a:ext cx="8403020" cy="685800"/>
          </a:xfrm>
        </p:spPr>
        <p:txBody>
          <a:bodyPr>
            <a:normAutofit/>
          </a:bodyPr>
          <a:lstStyle/>
          <a:p>
            <a:pPr lvl="0">
              <a:spcBef>
                <a:spcPts val="0"/>
              </a:spcBef>
            </a:pPr>
            <a:r>
              <a:rPr lang="en-US" altLang="zh-CN" sz="2800" dirty="0" smtClean="0">
                <a:solidFill>
                  <a:srgbClr val="0000FF"/>
                </a:solidFill>
                <a:latin typeface="华文中宋" panose="02010600040101010101" pitchFamily="2" charset="-122"/>
                <a:ea typeface="华文中宋" panose="02010600040101010101" pitchFamily="2" charset="-122"/>
              </a:rPr>
              <a:t>2.9 </a:t>
            </a:r>
            <a:r>
              <a:rPr lang="en-US" altLang="zh-CN" sz="2800" dirty="0" smtClean="0">
                <a:solidFill>
                  <a:srgbClr val="0000FF"/>
                </a:solidFill>
                <a:latin typeface="华文中宋" panose="02010600040101010101" pitchFamily="2" charset="-122"/>
                <a:ea typeface="华文中宋" panose="02010600040101010101" pitchFamily="2" charset="-122"/>
              </a:rPr>
              <a:t>MIPS</a:t>
            </a:r>
            <a:r>
              <a:rPr lang="zh-CN" altLang="en-US" sz="2800" dirty="0" smtClean="0">
                <a:solidFill>
                  <a:srgbClr val="0000FF"/>
                </a:solidFill>
                <a:latin typeface="华文中宋" panose="02010600040101010101" pitchFamily="2" charset="-122"/>
                <a:ea typeface="华文中宋" panose="02010600040101010101" pitchFamily="2" charset="-122"/>
              </a:rPr>
              <a:t>系统</a:t>
            </a:r>
            <a:r>
              <a:rPr lang="zh-CN" altLang="en-US" sz="2800" dirty="0" smtClean="0">
                <a:solidFill>
                  <a:srgbClr val="0000FF"/>
                </a:solidFill>
                <a:latin typeface="华文中宋" panose="02010600040101010101" pitchFamily="2" charset="-122"/>
                <a:ea typeface="华文中宋" panose="02010600040101010101" pitchFamily="2" charset="-122"/>
              </a:rPr>
              <a:t>结构</a:t>
            </a:r>
            <a:endParaRPr lang="zh-CN" sz="2800" dirty="0">
              <a:solidFill>
                <a:schemeClr val="tx1"/>
              </a:solidFill>
              <a:latin typeface="华文中宋" panose="02010600040101010101" pitchFamily="2" charset="-122"/>
              <a:ea typeface="华文中宋" panose="02010600040101010101" pitchFamily="2" charset="-122"/>
            </a:endParaRPr>
          </a:p>
        </p:txBody>
      </p:sp>
      <p:sp>
        <p:nvSpPr>
          <p:cNvPr id="3" name="内容占位符 2"/>
          <p:cNvSpPr txBox="1"/>
          <p:nvPr/>
        </p:nvSpPr>
        <p:spPr>
          <a:xfrm>
            <a:off x="625564" y="1052736"/>
            <a:ext cx="8024252" cy="2660306"/>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r>
              <a:rPr lang="zh-CN" altLang="en-US" sz="2400" dirty="0" smtClean="0">
                <a:latin typeface="华文中宋" panose="02010600040101010101" pitchFamily="2" charset="-122"/>
                <a:ea typeface="华文中宋" panose="02010600040101010101" pitchFamily="2" charset="-122"/>
              </a:rPr>
              <a:t>一种简单</a:t>
            </a:r>
            <a:r>
              <a:rPr lang="en-US" altLang="zh-CN" sz="2400" dirty="0" smtClean="0">
                <a:solidFill>
                  <a:srgbClr val="FF0000"/>
                </a:solidFill>
                <a:latin typeface="华文中宋" panose="02010600040101010101" pitchFamily="2" charset="-122"/>
                <a:ea typeface="华文中宋" panose="02010600040101010101" pitchFamily="2" charset="-122"/>
              </a:rPr>
              <a:t>64</a:t>
            </a:r>
            <a:r>
              <a:rPr lang="zh-CN" altLang="en-US" sz="2400" dirty="0" smtClean="0">
                <a:latin typeface="华文中宋" panose="02010600040101010101" pitchFamily="2" charset="-122"/>
                <a:ea typeface="华文中宋" panose="02010600040101010101" pitchFamily="2" charset="-122"/>
              </a:rPr>
              <a:t>位</a:t>
            </a:r>
            <a:r>
              <a:rPr lang="en-US" altLang="zh-CN" sz="2400" dirty="0" smtClean="0">
                <a:solidFill>
                  <a:srgbClr val="FF0000"/>
                </a:solidFill>
                <a:latin typeface="华文中宋" panose="02010600040101010101" pitchFamily="2" charset="-122"/>
                <a:ea typeface="华文中宋" panose="02010600040101010101" pitchFamily="2" charset="-122"/>
              </a:rPr>
              <a:t>load-store</a:t>
            </a:r>
            <a:r>
              <a:rPr lang="zh-CN" altLang="en-US" sz="2400" dirty="0" smtClean="0">
                <a:latin typeface="华文中宋" panose="02010600040101010101" pitchFamily="2" charset="-122"/>
                <a:ea typeface="华文中宋" panose="02010600040101010101" pitchFamily="2" charset="-122"/>
              </a:rPr>
              <a:t>系统结构</a:t>
            </a:r>
            <a:endParaRPr lang="zh-CN" altLang="en-US" sz="2400" dirty="0" smtClean="0">
              <a:latin typeface="华文中宋" panose="02010600040101010101" pitchFamily="2" charset="-122"/>
              <a:ea typeface="华文中宋" panose="02010600040101010101" pitchFamily="2" charset="-122"/>
            </a:endParaRPr>
          </a:p>
          <a:p>
            <a:r>
              <a:rPr lang="zh-CN" altLang="en-US" sz="2400" dirty="0" smtClean="0">
                <a:solidFill>
                  <a:srgbClr val="FF0000"/>
                </a:solidFill>
                <a:latin typeface="华文中宋" panose="02010600040101010101" pitchFamily="2" charset="-122"/>
                <a:ea typeface="华文中宋" panose="02010600040101010101" pitchFamily="2" charset="-122"/>
              </a:rPr>
              <a:t>固定长度</a:t>
            </a:r>
            <a:r>
              <a:rPr lang="zh-CN" altLang="en-US" sz="2400" dirty="0" smtClean="0">
                <a:latin typeface="华文中宋" panose="02010600040101010101" pitchFamily="2" charset="-122"/>
                <a:ea typeface="华文中宋" panose="02010600040101010101" pitchFamily="2" charset="-122"/>
              </a:rPr>
              <a:t>指令编码，译码简单，有利于实现高效率流水线。</a:t>
            </a:r>
            <a:endParaRPr lang="zh-CN" altLang="en-US" sz="2400" dirty="0" smtClean="0">
              <a:latin typeface="华文中宋" panose="02010600040101010101" pitchFamily="2" charset="-122"/>
              <a:ea typeface="华文中宋" panose="02010600040101010101" pitchFamily="2" charset="-122"/>
            </a:endParaRPr>
          </a:p>
          <a:p>
            <a:r>
              <a:rPr lang="zh-CN" altLang="en-US" sz="2400" dirty="0" smtClean="0">
                <a:latin typeface="华文中宋" panose="02010600040101010101" pitchFamily="2" charset="-122"/>
                <a:ea typeface="华文中宋" panose="02010600040101010101" pitchFamily="2" charset="-122"/>
              </a:rPr>
              <a:t>使编译器更容易产生高效的目标代码。</a:t>
            </a:r>
            <a:br>
              <a:rPr lang="zh-CN" altLang="en-US" sz="2800" dirty="0" smtClean="0">
                <a:latin typeface="华文中宋" panose="02010600040101010101" pitchFamily="2" charset="-122"/>
                <a:ea typeface="华文中宋" panose="02010600040101010101" pitchFamily="2" charset="-122"/>
              </a:rPr>
            </a:br>
            <a:endParaRPr lang="zh-CN" altLang="en-US" sz="2400" b="1" dirty="0">
              <a:solidFill>
                <a:schemeClr val="tx2"/>
              </a:solidFill>
              <a:latin typeface="华文中宋" panose="02010600040101010101" pitchFamily="2" charset="-122"/>
              <a:ea typeface="华文中宋" panose="02010600040101010101" pitchFamily="2" charset="-122"/>
            </a:endParaRPr>
          </a:p>
        </p:txBody>
      </p:sp>
      <p:sp>
        <p:nvSpPr>
          <p:cNvPr id="4" name="内容占位符 2"/>
          <p:cNvSpPr txBox="1"/>
          <p:nvPr/>
        </p:nvSpPr>
        <p:spPr>
          <a:xfrm>
            <a:off x="683568" y="2924944"/>
            <a:ext cx="8229600" cy="3395818"/>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pPr marL="0" indent="0">
              <a:buNone/>
            </a:pPr>
            <a:r>
              <a:rPr lang="en-US" altLang="zh-CN" sz="2800" dirty="0" smtClean="0">
                <a:latin typeface="华文中宋" panose="02010600040101010101" pitchFamily="2" charset="-122"/>
                <a:ea typeface="华文中宋" panose="02010600040101010101" pitchFamily="2" charset="-122"/>
              </a:rPr>
              <a:t>MIPS64</a:t>
            </a:r>
            <a:r>
              <a:rPr lang="zh-CN" altLang="en-US" sz="2800" dirty="0" smtClean="0">
                <a:latin typeface="华文中宋" panose="02010600040101010101" pitchFamily="2" charset="-122"/>
                <a:ea typeface="华文中宋" panose="02010600040101010101" pitchFamily="2" charset="-122"/>
              </a:rPr>
              <a:t>的</a:t>
            </a:r>
            <a:r>
              <a:rPr lang="zh-CN" altLang="en-US" sz="2800" dirty="0" smtClean="0">
                <a:latin typeface="华文中宋" panose="02010600040101010101" pitchFamily="2" charset="-122"/>
                <a:ea typeface="华文中宋" panose="02010600040101010101" pitchFamily="2" charset="-122"/>
              </a:rPr>
              <a:t>寄存器</a:t>
            </a:r>
            <a:endParaRPr lang="zh-CN" altLang="en-US" sz="2800" dirty="0" smtClean="0">
              <a:latin typeface="华文中宋" panose="02010600040101010101" pitchFamily="2" charset="-122"/>
              <a:ea typeface="华文中宋" panose="02010600040101010101" pitchFamily="2" charset="-122"/>
            </a:endParaRPr>
          </a:p>
          <a:p>
            <a:r>
              <a:rPr lang="en-US" altLang="zh-CN" sz="2400" dirty="0" smtClean="0">
                <a:solidFill>
                  <a:srgbClr val="C00000"/>
                </a:solidFill>
                <a:latin typeface="华文中宋" panose="02010600040101010101" pitchFamily="2" charset="-122"/>
                <a:ea typeface="华文中宋" panose="02010600040101010101" pitchFamily="2" charset="-122"/>
              </a:rPr>
              <a:t>32</a:t>
            </a:r>
            <a:r>
              <a:rPr lang="zh-CN" altLang="en-US" sz="2400" dirty="0" smtClean="0">
                <a:latin typeface="华文中宋" panose="02010600040101010101" pitchFamily="2" charset="-122"/>
                <a:ea typeface="华文中宋" panose="02010600040101010101" pitchFamily="2" charset="-122"/>
              </a:rPr>
              <a:t>个</a:t>
            </a:r>
            <a:r>
              <a:rPr lang="en-US" altLang="zh-CN" sz="2400" dirty="0" smtClean="0">
                <a:latin typeface="华文中宋" panose="02010600040101010101" pitchFamily="2" charset="-122"/>
                <a:ea typeface="华文中宋" panose="02010600040101010101" pitchFamily="2" charset="-122"/>
              </a:rPr>
              <a:t>64</a:t>
            </a:r>
            <a:r>
              <a:rPr lang="zh-CN" altLang="en-US" sz="2400" dirty="0" smtClean="0">
                <a:latin typeface="华文中宋" panose="02010600040101010101" pitchFamily="2" charset="-122"/>
                <a:ea typeface="华文中宋" panose="02010600040101010101" pitchFamily="2" charset="-122"/>
              </a:rPr>
              <a:t>位通用寄存器（</a:t>
            </a:r>
            <a:r>
              <a:rPr lang="en-US" altLang="zh-CN" sz="2400" dirty="0" smtClean="0">
                <a:latin typeface="华文中宋" panose="02010600040101010101" pitchFamily="2" charset="-122"/>
                <a:ea typeface="华文中宋" panose="02010600040101010101" pitchFamily="2" charset="-122"/>
              </a:rPr>
              <a:t>GPR</a:t>
            </a:r>
            <a:r>
              <a:rPr lang="zh-CN" altLang="en-US" sz="2400" dirty="0" smtClean="0">
                <a:latin typeface="华文中宋" panose="02010600040101010101" pitchFamily="2" charset="-122"/>
                <a:ea typeface="华文中宋" panose="02010600040101010101" pitchFamily="2" charset="-122"/>
              </a:rPr>
              <a:t>）</a:t>
            </a:r>
            <a:r>
              <a:rPr lang="en-US" altLang="zh-CN" sz="2400" dirty="0" smtClean="0">
                <a:latin typeface="华文中宋" panose="02010600040101010101" pitchFamily="2" charset="-122"/>
                <a:ea typeface="华文中宋" panose="02010600040101010101" pitchFamily="2" charset="-122"/>
              </a:rPr>
              <a:t>,</a:t>
            </a:r>
            <a:r>
              <a:rPr lang="zh-CN" altLang="en-US" sz="2400" dirty="0" smtClean="0">
                <a:latin typeface="华文中宋" panose="02010600040101010101" pitchFamily="2" charset="-122"/>
                <a:ea typeface="华文中宋" panose="02010600040101010101" pitchFamily="2" charset="-122"/>
              </a:rPr>
              <a:t>名称为</a:t>
            </a:r>
            <a:r>
              <a:rPr lang="en-US" altLang="zh-CN" sz="2400" dirty="0" smtClean="0">
                <a:latin typeface="华文中宋" panose="02010600040101010101" pitchFamily="2" charset="-122"/>
                <a:ea typeface="华文中宋" panose="02010600040101010101" pitchFamily="2" charset="-122"/>
              </a:rPr>
              <a:t>R0</a:t>
            </a:r>
            <a:r>
              <a:rPr lang="zh-CN" altLang="en-US" sz="2400" dirty="0" smtClean="0">
                <a:latin typeface="华文中宋" panose="02010600040101010101" pitchFamily="2" charset="-122"/>
                <a:ea typeface="华文中宋" panose="02010600040101010101" pitchFamily="2" charset="-122"/>
              </a:rPr>
              <a:t>，</a:t>
            </a:r>
            <a:r>
              <a:rPr lang="en-US" altLang="zh-CN" sz="2400" dirty="0" smtClean="0">
                <a:latin typeface="华文中宋" panose="02010600040101010101" pitchFamily="2" charset="-122"/>
                <a:ea typeface="华文中宋" panose="02010600040101010101" pitchFamily="2" charset="-122"/>
              </a:rPr>
              <a:t>R1</a:t>
            </a:r>
            <a:r>
              <a:rPr lang="zh-CN" altLang="en-US" sz="2400" dirty="0" smtClean="0">
                <a:latin typeface="华文中宋" panose="02010600040101010101" pitchFamily="2" charset="-122"/>
                <a:ea typeface="华文中宋" panose="02010600040101010101" pitchFamily="2" charset="-122"/>
              </a:rPr>
              <a:t>，</a:t>
            </a:r>
            <a:r>
              <a:rPr lang="en-US" altLang="zh-CN" sz="2400" dirty="0" smtClean="0">
                <a:latin typeface="华文中宋" panose="02010600040101010101" pitchFamily="2" charset="-122"/>
                <a:ea typeface="华文中宋" panose="02010600040101010101" pitchFamily="2" charset="-122"/>
              </a:rPr>
              <a:t>…</a:t>
            </a:r>
            <a:r>
              <a:rPr lang="zh-CN" altLang="en-US" sz="2400" dirty="0" smtClean="0">
                <a:latin typeface="华文中宋" panose="02010600040101010101" pitchFamily="2" charset="-122"/>
                <a:ea typeface="华文中宋" panose="02010600040101010101" pitchFamily="2" charset="-122"/>
              </a:rPr>
              <a:t>，</a:t>
            </a:r>
            <a:r>
              <a:rPr lang="en-US" altLang="zh-CN" sz="2400" dirty="0" smtClean="0">
                <a:latin typeface="华文中宋" panose="02010600040101010101" pitchFamily="2" charset="-122"/>
                <a:ea typeface="华文中宋" panose="02010600040101010101" pitchFamily="2" charset="-122"/>
              </a:rPr>
              <a:t>R31</a:t>
            </a:r>
            <a:r>
              <a:rPr lang="zh-CN" altLang="en-US" sz="2400" dirty="0" smtClean="0">
                <a:latin typeface="华文中宋" panose="02010600040101010101" pitchFamily="2" charset="-122"/>
                <a:ea typeface="华文中宋" panose="02010600040101010101" pitchFamily="2" charset="-122"/>
              </a:rPr>
              <a:t>，也称为寄存器。</a:t>
            </a:r>
            <a:endParaRPr lang="zh-CN" altLang="en-US" sz="2400" dirty="0" smtClean="0">
              <a:latin typeface="华文中宋" panose="02010600040101010101" pitchFamily="2" charset="-122"/>
              <a:ea typeface="华文中宋" panose="02010600040101010101" pitchFamily="2" charset="-122"/>
            </a:endParaRPr>
          </a:p>
          <a:p>
            <a:r>
              <a:rPr lang="en-US" altLang="zh-CN" sz="2400" dirty="0" smtClean="0">
                <a:solidFill>
                  <a:srgbClr val="C00000"/>
                </a:solidFill>
                <a:latin typeface="华文中宋" panose="02010600040101010101" pitchFamily="2" charset="-122"/>
                <a:ea typeface="华文中宋" panose="02010600040101010101" pitchFamily="2" charset="-122"/>
              </a:rPr>
              <a:t>32</a:t>
            </a:r>
            <a:r>
              <a:rPr lang="zh-CN" altLang="en-US" sz="2400" dirty="0" smtClean="0">
                <a:latin typeface="华文中宋" panose="02010600040101010101" pitchFamily="2" charset="-122"/>
                <a:ea typeface="华文中宋" panose="02010600040101010101" pitchFamily="2" charset="-122"/>
              </a:rPr>
              <a:t>个浮点寄存器（</a:t>
            </a:r>
            <a:r>
              <a:rPr lang="en-US" altLang="zh-CN" sz="2400" dirty="0" smtClean="0">
                <a:latin typeface="华文中宋" panose="02010600040101010101" pitchFamily="2" charset="-122"/>
                <a:ea typeface="华文中宋" panose="02010600040101010101" pitchFamily="2" charset="-122"/>
              </a:rPr>
              <a:t>FPR</a:t>
            </a:r>
            <a:r>
              <a:rPr lang="zh-CN" altLang="en-US" sz="2400" dirty="0" smtClean="0">
                <a:latin typeface="华文中宋" panose="02010600040101010101" pitchFamily="2" charset="-122"/>
                <a:ea typeface="华文中宋" panose="02010600040101010101" pitchFamily="2" charset="-122"/>
              </a:rPr>
              <a:t>），名称为</a:t>
            </a:r>
            <a:r>
              <a:rPr lang="en-US" altLang="zh-CN" sz="2400" dirty="0" smtClean="0">
                <a:latin typeface="华文中宋" panose="02010600040101010101" pitchFamily="2" charset="-122"/>
                <a:ea typeface="华文中宋" panose="02010600040101010101" pitchFamily="2" charset="-122"/>
              </a:rPr>
              <a:t>F0</a:t>
            </a:r>
            <a:r>
              <a:rPr lang="zh-CN" altLang="en-US" sz="2400" dirty="0" smtClean="0">
                <a:latin typeface="华文中宋" panose="02010600040101010101" pitchFamily="2" charset="-122"/>
                <a:ea typeface="华文中宋" panose="02010600040101010101" pitchFamily="2" charset="-122"/>
              </a:rPr>
              <a:t>，</a:t>
            </a:r>
            <a:r>
              <a:rPr lang="en-US" altLang="zh-CN" sz="2400" dirty="0" smtClean="0">
                <a:latin typeface="华文中宋" panose="02010600040101010101" pitchFamily="2" charset="-122"/>
                <a:ea typeface="华文中宋" panose="02010600040101010101" pitchFamily="2" charset="-122"/>
              </a:rPr>
              <a:t>F1</a:t>
            </a:r>
            <a:r>
              <a:rPr lang="zh-CN" altLang="en-US" sz="2400" dirty="0" smtClean="0">
                <a:latin typeface="华文中宋" panose="02010600040101010101" pitchFamily="2" charset="-122"/>
                <a:ea typeface="华文中宋" panose="02010600040101010101" pitchFamily="2" charset="-122"/>
              </a:rPr>
              <a:t>， </a:t>
            </a:r>
            <a:r>
              <a:rPr lang="en-US" altLang="zh-CN" sz="2400" dirty="0" smtClean="0">
                <a:latin typeface="华文中宋" panose="02010600040101010101" pitchFamily="2" charset="-122"/>
                <a:ea typeface="华文中宋" panose="02010600040101010101" pitchFamily="2" charset="-122"/>
              </a:rPr>
              <a:t>…</a:t>
            </a:r>
            <a:r>
              <a:rPr lang="zh-CN" altLang="en-US" sz="2400" dirty="0" smtClean="0">
                <a:latin typeface="华文中宋" panose="02010600040101010101" pitchFamily="2" charset="-122"/>
                <a:ea typeface="华文中宋" panose="02010600040101010101" pitchFamily="2" charset="-122"/>
              </a:rPr>
              <a:t>，</a:t>
            </a:r>
            <a:r>
              <a:rPr lang="en-US" altLang="zh-CN" sz="2400" dirty="0" smtClean="0">
                <a:latin typeface="华文中宋" panose="02010600040101010101" pitchFamily="2" charset="-122"/>
                <a:ea typeface="华文中宋" panose="02010600040101010101" pitchFamily="2" charset="-122"/>
              </a:rPr>
              <a:t>F31</a:t>
            </a:r>
            <a:r>
              <a:rPr lang="zh-CN" altLang="en-US" sz="2400" dirty="0" smtClean="0">
                <a:latin typeface="华文中宋" panose="02010600040101010101" pitchFamily="2" charset="-122"/>
                <a:ea typeface="华文中宋" panose="02010600040101010101" pitchFamily="2" charset="-122"/>
              </a:rPr>
              <a:t>，即可以作为</a:t>
            </a:r>
            <a:r>
              <a:rPr lang="en-US" altLang="zh-CN" sz="2400" dirty="0" smtClean="0">
                <a:latin typeface="华文中宋" panose="02010600040101010101" pitchFamily="2" charset="-122"/>
                <a:ea typeface="华文中宋" panose="02010600040101010101" pitchFamily="2" charset="-122"/>
              </a:rPr>
              <a:t>32</a:t>
            </a:r>
            <a:r>
              <a:rPr lang="zh-CN" altLang="en-US" sz="2400" dirty="0" smtClean="0">
                <a:latin typeface="华文中宋" panose="02010600040101010101" pitchFamily="2" charset="-122"/>
                <a:ea typeface="华文中宋" panose="02010600040101010101" pitchFamily="2" charset="-122"/>
              </a:rPr>
              <a:t>个</a:t>
            </a:r>
            <a:r>
              <a:rPr lang="en-US" altLang="zh-CN" sz="2400" dirty="0" smtClean="0">
                <a:latin typeface="华文中宋" panose="02010600040101010101" pitchFamily="2" charset="-122"/>
                <a:ea typeface="华文中宋" panose="02010600040101010101" pitchFamily="2" charset="-122"/>
              </a:rPr>
              <a:t>32</a:t>
            </a:r>
            <a:r>
              <a:rPr lang="zh-CN" altLang="en-US" sz="2400" dirty="0" smtClean="0">
                <a:latin typeface="华文中宋" panose="02010600040101010101" pitchFamily="2" charset="-122"/>
                <a:ea typeface="华文中宋" panose="02010600040101010101" pitchFamily="2" charset="-122"/>
              </a:rPr>
              <a:t>位单精度寄存器来使用，也可以作为</a:t>
            </a:r>
            <a:r>
              <a:rPr lang="en-US" altLang="zh-CN" sz="2400" dirty="0" smtClean="0">
                <a:latin typeface="华文中宋" panose="02010600040101010101" pitchFamily="2" charset="-122"/>
                <a:ea typeface="华文中宋" panose="02010600040101010101" pitchFamily="2" charset="-122"/>
              </a:rPr>
              <a:t>32</a:t>
            </a:r>
            <a:r>
              <a:rPr lang="zh-CN" altLang="en-US" sz="2400" dirty="0" smtClean="0">
                <a:latin typeface="华文中宋" panose="02010600040101010101" pitchFamily="2" charset="-122"/>
                <a:ea typeface="华文中宋" panose="02010600040101010101" pitchFamily="2" charset="-122"/>
              </a:rPr>
              <a:t>个</a:t>
            </a:r>
            <a:r>
              <a:rPr lang="en-US" altLang="zh-CN" sz="2400" dirty="0" smtClean="0">
                <a:latin typeface="华文中宋" panose="02010600040101010101" pitchFamily="2" charset="-122"/>
                <a:ea typeface="华文中宋" panose="02010600040101010101" pitchFamily="2" charset="-122"/>
              </a:rPr>
              <a:t>64</a:t>
            </a:r>
            <a:r>
              <a:rPr lang="zh-CN" altLang="en-US" sz="2400" dirty="0" smtClean="0">
                <a:latin typeface="华文中宋" panose="02010600040101010101" pitchFamily="2" charset="-122"/>
                <a:ea typeface="华文中宋" panose="02010600040101010101" pitchFamily="2" charset="-122"/>
              </a:rPr>
              <a:t>位双精度寄存器来使用。</a:t>
            </a:r>
            <a:endParaRPr lang="zh-CN" altLang="en-US" sz="2400" dirty="0" smtClean="0">
              <a:latin typeface="华文中宋" panose="02010600040101010101" pitchFamily="2" charset="-122"/>
              <a:ea typeface="华文中宋" panose="02010600040101010101" pitchFamily="2" charset="-122"/>
            </a:endParaRPr>
          </a:p>
          <a:p>
            <a:r>
              <a:rPr lang="en-US" altLang="zh-CN" sz="2400" dirty="0" smtClean="0">
                <a:solidFill>
                  <a:srgbClr val="C00000"/>
                </a:solidFill>
                <a:latin typeface="华文中宋" panose="02010600040101010101" pitchFamily="2" charset="-122"/>
                <a:ea typeface="华文中宋" panose="02010600040101010101" pitchFamily="2" charset="-122"/>
              </a:rPr>
              <a:t>R0</a:t>
            </a:r>
            <a:r>
              <a:rPr lang="zh-CN" altLang="en-US" sz="2400" dirty="0" smtClean="0">
                <a:solidFill>
                  <a:srgbClr val="C00000"/>
                </a:solidFill>
                <a:latin typeface="华文中宋" panose="02010600040101010101" pitchFamily="2" charset="-122"/>
                <a:ea typeface="华文中宋" panose="02010600040101010101" pitchFamily="2" charset="-122"/>
              </a:rPr>
              <a:t>的值</a:t>
            </a:r>
            <a:r>
              <a:rPr lang="zh-CN" altLang="en-US" sz="2400" dirty="0" smtClean="0">
                <a:latin typeface="华文中宋" panose="02010600040101010101" pitchFamily="2" charset="-122"/>
                <a:ea typeface="华文中宋" panose="02010600040101010101" pitchFamily="2" charset="-122"/>
              </a:rPr>
              <a:t>永远是</a:t>
            </a:r>
            <a:r>
              <a:rPr lang="en-US" altLang="zh-CN" sz="2400" dirty="0" smtClean="0">
                <a:solidFill>
                  <a:srgbClr val="C00000"/>
                </a:solidFill>
                <a:latin typeface="华文中宋" panose="02010600040101010101" pitchFamily="2" charset="-122"/>
                <a:ea typeface="华文中宋" panose="02010600040101010101" pitchFamily="2" charset="-122"/>
              </a:rPr>
              <a:t>0</a:t>
            </a:r>
            <a:r>
              <a:rPr lang="zh-CN" altLang="en-US" sz="2400" dirty="0" smtClean="0">
                <a:latin typeface="华文中宋" panose="02010600040101010101" pitchFamily="2" charset="-122"/>
                <a:ea typeface="华文中宋" panose="02010600040101010101" pitchFamily="2" charset="-122"/>
              </a:rPr>
              <a:t>。</a:t>
            </a:r>
            <a:endParaRPr lang="zh-CN" altLang="en-US" sz="2400" dirty="0" smtClean="0">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idx="4294967295"/>
          </p:nvPr>
        </p:nvSpPr>
        <p:spPr>
          <a:xfrm>
            <a:off x="436180" y="76200"/>
            <a:ext cx="8403020" cy="685800"/>
          </a:xfrm>
        </p:spPr>
        <p:txBody>
          <a:bodyPr>
            <a:normAutofit/>
          </a:bodyPr>
          <a:lstStyle/>
          <a:p>
            <a:pPr lvl="0">
              <a:spcBef>
                <a:spcPts val="0"/>
              </a:spcBef>
            </a:pPr>
            <a:r>
              <a:rPr lang="en-US" altLang="zh-CN" sz="2800" dirty="0" smtClean="0">
                <a:solidFill>
                  <a:srgbClr val="0000FF"/>
                </a:solidFill>
                <a:latin typeface="华文中宋" panose="02010600040101010101" pitchFamily="2" charset="-122"/>
                <a:ea typeface="华文中宋" panose="02010600040101010101" pitchFamily="2" charset="-122"/>
              </a:rPr>
              <a:t>2.9 </a:t>
            </a:r>
            <a:r>
              <a:rPr lang="en-US" altLang="zh-CN" sz="2800" dirty="0" smtClean="0">
                <a:solidFill>
                  <a:srgbClr val="0000FF"/>
                </a:solidFill>
                <a:latin typeface="华文中宋" panose="02010600040101010101" pitchFamily="2" charset="-122"/>
                <a:ea typeface="华文中宋" panose="02010600040101010101" pitchFamily="2" charset="-122"/>
              </a:rPr>
              <a:t>MIPS</a:t>
            </a:r>
            <a:r>
              <a:rPr lang="zh-CN" altLang="en-US" sz="2800" dirty="0" smtClean="0">
                <a:solidFill>
                  <a:srgbClr val="0000FF"/>
                </a:solidFill>
                <a:latin typeface="华文中宋" panose="02010600040101010101" pitchFamily="2" charset="-122"/>
                <a:ea typeface="华文中宋" panose="02010600040101010101" pitchFamily="2" charset="-122"/>
              </a:rPr>
              <a:t>系统</a:t>
            </a:r>
            <a:r>
              <a:rPr lang="zh-CN" altLang="en-US" sz="2800" dirty="0" smtClean="0">
                <a:solidFill>
                  <a:srgbClr val="0000FF"/>
                </a:solidFill>
                <a:latin typeface="华文中宋" panose="02010600040101010101" pitchFamily="2" charset="-122"/>
                <a:ea typeface="华文中宋" panose="02010600040101010101" pitchFamily="2" charset="-122"/>
              </a:rPr>
              <a:t>结构</a:t>
            </a:r>
            <a:endParaRPr lang="zh-CN" sz="2800" dirty="0">
              <a:solidFill>
                <a:schemeClr val="tx1"/>
              </a:solidFill>
              <a:latin typeface="华文中宋" panose="02010600040101010101" pitchFamily="2" charset="-122"/>
              <a:ea typeface="华文中宋" panose="02010600040101010101" pitchFamily="2" charset="-122"/>
            </a:endParaRPr>
          </a:p>
        </p:txBody>
      </p:sp>
      <p:sp>
        <p:nvSpPr>
          <p:cNvPr id="3" name="内容占位符 2"/>
          <p:cNvSpPr txBox="1"/>
          <p:nvPr/>
        </p:nvSpPr>
        <p:spPr>
          <a:xfrm>
            <a:off x="436180" y="1340768"/>
            <a:ext cx="8229600" cy="38958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pPr marL="0" indent="0">
              <a:lnSpc>
                <a:spcPts val="3500"/>
              </a:lnSpc>
              <a:buNone/>
            </a:pPr>
            <a:r>
              <a:rPr lang="en-US" altLang="zh-CN" sz="2800" dirty="0" smtClean="0">
                <a:latin typeface="华文中宋" panose="02010600040101010101" pitchFamily="2" charset="-122"/>
                <a:ea typeface="华文中宋" panose="02010600040101010101" pitchFamily="2" charset="-122"/>
              </a:rPr>
              <a:t>MIPS64</a:t>
            </a:r>
            <a:r>
              <a:rPr lang="zh-CN" altLang="en-US" sz="2800" dirty="0" smtClean="0">
                <a:latin typeface="华文中宋" panose="02010600040101010101" pitchFamily="2" charset="-122"/>
                <a:ea typeface="华文中宋" panose="02010600040101010101" pitchFamily="2" charset="-122"/>
              </a:rPr>
              <a:t>的</a:t>
            </a:r>
            <a:r>
              <a:rPr lang="zh-CN" altLang="en-US" sz="2800" dirty="0" smtClean="0">
                <a:latin typeface="华文中宋" panose="02010600040101010101" pitchFamily="2" charset="-122"/>
                <a:ea typeface="华文中宋" panose="02010600040101010101" pitchFamily="2" charset="-122"/>
              </a:rPr>
              <a:t>数据类型</a:t>
            </a:r>
            <a:endParaRPr lang="zh-CN" altLang="en-US" sz="2800" dirty="0" smtClean="0">
              <a:latin typeface="华文中宋" panose="02010600040101010101" pitchFamily="2" charset="-122"/>
              <a:ea typeface="华文中宋" panose="02010600040101010101" pitchFamily="2" charset="-122"/>
            </a:endParaRPr>
          </a:p>
          <a:p>
            <a:pPr>
              <a:lnSpc>
                <a:spcPts val="3500"/>
              </a:lnSpc>
            </a:pPr>
            <a:r>
              <a:rPr lang="zh-CN" altLang="en-US" sz="2400" dirty="0" smtClean="0">
                <a:latin typeface="华文中宋" panose="02010600040101010101" pitchFamily="2" charset="-122"/>
                <a:ea typeface="华文中宋" panose="02010600040101010101" pitchFamily="2" charset="-122"/>
              </a:rPr>
              <a:t>定点数据类型有</a:t>
            </a:r>
            <a:r>
              <a:rPr lang="en-US" altLang="zh-CN" sz="2400" dirty="0" smtClean="0">
                <a:solidFill>
                  <a:srgbClr val="C00000"/>
                </a:solidFill>
                <a:latin typeface="华文中宋" panose="02010600040101010101" pitchFamily="2" charset="-122"/>
                <a:ea typeface="华文中宋" panose="02010600040101010101" pitchFamily="2" charset="-122"/>
              </a:rPr>
              <a:t>8</a:t>
            </a:r>
            <a:r>
              <a:rPr lang="zh-CN" altLang="en-US" sz="2400" dirty="0" smtClean="0">
                <a:latin typeface="华文中宋" panose="02010600040101010101" pitchFamily="2" charset="-122"/>
                <a:ea typeface="华文中宋" panose="02010600040101010101" pitchFamily="2" charset="-122"/>
              </a:rPr>
              <a:t>位字节、</a:t>
            </a:r>
            <a:r>
              <a:rPr lang="en-US" altLang="zh-CN" sz="2400" dirty="0" smtClean="0">
                <a:solidFill>
                  <a:srgbClr val="C00000"/>
                </a:solidFill>
                <a:latin typeface="华文中宋" panose="02010600040101010101" pitchFamily="2" charset="-122"/>
                <a:ea typeface="华文中宋" panose="02010600040101010101" pitchFamily="2" charset="-122"/>
              </a:rPr>
              <a:t>16</a:t>
            </a:r>
            <a:r>
              <a:rPr lang="zh-CN" altLang="en-US" sz="2400" dirty="0" smtClean="0">
                <a:latin typeface="华文中宋" panose="02010600040101010101" pitchFamily="2" charset="-122"/>
                <a:ea typeface="华文中宋" panose="02010600040101010101" pitchFamily="2" charset="-122"/>
              </a:rPr>
              <a:t>位半字、</a:t>
            </a:r>
            <a:r>
              <a:rPr lang="en-US" altLang="zh-CN" sz="2400" dirty="0" smtClean="0">
                <a:solidFill>
                  <a:srgbClr val="C00000"/>
                </a:solidFill>
                <a:latin typeface="华文中宋" panose="02010600040101010101" pitchFamily="2" charset="-122"/>
                <a:ea typeface="华文中宋" panose="02010600040101010101" pitchFamily="2" charset="-122"/>
              </a:rPr>
              <a:t>32</a:t>
            </a:r>
            <a:r>
              <a:rPr lang="zh-CN" altLang="en-US" sz="2400" dirty="0" smtClean="0">
                <a:latin typeface="华文中宋" panose="02010600040101010101" pitchFamily="2" charset="-122"/>
                <a:ea typeface="华文中宋" panose="02010600040101010101" pitchFamily="2" charset="-122"/>
              </a:rPr>
              <a:t>位字和</a:t>
            </a:r>
            <a:r>
              <a:rPr lang="en-US" altLang="zh-CN" sz="2400" dirty="0" smtClean="0">
                <a:solidFill>
                  <a:srgbClr val="C00000"/>
                </a:solidFill>
                <a:latin typeface="华文中宋" panose="02010600040101010101" pitchFamily="2" charset="-122"/>
                <a:ea typeface="华文中宋" panose="02010600040101010101" pitchFamily="2" charset="-122"/>
              </a:rPr>
              <a:t>64</a:t>
            </a:r>
            <a:r>
              <a:rPr lang="zh-CN" altLang="en-US" sz="2400" dirty="0" smtClean="0">
                <a:latin typeface="华文中宋" panose="02010600040101010101" pitchFamily="2" charset="-122"/>
                <a:ea typeface="华文中宋" panose="02010600040101010101" pitchFamily="2" charset="-122"/>
              </a:rPr>
              <a:t>位双字。</a:t>
            </a:r>
            <a:endParaRPr lang="zh-CN" altLang="en-US" sz="2400" dirty="0" smtClean="0">
              <a:latin typeface="华文中宋" panose="02010600040101010101" pitchFamily="2" charset="-122"/>
              <a:ea typeface="华文中宋" panose="02010600040101010101" pitchFamily="2" charset="-122"/>
            </a:endParaRPr>
          </a:p>
          <a:p>
            <a:pPr>
              <a:lnSpc>
                <a:spcPts val="3500"/>
              </a:lnSpc>
            </a:pPr>
            <a:r>
              <a:rPr lang="zh-CN" altLang="en-US" sz="2400" dirty="0" smtClean="0">
                <a:latin typeface="华文中宋" panose="02010600040101010101" pitchFamily="2" charset="-122"/>
                <a:ea typeface="华文中宋" panose="02010600040101010101" pitchFamily="2" charset="-122"/>
              </a:rPr>
              <a:t>浮点数有</a:t>
            </a:r>
            <a:r>
              <a:rPr lang="en-US" altLang="zh-CN" sz="2400" dirty="0" smtClean="0">
                <a:solidFill>
                  <a:srgbClr val="C00000"/>
                </a:solidFill>
                <a:latin typeface="华文中宋" panose="02010600040101010101" pitchFamily="2" charset="-122"/>
                <a:ea typeface="华文中宋" panose="02010600040101010101" pitchFamily="2" charset="-122"/>
              </a:rPr>
              <a:t>32</a:t>
            </a:r>
            <a:r>
              <a:rPr lang="zh-CN" altLang="en-US" sz="2400" dirty="0" smtClean="0">
                <a:latin typeface="华文中宋" panose="02010600040101010101" pitchFamily="2" charset="-122"/>
                <a:ea typeface="华文中宋" panose="02010600040101010101" pitchFamily="2" charset="-122"/>
              </a:rPr>
              <a:t>位单精度和</a:t>
            </a:r>
            <a:r>
              <a:rPr lang="en-US" altLang="zh-CN" sz="2400" dirty="0" smtClean="0">
                <a:solidFill>
                  <a:srgbClr val="C00000"/>
                </a:solidFill>
                <a:latin typeface="华文中宋" panose="02010600040101010101" pitchFamily="2" charset="-122"/>
                <a:ea typeface="华文中宋" panose="02010600040101010101" pitchFamily="2" charset="-122"/>
              </a:rPr>
              <a:t>64</a:t>
            </a:r>
            <a:r>
              <a:rPr lang="zh-CN" altLang="en-US" sz="2400" dirty="0" smtClean="0">
                <a:latin typeface="华文中宋" panose="02010600040101010101" pitchFamily="2" charset="-122"/>
                <a:ea typeface="华文中宋" panose="02010600040101010101" pitchFamily="2" charset="-122"/>
              </a:rPr>
              <a:t>位双精度浮点数。</a:t>
            </a:r>
            <a:endParaRPr lang="zh-CN" altLang="en-US" sz="2400" dirty="0" smtClean="0">
              <a:latin typeface="华文中宋" panose="02010600040101010101" pitchFamily="2" charset="-122"/>
              <a:ea typeface="华文中宋" panose="02010600040101010101" pitchFamily="2" charset="-122"/>
            </a:endParaRPr>
          </a:p>
          <a:p>
            <a:pPr>
              <a:lnSpc>
                <a:spcPts val="3500"/>
              </a:lnSpc>
              <a:buFont typeface="Arial" panose="020B0604020202020204" pitchFamily="34" charset="0"/>
              <a:buNone/>
            </a:pPr>
            <a:r>
              <a:rPr lang="zh-CN" altLang="en-US" sz="2400" dirty="0" smtClean="0">
                <a:latin typeface="华文中宋" panose="02010600040101010101" pitchFamily="2" charset="-122"/>
                <a:ea typeface="华文中宋" panose="02010600040101010101" pitchFamily="2" charset="-122"/>
              </a:rPr>
              <a:t>        操作面向</a:t>
            </a:r>
            <a:r>
              <a:rPr lang="en-US" altLang="zh-CN" sz="2400" dirty="0" smtClean="0">
                <a:latin typeface="华文中宋" panose="02010600040101010101" pitchFamily="2" charset="-122"/>
                <a:ea typeface="华文中宋" panose="02010600040101010101" pitchFamily="2" charset="-122"/>
              </a:rPr>
              <a:t>64</a:t>
            </a:r>
            <a:r>
              <a:rPr lang="zh-CN" altLang="en-US" sz="2400" dirty="0" smtClean="0">
                <a:latin typeface="华文中宋" panose="02010600040101010101" pitchFamily="2" charset="-122"/>
                <a:ea typeface="华文中宋" panose="02010600040101010101" pitchFamily="2" charset="-122"/>
              </a:rPr>
              <a:t>位定点以及</a:t>
            </a:r>
            <a:r>
              <a:rPr lang="en-US" altLang="zh-CN" sz="2400" dirty="0" smtClean="0">
                <a:latin typeface="华文中宋" panose="02010600040101010101" pitchFamily="2" charset="-122"/>
                <a:ea typeface="华文中宋" panose="02010600040101010101" pitchFamily="2" charset="-122"/>
              </a:rPr>
              <a:t>32</a:t>
            </a:r>
            <a:r>
              <a:rPr lang="zh-CN" altLang="en-US" sz="2400" dirty="0" smtClean="0">
                <a:latin typeface="华文中宋" panose="02010600040101010101" pitchFamily="2" charset="-122"/>
                <a:ea typeface="华文中宋" panose="02010600040101010101" pitchFamily="2" charset="-122"/>
              </a:rPr>
              <a:t>位或</a:t>
            </a:r>
            <a:r>
              <a:rPr lang="en-US" altLang="zh-CN" sz="2400" dirty="0" smtClean="0">
                <a:latin typeface="华文中宋" panose="02010600040101010101" pitchFamily="2" charset="-122"/>
                <a:ea typeface="华文中宋" panose="02010600040101010101" pitchFamily="2" charset="-122"/>
              </a:rPr>
              <a:t>64</a:t>
            </a:r>
            <a:r>
              <a:rPr lang="zh-CN" altLang="en-US" sz="2400" dirty="0" smtClean="0">
                <a:latin typeface="华文中宋" panose="02010600040101010101" pitchFamily="2" charset="-122"/>
                <a:ea typeface="华文中宋" panose="02010600040101010101" pitchFamily="2" charset="-122"/>
              </a:rPr>
              <a:t>位浮点数的。字节、半字或者字在调入</a:t>
            </a:r>
            <a:r>
              <a:rPr lang="en-US" altLang="zh-CN" sz="2400" dirty="0" smtClean="0">
                <a:latin typeface="华文中宋" panose="02010600040101010101" pitchFamily="2" charset="-122"/>
                <a:ea typeface="华文中宋" panose="02010600040101010101" pitchFamily="2" charset="-122"/>
              </a:rPr>
              <a:t>64</a:t>
            </a:r>
            <a:r>
              <a:rPr lang="zh-CN" altLang="en-US" sz="2400" dirty="0" smtClean="0">
                <a:latin typeface="华文中宋" panose="02010600040101010101" pitchFamily="2" charset="-122"/>
                <a:ea typeface="华文中宋" panose="02010600040101010101" pitchFamily="2" charset="-122"/>
              </a:rPr>
              <a:t>位寄存器中时，用零或者符号来填充</a:t>
            </a:r>
            <a:r>
              <a:rPr lang="en-US" altLang="zh-CN" sz="2400" dirty="0" smtClean="0">
                <a:latin typeface="华文中宋" panose="02010600040101010101" pitchFamily="2" charset="-122"/>
                <a:ea typeface="华文中宋" panose="02010600040101010101" pitchFamily="2" charset="-122"/>
              </a:rPr>
              <a:t>64</a:t>
            </a:r>
            <a:r>
              <a:rPr lang="zh-CN" altLang="en-US" sz="2400" dirty="0" smtClean="0">
                <a:latin typeface="华文中宋" panose="02010600040101010101" pitchFamily="2" charset="-122"/>
                <a:ea typeface="华文中宋" panose="02010600040101010101" pitchFamily="2" charset="-122"/>
              </a:rPr>
              <a:t>位寄存器的剩余部分。</a:t>
            </a:r>
            <a:br>
              <a:rPr lang="zh-CN" altLang="en-US" dirty="0" smtClean="0">
                <a:latin typeface="华文中宋" panose="02010600040101010101" pitchFamily="2" charset="-122"/>
                <a:ea typeface="华文中宋" panose="02010600040101010101" pitchFamily="2" charset="-122"/>
              </a:rPr>
            </a:br>
            <a:endParaRPr lang="zh-CN" altLang="en-US" sz="2400" dirty="0" smtClean="0">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idx="4294967295"/>
          </p:nvPr>
        </p:nvSpPr>
        <p:spPr>
          <a:xfrm>
            <a:off x="436180" y="76200"/>
            <a:ext cx="8403020" cy="685800"/>
          </a:xfrm>
        </p:spPr>
        <p:txBody>
          <a:bodyPr>
            <a:normAutofit/>
          </a:bodyPr>
          <a:lstStyle/>
          <a:p>
            <a:pPr lvl="0">
              <a:spcBef>
                <a:spcPts val="0"/>
              </a:spcBef>
            </a:pPr>
            <a:r>
              <a:rPr lang="en-US" altLang="zh-CN" sz="2800" dirty="0" smtClean="0">
                <a:solidFill>
                  <a:srgbClr val="0000FF"/>
                </a:solidFill>
                <a:latin typeface="华文中宋" panose="02010600040101010101" pitchFamily="2" charset="-122"/>
                <a:ea typeface="华文中宋" panose="02010600040101010101" pitchFamily="2" charset="-122"/>
              </a:rPr>
              <a:t>2.9 </a:t>
            </a:r>
            <a:r>
              <a:rPr lang="en-US" altLang="zh-CN" sz="2800" dirty="0" smtClean="0">
                <a:solidFill>
                  <a:srgbClr val="0000FF"/>
                </a:solidFill>
                <a:latin typeface="华文中宋" panose="02010600040101010101" pitchFamily="2" charset="-122"/>
                <a:ea typeface="华文中宋" panose="02010600040101010101" pitchFamily="2" charset="-122"/>
              </a:rPr>
              <a:t>MIPS</a:t>
            </a:r>
            <a:r>
              <a:rPr lang="zh-CN" altLang="en-US" sz="2800" dirty="0" smtClean="0">
                <a:solidFill>
                  <a:srgbClr val="0000FF"/>
                </a:solidFill>
                <a:latin typeface="华文中宋" panose="02010600040101010101" pitchFamily="2" charset="-122"/>
                <a:ea typeface="华文中宋" panose="02010600040101010101" pitchFamily="2" charset="-122"/>
              </a:rPr>
              <a:t>系统</a:t>
            </a:r>
            <a:r>
              <a:rPr lang="zh-CN" altLang="en-US" sz="2800" dirty="0" smtClean="0">
                <a:solidFill>
                  <a:srgbClr val="0000FF"/>
                </a:solidFill>
                <a:latin typeface="华文中宋" panose="02010600040101010101" pitchFamily="2" charset="-122"/>
                <a:ea typeface="华文中宋" panose="02010600040101010101" pitchFamily="2" charset="-122"/>
              </a:rPr>
              <a:t>结构</a:t>
            </a:r>
            <a:endParaRPr lang="zh-CN" sz="2800" dirty="0">
              <a:solidFill>
                <a:schemeClr val="tx1"/>
              </a:solidFill>
              <a:latin typeface="华文中宋" panose="02010600040101010101" pitchFamily="2" charset="-122"/>
              <a:ea typeface="华文中宋" panose="02010600040101010101" pitchFamily="2" charset="-122"/>
            </a:endParaRPr>
          </a:p>
        </p:txBody>
      </p:sp>
      <p:sp>
        <p:nvSpPr>
          <p:cNvPr id="3" name="内容占位符 2"/>
          <p:cNvSpPr txBox="1"/>
          <p:nvPr/>
        </p:nvSpPr>
        <p:spPr>
          <a:xfrm>
            <a:off x="436180" y="1124744"/>
            <a:ext cx="8229600" cy="453650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pPr marL="0" indent="0">
              <a:buNone/>
            </a:pPr>
            <a:r>
              <a:rPr lang="en-US" altLang="zh-CN" sz="2800" dirty="0" smtClean="0">
                <a:latin typeface="华文中宋" panose="02010600040101010101" pitchFamily="2" charset="-122"/>
                <a:ea typeface="华文中宋" panose="02010600040101010101" pitchFamily="2" charset="-122"/>
              </a:rPr>
              <a:t>MIPS64</a:t>
            </a:r>
            <a:r>
              <a:rPr lang="zh-CN" altLang="en-US" sz="2800" dirty="0" smtClean="0">
                <a:latin typeface="华文中宋" panose="02010600040101010101" pitchFamily="2" charset="-122"/>
                <a:ea typeface="华文中宋" panose="02010600040101010101" pitchFamily="2" charset="-122"/>
              </a:rPr>
              <a:t>数据</a:t>
            </a:r>
            <a:r>
              <a:rPr lang="zh-CN" altLang="en-US" sz="2800" dirty="0" smtClean="0">
                <a:latin typeface="华文中宋" panose="02010600040101010101" pitchFamily="2" charset="-122"/>
                <a:ea typeface="华文中宋" panose="02010600040101010101" pitchFamily="2" charset="-122"/>
              </a:rPr>
              <a:t>传输的寻址方式</a:t>
            </a:r>
            <a:endParaRPr lang="zh-CN" altLang="en-US" sz="2800" dirty="0" smtClean="0">
              <a:latin typeface="华文中宋" panose="02010600040101010101" pitchFamily="2" charset="-122"/>
              <a:ea typeface="华文中宋" panose="02010600040101010101" pitchFamily="2" charset="-122"/>
            </a:endParaRPr>
          </a:p>
          <a:p>
            <a:r>
              <a:rPr lang="en-US" altLang="zh-CN" sz="2400" dirty="0" smtClean="0">
                <a:solidFill>
                  <a:srgbClr val="C00000"/>
                </a:solidFill>
                <a:latin typeface="华文中宋" panose="02010600040101010101" pitchFamily="2" charset="-122"/>
                <a:ea typeface="华文中宋" panose="02010600040101010101" pitchFamily="2" charset="-122"/>
              </a:rPr>
              <a:t>16</a:t>
            </a:r>
            <a:r>
              <a:rPr lang="zh-CN" altLang="en-US" sz="2400" dirty="0" smtClean="0">
                <a:solidFill>
                  <a:srgbClr val="C00000"/>
                </a:solidFill>
                <a:latin typeface="华文中宋" panose="02010600040101010101" pitchFamily="2" charset="-122"/>
                <a:ea typeface="华文中宋" panose="02010600040101010101" pitchFamily="2" charset="-122"/>
              </a:rPr>
              <a:t>位立即数</a:t>
            </a:r>
            <a:endParaRPr lang="zh-CN" altLang="en-US" sz="2400" dirty="0" smtClean="0">
              <a:solidFill>
                <a:srgbClr val="C00000"/>
              </a:solidFill>
              <a:latin typeface="华文中宋" panose="02010600040101010101" pitchFamily="2" charset="-122"/>
              <a:ea typeface="华文中宋" panose="02010600040101010101" pitchFamily="2" charset="-122"/>
            </a:endParaRPr>
          </a:p>
          <a:p>
            <a:r>
              <a:rPr lang="en-US" altLang="zh-CN" sz="2400" dirty="0" smtClean="0">
                <a:solidFill>
                  <a:srgbClr val="C00000"/>
                </a:solidFill>
                <a:latin typeface="华文中宋" panose="02010600040101010101" pitchFamily="2" charset="-122"/>
                <a:ea typeface="华文中宋" panose="02010600040101010101" pitchFamily="2" charset="-122"/>
              </a:rPr>
              <a:t>16</a:t>
            </a:r>
            <a:r>
              <a:rPr lang="zh-CN" altLang="en-US" sz="2400" dirty="0" smtClean="0">
                <a:solidFill>
                  <a:srgbClr val="C00000"/>
                </a:solidFill>
                <a:latin typeface="华文中宋" panose="02010600040101010101" pitchFamily="2" charset="-122"/>
                <a:ea typeface="华文中宋" panose="02010600040101010101" pitchFamily="2" charset="-122"/>
              </a:rPr>
              <a:t>位位移量方式（基址寻址），</a:t>
            </a:r>
            <a:r>
              <a:rPr lang="zh-CN" altLang="en-US" sz="2400" dirty="0" smtClean="0">
                <a:latin typeface="华文中宋" panose="02010600040101010101" pitchFamily="2" charset="-122"/>
                <a:ea typeface="华文中宋" panose="02010600040101010101" pitchFamily="2" charset="-122"/>
              </a:rPr>
              <a:t>即操作数地址是一个存放在寄存器中的基地址与相对该基址的一个</a:t>
            </a:r>
            <a:r>
              <a:rPr lang="en-US" altLang="zh-CN" sz="2400" dirty="0" smtClean="0">
                <a:latin typeface="华文中宋" panose="02010600040101010101" pitchFamily="2" charset="-122"/>
                <a:ea typeface="华文中宋" panose="02010600040101010101" pitchFamily="2" charset="-122"/>
              </a:rPr>
              <a:t>16</a:t>
            </a:r>
            <a:r>
              <a:rPr lang="zh-CN" altLang="en-US" sz="2400" dirty="0" smtClean="0">
                <a:latin typeface="华文中宋" panose="02010600040101010101" pitchFamily="2" charset="-122"/>
                <a:ea typeface="华文中宋" panose="02010600040101010101" pitchFamily="2" charset="-122"/>
              </a:rPr>
              <a:t>位移量相加获得。</a:t>
            </a:r>
            <a:endParaRPr lang="zh-CN" altLang="en-US" sz="2400" dirty="0" smtClean="0">
              <a:latin typeface="华文中宋" panose="02010600040101010101" pitchFamily="2" charset="-122"/>
              <a:ea typeface="华文中宋" panose="02010600040101010101" pitchFamily="2" charset="-122"/>
            </a:endParaRPr>
          </a:p>
          <a:p>
            <a:pPr>
              <a:lnSpc>
                <a:spcPct val="110000"/>
              </a:lnSpc>
              <a:buFont typeface="Wingdings 2" panose="05020102010507070707" pitchFamily="18" charset="2"/>
              <a:buNone/>
            </a:pPr>
            <a:r>
              <a:rPr lang="zh-CN" altLang="en-US" sz="2400" dirty="0" smtClean="0">
                <a:latin typeface="华文中宋" panose="02010600040101010101" pitchFamily="2" charset="-122"/>
                <a:ea typeface="华文中宋" panose="02010600040101010101" pitchFamily="2" charset="-122"/>
              </a:rPr>
              <a:t>         例如，载入字指令</a:t>
            </a:r>
            <a:r>
              <a:rPr lang="en-US" altLang="zh-CN" sz="2400" dirty="0" smtClean="0">
                <a:latin typeface="华文中宋" panose="02010600040101010101" pitchFamily="2" charset="-122"/>
                <a:ea typeface="华文中宋" panose="02010600040101010101" pitchFamily="2" charset="-122"/>
              </a:rPr>
              <a:t>LW</a:t>
            </a:r>
            <a:r>
              <a:rPr lang="zh-CN" altLang="en-US" sz="2400" dirty="0" smtClean="0">
                <a:latin typeface="华文中宋" panose="02010600040101010101" pitchFamily="2" charset="-122"/>
                <a:ea typeface="华文中宋" panose="02010600040101010101" pitchFamily="2" charset="-122"/>
              </a:rPr>
              <a:t>的具体使用形式如下：</a:t>
            </a:r>
            <a:endParaRPr lang="zh-CN" altLang="en-US" sz="2400" dirty="0" smtClean="0">
              <a:latin typeface="华文中宋" panose="02010600040101010101" pitchFamily="2" charset="-122"/>
              <a:ea typeface="华文中宋" panose="02010600040101010101" pitchFamily="2" charset="-122"/>
            </a:endParaRPr>
          </a:p>
          <a:p>
            <a:pPr>
              <a:lnSpc>
                <a:spcPct val="110000"/>
              </a:lnSpc>
              <a:buFont typeface="Wingdings 2" panose="05020102010507070707" pitchFamily="18" charset="2"/>
              <a:buNone/>
            </a:pPr>
            <a:r>
              <a:rPr lang="zh-CN" altLang="en-US" sz="2400" dirty="0" smtClean="0">
                <a:latin typeface="华文中宋" panose="02010600040101010101" pitchFamily="2" charset="-122"/>
                <a:ea typeface="华文中宋" panose="02010600040101010101" pitchFamily="2" charset="-122"/>
              </a:rPr>
              <a:t>            </a:t>
            </a:r>
            <a:r>
              <a:rPr lang="en-US" altLang="zh-CN" sz="2400" dirty="0" smtClean="0">
                <a:latin typeface="华文中宋" panose="02010600040101010101" pitchFamily="2" charset="-122"/>
                <a:ea typeface="华文中宋" panose="02010600040101010101" pitchFamily="2" charset="-122"/>
              </a:rPr>
              <a:t>LW  R2, 128</a:t>
            </a:r>
            <a:r>
              <a:rPr lang="zh-CN" altLang="en-US" sz="2400" dirty="0" smtClean="0">
                <a:latin typeface="华文中宋" panose="02010600040101010101" pitchFamily="2" charset="-122"/>
                <a:ea typeface="华文中宋" panose="02010600040101010101" pitchFamily="2" charset="-122"/>
              </a:rPr>
              <a:t>（</a:t>
            </a:r>
            <a:r>
              <a:rPr lang="en-US" altLang="zh-CN" sz="2400" dirty="0" smtClean="0">
                <a:latin typeface="华文中宋" panose="02010600040101010101" pitchFamily="2" charset="-122"/>
                <a:ea typeface="华文中宋" panose="02010600040101010101" pitchFamily="2" charset="-122"/>
              </a:rPr>
              <a:t>R3</a:t>
            </a:r>
            <a:r>
              <a:rPr lang="zh-CN" altLang="en-US" sz="2400" dirty="0" smtClean="0">
                <a:latin typeface="华文中宋" panose="02010600040101010101" pitchFamily="2" charset="-122"/>
                <a:ea typeface="华文中宋" panose="02010600040101010101" pitchFamily="2" charset="-122"/>
              </a:rPr>
              <a:t>）；（（</a:t>
            </a:r>
            <a:r>
              <a:rPr lang="en-US" altLang="zh-CN" sz="2400" dirty="0" smtClean="0">
                <a:latin typeface="华文中宋" panose="02010600040101010101" pitchFamily="2" charset="-122"/>
                <a:ea typeface="华文中宋" panose="02010600040101010101" pitchFamily="2" charset="-122"/>
              </a:rPr>
              <a:t>R3</a:t>
            </a:r>
            <a:r>
              <a:rPr lang="zh-CN" altLang="en-US" sz="2400" dirty="0" smtClean="0">
                <a:latin typeface="华文中宋" panose="02010600040101010101" pitchFamily="2" charset="-122"/>
                <a:ea typeface="华文中宋" panose="02010600040101010101" pitchFamily="2" charset="-122"/>
              </a:rPr>
              <a:t>）</a:t>
            </a:r>
            <a:r>
              <a:rPr lang="en-US" altLang="zh-CN" sz="2400" dirty="0" smtClean="0">
                <a:latin typeface="华文中宋" panose="02010600040101010101" pitchFamily="2" charset="-122"/>
                <a:ea typeface="华文中宋" panose="02010600040101010101" pitchFamily="2" charset="-122"/>
              </a:rPr>
              <a:t>+128</a:t>
            </a:r>
            <a:r>
              <a:rPr lang="zh-CN" altLang="en-US" sz="2400" dirty="0" smtClean="0">
                <a:latin typeface="华文中宋" panose="02010600040101010101" pitchFamily="2" charset="-122"/>
                <a:ea typeface="华文中宋" panose="02010600040101010101" pitchFamily="2" charset="-122"/>
              </a:rPr>
              <a:t>）→ </a:t>
            </a:r>
            <a:r>
              <a:rPr lang="en-US" altLang="zh-CN" sz="2400" dirty="0" smtClean="0">
                <a:latin typeface="华文中宋" panose="02010600040101010101" pitchFamily="2" charset="-122"/>
                <a:ea typeface="华文中宋" panose="02010600040101010101" pitchFamily="2" charset="-122"/>
              </a:rPr>
              <a:t>R2</a:t>
            </a:r>
            <a:endParaRPr lang="en-US" altLang="zh-CN" sz="2400" dirty="0" smtClean="0">
              <a:latin typeface="华文中宋" panose="02010600040101010101" pitchFamily="2" charset="-122"/>
              <a:ea typeface="华文中宋" panose="02010600040101010101" pitchFamily="2" charset="-122"/>
            </a:endParaRPr>
          </a:p>
          <a:p>
            <a:pPr>
              <a:buFont typeface="Arial" panose="020B0604020202020204" pitchFamily="34" charset="0"/>
              <a:buNone/>
            </a:pPr>
            <a:r>
              <a:rPr lang="en-US" altLang="zh-CN" sz="2400" dirty="0" smtClean="0">
                <a:latin typeface="华文中宋" panose="02010600040101010101" pitchFamily="2" charset="-122"/>
                <a:ea typeface="华文中宋" panose="02010600040101010101" pitchFamily="2" charset="-122"/>
              </a:rPr>
              <a:t>    </a:t>
            </a:r>
            <a:r>
              <a:rPr lang="zh-CN" altLang="en-US" sz="2400" dirty="0" smtClean="0">
                <a:solidFill>
                  <a:srgbClr val="C00000"/>
                </a:solidFill>
                <a:latin typeface="华文中宋" panose="02010600040101010101" pitchFamily="2" charset="-122"/>
                <a:ea typeface="华文中宋" panose="02010600040101010101" pitchFamily="2" charset="-122"/>
              </a:rPr>
              <a:t>位移量为</a:t>
            </a:r>
            <a:r>
              <a:rPr lang="en-US" altLang="zh-CN" sz="2400" dirty="0" smtClean="0">
                <a:solidFill>
                  <a:srgbClr val="C00000"/>
                </a:solidFill>
                <a:latin typeface="华文中宋" panose="02010600040101010101" pitchFamily="2" charset="-122"/>
                <a:ea typeface="华文中宋" panose="02010600040101010101" pitchFamily="2" charset="-122"/>
              </a:rPr>
              <a:t>0---</a:t>
            </a:r>
            <a:r>
              <a:rPr lang="zh-CN" altLang="en-US" sz="2400" dirty="0" smtClean="0">
                <a:solidFill>
                  <a:srgbClr val="C00000"/>
                </a:solidFill>
                <a:latin typeface="华文中宋" panose="02010600040101010101" pitchFamily="2" charset="-122"/>
                <a:ea typeface="华文中宋" panose="02010600040101010101" pitchFamily="2" charset="-122"/>
              </a:rPr>
              <a:t>寄存器间接寻址</a:t>
            </a:r>
            <a:endParaRPr lang="zh-CN" altLang="en-US" sz="2400" dirty="0" smtClean="0">
              <a:solidFill>
                <a:srgbClr val="C00000"/>
              </a:solidFill>
              <a:latin typeface="华文中宋" panose="02010600040101010101" pitchFamily="2" charset="-122"/>
              <a:ea typeface="华文中宋" panose="02010600040101010101" pitchFamily="2" charset="-122"/>
            </a:endParaRPr>
          </a:p>
          <a:p>
            <a:pPr>
              <a:buFont typeface="Arial" panose="020B0604020202020204" pitchFamily="34" charset="0"/>
              <a:buNone/>
            </a:pPr>
            <a:r>
              <a:rPr lang="zh-CN" altLang="en-US" sz="2400" dirty="0" smtClean="0">
                <a:latin typeface="华文中宋" panose="02010600040101010101" pitchFamily="2" charset="-122"/>
                <a:ea typeface="华文中宋" panose="02010600040101010101" pitchFamily="2" charset="-122"/>
              </a:rPr>
              <a:t>    </a:t>
            </a:r>
            <a:r>
              <a:rPr lang="en-US" altLang="zh-CN" sz="2400" dirty="0" smtClean="0">
                <a:solidFill>
                  <a:srgbClr val="C00000"/>
                </a:solidFill>
                <a:latin typeface="华文中宋" panose="02010600040101010101" pitchFamily="2" charset="-122"/>
                <a:ea typeface="华文中宋" panose="02010600040101010101" pitchFamily="2" charset="-122"/>
              </a:rPr>
              <a:t>R0</a:t>
            </a:r>
            <a:r>
              <a:rPr lang="zh-CN" altLang="en-US" sz="2400" dirty="0" smtClean="0">
                <a:solidFill>
                  <a:srgbClr val="C00000"/>
                </a:solidFill>
                <a:latin typeface="华文中宋" panose="02010600040101010101" pitchFamily="2" charset="-122"/>
                <a:ea typeface="华文中宋" panose="02010600040101010101" pitchFamily="2" charset="-122"/>
              </a:rPr>
              <a:t>作为基址寄存器</a:t>
            </a:r>
            <a:r>
              <a:rPr lang="en-US" altLang="zh-CN" sz="2400" dirty="0" smtClean="0">
                <a:solidFill>
                  <a:srgbClr val="C00000"/>
                </a:solidFill>
                <a:latin typeface="华文中宋" panose="02010600040101010101" pitchFamily="2" charset="-122"/>
                <a:ea typeface="华文中宋" panose="02010600040101010101" pitchFamily="2" charset="-122"/>
              </a:rPr>
              <a:t>---16</a:t>
            </a:r>
            <a:r>
              <a:rPr lang="zh-CN" altLang="en-US" sz="2400" dirty="0" smtClean="0">
                <a:solidFill>
                  <a:srgbClr val="C00000"/>
                </a:solidFill>
                <a:latin typeface="华文中宋" panose="02010600040101010101" pitchFamily="2" charset="-122"/>
                <a:ea typeface="华文中宋" panose="02010600040101010101" pitchFamily="2" charset="-122"/>
              </a:rPr>
              <a:t>位绝对寻址</a:t>
            </a:r>
            <a:endParaRPr lang="en-US" altLang="zh-CN" sz="2400" dirty="0">
              <a:latin typeface="华文中宋" panose="02010600040101010101" pitchFamily="2" charset="-122"/>
              <a:ea typeface="华文中宋" panose="02010600040101010101" pitchFamily="2" charset="-122"/>
            </a:endParaRPr>
          </a:p>
          <a:p>
            <a:pPr>
              <a:buFont typeface="Arial" panose="020B0604020202020204" pitchFamily="34" charset="0"/>
              <a:buNone/>
            </a:pPr>
            <a:r>
              <a:rPr lang="en-US" altLang="zh-CN" sz="2400" dirty="0" smtClean="0">
                <a:latin typeface="华文中宋" panose="02010600040101010101" pitchFamily="2" charset="-122"/>
                <a:ea typeface="华文中宋" panose="02010600040101010101" pitchFamily="2" charset="-122"/>
              </a:rPr>
              <a:t>MIPS64</a:t>
            </a:r>
            <a:r>
              <a:rPr lang="zh-CN" altLang="en-US" sz="2400" dirty="0" smtClean="0">
                <a:latin typeface="华文中宋" panose="02010600040101010101" pitchFamily="2" charset="-122"/>
                <a:ea typeface="华文中宋" panose="02010600040101010101" pitchFamily="2" charset="-122"/>
              </a:rPr>
              <a:t>存储器</a:t>
            </a:r>
            <a:r>
              <a:rPr lang="zh-CN" altLang="en-US" sz="2400" dirty="0" smtClean="0">
                <a:latin typeface="华文中宋" panose="02010600040101010101" pitchFamily="2" charset="-122"/>
                <a:ea typeface="华文中宋" panose="02010600040101010101" pitchFamily="2" charset="-122"/>
              </a:rPr>
              <a:t>是用</a:t>
            </a:r>
            <a:r>
              <a:rPr lang="en-US" altLang="zh-CN" sz="2400" dirty="0" smtClean="0">
                <a:latin typeface="华文中宋" panose="02010600040101010101" pitchFamily="2" charset="-122"/>
                <a:ea typeface="华文中宋" panose="02010600040101010101" pitchFamily="2" charset="-122"/>
              </a:rPr>
              <a:t>64</a:t>
            </a:r>
            <a:r>
              <a:rPr lang="zh-CN" altLang="en-US" sz="2400" dirty="0" smtClean="0">
                <a:latin typeface="华文中宋" panose="02010600040101010101" pitchFamily="2" charset="-122"/>
                <a:ea typeface="华文中宋" panose="02010600040101010101" pitchFamily="2" charset="-122"/>
              </a:rPr>
              <a:t>位地址字节寻址的。</a:t>
            </a:r>
            <a:endParaRPr lang="zh-CN" altLang="en-US" sz="2000" dirty="0" smtClean="0">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idx="4294967295"/>
          </p:nvPr>
        </p:nvSpPr>
        <p:spPr>
          <a:xfrm>
            <a:off x="436180" y="76200"/>
            <a:ext cx="8403020" cy="685800"/>
          </a:xfrm>
        </p:spPr>
        <p:txBody>
          <a:bodyPr>
            <a:normAutofit/>
          </a:bodyPr>
          <a:lstStyle/>
          <a:p>
            <a:pPr lvl="0">
              <a:spcBef>
                <a:spcPts val="0"/>
              </a:spcBef>
            </a:pPr>
            <a:r>
              <a:rPr lang="en-US" altLang="zh-CN" sz="2800" dirty="0" smtClean="0">
                <a:solidFill>
                  <a:srgbClr val="0000FF"/>
                </a:solidFill>
                <a:latin typeface="华文中宋" panose="02010600040101010101" pitchFamily="2" charset="-122"/>
                <a:ea typeface="华文中宋" panose="02010600040101010101" pitchFamily="2" charset="-122"/>
              </a:rPr>
              <a:t>2.9 </a:t>
            </a:r>
            <a:r>
              <a:rPr lang="en-US" altLang="zh-CN" sz="2800" dirty="0" smtClean="0">
                <a:solidFill>
                  <a:srgbClr val="0000FF"/>
                </a:solidFill>
                <a:latin typeface="华文中宋" panose="02010600040101010101" pitchFamily="2" charset="-122"/>
                <a:ea typeface="华文中宋" panose="02010600040101010101" pitchFamily="2" charset="-122"/>
              </a:rPr>
              <a:t>MIPS</a:t>
            </a:r>
            <a:r>
              <a:rPr lang="zh-CN" altLang="en-US" sz="2800" dirty="0" smtClean="0">
                <a:solidFill>
                  <a:srgbClr val="0000FF"/>
                </a:solidFill>
                <a:latin typeface="华文中宋" panose="02010600040101010101" pitchFamily="2" charset="-122"/>
                <a:ea typeface="华文中宋" panose="02010600040101010101" pitchFamily="2" charset="-122"/>
              </a:rPr>
              <a:t>系统</a:t>
            </a:r>
            <a:r>
              <a:rPr lang="zh-CN" altLang="en-US" sz="2800" dirty="0" smtClean="0">
                <a:solidFill>
                  <a:srgbClr val="0000FF"/>
                </a:solidFill>
                <a:latin typeface="华文中宋" panose="02010600040101010101" pitchFamily="2" charset="-122"/>
                <a:ea typeface="华文中宋" panose="02010600040101010101" pitchFamily="2" charset="-122"/>
              </a:rPr>
              <a:t>结构</a:t>
            </a:r>
            <a:endParaRPr lang="zh-CN" sz="2800" dirty="0">
              <a:solidFill>
                <a:schemeClr val="tx1"/>
              </a:solidFill>
              <a:latin typeface="华文中宋" panose="02010600040101010101" pitchFamily="2" charset="-122"/>
              <a:ea typeface="华文中宋" panose="02010600040101010101" pitchFamily="2" charset="-122"/>
            </a:endParaRPr>
          </a:p>
        </p:txBody>
      </p:sp>
      <p:sp>
        <p:nvSpPr>
          <p:cNvPr id="3" name="内容占位符 2"/>
          <p:cNvSpPr txBox="1"/>
          <p:nvPr/>
        </p:nvSpPr>
        <p:spPr>
          <a:xfrm>
            <a:off x="428596" y="1142984"/>
            <a:ext cx="8501122" cy="2790072"/>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pPr marL="0" indent="0">
              <a:buNone/>
            </a:pPr>
            <a:r>
              <a:rPr lang="en-US" altLang="zh-CN" dirty="0" smtClean="0">
                <a:latin typeface="华文中宋" panose="02010600040101010101" pitchFamily="2" charset="-122"/>
                <a:ea typeface="华文中宋" panose="02010600040101010101" pitchFamily="2" charset="-122"/>
              </a:rPr>
              <a:t>MIPS64</a:t>
            </a:r>
            <a:r>
              <a:rPr lang="zh-CN" altLang="en-US" dirty="0" smtClean="0">
                <a:latin typeface="华文中宋" panose="02010600040101010101" pitchFamily="2" charset="-122"/>
                <a:ea typeface="华文中宋" panose="02010600040101010101" pitchFamily="2" charset="-122"/>
              </a:rPr>
              <a:t>的</a:t>
            </a:r>
            <a:r>
              <a:rPr lang="zh-CN" altLang="en-US" dirty="0" smtClean="0">
                <a:latin typeface="华文中宋" panose="02010600040101010101" pitchFamily="2" charset="-122"/>
                <a:ea typeface="华文中宋" panose="02010600040101010101" pitchFamily="2" charset="-122"/>
              </a:rPr>
              <a:t>指令格式</a:t>
            </a:r>
            <a:br>
              <a:rPr lang="zh-CN" altLang="en-US" dirty="0" smtClean="0">
                <a:latin typeface="华文中宋" panose="02010600040101010101" pitchFamily="2" charset="-122"/>
                <a:ea typeface="华文中宋" panose="02010600040101010101" pitchFamily="2" charset="-122"/>
              </a:rPr>
            </a:br>
            <a:r>
              <a:rPr lang="zh-CN" altLang="en-US" dirty="0">
                <a:latin typeface="华文中宋" panose="02010600040101010101" pitchFamily="2" charset="-122"/>
                <a:ea typeface="华文中宋" panose="02010600040101010101" pitchFamily="2" charset="-122"/>
              </a:rPr>
              <a:t> </a:t>
            </a:r>
            <a:r>
              <a:rPr lang="zh-CN" altLang="en-US" dirty="0" smtClean="0">
                <a:latin typeface="华文中宋" panose="02010600040101010101" pitchFamily="2" charset="-122"/>
                <a:ea typeface="华文中宋" panose="02010600040101010101" pitchFamily="2" charset="-122"/>
              </a:rPr>
              <a:t>   </a:t>
            </a:r>
            <a:r>
              <a:rPr lang="zh-CN" altLang="en-US" sz="2400" dirty="0" smtClean="0">
                <a:latin typeface="华文中宋" panose="02010600040101010101" pitchFamily="2" charset="-122"/>
                <a:ea typeface="华文中宋" panose="02010600040101010101" pitchFamily="2" charset="-122"/>
              </a:rPr>
              <a:t>由于</a:t>
            </a:r>
            <a:r>
              <a:rPr lang="en-US" altLang="zh-CN" sz="2400" dirty="0" smtClean="0">
                <a:latin typeface="华文中宋" panose="02010600040101010101" pitchFamily="2" charset="-122"/>
                <a:ea typeface="华文中宋" panose="02010600040101010101" pitchFamily="2" charset="-122"/>
              </a:rPr>
              <a:t>MIPS64</a:t>
            </a:r>
            <a:r>
              <a:rPr lang="zh-CN" altLang="en-US" sz="2400" dirty="0" smtClean="0">
                <a:latin typeface="华文中宋" panose="02010600040101010101" pitchFamily="2" charset="-122"/>
                <a:ea typeface="华文中宋" panose="02010600040101010101" pitchFamily="2" charset="-122"/>
              </a:rPr>
              <a:t>只有</a:t>
            </a:r>
            <a:r>
              <a:rPr lang="zh-CN" altLang="en-US" sz="2400" dirty="0" smtClean="0">
                <a:solidFill>
                  <a:srgbClr val="C00000"/>
                </a:solidFill>
                <a:latin typeface="华文中宋" panose="02010600040101010101" pitchFamily="2" charset="-122"/>
                <a:ea typeface="华文中宋" panose="02010600040101010101" pitchFamily="2" charset="-122"/>
              </a:rPr>
              <a:t>两种寻址方式</a:t>
            </a:r>
            <a:r>
              <a:rPr lang="zh-CN" altLang="en-US" sz="2400" dirty="0" smtClean="0">
                <a:latin typeface="华文中宋" panose="02010600040101010101" pitchFamily="2" charset="-122"/>
                <a:ea typeface="华文中宋" panose="02010600040101010101" pitchFamily="2" charset="-122"/>
              </a:rPr>
              <a:t>，所以它们</a:t>
            </a:r>
            <a:r>
              <a:rPr lang="zh-CN" altLang="en-US" sz="2400" dirty="0" smtClean="0">
                <a:solidFill>
                  <a:srgbClr val="C00000"/>
                </a:solidFill>
                <a:latin typeface="华文中宋" panose="02010600040101010101" pitchFamily="2" charset="-122"/>
                <a:ea typeface="华文中宋" panose="02010600040101010101" pitchFamily="2" charset="-122"/>
              </a:rPr>
              <a:t>编码到操作码中</a:t>
            </a:r>
            <a:r>
              <a:rPr lang="zh-CN" altLang="en-US" sz="2400" dirty="0" smtClean="0">
                <a:latin typeface="华文中宋" panose="02010600040101010101" pitchFamily="2" charset="-122"/>
                <a:ea typeface="华文中宋" panose="02010600040101010101" pitchFamily="2" charset="-122"/>
              </a:rPr>
              <a:t>。      </a:t>
            </a:r>
            <a:endParaRPr lang="en-US" altLang="zh-CN" sz="2400" dirty="0" smtClean="0">
              <a:latin typeface="华文中宋" panose="02010600040101010101" pitchFamily="2" charset="-122"/>
              <a:ea typeface="华文中宋" panose="02010600040101010101" pitchFamily="2" charset="-122"/>
            </a:endParaRPr>
          </a:p>
          <a:p>
            <a:pPr marL="0" indent="0">
              <a:buNone/>
            </a:pPr>
            <a:r>
              <a:rPr lang="en-US" altLang="zh-CN" sz="2400" dirty="0">
                <a:latin typeface="华文中宋" panose="02010600040101010101" pitchFamily="2" charset="-122"/>
                <a:ea typeface="华文中宋" panose="02010600040101010101" pitchFamily="2" charset="-122"/>
              </a:rPr>
              <a:t> </a:t>
            </a:r>
            <a:r>
              <a:rPr lang="en-US" altLang="zh-CN" sz="2400" dirty="0" smtClean="0">
                <a:latin typeface="华文中宋" panose="02010600040101010101" pitchFamily="2" charset="-122"/>
                <a:ea typeface="华文中宋" panose="02010600040101010101" pitchFamily="2" charset="-122"/>
              </a:rPr>
              <a:t>    </a:t>
            </a:r>
            <a:r>
              <a:rPr lang="zh-CN" altLang="en-US" sz="2400" dirty="0" smtClean="0">
                <a:latin typeface="华文中宋" panose="02010600040101010101" pitchFamily="2" charset="-122"/>
                <a:ea typeface="华文中宋" panose="02010600040101010101" pitchFamily="2" charset="-122"/>
              </a:rPr>
              <a:t>为了使机器更容易进行流水线操作和译码，所有指令都是</a:t>
            </a:r>
            <a:r>
              <a:rPr lang="en-US" altLang="zh-CN" sz="2400" dirty="0" smtClean="0">
                <a:solidFill>
                  <a:srgbClr val="C00000"/>
                </a:solidFill>
                <a:latin typeface="华文中宋" panose="02010600040101010101" pitchFamily="2" charset="-122"/>
                <a:ea typeface="华文中宋" panose="02010600040101010101" pitchFamily="2" charset="-122"/>
              </a:rPr>
              <a:t>32</a:t>
            </a:r>
            <a:r>
              <a:rPr lang="zh-CN" altLang="en-US" sz="2400" dirty="0" smtClean="0">
                <a:solidFill>
                  <a:srgbClr val="C00000"/>
                </a:solidFill>
                <a:latin typeface="华文中宋" panose="02010600040101010101" pitchFamily="2" charset="-122"/>
                <a:ea typeface="华文中宋" panose="02010600040101010101" pitchFamily="2" charset="-122"/>
              </a:rPr>
              <a:t>位</a:t>
            </a:r>
            <a:r>
              <a:rPr lang="zh-CN" altLang="en-US" sz="2400" dirty="0" smtClean="0">
                <a:latin typeface="华文中宋" panose="02010600040101010101" pitchFamily="2" charset="-122"/>
                <a:ea typeface="华文中宋" panose="02010600040101010101" pitchFamily="2" charset="-122"/>
              </a:rPr>
              <a:t>的，其中</a:t>
            </a:r>
            <a:r>
              <a:rPr lang="en-US" altLang="zh-CN" sz="2400" dirty="0" smtClean="0">
                <a:solidFill>
                  <a:srgbClr val="C00000"/>
                </a:solidFill>
                <a:latin typeface="华文中宋" panose="02010600040101010101" pitchFamily="2" charset="-122"/>
                <a:ea typeface="华文中宋" panose="02010600040101010101" pitchFamily="2" charset="-122"/>
              </a:rPr>
              <a:t>6</a:t>
            </a:r>
            <a:r>
              <a:rPr lang="zh-CN" altLang="en-US" sz="2400" dirty="0" smtClean="0">
                <a:solidFill>
                  <a:srgbClr val="C00000"/>
                </a:solidFill>
                <a:latin typeface="华文中宋" panose="02010600040101010101" pitchFamily="2" charset="-122"/>
                <a:ea typeface="华文中宋" panose="02010600040101010101" pitchFamily="2" charset="-122"/>
              </a:rPr>
              <a:t>位</a:t>
            </a:r>
            <a:r>
              <a:rPr lang="zh-CN" altLang="en-US" sz="2400" dirty="0" smtClean="0">
                <a:latin typeface="华文中宋" panose="02010600040101010101" pitchFamily="2" charset="-122"/>
                <a:ea typeface="华文中宋" panose="02010600040101010101" pitchFamily="2" charset="-122"/>
              </a:rPr>
              <a:t>是基本操作码。</a:t>
            </a:r>
            <a:endParaRPr lang="en-US" altLang="zh-CN" sz="2400" dirty="0" smtClean="0">
              <a:latin typeface="华文中宋" panose="02010600040101010101" pitchFamily="2" charset="-122"/>
              <a:ea typeface="华文中宋" panose="02010600040101010101" pitchFamily="2" charset="-122"/>
            </a:endParaRPr>
          </a:p>
          <a:p>
            <a:pPr marL="0" indent="0">
              <a:buNone/>
            </a:pPr>
            <a:r>
              <a:rPr lang="en-US" altLang="zh-CN" sz="2400" dirty="0">
                <a:latin typeface="华文中宋" panose="02010600040101010101" pitchFamily="2" charset="-122"/>
                <a:ea typeface="华文中宋" panose="02010600040101010101" pitchFamily="2" charset="-122"/>
              </a:rPr>
              <a:t> </a:t>
            </a:r>
            <a:r>
              <a:rPr lang="en-US" altLang="zh-CN" sz="2400" dirty="0" smtClean="0">
                <a:latin typeface="华文中宋" panose="02010600040101010101" pitchFamily="2" charset="-122"/>
                <a:ea typeface="华文中宋" panose="02010600040101010101" pitchFamily="2" charset="-122"/>
              </a:rPr>
              <a:t>    </a:t>
            </a:r>
            <a:r>
              <a:rPr lang="zh-CN" altLang="en-US" sz="2400" dirty="0" smtClean="0">
                <a:latin typeface="华文中宋" panose="02010600040101010101" pitchFamily="2" charset="-122"/>
                <a:ea typeface="华文中宋" panose="02010600040101010101" pitchFamily="2" charset="-122"/>
              </a:rPr>
              <a:t>指令的格式如下图。这些指令格式很简单，同时还为位移量寻址、立即数或</a:t>
            </a:r>
            <a:r>
              <a:rPr lang="en-US" altLang="zh-CN" sz="2400" dirty="0" smtClean="0">
                <a:latin typeface="华文中宋" panose="02010600040101010101" pitchFamily="2" charset="-122"/>
                <a:ea typeface="华文中宋" panose="02010600040101010101" pitchFamily="2" charset="-122"/>
              </a:rPr>
              <a:t>PC</a:t>
            </a:r>
            <a:r>
              <a:rPr lang="zh-CN" altLang="en-US" sz="2400" dirty="0" smtClean="0">
                <a:latin typeface="华文中宋" panose="02010600040101010101" pitchFamily="2" charset="-122"/>
                <a:ea typeface="华文中宋" panose="02010600040101010101" pitchFamily="2" charset="-122"/>
              </a:rPr>
              <a:t>相对分支地址提供了</a:t>
            </a:r>
            <a:r>
              <a:rPr lang="en-US" altLang="zh-CN" sz="2400" dirty="0" smtClean="0">
                <a:latin typeface="华文中宋" panose="02010600040101010101" pitchFamily="2" charset="-122"/>
                <a:ea typeface="华文中宋" panose="02010600040101010101" pitchFamily="2" charset="-122"/>
              </a:rPr>
              <a:t>16</a:t>
            </a:r>
            <a:r>
              <a:rPr lang="zh-CN" altLang="en-US" sz="2400" dirty="0" smtClean="0">
                <a:latin typeface="华文中宋" panose="02010600040101010101" pitchFamily="2" charset="-122"/>
                <a:ea typeface="华文中宋" panose="02010600040101010101" pitchFamily="2" charset="-122"/>
              </a:rPr>
              <a:t>位字段。</a:t>
            </a:r>
            <a:br>
              <a:rPr lang="zh-CN" altLang="en-US" dirty="0" smtClean="0">
                <a:latin typeface="华文中宋" panose="02010600040101010101" pitchFamily="2" charset="-122"/>
                <a:ea typeface="华文中宋" panose="02010600040101010101" pitchFamily="2" charset="-122"/>
              </a:rPr>
            </a:br>
            <a:endParaRPr lang="zh-CN" altLang="en-US" sz="2400" dirty="0" smtClean="0">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idx="4294967295"/>
          </p:nvPr>
        </p:nvSpPr>
        <p:spPr>
          <a:xfrm>
            <a:off x="436180" y="76200"/>
            <a:ext cx="8403020" cy="685800"/>
          </a:xfrm>
        </p:spPr>
        <p:txBody>
          <a:bodyPr>
            <a:normAutofit/>
          </a:bodyPr>
          <a:lstStyle/>
          <a:p>
            <a:pPr lvl="0">
              <a:spcBef>
                <a:spcPts val="0"/>
              </a:spcBef>
            </a:pPr>
            <a:r>
              <a:rPr lang="en-US" altLang="zh-CN" sz="2800" dirty="0" smtClean="0">
                <a:solidFill>
                  <a:srgbClr val="0000FF"/>
                </a:solidFill>
                <a:latin typeface="华文中宋" panose="02010600040101010101" pitchFamily="2" charset="-122"/>
                <a:ea typeface="华文中宋" panose="02010600040101010101" pitchFamily="2" charset="-122"/>
              </a:rPr>
              <a:t>2.9 MIPS</a:t>
            </a:r>
            <a:r>
              <a:rPr lang="zh-CN" altLang="en-US" sz="2800" dirty="0" smtClean="0">
                <a:solidFill>
                  <a:srgbClr val="0000FF"/>
                </a:solidFill>
                <a:latin typeface="华文中宋" panose="02010600040101010101" pitchFamily="2" charset="-122"/>
                <a:ea typeface="华文中宋" panose="02010600040101010101" pitchFamily="2" charset="-122"/>
              </a:rPr>
              <a:t>系统结构</a:t>
            </a:r>
            <a:endParaRPr lang="zh-CN" sz="2800" dirty="0">
              <a:solidFill>
                <a:schemeClr val="tx1"/>
              </a:solidFill>
              <a:latin typeface="华文中宋" panose="02010600040101010101" pitchFamily="2" charset="-122"/>
              <a:ea typeface="华文中宋" panose="02010600040101010101" pitchFamily="2" charset="-122"/>
            </a:endParaRPr>
          </a:p>
        </p:txBody>
      </p:sp>
      <p:graphicFrame>
        <p:nvGraphicFramePr>
          <p:cNvPr id="3" name="表格 2"/>
          <p:cNvGraphicFramePr>
            <a:graphicFrameLocks noGrp="1"/>
          </p:cNvGraphicFramePr>
          <p:nvPr>
            <p:custDataLst>
              <p:tags r:id="rId1"/>
            </p:custDataLst>
          </p:nvPr>
        </p:nvGraphicFramePr>
        <p:xfrm>
          <a:off x="851474" y="908720"/>
          <a:ext cx="7572375" cy="5453474"/>
        </p:xfrm>
        <a:graphic>
          <a:graphicData uri="http://schemas.openxmlformats.org/drawingml/2006/table">
            <a:tbl>
              <a:tblPr firstRow="1" bandRow="1">
                <a:tableStyleId>{5C22544A-7EE6-4342-B048-85BDC9FD1C3A}</a:tableStyleId>
              </a:tblPr>
              <a:tblGrid>
                <a:gridCol w="1262380"/>
                <a:gridCol w="1261764"/>
                <a:gridCol w="1262072"/>
                <a:gridCol w="1269365"/>
                <a:gridCol w="1254779"/>
                <a:gridCol w="1261745"/>
              </a:tblGrid>
              <a:tr h="317326">
                <a:tc gridSpan="6">
                  <a:txBody>
                    <a:bodyPr/>
                    <a:lstStyle/>
                    <a:p>
                      <a:r>
                        <a:rPr lang="en-US" altLang="zh-CN" sz="1400" dirty="0" smtClean="0">
                          <a:solidFill>
                            <a:schemeClr val="tx1"/>
                          </a:solidFill>
                        </a:rPr>
                        <a:t>I</a:t>
                      </a:r>
                      <a:r>
                        <a:rPr lang="zh-CN" altLang="en-US" sz="1400" dirty="0" smtClean="0">
                          <a:solidFill>
                            <a:schemeClr val="tx1"/>
                          </a:solidFill>
                        </a:rPr>
                        <a:t>型指令</a:t>
                      </a:r>
                      <a:endParaRPr lang="zh-CN" altLang="en-US" sz="14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99720">
                <a:tc>
                  <a:txBody>
                    <a:bodyPr/>
                    <a:lstStyle/>
                    <a:p>
                      <a:pPr algn="ctr"/>
                      <a:r>
                        <a:rPr lang="en-US" altLang="zh-CN" sz="1100" dirty="0" smtClean="0">
                          <a:solidFill>
                            <a:schemeClr val="tx1"/>
                          </a:solidFill>
                        </a:rPr>
                        <a:t>6</a:t>
                      </a:r>
                      <a:endParaRPr lang="zh-CN" altLang="en-US" sz="11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100" dirty="0" smtClean="0">
                          <a:solidFill>
                            <a:schemeClr val="tx1"/>
                          </a:solidFill>
                        </a:rPr>
                        <a:t>5</a:t>
                      </a:r>
                      <a:endParaRPr lang="zh-CN" altLang="en-US" sz="11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100" dirty="0" smtClean="0">
                          <a:solidFill>
                            <a:schemeClr val="tx1"/>
                          </a:solidFill>
                        </a:rPr>
                        <a:t>5</a:t>
                      </a:r>
                      <a:endParaRPr lang="zh-CN" altLang="en-US" sz="11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r>
                        <a:rPr lang="en-US" altLang="zh-CN" sz="1100" dirty="0" smtClean="0">
                          <a:solidFill>
                            <a:schemeClr val="tx1"/>
                          </a:solidFill>
                        </a:rPr>
                        <a:t>16</a:t>
                      </a:r>
                      <a:endParaRPr lang="zh-CN" altLang="en-US" sz="11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92100">
                <a:tc>
                  <a:txBody>
                    <a:bodyPr/>
                    <a:lstStyle/>
                    <a:p>
                      <a:pPr algn="ctr"/>
                      <a:r>
                        <a:rPr lang="zh-CN" altLang="en-US" sz="1100" dirty="0" smtClean="0">
                          <a:solidFill>
                            <a:schemeClr val="tx1"/>
                          </a:solidFill>
                        </a:rPr>
                        <a:t>操作码</a:t>
                      </a: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100" dirty="0" err="1" smtClean="0">
                          <a:solidFill>
                            <a:schemeClr val="tx1"/>
                          </a:solidFill>
                        </a:rPr>
                        <a:t>rs</a:t>
                      </a: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100" dirty="0" err="1" smtClean="0">
                          <a:solidFill>
                            <a:schemeClr val="tx1"/>
                          </a:solidFill>
                        </a:rPr>
                        <a:t>rt</a:t>
                      </a: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r>
                        <a:rPr lang="zh-CN" altLang="en-US" sz="1100" dirty="0" smtClean="0">
                          <a:solidFill>
                            <a:srgbClr val="FF0000"/>
                          </a:solidFill>
                        </a:rPr>
                        <a:t>立即数</a:t>
                      </a:r>
                      <a:r>
                        <a:rPr lang="en-US" altLang="zh-CN" sz="1100" dirty="0" smtClean="0">
                          <a:solidFill>
                            <a:srgbClr val="FF0000"/>
                          </a:solidFill>
                        </a:rPr>
                        <a:t>/</a:t>
                      </a:r>
                      <a:r>
                        <a:rPr lang="zh-CN" altLang="en-US" sz="1100" dirty="0" smtClean="0">
                          <a:solidFill>
                            <a:srgbClr val="FF0000"/>
                          </a:solidFill>
                        </a:rPr>
                        <a:t>位移量</a:t>
                      </a:r>
                      <a:endParaRPr lang="zh-CN" altLang="en-US" sz="11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99720">
                <a:tc gridSpan="6">
                  <a:txBody>
                    <a:bodyPr/>
                    <a:lstStyle/>
                    <a:p>
                      <a:r>
                        <a:rPr lang="zh-CN" altLang="en-US" sz="1100" baseline="0" dirty="0" smtClean="0">
                          <a:solidFill>
                            <a:schemeClr val="tx1"/>
                          </a:solidFill>
                        </a:rPr>
                        <a:t>      </a:t>
                      </a:r>
                      <a:r>
                        <a:rPr lang="zh-CN" altLang="en-US" sz="1100" dirty="0" smtClean="0">
                          <a:solidFill>
                            <a:schemeClr val="tx1"/>
                          </a:solidFill>
                        </a:rPr>
                        <a:t>加载</a:t>
                      </a:r>
                      <a:r>
                        <a:rPr lang="en-US" altLang="zh-CN" sz="1100" dirty="0" smtClean="0">
                          <a:solidFill>
                            <a:schemeClr val="tx1"/>
                          </a:solidFill>
                        </a:rPr>
                        <a:t>/</a:t>
                      </a:r>
                      <a:r>
                        <a:rPr lang="zh-CN" altLang="en-US" sz="1100" dirty="0" smtClean="0">
                          <a:solidFill>
                            <a:schemeClr val="tx1"/>
                          </a:solidFill>
                        </a:rPr>
                        <a:t>存储字节、半字、字、双字。</a:t>
                      </a:r>
                      <a:endParaRPr lang="zh-CN" altLang="en-US" sz="11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99697">
                <a:tc gridSpan="6">
                  <a:txBody>
                    <a:bodyPr/>
                    <a:lstStyle/>
                    <a:p>
                      <a:r>
                        <a:rPr lang="zh-CN" altLang="en-US" sz="1100" dirty="0" smtClean="0">
                          <a:solidFill>
                            <a:schemeClr val="tx1"/>
                          </a:solidFill>
                        </a:rPr>
                        <a:t>      立即数</a:t>
                      </a:r>
                      <a:r>
                        <a:rPr lang="en-US" altLang="zh-CN" sz="1100" dirty="0" smtClean="0">
                          <a:solidFill>
                            <a:schemeClr val="tx1"/>
                          </a:solidFill>
                        </a:rPr>
                        <a:t>-</a:t>
                      </a:r>
                      <a:r>
                        <a:rPr lang="zh-CN" altLang="en-US" sz="1100" dirty="0" smtClean="0">
                          <a:solidFill>
                            <a:schemeClr val="tx1"/>
                          </a:solidFill>
                        </a:rPr>
                        <a:t>寄存器运算（</a:t>
                      </a:r>
                      <a:r>
                        <a:rPr lang="en-US" altLang="zh-CN" sz="1100" dirty="0" err="1" smtClean="0">
                          <a:solidFill>
                            <a:schemeClr val="tx1"/>
                          </a:solidFill>
                        </a:rPr>
                        <a:t>rt←rs</a:t>
                      </a:r>
                      <a:r>
                        <a:rPr lang="en-US" altLang="zh-CN" sz="1100" dirty="0" smtClean="0">
                          <a:solidFill>
                            <a:schemeClr val="tx1"/>
                          </a:solidFill>
                        </a:rPr>
                        <a:t> OP </a:t>
                      </a:r>
                      <a:r>
                        <a:rPr lang="zh-CN" altLang="en-US" sz="1100" dirty="0" smtClean="0">
                          <a:solidFill>
                            <a:schemeClr val="tx1"/>
                          </a:solidFill>
                        </a:rPr>
                        <a:t>立即数）</a:t>
                      </a:r>
                      <a:endParaRPr lang="zh-CN" altLang="en-US" sz="11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99697">
                <a:tc gridSpan="6">
                  <a:txBody>
                    <a:bodyPr/>
                    <a:lstStyle/>
                    <a:p>
                      <a:r>
                        <a:rPr lang="zh-CN" altLang="en-US" sz="1100" dirty="0" smtClean="0">
                          <a:solidFill>
                            <a:schemeClr val="tx1"/>
                          </a:solidFill>
                        </a:rPr>
                        <a:t>      条件分支指令（</a:t>
                      </a:r>
                      <a:r>
                        <a:rPr lang="en-US" altLang="zh-CN" sz="1100" dirty="0" err="1" smtClean="0">
                          <a:solidFill>
                            <a:schemeClr val="tx1"/>
                          </a:solidFill>
                        </a:rPr>
                        <a:t>rs</a:t>
                      </a:r>
                      <a:r>
                        <a:rPr lang="zh-CN" altLang="en-US" sz="1100" dirty="0" smtClean="0">
                          <a:solidFill>
                            <a:schemeClr val="tx1"/>
                          </a:solidFill>
                        </a:rPr>
                        <a:t>表示寄存器，</a:t>
                      </a:r>
                      <a:r>
                        <a:rPr lang="en-US" altLang="zh-CN" sz="1100" dirty="0" err="1" smtClean="0">
                          <a:solidFill>
                            <a:schemeClr val="tx1"/>
                          </a:solidFill>
                        </a:rPr>
                        <a:t>rt</a:t>
                      </a:r>
                      <a:r>
                        <a:rPr lang="zh-CN" altLang="en-US" sz="1100" dirty="0" smtClean="0">
                          <a:solidFill>
                            <a:schemeClr val="tx1"/>
                          </a:solidFill>
                        </a:rPr>
                        <a:t>表示未使用）</a:t>
                      </a:r>
                      <a:endParaRPr lang="zh-CN" altLang="en-US" sz="11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99697">
                <a:tc gridSpan="6">
                  <a:txBody>
                    <a:bodyPr/>
                    <a:lstStyle/>
                    <a:p>
                      <a:r>
                        <a:rPr lang="zh-CN" altLang="en-US" sz="1100" dirty="0" smtClean="0">
                          <a:solidFill>
                            <a:schemeClr val="tx1"/>
                          </a:solidFill>
                        </a:rPr>
                        <a:t>      跳转寄存器、跳转并链接寄存器（</a:t>
                      </a:r>
                      <a:r>
                        <a:rPr lang="en-US" altLang="zh-CN" sz="1100" dirty="0" err="1" smtClean="0">
                          <a:solidFill>
                            <a:schemeClr val="tx1"/>
                          </a:solidFill>
                        </a:rPr>
                        <a:t>rt</a:t>
                      </a:r>
                      <a:r>
                        <a:rPr lang="en-US" altLang="zh-CN" sz="1100" dirty="0" smtClean="0">
                          <a:solidFill>
                            <a:schemeClr val="tx1"/>
                          </a:solidFill>
                        </a:rPr>
                        <a:t>=0,rs</a:t>
                      </a:r>
                      <a:r>
                        <a:rPr lang="zh-CN" altLang="en-US" sz="1100" dirty="0" smtClean="0">
                          <a:solidFill>
                            <a:schemeClr val="tx1"/>
                          </a:solidFill>
                        </a:rPr>
                        <a:t>表示目标，立即数为</a:t>
                      </a:r>
                      <a:r>
                        <a:rPr lang="en-US" altLang="zh-CN" sz="1100" dirty="0" smtClean="0">
                          <a:solidFill>
                            <a:schemeClr val="tx1"/>
                          </a:solidFill>
                        </a:rPr>
                        <a:t>0</a:t>
                      </a:r>
                      <a:r>
                        <a:rPr lang="zh-CN" altLang="en-US" sz="1100" dirty="0" smtClean="0">
                          <a:solidFill>
                            <a:schemeClr val="tx1"/>
                          </a:solidFill>
                        </a:rPr>
                        <a:t>）</a:t>
                      </a:r>
                      <a:endParaRPr lang="zh-CN" altLang="en-US" sz="11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17326">
                <a:tc>
                  <a:txBody>
                    <a:bodyPr/>
                    <a:lstStyle/>
                    <a:p>
                      <a:r>
                        <a:rPr lang="en-US" altLang="zh-CN" sz="1400" b="1" dirty="0" smtClean="0">
                          <a:solidFill>
                            <a:schemeClr val="tx1"/>
                          </a:solidFill>
                        </a:rPr>
                        <a:t>R</a:t>
                      </a:r>
                      <a:r>
                        <a:rPr lang="zh-CN" altLang="en-US" sz="1400" b="1" dirty="0" smtClean="0">
                          <a:solidFill>
                            <a:schemeClr val="tx1"/>
                          </a:solidFill>
                        </a:rPr>
                        <a:t>型指令</a:t>
                      </a:r>
                      <a:endParaRPr lang="zh-CN" altLang="en-US" sz="14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1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1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1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1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1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99720">
                <a:tc>
                  <a:txBody>
                    <a:bodyPr/>
                    <a:lstStyle/>
                    <a:p>
                      <a:pPr algn="ctr"/>
                      <a:r>
                        <a:rPr lang="en-US" altLang="zh-CN" sz="1100" dirty="0" smtClean="0">
                          <a:solidFill>
                            <a:schemeClr val="tx1"/>
                          </a:solidFill>
                        </a:rPr>
                        <a:t>6</a:t>
                      </a:r>
                      <a:endParaRPr lang="zh-CN" altLang="en-US" sz="11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100" dirty="0" smtClean="0">
                          <a:solidFill>
                            <a:schemeClr val="tx1"/>
                          </a:solidFill>
                        </a:rPr>
                        <a:t>5</a:t>
                      </a:r>
                      <a:endParaRPr lang="zh-CN" altLang="en-US" sz="11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100" dirty="0" smtClean="0">
                          <a:solidFill>
                            <a:schemeClr val="tx1"/>
                          </a:solidFill>
                        </a:rPr>
                        <a:t>5</a:t>
                      </a:r>
                      <a:endParaRPr lang="zh-CN" altLang="en-US" sz="11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100" dirty="0" smtClean="0">
                          <a:solidFill>
                            <a:schemeClr val="tx1"/>
                          </a:solidFill>
                        </a:rPr>
                        <a:t>5</a:t>
                      </a:r>
                      <a:endParaRPr lang="zh-CN" altLang="en-US" sz="11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100" dirty="0" smtClean="0">
                          <a:solidFill>
                            <a:schemeClr val="tx1"/>
                          </a:solidFill>
                        </a:rPr>
                        <a:t>5</a:t>
                      </a:r>
                      <a:endParaRPr lang="zh-CN" altLang="en-US" sz="11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100" dirty="0" smtClean="0">
                          <a:solidFill>
                            <a:schemeClr val="tx1"/>
                          </a:solidFill>
                        </a:rPr>
                        <a:t>6</a:t>
                      </a:r>
                      <a:endParaRPr lang="zh-CN" altLang="en-US" sz="11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99697">
                <a:tc>
                  <a:txBody>
                    <a:bodyPr/>
                    <a:lstStyle/>
                    <a:p>
                      <a:pPr algn="ctr"/>
                      <a:r>
                        <a:rPr lang="zh-CN" altLang="en-US" sz="1100" dirty="0" smtClean="0">
                          <a:solidFill>
                            <a:schemeClr val="tx1"/>
                          </a:solidFill>
                        </a:rPr>
                        <a:t>操作码</a:t>
                      </a: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100" dirty="0" err="1" smtClean="0">
                          <a:solidFill>
                            <a:schemeClr val="tx1"/>
                          </a:solidFill>
                        </a:rPr>
                        <a:t>rs</a:t>
                      </a: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100" dirty="0" err="1" smtClean="0">
                          <a:solidFill>
                            <a:schemeClr val="tx1"/>
                          </a:solidFill>
                        </a:rPr>
                        <a:t>rt</a:t>
                      </a: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100" dirty="0" err="1" smtClean="0">
                          <a:solidFill>
                            <a:schemeClr val="tx1"/>
                          </a:solidFill>
                        </a:rPr>
                        <a:t>rd</a:t>
                      </a: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100" smtClean="0">
                          <a:solidFill>
                            <a:schemeClr val="tx1"/>
                          </a:solidFill>
                        </a:rPr>
                        <a:t>shift</a:t>
                      </a: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100" dirty="0" err="1" smtClean="0">
                          <a:solidFill>
                            <a:schemeClr val="tx1"/>
                          </a:solidFill>
                        </a:rPr>
                        <a:t>funct</a:t>
                      </a: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99697">
                <a:tc gridSpan="6">
                  <a:txBody>
                    <a:bodyPr/>
                    <a:lstStyle/>
                    <a:p>
                      <a:r>
                        <a:rPr lang="zh-CN" altLang="en-US" sz="1100" dirty="0" smtClean="0">
                          <a:solidFill>
                            <a:schemeClr val="tx1"/>
                          </a:solidFill>
                        </a:rPr>
                        <a:t>      寄存器</a:t>
                      </a:r>
                      <a:r>
                        <a:rPr lang="en-US" altLang="zh-CN" sz="1100" dirty="0" smtClean="0">
                          <a:solidFill>
                            <a:schemeClr val="tx1"/>
                          </a:solidFill>
                        </a:rPr>
                        <a:t>-</a:t>
                      </a:r>
                      <a:r>
                        <a:rPr lang="zh-CN" altLang="en-US" sz="1100" dirty="0" smtClean="0">
                          <a:solidFill>
                            <a:schemeClr val="tx1"/>
                          </a:solidFill>
                        </a:rPr>
                        <a:t>寄存器</a:t>
                      </a:r>
                      <a:r>
                        <a:rPr lang="en-US" altLang="zh-CN" sz="1100" dirty="0" smtClean="0">
                          <a:solidFill>
                            <a:schemeClr val="tx1"/>
                          </a:solidFill>
                        </a:rPr>
                        <a:t>ALU</a:t>
                      </a:r>
                      <a:r>
                        <a:rPr lang="zh-CN" altLang="en-US" sz="1100" dirty="0" smtClean="0">
                          <a:solidFill>
                            <a:schemeClr val="tx1"/>
                          </a:solidFill>
                        </a:rPr>
                        <a:t>操作：</a:t>
                      </a:r>
                      <a:r>
                        <a:rPr lang="en-US" altLang="zh-CN" sz="1100" dirty="0" err="1" smtClean="0">
                          <a:solidFill>
                            <a:schemeClr val="tx1"/>
                          </a:solidFill>
                        </a:rPr>
                        <a:t>rd←rs</a:t>
                      </a:r>
                      <a:r>
                        <a:rPr lang="en-US" altLang="zh-CN" sz="1100" dirty="0" smtClean="0">
                          <a:solidFill>
                            <a:schemeClr val="tx1"/>
                          </a:solidFill>
                        </a:rPr>
                        <a:t> </a:t>
                      </a:r>
                      <a:r>
                        <a:rPr lang="en-US" altLang="zh-CN" sz="1100" dirty="0" err="1" smtClean="0">
                          <a:solidFill>
                            <a:schemeClr val="tx1"/>
                          </a:solidFill>
                        </a:rPr>
                        <a:t>funct</a:t>
                      </a:r>
                      <a:r>
                        <a:rPr lang="en-US" altLang="zh-CN" sz="1100" baseline="0" dirty="0" smtClean="0">
                          <a:solidFill>
                            <a:schemeClr val="tx1"/>
                          </a:solidFill>
                        </a:rPr>
                        <a:t> </a:t>
                      </a:r>
                      <a:r>
                        <a:rPr lang="en-US" altLang="zh-CN" sz="1100" baseline="0" dirty="0" err="1" smtClean="0">
                          <a:solidFill>
                            <a:schemeClr val="tx1"/>
                          </a:solidFill>
                        </a:rPr>
                        <a:t>rt</a:t>
                      </a:r>
                      <a:endParaRPr lang="zh-CN" altLang="en-US" sz="11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99697">
                <a:tc gridSpan="6">
                  <a:txBody>
                    <a:bodyPr/>
                    <a:lstStyle/>
                    <a:p>
                      <a:r>
                        <a:rPr lang="zh-CN" altLang="en-US" sz="1100" dirty="0" smtClean="0">
                          <a:solidFill>
                            <a:schemeClr val="tx1"/>
                          </a:solidFill>
                        </a:rPr>
                        <a:t>      </a:t>
                      </a:r>
                      <a:r>
                        <a:rPr lang="en-US" altLang="zh-CN" sz="1100" dirty="0" err="1" smtClean="0">
                          <a:solidFill>
                            <a:schemeClr val="tx1"/>
                          </a:solidFill>
                        </a:rPr>
                        <a:t>funct</a:t>
                      </a:r>
                      <a:r>
                        <a:rPr lang="zh-CN" altLang="en-US" sz="1100" dirty="0" smtClean="0">
                          <a:solidFill>
                            <a:schemeClr val="tx1"/>
                          </a:solidFill>
                        </a:rPr>
                        <a:t>编码数据通路操作：</a:t>
                      </a:r>
                      <a:r>
                        <a:rPr lang="en-US" altLang="zh-CN" sz="1100" dirty="0" smtClean="0">
                          <a:solidFill>
                            <a:schemeClr val="tx1"/>
                          </a:solidFill>
                        </a:rPr>
                        <a:t>Add</a:t>
                      </a:r>
                      <a:r>
                        <a:rPr lang="zh-CN" altLang="en-US" sz="1100" dirty="0" smtClean="0">
                          <a:solidFill>
                            <a:schemeClr val="tx1"/>
                          </a:solidFill>
                        </a:rPr>
                        <a:t>，</a:t>
                      </a:r>
                      <a:r>
                        <a:rPr lang="en-US" altLang="zh-CN" sz="1100" dirty="0" smtClean="0">
                          <a:solidFill>
                            <a:schemeClr val="tx1"/>
                          </a:solidFill>
                        </a:rPr>
                        <a:t>Sub</a:t>
                      </a:r>
                      <a:r>
                        <a:rPr lang="zh-CN" altLang="en-US" sz="1100" dirty="0" smtClean="0">
                          <a:solidFill>
                            <a:schemeClr val="tx1"/>
                          </a:solidFill>
                        </a:rPr>
                        <a:t>，</a:t>
                      </a:r>
                      <a:r>
                        <a:rPr lang="en-US" altLang="zh-CN" sz="1100" dirty="0" smtClean="0">
                          <a:solidFill>
                            <a:schemeClr val="tx1"/>
                          </a:solidFill>
                        </a:rPr>
                        <a:t>…</a:t>
                      </a:r>
                      <a:endParaRPr lang="zh-CN" altLang="en-US" sz="11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99697">
                <a:tc gridSpan="6">
                  <a:txBody>
                    <a:bodyPr/>
                    <a:lstStyle/>
                    <a:p>
                      <a:r>
                        <a:rPr lang="zh-CN" altLang="en-US" sz="1100" dirty="0" smtClean="0">
                          <a:solidFill>
                            <a:schemeClr val="tx1"/>
                          </a:solidFill>
                        </a:rPr>
                        <a:t>      移位，读</a:t>
                      </a:r>
                      <a:r>
                        <a:rPr lang="en-US" altLang="zh-CN" sz="1100" dirty="0" smtClean="0">
                          <a:solidFill>
                            <a:schemeClr val="tx1"/>
                          </a:solidFill>
                        </a:rPr>
                        <a:t>/</a:t>
                      </a:r>
                      <a:r>
                        <a:rPr lang="zh-CN" altLang="en-US" sz="1100" dirty="0" smtClean="0">
                          <a:solidFill>
                            <a:schemeClr val="tx1"/>
                          </a:solidFill>
                        </a:rPr>
                        <a:t>写专用寄存器和数据移动</a:t>
                      </a:r>
                      <a:endParaRPr lang="zh-CN" altLang="en-US" sz="11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17326">
                <a:tc>
                  <a:txBody>
                    <a:bodyPr/>
                    <a:lstStyle/>
                    <a:p>
                      <a:r>
                        <a:rPr lang="en-US" altLang="zh-CN" sz="1400" b="1" dirty="0" smtClean="0">
                          <a:solidFill>
                            <a:schemeClr val="tx1"/>
                          </a:solidFill>
                        </a:rPr>
                        <a:t>J</a:t>
                      </a:r>
                      <a:r>
                        <a:rPr lang="zh-CN" altLang="en-US" sz="1400" b="1" dirty="0" smtClean="0">
                          <a:solidFill>
                            <a:schemeClr val="tx1"/>
                          </a:solidFill>
                        </a:rPr>
                        <a:t>型指令</a:t>
                      </a:r>
                      <a:endParaRPr lang="zh-CN" altLang="en-US" sz="14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1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1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1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1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1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99697">
                <a:tc>
                  <a:txBody>
                    <a:bodyPr/>
                    <a:lstStyle/>
                    <a:p>
                      <a:pPr algn="ctr"/>
                      <a:r>
                        <a:rPr lang="en-US" altLang="zh-CN" sz="1100" dirty="0" smtClean="0">
                          <a:solidFill>
                            <a:schemeClr val="tx1"/>
                          </a:solidFill>
                        </a:rPr>
                        <a:t>6</a:t>
                      </a:r>
                      <a:endParaRPr lang="zh-CN" altLang="en-US" sz="11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5">
                  <a:txBody>
                    <a:bodyPr/>
                    <a:lstStyle/>
                    <a:p>
                      <a:pPr algn="ctr"/>
                      <a:r>
                        <a:rPr lang="en-US" altLang="zh-CN" sz="1100" dirty="0" smtClean="0">
                          <a:solidFill>
                            <a:schemeClr val="tx1"/>
                          </a:solidFill>
                        </a:rPr>
                        <a:t>26</a:t>
                      </a:r>
                      <a:endParaRPr lang="zh-CN" altLang="en-US" sz="11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04220">
                <a:tc>
                  <a:txBody>
                    <a:bodyPr/>
                    <a:lstStyle/>
                    <a:p>
                      <a:pPr algn="ctr"/>
                      <a:r>
                        <a:rPr lang="zh-CN" altLang="en-US" sz="1100" dirty="0" smtClean="0">
                          <a:solidFill>
                            <a:schemeClr val="tx1"/>
                          </a:solidFill>
                        </a:rPr>
                        <a:t>操作码</a:t>
                      </a: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5">
                  <a:txBody>
                    <a:bodyPr/>
                    <a:lstStyle/>
                    <a:p>
                      <a:pPr algn="ctr"/>
                      <a:r>
                        <a:rPr lang="zh-CN" altLang="en-US" sz="1100" dirty="0" smtClean="0">
                          <a:solidFill>
                            <a:schemeClr val="tx1"/>
                          </a:solidFill>
                        </a:rPr>
                        <a:t>加到</a:t>
                      </a:r>
                      <a:r>
                        <a:rPr lang="en-US" altLang="zh-CN" sz="1100" dirty="0" smtClean="0">
                          <a:solidFill>
                            <a:schemeClr val="tx1"/>
                          </a:solidFill>
                        </a:rPr>
                        <a:t>PC</a:t>
                      </a:r>
                      <a:r>
                        <a:rPr lang="zh-CN" altLang="en-US" sz="1100" dirty="0" smtClean="0">
                          <a:solidFill>
                            <a:schemeClr val="tx1"/>
                          </a:solidFill>
                        </a:rPr>
                        <a:t>的偏移量</a:t>
                      </a: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04220">
                <a:tc gridSpan="6">
                  <a:txBody>
                    <a:bodyPr/>
                    <a:lstStyle/>
                    <a:p>
                      <a:r>
                        <a:rPr lang="zh-CN" altLang="en-US" sz="1100" dirty="0" smtClean="0">
                          <a:solidFill>
                            <a:schemeClr val="tx1"/>
                          </a:solidFill>
                        </a:rPr>
                        <a:t>      跳转，跳转并链接</a:t>
                      </a:r>
                      <a:endParaRPr lang="zh-CN" altLang="en-US" sz="11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04220">
                <a:tc gridSpan="6">
                  <a:txBody>
                    <a:bodyPr/>
                    <a:lstStyle/>
                    <a:p>
                      <a:r>
                        <a:rPr lang="zh-CN" altLang="en-US" sz="1100" dirty="0" smtClean="0">
                          <a:solidFill>
                            <a:schemeClr val="tx1"/>
                          </a:solidFill>
                        </a:rPr>
                        <a:t>      陷阱和从异常中返回</a:t>
                      </a:r>
                      <a:endParaRPr lang="zh-CN" altLang="en-US" sz="11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cxnSp>
        <p:nvCxnSpPr>
          <p:cNvPr id="10" name="直接连接符 9"/>
          <p:cNvCxnSpPr/>
          <p:nvPr/>
        </p:nvCxnSpPr>
        <p:spPr>
          <a:xfrm>
            <a:off x="8423910" y="1484630"/>
            <a:ext cx="0" cy="360680"/>
          </a:xfrm>
          <a:prstGeom prst="line">
            <a:avLst/>
          </a:prstGeom>
          <a:ln w="12700" cmpd="sng">
            <a:solidFill>
              <a:schemeClr val="tx1"/>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idx="4294967295"/>
          </p:nvPr>
        </p:nvSpPr>
        <p:spPr>
          <a:xfrm>
            <a:off x="436180" y="76200"/>
            <a:ext cx="8403020" cy="685800"/>
          </a:xfrm>
        </p:spPr>
        <p:txBody>
          <a:bodyPr>
            <a:normAutofit/>
          </a:bodyPr>
          <a:lstStyle/>
          <a:p>
            <a:pPr lvl="0">
              <a:spcBef>
                <a:spcPts val="0"/>
              </a:spcBef>
            </a:pPr>
            <a:r>
              <a:rPr lang="en-US" altLang="zh-CN" sz="2800" dirty="0" smtClean="0">
                <a:solidFill>
                  <a:srgbClr val="0000FF"/>
                </a:solidFill>
                <a:latin typeface="华文中宋" panose="02010600040101010101" pitchFamily="2" charset="-122"/>
                <a:ea typeface="华文中宋" panose="02010600040101010101" pitchFamily="2" charset="-122"/>
              </a:rPr>
              <a:t>2.9 MIPS</a:t>
            </a:r>
            <a:r>
              <a:rPr lang="zh-CN" altLang="en-US" sz="2800" dirty="0" smtClean="0">
                <a:solidFill>
                  <a:srgbClr val="0000FF"/>
                </a:solidFill>
                <a:latin typeface="华文中宋" panose="02010600040101010101" pitchFamily="2" charset="-122"/>
                <a:ea typeface="华文中宋" panose="02010600040101010101" pitchFamily="2" charset="-122"/>
              </a:rPr>
              <a:t>系统结构</a:t>
            </a:r>
            <a:endParaRPr lang="zh-CN" sz="2800" dirty="0">
              <a:solidFill>
                <a:schemeClr val="tx1"/>
              </a:solidFill>
              <a:latin typeface="华文中宋" panose="02010600040101010101" pitchFamily="2" charset="-122"/>
              <a:ea typeface="华文中宋" panose="02010600040101010101" pitchFamily="2" charset="-122"/>
            </a:endParaRPr>
          </a:p>
        </p:txBody>
      </p:sp>
      <p:sp>
        <p:nvSpPr>
          <p:cNvPr id="4" name="内容占位符 2"/>
          <p:cNvSpPr txBox="1"/>
          <p:nvPr/>
        </p:nvSpPr>
        <p:spPr>
          <a:xfrm>
            <a:off x="436180" y="1268760"/>
            <a:ext cx="8229600" cy="3474096"/>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pPr marL="0" indent="0">
              <a:buNone/>
            </a:pPr>
            <a:r>
              <a:rPr lang="en-US" altLang="zh-CN" sz="2800" dirty="0" smtClean="0">
                <a:latin typeface="华文中宋" panose="02010600040101010101" pitchFamily="2" charset="-122"/>
                <a:ea typeface="华文中宋" panose="02010600040101010101" pitchFamily="2" charset="-122"/>
              </a:rPr>
              <a:t>MIPS</a:t>
            </a:r>
            <a:r>
              <a:rPr lang="zh-CN" altLang="en-US" sz="2800" dirty="0" smtClean="0">
                <a:latin typeface="华文中宋" panose="02010600040101010101" pitchFamily="2" charset="-122"/>
                <a:ea typeface="华文中宋" panose="02010600040101010101" pitchFamily="2" charset="-122"/>
              </a:rPr>
              <a:t>操作</a:t>
            </a:r>
            <a:endParaRPr lang="en-US" altLang="zh-CN" dirty="0">
              <a:latin typeface="华文中宋" panose="02010600040101010101" pitchFamily="2" charset="-122"/>
              <a:ea typeface="华文中宋" panose="02010600040101010101" pitchFamily="2" charset="-122"/>
            </a:endParaRPr>
          </a:p>
          <a:p>
            <a:r>
              <a:rPr lang="zh-CN" altLang="en-US" sz="2400" dirty="0" smtClean="0">
                <a:latin typeface="华文中宋" panose="02010600040101010101" pitchFamily="2" charset="-122"/>
                <a:ea typeface="华文中宋" panose="02010600040101010101" pitchFamily="2" charset="-122"/>
              </a:rPr>
              <a:t>大致可以分为</a:t>
            </a:r>
            <a:r>
              <a:rPr lang="zh-CN" altLang="en-US" sz="2400" dirty="0" smtClean="0">
                <a:solidFill>
                  <a:srgbClr val="C00000"/>
                </a:solidFill>
                <a:latin typeface="华文中宋" panose="02010600040101010101" pitchFamily="2" charset="-122"/>
                <a:ea typeface="华文中宋" panose="02010600040101010101" pitchFamily="2" charset="-122"/>
              </a:rPr>
              <a:t>四类</a:t>
            </a:r>
            <a:r>
              <a:rPr lang="zh-CN" altLang="en-US" sz="2400" dirty="0" smtClean="0">
                <a:latin typeface="华文中宋" panose="02010600040101010101" pitchFamily="2" charset="-122"/>
                <a:ea typeface="华文中宋" panose="02010600040101010101" pitchFamily="2" charset="-122"/>
              </a:rPr>
              <a:t>：载入和存储、</a:t>
            </a:r>
            <a:r>
              <a:rPr lang="en-US" altLang="zh-CN" sz="2400" dirty="0" smtClean="0">
                <a:latin typeface="华文中宋" panose="02010600040101010101" pitchFamily="2" charset="-122"/>
                <a:ea typeface="华文中宋" panose="02010600040101010101" pitchFamily="2" charset="-122"/>
              </a:rPr>
              <a:t>ALU</a:t>
            </a:r>
            <a:r>
              <a:rPr lang="zh-CN" altLang="en-US" sz="2400" dirty="0" smtClean="0">
                <a:latin typeface="华文中宋" panose="02010600040101010101" pitchFamily="2" charset="-122"/>
                <a:ea typeface="华文中宋" panose="02010600040101010101" pitchFamily="2" charset="-122"/>
              </a:rPr>
              <a:t>操作、分支与跳转、浮点操作。</a:t>
            </a:r>
            <a:endParaRPr lang="en-US" altLang="zh-CN" sz="2400" dirty="0" smtClean="0">
              <a:latin typeface="华文中宋" panose="02010600040101010101" pitchFamily="2" charset="-122"/>
              <a:ea typeface="华文中宋" panose="02010600040101010101" pitchFamily="2" charset="-122"/>
            </a:endParaRPr>
          </a:p>
          <a:p>
            <a:r>
              <a:rPr lang="zh-CN" altLang="en-US" sz="2400" dirty="0" smtClean="0">
                <a:latin typeface="华文中宋" panose="02010600040101010101" pitchFamily="2" charset="-122"/>
                <a:ea typeface="华文中宋" panose="02010600040101010101" pitchFamily="2" charset="-122"/>
              </a:rPr>
              <a:t>所有通用寄存器与浮点数寄存器都可以被载入或存储，唯一的例外是</a:t>
            </a:r>
            <a:r>
              <a:rPr lang="zh-CN" altLang="en-US" sz="2400" dirty="0" smtClean="0">
                <a:solidFill>
                  <a:srgbClr val="C00000"/>
                </a:solidFill>
                <a:latin typeface="华文中宋" panose="02010600040101010101" pitchFamily="2" charset="-122"/>
                <a:ea typeface="华文中宋" panose="02010600040101010101" pitchFamily="2" charset="-122"/>
              </a:rPr>
              <a:t>载入</a:t>
            </a:r>
            <a:r>
              <a:rPr lang="en-US" altLang="zh-CN" sz="2400" dirty="0" smtClean="0">
                <a:solidFill>
                  <a:srgbClr val="C00000"/>
                </a:solidFill>
                <a:latin typeface="华文中宋" panose="02010600040101010101" pitchFamily="2" charset="-122"/>
                <a:ea typeface="华文中宋" panose="02010600040101010101" pitchFamily="2" charset="-122"/>
              </a:rPr>
              <a:t>R0</a:t>
            </a:r>
            <a:r>
              <a:rPr lang="zh-CN" altLang="en-US" sz="2400" dirty="0" smtClean="0">
                <a:solidFill>
                  <a:srgbClr val="C00000"/>
                </a:solidFill>
                <a:latin typeface="华文中宋" panose="02010600040101010101" pitchFamily="2" charset="-122"/>
                <a:ea typeface="华文中宋" panose="02010600040101010101" pitchFamily="2" charset="-122"/>
              </a:rPr>
              <a:t>无效</a:t>
            </a:r>
            <a:r>
              <a:rPr lang="zh-CN" altLang="en-US" sz="2400" dirty="0" smtClean="0">
                <a:latin typeface="华文中宋" panose="02010600040101010101" pitchFamily="2" charset="-122"/>
                <a:ea typeface="华文中宋" panose="02010600040101010101" pitchFamily="2" charset="-122"/>
              </a:rPr>
              <a:t>。</a:t>
            </a:r>
            <a:endParaRPr lang="en-US" altLang="zh-CN" sz="2400" dirty="0">
              <a:latin typeface="华文中宋" panose="02010600040101010101" pitchFamily="2" charset="-122"/>
              <a:ea typeface="华文中宋" panose="02010600040101010101" pitchFamily="2" charset="-122"/>
            </a:endParaRPr>
          </a:p>
          <a:p>
            <a:pPr marL="0" indent="0">
              <a:buNone/>
            </a:pPr>
            <a:r>
              <a:rPr lang="zh-CN" altLang="en-US" sz="2400" dirty="0" smtClean="0">
                <a:latin typeface="华文中宋" panose="02010600040101010101" pitchFamily="2" charset="-122"/>
                <a:ea typeface="华文中宋" panose="02010600040101010101" pitchFamily="2" charset="-122"/>
              </a:rPr>
              <a:t>下图给出了载入和存储指令的例子。都只使用一种寻址方式，并且要求存储器的值必须对齐。当然，载入和存储指令对所有的数据类型都是有效的。</a:t>
            </a:r>
            <a:endParaRPr lang="zh-CN" altLang="en-US" sz="2000" dirty="0" smtClean="0">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idx="4294967295"/>
          </p:nvPr>
        </p:nvSpPr>
        <p:spPr>
          <a:xfrm>
            <a:off x="436180" y="76200"/>
            <a:ext cx="8403020" cy="685800"/>
          </a:xfrm>
        </p:spPr>
        <p:txBody>
          <a:bodyPr>
            <a:normAutofit/>
          </a:bodyPr>
          <a:lstStyle/>
          <a:p>
            <a:pPr lvl="0">
              <a:spcBef>
                <a:spcPts val="0"/>
              </a:spcBef>
            </a:pPr>
            <a:r>
              <a:rPr lang="en-US" altLang="zh-CN" sz="2800" dirty="0" smtClean="0">
                <a:solidFill>
                  <a:srgbClr val="0000FF"/>
                </a:solidFill>
                <a:latin typeface="华文中宋" panose="02010600040101010101" pitchFamily="2" charset="-122"/>
                <a:ea typeface="华文中宋" panose="02010600040101010101" pitchFamily="2" charset="-122"/>
              </a:rPr>
              <a:t>2.9 MIPS</a:t>
            </a:r>
            <a:r>
              <a:rPr lang="zh-CN" altLang="en-US" sz="2800" dirty="0" smtClean="0">
                <a:solidFill>
                  <a:srgbClr val="0000FF"/>
                </a:solidFill>
                <a:latin typeface="华文中宋" panose="02010600040101010101" pitchFamily="2" charset="-122"/>
                <a:ea typeface="华文中宋" panose="02010600040101010101" pitchFamily="2" charset="-122"/>
              </a:rPr>
              <a:t>系统结构</a:t>
            </a:r>
            <a:endParaRPr lang="zh-CN" sz="2800" dirty="0">
              <a:solidFill>
                <a:schemeClr val="tx1"/>
              </a:solidFill>
              <a:latin typeface="华文中宋" panose="02010600040101010101" pitchFamily="2" charset="-122"/>
              <a:ea typeface="华文中宋" panose="02010600040101010101" pitchFamily="2" charset="-122"/>
            </a:endParaRPr>
          </a:p>
        </p:txBody>
      </p:sp>
      <p:graphicFrame>
        <p:nvGraphicFramePr>
          <p:cNvPr id="3" name="表格 2"/>
          <p:cNvGraphicFramePr>
            <a:graphicFrameLocks noGrp="1"/>
          </p:cNvGraphicFramePr>
          <p:nvPr>
            <p:custDataLst>
              <p:tags r:id="rId1"/>
            </p:custDataLst>
          </p:nvPr>
        </p:nvGraphicFramePr>
        <p:xfrm>
          <a:off x="971600" y="908720"/>
          <a:ext cx="7519414" cy="5643584"/>
        </p:xfrm>
        <a:graphic>
          <a:graphicData uri="http://schemas.openxmlformats.org/drawingml/2006/table">
            <a:tbl>
              <a:tblPr firstRow="1" bandRow="1">
                <a:tableStyleId>{5C22544A-7EE6-4342-B048-85BDC9FD1C3A}</a:tableStyleId>
              </a:tblPr>
              <a:tblGrid>
                <a:gridCol w="1509924"/>
                <a:gridCol w="1522404"/>
                <a:gridCol w="4487086"/>
              </a:tblGrid>
              <a:tr h="348927">
                <a:tc>
                  <a:txBody>
                    <a:bodyPr/>
                    <a:lstStyle/>
                    <a:p>
                      <a:pPr algn="l"/>
                      <a:r>
                        <a:rPr lang="zh-CN" altLang="en-US" sz="1200" dirty="0" smtClean="0"/>
                        <a:t>指令举例</a:t>
                      </a:r>
                      <a:endParaRPr lang="zh-CN" altLang="en-US" sz="1200" dirty="0"/>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zh-CN" altLang="en-US" sz="1200" dirty="0" smtClean="0"/>
                        <a:t>指令名称</a:t>
                      </a:r>
                      <a:endParaRPr lang="zh-CN" altLang="en-US" sz="12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200" dirty="0" smtClean="0"/>
                        <a:t>含义</a:t>
                      </a:r>
                      <a:endParaRPr lang="zh-CN" altLang="en-US" sz="1200" dirty="0"/>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8927">
                <a:tc>
                  <a:txBody>
                    <a:bodyPr/>
                    <a:lstStyle/>
                    <a:p>
                      <a:r>
                        <a:rPr lang="en-US" altLang="zh-CN" sz="1200" dirty="0" smtClean="0"/>
                        <a:t>LD</a:t>
                      </a:r>
                      <a:r>
                        <a:rPr lang="en-US" altLang="zh-CN" sz="1200" baseline="0" dirty="0" smtClean="0"/>
                        <a:t>  R1</a:t>
                      </a:r>
                      <a:r>
                        <a:rPr lang="zh-CN" altLang="en-US" sz="1200" baseline="0" dirty="0" smtClean="0"/>
                        <a:t>，</a:t>
                      </a:r>
                      <a:r>
                        <a:rPr lang="en-US" altLang="zh-CN" sz="1200" baseline="0" dirty="0" smtClean="0"/>
                        <a:t>30(R2)</a:t>
                      </a:r>
                      <a:endParaRPr lang="zh-CN" altLang="en-US" sz="1200" dirty="0"/>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r>
                        <a:rPr lang="zh-CN" altLang="en-US" sz="1200" dirty="0" smtClean="0"/>
                        <a:t>载入双字</a:t>
                      </a:r>
                      <a:endParaRPr lang="zh-CN" altLang="en-US" sz="12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r>
                        <a:rPr lang="en-US" altLang="zh-CN" sz="1200" dirty="0" err="1" smtClean="0"/>
                        <a:t>Regs</a:t>
                      </a:r>
                      <a:r>
                        <a:rPr lang="en-US" altLang="zh-CN" sz="1200" dirty="0" smtClean="0"/>
                        <a:t>[R1]←</a:t>
                      </a:r>
                      <a:r>
                        <a:rPr lang="en-US" altLang="zh-CN" sz="1200" kern="1200" baseline="-25000" dirty="0" smtClean="0">
                          <a:solidFill>
                            <a:schemeClr val="dk1"/>
                          </a:solidFill>
                          <a:effectLst/>
                          <a:latin typeface="+mn-lt"/>
                          <a:ea typeface="+mn-ea"/>
                          <a:cs typeface="+mn-cs"/>
                        </a:rPr>
                        <a:t>64</a:t>
                      </a:r>
                      <a:r>
                        <a:rPr lang="en-US" altLang="zh-CN" sz="1200" kern="1200" dirty="0" smtClean="0">
                          <a:solidFill>
                            <a:schemeClr val="dk1"/>
                          </a:solidFill>
                          <a:effectLst/>
                          <a:latin typeface="+mn-lt"/>
                          <a:ea typeface="+mn-ea"/>
                          <a:cs typeface="+mn-cs"/>
                        </a:rPr>
                        <a:t>Mem[30+Regs[R2]]</a:t>
                      </a:r>
                      <a:endParaRPr lang="en-US" altLang="zh-CN" sz="1200" kern="1200" dirty="0">
                        <a:solidFill>
                          <a:schemeClr val="dk1"/>
                        </a:solidFill>
                        <a:effectLst/>
                        <a:latin typeface="+mn-lt"/>
                        <a:ea typeface="+mn-ea"/>
                        <a:cs typeface="+mn-cs"/>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2">
                        <a:lumMod val="20000"/>
                        <a:lumOff val="80000"/>
                      </a:schemeClr>
                    </a:solidFill>
                  </a:tcPr>
                </a:tc>
              </a:tr>
              <a:tr h="348927">
                <a:tc>
                  <a:txBody>
                    <a:bodyPr/>
                    <a:lstStyle/>
                    <a:p>
                      <a:r>
                        <a:rPr lang="en-US" altLang="zh-CN" sz="1200" dirty="0" smtClean="0"/>
                        <a:t>LD</a:t>
                      </a:r>
                      <a:r>
                        <a:rPr lang="en-US" altLang="zh-CN" sz="1200" baseline="0" dirty="0" smtClean="0"/>
                        <a:t>  R1</a:t>
                      </a:r>
                      <a:r>
                        <a:rPr lang="zh-CN" altLang="en-US" sz="1200" baseline="0" dirty="0" smtClean="0"/>
                        <a:t>，</a:t>
                      </a:r>
                      <a:r>
                        <a:rPr lang="en-US" altLang="zh-CN" sz="1200" baseline="0" dirty="0" smtClean="0"/>
                        <a:t>1000(R0)</a:t>
                      </a:r>
                      <a:endParaRPr lang="zh-CN" altLang="en-US" sz="1200" dirty="0"/>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smtClean="0"/>
                        <a:t>载入双字</a:t>
                      </a:r>
                      <a:endParaRPr lang="zh-CN"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r>
                        <a:rPr lang="en-US" altLang="zh-CN" sz="1200" dirty="0" err="1" smtClean="0"/>
                        <a:t>Regs</a:t>
                      </a:r>
                      <a:r>
                        <a:rPr lang="en-US" altLang="zh-CN" sz="1200" dirty="0" smtClean="0"/>
                        <a:t>[R1]←</a:t>
                      </a:r>
                      <a:r>
                        <a:rPr lang="en-US" altLang="zh-CN" sz="1200" kern="1200" baseline="-25000" dirty="0" smtClean="0">
                          <a:solidFill>
                            <a:schemeClr val="dk1"/>
                          </a:solidFill>
                          <a:effectLst/>
                          <a:latin typeface="+mn-lt"/>
                          <a:ea typeface="+mn-ea"/>
                          <a:cs typeface="+mn-cs"/>
                        </a:rPr>
                        <a:t>64</a:t>
                      </a:r>
                      <a:r>
                        <a:rPr lang="en-US" altLang="zh-CN" sz="1200" kern="1200" dirty="0" smtClean="0">
                          <a:solidFill>
                            <a:schemeClr val="dk1"/>
                          </a:solidFill>
                          <a:effectLst/>
                          <a:latin typeface="+mn-lt"/>
                          <a:ea typeface="+mn-ea"/>
                          <a:cs typeface="+mn-cs"/>
                        </a:rPr>
                        <a:t>Mem[1000+0]</a:t>
                      </a:r>
                      <a:endParaRPr lang="en-US" altLang="zh-CN" sz="1200" kern="1200" dirty="0">
                        <a:solidFill>
                          <a:schemeClr val="dk1"/>
                        </a:solidFill>
                        <a:effectLst/>
                        <a:latin typeface="+mn-lt"/>
                        <a:ea typeface="+mn-ea"/>
                        <a:cs typeface="+mn-cs"/>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r>
              <a:tr h="348927">
                <a:tc>
                  <a:txBody>
                    <a:bodyPr/>
                    <a:lstStyle/>
                    <a:p>
                      <a:r>
                        <a:rPr lang="en-US" altLang="zh-CN" sz="1200" dirty="0" smtClean="0"/>
                        <a:t>LW</a:t>
                      </a:r>
                      <a:r>
                        <a:rPr lang="en-US" altLang="zh-CN" sz="1200" baseline="0" dirty="0" smtClean="0"/>
                        <a:t>  R1</a:t>
                      </a:r>
                      <a:r>
                        <a:rPr lang="zh-CN" altLang="en-US" sz="1200" baseline="0" dirty="0" smtClean="0"/>
                        <a:t>，</a:t>
                      </a:r>
                      <a:r>
                        <a:rPr lang="en-US" altLang="zh-CN" sz="1200" baseline="0" dirty="0" smtClean="0"/>
                        <a:t>60(R2)</a:t>
                      </a:r>
                      <a:endParaRPr lang="zh-CN" altLang="en-US" sz="1200" dirty="0"/>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r>
                        <a:rPr lang="zh-CN" altLang="en-US" sz="1200" dirty="0" smtClean="0"/>
                        <a:t>载入字</a:t>
                      </a:r>
                      <a:endParaRPr lang="zh-CN"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err="1" smtClean="0">
                          <a:latin typeface="+mn-lt"/>
                          <a:ea typeface="+mn-ea"/>
                        </a:rPr>
                        <a:t>Regs</a:t>
                      </a:r>
                      <a:r>
                        <a:rPr lang="en-US" altLang="zh-CN" sz="1200" dirty="0" smtClean="0">
                          <a:latin typeface="+mn-lt"/>
                          <a:ea typeface="+mn-ea"/>
                        </a:rPr>
                        <a:t>[R1]←</a:t>
                      </a:r>
                      <a:r>
                        <a:rPr lang="en-US" altLang="zh-CN" sz="1200" kern="1200" baseline="-25000" dirty="0" smtClean="0">
                          <a:solidFill>
                            <a:schemeClr val="dk1"/>
                          </a:solidFill>
                          <a:effectLst/>
                          <a:latin typeface="+mn-lt"/>
                          <a:ea typeface="+mn-ea"/>
                          <a:cs typeface="+mn-cs"/>
                        </a:rPr>
                        <a:t>64</a:t>
                      </a:r>
                      <a:r>
                        <a:rPr lang="en-US" altLang="zh-CN" sz="1200" kern="1200" dirty="0" smtClean="0">
                          <a:solidFill>
                            <a:schemeClr val="dk1"/>
                          </a:solidFill>
                          <a:effectLst/>
                          <a:latin typeface="+mn-lt"/>
                          <a:ea typeface="+mn-ea"/>
                          <a:cs typeface="+mn-cs"/>
                        </a:rPr>
                        <a:t>(</a:t>
                      </a:r>
                      <a:r>
                        <a:rPr lang="en-US" altLang="zh-CN" sz="1200" kern="1200" dirty="0" err="1" smtClean="0">
                          <a:solidFill>
                            <a:schemeClr val="dk1"/>
                          </a:solidFill>
                          <a:effectLst/>
                          <a:latin typeface="+mn-lt"/>
                          <a:ea typeface="+mn-ea"/>
                          <a:cs typeface="+mn-cs"/>
                        </a:rPr>
                        <a:t>Mem</a:t>
                      </a:r>
                      <a:r>
                        <a:rPr lang="en-US" altLang="zh-CN" sz="1200" kern="1200" dirty="0" smtClean="0">
                          <a:solidFill>
                            <a:schemeClr val="dk1"/>
                          </a:solidFill>
                          <a:effectLst/>
                          <a:latin typeface="+mn-lt"/>
                          <a:ea typeface="+mn-ea"/>
                          <a:cs typeface="+mn-cs"/>
                        </a:rPr>
                        <a:t>[60+Regs[R2]]</a:t>
                      </a:r>
                      <a:r>
                        <a:rPr lang="en-US" altLang="zh-CN" sz="1200" kern="1200" baseline="-25000" dirty="0" smtClean="0">
                          <a:solidFill>
                            <a:schemeClr val="dk1"/>
                          </a:solidFill>
                          <a:effectLst/>
                          <a:latin typeface="+mn-lt"/>
                          <a:ea typeface="+mn-ea"/>
                          <a:cs typeface="+mn-cs"/>
                        </a:rPr>
                        <a:t>0</a:t>
                      </a:r>
                      <a:r>
                        <a:rPr lang="en-US" altLang="zh-CN" sz="1200" kern="1200" dirty="0" smtClean="0">
                          <a:solidFill>
                            <a:schemeClr val="dk1"/>
                          </a:solidFill>
                          <a:effectLst/>
                          <a:latin typeface="+mn-lt"/>
                          <a:ea typeface="+mn-ea"/>
                          <a:cs typeface="+mn-cs"/>
                        </a:rPr>
                        <a:t>)</a:t>
                      </a:r>
                      <a:r>
                        <a:rPr lang="en-US" altLang="zh-CN" sz="1200" kern="1200" baseline="30000" dirty="0" smtClean="0">
                          <a:solidFill>
                            <a:schemeClr val="dk1"/>
                          </a:solidFill>
                          <a:effectLst/>
                          <a:latin typeface="+mn-lt"/>
                          <a:ea typeface="+mn-ea"/>
                          <a:cs typeface="+mn-cs"/>
                        </a:rPr>
                        <a:t>32</a:t>
                      </a:r>
                      <a:r>
                        <a:rPr lang="en-US" altLang="zh-CN" sz="1200" kern="1200" dirty="0" smtClean="0">
                          <a:solidFill>
                            <a:schemeClr val="dk1"/>
                          </a:solidFill>
                          <a:effectLst/>
                          <a:latin typeface="+mn-lt"/>
                          <a:ea typeface="+mn-ea"/>
                          <a:cs typeface="+mn-cs"/>
                        </a:rPr>
                        <a:t>##</a:t>
                      </a:r>
                      <a:r>
                        <a:rPr lang="en-US" altLang="zh-CN" sz="1200" kern="1200" dirty="0" err="1" smtClean="0">
                          <a:solidFill>
                            <a:schemeClr val="dk1"/>
                          </a:solidFill>
                          <a:effectLst/>
                          <a:latin typeface="+mn-lt"/>
                          <a:ea typeface="+mn-ea"/>
                          <a:cs typeface="+mn-cs"/>
                        </a:rPr>
                        <a:t>Mem</a:t>
                      </a:r>
                      <a:r>
                        <a:rPr lang="en-US" altLang="zh-CN" sz="1200" kern="1200" dirty="0" smtClean="0">
                          <a:solidFill>
                            <a:schemeClr val="dk1"/>
                          </a:solidFill>
                          <a:effectLst/>
                          <a:latin typeface="+mn-lt"/>
                          <a:ea typeface="+mn-ea"/>
                          <a:cs typeface="+mn-cs"/>
                        </a:rPr>
                        <a:t>[60+Regs[R2]]</a:t>
                      </a:r>
                      <a:endParaRPr lang="zh-CN" altLang="en-US" sz="1200" kern="1200" dirty="0" smtClean="0">
                        <a:solidFill>
                          <a:schemeClr val="dk1"/>
                        </a:solidFill>
                        <a:effectLst/>
                        <a:latin typeface="+mn-ea"/>
                        <a:ea typeface="+mn-ea"/>
                        <a:cs typeface="+mn-cs"/>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r>
              <a:tr h="348927">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smtClean="0"/>
                        <a:t>LB </a:t>
                      </a:r>
                      <a:r>
                        <a:rPr lang="en-US" altLang="zh-CN" sz="1200" baseline="0" dirty="0" smtClean="0"/>
                        <a:t> R1</a:t>
                      </a:r>
                      <a:r>
                        <a:rPr lang="zh-CN" altLang="en-US" sz="1200" baseline="0" dirty="0" smtClean="0"/>
                        <a:t>，</a:t>
                      </a:r>
                      <a:r>
                        <a:rPr lang="en-US" altLang="zh-CN" sz="1200" baseline="0" dirty="0" smtClean="0"/>
                        <a:t>40(R3)</a:t>
                      </a:r>
                      <a:endParaRPr lang="zh-CN" altLang="en-US" sz="1200" dirty="0" smtClean="0"/>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r>
                        <a:rPr lang="zh-CN" altLang="en-US" sz="1200" dirty="0" smtClean="0"/>
                        <a:t>载入字节</a:t>
                      </a:r>
                      <a:endParaRPr lang="zh-CN"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err="1" smtClean="0">
                          <a:latin typeface="+mn-lt"/>
                          <a:ea typeface="+mn-ea"/>
                        </a:rPr>
                        <a:t>Regs</a:t>
                      </a:r>
                      <a:r>
                        <a:rPr lang="en-US" altLang="zh-CN" sz="1200" dirty="0" smtClean="0">
                          <a:latin typeface="+mn-lt"/>
                          <a:ea typeface="+mn-ea"/>
                        </a:rPr>
                        <a:t>[R1]←</a:t>
                      </a:r>
                      <a:r>
                        <a:rPr lang="en-US" altLang="zh-CN" sz="1200" kern="1200" baseline="-25000" dirty="0" smtClean="0">
                          <a:solidFill>
                            <a:schemeClr val="dk1"/>
                          </a:solidFill>
                          <a:effectLst/>
                          <a:latin typeface="+mn-lt"/>
                          <a:ea typeface="+mn-ea"/>
                          <a:cs typeface="+mn-cs"/>
                        </a:rPr>
                        <a:t>64</a:t>
                      </a:r>
                      <a:r>
                        <a:rPr lang="en-US" altLang="zh-CN" sz="1200" kern="1200" dirty="0" smtClean="0">
                          <a:solidFill>
                            <a:schemeClr val="dk1"/>
                          </a:solidFill>
                          <a:effectLst/>
                          <a:latin typeface="+mn-lt"/>
                          <a:ea typeface="+mn-ea"/>
                          <a:cs typeface="+mn-cs"/>
                        </a:rPr>
                        <a:t>(</a:t>
                      </a:r>
                      <a:r>
                        <a:rPr lang="en-US" altLang="zh-CN" sz="1200" kern="1200" dirty="0" err="1" smtClean="0">
                          <a:solidFill>
                            <a:schemeClr val="dk1"/>
                          </a:solidFill>
                          <a:effectLst/>
                          <a:latin typeface="+mn-lt"/>
                          <a:ea typeface="+mn-ea"/>
                          <a:cs typeface="+mn-cs"/>
                        </a:rPr>
                        <a:t>Mem</a:t>
                      </a:r>
                      <a:r>
                        <a:rPr lang="en-US" altLang="zh-CN" sz="1200" kern="1200" dirty="0" smtClean="0">
                          <a:solidFill>
                            <a:schemeClr val="dk1"/>
                          </a:solidFill>
                          <a:effectLst/>
                          <a:latin typeface="+mn-lt"/>
                          <a:ea typeface="+mn-ea"/>
                          <a:cs typeface="+mn-cs"/>
                        </a:rPr>
                        <a:t>[40+Regs[R3]]</a:t>
                      </a:r>
                      <a:r>
                        <a:rPr lang="en-US" altLang="zh-CN" sz="1200" kern="1200" baseline="-25000" dirty="0" smtClean="0">
                          <a:solidFill>
                            <a:schemeClr val="dk1"/>
                          </a:solidFill>
                          <a:effectLst/>
                          <a:latin typeface="+mn-lt"/>
                          <a:ea typeface="+mn-ea"/>
                          <a:cs typeface="+mn-cs"/>
                        </a:rPr>
                        <a:t>0</a:t>
                      </a:r>
                      <a:r>
                        <a:rPr lang="en-US" altLang="zh-CN" sz="1200" kern="1200" dirty="0" smtClean="0">
                          <a:solidFill>
                            <a:schemeClr val="dk1"/>
                          </a:solidFill>
                          <a:effectLst/>
                          <a:latin typeface="+mn-lt"/>
                          <a:ea typeface="+mn-ea"/>
                          <a:cs typeface="+mn-cs"/>
                        </a:rPr>
                        <a:t>)</a:t>
                      </a:r>
                      <a:r>
                        <a:rPr lang="en-US" altLang="zh-CN" sz="1200" kern="1200" baseline="30000" dirty="0" smtClean="0">
                          <a:solidFill>
                            <a:schemeClr val="dk1"/>
                          </a:solidFill>
                          <a:effectLst/>
                          <a:latin typeface="+mn-lt"/>
                          <a:ea typeface="+mn-ea"/>
                          <a:cs typeface="+mn-cs"/>
                        </a:rPr>
                        <a:t>56</a:t>
                      </a:r>
                      <a:r>
                        <a:rPr lang="en-US" altLang="zh-CN" sz="1200" kern="1200" dirty="0" smtClean="0">
                          <a:solidFill>
                            <a:schemeClr val="dk1"/>
                          </a:solidFill>
                          <a:effectLst/>
                          <a:latin typeface="+mn-lt"/>
                          <a:ea typeface="+mn-ea"/>
                          <a:cs typeface="+mn-cs"/>
                        </a:rPr>
                        <a:t>##</a:t>
                      </a:r>
                      <a:r>
                        <a:rPr lang="en-US" altLang="zh-CN" sz="1200" kern="1200" dirty="0" err="1" smtClean="0">
                          <a:solidFill>
                            <a:schemeClr val="dk1"/>
                          </a:solidFill>
                          <a:effectLst/>
                          <a:latin typeface="+mn-lt"/>
                          <a:ea typeface="+mn-ea"/>
                          <a:cs typeface="+mn-cs"/>
                        </a:rPr>
                        <a:t>Mem</a:t>
                      </a:r>
                      <a:r>
                        <a:rPr lang="en-US" altLang="zh-CN" sz="1200" kern="1200" dirty="0" smtClean="0">
                          <a:solidFill>
                            <a:schemeClr val="dk1"/>
                          </a:solidFill>
                          <a:effectLst/>
                          <a:latin typeface="+mn-lt"/>
                          <a:ea typeface="+mn-ea"/>
                          <a:cs typeface="+mn-cs"/>
                        </a:rPr>
                        <a:t>[40+Regs[R3]]</a:t>
                      </a:r>
                      <a:endParaRPr lang="zh-CN" altLang="en-US" sz="12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r>
              <a:tr h="348927">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smtClean="0"/>
                        <a:t>LBU </a:t>
                      </a:r>
                      <a:r>
                        <a:rPr lang="en-US" altLang="zh-CN" sz="1200" baseline="0" dirty="0" smtClean="0"/>
                        <a:t> R1</a:t>
                      </a:r>
                      <a:r>
                        <a:rPr lang="zh-CN" altLang="en-US" sz="1200" baseline="0" dirty="0" smtClean="0"/>
                        <a:t>，</a:t>
                      </a:r>
                      <a:r>
                        <a:rPr lang="en-US" altLang="zh-CN" sz="1200" baseline="0" dirty="0" smtClean="0"/>
                        <a:t>40(R3)</a:t>
                      </a:r>
                      <a:endParaRPr lang="zh-CN" altLang="en-US" sz="1200" dirty="0"/>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r>
                        <a:rPr lang="zh-CN" altLang="en-US" sz="1200" dirty="0" smtClean="0"/>
                        <a:t>载入无符号字节</a:t>
                      </a:r>
                      <a:endParaRPr lang="zh-CN"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err="1" smtClean="0"/>
                        <a:t>Regs</a:t>
                      </a:r>
                      <a:r>
                        <a:rPr lang="en-US" altLang="zh-CN" sz="1200" dirty="0" smtClean="0"/>
                        <a:t>[R1]←</a:t>
                      </a:r>
                      <a:r>
                        <a:rPr lang="en-US" altLang="zh-CN" sz="1200" kern="1200" baseline="-25000" dirty="0" smtClean="0">
                          <a:solidFill>
                            <a:schemeClr val="dk1"/>
                          </a:solidFill>
                          <a:effectLst/>
                          <a:latin typeface="+mn-lt"/>
                          <a:ea typeface="+mn-ea"/>
                          <a:cs typeface="+mn-cs"/>
                        </a:rPr>
                        <a:t>64</a:t>
                      </a:r>
                      <a:r>
                        <a:rPr lang="en-US" altLang="zh-CN" sz="1200" kern="1200" dirty="0" smtClean="0">
                          <a:solidFill>
                            <a:schemeClr val="dk1"/>
                          </a:solidFill>
                          <a:effectLst/>
                          <a:latin typeface="+mn-lt"/>
                          <a:ea typeface="+mn-ea"/>
                          <a:cs typeface="+mn-cs"/>
                        </a:rPr>
                        <a:t>0</a:t>
                      </a:r>
                      <a:r>
                        <a:rPr lang="en-US" altLang="zh-CN" sz="1200" kern="1200" baseline="30000" dirty="0" smtClean="0">
                          <a:solidFill>
                            <a:schemeClr val="dk1"/>
                          </a:solidFill>
                          <a:effectLst/>
                          <a:latin typeface="+mn-lt"/>
                          <a:ea typeface="+mn-ea"/>
                          <a:cs typeface="+mn-cs"/>
                        </a:rPr>
                        <a:t>56</a:t>
                      </a:r>
                      <a:r>
                        <a:rPr lang="en-US" altLang="zh-CN" sz="1200" kern="1200" dirty="0" smtClean="0">
                          <a:solidFill>
                            <a:schemeClr val="dk1"/>
                          </a:solidFill>
                          <a:effectLst/>
                          <a:latin typeface="+mn-lt"/>
                          <a:ea typeface="+mn-ea"/>
                          <a:cs typeface="+mn-cs"/>
                        </a:rPr>
                        <a:t>##</a:t>
                      </a:r>
                      <a:r>
                        <a:rPr lang="en-US" altLang="zh-CN" sz="1200" kern="1200" dirty="0" err="1" smtClean="0">
                          <a:solidFill>
                            <a:schemeClr val="dk1"/>
                          </a:solidFill>
                          <a:effectLst/>
                          <a:latin typeface="+mn-lt"/>
                          <a:ea typeface="+mn-ea"/>
                          <a:cs typeface="+mn-cs"/>
                        </a:rPr>
                        <a:t>Mem</a:t>
                      </a:r>
                      <a:r>
                        <a:rPr lang="en-US" altLang="zh-CN" sz="1200" kern="1200" dirty="0" smtClean="0">
                          <a:solidFill>
                            <a:schemeClr val="dk1"/>
                          </a:solidFill>
                          <a:effectLst/>
                          <a:latin typeface="+mn-lt"/>
                          <a:ea typeface="+mn-ea"/>
                          <a:cs typeface="+mn-cs"/>
                        </a:rPr>
                        <a:t>[40+Regs[R3]]</a:t>
                      </a:r>
                      <a:endParaRPr lang="zh-CN" altLang="en-US" sz="12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r>
              <a:tr h="348927">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smtClean="0"/>
                        <a:t>LH </a:t>
                      </a:r>
                      <a:r>
                        <a:rPr lang="en-US" altLang="zh-CN" sz="1200" baseline="0" dirty="0" smtClean="0"/>
                        <a:t> R1</a:t>
                      </a:r>
                      <a:r>
                        <a:rPr lang="zh-CN" altLang="en-US" sz="1200" baseline="0" dirty="0" smtClean="0"/>
                        <a:t>，</a:t>
                      </a:r>
                      <a:r>
                        <a:rPr lang="en-US" altLang="zh-CN" sz="1200" baseline="0" dirty="0" smtClean="0"/>
                        <a:t>40(R3)</a:t>
                      </a:r>
                      <a:endParaRPr lang="zh-CN" altLang="en-US" sz="1200" dirty="0" smtClean="0"/>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r>
                        <a:rPr lang="zh-CN" altLang="en-US" sz="1200" dirty="0" smtClean="0"/>
                        <a:t>载入半字</a:t>
                      </a:r>
                      <a:endParaRPr lang="zh-CN"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r>
                        <a:rPr lang="en-US" altLang="zh-CN" sz="1200" dirty="0" err="1" smtClean="0"/>
                        <a:t>Regs</a:t>
                      </a:r>
                      <a:r>
                        <a:rPr lang="en-US" altLang="zh-CN" sz="1200" dirty="0" smtClean="0"/>
                        <a:t>[R1]←</a:t>
                      </a:r>
                      <a:r>
                        <a:rPr lang="en-US" altLang="zh-CN" sz="1200" kern="1200" baseline="-25000" dirty="0" smtClean="0">
                          <a:solidFill>
                            <a:schemeClr val="dk1"/>
                          </a:solidFill>
                          <a:effectLst/>
                          <a:latin typeface="+mn-lt"/>
                          <a:ea typeface="+mn-ea"/>
                          <a:cs typeface="+mn-cs"/>
                        </a:rPr>
                        <a:t>64</a:t>
                      </a:r>
                      <a:r>
                        <a:rPr lang="en-US" altLang="zh-CN" sz="1200" kern="1200" dirty="0" smtClean="0">
                          <a:solidFill>
                            <a:schemeClr val="dk1"/>
                          </a:solidFill>
                          <a:effectLst/>
                          <a:latin typeface="+mn-lt"/>
                          <a:ea typeface="+mn-ea"/>
                          <a:cs typeface="+mn-cs"/>
                        </a:rPr>
                        <a:t>(</a:t>
                      </a:r>
                      <a:r>
                        <a:rPr lang="en-US" altLang="zh-CN" sz="1200" kern="1200" dirty="0" err="1" smtClean="0">
                          <a:solidFill>
                            <a:schemeClr val="dk1"/>
                          </a:solidFill>
                          <a:effectLst/>
                          <a:latin typeface="+mn-lt"/>
                          <a:ea typeface="+mn-ea"/>
                          <a:cs typeface="+mn-cs"/>
                        </a:rPr>
                        <a:t>Mem</a:t>
                      </a:r>
                      <a:r>
                        <a:rPr lang="en-US" altLang="zh-CN" sz="1200" kern="1200" dirty="0" smtClean="0">
                          <a:solidFill>
                            <a:schemeClr val="dk1"/>
                          </a:solidFill>
                          <a:effectLst/>
                          <a:latin typeface="+mn-lt"/>
                          <a:ea typeface="+mn-ea"/>
                          <a:cs typeface="+mn-cs"/>
                        </a:rPr>
                        <a:t>[40+Regs[R3]]</a:t>
                      </a:r>
                      <a:r>
                        <a:rPr lang="en-US" altLang="zh-CN" sz="1200" kern="1200" baseline="-25000" dirty="0" smtClean="0">
                          <a:solidFill>
                            <a:schemeClr val="dk1"/>
                          </a:solidFill>
                          <a:effectLst/>
                          <a:latin typeface="+mn-lt"/>
                          <a:ea typeface="+mn-ea"/>
                          <a:cs typeface="+mn-cs"/>
                        </a:rPr>
                        <a:t>0</a:t>
                      </a:r>
                      <a:r>
                        <a:rPr lang="en-US" altLang="zh-CN" sz="1200" kern="1200" dirty="0" smtClean="0">
                          <a:solidFill>
                            <a:schemeClr val="dk1"/>
                          </a:solidFill>
                          <a:effectLst/>
                          <a:latin typeface="+mn-lt"/>
                          <a:ea typeface="+mn-ea"/>
                          <a:cs typeface="+mn-cs"/>
                        </a:rPr>
                        <a:t>)</a:t>
                      </a:r>
                      <a:r>
                        <a:rPr lang="en-US" altLang="zh-CN" sz="1200" kern="1200" baseline="30000" dirty="0" smtClean="0">
                          <a:solidFill>
                            <a:schemeClr val="dk1"/>
                          </a:solidFill>
                          <a:effectLst/>
                          <a:latin typeface="+mn-lt"/>
                          <a:ea typeface="+mn-ea"/>
                          <a:cs typeface="+mn-cs"/>
                        </a:rPr>
                        <a:t>48</a:t>
                      </a:r>
                      <a:r>
                        <a:rPr lang="en-US" altLang="zh-CN" sz="1200" kern="1200" dirty="0" smtClean="0">
                          <a:solidFill>
                            <a:schemeClr val="dk1"/>
                          </a:solidFill>
                          <a:effectLst/>
                          <a:latin typeface="+mn-lt"/>
                          <a:ea typeface="+mn-ea"/>
                          <a:cs typeface="+mn-cs"/>
                        </a:rPr>
                        <a:t>##</a:t>
                      </a:r>
                      <a:endParaRPr lang="zh-CN" altLang="en-US" sz="12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r>
              <a:tr h="409679">
                <a:tc>
                  <a:txBody>
                    <a:bodyPr/>
                    <a:lstStyle/>
                    <a:p>
                      <a:endParaRPr lang="zh-CN" altLang="en-US" sz="1200"/>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endParaRPr lang="zh-CN"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smtClean="0"/>
                        <a:t>                   </a:t>
                      </a:r>
                      <a:r>
                        <a:rPr lang="en-US" altLang="zh-CN" sz="1200" kern="1200" dirty="0" err="1" smtClean="0">
                          <a:solidFill>
                            <a:schemeClr val="dk1"/>
                          </a:solidFill>
                          <a:effectLst/>
                          <a:latin typeface="+mn-lt"/>
                          <a:ea typeface="+mn-ea"/>
                          <a:cs typeface="+mn-cs"/>
                        </a:rPr>
                        <a:t>Mem</a:t>
                      </a:r>
                      <a:r>
                        <a:rPr lang="en-US" altLang="zh-CN" sz="1200" kern="1200" dirty="0" smtClean="0">
                          <a:solidFill>
                            <a:schemeClr val="dk1"/>
                          </a:solidFill>
                          <a:effectLst/>
                          <a:latin typeface="+mn-lt"/>
                          <a:ea typeface="+mn-ea"/>
                          <a:cs typeface="+mn-cs"/>
                        </a:rPr>
                        <a:t>[40+Regs[R3]]##</a:t>
                      </a:r>
                      <a:r>
                        <a:rPr lang="en-US" altLang="zh-CN" sz="1200" kern="1200" dirty="0" err="1" smtClean="0">
                          <a:solidFill>
                            <a:schemeClr val="dk1"/>
                          </a:solidFill>
                          <a:effectLst/>
                          <a:latin typeface="+mn-lt"/>
                          <a:ea typeface="+mn-ea"/>
                          <a:cs typeface="+mn-cs"/>
                        </a:rPr>
                        <a:t>Mem</a:t>
                      </a:r>
                      <a:r>
                        <a:rPr lang="en-US" altLang="zh-CN" sz="1200" kern="1200" dirty="0" smtClean="0">
                          <a:solidFill>
                            <a:schemeClr val="dk1"/>
                          </a:solidFill>
                          <a:effectLst/>
                          <a:latin typeface="+mn-lt"/>
                          <a:ea typeface="+mn-ea"/>
                          <a:cs typeface="+mn-cs"/>
                        </a:rPr>
                        <a:t>[41+Regs[R3]]</a:t>
                      </a:r>
                      <a:endParaRPr lang="zh-CN" altLang="en-US" sz="1200" dirty="0" smtClean="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r>
              <a:tr h="348927">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smtClean="0"/>
                        <a:t>L.S </a:t>
                      </a:r>
                      <a:r>
                        <a:rPr lang="en-US" altLang="zh-CN" sz="1200" baseline="0" dirty="0" smtClean="0"/>
                        <a:t> F0</a:t>
                      </a:r>
                      <a:r>
                        <a:rPr lang="zh-CN" altLang="en-US" sz="1200" baseline="0" dirty="0" smtClean="0"/>
                        <a:t>，</a:t>
                      </a:r>
                      <a:r>
                        <a:rPr lang="en-US" altLang="zh-CN" sz="1200" baseline="0" dirty="0" smtClean="0"/>
                        <a:t>50(R3)</a:t>
                      </a:r>
                      <a:endParaRPr lang="zh-CN" altLang="en-US" sz="1200" dirty="0" smtClean="0"/>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pPr algn="l"/>
                      <a:r>
                        <a:rPr lang="zh-CN" altLang="en-US" sz="1200" dirty="0" smtClean="0"/>
                        <a:t>载入单精度浮点数</a:t>
                      </a:r>
                      <a:endParaRPr lang="zh-CN"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err="1" smtClean="0"/>
                        <a:t>Regs</a:t>
                      </a:r>
                      <a:r>
                        <a:rPr lang="en-US" altLang="zh-CN" sz="1200" dirty="0" smtClean="0"/>
                        <a:t>[F0]←</a:t>
                      </a:r>
                      <a:r>
                        <a:rPr lang="en-US" altLang="zh-CN" sz="1200" kern="1200" baseline="-25000" dirty="0" smtClean="0">
                          <a:solidFill>
                            <a:schemeClr val="dk1"/>
                          </a:solidFill>
                          <a:effectLst/>
                          <a:latin typeface="+mn-lt"/>
                          <a:ea typeface="+mn-ea"/>
                          <a:cs typeface="+mn-cs"/>
                        </a:rPr>
                        <a:t>64</a:t>
                      </a:r>
                      <a:r>
                        <a:rPr lang="en-US" altLang="zh-CN" sz="1200" kern="1200" dirty="0" smtClean="0">
                          <a:solidFill>
                            <a:schemeClr val="dk1"/>
                          </a:solidFill>
                          <a:effectLst/>
                          <a:latin typeface="+mn-lt"/>
                          <a:ea typeface="+mn-ea"/>
                          <a:cs typeface="+mn-cs"/>
                        </a:rPr>
                        <a:t>Mem[50+Regs[R3]]##0</a:t>
                      </a:r>
                      <a:r>
                        <a:rPr lang="en-US" altLang="zh-CN" sz="1200" kern="1200" baseline="30000" dirty="0" smtClean="0">
                          <a:solidFill>
                            <a:schemeClr val="dk1"/>
                          </a:solidFill>
                          <a:effectLst/>
                          <a:latin typeface="+mn-lt"/>
                          <a:ea typeface="+mn-ea"/>
                          <a:cs typeface="+mn-cs"/>
                        </a:rPr>
                        <a:t>32</a:t>
                      </a:r>
                      <a:endParaRPr lang="zh-CN" altLang="en-US" sz="12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r>
              <a:tr h="348927">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smtClean="0"/>
                        <a:t>L.D</a:t>
                      </a:r>
                      <a:r>
                        <a:rPr lang="en-US" altLang="zh-CN" sz="1200" baseline="0" dirty="0" smtClean="0"/>
                        <a:t>  F0</a:t>
                      </a:r>
                      <a:r>
                        <a:rPr lang="zh-CN" altLang="en-US" sz="1200" baseline="0" dirty="0" smtClean="0"/>
                        <a:t>，</a:t>
                      </a:r>
                      <a:r>
                        <a:rPr lang="en-US" altLang="zh-CN" sz="1200" baseline="0" dirty="0" smtClean="0"/>
                        <a:t>50(R2)</a:t>
                      </a:r>
                      <a:endParaRPr lang="zh-CN" altLang="en-US" sz="1200" dirty="0" smtClean="0"/>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r>
                        <a:rPr lang="zh-CN" altLang="en-US" sz="1200" dirty="0" smtClean="0"/>
                        <a:t>载入双精度浮点数</a:t>
                      </a:r>
                      <a:endParaRPr lang="zh-CN"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err="1" smtClean="0"/>
                        <a:t>Regs</a:t>
                      </a:r>
                      <a:r>
                        <a:rPr lang="en-US" altLang="zh-CN" sz="1200" dirty="0" smtClean="0"/>
                        <a:t>[F0]←</a:t>
                      </a:r>
                      <a:r>
                        <a:rPr lang="en-US" altLang="zh-CN" sz="1200" kern="1200" baseline="-25000" dirty="0" smtClean="0">
                          <a:solidFill>
                            <a:schemeClr val="dk1"/>
                          </a:solidFill>
                          <a:effectLst/>
                          <a:latin typeface="+mn-lt"/>
                          <a:ea typeface="+mn-ea"/>
                          <a:cs typeface="+mn-cs"/>
                        </a:rPr>
                        <a:t>64</a:t>
                      </a:r>
                      <a:r>
                        <a:rPr lang="en-US" altLang="zh-CN" sz="1200" kern="1200" dirty="0" smtClean="0">
                          <a:solidFill>
                            <a:schemeClr val="dk1"/>
                          </a:solidFill>
                          <a:effectLst/>
                          <a:latin typeface="+mn-lt"/>
                          <a:ea typeface="+mn-ea"/>
                          <a:cs typeface="+mn-cs"/>
                        </a:rPr>
                        <a:t>Mem[50+Regs[R2]]</a:t>
                      </a:r>
                      <a:endParaRPr lang="zh-CN" altLang="en-US" sz="12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r>
              <a:tr h="348927">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smtClean="0"/>
                        <a:t>SD</a:t>
                      </a:r>
                      <a:r>
                        <a:rPr lang="en-US" altLang="zh-CN" sz="1200" baseline="0" dirty="0" smtClean="0"/>
                        <a:t>  R3</a:t>
                      </a:r>
                      <a:r>
                        <a:rPr lang="zh-CN" altLang="en-US" sz="1200" baseline="0" dirty="0" smtClean="0"/>
                        <a:t>，</a:t>
                      </a:r>
                      <a:r>
                        <a:rPr lang="en-US" altLang="zh-CN" sz="1200" baseline="0" dirty="0" smtClean="0"/>
                        <a:t>500(R4)</a:t>
                      </a:r>
                      <a:endParaRPr lang="zh-CN" altLang="en-US" sz="1200" dirty="0" smtClean="0"/>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r>
                        <a:rPr lang="zh-CN" altLang="en-US" sz="1200" dirty="0" smtClean="0"/>
                        <a:t>存储双字</a:t>
                      </a:r>
                      <a:endParaRPr lang="zh-CN"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kern="1200" dirty="0" err="1" smtClean="0">
                          <a:solidFill>
                            <a:schemeClr val="dk1"/>
                          </a:solidFill>
                          <a:effectLst/>
                          <a:latin typeface="+mn-lt"/>
                          <a:ea typeface="+mn-ea"/>
                          <a:cs typeface="+mn-cs"/>
                        </a:rPr>
                        <a:t>Mem</a:t>
                      </a:r>
                      <a:r>
                        <a:rPr lang="en-US" altLang="zh-CN" sz="1200" kern="1200" dirty="0" smtClean="0">
                          <a:solidFill>
                            <a:schemeClr val="dk1"/>
                          </a:solidFill>
                          <a:effectLst/>
                          <a:latin typeface="+mn-lt"/>
                          <a:ea typeface="+mn-ea"/>
                          <a:cs typeface="+mn-cs"/>
                        </a:rPr>
                        <a:t>[500+Regs[R4]]</a:t>
                      </a:r>
                      <a:r>
                        <a:rPr lang="en-US" altLang="zh-CN" sz="1200" dirty="0" smtClean="0"/>
                        <a:t>←</a:t>
                      </a:r>
                      <a:r>
                        <a:rPr lang="en-US" altLang="zh-CN" sz="1200" kern="1200" baseline="-25000" dirty="0" smtClean="0">
                          <a:solidFill>
                            <a:schemeClr val="dk1"/>
                          </a:solidFill>
                          <a:effectLst/>
                          <a:latin typeface="+mn-lt"/>
                          <a:ea typeface="+mn-ea"/>
                          <a:cs typeface="+mn-cs"/>
                        </a:rPr>
                        <a:t>64</a:t>
                      </a:r>
                      <a:r>
                        <a:rPr lang="en-US" altLang="zh-CN" sz="1200" kern="1200" dirty="0" smtClean="0">
                          <a:solidFill>
                            <a:schemeClr val="dk1"/>
                          </a:solidFill>
                          <a:effectLst/>
                          <a:latin typeface="+mn-lt"/>
                          <a:ea typeface="+mn-ea"/>
                          <a:cs typeface="+mn-cs"/>
                        </a:rPr>
                        <a:t>Regs[R3]</a:t>
                      </a:r>
                      <a:endParaRPr lang="en-US" altLang="zh-CN" sz="1200" kern="1200" dirty="0" smtClean="0">
                        <a:solidFill>
                          <a:schemeClr val="dk1"/>
                        </a:solidFill>
                        <a:effectLst/>
                        <a:latin typeface="+mn-lt"/>
                        <a:ea typeface="+mn-ea"/>
                        <a:cs typeface="+mn-cs"/>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r>
              <a:tr h="348927">
                <a:tc>
                  <a:txBody>
                    <a:bodyPr/>
                    <a:lstStyle/>
                    <a:p>
                      <a:r>
                        <a:rPr lang="en-US" altLang="zh-CN" sz="1200" dirty="0" smtClean="0"/>
                        <a:t>SW  R3</a:t>
                      </a:r>
                      <a:r>
                        <a:rPr lang="zh-CN" altLang="en-US" sz="1200" baseline="0" dirty="0" smtClean="0"/>
                        <a:t>，</a:t>
                      </a:r>
                      <a:r>
                        <a:rPr lang="en-US" altLang="zh-CN" sz="1200" baseline="0" dirty="0" smtClean="0"/>
                        <a:t>500(R4)</a:t>
                      </a:r>
                      <a:endParaRPr lang="zh-CN" altLang="en-US" sz="1200" dirty="0"/>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r>
                        <a:rPr lang="zh-CN" altLang="en-US" sz="1200" dirty="0" smtClean="0"/>
                        <a:t>存储字</a:t>
                      </a:r>
                      <a:endParaRPr lang="zh-CN"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kern="1200" dirty="0" err="1" smtClean="0">
                          <a:solidFill>
                            <a:schemeClr val="dk1"/>
                          </a:solidFill>
                          <a:effectLst/>
                          <a:latin typeface="+mn-lt"/>
                          <a:ea typeface="+mn-ea"/>
                          <a:cs typeface="+mn-cs"/>
                        </a:rPr>
                        <a:t>Mem</a:t>
                      </a:r>
                      <a:r>
                        <a:rPr lang="en-US" altLang="zh-CN" sz="1200" kern="1200" dirty="0" smtClean="0">
                          <a:solidFill>
                            <a:schemeClr val="dk1"/>
                          </a:solidFill>
                          <a:effectLst/>
                          <a:latin typeface="+mn-lt"/>
                          <a:ea typeface="+mn-ea"/>
                          <a:cs typeface="+mn-cs"/>
                        </a:rPr>
                        <a:t>[500+Regs[R3]]</a:t>
                      </a:r>
                      <a:r>
                        <a:rPr lang="en-US" altLang="zh-CN" sz="1200" dirty="0" smtClean="0"/>
                        <a:t>←</a:t>
                      </a:r>
                      <a:r>
                        <a:rPr lang="en-US" altLang="zh-CN" sz="1200" kern="1200" baseline="-25000" dirty="0" smtClean="0">
                          <a:solidFill>
                            <a:schemeClr val="dk1"/>
                          </a:solidFill>
                          <a:effectLst/>
                          <a:latin typeface="+mn-lt"/>
                          <a:ea typeface="+mn-ea"/>
                          <a:cs typeface="+mn-cs"/>
                        </a:rPr>
                        <a:t>32</a:t>
                      </a:r>
                      <a:r>
                        <a:rPr lang="en-US" altLang="zh-CN" sz="1200" kern="1200" dirty="0" smtClean="0">
                          <a:solidFill>
                            <a:schemeClr val="dk1"/>
                          </a:solidFill>
                          <a:effectLst/>
                          <a:latin typeface="+mn-lt"/>
                          <a:ea typeface="+mn-ea"/>
                          <a:cs typeface="+mn-cs"/>
                        </a:rPr>
                        <a:t>Regs[R3]</a:t>
                      </a:r>
                      <a:r>
                        <a:rPr lang="en-US" altLang="zh-CN" sz="1200" kern="1200" baseline="-25000" dirty="0" smtClean="0">
                          <a:solidFill>
                            <a:schemeClr val="dk1"/>
                          </a:solidFill>
                          <a:effectLst/>
                          <a:latin typeface="+mn-lt"/>
                          <a:ea typeface="+mn-ea"/>
                          <a:cs typeface="+mn-cs"/>
                        </a:rPr>
                        <a:t>32..63</a:t>
                      </a:r>
                      <a:endParaRPr lang="zh-CN" altLang="en-US" sz="12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r>
              <a:tr h="348927">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smtClean="0"/>
                        <a:t>S.S  </a:t>
                      </a:r>
                      <a:r>
                        <a:rPr lang="en-US" altLang="zh-CN" sz="1200" baseline="0" dirty="0" smtClean="0"/>
                        <a:t>F0</a:t>
                      </a:r>
                      <a:r>
                        <a:rPr lang="zh-CN" altLang="en-US" sz="1200" baseline="0" dirty="0" smtClean="0"/>
                        <a:t>，</a:t>
                      </a:r>
                      <a:r>
                        <a:rPr lang="en-US" altLang="zh-CN" sz="1200" baseline="0" dirty="0" smtClean="0"/>
                        <a:t>40(R3)</a:t>
                      </a:r>
                      <a:endParaRPr lang="zh-CN" altLang="en-US" sz="1200" dirty="0"/>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r>
                        <a:rPr lang="zh-CN" altLang="en-US" sz="1200" dirty="0" smtClean="0"/>
                        <a:t>存储单精度浮点数</a:t>
                      </a:r>
                      <a:endParaRPr lang="zh-CN"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kern="1200" dirty="0" err="1" smtClean="0">
                          <a:solidFill>
                            <a:schemeClr val="dk1"/>
                          </a:solidFill>
                          <a:effectLst/>
                          <a:latin typeface="+mn-lt"/>
                          <a:ea typeface="+mn-ea"/>
                          <a:cs typeface="+mn-cs"/>
                        </a:rPr>
                        <a:t>Mem</a:t>
                      </a:r>
                      <a:r>
                        <a:rPr lang="en-US" altLang="zh-CN" sz="1200" kern="1200" dirty="0" smtClean="0">
                          <a:solidFill>
                            <a:schemeClr val="dk1"/>
                          </a:solidFill>
                          <a:effectLst/>
                          <a:latin typeface="+mn-lt"/>
                          <a:ea typeface="+mn-ea"/>
                          <a:cs typeface="+mn-cs"/>
                        </a:rPr>
                        <a:t>[40+Regs[R3]]</a:t>
                      </a:r>
                      <a:r>
                        <a:rPr lang="en-US" altLang="zh-CN" sz="1200" dirty="0" smtClean="0"/>
                        <a:t>←</a:t>
                      </a:r>
                      <a:r>
                        <a:rPr lang="en-US" altLang="zh-CN" sz="1200" kern="1200" baseline="-25000" dirty="0" smtClean="0">
                          <a:solidFill>
                            <a:schemeClr val="dk1"/>
                          </a:solidFill>
                          <a:effectLst/>
                          <a:latin typeface="+mn-lt"/>
                          <a:ea typeface="+mn-ea"/>
                          <a:cs typeface="+mn-cs"/>
                        </a:rPr>
                        <a:t>32</a:t>
                      </a:r>
                      <a:r>
                        <a:rPr lang="en-US" altLang="zh-CN" sz="1200" kern="1200" dirty="0" smtClean="0">
                          <a:solidFill>
                            <a:schemeClr val="dk1"/>
                          </a:solidFill>
                          <a:effectLst/>
                          <a:latin typeface="+mn-lt"/>
                          <a:ea typeface="+mn-ea"/>
                          <a:cs typeface="+mn-cs"/>
                        </a:rPr>
                        <a:t>Regs[F0]</a:t>
                      </a:r>
                      <a:r>
                        <a:rPr lang="en-US" altLang="zh-CN" sz="1200" kern="1200" baseline="-25000" dirty="0" smtClean="0">
                          <a:solidFill>
                            <a:schemeClr val="dk1"/>
                          </a:solidFill>
                          <a:effectLst/>
                          <a:latin typeface="+mn-lt"/>
                          <a:ea typeface="+mn-ea"/>
                          <a:cs typeface="+mn-cs"/>
                        </a:rPr>
                        <a:t>0..31</a:t>
                      </a:r>
                      <a:endParaRPr lang="zh-CN" altLang="en-US" sz="1200" dirty="0" smtClean="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r>
              <a:tr h="348927">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smtClean="0"/>
                        <a:t>S.D  </a:t>
                      </a:r>
                      <a:r>
                        <a:rPr lang="en-US" altLang="zh-CN" sz="1200" baseline="0" dirty="0" smtClean="0"/>
                        <a:t>F0</a:t>
                      </a:r>
                      <a:r>
                        <a:rPr lang="zh-CN" altLang="en-US" sz="1200" baseline="0" dirty="0" smtClean="0"/>
                        <a:t>，</a:t>
                      </a:r>
                      <a:r>
                        <a:rPr lang="en-US" altLang="zh-CN" sz="1200" baseline="0" dirty="0" smtClean="0"/>
                        <a:t>40(R2)</a:t>
                      </a:r>
                      <a:endParaRPr lang="zh-CN" altLang="en-US" sz="1200" dirty="0"/>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r>
                        <a:rPr lang="zh-CN" altLang="en-US" sz="1200" dirty="0" smtClean="0"/>
                        <a:t>存储双精度浮点数</a:t>
                      </a:r>
                      <a:endParaRPr lang="zh-CN"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kern="1200" dirty="0" err="1" smtClean="0">
                          <a:solidFill>
                            <a:schemeClr val="dk1"/>
                          </a:solidFill>
                          <a:effectLst/>
                          <a:latin typeface="+mn-lt"/>
                          <a:ea typeface="+mn-ea"/>
                          <a:cs typeface="+mn-cs"/>
                        </a:rPr>
                        <a:t>Mem</a:t>
                      </a:r>
                      <a:r>
                        <a:rPr lang="en-US" altLang="zh-CN" sz="1200" kern="1200" dirty="0" smtClean="0">
                          <a:solidFill>
                            <a:schemeClr val="dk1"/>
                          </a:solidFill>
                          <a:effectLst/>
                          <a:latin typeface="+mn-lt"/>
                          <a:ea typeface="+mn-ea"/>
                          <a:cs typeface="+mn-cs"/>
                        </a:rPr>
                        <a:t>[40+Regs[R3]]</a:t>
                      </a:r>
                      <a:r>
                        <a:rPr lang="en-US" altLang="zh-CN" sz="1200" dirty="0" smtClean="0"/>
                        <a:t>←</a:t>
                      </a:r>
                      <a:r>
                        <a:rPr lang="en-US" altLang="zh-CN" sz="1200" kern="1200" baseline="-25000" dirty="0" smtClean="0">
                          <a:solidFill>
                            <a:schemeClr val="dk1"/>
                          </a:solidFill>
                          <a:effectLst/>
                          <a:latin typeface="+mn-lt"/>
                          <a:ea typeface="+mn-ea"/>
                          <a:cs typeface="+mn-cs"/>
                        </a:rPr>
                        <a:t>64</a:t>
                      </a:r>
                      <a:r>
                        <a:rPr lang="en-US" altLang="zh-CN" sz="1200" kern="1200" dirty="0" smtClean="0">
                          <a:solidFill>
                            <a:schemeClr val="dk1"/>
                          </a:solidFill>
                          <a:effectLst/>
                          <a:latin typeface="+mn-lt"/>
                          <a:ea typeface="+mn-ea"/>
                          <a:cs typeface="+mn-cs"/>
                        </a:rPr>
                        <a:t>Regs[F0]</a:t>
                      </a:r>
                      <a:endParaRPr lang="zh-CN" altLang="en-US" sz="12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r>
              <a:tr h="348927">
                <a:tc>
                  <a:txBody>
                    <a:bodyPr/>
                    <a:lstStyle/>
                    <a:p>
                      <a:r>
                        <a:rPr lang="en-US" altLang="zh-CN" sz="1200" dirty="0" smtClean="0"/>
                        <a:t>SH  R3</a:t>
                      </a:r>
                      <a:r>
                        <a:rPr lang="zh-CN" altLang="en-US" sz="1200" dirty="0" smtClean="0"/>
                        <a:t>，</a:t>
                      </a:r>
                      <a:r>
                        <a:rPr lang="en-US" altLang="zh-CN" sz="1200" dirty="0" smtClean="0"/>
                        <a:t>502(R2)</a:t>
                      </a:r>
                      <a:endParaRPr lang="zh-CN" altLang="en-US" sz="1200" dirty="0"/>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r>
                        <a:rPr lang="zh-CN" altLang="en-US" sz="1200" dirty="0" smtClean="0"/>
                        <a:t>存储半字</a:t>
                      </a:r>
                      <a:endParaRPr lang="zh-CN" alt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kern="1200" dirty="0" err="1" smtClean="0">
                          <a:solidFill>
                            <a:schemeClr val="dk1"/>
                          </a:solidFill>
                          <a:effectLst/>
                          <a:latin typeface="+mn-lt"/>
                          <a:ea typeface="+mn-ea"/>
                          <a:cs typeface="+mn-cs"/>
                        </a:rPr>
                        <a:t>Mem</a:t>
                      </a:r>
                      <a:r>
                        <a:rPr lang="en-US" altLang="zh-CN" sz="1200" kern="1200" dirty="0" smtClean="0">
                          <a:solidFill>
                            <a:schemeClr val="dk1"/>
                          </a:solidFill>
                          <a:effectLst/>
                          <a:latin typeface="+mn-lt"/>
                          <a:ea typeface="+mn-ea"/>
                          <a:cs typeface="+mn-cs"/>
                        </a:rPr>
                        <a:t>[502+Regs[R2]]</a:t>
                      </a:r>
                      <a:r>
                        <a:rPr lang="en-US" altLang="zh-CN" sz="1200" dirty="0" smtClean="0"/>
                        <a:t>←</a:t>
                      </a:r>
                      <a:r>
                        <a:rPr lang="en-US" altLang="zh-CN" sz="1200" kern="1200" baseline="-25000" dirty="0" smtClean="0">
                          <a:solidFill>
                            <a:schemeClr val="dk1"/>
                          </a:solidFill>
                          <a:effectLst/>
                          <a:latin typeface="+mn-lt"/>
                          <a:ea typeface="+mn-ea"/>
                          <a:cs typeface="+mn-cs"/>
                        </a:rPr>
                        <a:t>16</a:t>
                      </a:r>
                      <a:r>
                        <a:rPr lang="en-US" altLang="zh-CN" sz="1200" kern="1200" dirty="0" smtClean="0">
                          <a:solidFill>
                            <a:schemeClr val="dk1"/>
                          </a:solidFill>
                          <a:effectLst/>
                          <a:latin typeface="+mn-lt"/>
                          <a:ea typeface="+mn-ea"/>
                          <a:cs typeface="+mn-cs"/>
                        </a:rPr>
                        <a:t>Regs[R31]</a:t>
                      </a:r>
                      <a:r>
                        <a:rPr lang="en-US" altLang="zh-CN" sz="1200" kern="1200" baseline="-25000" dirty="0" smtClean="0">
                          <a:solidFill>
                            <a:schemeClr val="dk1"/>
                          </a:solidFill>
                          <a:effectLst/>
                          <a:latin typeface="+mn-lt"/>
                          <a:ea typeface="+mn-ea"/>
                          <a:cs typeface="+mn-cs"/>
                        </a:rPr>
                        <a:t>48..63</a:t>
                      </a:r>
                      <a:endParaRPr lang="zh-CN" altLang="en-US" sz="12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r>
              <a:tr h="348927">
                <a:tc>
                  <a:txBody>
                    <a:bodyPr/>
                    <a:lstStyle/>
                    <a:p>
                      <a:r>
                        <a:rPr lang="en-US" altLang="zh-CN" sz="1200" dirty="0" smtClean="0"/>
                        <a:t>SB</a:t>
                      </a:r>
                      <a:r>
                        <a:rPr lang="en-US" altLang="zh-CN" sz="1200" baseline="0" dirty="0" smtClean="0"/>
                        <a:t>  R2</a:t>
                      </a:r>
                      <a:r>
                        <a:rPr lang="zh-CN" altLang="en-US" sz="1200" dirty="0" smtClean="0"/>
                        <a:t>，</a:t>
                      </a:r>
                      <a:r>
                        <a:rPr lang="en-US" altLang="zh-CN" sz="1200" dirty="0" smtClean="0"/>
                        <a:t>41(R3)</a:t>
                      </a:r>
                      <a:endParaRPr lang="zh-CN" altLang="en-US" sz="1200" dirty="0"/>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r>
                        <a:rPr lang="zh-CN" altLang="en-US" sz="1200" dirty="0" smtClean="0"/>
                        <a:t>存储字节</a:t>
                      </a:r>
                      <a:endParaRPr lang="zh-CN" altLang="en-US" sz="12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kern="1200" dirty="0" err="1" smtClean="0">
                          <a:solidFill>
                            <a:schemeClr val="dk1"/>
                          </a:solidFill>
                          <a:effectLst/>
                          <a:latin typeface="+mn-lt"/>
                          <a:ea typeface="+mn-ea"/>
                          <a:cs typeface="+mn-cs"/>
                        </a:rPr>
                        <a:t>Mem</a:t>
                      </a:r>
                      <a:r>
                        <a:rPr lang="en-US" altLang="zh-CN" sz="1200" kern="1200" dirty="0" smtClean="0">
                          <a:solidFill>
                            <a:schemeClr val="dk1"/>
                          </a:solidFill>
                          <a:effectLst/>
                          <a:latin typeface="+mn-lt"/>
                          <a:ea typeface="+mn-ea"/>
                          <a:cs typeface="+mn-cs"/>
                        </a:rPr>
                        <a:t>[41+Regs[R3]]</a:t>
                      </a:r>
                      <a:r>
                        <a:rPr lang="en-US" altLang="zh-CN" sz="1200" dirty="0" smtClean="0"/>
                        <a:t>←</a:t>
                      </a:r>
                      <a:r>
                        <a:rPr lang="en-US" altLang="zh-CN" sz="1200" kern="1200" baseline="-25000" dirty="0" smtClean="0">
                          <a:solidFill>
                            <a:schemeClr val="dk1"/>
                          </a:solidFill>
                          <a:effectLst/>
                          <a:latin typeface="+mn-lt"/>
                          <a:ea typeface="+mn-ea"/>
                          <a:cs typeface="+mn-cs"/>
                        </a:rPr>
                        <a:t>32</a:t>
                      </a:r>
                      <a:r>
                        <a:rPr lang="en-US" altLang="zh-CN" sz="1200" kern="1200" dirty="0" smtClean="0">
                          <a:solidFill>
                            <a:schemeClr val="dk1"/>
                          </a:solidFill>
                          <a:effectLst/>
                          <a:latin typeface="+mn-lt"/>
                          <a:ea typeface="+mn-ea"/>
                          <a:cs typeface="+mn-cs"/>
                        </a:rPr>
                        <a:t>Regs[F0]</a:t>
                      </a:r>
                      <a:r>
                        <a:rPr lang="en-US" altLang="zh-CN" sz="1200" kern="1200" baseline="-25000" dirty="0" smtClean="0">
                          <a:solidFill>
                            <a:schemeClr val="dk1"/>
                          </a:solidFill>
                          <a:effectLst/>
                          <a:latin typeface="+mn-lt"/>
                          <a:ea typeface="+mn-ea"/>
                          <a:cs typeface="+mn-cs"/>
                        </a:rPr>
                        <a:t>56..63</a:t>
                      </a:r>
                      <a:endParaRPr lang="zh-CN" altLang="en-US" sz="1200" dirty="0"/>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idx="4294967295"/>
          </p:nvPr>
        </p:nvSpPr>
        <p:spPr>
          <a:xfrm>
            <a:off x="436180" y="76200"/>
            <a:ext cx="8403020" cy="685800"/>
          </a:xfrm>
        </p:spPr>
        <p:txBody>
          <a:bodyPr>
            <a:normAutofit/>
          </a:bodyPr>
          <a:lstStyle/>
          <a:p>
            <a:pPr lvl="0">
              <a:spcBef>
                <a:spcPts val="0"/>
              </a:spcBef>
            </a:pPr>
            <a:r>
              <a:rPr lang="en-US" altLang="zh-CN" sz="2800" dirty="0" smtClean="0">
                <a:solidFill>
                  <a:srgbClr val="0000FF"/>
                </a:solidFill>
                <a:latin typeface="华文中宋" panose="02010600040101010101" pitchFamily="2" charset="-122"/>
                <a:ea typeface="华文中宋" panose="02010600040101010101" pitchFamily="2" charset="-122"/>
              </a:rPr>
              <a:t>2.9 MIPS</a:t>
            </a:r>
            <a:r>
              <a:rPr lang="zh-CN" altLang="en-US" sz="2800" dirty="0" smtClean="0">
                <a:solidFill>
                  <a:srgbClr val="0000FF"/>
                </a:solidFill>
                <a:latin typeface="华文中宋" panose="02010600040101010101" pitchFamily="2" charset="-122"/>
                <a:ea typeface="华文中宋" panose="02010600040101010101" pitchFamily="2" charset="-122"/>
              </a:rPr>
              <a:t>系统结构</a:t>
            </a:r>
            <a:endParaRPr lang="zh-CN" sz="2800" dirty="0">
              <a:solidFill>
                <a:schemeClr val="tx1"/>
              </a:solidFill>
              <a:latin typeface="华文中宋" panose="02010600040101010101" pitchFamily="2" charset="-122"/>
              <a:ea typeface="华文中宋" panose="02010600040101010101" pitchFamily="2" charset="-122"/>
            </a:endParaRPr>
          </a:p>
        </p:txBody>
      </p:sp>
      <p:sp>
        <p:nvSpPr>
          <p:cNvPr id="3" name="内容占位符 2"/>
          <p:cNvSpPr txBox="1"/>
          <p:nvPr/>
        </p:nvSpPr>
        <p:spPr>
          <a:xfrm>
            <a:off x="436180" y="1052736"/>
            <a:ext cx="8229600" cy="4698232"/>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pPr marL="0" indent="0">
              <a:buNone/>
            </a:pPr>
            <a:r>
              <a:rPr lang="en-US" altLang="zh-CN" sz="2800" dirty="0" smtClean="0">
                <a:latin typeface="华文中宋" panose="02010600040101010101" pitchFamily="2" charset="-122"/>
                <a:ea typeface="华文中宋" panose="02010600040101010101" pitchFamily="2" charset="-122"/>
              </a:rPr>
              <a:t>MIPS</a:t>
            </a:r>
            <a:r>
              <a:rPr lang="zh-CN" altLang="en-US" sz="2800" dirty="0" smtClean="0">
                <a:latin typeface="华文中宋" panose="02010600040101010101" pitchFamily="2" charset="-122"/>
                <a:ea typeface="华文中宋" panose="02010600040101010101" pitchFamily="2" charset="-122"/>
              </a:rPr>
              <a:t>操作</a:t>
            </a:r>
            <a:br>
              <a:rPr lang="zh-CN" altLang="en-US" sz="2800" dirty="0" smtClean="0">
                <a:latin typeface="华文中宋" panose="02010600040101010101" pitchFamily="2" charset="-122"/>
                <a:ea typeface="华文中宋" panose="02010600040101010101" pitchFamily="2" charset="-122"/>
              </a:rPr>
            </a:br>
            <a:r>
              <a:rPr lang="zh-CN" altLang="en-US" sz="2800" dirty="0" smtClean="0">
                <a:latin typeface="华文中宋" panose="02010600040101010101" pitchFamily="2" charset="-122"/>
                <a:ea typeface="华文中宋" panose="02010600040101010101" pitchFamily="2" charset="-122"/>
              </a:rPr>
              <a:t>扩展：</a:t>
            </a:r>
            <a:endParaRPr lang="zh-CN" altLang="en-US" sz="2800" dirty="0" smtClean="0">
              <a:latin typeface="华文中宋" panose="02010600040101010101" pitchFamily="2" charset="-122"/>
              <a:ea typeface="华文中宋" panose="02010600040101010101" pitchFamily="2" charset="-122"/>
            </a:endParaRPr>
          </a:p>
          <a:p>
            <a:r>
              <a:rPr lang="zh-CN" altLang="en-US" sz="2400" dirty="0" smtClean="0">
                <a:latin typeface="华文中宋" panose="02010600040101010101" pitchFamily="2" charset="-122"/>
                <a:ea typeface="华文中宋" panose="02010600040101010101" pitchFamily="2" charset="-122"/>
              </a:rPr>
              <a:t>当被传送的数据长度不确切时，在符号←上附加一个下标，表示传送</a:t>
            </a:r>
            <a:r>
              <a:rPr lang="en-US" altLang="zh-CN" sz="2400" dirty="0" smtClean="0">
                <a:latin typeface="华文中宋" panose="02010600040101010101" pitchFamily="2" charset="-122"/>
                <a:ea typeface="华文中宋" panose="02010600040101010101" pitchFamily="2" charset="-122"/>
              </a:rPr>
              <a:t>n</a:t>
            </a:r>
            <a:r>
              <a:rPr lang="zh-CN" altLang="en-US" sz="2400" dirty="0" smtClean="0">
                <a:latin typeface="华文中宋" panose="02010600040101010101" pitchFamily="2" charset="-122"/>
                <a:ea typeface="华文中宋" panose="02010600040101010101" pitchFamily="2" charset="-122"/>
              </a:rPr>
              <a:t>位。</a:t>
            </a:r>
            <a:endParaRPr lang="zh-CN" altLang="en-US" sz="2400" dirty="0" smtClean="0">
              <a:latin typeface="华文中宋" panose="02010600040101010101" pitchFamily="2" charset="-122"/>
              <a:ea typeface="华文中宋" panose="02010600040101010101" pitchFamily="2" charset="-122"/>
            </a:endParaRPr>
          </a:p>
          <a:p>
            <a:r>
              <a:rPr lang="zh-CN" altLang="en-US" sz="2400" dirty="0" smtClean="0">
                <a:latin typeface="华文中宋" panose="02010600040101010101" pitchFamily="2" charset="-122"/>
                <a:ea typeface="华文中宋" panose="02010600040101010101" pitchFamily="2" charset="-122"/>
              </a:rPr>
              <a:t>下标用于标识字段中特定的位。位从以</a:t>
            </a:r>
            <a:r>
              <a:rPr lang="en-US" altLang="zh-CN" sz="2400" dirty="0" smtClean="0">
                <a:latin typeface="华文中宋" panose="02010600040101010101" pitchFamily="2" charset="-122"/>
                <a:ea typeface="华文中宋" panose="02010600040101010101" pitchFamily="2" charset="-122"/>
              </a:rPr>
              <a:t>0</a:t>
            </a:r>
            <a:r>
              <a:rPr lang="zh-CN" altLang="en-US" sz="2400" dirty="0" smtClean="0">
                <a:latin typeface="华文中宋" panose="02010600040101010101" pitchFamily="2" charset="-122"/>
                <a:ea typeface="华文中宋" panose="02010600040101010101" pitchFamily="2" charset="-122"/>
              </a:rPr>
              <a:t>开始的最高位开始标注。</a:t>
            </a:r>
            <a:endParaRPr lang="zh-CN" altLang="en-US" sz="2400" dirty="0" smtClean="0">
              <a:latin typeface="华文中宋" panose="02010600040101010101" pitchFamily="2" charset="-122"/>
              <a:ea typeface="华文中宋" panose="02010600040101010101" pitchFamily="2" charset="-122"/>
            </a:endParaRPr>
          </a:p>
          <a:p>
            <a:r>
              <a:rPr lang="zh-CN" altLang="en-US" sz="2400" dirty="0" smtClean="0">
                <a:latin typeface="华文中宋" panose="02010600040101010101" pitchFamily="2" charset="-122"/>
                <a:ea typeface="华文中宋" panose="02010600040101010101" pitchFamily="2" charset="-122"/>
              </a:rPr>
              <a:t>变量</a:t>
            </a:r>
            <a:r>
              <a:rPr lang="en-US" altLang="zh-CN" sz="2400" dirty="0" smtClean="0">
                <a:latin typeface="华文中宋" panose="02010600040101010101" pitchFamily="2" charset="-122"/>
                <a:ea typeface="华文中宋" panose="02010600040101010101" pitchFamily="2" charset="-122"/>
              </a:rPr>
              <a:t>Mem</a:t>
            </a:r>
            <a:r>
              <a:rPr lang="zh-CN" altLang="en-US" sz="2400" dirty="0" smtClean="0">
                <a:latin typeface="华文中宋" panose="02010600040101010101" pitchFamily="2" charset="-122"/>
                <a:ea typeface="华文中宋" panose="02010600040101010101" pitchFamily="2" charset="-122"/>
              </a:rPr>
              <a:t>用来表示主存储器（内存），按字节编址，可以传输任意字节的数据。</a:t>
            </a:r>
            <a:endParaRPr lang="zh-CN" altLang="en-US" sz="2400" dirty="0" smtClean="0">
              <a:latin typeface="华文中宋" panose="02010600040101010101" pitchFamily="2" charset="-122"/>
              <a:ea typeface="华文中宋" panose="02010600040101010101" pitchFamily="2" charset="-122"/>
            </a:endParaRPr>
          </a:p>
          <a:p>
            <a:r>
              <a:rPr lang="zh-CN" altLang="en-US" sz="2400" dirty="0" smtClean="0">
                <a:latin typeface="华文中宋" panose="02010600040101010101" pitchFamily="2" charset="-122"/>
                <a:ea typeface="华文中宋" panose="02010600040101010101" pitchFamily="2" charset="-122"/>
              </a:rPr>
              <a:t>上标用来表示对字段进行复制。</a:t>
            </a:r>
            <a:endParaRPr lang="zh-CN" altLang="en-US" sz="2400" dirty="0" smtClean="0">
              <a:latin typeface="华文中宋" panose="02010600040101010101" pitchFamily="2" charset="-122"/>
              <a:ea typeface="华文中宋" panose="02010600040101010101" pitchFamily="2" charset="-122"/>
            </a:endParaRPr>
          </a:p>
          <a:p>
            <a:r>
              <a:rPr lang="zh-CN" altLang="en-US" sz="2400" dirty="0" smtClean="0">
                <a:latin typeface="华文中宋" panose="02010600040101010101" pitchFamily="2" charset="-122"/>
                <a:ea typeface="华文中宋" panose="02010600040101010101" pitchFamily="2" charset="-122"/>
              </a:rPr>
              <a:t>符号</a:t>
            </a:r>
            <a:r>
              <a:rPr lang="en-US" altLang="zh-CN" sz="2400" dirty="0" smtClean="0">
                <a:latin typeface="华文中宋" panose="02010600040101010101" pitchFamily="2" charset="-122"/>
                <a:ea typeface="华文中宋" panose="02010600040101010101" pitchFamily="2" charset="-122"/>
              </a:rPr>
              <a:t>##</a:t>
            </a:r>
            <a:r>
              <a:rPr lang="zh-CN" altLang="en-US" sz="2400" dirty="0" smtClean="0">
                <a:latin typeface="华文中宋" panose="02010600040101010101" pitchFamily="2" charset="-122"/>
                <a:ea typeface="华文中宋" panose="02010600040101010101" pitchFamily="2" charset="-122"/>
              </a:rPr>
              <a:t>用来链接两个字段并且可以出现在数据传送的任何一边。</a:t>
            </a:r>
            <a:endParaRPr lang="zh-CN" altLang="en-US" sz="2400" dirty="0" smtClean="0">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idx="4294967295"/>
          </p:nvPr>
        </p:nvSpPr>
        <p:spPr>
          <a:xfrm>
            <a:off x="436180" y="76200"/>
            <a:ext cx="8403020" cy="685800"/>
          </a:xfrm>
        </p:spPr>
        <p:txBody>
          <a:bodyPr>
            <a:normAutofit/>
          </a:bodyPr>
          <a:lstStyle/>
          <a:p>
            <a:pPr lvl="0">
              <a:spcBef>
                <a:spcPts val="0"/>
              </a:spcBef>
            </a:pPr>
            <a:r>
              <a:rPr lang="en-US" altLang="zh-CN" sz="2800" dirty="0" smtClean="0">
                <a:solidFill>
                  <a:srgbClr val="0000FF"/>
                </a:solidFill>
                <a:latin typeface="华文中宋" panose="02010600040101010101" pitchFamily="2" charset="-122"/>
                <a:ea typeface="华文中宋" panose="02010600040101010101" pitchFamily="2" charset="-122"/>
              </a:rPr>
              <a:t>2.9 MIPS</a:t>
            </a:r>
            <a:r>
              <a:rPr lang="zh-CN" altLang="en-US" sz="2800" dirty="0" smtClean="0">
                <a:solidFill>
                  <a:srgbClr val="0000FF"/>
                </a:solidFill>
                <a:latin typeface="华文中宋" panose="02010600040101010101" pitchFamily="2" charset="-122"/>
                <a:ea typeface="华文中宋" panose="02010600040101010101" pitchFamily="2" charset="-122"/>
              </a:rPr>
              <a:t>系统结构</a:t>
            </a:r>
            <a:endParaRPr lang="zh-CN" sz="2800" dirty="0">
              <a:solidFill>
                <a:schemeClr val="tx1"/>
              </a:solidFill>
              <a:latin typeface="华文中宋" panose="02010600040101010101" pitchFamily="2" charset="-122"/>
              <a:ea typeface="华文中宋" panose="02010600040101010101" pitchFamily="2" charset="-122"/>
            </a:endParaRPr>
          </a:p>
        </p:txBody>
      </p:sp>
      <p:sp>
        <p:nvSpPr>
          <p:cNvPr id="4" name="内容占位符 2"/>
          <p:cNvSpPr txBox="1"/>
          <p:nvPr/>
        </p:nvSpPr>
        <p:spPr>
          <a:xfrm>
            <a:off x="410916" y="1052736"/>
            <a:ext cx="8229600" cy="5426472"/>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pPr marL="0" indent="0">
              <a:buNone/>
            </a:pPr>
            <a:r>
              <a:rPr lang="en-US" altLang="zh-CN" sz="2800" dirty="0" smtClean="0">
                <a:latin typeface="华文中宋" panose="02010600040101010101" pitchFamily="2" charset="-122"/>
                <a:ea typeface="华文中宋" panose="02010600040101010101" pitchFamily="2" charset="-122"/>
              </a:rPr>
              <a:t>MIPS</a:t>
            </a:r>
            <a:r>
              <a:rPr lang="zh-CN" altLang="en-US" sz="2800" dirty="0" smtClean="0">
                <a:latin typeface="华文中宋" panose="02010600040101010101" pitchFamily="2" charset="-122"/>
                <a:ea typeface="华文中宋" panose="02010600040101010101" pitchFamily="2" charset="-122"/>
              </a:rPr>
              <a:t>操作</a:t>
            </a:r>
            <a:br>
              <a:rPr lang="zh-CN" altLang="en-US" dirty="0" smtClean="0">
                <a:latin typeface="华文中宋" panose="02010600040101010101" pitchFamily="2" charset="-122"/>
                <a:ea typeface="华文中宋" panose="02010600040101010101" pitchFamily="2" charset="-122"/>
              </a:rPr>
            </a:br>
            <a:r>
              <a:rPr lang="zh-CN" altLang="en-US" dirty="0" smtClean="0">
                <a:latin typeface="华文中宋" panose="02010600040101010101" pitchFamily="2" charset="-122"/>
                <a:ea typeface="华文中宋" panose="02010600040101010101" pitchFamily="2" charset="-122"/>
              </a:rPr>
              <a:t>    </a:t>
            </a:r>
            <a:r>
              <a:rPr lang="zh-CN" altLang="en-US" sz="2400" dirty="0" smtClean="0">
                <a:latin typeface="华文中宋" panose="02010600040101010101" pitchFamily="2" charset="-122"/>
                <a:ea typeface="华文中宋" panose="02010600040101010101" pitchFamily="2" charset="-122"/>
              </a:rPr>
              <a:t>所有的</a:t>
            </a:r>
            <a:r>
              <a:rPr lang="en-US" altLang="zh-CN" sz="2400" dirty="0" smtClean="0">
                <a:solidFill>
                  <a:srgbClr val="C00000"/>
                </a:solidFill>
                <a:latin typeface="华文中宋" panose="02010600040101010101" pitchFamily="2" charset="-122"/>
                <a:ea typeface="华文中宋" panose="02010600040101010101" pitchFamily="2" charset="-122"/>
              </a:rPr>
              <a:t>ALU</a:t>
            </a:r>
            <a:r>
              <a:rPr lang="zh-CN" altLang="en-US" sz="2400" dirty="0" smtClean="0">
                <a:solidFill>
                  <a:srgbClr val="C00000"/>
                </a:solidFill>
                <a:latin typeface="华文中宋" panose="02010600040101010101" pitchFamily="2" charset="-122"/>
                <a:ea typeface="华文中宋" panose="02010600040101010101" pitchFamily="2" charset="-122"/>
              </a:rPr>
              <a:t>指令</a:t>
            </a:r>
            <a:r>
              <a:rPr lang="zh-CN" altLang="en-US" sz="2400" dirty="0" smtClean="0">
                <a:latin typeface="华文中宋" panose="02010600040101010101" pitchFamily="2" charset="-122"/>
                <a:ea typeface="华文中宋" panose="02010600040101010101" pitchFamily="2" charset="-122"/>
              </a:rPr>
              <a:t>都是</a:t>
            </a:r>
            <a:r>
              <a:rPr lang="zh-CN" altLang="en-US" sz="2400" dirty="0" smtClean="0">
                <a:solidFill>
                  <a:srgbClr val="C00000"/>
                </a:solidFill>
                <a:latin typeface="华文中宋" panose="02010600040101010101" pitchFamily="2" charset="-122"/>
                <a:ea typeface="华文中宋" panose="02010600040101010101" pitchFamily="2" charset="-122"/>
              </a:rPr>
              <a:t>寄存器</a:t>
            </a:r>
            <a:r>
              <a:rPr lang="en-US" altLang="zh-CN" sz="2400" dirty="0" smtClean="0">
                <a:solidFill>
                  <a:srgbClr val="C00000"/>
                </a:solidFill>
                <a:latin typeface="华文中宋" panose="02010600040101010101" pitchFamily="2" charset="-122"/>
                <a:ea typeface="华文中宋" panose="02010600040101010101" pitchFamily="2" charset="-122"/>
              </a:rPr>
              <a:t>-</a:t>
            </a:r>
            <a:r>
              <a:rPr lang="zh-CN" altLang="en-US" sz="2400" dirty="0" smtClean="0">
                <a:solidFill>
                  <a:srgbClr val="C00000"/>
                </a:solidFill>
                <a:latin typeface="华文中宋" panose="02010600040101010101" pitchFamily="2" charset="-122"/>
                <a:ea typeface="华文中宋" panose="02010600040101010101" pitchFamily="2" charset="-122"/>
              </a:rPr>
              <a:t>寄存器</a:t>
            </a:r>
            <a:r>
              <a:rPr lang="zh-CN" altLang="en-US" sz="2400" dirty="0" smtClean="0">
                <a:latin typeface="华文中宋" panose="02010600040101010101" pitchFamily="2" charset="-122"/>
                <a:ea typeface="华文中宋" panose="02010600040101010101" pitchFamily="2" charset="-122"/>
              </a:rPr>
              <a:t>指令，包括算术和逻辑操作：加、减、与、或、异或和移位。下图给出了一些算术和逻辑指令的例子。</a:t>
            </a:r>
            <a:r>
              <a:rPr lang="zh-CN" altLang="en-US" sz="2000" dirty="0" smtClean="0">
                <a:latin typeface="华文中宋" panose="02010600040101010101" pitchFamily="2" charset="-122"/>
                <a:ea typeface="华文中宋" panose="02010600040101010101" pitchFamily="2" charset="-122"/>
              </a:rPr>
              <a:t>所有</a:t>
            </a:r>
            <a:r>
              <a:rPr lang="zh-CN" altLang="en-US" sz="2000" dirty="0" smtClean="0">
                <a:solidFill>
                  <a:srgbClr val="C00000"/>
                </a:solidFill>
                <a:latin typeface="华文中宋" panose="02010600040101010101" pitchFamily="2" charset="-122"/>
                <a:ea typeface="华文中宋" panose="02010600040101010101" pitchFamily="2" charset="-122"/>
              </a:rPr>
              <a:t>这些指令都支持立即寻址方式</a:t>
            </a:r>
            <a:r>
              <a:rPr lang="zh-CN" altLang="en-US" sz="2000" dirty="0" smtClean="0">
                <a:latin typeface="华文中宋" panose="02010600040101010101" pitchFamily="2" charset="-122"/>
                <a:ea typeface="华文中宋" panose="02010600040101010101" pitchFamily="2" charset="-122"/>
              </a:rPr>
              <a:t>，它带一个</a:t>
            </a:r>
            <a:r>
              <a:rPr lang="en-US" altLang="zh-CN" sz="2000" dirty="0" smtClean="0">
                <a:latin typeface="华文中宋" panose="02010600040101010101" pitchFamily="2" charset="-122"/>
                <a:ea typeface="华文中宋" panose="02010600040101010101" pitchFamily="2" charset="-122"/>
              </a:rPr>
              <a:t>16</a:t>
            </a:r>
            <a:r>
              <a:rPr lang="zh-CN" altLang="en-US" sz="2000" dirty="0" smtClean="0">
                <a:latin typeface="华文中宋" panose="02010600040101010101" pitchFamily="2" charset="-122"/>
                <a:ea typeface="华文中宋" panose="02010600040101010101" pitchFamily="2" charset="-122"/>
              </a:rPr>
              <a:t>位的符号扩展立即数。</a:t>
            </a:r>
            <a:br>
              <a:rPr lang="zh-CN" altLang="en-US" dirty="0" smtClean="0">
                <a:latin typeface="华文中宋" panose="02010600040101010101" pitchFamily="2" charset="-122"/>
                <a:ea typeface="华文中宋" panose="02010600040101010101" pitchFamily="2" charset="-122"/>
              </a:rPr>
            </a:br>
            <a:endParaRPr lang="zh-CN" altLang="en-US" sz="2400" dirty="0" smtClean="0">
              <a:latin typeface="华文中宋" panose="02010600040101010101" pitchFamily="2" charset="-122"/>
              <a:ea typeface="华文中宋" panose="02010600040101010101" pitchFamily="2" charset="-122"/>
            </a:endParaRPr>
          </a:p>
        </p:txBody>
      </p:sp>
      <p:graphicFrame>
        <p:nvGraphicFramePr>
          <p:cNvPr id="5" name="表格 4"/>
          <p:cNvGraphicFramePr>
            <a:graphicFrameLocks noGrp="1"/>
          </p:cNvGraphicFramePr>
          <p:nvPr>
            <p:custDataLst>
              <p:tags r:id="rId1"/>
            </p:custDataLst>
          </p:nvPr>
        </p:nvGraphicFramePr>
        <p:xfrm>
          <a:off x="683109" y="3212976"/>
          <a:ext cx="7909161" cy="2737080"/>
        </p:xfrm>
        <a:graphic>
          <a:graphicData uri="http://schemas.openxmlformats.org/drawingml/2006/table">
            <a:tbl>
              <a:tblPr firstRow="1" bandRow="1">
                <a:tableStyleId>{5C22544A-7EE6-4342-B048-85BDC9FD1C3A}</a:tableStyleId>
              </a:tblPr>
              <a:tblGrid>
                <a:gridCol w="2471613"/>
                <a:gridCol w="1878426"/>
                <a:gridCol w="3559122"/>
              </a:tblGrid>
              <a:tr h="431592">
                <a:tc>
                  <a:txBody>
                    <a:bodyPr/>
                    <a:lstStyle/>
                    <a:p>
                      <a:r>
                        <a:rPr lang="zh-CN" altLang="en-US" sz="1600" dirty="0" smtClean="0"/>
                        <a:t>指令举例</a:t>
                      </a:r>
                      <a:endParaRPr lang="zh-CN" altLang="en-US" sz="1600" dirty="0"/>
                    </a:p>
                  </a:txBody>
                  <a:tcPr/>
                </a:tc>
                <a:tc>
                  <a:txBody>
                    <a:bodyPr/>
                    <a:lstStyle/>
                    <a:p>
                      <a:r>
                        <a:rPr lang="zh-CN" altLang="en-US" sz="1600" dirty="0" smtClean="0"/>
                        <a:t>指令名称</a:t>
                      </a:r>
                      <a:endParaRPr lang="zh-CN" altLang="en-US" sz="1600" dirty="0"/>
                    </a:p>
                  </a:txBody>
                  <a:tcPr/>
                </a:tc>
                <a:tc>
                  <a:txBody>
                    <a:bodyPr/>
                    <a:lstStyle/>
                    <a:p>
                      <a:r>
                        <a:rPr lang="zh-CN" altLang="en-US" sz="1600" dirty="0" smtClean="0"/>
                        <a:t>含义</a:t>
                      </a:r>
                      <a:endParaRPr lang="zh-CN" altLang="en-US" sz="1600" dirty="0"/>
                    </a:p>
                  </a:txBody>
                  <a:tcPr/>
                </a:tc>
              </a:tr>
              <a:tr h="431592">
                <a:tc>
                  <a:txBody>
                    <a:bodyPr/>
                    <a:lstStyle/>
                    <a:p>
                      <a:r>
                        <a:rPr lang="en-US" altLang="zh-CN" sz="1600" dirty="0" smtClean="0"/>
                        <a:t>DADDU     R1</a:t>
                      </a:r>
                      <a:r>
                        <a:rPr lang="zh-CN" altLang="en-US" sz="1600" dirty="0" smtClean="0"/>
                        <a:t>，</a:t>
                      </a:r>
                      <a:r>
                        <a:rPr lang="en-US" altLang="zh-CN" sz="1600" dirty="0" smtClean="0"/>
                        <a:t>R2</a:t>
                      </a:r>
                      <a:r>
                        <a:rPr lang="zh-CN" altLang="en-US" sz="1600" dirty="0" smtClean="0"/>
                        <a:t>，</a:t>
                      </a:r>
                      <a:r>
                        <a:rPr lang="en-US" altLang="zh-CN" sz="1600" dirty="0" smtClean="0"/>
                        <a:t>R3</a:t>
                      </a:r>
                      <a:endParaRPr lang="zh-CN" altLang="en-US" sz="1600" dirty="0"/>
                    </a:p>
                  </a:txBody>
                  <a:tcPr>
                    <a:solidFill>
                      <a:schemeClr val="accent2">
                        <a:lumMod val="20000"/>
                        <a:lumOff val="80000"/>
                      </a:schemeClr>
                    </a:solidFill>
                  </a:tcPr>
                </a:tc>
                <a:tc>
                  <a:txBody>
                    <a:bodyPr/>
                    <a:lstStyle/>
                    <a:p>
                      <a:r>
                        <a:rPr lang="zh-CN" altLang="en-US" sz="1600" dirty="0" smtClean="0"/>
                        <a:t>无符号</a:t>
                      </a:r>
                      <a:r>
                        <a:rPr lang="zh-CN" altLang="en-US" sz="1600" baseline="0" dirty="0" smtClean="0"/>
                        <a:t>加</a:t>
                      </a:r>
                      <a:endParaRPr lang="zh-CN" altLang="en-US" sz="1600" dirty="0"/>
                    </a:p>
                  </a:txBody>
                  <a:tcPr>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600" dirty="0" err="1" smtClean="0"/>
                        <a:t>Regs</a:t>
                      </a:r>
                      <a:r>
                        <a:rPr lang="en-US" altLang="zh-CN" sz="1600" dirty="0" smtClean="0"/>
                        <a:t>[R1]←</a:t>
                      </a:r>
                      <a:r>
                        <a:rPr lang="en-US" altLang="zh-CN" sz="1600" kern="1200" dirty="0" err="1" smtClean="0">
                          <a:solidFill>
                            <a:schemeClr val="dk1"/>
                          </a:solidFill>
                          <a:effectLst/>
                          <a:latin typeface="+mn-lt"/>
                          <a:ea typeface="+mn-ea"/>
                          <a:cs typeface="+mn-cs"/>
                        </a:rPr>
                        <a:t>Regs</a:t>
                      </a:r>
                      <a:r>
                        <a:rPr lang="en-US" altLang="zh-CN" sz="1600" kern="1200" dirty="0" smtClean="0">
                          <a:solidFill>
                            <a:schemeClr val="dk1"/>
                          </a:solidFill>
                          <a:effectLst/>
                          <a:latin typeface="+mn-lt"/>
                          <a:ea typeface="+mn-ea"/>
                          <a:cs typeface="+mn-cs"/>
                        </a:rPr>
                        <a:t>[R2]+</a:t>
                      </a:r>
                      <a:r>
                        <a:rPr lang="en-US" altLang="zh-CN" sz="1600" kern="1200" dirty="0" err="1" smtClean="0">
                          <a:solidFill>
                            <a:schemeClr val="dk1"/>
                          </a:solidFill>
                          <a:effectLst/>
                          <a:latin typeface="+mn-lt"/>
                          <a:ea typeface="+mn-ea"/>
                          <a:cs typeface="+mn-cs"/>
                        </a:rPr>
                        <a:t>Regs</a:t>
                      </a:r>
                      <a:r>
                        <a:rPr lang="en-US" altLang="zh-CN" sz="1600" kern="1200" dirty="0" smtClean="0">
                          <a:solidFill>
                            <a:schemeClr val="dk1"/>
                          </a:solidFill>
                          <a:effectLst/>
                          <a:latin typeface="+mn-lt"/>
                          <a:ea typeface="+mn-ea"/>
                          <a:cs typeface="+mn-cs"/>
                        </a:rPr>
                        <a:t>[R3]</a:t>
                      </a:r>
                      <a:endParaRPr lang="en-US" altLang="zh-CN" sz="1600" kern="1200" dirty="0" smtClean="0">
                        <a:solidFill>
                          <a:schemeClr val="dk1"/>
                        </a:solidFill>
                        <a:effectLst/>
                        <a:latin typeface="+mn-lt"/>
                        <a:ea typeface="+mn-ea"/>
                        <a:cs typeface="+mn-cs"/>
                      </a:endParaRPr>
                    </a:p>
                  </a:txBody>
                  <a:tcPr>
                    <a:solidFill>
                      <a:schemeClr val="accent2">
                        <a:lumMod val="20000"/>
                        <a:lumOff val="80000"/>
                      </a:schemeClr>
                    </a:solidFill>
                  </a:tcPr>
                </a:tc>
              </a:tr>
              <a:tr h="431592">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600" dirty="0" smtClean="0"/>
                        <a:t>DADDIU   R1</a:t>
                      </a:r>
                      <a:r>
                        <a:rPr lang="zh-CN" altLang="en-US" sz="1600" dirty="0" smtClean="0"/>
                        <a:t>，</a:t>
                      </a:r>
                      <a:r>
                        <a:rPr lang="en-US" altLang="zh-CN" sz="1600" dirty="0" smtClean="0"/>
                        <a:t>R2</a:t>
                      </a:r>
                      <a:r>
                        <a:rPr lang="zh-CN" altLang="en-US" sz="1600" dirty="0" smtClean="0"/>
                        <a:t>，</a:t>
                      </a:r>
                      <a:r>
                        <a:rPr lang="en-US" altLang="zh-CN" sz="1600" dirty="0" smtClean="0"/>
                        <a:t>#3</a:t>
                      </a:r>
                      <a:endParaRPr lang="zh-CN" altLang="en-US" sz="1600" dirty="0" smtClean="0"/>
                    </a:p>
                  </a:txBody>
                  <a:tcPr>
                    <a:solidFill>
                      <a:schemeClr val="accent2">
                        <a:lumMod val="20000"/>
                        <a:lumOff val="80000"/>
                      </a:schemeClr>
                    </a:solidFill>
                  </a:tcPr>
                </a:tc>
                <a:tc>
                  <a:txBody>
                    <a:bodyPr/>
                    <a:lstStyle/>
                    <a:p>
                      <a:r>
                        <a:rPr lang="zh-CN" altLang="en-US" sz="1600" dirty="0" smtClean="0"/>
                        <a:t>加无符号立即数</a:t>
                      </a:r>
                      <a:endParaRPr lang="zh-CN" altLang="en-US" sz="1600" dirty="0"/>
                    </a:p>
                  </a:txBody>
                  <a:tcPr>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600" dirty="0" err="1" smtClean="0"/>
                        <a:t>Regs</a:t>
                      </a:r>
                      <a:r>
                        <a:rPr lang="en-US" altLang="zh-CN" sz="1600" dirty="0" smtClean="0"/>
                        <a:t>[R1]←</a:t>
                      </a:r>
                      <a:r>
                        <a:rPr lang="en-US" altLang="zh-CN" sz="1600" kern="1200" dirty="0" err="1" smtClean="0">
                          <a:solidFill>
                            <a:schemeClr val="dk1"/>
                          </a:solidFill>
                          <a:effectLst/>
                          <a:latin typeface="+mn-lt"/>
                          <a:ea typeface="+mn-ea"/>
                          <a:cs typeface="+mn-cs"/>
                        </a:rPr>
                        <a:t>Regs</a:t>
                      </a:r>
                      <a:r>
                        <a:rPr lang="en-US" altLang="zh-CN" sz="1600" kern="1200" dirty="0" smtClean="0">
                          <a:solidFill>
                            <a:schemeClr val="dk1"/>
                          </a:solidFill>
                          <a:effectLst/>
                          <a:latin typeface="+mn-lt"/>
                          <a:ea typeface="+mn-ea"/>
                          <a:cs typeface="+mn-cs"/>
                        </a:rPr>
                        <a:t>[R2]+3</a:t>
                      </a:r>
                      <a:endParaRPr lang="zh-CN" altLang="en-US" sz="1600" dirty="0"/>
                    </a:p>
                  </a:txBody>
                  <a:tcPr>
                    <a:solidFill>
                      <a:schemeClr val="accent2">
                        <a:lumMod val="20000"/>
                        <a:lumOff val="80000"/>
                      </a:schemeClr>
                    </a:solidFill>
                  </a:tcPr>
                </a:tc>
              </a:tr>
              <a:tr h="431592">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600" dirty="0" smtClean="0"/>
                        <a:t>LUI           R1</a:t>
                      </a:r>
                      <a:r>
                        <a:rPr lang="zh-CN" altLang="en-US" sz="1600" dirty="0" smtClean="0"/>
                        <a:t>，</a:t>
                      </a:r>
                      <a:r>
                        <a:rPr lang="en-US" altLang="zh-CN" sz="1600" dirty="0" smtClean="0"/>
                        <a:t>#42</a:t>
                      </a:r>
                      <a:endParaRPr lang="zh-CN" altLang="en-US" sz="1600" dirty="0"/>
                    </a:p>
                  </a:txBody>
                  <a:tcPr>
                    <a:solidFill>
                      <a:schemeClr val="accent2">
                        <a:lumMod val="20000"/>
                        <a:lumOff val="80000"/>
                      </a:schemeClr>
                    </a:solidFill>
                  </a:tcPr>
                </a:tc>
                <a:tc>
                  <a:txBody>
                    <a:bodyPr/>
                    <a:lstStyle/>
                    <a:p>
                      <a:r>
                        <a:rPr lang="zh-CN" altLang="en-US" sz="1600" dirty="0" smtClean="0"/>
                        <a:t>载入立即数到高位</a:t>
                      </a:r>
                      <a:endParaRPr lang="zh-CN" altLang="en-US" sz="1600" dirty="0"/>
                    </a:p>
                  </a:txBody>
                  <a:tcPr>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600" dirty="0" err="1" smtClean="0"/>
                        <a:t>Regs</a:t>
                      </a:r>
                      <a:r>
                        <a:rPr lang="en-US" altLang="zh-CN" sz="1600" dirty="0" smtClean="0"/>
                        <a:t>[R1]←</a:t>
                      </a:r>
                      <a:r>
                        <a:rPr lang="en-US" altLang="zh-CN" sz="1600" kern="1200" dirty="0" smtClean="0">
                          <a:solidFill>
                            <a:schemeClr val="dk1"/>
                          </a:solidFill>
                          <a:effectLst/>
                          <a:latin typeface="+mn-lt"/>
                          <a:ea typeface="+mn-ea"/>
                          <a:cs typeface="+mn-cs"/>
                        </a:rPr>
                        <a:t>0</a:t>
                      </a:r>
                      <a:r>
                        <a:rPr lang="en-US" altLang="zh-CN" sz="1600" kern="1200" baseline="30000" dirty="0" smtClean="0">
                          <a:solidFill>
                            <a:schemeClr val="dk1"/>
                          </a:solidFill>
                          <a:effectLst/>
                          <a:latin typeface="+mn-lt"/>
                          <a:ea typeface="+mn-ea"/>
                          <a:cs typeface="+mn-cs"/>
                        </a:rPr>
                        <a:t>32</a:t>
                      </a:r>
                      <a:r>
                        <a:rPr lang="en-US" altLang="zh-CN" sz="1600" kern="1200" dirty="0" smtClean="0">
                          <a:solidFill>
                            <a:schemeClr val="dk1"/>
                          </a:solidFill>
                          <a:effectLst/>
                          <a:latin typeface="+mn-lt"/>
                          <a:ea typeface="+mn-ea"/>
                          <a:cs typeface="+mn-cs"/>
                        </a:rPr>
                        <a:t>##42##0</a:t>
                      </a:r>
                      <a:r>
                        <a:rPr lang="en-US" altLang="zh-CN" sz="1600" kern="1200" baseline="30000" dirty="0" smtClean="0">
                          <a:solidFill>
                            <a:schemeClr val="dk1"/>
                          </a:solidFill>
                          <a:effectLst/>
                          <a:latin typeface="+mn-lt"/>
                          <a:ea typeface="+mn-ea"/>
                          <a:cs typeface="+mn-cs"/>
                        </a:rPr>
                        <a:t>16</a:t>
                      </a:r>
                      <a:endParaRPr lang="zh-CN" altLang="en-US" sz="1600" dirty="0" smtClean="0"/>
                    </a:p>
                  </a:txBody>
                  <a:tcPr>
                    <a:solidFill>
                      <a:schemeClr val="accent2">
                        <a:lumMod val="20000"/>
                        <a:lumOff val="80000"/>
                      </a:schemeClr>
                    </a:solidFill>
                  </a:tcPr>
                </a:tc>
              </a:tr>
              <a:tr h="431592">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600" dirty="0" smtClean="0"/>
                        <a:t>DSLL       R1</a:t>
                      </a:r>
                      <a:r>
                        <a:rPr lang="zh-CN" altLang="en-US" sz="1600" dirty="0" smtClean="0"/>
                        <a:t>，</a:t>
                      </a:r>
                      <a:r>
                        <a:rPr lang="en-US" altLang="zh-CN" sz="1600" dirty="0" smtClean="0"/>
                        <a:t>R2</a:t>
                      </a:r>
                      <a:r>
                        <a:rPr lang="zh-CN" altLang="en-US" sz="1600" dirty="0" smtClean="0"/>
                        <a:t>，</a:t>
                      </a:r>
                      <a:r>
                        <a:rPr lang="en-US" altLang="zh-CN" sz="1600" dirty="0" smtClean="0"/>
                        <a:t>#5</a:t>
                      </a:r>
                      <a:r>
                        <a:rPr lang="zh-CN" altLang="en-US" sz="1600" baseline="0" dirty="0" smtClean="0"/>
                        <a:t> </a:t>
                      </a:r>
                      <a:endParaRPr lang="zh-CN" altLang="en-US" sz="1600" dirty="0" smtClean="0"/>
                    </a:p>
                  </a:txBody>
                  <a:tcPr>
                    <a:solidFill>
                      <a:schemeClr val="accent2">
                        <a:lumMod val="20000"/>
                        <a:lumOff val="80000"/>
                      </a:schemeClr>
                    </a:solidFill>
                  </a:tcPr>
                </a:tc>
                <a:tc>
                  <a:txBody>
                    <a:bodyPr/>
                    <a:lstStyle/>
                    <a:p>
                      <a:r>
                        <a:rPr lang="zh-CN" altLang="en-US" sz="1600" dirty="0" smtClean="0"/>
                        <a:t>逻辑左移立即数</a:t>
                      </a:r>
                      <a:endParaRPr lang="zh-CN" altLang="en-US" sz="1600" dirty="0"/>
                    </a:p>
                  </a:txBody>
                  <a:tcPr>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600" dirty="0" err="1" smtClean="0"/>
                        <a:t>Regs</a:t>
                      </a:r>
                      <a:r>
                        <a:rPr lang="en-US" altLang="zh-CN" sz="1600" dirty="0" smtClean="0"/>
                        <a:t>[R1]←</a:t>
                      </a:r>
                      <a:r>
                        <a:rPr lang="en-US" altLang="zh-CN" sz="1600" kern="1200" dirty="0" err="1" smtClean="0">
                          <a:solidFill>
                            <a:schemeClr val="dk1"/>
                          </a:solidFill>
                          <a:effectLst/>
                          <a:latin typeface="+mn-lt"/>
                          <a:ea typeface="+mn-ea"/>
                          <a:cs typeface="+mn-cs"/>
                        </a:rPr>
                        <a:t>Regs</a:t>
                      </a:r>
                      <a:r>
                        <a:rPr lang="en-US" altLang="zh-CN" sz="1600" kern="1200" dirty="0" smtClean="0">
                          <a:solidFill>
                            <a:schemeClr val="dk1"/>
                          </a:solidFill>
                          <a:effectLst/>
                          <a:latin typeface="+mn-lt"/>
                          <a:ea typeface="+mn-ea"/>
                          <a:cs typeface="+mn-cs"/>
                        </a:rPr>
                        <a:t>[R2]&lt;&lt;5</a:t>
                      </a:r>
                      <a:endParaRPr lang="zh-CN" altLang="en-US" sz="1600" dirty="0"/>
                    </a:p>
                  </a:txBody>
                  <a:tcPr>
                    <a:solidFill>
                      <a:schemeClr val="accent2">
                        <a:lumMod val="20000"/>
                        <a:lumOff val="80000"/>
                      </a:schemeClr>
                    </a:solidFill>
                  </a:tcPr>
                </a:tc>
              </a:tr>
              <a:tr h="559661">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600" dirty="0" smtClean="0"/>
                        <a:t>DSLT       R1</a:t>
                      </a:r>
                      <a:r>
                        <a:rPr lang="zh-CN" altLang="en-US" sz="1600" dirty="0" smtClean="0"/>
                        <a:t>，</a:t>
                      </a:r>
                      <a:r>
                        <a:rPr lang="en-US" altLang="zh-CN" sz="1600" dirty="0" smtClean="0"/>
                        <a:t>R2</a:t>
                      </a:r>
                      <a:r>
                        <a:rPr lang="zh-CN" altLang="en-US" sz="1600" dirty="0" smtClean="0"/>
                        <a:t>，</a:t>
                      </a:r>
                      <a:r>
                        <a:rPr lang="en-US" altLang="zh-CN" sz="1600" dirty="0" smtClean="0"/>
                        <a:t>R3</a:t>
                      </a:r>
                      <a:endParaRPr lang="zh-CN" altLang="en-US" sz="1600" dirty="0" smtClean="0"/>
                    </a:p>
                  </a:txBody>
                  <a:tcPr>
                    <a:solidFill>
                      <a:schemeClr val="accent2">
                        <a:lumMod val="20000"/>
                        <a:lumOff val="80000"/>
                      </a:schemeClr>
                    </a:solidFill>
                  </a:tcPr>
                </a:tc>
                <a:tc>
                  <a:txBody>
                    <a:bodyPr/>
                    <a:lstStyle/>
                    <a:p>
                      <a:r>
                        <a:rPr lang="zh-CN" altLang="en-US" sz="1600" dirty="0" smtClean="0"/>
                        <a:t>置小于</a:t>
                      </a:r>
                      <a:endParaRPr lang="zh-CN" altLang="en-US" sz="1600" dirty="0"/>
                    </a:p>
                  </a:txBody>
                  <a:tcPr>
                    <a:solidFill>
                      <a:schemeClr val="accent2">
                        <a:lumMod val="20000"/>
                        <a:lumOff val="80000"/>
                      </a:schemeClr>
                    </a:solidFill>
                  </a:tcPr>
                </a:tc>
                <a:tc>
                  <a:txBody>
                    <a:bodyPr/>
                    <a:lstStyle/>
                    <a:p>
                      <a:r>
                        <a:rPr lang="en-US" altLang="zh-CN" sz="1600" dirty="0" smtClean="0"/>
                        <a:t>If(</a:t>
                      </a:r>
                      <a:r>
                        <a:rPr lang="en-US" altLang="zh-CN" sz="1600" dirty="0" err="1" smtClean="0"/>
                        <a:t>Regs</a:t>
                      </a:r>
                      <a:r>
                        <a:rPr lang="en-US" altLang="zh-CN" sz="1600" dirty="0" smtClean="0"/>
                        <a:t>[R2]&lt;</a:t>
                      </a:r>
                      <a:r>
                        <a:rPr lang="en-US" altLang="zh-CN" sz="1600" kern="1200" dirty="0" err="1" smtClean="0">
                          <a:solidFill>
                            <a:schemeClr val="dk1"/>
                          </a:solidFill>
                          <a:effectLst/>
                          <a:latin typeface="+mn-lt"/>
                          <a:ea typeface="+mn-ea"/>
                          <a:cs typeface="+mn-cs"/>
                        </a:rPr>
                        <a:t>Regs</a:t>
                      </a:r>
                      <a:r>
                        <a:rPr lang="en-US" altLang="zh-CN" sz="1600" kern="1200" dirty="0" smtClean="0">
                          <a:solidFill>
                            <a:schemeClr val="dk1"/>
                          </a:solidFill>
                          <a:effectLst/>
                          <a:latin typeface="+mn-lt"/>
                          <a:ea typeface="+mn-ea"/>
                          <a:cs typeface="+mn-cs"/>
                        </a:rPr>
                        <a:t>[R3]</a:t>
                      </a:r>
                      <a:r>
                        <a:rPr lang="en-US" altLang="zh-CN" sz="1600" dirty="0" smtClean="0"/>
                        <a:t>)</a:t>
                      </a:r>
                      <a:endParaRPr lang="en-US" altLang="zh-CN" sz="1600" dirty="0" smtClean="0"/>
                    </a:p>
                    <a:p>
                      <a:r>
                        <a:rPr lang="en-US" altLang="zh-CN" sz="1600" dirty="0" err="1" smtClean="0"/>
                        <a:t>Regs</a:t>
                      </a:r>
                      <a:r>
                        <a:rPr lang="en-US" altLang="zh-CN" sz="1600" dirty="0" smtClean="0"/>
                        <a:t>[R1]←</a:t>
                      </a:r>
                      <a:r>
                        <a:rPr lang="en-US" altLang="zh-CN" sz="1600" kern="1200" dirty="0" smtClean="0">
                          <a:solidFill>
                            <a:schemeClr val="dk1"/>
                          </a:solidFill>
                          <a:effectLst/>
                          <a:latin typeface="+mn-lt"/>
                          <a:ea typeface="+mn-ea"/>
                          <a:cs typeface="+mn-cs"/>
                        </a:rPr>
                        <a:t>1</a:t>
                      </a:r>
                      <a:r>
                        <a:rPr lang="en-US" altLang="zh-CN" sz="1600" kern="1200" baseline="0" dirty="0" smtClean="0">
                          <a:solidFill>
                            <a:schemeClr val="dk1"/>
                          </a:solidFill>
                          <a:effectLst/>
                          <a:latin typeface="+mn-lt"/>
                          <a:ea typeface="+mn-ea"/>
                          <a:cs typeface="+mn-cs"/>
                        </a:rPr>
                        <a:t>         else </a:t>
                      </a:r>
                      <a:r>
                        <a:rPr lang="en-US" altLang="zh-CN" sz="1600" dirty="0" err="1" smtClean="0"/>
                        <a:t>Regs</a:t>
                      </a:r>
                      <a:r>
                        <a:rPr lang="en-US" altLang="zh-CN" sz="1600" dirty="0" smtClean="0"/>
                        <a:t>[R1]←</a:t>
                      </a:r>
                      <a:r>
                        <a:rPr lang="en-US" altLang="zh-CN" sz="1600" kern="1200" dirty="0" smtClean="0">
                          <a:solidFill>
                            <a:schemeClr val="dk1"/>
                          </a:solidFill>
                          <a:effectLst/>
                          <a:latin typeface="+mn-lt"/>
                          <a:ea typeface="+mn-ea"/>
                          <a:cs typeface="+mn-cs"/>
                        </a:rPr>
                        <a:t>0</a:t>
                      </a:r>
                      <a:endParaRPr lang="zh-CN" altLang="en-US" sz="1600" dirty="0"/>
                    </a:p>
                  </a:txBody>
                  <a:tcPr>
                    <a:solidFill>
                      <a:schemeClr val="accent2">
                        <a:lumMod val="20000"/>
                        <a:lumOff val="80000"/>
                      </a:schemeClr>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idx="4294967295"/>
          </p:nvPr>
        </p:nvSpPr>
        <p:spPr>
          <a:xfrm>
            <a:off x="436180" y="76200"/>
            <a:ext cx="8403020" cy="685800"/>
          </a:xfrm>
        </p:spPr>
        <p:txBody>
          <a:bodyPr>
            <a:normAutofit/>
          </a:bodyPr>
          <a:lstStyle/>
          <a:p>
            <a:pPr lvl="0">
              <a:spcBef>
                <a:spcPts val="0"/>
              </a:spcBef>
            </a:pPr>
            <a:r>
              <a:rPr lang="en-US" altLang="zh-CN" sz="2800" dirty="0">
                <a:solidFill>
                  <a:srgbClr val="0000FF"/>
                </a:solidFill>
                <a:latin typeface="华文中宋" panose="02010600040101010101" pitchFamily="2" charset="-122"/>
                <a:ea typeface="华文中宋" panose="02010600040101010101" pitchFamily="2" charset="-122"/>
              </a:rPr>
              <a:t>2.2 </a:t>
            </a:r>
            <a:r>
              <a:rPr lang="zh-CN" altLang="en-US" sz="2800" dirty="0">
                <a:solidFill>
                  <a:srgbClr val="0000FF"/>
                </a:solidFill>
                <a:latin typeface="华文中宋" panose="02010600040101010101" pitchFamily="2" charset="-122"/>
                <a:ea typeface="华文中宋" panose="02010600040101010101" pitchFamily="2" charset="-122"/>
              </a:rPr>
              <a:t>指令集系统结构的分类</a:t>
            </a:r>
            <a:endParaRPr lang="zh-CN" sz="2800" dirty="0">
              <a:solidFill>
                <a:schemeClr val="tx1"/>
              </a:solidFill>
              <a:latin typeface="华文中宋" panose="02010600040101010101" pitchFamily="2" charset="-122"/>
              <a:ea typeface="华文中宋" panose="02010600040101010101" pitchFamily="2" charset="-122"/>
            </a:endParaRPr>
          </a:p>
        </p:txBody>
      </p:sp>
      <p:sp>
        <p:nvSpPr>
          <p:cNvPr id="3" name="内容占位符 2"/>
          <p:cNvSpPr txBox="1"/>
          <p:nvPr/>
        </p:nvSpPr>
        <p:spPr>
          <a:xfrm>
            <a:off x="522890" y="1196752"/>
            <a:ext cx="8229600" cy="5426472"/>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pPr marL="0" indent="0">
              <a:buNone/>
            </a:pPr>
            <a:r>
              <a:rPr lang="zh-CN" altLang="en-US" sz="2800" dirty="0" smtClean="0">
                <a:latin typeface="华文中宋" panose="02010600040101010101" pitchFamily="2" charset="-122"/>
                <a:ea typeface="华文中宋" panose="02010600040101010101" pitchFamily="2" charset="-122"/>
              </a:rPr>
              <a:t>下表说明代码</a:t>
            </a:r>
            <a:r>
              <a:rPr lang="en-US" altLang="zh-CN" sz="2800" dirty="0" smtClean="0">
                <a:solidFill>
                  <a:srgbClr val="C00000"/>
                </a:solidFill>
                <a:latin typeface="华文中宋" panose="02010600040101010101" pitchFamily="2" charset="-122"/>
                <a:ea typeface="华文中宋" panose="02010600040101010101" pitchFamily="2" charset="-122"/>
              </a:rPr>
              <a:t>C=A+B</a:t>
            </a:r>
            <a:r>
              <a:rPr lang="zh-CN" altLang="en-US" sz="2800" dirty="0" smtClean="0">
                <a:latin typeface="华文中宋" panose="02010600040101010101" pitchFamily="2" charset="-122"/>
                <a:ea typeface="华文中宋" panose="02010600040101010101" pitchFamily="2" charset="-122"/>
              </a:rPr>
              <a:t>在这三类系统结构中分别是如何表示：</a:t>
            </a:r>
            <a:r>
              <a:rPr lang="zh-CN" altLang="en-US" sz="2000" dirty="0" smtClean="0">
                <a:latin typeface="华文中宋" panose="02010600040101010101" pitchFamily="2" charset="-122"/>
                <a:ea typeface="华文中宋" panose="02010600040101010101" pitchFamily="2" charset="-122"/>
              </a:rPr>
              <a:t>（设</a:t>
            </a:r>
            <a:r>
              <a:rPr lang="en-US" altLang="zh-CN" sz="2000" dirty="0" smtClean="0">
                <a:latin typeface="华文中宋" panose="02010600040101010101" pitchFamily="2" charset="-122"/>
                <a:ea typeface="华文中宋" panose="02010600040101010101" pitchFamily="2" charset="-122"/>
              </a:rPr>
              <a:t>A,B</a:t>
            </a:r>
            <a:r>
              <a:rPr lang="zh-CN" altLang="en-US" sz="2000" dirty="0" smtClean="0">
                <a:latin typeface="华文中宋" panose="02010600040101010101" pitchFamily="2" charset="-122"/>
                <a:ea typeface="华文中宋" panose="02010600040101010101" pitchFamily="2" charset="-122"/>
              </a:rPr>
              <a:t>和</a:t>
            </a:r>
            <a:r>
              <a:rPr lang="en-US" altLang="zh-CN" sz="2000" dirty="0" smtClean="0">
                <a:latin typeface="华文中宋" panose="02010600040101010101" pitchFamily="2" charset="-122"/>
                <a:ea typeface="华文中宋" panose="02010600040101010101" pitchFamily="2" charset="-122"/>
              </a:rPr>
              <a:t>C</a:t>
            </a:r>
            <a:r>
              <a:rPr lang="zh-CN" altLang="en-US" sz="2000" dirty="0" smtClean="0">
                <a:latin typeface="华文中宋" panose="02010600040101010101" pitchFamily="2" charset="-122"/>
                <a:ea typeface="华文中宋" panose="02010600040101010101" pitchFamily="2" charset="-122"/>
              </a:rPr>
              <a:t>都在存储器中且</a:t>
            </a:r>
            <a:r>
              <a:rPr lang="en-US" altLang="zh-CN" sz="2000" dirty="0" smtClean="0">
                <a:latin typeface="华文中宋" panose="02010600040101010101" pitchFamily="2" charset="-122"/>
                <a:ea typeface="华文中宋" panose="02010600040101010101" pitchFamily="2" charset="-122"/>
              </a:rPr>
              <a:t>A</a:t>
            </a:r>
            <a:r>
              <a:rPr lang="zh-CN" altLang="en-US" sz="2000" dirty="0" smtClean="0">
                <a:latin typeface="华文中宋" panose="02010600040101010101" pitchFamily="2" charset="-122"/>
                <a:ea typeface="华文中宋" panose="02010600040101010101" pitchFamily="2" charset="-122"/>
              </a:rPr>
              <a:t>和</a:t>
            </a:r>
            <a:r>
              <a:rPr lang="en-US" altLang="zh-CN" sz="2000" dirty="0" smtClean="0">
                <a:latin typeface="华文中宋" panose="02010600040101010101" pitchFamily="2" charset="-122"/>
                <a:ea typeface="华文中宋" panose="02010600040101010101" pitchFamily="2" charset="-122"/>
              </a:rPr>
              <a:t>B</a:t>
            </a:r>
            <a:r>
              <a:rPr lang="zh-CN" altLang="en-US" sz="2000" dirty="0" smtClean="0">
                <a:latin typeface="华文中宋" panose="02010600040101010101" pitchFamily="2" charset="-122"/>
                <a:ea typeface="华文中宋" panose="02010600040101010101" pitchFamily="2" charset="-122"/>
              </a:rPr>
              <a:t>的值不破坏）</a:t>
            </a:r>
            <a:endParaRPr lang="zh-CN" altLang="en-US" dirty="0" smtClean="0">
              <a:latin typeface="华文中宋" panose="02010600040101010101" pitchFamily="2" charset="-122"/>
              <a:ea typeface="华文中宋" panose="02010600040101010101" pitchFamily="2" charset="-122"/>
            </a:endParaRPr>
          </a:p>
          <a:p>
            <a:pPr marL="0" indent="0">
              <a:buFont typeface="Arial" panose="020B0604020202020204" pitchFamily="34" charset="0"/>
              <a:buNone/>
            </a:pPr>
            <a:br>
              <a:rPr lang="zh-CN" altLang="en-US" dirty="0" smtClean="0">
                <a:latin typeface="华文中宋" panose="02010600040101010101" pitchFamily="2" charset="-122"/>
                <a:ea typeface="华文中宋" panose="02010600040101010101" pitchFamily="2" charset="-122"/>
              </a:rPr>
            </a:br>
            <a:br>
              <a:rPr lang="zh-CN" altLang="en-US" dirty="0" smtClean="0">
                <a:latin typeface="华文中宋" panose="02010600040101010101" pitchFamily="2" charset="-122"/>
                <a:ea typeface="华文中宋" panose="02010600040101010101" pitchFamily="2" charset="-122"/>
              </a:rPr>
            </a:br>
            <a:br>
              <a:rPr lang="zh-CN" altLang="en-US" dirty="0" smtClean="0">
                <a:latin typeface="华文中宋" panose="02010600040101010101" pitchFamily="2" charset="-122"/>
                <a:ea typeface="华文中宋" panose="02010600040101010101" pitchFamily="2" charset="-122"/>
              </a:rPr>
            </a:br>
            <a:r>
              <a:rPr lang="zh-CN" altLang="en-US" dirty="0" smtClean="0">
                <a:latin typeface="华文中宋" panose="02010600040101010101" pitchFamily="2" charset="-122"/>
                <a:ea typeface="华文中宋" panose="02010600040101010101" pitchFamily="2" charset="-122"/>
              </a:rPr>
              <a:t>  </a:t>
            </a:r>
            <a:endParaRPr lang="zh-CN" altLang="en-US" dirty="0" smtClean="0">
              <a:latin typeface="华文中宋" panose="02010600040101010101" pitchFamily="2" charset="-122"/>
              <a:ea typeface="华文中宋" panose="02010600040101010101" pitchFamily="2" charset="-122"/>
            </a:endParaRPr>
          </a:p>
          <a:p>
            <a:pPr marL="0" indent="0">
              <a:buFont typeface="Arial" panose="020B0604020202020204" pitchFamily="34" charset="0"/>
              <a:buNone/>
            </a:pPr>
            <a:r>
              <a:rPr lang="zh-CN" altLang="en-US" dirty="0" smtClean="0">
                <a:latin typeface="华文中宋" panose="02010600040101010101" pitchFamily="2" charset="-122"/>
                <a:ea typeface="华文中宋" panose="02010600040101010101" pitchFamily="2" charset="-122"/>
              </a:rPr>
              <a:t>  </a:t>
            </a:r>
            <a:endParaRPr lang="zh-CN" altLang="en-US" dirty="0" smtClean="0">
              <a:latin typeface="华文中宋" panose="02010600040101010101" pitchFamily="2" charset="-122"/>
              <a:ea typeface="华文中宋" panose="02010600040101010101" pitchFamily="2" charset="-122"/>
            </a:endParaRPr>
          </a:p>
          <a:p>
            <a:pPr marL="0" indent="0">
              <a:buFont typeface="Arial" panose="020B0604020202020204" pitchFamily="34" charset="0"/>
              <a:buNone/>
            </a:pPr>
            <a:r>
              <a:rPr lang="zh-CN" altLang="en-US" sz="2400" dirty="0" smtClean="0">
                <a:latin typeface="华文中宋" panose="02010600040101010101" pitchFamily="2" charset="-122"/>
                <a:ea typeface="华文中宋" panose="02010600040101010101" pitchFamily="2" charset="-122"/>
              </a:rPr>
              <a:t>说明：在</a:t>
            </a:r>
            <a:r>
              <a:rPr lang="zh-CN" altLang="en-US" sz="2400" dirty="0" smtClean="0">
                <a:solidFill>
                  <a:srgbClr val="C00000"/>
                </a:solidFill>
                <a:latin typeface="华文中宋" panose="02010600040101010101" pitchFamily="2" charset="-122"/>
                <a:ea typeface="华文中宋" panose="02010600040101010101" pitchFamily="2" charset="-122"/>
              </a:rPr>
              <a:t>堆栈结构</a:t>
            </a:r>
            <a:r>
              <a:rPr lang="zh-CN" altLang="en-US" sz="2400" dirty="0" smtClean="0">
                <a:latin typeface="华文中宋" panose="02010600040101010101" pitchFamily="2" charset="-122"/>
                <a:ea typeface="华文中宋" panose="02010600040101010101" pitchFamily="2" charset="-122"/>
              </a:rPr>
              <a:t>和</a:t>
            </a:r>
            <a:r>
              <a:rPr lang="zh-CN" altLang="en-US" sz="2400" dirty="0" smtClean="0">
                <a:solidFill>
                  <a:srgbClr val="C00000"/>
                </a:solidFill>
                <a:latin typeface="华文中宋" panose="02010600040101010101" pitchFamily="2" charset="-122"/>
                <a:ea typeface="华文中宋" panose="02010600040101010101" pitchFamily="2" charset="-122"/>
              </a:rPr>
              <a:t>累加器结构</a:t>
            </a:r>
            <a:r>
              <a:rPr lang="zh-CN" altLang="en-US" sz="2400" dirty="0" smtClean="0">
                <a:latin typeface="华文中宋" panose="02010600040101010101" pitchFamily="2" charset="-122"/>
                <a:ea typeface="华文中宋" panose="02010600040101010101" pitchFamily="2" charset="-122"/>
              </a:rPr>
              <a:t>中</a:t>
            </a:r>
            <a:r>
              <a:rPr lang="zh-CN" altLang="en-US" sz="2400" dirty="0" smtClean="0">
                <a:solidFill>
                  <a:srgbClr val="C00000"/>
                </a:solidFill>
                <a:latin typeface="华文中宋" panose="02010600040101010101" pitchFamily="2" charset="-122"/>
                <a:ea typeface="华文中宋" panose="02010600040101010101" pitchFamily="2" charset="-122"/>
              </a:rPr>
              <a:t>加法指令的操作数</a:t>
            </a:r>
            <a:r>
              <a:rPr lang="zh-CN" altLang="en-US" sz="2400" dirty="0" smtClean="0">
                <a:latin typeface="华文中宋" panose="02010600040101010101" pitchFamily="2" charset="-122"/>
                <a:ea typeface="华文中宋" panose="02010600040101010101" pitchFamily="2" charset="-122"/>
              </a:rPr>
              <a:t>是</a:t>
            </a:r>
            <a:r>
              <a:rPr lang="zh-CN" altLang="en-US" sz="2400" dirty="0" smtClean="0">
                <a:solidFill>
                  <a:srgbClr val="C00000"/>
                </a:solidFill>
                <a:latin typeface="华文中宋" panose="02010600040101010101" pitchFamily="2" charset="-122"/>
                <a:ea typeface="华文中宋" panose="02010600040101010101" pitchFamily="2" charset="-122"/>
              </a:rPr>
              <a:t>隐含</a:t>
            </a:r>
            <a:r>
              <a:rPr lang="zh-CN" altLang="en-US" sz="2400" dirty="0" smtClean="0">
                <a:latin typeface="华文中宋" panose="02010600040101010101" pitchFamily="2" charset="-122"/>
                <a:ea typeface="华文中宋" panose="02010600040101010101" pitchFamily="2" charset="-122"/>
              </a:rPr>
              <a:t>的，而在</a:t>
            </a:r>
            <a:r>
              <a:rPr lang="zh-CN" altLang="en-US" sz="2400" dirty="0" smtClean="0">
                <a:solidFill>
                  <a:srgbClr val="FF33CC"/>
                </a:solidFill>
                <a:latin typeface="华文中宋" panose="02010600040101010101" pitchFamily="2" charset="-122"/>
                <a:ea typeface="华文中宋" panose="02010600040101010101" pitchFamily="2" charset="-122"/>
              </a:rPr>
              <a:t>寄存器结构</a:t>
            </a:r>
            <a:r>
              <a:rPr lang="zh-CN" altLang="en-US" sz="2400" dirty="0" smtClean="0">
                <a:latin typeface="华文中宋" panose="02010600040101010101" pitchFamily="2" charset="-122"/>
                <a:ea typeface="华文中宋" panose="02010600040101010101" pitchFamily="2" charset="-122"/>
              </a:rPr>
              <a:t>中</a:t>
            </a:r>
            <a:r>
              <a:rPr lang="zh-CN" altLang="en-US" sz="2400" dirty="0" smtClean="0">
                <a:solidFill>
                  <a:srgbClr val="FF33CC"/>
                </a:solidFill>
                <a:latin typeface="华文中宋" panose="02010600040101010101" pitchFamily="2" charset="-122"/>
                <a:ea typeface="华文中宋" panose="02010600040101010101" pitchFamily="2" charset="-122"/>
              </a:rPr>
              <a:t>操作数必须明确指定</a:t>
            </a:r>
            <a:r>
              <a:rPr lang="zh-CN" altLang="en-US" sz="2400" dirty="0" smtClean="0">
                <a:latin typeface="华文中宋" panose="02010600040101010101" pitchFamily="2" charset="-122"/>
                <a:ea typeface="华文中宋" panose="02010600040101010101" pitchFamily="2" charset="-122"/>
              </a:rPr>
              <a:t>。</a:t>
            </a:r>
            <a:endParaRPr lang="zh-CN" altLang="en-US" sz="2400" dirty="0" smtClean="0">
              <a:latin typeface="华文中宋" panose="02010600040101010101" pitchFamily="2" charset="-122"/>
              <a:ea typeface="华文中宋" panose="02010600040101010101" pitchFamily="2" charset="-122"/>
            </a:endParaRPr>
          </a:p>
        </p:txBody>
      </p:sp>
      <p:graphicFrame>
        <p:nvGraphicFramePr>
          <p:cNvPr id="4" name="表格 3"/>
          <p:cNvGraphicFramePr>
            <a:graphicFrameLocks noGrp="1"/>
          </p:cNvGraphicFramePr>
          <p:nvPr/>
        </p:nvGraphicFramePr>
        <p:xfrm>
          <a:off x="990618" y="2420888"/>
          <a:ext cx="7294144" cy="2160240"/>
        </p:xfrm>
        <a:graphic>
          <a:graphicData uri="http://schemas.openxmlformats.org/drawingml/2006/table">
            <a:tbl>
              <a:tblPr firstRow="1" bandRow="1">
                <a:tableStyleId>{5C22544A-7EE6-4342-B048-85BDC9FD1C3A}</a:tableStyleId>
              </a:tblPr>
              <a:tblGrid>
                <a:gridCol w="1173465"/>
                <a:gridCol w="1368152"/>
                <a:gridCol w="2232248"/>
                <a:gridCol w="2520279"/>
              </a:tblGrid>
              <a:tr h="480820">
                <a:tc>
                  <a:txBody>
                    <a:bodyPr/>
                    <a:lstStyle/>
                    <a:p>
                      <a:pPr algn="ctr"/>
                      <a:r>
                        <a:rPr lang="zh-CN" altLang="en-US" dirty="0" smtClean="0"/>
                        <a:t>堆栈</a:t>
                      </a:r>
                      <a:endParaRPr lang="zh-CN" altLang="en-US" dirty="0"/>
                    </a:p>
                  </a:txBody>
                  <a:tcPr/>
                </a:tc>
                <a:tc>
                  <a:txBody>
                    <a:bodyPr/>
                    <a:lstStyle/>
                    <a:p>
                      <a:pPr algn="ctr"/>
                      <a:r>
                        <a:rPr lang="zh-CN" altLang="en-US" dirty="0" smtClean="0"/>
                        <a:t>累加器</a:t>
                      </a:r>
                      <a:endParaRPr lang="zh-CN" altLang="en-US" dirty="0"/>
                    </a:p>
                  </a:txBody>
                  <a:tcPr/>
                </a:tc>
                <a:tc>
                  <a:txBody>
                    <a:bodyPr/>
                    <a:lstStyle/>
                    <a:p>
                      <a:pPr algn="ctr"/>
                      <a:r>
                        <a:rPr lang="zh-CN" altLang="en-US" dirty="0" smtClean="0"/>
                        <a:t>寄存器（</a:t>
                      </a:r>
                      <a:r>
                        <a:rPr lang="en-US" altLang="zh-CN" dirty="0" err="1" smtClean="0"/>
                        <a:t>Reg-mem</a:t>
                      </a:r>
                      <a:r>
                        <a:rPr lang="zh-CN" altLang="en-US" dirty="0" smtClean="0"/>
                        <a:t>）</a:t>
                      </a:r>
                      <a:endParaRPr lang="zh-CN" altLang="en-US" dirty="0"/>
                    </a:p>
                  </a:txBody>
                  <a:tcPr/>
                </a:tc>
                <a:tc>
                  <a:txBody>
                    <a:bodyPr/>
                    <a:lstStyle/>
                    <a:p>
                      <a:pPr algn="ctr"/>
                      <a:r>
                        <a:rPr lang="zh-CN" altLang="en-US" dirty="0" smtClean="0"/>
                        <a:t>寄存器（</a:t>
                      </a:r>
                      <a:r>
                        <a:rPr lang="en-US" altLang="zh-CN" dirty="0" smtClean="0"/>
                        <a:t>load-store</a:t>
                      </a:r>
                      <a:r>
                        <a:rPr lang="zh-CN" altLang="en-US" dirty="0" smtClean="0"/>
                        <a:t>）</a:t>
                      </a:r>
                      <a:endParaRPr lang="zh-CN" altLang="en-US" dirty="0"/>
                    </a:p>
                  </a:txBody>
                  <a:tcPr/>
                </a:tc>
              </a:tr>
              <a:tr h="419855">
                <a:tc>
                  <a:txBody>
                    <a:bodyPr/>
                    <a:lstStyle/>
                    <a:p>
                      <a:r>
                        <a:rPr lang="en-US" altLang="zh-CN" dirty="0" smtClean="0"/>
                        <a:t>Push</a:t>
                      </a:r>
                      <a:r>
                        <a:rPr lang="en-US" altLang="zh-CN" baseline="0" dirty="0" smtClean="0"/>
                        <a:t>  </a:t>
                      </a:r>
                      <a:r>
                        <a:rPr lang="en-US" altLang="zh-CN" dirty="0" smtClean="0"/>
                        <a:t>A</a:t>
                      </a:r>
                      <a:endParaRPr lang="zh-CN" altLang="en-US" dirty="0"/>
                    </a:p>
                  </a:txBody>
                  <a:tcPr>
                    <a:solidFill>
                      <a:schemeClr val="accent2">
                        <a:lumMod val="20000"/>
                        <a:lumOff val="80000"/>
                      </a:schemeClr>
                    </a:solidFill>
                  </a:tcPr>
                </a:tc>
                <a:tc>
                  <a:txBody>
                    <a:bodyPr/>
                    <a:lstStyle/>
                    <a:p>
                      <a:r>
                        <a:rPr lang="en-US" altLang="zh-CN" dirty="0" smtClean="0"/>
                        <a:t>Load </a:t>
                      </a:r>
                      <a:r>
                        <a:rPr lang="en-US" altLang="zh-CN" baseline="0" dirty="0" smtClean="0"/>
                        <a:t> A</a:t>
                      </a:r>
                      <a:endParaRPr lang="zh-CN" altLang="en-US" dirty="0"/>
                    </a:p>
                  </a:txBody>
                  <a:tcPr>
                    <a:solidFill>
                      <a:schemeClr val="accent2">
                        <a:lumMod val="20000"/>
                        <a:lumOff val="80000"/>
                      </a:schemeClr>
                    </a:solidFill>
                  </a:tcPr>
                </a:tc>
                <a:tc>
                  <a:txBody>
                    <a:bodyPr/>
                    <a:lstStyle/>
                    <a:p>
                      <a:r>
                        <a:rPr lang="en-US" altLang="zh-CN" dirty="0" smtClean="0"/>
                        <a:t>Load  R1</a:t>
                      </a:r>
                      <a:r>
                        <a:rPr lang="zh-CN" altLang="en-US" dirty="0" smtClean="0"/>
                        <a:t>，</a:t>
                      </a:r>
                      <a:r>
                        <a:rPr lang="en-US" altLang="zh-CN" dirty="0" smtClean="0"/>
                        <a:t>A</a:t>
                      </a:r>
                      <a:endParaRPr lang="zh-CN" altLang="en-US" dirty="0"/>
                    </a:p>
                  </a:txBody>
                  <a:tcPr>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smtClean="0"/>
                        <a:t>Load  R1</a:t>
                      </a:r>
                      <a:r>
                        <a:rPr lang="zh-CN" altLang="en-US" dirty="0" smtClean="0"/>
                        <a:t>，</a:t>
                      </a:r>
                      <a:r>
                        <a:rPr lang="en-US" altLang="zh-CN" dirty="0" smtClean="0"/>
                        <a:t>A</a:t>
                      </a:r>
                      <a:endParaRPr lang="zh-CN" altLang="en-US" dirty="0"/>
                    </a:p>
                  </a:txBody>
                  <a:tcPr>
                    <a:solidFill>
                      <a:schemeClr val="accent2">
                        <a:lumMod val="20000"/>
                        <a:lumOff val="80000"/>
                      </a:schemeClr>
                    </a:solidFill>
                  </a:tcPr>
                </a:tc>
              </a:tr>
              <a:tr h="419855">
                <a:tc>
                  <a:txBody>
                    <a:bodyPr/>
                    <a:lstStyle/>
                    <a:p>
                      <a:r>
                        <a:rPr lang="en-US" altLang="zh-CN" dirty="0" smtClean="0"/>
                        <a:t>Push</a:t>
                      </a:r>
                      <a:r>
                        <a:rPr lang="en-US" altLang="zh-CN" baseline="0" dirty="0" smtClean="0"/>
                        <a:t>  B</a:t>
                      </a:r>
                      <a:endParaRPr lang="zh-CN" altLang="en-US" dirty="0"/>
                    </a:p>
                  </a:txBody>
                  <a:tcPr>
                    <a:solidFill>
                      <a:schemeClr val="accent2">
                        <a:lumMod val="20000"/>
                        <a:lumOff val="80000"/>
                      </a:schemeClr>
                    </a:solidFill>
                  </a:tcPr>
                </a:tc>
                <a:tc>
                  <a:txBody>
                    <a:bodyPr/>
                    <a:lstStyle/>
                    <a:p>
                      <a:r>
                        <a:rPr lang="en-US" altLang="zh-CN" dirty="0" smtClean="0"/>
                        <a:t>Add   </a:t>
                      </a:r>
                      <a:endParaRPr lang="zh-CN" altLang="en-US" dirty="0"/>
                    </a:p>
                  </a:txBody>
                  <a:tcPr>
                    <a:solidFill>
                      <a:schemeClr val="accent2">
                        <a:lumMod val="20000"/>
                        <a:lumOff val="80000"/>
                      </a:schemeClr>
                    </a:solidFill>
                  </a:tcPr>
                </a:tc>
                <a:tc>
                  <a:txBody>
                    <a:bodyPr/>
                    <a:lstStyle/>
                    <a:p>
                      <a:r>
                        <a:rPr lang="en-US" altLang="zh-CN" dirty="0" smtClean="0"/>
                        <a:t>Add</a:t>
                      </a:r>
                      <a:r>
                        <a:rPr lang="en-US" altLang="zh-CN" baseline="0" dirty="0" smtClean="0"/>
                        <a:t>  R1</a:t>
                      </a:r>
                      <a:r>
                        <a:rPr lang="zh-CN" altLang="en-US" baseline="0" dirty="0" smtClean="0"/>
                        <a:t>，</a:t>
                      </a:r>
                      <a:r>
                        <a:rPr lang="en-US" altLang="zh-CN" baseline="0" dirty="0" smtClean="0"/>
                        <a:t>B</a:t>
                      </a:r>
                      <a:endParaRPr lang="zh-CN" altLang="en-US" dirty="0"/>
                    </a:p>
                  </a:txBody>
                  <a:tcPr>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smtClean="0"/>
                        <a:t>Load  R2</a:t>
                      </a:r>
                      <a:r>
                        <a:rPr lang="zh-CN" altLang="en-US" dirty="0" smtClean="0"/>
                        <a:t>，</a:t>
                      </a:r>
                      <a:r>
                        <a:rPr lang="en-US" altLang="zh-CN" dirty="0" smtClean="0"/>
                        <a:t>B</a:t>
                      </a:r>
                      <a:endParaRPr lang="zh-CN" altLang="en-US" dirty="0"/>
                    </a:p>
                  </a:txBody>
                  <a:tcPr>
                    <a:solidFill>
                      <a:schemeClr val="accent2">
                        <a:lumMod val="20000"/>
                        <a:lumOff val="80000"/>
                      </a:schemeClr>
                    </a:solidFill>
                  </a:tcPr>
                </a:tc>
              </a:tr>
              <a:tr h="419855">
                <a:tc>
                  <a:txBody>
                    <a:bodyPr/>
                    <a:lstStyle/>
                    <a:p>
                      <a:r>
                        <a:rPr lang="en-US" altLang="zh-CN" dirty="0" smtClean="0"/>
                        <a:t>Add</a:t>
                      </a:r>
                      <a:endParaRPr lang="zh-CN" altLang="en-US" dirty="0"/>
                    </a:p>
                  </a:txBody>
                  <a:tcPr>
                    <a:solidFill>
                      <a:schemeClr val="accent2">
                        <a:lumMod val="20000"/>
                        <a:lumOff val="80000"/>
                      </a:schemeClr>
                    </a:solidFill>
                  </a:tcPr>
                </a:tc>
                <a:tc>
                  <a:txBody>
                    <a:bodyPr/>
                    <a:lstStyle/>
                    <a:p>
                      <a:r>
                        <a:rPr lang="en-US" altLang="zh-CN" dirty="0" smtClean="0"/>
                        <a:t>Store  C</a:t>
                      </a:r>
                      <a:endParaRPr lang="zh-CN" altLang="en-US" dirty="0"/>
                    </a:p>
                  </a:txBody>
                  <a:tcPr>
                    <a:solidFill>
                      <a:schemeClr val="accent2">
                        <a:lumMod val="20000"/>
                        <a:lumOff val="80000"/>
                      </a:schemeClr>
                    </a:solidFill>
                  </a:tcPr>
                </a:tc>
                <a:tc>
                  <a:txBody>
                    <a:bodyPr/>
                    <a:lstStyle/>
                    <a:p>
                      <a:r>
                        <a:rPr lang="en-US" altLang="zh-CN" dirty="0" smtClean="0"/>
                        <a:t>Store  R1</a:t>
                      </a:r>
                      <a:r>
                        <a:rPr lang="zh-CN" altLang="en-US" dirty="0" smtClean="0"/>
                        <a:t>，</a:t>
                      </a:r>
                      <a:r>
                        <a:rPr lang="en-US" altLang="zh-CN" dirty="0" smtClean="0"/>
                        <a:t>C</a:t>
                      </a:r>
                      <a:endParaRPr lang="zh-CN" altLang="en-US" dirty="0"/>
                    </a:p>
                  </a:txBody>
                  <a:tcPr>
                    <a:solidFill>
                      <a:schemeClr val="accent2">
                        <a:lumMod val="20000"/>
                        <a:lumOff val="80000"/>
                      </a:schemeClr>
                    </a:solidFill>
                  </a:tcPr>
                </a:tc>
                <a:tc>
                  <a:txBody>
                    <a:bodyPr/>
                    <a:lstStyle/>
                    <a:p>
                      <a:r>
                        <a:rPr lang="en-US" altLang="zh-CN" dirty="0" smtClean="0"/>
                        <a:t>Add</a:t>
                      </a:r>
                      <a:r>
                        <a:rPr lang="en-US" altLang="zh-CN" baseline="0" dirty="0" smtClean="0"/>
                        <a:t>  R3</a:t>
                      </a:r>
                      <a:r>
                        <a:rPr lang="zh-CN" altLang="en-US" baseline="0" dirty="0" smtClean="0"/>
                        <a:t>，</a:t>
                      </a:r>
                      <a:r>
                        <a:rPr lang="en-US" altLang="zh-CN" baseline="0" dirty="0" smtClean="0"/>
                        <a:t>R1</a:t>
                      </a:r>
                      <a:r>
                        <a:rPr lang="zh-CN" altLang="en-US" baseline="0" dirty="0" smtClean="0"/>
                        <a:t>，</a:t>
                      </a:r>
                      <a:r>
                        <a:rPr lang="en-US" altLang="zh-CN" baseline="0" dirty="0" smtClean="0"/>
                        <a:t>R2</a:t>
                      </a:r>
                      <a:endParaRPr lang="en-US" altLang="zh-CN" dirty="0" smtClean="0"/>
                    </a:p>
                  </a:txBody>
                  <a:tcPr>
                    <a:solidFill>
                      <a:schemeClr val="accent2">
                        <a:lumMod val="20000"/>
                        <a:lumOff val="80000"/>
                      </a:schemeClr>
                    </a:solidFill>
                  </a:tcPr>
                </a:tc>
              </a:tr>
              <a:tr h="419855">
                <a:tc>
                  <a:txBody>
                    <a:bodyPr/>
                    <a:lstStyle/>
                    <a:p>
                      <a:r>
                        <a:rPr lang="en-US" altLang="zh-CN" dirty="0" smtClean="0"/>
                        <a:t>Pop</a:t>
                      </a:r>
                      <a:r>
                        <a:rPr lang="en-US" altLang="zh-CN" baseline="0" dirty="0" smtClean="0"/>
                        <a:t>  C</a:t>
                      </a:r>
                      <a:endParaRPr lang="zh-CN" altLang="en-US" dirty="0"/>
                    </a:p>
                  </a:txBody>
                  <a:tcPr>
                    <a:solidFill>
                      <a:schemeClr val="accent2">
                        <a:lumMod val="20000"/>
                        <a:lumOff val="80000"/>
                      </a:schemeClr>
                    </a:solidFill>
                  </a:tcPr>
                </a:tc>
                <a:tc>
                  <a:txBody>
                    <a:bodyPr/>
                    <a:lstStyle/>
                    <a:p>
                      <a:endParaRPr lang="zh-CN" altLang="en-US" dirty="0"/>
                    </a:p>
                  </a:txBody>
                  <a:tcPr>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dirty="0" smtClean="0"/>
                    </a:p>
                  </a:txBody>
                  <a:tcPr>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smtClean="0"/>
                        <a:t>Store  R3</a:t>
                      </a:r>
                      <a:r>
                        <a:rPr lang="zh-CN" altLang="en-US" dirty="0" smtClean="0"/>
                        <a:t>，</a:t>
                      </a:r>
                      <a:r>
                        <a:rPr lang="en-US" altLang="zh-CN" dirty="0" smtClean="0"/>
                        <a:t>C</a:t>
                      </a:r>
                      <a:endParaRPr lang="en-US" altLang="zh-CN" dirty="0" smtClean="0"/>
                    </a:p>
                  </a:txBody>
                  <a:tcPr>
                    <a:solidFill>
                      <a:schemeClr val="accent2">
                        <a:lumMod val="20000"/>
                        <a:lumOff val="80000"/>
                      </a:schemeClr>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ox(i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ox(i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idx="4294967295"/>
          </p:nvPr>
        </p:nvSpPr>
        <p:spPr>
          <a:xfrm>
            <a:off x="436180" y="76200"/>
            <a:ext cx="8403020" cy="685800"/>
          </a:xfrm>
        </p:spPr>
        <p:txBody>
          <a:bodyPr>
            <a:normAutofit/>
          </a:bodyPr>
          <a:lstStyle/>
          <a:p>
            <a:pPr lvl="0">
              <a:spcBef>
                <a:spcPts val="0"/>
              </a:spcBef>
            </a:pPr>
            <a:r>
              <a:rPr lang="en-US" altLang="zh-CN" sz="2800" dirty="0" smtClean="0">
                <a:solidFill>
                  <a:srgbClr val="0000FF"/>
                </a:solidFill>
                <a:latin typeface="华文中宋" panose="02010600040101010101" pitchFamily="2" charset="-122"/>
                <a:ea typeface="华文中宋" panose="02010600040101010101" pitchFamily="2" charset="-122"/>
              </a:rPr>
              <a:t>2.9 MIPS</a:t>
            </a:r>
            <a:r>
              <a:rPr lang="zh-CN" altLang="en-US" sz="2800" dirty="0" smtClean="0">
                <a:solidFill>
                  <a:srgbClr val="0000FF"/>
                </a:solidFill>
                <a:latin typeface="华文中宋" panose="02010600040101010101" pitchFamily="2" charset="-122"/>
                <a:ea typeface="华文中宋" panose="02010600040101010101" pitchFamily="2" charset="-122"/>
              </a:rPr>
              <a:t>系统结构</a:t>
            </a:r>
            <a:endParaRPr lang="zh-CN" sz="2800" dirty="0">
              <a:solidFill>
                <a:schemeClr val="tx1"/>
              </a:solidFill>
              <a:latin typeface="华文中宋" panose="02010600040101010101" pitchFamily="2" charset="-122"/>
              <a:ea typeface="华文中宋" panose="02010600040101010101" pitchFamily="2" charset="-122"/>
            </a:endParaRPr>
          </a:p>
        </p:txBody>
      </p:sp>
      <p:sp>
        <p:nvSpPr>
          <p:cNvPr id="3" name="内容占位符 2"/>
          <p:cNvSpPr txBox="1"/>
          <p:nvPr/>
        </p:nvSpPr>
        <p:spPr>
          <a:xfrm>
            <a:off x="413920" y="1052736"/>
            <a:ext cx="8229600" cy="3474096"/>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pPr marL="0" indent="0">
              <a:buNone/>
            </a:pPr>
            <a:r>
              <a:rPr lang="en-US" altLang="zh-CN" sz="2800" dirty="0" smtClean="0">
                <a:latin typeface="华文中宋" panose="02010600040101010101" pitchFamily="2" charset="-122"/>
                <a:ea typeface="华文中宋" panose="02010600040101010101" pitchFamily="2" charset="-122"/>
              </a:rPr>
              <a:t>MIPS</a:t>
            </a:r>
            <a:r>
              <a:rPr lang="zh-CN" altLang="en-US" sz="2800" dirty="0" smtClean="0">
                <a:latin typeface="华文中宋" panose="02010600040101010101" pitchFamily="2" charset="-122"/>
                <a:ea typeface="华文中宋" panose="02010600040101010101" pitchFamily="2" charset="-122"/>
              </a:rPr>
              <a:t>控制流指令</a:t>
            </a:r>
            <a:endParaRPr lang="en-US" altLang="zh-CN" sz="2800" dirty="0">
              <a:latin typeface="华文中宋" panose="02010600040101010101" pitchFamily="2" charset="-122"/>
              <a:ea typeface="华文中宋" panose="02010600040101010101" pitchFamily="2" charset="-122"/>
            </a:endParaRPr>
          </a:p>
          <a:p>
            <a:r>
              <a:rPr lang="zh-CN" altLang="en-US" sz="2400" dirty="0" smtClean="0">
                <a:latin typeface="华文中宋" panose="02010600040101010101" pitchFamily="2" charset="-122"/>
                <a:ea typeface="华文中宋" panose="02010600040101010101" pitchFamily="2" charset="-122"/>
              </a:rPr>
              <a:t>比较指令，比较两个寄存器的值。如果第一个寄存器的值小于第二个的值，则比较指令将置目标寄存器为</a:t>
            </a:r>
            <a:r>
              <a:rPr lang="en-US" altLang="zh-CN" sz="2400" dirty="0" smtClean="0">
                <a:latin typeface="华文中宋" panose="02010600040101010101" pitchFamily="2" charset="-122"/>
                <a:ea typeface="华文中宋" panose="02010600040101010101" pitchFamily="2" charset="-122"/>
              </a:rPr>
              <a:t>1</a:t>
            </a:r>
            <a:r>
              <a:rPr lang="zh-CN" altLang="en-US" sz="2400" dirty="0" smtClean="0">
                <a:latin typeface="华文中宋" panose="02010600040101010101" pitchFamily="2" charset="-122"/>
                <a:ea typeface="华文中宋" panose="02010600040101010101" pitchFamily="2" charset="-122"/>
              </a:rPr>
              <a:t>（代表真），否则将置为</a:t>
            </a:r>
            <a:r>
              <a:rPr lang="en-US" altLang="zh-CN" sz="2400" dirty="0" smtClean="0">
                <a:latin typeface="华文中宋" panose="02010600040101010101" pitchFamily="2" charset="-122"/>
                <a:ea typeface="华文中宋" panose="02010600040101010101" pitchFamily="2" charset="-122"/>
              </a:rPr>
              <a:t>0</a:t>
            </a:r>
            <a:r>
              <a:rPr lang="zh-CN" altLang="en-US" sz="2400" dirty="0" smtClean="0">
                <a:latin typeface="华文中宋" panose="02010600040101010101" pitchFamily="2" charset="-122"/>
                <a:ea typeface="华文中宋" panose="02010600040101010101" pitchFamily="2" charset="-122"/>
              </a:rPr>
              <a:t>（代表假）。由于这些操作都设置寄存器，因此它们称为置等于、置不等于和置小于，等等。同时这些比较指令也具有立即数的形式。</a:t>
            </a:r>
            <a:endParaRPr lang="en-US" altLang="zh-CN" sz="2400" dirty="0">
              <a:latin typeface="华文中宋" panose="02010600040101010101" pitchFamily="2" charset="-122"/>
              <a:ea typeface="华文中宋" panose="02010600040101010101" pitchFamily="2" charset="-122"/>
            </a:endParaRPr>
          </a:p>
          <a:p>
            <a:r>
              <a:rPr lang="zh-CN" altLang="en-US" sz="2400" dirty="0" smtClean="0">
                <a:latin typeface="华文中宋" panose="02010600040101010101" pitchFamily="2" charset="-122"/>
                <a:ea typeface="华文中宋" panose="02010600040101010101" pitchFamily="2" charset="-122"/>
              </a:rPr>
              <a:t>控制由</a:t>
            </a:r>
            <a:r>
              <a:rPr lang="zh-CN" altLang="en-US" sz="2400" dirty="0" smtClean="0">
                <a:solidFill>
                  <a:srgbClr val="C00000"/>
                </a:solidFill>
                <a:latin typeface="华文中宋" panose="02010600040101010101" pitchFamily="2" charset="-122"/>
                <a:ea typeface="华文中宋" panose="02010600040101010101" pitchFamily="2" charset="-122"/>
              </a:rPr>
              <a:t>一组跳转</a:t>
            </a:r>
            <a:r>
              <a:rPr lang="zh-CN" altLang="en-US" sz="2400" dirty="0" smtClean="0">
                <a:latin typeface="华文中宋" panose="02010600040101010101" pitchFamily="2" charset="-122"/>
                <a:ea typeface="华文中宋" panose="02010600040101010101" pitchFamily="2" charset="-122"/>
              </a:rPr>
              <a:t>与</a:t>
            </a:r>
            <a:r>
              <a:rPr lang="zh-CN" altLang="en-US" sz="2400" dirty="0" smtClean="0">
                <a:solidFill>
                  <a:srgbClr val="C00000"/>
                </a:solidFill>
                <a:latin typeface="华文中宋" panose="02010600040101010101" pitchFamily="2" charset="-122"/>
                <a:ea typeface="华文中宋" panose="02010600040101010101" pitchFamily="2" charset="-122"/>
              </a:rPr>
              <a:t>一组分支</a:t>
            </a:r>
            <a:r>
              <a:rPr lang="zh-CN" altLang="en-US" sz="2400" dirty="0" smtClean="0">
                <a:latin typeface="华文中宋" panose="02010600040101010101" pitchFamily="2" charset="-122"/>
                <a:ea typeface="华文中宋" panose="02010600040101010101" pitchFamily="2" charset="-122"/>
              </a:rPr>
              <a:t>来处理。下图给出了几个典型的分支和跳转指令。</a:t>
            </a:r>
            <a:endParaRPr lang="zh-CN" altLang="en-US" sz="2000" dirty="0" smtClean="0">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idx="4294967295"/>
          </p:nvPr>
        </p:nvSpPr>
        <p:spPr>
          <a:xfrm>
            <a:off x="436180" y="76200"/>
            <a:ext cx="8403020" cy="685800"/>
          </a:xfrm>
        </p:spPr>
        <p:txBody>
          <a:bodyPr>
            <a:normAutofit/>
          </a:bodyPr>
          <a:lstStyle/>
          <a:p>
            <a:pPr lvl="0">
              <a:spcBef>
                <a:spcPts val="0"/>
              </a:spcBef>
            </a:pPr>
            <a:r>
              <a:rPr lang="en-US" altLang="zh-CN" sz="2800" dirty="0" smtClean="0">
                <a:solidFill>
                  <a:srgbClr val="0000FF"/>
                </a:solidFill>
                <a:latin typeface="华文中宋" panose="02010600040101010101" pitchFamily="2" charset="-122"/>
                <a:ea typeface="华文中宋" panose="02010600040101010101" pitchFamily="2" charset="-122"/>
              </a:rPr>
              <a:t>2.9 MIPS</a:t>
            </a:r>
            <a:r>
              <a:rPr lang="zh-CN" altLang="en-US" sz="2800" dirty="0" smtClean="0">
                <a:solidFill>
                  <a:srgbClr val="0000FF"/>
                </a:solidFill>
                <a:latin typeface="华文中宋" panose="02010600040101010101" pitchFamily="2" charset="-122"/>
                <a:ea typeface="华文中宋" panose="02010600040101010101" pitchFamily="2" charset="-122"/>
              </a:rPr>
              <a:t>系统结构</a:t>
            </a:r>
            <a:endParaRPr lang="zh-CN" sz="2800" dirty="0">
              <a:solidFill>
                <a:schemeClr val="tx1"/>
              </a:solidFill>
              <a:latin typeface="华文中宋" panose="02010600040101010101" pitchFamily="2" charset="-122"/>
              <a:ea typeface="华文中宋" panose="02010600040101010101" pitchFamily="2" charset="-122"/>
            </a:endParaRPr>
          </a:p>
        </p:txBody>
      </p:sp>
      <p:sp>
        <p:nvSpPr>
          <p:cNvPr id="3" name="内容占位符 2"/>
          <p:cNvSpPr txBox="1"/>
          <p:nvPr/>
        </p:nvSpPr>
        <p:spPr>
          <a:xfrm>
            <a:off x="436180" y="908720"/>
            <a:ext cx="8229600" cy="521768"/>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pPr marL="0" indent="0">
              <a:buNone/>
            </a:pPr>
            <a:r>
              <a:rPr lang="en-US" altLang="zh-CN" sz="2800" dirty="0" smtClean="0">
                <a:latin typeface="华文中宋" panose="02010600040101010101" pitchFamily="2" charset="-122"/>
                <a:ea typeface="华文中宋" panose="02010600040101010101" pitchFamily="2" charset="-122"/>
              </a:rPr>
              <a:t>MIPS</a:t>
            </a:r>
            <a:r>
              <a:rPr lang="zh-CN" altLang="en-US" sz="2800" dirty="0" smtClean="0">
                <a:latin typeface="华文中宋" panose="02010600040101010101" pitchFamily="2" charset="-122"/>
                <a:ea typeface="华文中宋" panose="02010600040101010101" pitchFamily="2" charset="-122"/>
              </a:rPr>
              <a:t>控制流指令</a:t>
            </a:r>
            <a:br>
              <a:rPr lang="zh-CN" altLang="en-US" sz="2800" dirty="0" smtClean="0">
                <a:latin typeface="华文中宋" panose="02010600040101010101" pitchFamily="2" charset="-122"/>
                <a:ea typeface="华文中宋" panose="02010600040101010101" pitchFamily="2" charset="-122"/>
              </a:rPr>
            </a:br>
            <a:endParaRPr lang="zh-CN" altLang="en-US" sz="2800" dirty="0" smtClean="0">
              <a:latin typeface="华文中宋" panose="02010600040101010101" pitchFamily="2" charset="-122"/>
              <a:ea typeface="华文中宋" panose="02010600040101010101" pitchFamily="2" charset="-122"/>
            </a:endParaRPr>
          </a:p>
        </p:txBody>
      </p:sp>
      <p:graphicFrame>
        <p:nvGraphicFramePr>
          <p:cNvPr id="4" name="表格 3"/>
          <p:cNvGraphicFramePr>
            <a:graphicFrameLocks noGrp="1"/>
          </p:cNvGraphicFramePr>
          <p:nvPr/>
        </p:nvGraphicFramePr>
        <p:xfrm>
          <a:off x="657866" y="1456731"/>
          <a:ext cx="7959648" cy="3972664"/>
        </p:xfrm>
        <a:graphic>
          <a:graphicData uri="http://schemas.openxmlformats.org/drawingml/2006/table">
            <a:tbl>
              <a:tblPr firstRow="1" bandRow="1">
                <a:tableStyleId>{5C22544A-7EE6-4342-B048-85BDC9FD1C3A}</a:tableStyleId>
              </a:tblPr>
              <a:tblGrid>
                <a:gridCol w="2228441"/>
                <a:gridCol w="1732700"/>
                <a:gridCol w="3998507"/>
              </a:tblGrid>
              <a:tr h="414046">
                <a:tc>
                  <a:txBody>
                    <a:bodyPr/>
                    <a:lstStyle/>
                    <a:p>
                      <a:pPr algn="l"/>
                      <a:r>
                        <a:rPr lang="zh-CN" altLang="en-US" sz="1600" dirty="0" smtClean="0"/>
                        <a:t>指令举例</a:t>
                      </a:r>
                      <a:endParaRPr lang="zh-CN" altLang="en-US" sz="1600" dirty="0"/>
                    </a:p>
                  </a:txBody>
                  <a:tcPr/>
                </a:tc>
                <a:tc>
                  <a:txBody>
                    <a:bodyPr/>
                    <a:lstStyle/>
                    <a:p>
                      <a:pPr algn="l"/>
                      <a:r>
                        <a:rPr lang="zh-CN" altLang="en-US" sz="1600" dirty="0" smtClean="0"/>
                        <a:t>指令名称</a:t>
                      </a:r>
                      <a:endParaRPr lang="zh-CN" altLang="en-US" sz="1600" dirty="0"/>
                    </a:p>
                  </a:txBody>
                  <a:tcPr/>
                </a:tc>
                <a:tc>
                  <a:txBody>
                    <a:bodyPr/>
                    <a:lstStyle/>
                    <a:p>
                      <a:pPr algn="l"/>
                      <a:r>
                        <a:rPr lang="zh-CN" altLang="en-US" sz="1600" dirty="0" smtClean="0"/>
                        <a:t>含义</a:t>
                      </a:r>
                      <a:endParaRPr lang="zh-CN" altLang="en-US" sz="1600" dirty="0"/>
                    </a:p>
                  </a:txBody>
                  <a:tcPr/>
                </a:tc>
              </a:tr>
              <a:tr h="414046">
                <a:tc>
                  <a:txBody>
                    <a:bodyPr/>
                    <a:lstStyle/>
                    <a:p>
                      <a:pPr algn="l"/>
                      <a:r>
                        <a:rPr lang="en-US" altLang="zh-CN" sz="1600" dirty="0" smtClean="0">
                          <a:solidFill>
                            <a:schemeClr val="tx1"/>
                          </a:solidFill>
                        </a:rPr>
                        <a:t>J</a:t>
                      </a:r>
                      <a:r>
                        <a:rPr lang="en-US" altLang="zh-CN" sz="1600" baseline="0" dirty="0" smtClean="0">
                          <a:solidFill>
                            <a:schemeClr val="tx1"/>
                          </a:solidFill>
                        </a:rPr>
                        <a:t>        name</a:t>
                      </a:r>
                      <a:endParaRPr lang="zh-CN" altLang="en-US" sz="1600" dirty="0">
                        <a:solidFill>
                          <a:schemeClr val="tx1"/>
                        </a:solidFill>
                      </a:endParaRPr>
                    </a:p>
                  </a:txBody>
                  <a:tcPr>
                    <a:solidFill>
                      <a:schemeClr val="accent2">
                        <a:lumMod val="20000"/>
                        <a:lumOff val="80000"/>
                      </a:schemeClr>
                    </a:solidFill>
                  </a:tcPr>
                </a:tc>
                <a:tc>
                  <a:txBody>
                    <a:bodyPr/>
                    <a:lstStyle/>
                    <a:p>
                      <a:pPr algn="l"/>
                      <a:r>
                        <a:rPr lang="zh-CN" altLang="en-US" sz="1600" dirty="0" smtClean="0">
                          <a:solidFill>
                            <a:schemeClr val="tx1"/>
                          </a:solidFill>
                        </a:rPr>
                        <a:t>跳转</a:t>
                      </a:r>
                      <a:endParaRPr lang="zh-CN" altLang="en-US" sz="1600" dirty="0">
                        <a:solidFill>
                          <a:schemeClr val="tx1"/>
                        </a:solidFill>
                      </a:endParaRPr>
                    </a:p>
                  </a:txBody>
                  <a:tcPr>
                    <a:solidFill>
                      <a:schemeClr val="accent2">
                        <a:lumMod val="20000"/>
                        <a:lumOff val="80000"/>
                      </a:schemeClr>
                    </a:solidFill>
                  </a:tcPr>
                </a:tc>
                <a:tc>
                  <a:txBody>
                    <a:bodyPr/>
                    <a:lstStyle/>
                    <a:p>
                      <a:pPr algn="l"/>
                      <a:r>
                        <a:rPr lang="en-US" altLang="zh-CN" sz="1600" dirty="0" smtClean="0">
                          <a:solidFill>
                            <a:schemeClr val="tx1"/>
                          </a:solidFill>
                        </a:rPr>
                        <a:t>PC</a:t>
                      </a:r>
                      <a:r>
                        <a:rPr lang="en-US" altLang="zh-CN" sz="1600" kern="1200" baseline="-25000" dirty="0" smtClean="0">
                          <a:solidFill>
                            <a:schemeClr val="dk1"/>
                          </a:solidFill>
                          <a:effectLst/>
                          <a:latin typeface="+mn-lt"/>
                          <a:ea typeface="+mn-ea"/>
                          <a:cs typeface="+mn-cs"/>
                        </a:rPr>
                        <a:t>36.63</a:t>
                      </a:r>
                      <a:r>
                        <a:rPr lang="en-US" altLang="zh-CN" sz="1600" dirty="0" smtClean="0"/>
                        <a:t>←name</a:t>
                      </a:r>
                      <a:endParaRPr lang="zh-CN" altLang="en-US" sz="1600" dirty="0">
                        <a:solidFill>
                          <a:schemeClr val="tx1"/>
                        </a:solidFill>
                      </a:endParaRPr>
                    </a:p>
                  </a:txBody>
                  <a:tcPr>
                    <a:solidFill>
                      <a:schemeClr val="accent2">
                        <a:lumMod val="20000"/>
                        <a:lumOff val="80000"/>
                      </a:schemeClr>
                    </a:solidFill>
                  </a:tcPr>
                </a:tc>
              </a:tr>
              <a:tr h="414046">
                <a:tc>
                  <a:txBody>
                    <a:bodyPr/>
                    <a:lstStyle/>
                    <a:p>
                      <a:pPr algn="l"/>
                      <a:r>
                        <a:rPr lang="en-US" altLang="zh-CN" sz="1600" dirty="0" smtClean="0">
                          <a:solidFill>
                            <a:schemeClr val="tx1"/>
                          </a:solidFill>
                        </a:rPr>
                        <a:t>JAL    name</a:t>
                      </a:r>
                      <a:endParaRPr lang="zh-CN" altLang="en-US" sz="1600" dirty="0">
                        <a:solidFill>
                          <a:schemeClr val="tx1"/>
                        </a:solidFill>
                      </a:endParaRPr>
                    </a:p>
                  </a:txBody>
                  <a:tcPr>
                    <a:solidFill>
                      <a:schemeClr val="accent2">
                        <a:lumMod val="20000"/>
                        <a:lumOff val="80000"/>
                      </a:schemeClr>
                    </a:solidFill>
                  </a:tcPr>
                </a:tc>
                <a:tc>
                  <a:txBody>
                    <a:bodyPr/>
                    <a:lstStyle/>
                    <a:p>
                      <a:pPr algn="l"/>
                      <a:r>
                        <a:rPr lang="zh-CN" altLang="en-US" sz="1600" dirty="0" smtClean="0">
                          <a:solidFill>
                            <a:schemeClr val="tx1"/>
                          </a:solidFill>
                        </a:rPr>
                        <a:t>跳转并链接</a:t>
                      </a:r>
                      <a:endParaRPr lang="zh-CN" altLang="en-US" sz="1600" dirty="0">
                        <a:solidFill>
                          <a:schemeClr val="tx1"/>
                        </a:solidFill>
                      </a:endParaRPr>
                    </a:p>
                  </a:txBody>
                  <a:tcPr>
                    <a:solidFill>
                      <a:schemeClr val="accent2">
                        <a:lumMod val="20000"/>
                        <a:lumOff val="80000"/>
                      </a:schemeClr>
                    </a:solidFill>
                  </a:tcPr>
                </a:tc>
                <a:tc>
                  <a:txBody>
                    <a:bodyPr/>
                    <a:lstStyle/>
                    <a:p>
                      <a:pPr algn="l"/>
                      <a:r>
                        <a:rPr lang="en-US" altLang="zh-CN" sz="1600" dirty="0" err="1" smtClean="0"/>
                        <a:t>Regs</a:t>
                      </a:r>
                      <a:r>
                        <a:rPr lang="en-US" altLang="zh-CN" sz="1600" dirty="0" smtClean="0"/>
                        <a:t>[R31]</a:t>
                      </a:r>
                      <a:r>
                        <a:rPr lang="en-US" altLang="zh-CN" sz="1600" smtClean="0"/>
                        <a:t>←PC+4</a:t>
                      </a:r>
                      <a:r>
                        <a:rPr lang="zh-CN" altLang="en-US" sz="1600" smtClean="0"/>
                        <a:t>；</a:t>
                      </a:r>
                      <a:r>
                        <a:rPr lang="en-US" altLang="zh-CN" sz="1600" dirty="0" smtClean="0">
                          <a:solidFill>
                            <a:schemeClr val="tx1"/>
                          </a:solidFill>
                        </a:rPr>
                        <a:t>PC</a:t>
                      </a:r>
                      <a:r>
                        <a:rPr lang="en-US" altLang="zh-CN" sz="1600" kern="1200" baseline="-25000" dirty="0" smtClean="0">
                          <a:solidFill>
                            <a:schemeClr val="dk1"/>
                          </a:solidFill>
                          <a:effectLst/>
                          <a:latin typeface="+mn-lt"/>
                          <a:ea typeface="+mn-ea"/>
                          <a:cs typeface="+mn-cs"/>
                        </a:rPr>
                        <a:t>36.63</a:t>
                      </a:r>
                      <a:r>
                        <a:rPr lang="en-US" altLang="zh-CN" sz="1600" dirty="0" smtClean="0"/>
                        <a:t>←name</a:t>
                      </a:r>
                      <a:r>
                        <a:rPr lang="zh-CN" altLang="en-US" sz="1600" dirty="0" smtClean="0"/>
                        <a:t>；</a:t>
                      </a:r>
                      <a:endParaRPr lang="en-US" altLang="zh-CN" sz="1600" dirty="0" smtClean="0"/>
                    </a:p>
                    <a:p>
                      <a:pPr algn="l"/>
                      <a:r>
                        <a:rPr lang="en-US" altLang="zh-CN" sz="1600" dirty="0" smtClean="0">
                          <a:solidFill>
                            <a:schemeClr val="tx1"/>
                          </a:solidFill>
                        </a:rPr>
                        <a:t>((PC+4)-2</a:t>
                      </a:r>
                      <a:r>
                        <a:rPr lang="en-US" altLang="zh-CN" sz="1600" kern="1200" baseline="30000" dirty="0" smtClean="0">
                          <a:solidFill>
                            <a:schemeClr val="dk1"/>
                          </a:solidFill>
                          <a:effectLst/>
                          <a:latin typeface="+mn-lt"/>
                          <a:ea typeface="+mn-ea"/>
                          <a:cs typeface="+mn-cs"/>
                        </a:rPr>
                        <a:t>27</a:t>
                      </a:r>
                      <a:r>
                        <a:rPr lang="en-US" altLang="zh-CN" sz="1600" dirty="0" smtClean="0">
                          <a:solidFill>
                            <a:schemeClr val="tx1"/>
                          </a:solidFill>
                        </a:rPr>
                        <a:t>)≤name&lt;((PC+4)+2</a:t>
                      </a:r>
                      <a:r>
                        <a:rPr lang="en-US" altLang="zh-CN" sz="1600" kern="1200" baseline="30000" dirty="0" smtClean="0">
                          <a:solidFill>
                            <a:schemeClr val="dk1"/>
                          </a:solidFill>
                          <a:effectLst/>
                          <a:latin typeface="+mn-lt"/>
                          <a:ea typeface="+mn-ea"/>
                          <a:cs typeface="+mn-cs"/>
                        </a:rPr>
                        <a:t>27</a:t>
                      </a:r>
                      <a:r>
                        <a:rPr lang="en-US" altLang="zh-CN" sz="1600" dirty="0" smtClean="0">
                          <a:solidFill>
                            <a:schemeClr val="tx1"/>
                          </a:solidFill>
                        </a:rPr>
                        <a:t>)</a:t>
                      </a:r>
                      <a:endParaRPr lang="zh-CN" altLang="en-US" sz="1600" dirty="0">
                        <a:solidFill>
                          <a:schemeClr val="tx1"/>
                        </a:solidFill>
                      </a:endParaRPr>
                    </a:p>
                  </a:txBody>
                  <a:tcPr>
                    <a:solidFill>
                      <a:schemeClr val="accent2">
                        <a:lumMod val="20000"/>
                        <a:lumOff val="80000"/>
                      </a:schemeClr>
                    </a:solidFill>
                  </a:tcPr>
                </a:tc>
              </a:tr>
              <a:tr h="414046">
                <a:tc>
                  <a:txBody>
                    <a:bodyPr/>
                    <a:lstStyle/>
                    <a:p>
                      <a:pPr algn="l"/>
                      <a:r>
                        <a:rPr lang="en-US" altLang="zh-CN" sz="1600" dirty="0" smtClean="0">
                          <a:solidFill>
                            <a:schemeClr val="tx1"/>
                          </a:solidFill>
                        </a:rPr>
                        <a:t>JALR</a:t>
                      </a:r>
                      <a:r>
                        <a:rPr lang="en-US" altLang="zh-CN" sz="1600" baseline="0" dirty="0" smtClean="0">
                          <a:solidFill>
                            <a:schemeClr val="tx1"/>
                          </a:solidFill>
                        </a:rPr>
                        <a:t>  R2</a:t>
                      </a:r>
                      <a:endParaRPr lang="zh-CN" altLang="en-US" sz="1600" dirty="0">
                        <a:solidFill>
                          <a:schemeClr val="tx1"/>
                        </a:solidFill>
                      </a:endParaRPr>
                    </a:p>
                  </a:txBody>
                  <a:tcPr>
                    <a:solidFill>
                      <a:schemeClr val="accent2">
                        <a:lumMod val="20000"/>
                        <a:lumOff val="80000"/>
                      </a:schemeClr>
                    </a:solidFill>
                  </a:tcPr>
                </a:tc>
                <a:tc>
                  <a:txBody>
                    <a:bodyPr/>
                    <a:lstStyle/>
                    <a:p>
                      <a:pPr algn="l"/>
                      <a:r>
                        <a:rPr lang="zh-CN" altLang="en-US" sz="1600" dirty="0" smtClean="0">
                          <a:solidFill>
                            <a:schemeClr val="tx1"/>
                          </a:solidFill>
                        </a:rPr>
                        <a:t>寄存器跳转并链接</a:t>
                      </a:r>
                      <a:endParaRPr lang="zh-CN" altLang="en-US" sz="1600" dirty="0">
                        <a:solidFill>
                          <a:schemeClr val="tx1"/>
                        </a:solidFill>
                      </a:endParaRPr>
                    </a:p>
                  </a:txBody>
                  <a:tcPr>
                    <a:solidFill>
                      <a:schemeClr val="accent2">
                        <a:lumMod val="20000"/>
                        <a:lumOff val="80000"/>
                      </a:schemeClr>
                    </a:solidFill>
                  </a:tcPr>
                </a:tc>
                <a:tc>
                  <a:txBody>
                    <a:bodyPr/>
                    <a:lstStyle/>
                    <a:p>
                      <a:pPr algn="l"/>
                      <a:r>
                        <a:rPr lang="en-US" altLang="zh-CN" sz="1600" dirty="0" err="1" smtClean="0"/>
                        <a:t>Regs</a:t>
                      </a:r>
                      <a:r>
                        <a:rPr lang="en-US" altLang="zh-CN" sz="1600" dirty="0" smtClean="0"/>
                        <a:t>[R31]←PC+4</a:t>
                      </a:r>
                      <a:r>
                        <a:rPr lang="zh-CN" altLang="en-US" sz="1600" dirty="0" smtClean="0"/>
                        <a:t>；</a:t>
                      </a:r>
                      <a:r>
                        <a:rPr lang="en-US" altLang="zh-CN" sz="1600" dirty="0" err="1" smtClean="0"/>
                        <a:t>PC←Regs</a:t>
                      </a:r>
                      <a:r>
                        <a:rPr lang="en-US" altLang="zh-CN" sz="1600" dirty="0" smtClean="0"/>
                        <a:t>[R2]</a:t>
                      </a:r>
                      <a:endParaRPr lang="zh-CN" altLang="en-US" sz="1600" dirty="0">
                        <a:solidFill>
                          <a:schemeClr val="tx1"/>
                        </a:solidFill>
                      </a:endParaRPr>
                    </a:p>
                  </a:txBody>
                  <a:tcPr>
                    <a:solidFill>
                      <a:schemeClr val="accent2">
                        <a:lumMod val="20000"/>
                        <a:lumOff val="80000"/>
                      </a:schemeClr>
                    </a:solidFill>
                  </a:tcPr>
                </a:tc>
              </a:tr>
              <a:tr h="414046">
                <a:tc>
                  <a:txBody>
                    <a:bodyPr/>
                    <a:lstStyle/>
                    <a:p>
                      <a:pPr algn="l"/>
                      <a:r>
                        <a:rPr lang="en-US" altLang="zh-CN" sz="1600" dirty="0" smtClean="0">
                          <a:solidFill>
                            <a:schemeClr val="tx1"/>
                          </a:solidFill>
                        </a:rPr>
                        <a:t>JR       R3</a:t>
                      </a:r>
                      <a:endParaRPr lang="zh-CN" altLang="en-US" sz="1600" dirty="0">
                        <a:solidFill>
                          <a:schemeClr val="tx1"/>
                        </a:solidFill>
                      </a:endParaRPr>
                    </a:p>
                  </a:txBody>
                  <a:tcPr>
                    <a:solidFill>
                      <a:schemeClr val="accent2">
                        <a:lumMod val="20000"/>
                        <a:lumOff val="80000"/>
                      </a:schemeClr>
                    </a:solidFill>
                  </a:tcPr>
                </a:tc>
                <a:tc>
                  <a:txBody>
                    <a:bodyPr/>
                    <a:lstStyle/>
                    <a:p>
                      <a:pPr algn="l"/>
                      <a:r>
                        <a:rPr lang="zh-CN" altLang="en-US" sz="1600" dirty="0" smtClean="0">
                          <a:solidFill>
                            <a:schemeClr val="tx1"/>
                          </a:solidFill>
                        </a:rPr>
                        <a:t>寄存器跳转</a:t>
                      </a:r>
                      <a:endParaRPr lang="zh-CN" altLang="en-US" sz="1600" dirty="0">
                        <a:solidFill>
                          <a:schemeClr val="tx1"/>
                        </a:solidFill>
                      </a:endParaRPr>
                    </a:p>
                  </a:txBody>
                  <a:tcPr>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600" dirty="0" err="1" smtClean="0">
                          <a:solidFill>
                            <a:schemeClr val="tx1"/>
                          </a:solidFill>
                        </a:rPr>
                        <a:t>PC</a:t>
                      </a:r>
                      <a:r>
                        <a:rPr lang="en-US" altLang="zh-CN" sz="1600" dirty="0" err="1" smtClean="0"/>
                        <a:t>←Regs</a:t>
                      </a:r>
                      <a:r>
                        <a:rPr lang="en-US" altLang="zh-CN" sz="1600" dirty="0" smtClean="0"/>
                        <a:t>[R3]</a:t>
                      </a:r>
                      <a:r>
                        <a:rPr lang="zh-CN" altLang="en-US" sz="1600" dirty="0" smtClean="0"/>
                        <a:t>；</a:t>
                      </a:r>
                      <a:endParaRPr lang="zh-CN" altLang="en-US" sz="1600" dirty="0">
                        <a:solidFill>
                          <a:schemeClr val="tx1"/>
                        </a:solidFill>
                      </a:endParaRPr>
                    </a:p>
                  </a:txBody>
                  <a:tcPr>
                    <a:solidFill>
                      <a:schemeClr val="accent2">
                        <a:lumMod val="20000"/>
                        <a:lumOff val="80000"/>
                      </a:schemeClr>
                    </a:solidFill>
                  </a:tcPr>
                </a:tc>
              </a:tr>
              <a:tr h="414046">
                <a:tc>
                  <a:txBody>
                    <a:bodyPr/>
                    <a:lstStyle/>
                    <a:p>
                      <a:pPr algn="l"/>
                      <a:r>
                        <a:rPr lang="en-US" altLang="zh-CN" sz="1600" dirty="0" smtClean="0">
                          <a:solidFill>
                            <a:srgbClr val="C00000"/>
                          </a:solidFill>
                        </a:rPr>
                        <a:t>BEQZ  R1</a:t>
                      </a:r>
                      <a:r>
                        <a:rPr lang="zh-CN" altLang="en-US" sz="1600" dirty="0" smtClean="0">
                          <a:solidFill>
                            <a:srgbClr val="C00000"/>
                          </a:solidFill>
                        </a:rPr>
                        <a:t>，</a:t>
                      </a:r>
                      <a:r>
                        <a:rPr lang="en-US" altLang="zh-CN" sz="1600" dirty="0" smtClean="0">
                          <a:solidFill>
                            <a:srgbClr val="C00000"/>
                          </a:solidFill>
                        </a:rPr>
                        <a:t>name</a:t>
                      </a:r>
                      <a:endParaRPr lang="zh-CN" altLang="en-US" sz="1600" dirty="0">
                        <a:solidFill>
                          <a:srgbClr val="C00000"/>
                        </a:solidFill>
                      </a:endParaRPr>
                    </a:p>
                  </a:txBody>
                  <a:tcPr>
                    <a:solidFill>
                      <a:schemeClr val="accent2">
                        <a:lumMod val="20000"/>
                        <a:lumOff val="80000"/>
                      </a:schemeClr>
                    </a:solidFill>
                  </a:tcPr>
                </a:tc>
                <a:tc>
                  <a:txBody>
                    <a:bodyPr/>
                    <a:lstStyle/>
                    <a:p>
                      <a:pPr algn="l"/>
                      <a:r>
                        <a:rPr lang="zh-CN" altLang="en-US" sz="1600" dirty="0" smtClean="0">
                          <a:solidFill>
                            <a:srgbClr val="C00000"/>
                          </a:solidFill>
                        </a:rPr>
                        <a:t>等于零时分支</a:t>
                      </a:r>
                      <a:endParaRPr lang="zh-CN" altLang="en-US" sz="1600" dirty="0">
                        <a:solidFill>
                          <a:srgbClr val="C00000"/>
                        </a:solidFill>
                      </a:endParaRPr>
                    </a:p>
                  </a:txBody>
                  <a:tcPr>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600" dirty="0" smtClean="0">
                          <a:solidFill>
                            <a:srgbClr val="C00000"/>
                          </a:solidFill>
                        </a:rPr>
                        <a:t>If(</a:t>
                      </a:r>
                      <a:r>
                        <a:rPr lang="en-US" altLang="zh-CN" sz="1600" dirty="0" err="1" smtClean="0">
                          <a:solidFill>
                            <a:srgbClr val="C00000"/>
                          </a:solidFill>
                        </a:rPr>
                        <a:t>Regs</a:t>
                      </a:r>
                      <a:r>
                        <a:rPr lang="en-US" altLang="zh-CN" sz="1600" dirty="0" smtClean="0">
                          <a:solidFill>
                            <a:srgbClr val="C00000"/>
                          </a:solidFill>
                        </a:rPr>
                        <a:t>[R1]==0)     </a:t>
                      </a:r>
                      <a:r>
                        <a:rPr lang="en-US" altLang="zh-CN" sz="1600" dirty="0" err="1" smtClean="0">
                          <a:solidFill>
                            <a:srgbClr val="C00000"/>
                          </a:solidFill>
                        </a:rPr>
                        <a:t>PC←name</a:t>
                      </a:r>
                      <a:r>
                        <a:rPr lang="zh-CN" altLang="en-US" sz="1600" dirty="0" smtClean="0">
                          <a:solidFill>
                            <a:srgbClr val="C00000"/>
                          </a:solidFill>
                        </a:rPr>
                        <a:t>；</a:t>
                      </a:r>
                      <a:endParaRPr lang="en-US" altLang="zh-CN" sz="1600" dirty="0" smtClean="0">
                        <a:solidFill>
                          <a:srgbClr val="C00000"/>
                        </a:solidFill>
                      </a:endParaRPr>
                    </a:p>
                    <a:p>
                      <a:pPr marL="0" marR="0" indent="0" algn="l" defTabSz="914400" rtl="0" eaLnBrk="1" fontAlgn="auto" latinLnBrk="0" hangingPunct="1">
                        <a:lnSpc>
                          <a:spcPct val="100000"/>
                        </a:lnSpc>
                        <a:spcBef>
                          <a:spcPts val="0"/>
                        </a:spcBef>
                        <a:spcAft>
                          <a:spcPts val="0"/>
                        </a:spcAft>
                        <a:buClrTx/>
                        <a:buSzTx/>
                        <a:buFontTx/>
                        <a:buNone/>
                        <a:defRPr/>
                      </a:pPr>
                      <a:r>
                        <a:rPr lang="en-US" altLang="zh-CN" sz="1600" dirty="0" smtClean="0">
                          <a:solidFill>
                            <a:srgbClr val="C00000"/>
                          </a:solidFill>
                        </a:rPr>
                        <a:t>((PC+4</a:t>
                      </a:r>
                      <a:r>
                        <a:rPr lang="en-US" altLang="zh-CN" sz="1600" smtClean="0">
                          <a:solidFill>
                            <a:srgbClr val="C00000"/>
                          </a:solidFill>
                        </a:rPr>
                        <a:t>)-2</a:t>
                      </a:r>
                      <a:r>
                        <a:rPr lang="en-US" altLang="zh-CN" sz="1600" kern="1200" baseline="30000" dirty="0" smtClean="0">
                          <a:solidFill>
                            <a:srgbClr val="C00000"/>
                          </a:solidFill>
                          <a:effectLst/>
                          <a:latin typeface="+mn-lt"/>
                          <a:ea typeface="+mn-ea"/>
                          <a:cs typeface="+mn-cs"/>
                        </a:rPr>
                        <a:t>1</a:t>
                      </a:r>
                      <a:r>
                        <a:rPr lang="en-US" altLang="zh-CN" sz="1600" kern="1200" baseline="30000" smtClean="0">
                          <a:solidFill>
                            <a:srgbClr val="C00000"/>
                          </a:solidFill>
                          <a:effectLst/>
                          <a:latin typeface="+mn-lt"/>
                          <a:ea typeface="+mn-ea"/>
                          <a:cs typeface="+mn-cs"/>
                        </a:rPr>
                        <a:t>7</a:t>
                      </a:r>
                      <a:r>
                        <a:rPr lang="en-US" altLang="zh-CN" sz="1600" dirty="0" smtClean="0">
                          <a:solidFill>
                            <a:srgbClr val="C00000"/>
                          </a:solidFill>
                        </a:rPr>
                        <a:t>)≤name&lt;((PC+4</a:t>
                      </a:r>
                      <a:r>
                        <a:rPr lang="en-US" altLang="zh-CN" sz="1600" smtClean="0">
                          <a:solidFill>
                            <a:srgbClr val="C00000"/>
                          </a:solidFill>
                        </a:rPr>
                        <a:t>)+2</a:t>
                      </a:r>
                      <a:r>
                        <a:rPr lang="en-US" altLang="zh-CN" sz="1600" kern="1200" baseline="30000" dirty="0" smtClean="0">
                          <a:solidFill>
                            <a:srgbClr val="C00000"/>
                          </a:solidFill>
                          <a:effectLst/>
                          <a:latin typeface="+mn-lt"/>
                          <a:ea typeface="+mn-ea"/>
                          <a:cs typeface="+mn-cs"/>
                        </a:rPr>
                        <a:t>1</a:t>
                      </a:r>
                      <a:r>
                        <a:rPr lang="en-US" altLang="zh-CN" sz="1600" kern="1200" baseline="30000" smtClean="0">
                          <a:solidFill>
                            <a:srgbClr val="C00000"/>
                          </a:solidFill>
                          <a:effectLst/>
                          <a:latin typeface="+mn-lt"/>
                          <a:ea typeface="+mn-ea"/>
                          <a:cs typeface="+mn-cs"/>
                        </a:rPr>
                        <a:t>7</a:t>
                      </a:r>
                      <a:r>
                        <a:rPr lang="en-US" altLang="zh-CN" sz="1600" dirty="0" smtClean="0">
                          <a:solidFill>
                            <a:srgbClr val="C00000"/>
                          </a:solidFill>
                        </a:rPr>
                        <a:t>)</a:t>
                      </a:r>
                      <a:endParaRPr lang="zh-CN" altLang="en-US" sz="1600" dirty="0" smtClean="0">
                        <a:solidFill>
                          <a:srgbClr val="C00000"/>
                        </a:solidFill>
                      </a:endParaRPr>
                    </a:p>
                  </a:txBody>
                  <a:tcPr>
                    <a:solidFill>
                      <a:schemeClr val="accent2">
                        <a:lumMod val="20000"/>
                        <a:lumOff val="80000"/>
                      </a:schemeClr>
                    </a:solidFill>
                  </a:tcPr>
                </a:tc>
              </a:tr>
              <a:tr h="414046">
                <a:tc>
                  <a:txBody>
                    <a:bodyPr/>
                    <a:lstStyle/>
                    <a:p>
                      <a:pPr algn="l"/>
                      <a:r>
                        <a:rPr lang="en-US" altLang="zh-CN" sz="1600" dirty="0" smtClean="0">
                          <a:solidFill>
                            <a:srgbClr val="C00000"/>
                          </a:solidFill>
                        </a:rPr>
                        <a:t>BNE    R3</a:t>
                      </a:r>
                      <a:r>
                        <a:rPr lang="zh-CN" altLang="en-US" sz="1600" dirty="0" smtClean="0">
                          <a:solidFill>
                            <a:srgbClr val="C00000"/>
                          </a:solidFill>
                        </a:rPr>
                        <a:t>，</a:t>
                      </a:r>
                      <a:r>
                        <a:rPr lang="en-US" altLang="zh-CN" sz="1600" dirty="0" smtClean="0">
                          <a:solidFill>
                            <a:srgbClr val="C00000"/>
                          </a:solidFill>
                        </a:rPr>
                        <a:t>R4</a:t>
                      </a:r>
                      <a:r>
                        <a:rPr lang="zh-CN" altLang="en-US" sz="1600" dirty="0" smtClean="0">
                          <a:solidFill>
                            <a:srgbClr val="C00000"/>
                          </a:solidFill>
                        </a:rPr>
                        <a:t>，</a:t>
                      </a:r>
                      <a:r>
                        <a:rPr lang="en-US" altLang="zh-CN" sz="1600" dirty="0" smtClean="0">
                          <a:solidFill>
                            <a:srgbClr val="C00000"/>
                          </a:solidFill>
                        </a:rPr>
                        <a:t>name</a:t>
                      </a:r>
                      <a:endParaRPr lang="zh-CN" altLang="en-US" sz="1600" dirty="0">
                        <a:solidFill>
                          <a:srgbClr val="C00000"/>
                        </a:solidFill>
                      </a:endParaRPr>
                    </a:p>
                  </a:txBody>
                  <a:tcPr>
                    <a:solidFill>
                      <a:schemeClr val="accent2">
                        <a:lumMod val="20000"/>
                        <a:lumOff val="80000"/>
                      </a:schemeClr>
                    </a:solidFill>
                  </a:tcPr>
                </a:tc>
                <a:tc>
                  <a:txBody>
                    <a:bodyPr/>
                    <a:lstStyle/>
                    <a:p>
                      <a:pPr algn="l"/>
                      <a:r>
                        <a:rPr lang="zh-CN" altLang="en-US" sz="1600" dirty="0" smtClean="0">
                          <a:solidFill>
                            <a:srgbClr val="C00000"/>
                          </a:solidFill>
                        </a:rPr>
                        <a:t>不等于零时分支</a:t>
                      </a:r>
                      <a:endParaRPr lang="zh-CN" altLang="en-US" sz="1600" dirty="0">
                        <a:solidFill>
                          <a:srgbClr val="C00000"/>
                        </a:solidFill>
                      </a:endParaRPr>
                    </a:p>
                  </a:txBody>
                  <a:tcPr>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600" dirty="0" smtClean="0">
                          <a:solidFill>
                            <a:srgbClr val="C00000"/>
                          </a:solidFill>
                        </a:rPr>
                        <a:t>If(</a:t>
                      </a:r>
                      <a:r>
                        <a:rPr lang="en-US" altLang="zh-CN" sz="1600" dirty="0" err="1" smtClean="0">
                          <a:solidFill>
                            <a:srgbClr val="C00000"/>
                          </a:solidFill>
                        </a:rPr>
                        <a:t>Regs</a:t>
                      </a:r>
                      <a:r>
                        <a:rPr lang="en-US" altLang="zh-CN" sz="1600" dirty="0" smtClean="0">
                          <a:solidFill>
                            <a:srgbClr val="C00000"/>
                          </a:solidFill>
                        </a:rPr>
                        <a:t>[R3]!=(</a:t>
                      </a:r>
                      <a:r>
                        <a:rPr lang="en-US" altLang="zh-CN" sz="1600" dirty="0" err="1" smtClean="0">
                          <a:solidFill>
                            <a:srgbClr val="C00000"/>
                          </a:solidFill>
                        </a:rPr>
                        <a:t>Regs</a:t>
                      </a:r>
                      <a:r>
                        <a:rPr lang="en-US" altLang="zh-CN" sz="1600" dirty="0" smtClean="0">
                          <a:solidFill>
                            <a:srgbClr val="C00000"/>
                          </a:solidFill>
                        </a:rPr>
                        <a:t>[R4])     </a:t>
                      </a:r>
                      <a:r>
                        <a:rPr lang="en-US" altLang="zh-CN" sz="1600" dirty="0" err="1" smtClean="0">
                          <a:solidFill>
                            <a:srgbClr val="C00000"/>
                          </a:solidFill>
                        </a:rPr>
                        <a:t>PC←name</a:t>
                      </a:r>
                      <a:r>
                        <a:rPr lang="zh-CN" altLang="en-US" sz="1600" dirty="0" smtClean="0">
                          <a:solidFill>
                            <a:srgbClr val="C00000"/>
                          </a:solidFill>
                        </a:rPr>
                        <a:t>；</a:t>
                      </a:r>
                      <a:endParaRPr lang="en-US" altLang="zh-CN" sz="1600" dirty="0" smtClean="0">
                        <a:solidFill>
                          <a:srgbClr val="C00000"/>
                        </a:solidFill>
                      </a:endParaRPr>
                    </a:p>
                    <a:p>
                      <a:pPr marL="0" marR="0" indent="0" algn="l" defTabSz="914400" rtl="0" eaLnBrk="1" fontAlgn="auto" latinLnBrk="0" hangingPunct="1">
                        <a:lnSpc>
                          <a:spcPct val="100000"/>
                        </a:lnSpc>
                        <a:spcBef>
                          <a:spcPts val="0"/>
                        </a:spcBef>
                        <a:spcAft>
                          <a:spcPts val="0"/>
                        </a:spcAft>
                        <a:buClrTx/>
                        <a:buSzTx/>
                        <a:buFontTx/>
                        <a:buNone/>
                        <a:defRPr/>
                      </a:pPr>
                      <a:r>
                        <a:rPr lang="en-US" altLang="zh-CN" sz="1600" dirty="0" smtClean="0">
                          <a:solidFill>
                            <a:srgbClr val="C00000"/>
                          </a:solidFill>
                        </a:rPr>
                        <a:t>((PC+4)-2</a:t>
                      </a:r>
                      <a:r>
                        <a:rPr lang="en-US" altLang="zh-CN" sz="1600" kern="1200" baseline="30000" dirty="0" smtClean="0">
                          <a:solidFill>
                            <a:srgbClr val="C00000"/>
                          </a:solidFill>
                          <a:effectLst/>
                          <a:latin typeface="+mn-lt"/>
                          <a:ea typeface="+mn-ea"/>
                          <a:cs typeface="+mn-cs"/>
                        </a:rPr>
                        <a:t>17</a:t>
                      </a:r>
                      <a:r>
                        <a:rPr lang="en-US" altLang="zh-CN" sz="1600" dirty="0" smtClean="0">
                          <a:solidFill>
                            <a:srgbClr val="C00000"/>
                          </a:solidFill>
                        </a:rPr>
                        <a:t>)≤name&lt;((PC+4)+2</a:t>
                      </a:r>
                      <a:r>
                        <a:rPr lang="en-US" altLang="zh-CN" sz="1600" kern="1200" baseline="30000" dirty="0" smtClean="0">
                          <a:solidFill>
                            <a:srgbClr val="C00000"/>
                          </a:solidFill>
                          <a:effectLst/>
                          <a:latin typeface="+mn-lt"/>
                          <a:ea typeface="+mn-ea"/>
                          <a:cs typeface="+mn-cs"/>
                        </a:rPr>
                        <a:t>17</a:t>
                      </a:r>
                      <a:r>
                        <a:rPr lang="en-US" altLang="zh-CN" sz="1600" dirty="0" smtClean="0">
                          <a:solidFill>
                            <a:srgbClr val="C00000"/>
                          </a:solidFill>
                        </a:rPr>
                        <a:t>)</a:t>
                      </a:r>
                      <a:endParaRPr lang="zh-CN" altLang="en-US" sz="1600" dirty="0" smtClean="0">
                        <a:solidFill>
                          <a:srgbClr val="C00000"/>
                        </a:solidFill>
                      </a:endParaRPr>
                    </a:p>
                  </a:txBody>
                  <a:tcPr>
                    <a:solidFill>
                      <a:schemeClr val="accent2">
                        <a:lumMod val="20000"/>
                        <a:lumOff val="80000"/>
                      </a:schemeClr>
                    </a:solidFill>
                  </a:tcPr>
                </a:tc>
              </a:tr>
              <a:tr h="414046">
                <a:tc>
                  <a:txBody>
                    <a:bodyPr/>
                    <a:lstStyle/>
                    <a:p>
                      <a:pPr algn="l"/>
                      <a:r>
                        <a:rPr lang="en-US" altLang="zh-CN" sz="1600" smtClean="0">
                          <a:solidFill>
                            <a:schemeClr val="tx1"/>
                          </a:solidFill>
                        </a:rPr>
                        <a:t>MOVZ</a:t>
                      </a:r>
                      <a:r>
                        <a:rPr lang="en-US" altLang="zh-CN" sz="1600" baseline="0" smtClean="0">
                          <a:solidFill>
                            <a:schemeClr val="tx1"/>
                          </a:solidFill>
                        </a:rPr>
                        <a:t>   R1</a:t>
                      </a:r>
                      <a:r>
                        <a:rPr lang="zh-CN" altLang="en-US" sz="1600" baseline="0" smtClean="0">
                          <a:solidFill>
                            <a:schemeClr val="tx1"/>
                          </a:solidFill>
                        </a:rPr>
                        <a:t>，</a:t>
                      </a:r>
                      <a:r>
                        <a:rPr lang="en-US" altLang="zh-CN" sz="1600" baseline="0" smtClean="0">
                          <a:solidFill>
                            <a:schemeClr val="tx1"/>
                          </a:solidFill>
                        </a:rPr>
                        <a:t>R2</a:t>
                      </a:r>
                      <a:r>
                        <a:rPr lang="zh-CN" altLang="en-US" sz="1600" baseline="0" smtClean="0">
                          <a:solidFill>
                            <a:schemeClr val="tx1"/>
                          </a:solidFill>
                        </a:rPr>
                        <a:t>，</a:t>
                      </a:r>
                      <a:r>
                        <a:rPr lang="en-US" altLang="zh-CN" sz="1600" baseline="0" smtClean="0">
                          <a:solidFill>
                            <a:schemeClr val="tx1"/>
                          </a:solidFill>
                        </a:rPr>
                        <a:t>R3</a:t>
                      </a:r>
                      <a:endParaRPr lang="zh-CN" altLang="en-US" sz="1600" dirty="0">
                        <a:solidFill>
                          <a:schemeClr val="tx1"/>
                        </a:solidFill>
                      </a:endParaRPr>
                    </a:p>
                  </a:txBody>
                  <a:tcPr>
                    <a:solidFill>
                      <a:schemeClr val="accent2">
                        <a:lumMod val="20000"/>
                        <a:lumOff val="80000"/>
                      </a:schemeClr>
                    </a:solidFill>
                  </a:tcPr>
                </a:tc>
                <a:tc>
                  <a:txBody>
                    <a:bodyPr/>
                    <a:lstStyle/>
                    <a:p>
                      <a:pPr algn="l"/>
                      <a:r>
                        <a:rPr lang="zh-CN" altLang="en-US" sz="1600" dirty="0" smtClean="0">
                          <a:solidFill>
                            <a:schemeClr val="tx1"/>
                          </a:solidFill>
                        </a:rPr>
                        <a:t>等于零时转换</a:t>
                      </a:r>
                      <a:endParaRPr lang="zh-CN" altLang="en-US" sz="1600" dirty="0">
                        <a:solidFill>
                          <a:schemeClr val="tx1"/>
                        </a:solidFill>
                      </a:endParaRPr>
                    </a:p>
                  </a:txBody>
                  <a:tcPr>
                    <a:solidFill>
                      <a:schemeClr val="accent2">
                        <a:lumMod val="20000"/>
                        <a:lumOff val="80000"/>
                      </a:schemeClr>
                    </a:solidFill>
                  </a:tcPr>
                </a:tc>
                <a:tc>
                  <a:txBody>
                    <a:bodyPr/>
                    <a:lstStyle/>
                    <a:p>
                      <a:pPr algn="l"/>
                      <a:r>
                        <a:rPr lang="en-US" altLang="zh-CN" sz="1600" dirty="0" smtClean="0">
                          <a:solidFill>
                            <a:schemeClr val="tx1"/>
                          </a:solidFill>
                        </a:rPr>
                        <a:t>If(</a:t>
                      </a:r>
                      <a:r>
                        <a:rPr lang="en-US" altLang="zh-CN" sz="1600" dirty="0" err="1" smtClean="0"/>
                        <a:t>Regs</a:t>
                      </a:r>
                      <a:r>
                        <a:rPr lang="en-US" altLang="zh-CN" sz="1600" dirty="0" smtClean="0"/>
                        <a:t>[R3]==0</a:t>
                      </a:r>
                      <a:r>
                        <a:rPr lang="en-US" altLang="zh-CN" sz="1600" dirty="0" smtClean="0">
                          <a:solidFill>
                            <a:schemeClr val="tx1"/>
                          </a:solidFill>
                        </a:rPr>
                        <a:t>)     </a:t>
                      </a:r>
                      <a:r>
                        <a:rPr lang="en-US" altLang="zh-CN" sz="1600" dirty="0" err="1" smtClean="0"/>
                        <a:t>Regs</a:t>
                      </a:r>
                      <a:r>
                        <a:rPr lang="en-US" altLang="zh-CN" sz="1600" dirty="0" smtClean="0"/>
                        <a:t>[R1]←</a:t>
                      </a:r>
                      <a:r>
                        <a:rPr lang="en-US" altLang="zh-CN" sz="1600" dirty="0" err="1" smtClean="0"/>
                        <a:t>Regs</a:t>
                      </a:r>
                      <a:r>
                        <a:rPr lang="en-US" altLang="zh-CN" sz="1600" dirty="0" smtClean="0"/>
                        <a:t>[R2]</a:t>
                      </a:r>
                      <a:endParaRPr lang="zh-CN" altLang="en-US" sz="1600" dirty="0">
                        <a:solidFill>
                          <a:schemeClr val="tx1"/>
                        </a:solidFill>
                      </a:endParaRPr>
                    </a:p>
                  </a:txBody>
                  <a:tcPr>
                    <a:solidFill>
                      <a:schemeClr val="accent2">
                        <a:lumMod val="20000"/>
                        <a:lumOff val="80000"/>
                      </a:schemeClr>
                    </a:solidFill>
                  </a:tcPr>
                </a:tc>
              </a:tr>
            </a:tbl>
          </a:graphicData>
        </a:graphic>
      </p:graphicFrame>
      <p:sp>
        <p:nvSpPr>
          <p:cNvPr id="5" name="矩形 4"/>
          <p:cNvSpPr/>
          <p:nvPr/>
        </p:nvSpPr>
        <p:spPr>
          <a:xfrm>
            <a:off x="1619672" y="5517232"/>
            <a:ext cx="5760640" cy="369332"/>
          </a:xfrm>
          <a:prstGeom prst="rect">
            <a:avLst/>
          </a:prstGeom>
        </p:spPr>
        <p:txBody>
          <a:bodyPr wrap="square">
            <a:spAutoFit/>
          </a:bodyPr>
          <a:lstStyle/>
          <a:p>
            <a:r>
              <a:rPr lang="zh-CN" altLang="en-US" dirty="0" smtClean="0">
                <a:solidFill>
                  <a:srgbClr val="C00000"/>
                </a:solidFill>
              </a:rPr>
              <a:t>分支的目标地址</a:t>
            </a:r>
            <a:r>
              <a:rPr lang="en-US" altLang="zh-CN" dirty="0" smtClean="0">
                <a:solidFill>
                  <a:srgbClr val="C00000"/>
                </a:solidFill>
              </a:rPr>
              <a:t>=16</a:t>
            </a:r>
            <a:r>
              <a:rPr lang="zh-CN" altLang="en-US" dirty="0" smtClean="0">
                <a:solidFill>
                  <a:srgbClr val="C00000"/>
                </a:solidFill>
              </a:rPr>
              <a:t>位带符号位移量左移</a:t>
            </a:r>
            <a:r>
              <a:rPr lang="en-US" altLang="zh-CN" dirty="0" smtClean="0">
                <a:solidFill>
                  <a:srgbClr val="C00000"/>
                </a:solidFill>
              </a:rPr>
              <a:t>2</a:t>
            </a:r>
            <a:r>
              <a:rPr lang="zh-CN" altLang="en-US" dirty="0" smtClean="0">
                <a:solidFill>
                  <a:srgbClr val="C00000"/>
                </a:solidFill>
              </a:rPr>
              <a:t>位 </a:t>
            </a:r>
            <a:r>
              <a:rPr lang="en-US" altLang="zh-CN" dirty="0" smtClean="0">
                <a:solidFill>
                  <a:srgbClr val="C00000"/>
                </a:solidFill>
              </a:rPr>
              <a:t>+</a:t>
            </a:r>
            <a:r>
              <a:rPr lang="zh-CN" altLang="en-US" dirty="0" smtClean="0">
                <a:solidFill>
                  <a:srgbClr val="C00000"/>
                </a:solidFill>
              </a:rPr>
              <a:t>（</a:t>
            </a:r>
            <a:r>
              <a:rPr lang="en-US" altLang="zh-CN" dirty="0" smtClean="0">
                <a:solidFill>
                  <a:srgbClr val="C00000"/>
                </a:solidFill>
              </a:rPr>
              <a:t>PC+4</a:t>
            </a:r>
            <a:r>
              <a:rPr lang="zh-CN" altLang="en-US" dirty="0" smtClean="0">
                <a:solidFill>
                  <a:srgbClr val="C00000"/>
                </a:solidFill>
              </a:rPr>
              <a:t>）</a:t>
            </a:r>
            <a:endParaRPr lang="zh-CN" altLang="en-US" dirty="0">
              <a:solidFill>
                <a:srgbClr val="C00000"/>
              </a:solidFill>
            </a:endParaRPr>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idx="4294967295"/>
          </p:nvPr>
        </p:nvSpPr>
        <p:spPr>
          <a:xfrm>
            <a:off x="436180" y="76200"/>
            <a:ext cx="8403020" cy="685800"/>
          </a:xfrm>
        </p:spPr>
        <p:txBody>
          <a:bodyPr>
            <a:normAutofit/>
          </a:bodyPr>
          <a:lstStyle/>
          <a:p>
            <a:pPr lvl="0">
              <a:spcBef>
                <a:spcPts val="0"/>
              </a:spcBef>
            </a:pPr>
            <a:r>
              <a:rPr lang="en-US" altLang="zh-CN" sz="2800" dirty="0" smtClean="0">
                <a:solidFill>
                  <a:srgbClr val="0000FF"/>
                </a:solidFill>
                <a:latin typeface="华文中宋" panose="02010600040101010101" pitchFamily="2" charset="-122"/>
                <a:ea typeface="华文中宋" panose="02010600040101010101" pitchFamily="2" charset="-122"/>
              </a:rPr>
              <a:t>2.9 MIPS</a:t>
            </a:r>
            <a:r>
              <a:rPr lang="zh-CN" altLang="en-US" sz="2800" dirty="0" smtClean="0">
                <a:solidFill>
                  <a:srgbClr val="0000FF"/>
                </a:solidFill>
                <a:latin typeface="华文中宋" panose="02010600040101010101" pitchFamily="2" charset="-122"/>
                <a:ea typeface="华文中宋" panose="02010600040101010101" pitchFamily="2" charset="-122"/>
              </a:rPr>
              <a:t>系统结构</a:t>
            </a:r>
            <a:endParaRPr lang="zh-CN" sz="2800" dirty="0">
              <a:solidFill>
                <a:schemeClr val="tx1"/>
              </a:solidFill>
              <a:latin typeface="华文中宋" panose="02010600040101010101" pitchFamily="2" charset="-122"/>
              <a:ea typeface="华文中宋" panose="02010600040101010101" pitchFamily="2" charset="-122"/>
            </a:endParaRPr>
          </a:p>
        </p:txBody>
      </p:sp>
      <p:sp>
        <p:nvSpPr>
          <p:cNvPr id="3" name="内容占位符 2"/>
          <p:cNvSpPr txBox="1"/>
          <p:nvPr/>
        </p:nvSpPr>
        <p:spPr>
          <a:xfrm>
            <a:off x="323528" y="836712"/>
            <a:ext cx="8229600" cy="4698232"/>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pPr marL="0" indent="0">
              <a:lnSpc>
                <a:spcPts val="3500"/>
              </a:lnSpc>
              <a:buNone/>
            </a:pPr>
            <a:r>
              <a:rPr lang="en-US" altLang="zh-CN" sz="2800" dirty="0" smtClean="0">
                <a:latin typeface="华文中宋" panose="02010600040101010101" pitchFamily="2" charset="-122"/>
                <a:ea typeface="华文中宋" panose="02010600040101010101" pitchFamily="2" charset="-122"/>
              </a:rPr>
              <a:t>MIPS</a:t>
            </a:r>
            <a:r>
              <a:rPr lang="zh-CN" altLang="en-US" sz="2800" dirty="0" smtClean="0">
                <a:latin typeface="华文中宋" panose="02010600040101010101" pitchFamily="2" charset="-122"/>
                <a:ea typeface="华文中宋" panose="02010600040101010101" pitchFamily="2" charset="-122"/>
              </a:rPr>
              <a:t>的浮点操作</a:t>
            </a:r>
            <a:br>
              <a:rPr lang="zh-CN" altLang="en-US" dirty="0" smtClean="0">
                <a:latin typeface="华文中宋" panose="02010600040101010101" pitchFamily="2" charset="-122"/>
                <a:ea typeface="华文中宋" panose="02010600040101010101" pitchFamily="2" charset="-122"/>
              </a:rPr>
            </a:br>
            <a:r>
              <a:rPr lang="zh-CN" altLang="en-US" dirty="0" smtClean="0">
                <a:latin typeface="华文中宋" panose="02010600040101010101" pitchFamily="2" charset="-122"/>
                <a:ea typeface="华文中宋" panose="02010600040101010101" pitchFamily="2" charset="-122"/>
              </a:rPr>
              <a:t>    </a:t>
            </a:r>
            <a:r>
              <a:rPr lang="zh-CN" altLang="en-US" sz="2400" dirty="0" smtClean="0">
                <a:latin typeface="华文中宋" panose="02010600040101010101" pitchFamily="2" charset="-122"/>
                <a:ea typeface="华文中宋" panose="02010600040101010101" pitchFamily="2" charset="-122"/>
              </a:rPr>
              <a:t>浮点指令对浮点数寄存器进行操作，并指出将被使用的操作数是</a:t>
            </a:r>
            <a:r>
              <a:rPr lang="zh-CN" altLang="en-US" sz="2400" dirty="0" smtClean="0">
                <a:solidFill>
                  <a:srgbClr val="C00000"/>
                </a:solidFill>
                <a:latin typeface="华文中宋" panose="02010600040101010101" pitchFamily="2" charset="-122"/>
                <a:ea typeface="华文中宋" panose="02010600040101010101" pitchFamily="2" charset="-122"/>
              </a:rPr>
              <a:t>单精度（</a:t>
            </a:r>
            <a:r>
              <a:rPr lang="en-US" altLang="zh-CN" sz="2400" dirty="0" smtClean="0">
                <a:solidFill>
                  <a:srgbClr val="C00000"/>
                </a:solidFill>
                <a:latin typeface="华文中宋" panose="02010600040101010101" pitchFamily="2" charset="-122"/>
                <a:ea typeface="华文中宋" panose="02010600040101010101" pitchFamily="2" charset="-122"/>
              </a:rPr>
              <a:t>SP</a:t>
            </a:r>
            <a:r>
              <a:rPr lang="zh-CN" altLang="en-US" sz="2400" dirty="0" smtClean="0">
                <a:solidFill>
                  <a:srgbClr val="C00000"/>
                </a:solidFill>
                <a:latin typeface="华文中宋" panose="02010600040101010101" pitchFamily="2" charset="-122"/>
                <a:ea typeface="华文中宋" panose="02010600040101010101" pitchFamily="2" charset="-122"/>
              </a:rPr>
              <a:t>）</a:t>
            </a:r>
            <a:r>
              <a:rPr lang="zh-CN" altLang="en-US" sz="2400" dirty="0" smtClean="0">
                <a:latin typeface="华文中宋" panose="02010600040101010101" pitchFamily="2" charset="-122"/>
                <a:ea typeface="华文中宋" panose="02010600040101010101" pitchFamily="2" charset="-122"/>
              </a:rPr>
              <a:t>还是</a:t>
            </a:r>
            <a:r>
              <a:rPr lang="zh-CN" altLang="en-US" sz="2400" dirty="0" smtClean="0">
                <a:solidFill>
                  <a:srgbClr val="C00000"/>
                </a:solidFill>
                <a:latin typeface="华文中宋" panose="02010600040101010101" pitchFamily="2" charset="-122"/>
                <a:ea typeface="华文中宋" panose="02010600040101010101" pitchFamily="2" charset="-122"/>
              </a:rPr>
              <a:t>双精度（</a:t>
            </a:r>
            <a:r>
              <a:rPr lang="en-US" altLang="zh-CN" sz="2400" dirty="0" smtClean="0">
                <a:solidFill>
                  <a:srgbClr val="C00000"/>
                </a:solidFill>
                <a:latin typeface="华文中宋" panose="02010600040101010101" pitchFamily="2" charset="-122"/>
                <a:ea typeface="华文中宋" panose="02010600040101010101" pitchFamily="2" charset="-122"/>
              </a:rPr>
              <a:t>DP</a:t>
            </a:r>
            <a:r>
              <a:rPr lang="zh-CN" altLang="en-US" sz="2400" dirty="0" smtClean="0">
                <a:solidFill>
                  <a:srgbClr val="C00000"/>
                </a:solidFill>
                <a:latin typeface="华文中宋" panose="02010600040101010101" pitchFamily="2" charset="-122"/>
                <a:ea typeface="华文中宋" panose="02010600040101010101" pitchFamily="2" charset="-122"/>
              </a:rPr>
              <a:t>）</a:t>
            </a:r>
            <a:r>
              <a:rPr lang="zh-CN" altLang="en-US" sz="2400" dirty="0" smtClean="0">
                <a:latin typeface="华文中宋" panose="02010600040101010101" pitchFamily="2" charset="-122"/>
                <a:ea typeface="华文中宋" panose="02010600040101010101" pitchFamily="2" charset="-122"/>
              </a:rPr>
              <a:t>。</a:t>
            </a:r>
            <a:endParaRPr lang="zh-CN" altLang="en-US" sz="2400" dirty="0" smtClean="0">
              <a:latin typeface="华文中宋" panose="02010600040101010101" pitchFamily="2" charset="-122"/>
              <a:ea typeface="华文中宋" panose="02010600040101010101" pitchFamily="2" charset="-122"/>
            </a:endParaRPr>
          </a:p>
          <a:p>
            <a:pPr>
              <a:lnSpc>
                <a:spcPts val="3500"/>
              </a:lnSpc>
            </a:pPr>
            <a:r>
              <a:rPr lang="en-US" altLang="zh-CN" sz="2400" dirty="0" smtClean="0">
                <a:solidFill>
                  <a:srgbClr val="C00000"/>
                </a:solidFill>
                <a:latin typeface="华文中宋" panose="02010600040101010101" pitchFamily="2" charset="-122"/>
                <a:ea typeface="华文中宋" panose="02010600040101010101" pitchFamily="2" charset="-122"/>
              </a:rPr>
              <a:t>MOV.S</a:t>
            </a:r>
            <a:r>
              <a:rPr lang="zh-CN" altLang="en-US" sz="2400" dirty="0" smtClean="0">
                <a:latin typeface="华文中宋" panose="02010600040101010101" pitchFamily="2" charset="-122"/>
                <a:ea typeface="华文中宋" panose="02010600040101010101" pitchFamily="2" charset="-122"/>
              </a:rPr>
              <a:t>和</a:t>
            </a:r>
            <a:r>
              <a:rPr lang="en-US" altLang="zh-CN" sz="2400" dirty="0" smtClean="0">
                <a:solidFill>
                  <a:srgbClr val="C00000"/>
                </a:solidFill>
                <a:latin typeface="华文中宋" panose="02010600040101010101" pitchFamily="2" charset="-122"/>
                <a:ea typeface="华文中宋" panose="02010600040101010101" pitchFamily="2" charset="-122"/>
              </a:rPr>
              <a:t>MOV.D</a:t>
            </a:r>
            <a:r>
              <a:rPr lang="zh-CN" altLang="en-US" sz="2400" dirty="0" smtClean="0">
                <a:latin typeface="华文中宋" panose="02010600040101010101" pitchFamily="2" charset="-122"/>
                <a:ea typeface="华文中宋" panose="02010600040101010101" pitchFamily="2" charset="-122"/>
              </a:rPr>
              <a:t>分别把一个单</a:t>
            </a:r>
            <a:r>
              <a:rPr lang="en-US" altLang="zh-CN" sz="2400" dirty="0" smtClean="0">
                <a:latin typeface="华文中宋" panose="02010600040101010101" pitchFamily="2" charset="-122"/>
                <a:ea typeface="华文中宋" panose="02010600040101010101" pitchFamily="2" charset="-122"/>
              </a:rPr>
              <a:t>/</a:t>
            </a:r>
            <a:r>
              <a:rPr lang="zh-CN" altLang="en-US" sz="2400" dirty="0" smtClean="0">
                <a:latin typeface="华文中宋" panose="02010600040101010101" pitchFamily="2" charset="-122"/>
                <a:ea typeface="华文中宋" panose="02010600040101010101" pitchFamily="2" charset="-122"/>
              </a:rPr>
              <a:t>双精度浮点数寄存器的值复制到另一个同类型的寄存器中。</a:t>
            </a:r>
            <a:endParaRPr lang="zh-CN" altLang="en-US" sz="2400" dirty="0" smtClean="0">
              <a:latin typeface="华文中宋" panose="02010600040101010101" pitchFamily="2" charset="-122"/>
              <a:ea typeface="华文中宋" panose="02010600040101010101" pitchFamily="2" charset="-122"/>
            </a:endParaRPr>
          </a:p>
          <a:p>
            <a:pPr>
              <a:lnSpc>
                <a:spcPts val="3500"/>
              </a:lnSpc>
            </a:pPr>
            <a:r>
              <a:rPr lang="en-US" altLang="zh-CN" sz="2400" dirty="0" smtClean="0">
                <a:latin typeface="华文中宋" panose="02010600040101010101" pitchFamily="2" charset="-122"/>
                <a:ea typeface="华文中宋" panose="02010600040101010101" pitchFamily="2" charset="-122"/>
              </a:rPr>
              <a:t>MFC1</a:t>
            </a:r>
            <a:r>
              <a:rPr lang="zh-CN" altLang="en-US" sz="2400" dirty="0" smtClean="0">
                <a:latin typeface="华文中宋" panose="02010600040101010101" pitchFamily="2" charset="-122"/>
                <a:ea typeface="华文中宋" panose="02010600040101010101" pitchFamily="2" charset="-122"/>
              </a:rPr>
              <a:t>，</a:t>
            </a:r>
            <a:r>
              <a:rPr lang="en-US" altLang="zh-CN" sz="2400" dirty="0" smtClean="0">
                <a:latin typeface="华文中宋" panose="02010600040101010101" pitchFamily="2" charset="-122"/>
                <a:ea typeface="华文中宋" panose="02010600040101010101" pitchFamily="2" charset="-122"/>
              </a:rPr>
              <a:t>MTC1</a:t>
            </a:r>
            <a:r>
              <a:rPr lang="zh-CN" altLang="en-US" sz="2400" dirty="0" smtClean="0">
                <a:latin typeface="华文中宋" panose="02010600040101010101" pitchFamily="2" charset="-122"/>
                <a:ea typeface="华文中宋" panose="02010600040101010101" pitchFamily="2" charset="-122"/>
              </a:rPr>
              <a:t>，</a:t>
            </a:r>
            <a:r>
              <a:rPr lang="en-US" altLang="zh-CN" sz="2400" dirty="0" smtClean="0">
                <a:latin typeface="华文中宋" panose="02010600040101010101" pitchFamily="2" charset="-122"/>
                <a:ea typeface="华文中宋" panose="02010600040101010101" pitchFamily="2" charset="-122"/>
              </a:rPr>
              <a:t>DMFC1</a:t>
            </a:r>
            <a:r>
              <a:rPr lang="zh-CN" altLang="en-US" sz="2400" dirty="0" smtClean="0">
                <a:latin typeface="华文中宋" panose="02010600040101010101" pitchFamily="2" charset="-122"/>
                <a:ea typeface="华文中宋" panose="02010600040101010101" pitchFamily="2" charset="-122"/>
              </a:rPr>
              <a:t>和</a:t>
            </a:r>
            <a:r>
              <a:rPr lang="en-US" altLang="zh-CN" sz="2400" dirty="0" smtClean="0">
                <a:latin typeface="华文中宋" panose="02010600040101010101" pitchFamily="2" charset="-122"/>
                <a:ea typeface="华文中宋" panose="02010600040101010101" pitchFamily="2" charset="-122"/>
              </a:rPr>
              <a:t>DMTC1</a:t>
            </a:r>
            <a:r>
              <a:rPr lang="zh-CN" altLang="en-US" sz="2400" dirty="0" smtClean="0">
                <a:latin typeface="华文中宋" panose="02010600040101010101" pitchFamily="2" charset="-122"/>
                <a:ea typeface="华文中宋" panose="02010600040101010101" pitchFamily="2" charset="-122"/>
              </a:rPr>
              <a:t>在一个单精度或双精度</a:t>
            </a:r>
            <a:r>
              <a:rPr lang="zh-CN" altLang="en-US" sz="2400" dirty="0" smtClean="0">
                <a:solidFill>
                  <a:srgbClr val="C00000"/>
                </a:solidFill>
                <a:latin typeface="华文中宋" panose="02010600040101010101" pitchFamily="2" charset="-122"/>
                <a:ea typeface="华文中宋" panose="02010600040101010101" pitchFamily="2" charset="-122"/>
              </a:rPr>
              <a:t>浮点数寄存器</a:t>
            </a:r>
            <a:r>
              <a:rPr lang="zh-CN" altLang="en-US" sz="2400" dirty="0" smtClean="0">
                <a:latin typeface="华文中宋" panose="02010600040101010101" pitchFamily="2" charset="-122"/>
                <a:ea typeface="华文中宋" panose="02010600040101010101" pitchFamily="2" charset="-122"/>
              </a:rPr>
              <a:t>和一个</a:t>
            </a:r>
            <a:r>
              <a:rPr lang="zh-CN" altLang="en-US" sz="2400" dirty="0" smtClean="0">
                <a:solidFill>
                  <a:srgbClr val="C00000"/>
                </a:solidFill>
                <a:latin typeface="华文中宋" panose="02010600040101010101" pitchFamily="2" charset="-122"/>
                <a:ea typeface="华文中宋" panose="02010600040101010101" pitchFamily="2" charset="-122"/>
              </a:rPr>
              <a:t>定点寄存器</a:t>
            </a:r>
            <a:r>
              <a:rPr lang="zh-CN" altLang="en-US" sz="2400" dirty="0" smtClean="0">
                <a:latin typeface="华文中宋" panose="02010600040101010101" pitchFamily="2" charset="-122"/>
                <a:ea typeface="华文中宋" panose="02010600040101010101" pitchFamily="2" charset="-122"/>
              </a:rPr>
              <a:t>之间</a:t>
            </a:r>
            <a:r>
              <a:rPr lang="zh-CN" altLang="en-US" sz="2400" dirty="0" smtClean="0">
                <a:solidFill>
                  <a:srgbClr val="C00000"/>
                </a:solidFill>
                <a:latin typeface="华文中宋" panose="02010600040101010101" pitchFamily="2" charset="-122"/>
                <a:ea typeface="华文中宋" panose="02010600040101010101" pitchFamily="2" charset="-122"/>
              </a:rPr>
              <a:t>传送数据</a:t>
            </a:r>
            <a:r>
              <a:rPr lang="zh-CN" altLang="en-US" sz="2400" dirty="0" smtClean="0">
                <a:latin typeface="华文中宋" panose="02010600040101010101" pitchFamily="2" charset="-122"/>
                <a:ea typeface="华文中宋" panose="02010600040101010101" pitchFamily="2" charset="-122"/>
              </a:rPr>
              <a:t>。</a:t>
            </a:r>
            <a:endParaRPr lang="en-US" altLang="zh-CN" dirty="0">
              <a:latin typeface="华文中宋" panose="02010600040101010101" pitchFamily="2" charset="-122"/>
              <a:ea typeface="华文中宋" panose="02010600040101010101" pitchFamily="2" charset="-122"/>
            </a:endParaRPr>
          </a:p>
          <a:p>
            <a:pPr marL="0" indent="0">
              <a:lnSpc>
                <a:spcPts val="3500"/>
              </a:lnSpc>
              <a:buNone/>
            </a:pPr>
            <a:r>
              <a:rPr lang="zh-CN" altLang="en-US" sz="2400" dirty="0" smtClean="0">
                <a:latin typeface="华文中宋" panose="02010600040101010101" pitchFamily="2" charset="-122"/>
                <a:ea typeface="华文中宋" panose="02010600040101010101" pitchFamily="2" charset="-122"/>
              </a:rPr>
              <a:t>      浮点操作：</a:t>
            </a:r>
            <a:r>
              <a:rPr lang="zh-CN" altLang="en-US" sz="2400" dirty="0" smtClean="0">
                <a:solidFill>
                  <a:srgbClr val="C00000"/>
                </a:solidFill>
                <a:latin typeface="华文中宋" panose="02010600040101010101" pitchFamily="2" charset="-122"/>
                <a:ea typeface="华文中宋" panose="02010600040101010101" pitchFamily="2" charset="-122"/>
              </a:rPr>
              <a:t>加、减、乘、除</a:t>
            </a:r>
            <a:r>
              <a:rPr lang="zh-CN" altLang="en-US" sz="2400" dirty="0" smtClean="0">
                <a:latin typeface="华文中宋" panose="02010600040101010101" pitchFamily="2" charset="-122"/>
                <a:ea typeface="华文中宋" panose="02010600040101010101" pitchFamily="2" charset="-122"/>
              </a:rPr>
              <a:t>。后缀</a:t>
            </a:r>
            <a:r>
              <a:rPr lang="en-US" altLang="zh-CN" sz="2400" dirty="0" smtClean="0">
                <a:latin typeface="华文中宋" panose="02010600040101010101" pitchFamily="2" charset="-122"/>
                <a:ea typeface="华文中宋" panose="02010600040101010101" pitchFamily="2" charset="-122"/>
              </a:rPr>
              <a:t>S</a:t>
            </a:r>
            <a:r>
              <a:rPr lang="zh-CN" altLang="en-US" sz="2400" dirty="0" smtClean="0">
                <a:latin typeface="华文中宋" panose="02010600040101010101" pitchFamily="2" charset="-122"/>
                <a:ea typeface="华文中宋" panose="02010600040101010101" pitchFamily="2" charset="-122"/>
              </a:rPr>
              <a:t>表示单精度浮点数，而后缀</a:t>
            </a:r>
            <a:r>
              <a:rPr lang="en-US" altLang="zh-CN" sz="2400" dirty="0" smtClean="0">
                <a:solidFill>
                  <a:srgbClr val="C00000"/>
                </a:solidFill>
                <a:latin typeface="华文中宋" panose="02010600040101010101" pitchFamily="2" charset="-122"/>
                <a:ea typeface="华文中宋" panose="02010600040101010101" pitchFamily="2" charset="-122"/>
              </a:rPr>
              <a:t>D</a:t>
            </a:r>
            <a:r>
              <a:rPr lang="zh-CN" altLang="en-US" sz="2400" dirty="0" smtClean="0">
                <a:latin typeface="华文中宋" panose="02010600040101010101" pitchFamily="2" charset="-122"/>
                <a:ea typeface="华文中宋" panose="02010600040101010101" pitchFamily="2" charset="-122"/>
              </a:rPr>
              <a:t>表示双精度浮点数。</a:t>
            </a:r>
            <a:endParaRPr lang="en-US" altLang="zh-CN" sz="2400" dirty="0">
              <a:latin typeface="华文中宋" panose="02010600040101010101" pitchFamily="2" charset="-122"/>
              <a:ea typeface="华文中宋" panose="02010600040101010101" pitchFamily="2" charset="-122"/>
            </a:endParaRPr>
          </a:p>
          <a:p>
            <a:pPr marL="0" indent="0">
              <a:lnSpc>
                <a:spcPts val="3500"/>
              </a:lnSpc>
              <a:buNone/>
            </a:pPr>
            <a:r>
              <a:rPr lang="zh-CN" altLang="en-US" sz="2400" dirty="0" smtClean="0">
                <a:latin typeface="华文中宋" panose="02010600040101010101" pitchFamily="2" charset="-122"/>
                <a:ea typeface="华文中宋" panose="02010600040101010101" pitchFamily="2" charset="-122"/>
              </a:rPr>
              <a:t>      为提高图形处理性能，</a:t>
            </a:r>
            <a:r>
              <a:rPr lang="en-US" altLang="zh-CN" sz="2400" dirty="0" smtClean="0">
                <a:latin typeface="华文中宋" panose="02010600040101010101" pitchFamily="2" charset="-122"/>
                <a:ea typeface="华文中宋" panose="02010600040101010101" pitchFamily="2" charset="-122"/>
              </a:rPr>
              <a:t>MIPS64</a:t>
            </a:r>
            <a:r>
              <a:rPr lang="zh-CN" altLang="en-US" sz="2400" dirty="0" smtClean="0">
                <a:latin typeface="华文中宋" panose="02010600040101010101" pitchFamily="2" charset="-122"/>
                <a:ea typeface="华文中宋" panose="02010600040101010101" pitchFamily="2" charset="-122"/>
              </a:rPr>
              <a:t>提供了在一个</a:t>
            </a:r>
            <a:r>
              <a:rPr lang="en-US" altLang="zh-CN" sz="2400" dirty="0" smtClean="0">
                <a:latin typeface="华文中宋" panose="02010600040101010101" pitchFamily="2" charset="-122"/>
                <a:ea typeface="华文中宋" panose="02010600040101010101" pitchFamily="2" charset="-122"/>
              </a:rPr>
              <a:t>64</a:t>
            </a:r>
            <a:r>
              <a:rPr lang="zh-CN" altLang="en-US" sz="2400" dirty="0" smtClean="0">
                <a:latin typeface="华文中宋" panose="02010600040101010101" pitchFamily="2" charset="-122"/>
                <a:ea typeface="华文中宋" panose="02010600040101010101" pitchFamily="2" charset="-122"/>
              </a:rPr>
              <a:t>位浮点数寄存器两半部分中分别进行两个</a:t>
            </a:r>
            <a:r>
              <a:rPr lang="en-US" altLang="zh-CN" sz="2400" dirty="0" smtClean="0">
                <a:latin typeface="华文中宋" panose="02010600040101010101" pitchFamily="2" charset="-122"/>
                <a:ea typeface="华文中宋" panose="02010600040101010101" pitchFamily="2" charset="-122"/>
              </a:rPr>
              <a:t>32</a:t>
            </a:r>
            <a:r>
              <a:rPr lang="zh-CN" altLang="en-US" sz="2400" dirty="0" smtClean="0">
                <a:latin typeface="华文中宋" panose="02010600040101010101" pitchFamily="2" charset="-122"/>
                <a:ea typeface="华文中宋" panose="02010600040101010101" pitchFamily="2" charset="-122"/>
              </a:rPr>
              <a:t>位浮点数的操作。</a:t>
            </a:r>
            <a:br>
              <a:rPr lang="zh-CN" altLang="en-US" sz="2400" dirty="0" smtClean="0">
                <a:latin typeface="华文中宋" panose="02010600040101010101" pitchFamily="2" charset="-122"/>
                <a:ea typeface="华文中宋" panose="02010600040101010101" pitchFamily="2" charset="-122"/>
              </a:rPr>
            </a:br>
            <a:endParaRPr lang="zh-CN" altLang="en-US" sz="2400" dirty="0" smtClean="0">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idx="4294967295"/>
          </p:nvPr>
        </p:nvSpPr>
        <p:spPr>
          <a:xfrm>
            <a:off x="436180" y="76200"/>
            <a:ext cx="8403020" cy="685800"/>
          </a:xfrm>
        </p:spPr>
        <p:txBody>
          <a:bodyPr>
            <a:normAutofit/>
          </a:bodyPr>
          <a:lstStyle/>
          <a:p>
            <a:pPr lvl="0">
              <a:spcBef>
                <a:spcPts val="0"/>
              </a:spcBef>
            </a:pPr>
            <a:r>
              <a:rPr lang="en-US" altLang="zh-CN" sz="2800" dirty="0" smtClean="0">
                <a:solidFill>
                  <a:srgbClr val="0000FF"/>
                </a:solidFill>
                <a:latin typeface="华文中宋" panose="02010600040101010101" pitchFamily="2" charset="-122"/>
                <a:ea typeface="华文中宋" panose="02010600040101010101" pitchFamily="2" charset="-122"/>
              </a:rPr>
              <a:t>2.9 MIPS</a:t>
            </a:r>
            <a:r>
              <a:rPr lang="zh-CN" altLang="en-US" sz="2800" dirty="0" smtClean="0">
                <a:solidFill>
                  <a:srgbClr val="0000FF"/>
                </a:solidFill>
                <a:latin typeface="华文中宋" panose="02010600040101010101" pitchFamily="2" charset="-122"/>
                <a:ea typeface="华文中宋" panose="02010600040101010101" pitchFamily="2" charset="-122"/>
              </a:rPr>
              <a:t>系统结构</a:t>
            </a:r>
            <a:endParaRPr lang="zh-CN" sz="2800" dirty="0">
              <a:solidFill>
                <a:schemeClr val="tx1"/>
              </a:solidFill>
              <a:latin typeface="华文中宋" panose="02010600040101010101" pitchFamily="2" charset="-122"/>
              <a:ea typeface="华文中宋" panose="02010600040101010101" pitchFamily="2" charset="-122"/>
            </a:endParaRPr>
          </a:p>
        </p:txBody>
      </p:sp>
      <p:sp>
        <p:nvSpPr>
          <p:cNvPr id="3" name="内容占位符 2"/>
          <p:cNvSpPr txBox="1"/>
          <p:nvPr/>
        </p:nvSpPr>
        <p:spPr>
          <a:xfrm>
            <a:off x="396000" y="819000"/>
            <a:ext cx="8229600" cy="1313856"/>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pPr marL="0" indent="0">
              <a:buNone/>
            </a:pPr>
            <a:r>
              <a:rPr lang="en-US" altLang="zh-CN" sz="2800" dirty="0" smtClean="0">
                <a:latin typeface="华文中宋" panose="02010600040101010101" pitchFamily="2" charset="-122"/>
                <a:ea typeface="华文中宋" panose="02010600040101010101" pitchFamily="2" charset="-122"/>
              </a:rPr>
              <a:t>MIPS</a:t>
            </a:r>
            <a:r>
              <a:rPr lang="zh-CN" altLang="en-US" sz="2800" dirty="0" smtClean="0">
                <a:latin typeface="华文中宋" panose="02010600040101010101" pitchFamily="2" charset="-122"/>
                <a:ea typeface="华文中宋" panose="02010600040101010101" pitchFamily="2" charset="-122"/>
              </a:rPr>
              <a:t>指令系统的使用</a:t>
            </a:r>
            <a:br>
              <a:rPr lang="zh-CN" altLang="en-US" sz="2400" dirty="0" smtClean="0">
                <a:latin typeface="华文中宋" panose="02010600040101010101" pitchFamily="2" charset="-122"/>
                <a:ea typeface="华文中宋" panose="02010600040101010101" pitchFamily="2" charset="-122"/>
              </a:rPr>
            </a:br>
            <a:r>
              <a:rPr lang="zh-CN" altLang="en-US" sz="2400" dirty="0" smtClean="0">
                <a:latin typeface="华文中宋" panose="02010600040101010101" pitchFamily="2" charset="-122"/>
                <a:ea typeface="华文中宋" panose="02010600040101010101" pitchFamily="2" charset="-122"/>
              </a:rPr>
              <a:t>      为了说明哪些指令更常用，后图给出了</a:t>
            </a:r>
            <a:r>
              <a:rPr lang="en-US" altLang="zh-CN" sz="2400" dirty="0" smtClean="0">
                <a:latin typeface="华文中宋" panose="02010600040101010101" pitchFamily="2" charset="-122"/>
                <a:ea typeface="华文中宋" panose="02010600040101010101" pitchFamily="2" charset="-122"/>
              </a:rPr>
              <a:t>5</a:t>
            </a:r>
            <a:r>
              <a:rPr lang="zh-CN" altLang="en-US" sz="2400" dirty="0" smtClean="0">
                <a:latin typeface="华文中宋" panose="02010600040101010101" pitchFamily="2" charset="-122"/>
                <a:ea typeface="华文中宋" panose="02010600040101010101" pitchFamily="2" charset="-122"/>
              </a:rPr>
              <a:t>个</a:t>
            </a:r>
            <a:r>
              <a:rPr lang="en-US" altLang="zh-CN" sz="2400" dirty="0" smtClean="0">
                <a:latin typeface="华文中宋" panose="02010600040101010101" pitchFamily="2" charset="-122"/>
                <a:ea typeface="华文中宋" panose="02010600040101010101" pitchFamily="2" charset="-122"/>
              </a:rPr>
              <a:t>SPEC</a:t>
            </a:r>
            <a:r>
              <a:rPr lang="en-US" altLang="zh-CN" sz="2400" dirty="0" smtClean="0">
                <a:solidFill>
                  <a:srgbClr val="FF0000"/>
                </a:solidFill>
                <a:latin typeface="华文中宋" panose="02010600040101010101" pitchFamily="2" charset="-122"/>
                <a:ea typeface="华文中宋" panose="02010600040101010101" pitchFamily="2" charset="-122"/>
              </a:rPr>
              <a:t>int</a:t>
            </a:r>
            <a:r>
              <a:rPr lang="en-US" altLang="zh-CN" sz="2400" dirty="0" smtClean="0">
                <a:latin typeface="华文中宋" panose="02010600040101010101" pitchFamily="2" charset="-122"/>
                <a:ea typeface="华文中宋" panose="02010600040101010101" pitchFamily="2" charset="-122"/>
              </a:rPr>
              <a:t>2000</a:t>
            </a:r>
            <a:r>
              <a:rPr lang="zh-CN" altLang="en-US" sz="2400" dirty="0" smtClean="0">
                <a:latin typeface="华文中宋" panose="02010600040101010101" pitchFamily="2" charset="-122"/>
                <a:ea typeface="华文中宋" panose="02010600040101010101" pitchFamily="2" charset="-122"/>
              </a:rPr>
              <a:t>程序的指令类别和指令调用频率。</a:t>
            </a:r>
            <a:endParaRPr lang="zh-CN" altLang="en-US" sz="1800" dirty="0" smtClean="0">
              <a:latin typeface="华文中宋" panose="02010600040101010101" pitchFamily="2" charset="-122"/>
              <a:ea typeface="华文中宋" panose="02010600040101010101" pitchFamily="2" charset="-122"/>
            </a:endParaRPr>
          </a:p>
        </p:txBody>
      </p:sp>
      <p:pic>
        <p:nvPicPr>
          <p:cNvPr id="4" name="图片 3"/>
          <p:cNvPicPr>
            <a:picLocks noChangeAspect="1"/>
          </p:cNvPicPr>
          <p:nvPr/>
        </p:nvPicPr>
        <p:blipFill>
          <a:blip r:embed="rId1"/>
          <a:stretch>
            <a:fillRect/>
          </a:stretch>
        </p:blipFill>
        <p:spPr>
          <a:xfrm>
            <a:off x="764524" y="2098576"/>
            <a:ext cx="7746332" cy="433142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idx="4294967295"/>
          </p:nvPr>
        </p:nvSpPr>
        <p:spPr>
          <a:xfrm>
            <a:off x="436180" y="76200"/>
            <a:ext cx="8403020" cy="685800"/>
          </a:xfrm>
        </p:spPr>
        <p:txBody>
          <a:bodyPr>
            <a:normAutofit/>
          </a:bodyPr>
          <a:lstStyle/>
          <a:p>
            <a:pPr lvl="0">
              <a:spcBef>
                <a:spcPts val="0"/>
              </a:spcBef>
            </a:pPr>
            <a:r>
              <a:rPr lang="en-US" altLang="zh-CN" sz="2800" dirty="0" smtClean="0">
                <a:solidFill>
                  <a:srgbClr val="0000FF"/>
                </a:solidFill>
                <a:latin typeface="华文中宋" panose="02010600040101010101" pitchFamily="2" charset="-122"/>
                <a:ea typeface="华文中宋" panose="02010600040101010101" pitchFamily="2" charset="-122"/>
              </a:rPr>
              <a:t>2.9 MIPS</a:t>
            </a:r>
            <a:r>
              <a:rPr lang="zh-CN" altLang="en-US" sz="2800" dirty="0" smtClean="0">
                <a:solidFill>
                  <a:srgbClr val="0000FF"/>
                </a:solidFill>
                <a:latin typeface="华文中宋" panose="02010600040101010101" pitchFamily="2" charset="-122"/>
                <a:ea typeface="华文中宋" panose="02010600040101010101" pitchFamily="2" charset="-122"/>
              </a:rPr>
              <a:t>系统结构</a:t>
            </a:r>
            <a:endParaRPr lang="zh-CN" sz="2800" dirty="0">
              <a:solidFill>
                <a:schemeClr val="tx1"/>
              </a:solidFill>
              <a:latin typeface="华文中宋" panose="02010600040101010101" pitchFamily="2" charset="-122"/>
              <a:ea typeface="华文中宋" panose="02010600040101010101" pitchFamily="2" charset="-122"/>
            </a:endParaRPr>
          </a:p>
        </p:txBody>
      </p:sp>
      <p:sp>
        <p:nvSpPr>
          <p:cNvPr id="3" name="内容占位符 2"/>
          <p:cNvSpPr txBox="1"/>
          <p:nvPr/>
        </p:nvSpPr>
        <p:spPr>
          <a:xfrm>
            <a:off x="396000" y="819000"/>
            <a:ext cx="8229600" cy="152988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pPr marL="0" indent="0">
              <a:buNone/>
            </a:pPr>
            <a:r>
              <a:rPr lang="en-US" altLang="zh-CN" sz="2800" dirty="0" smtClean="0">
                <a:latin typeface="华文中宋" panose="02010600040101010101" pitchFamily="2" charset="-122"/>
                <a:ea typeface="华文中宋" panose="02010600040101010101" pitchFamily="2" charset="-122"/>
              </a:rPr>
              <a:t>MIPS</a:t>
            </a:r>
            <a:r>
              <a:rPr lang="zh-CN" altLang="en-US" sz="2800" dirty="0" smtClean="0">
                <a:latin typeface="华文中宋" panose="02010600040101010101" pitchFamily="2" charset="-122"/>
                <a:ea typeface="华文中宋" panose="02010600040101010101" pitchFamily="2" charset="-122"/>
              </a:rPr>
              <a:t>指令系统的使用</a:t>
            </a:r>
            <a:br>
              <a:rPr lang="zh-CN" altLang="en-US" sz="2800" dirty="0" smtClean="0">
                <a:latin typeface="华文中宋" panose="02010600040101010101" pitchFamily="2" charset="-122"/>
                <a:ea typeface="华文中宋" panose="02010600040101010101" pitchFamily="2" charset="-122"/>
              </a:rPr>
            </a:br>
            <a:r>
              <a:rPr lang="zh-CN" altLang="en-US" sz="2800" dirty="0" smtClean="0">
                <a:latin typeface="华文中宋" panose="02010600040101010101" pitchFamily="2" charset="-122"/>
                <a:ea typeface="华文中宋" panose="02010600040101010101" pitchFamily="2" charset="-122"/>
              </a:rPr>
              <a:t>    </a:t>
            </a:r>
            <a:r>
              <a:rPr lang="zh-CN" altLang="en-US" sz="2400" dirty="0" smtClean="0">
                <a:latin typeface="华文中宋" panose="02010600040101010101" pitchFamily="2" charset="-122"/>
                <a:ea typeface="华文中宋" panose="02010600040101010101" pitchFamily="2" charset="-122"/>
              </a:rPr>
              <a:t>下图给出了</a:t>
            </a:r>
            <a:r>
              <a:rPr lang="en-US" altLang="zh-CN" sz="2400" dirty="0" smtClean="0">
                <a:latin typeface="华文中宋" panose="02010600040101010101" pitchFamily="2" charset="-122"/>
                <a:ea typeface="华文中宋" panose="02010600040101010101" pitchFamily="2" charset="-122"/>
              </a:rPr>
              <a:t>5</a:t>
            </a:r>
            <a:r>
              <a:rPr lang="zh-CN" altLang="en-US" sz="2400" dirty="0" smtClean="0">
                <a:latin typeface="华文中宋" panose="02010600040101010101" pitchFamily="2" charset="-122"/>
                <a:ea typeface="华文中宋" panose="02010600040101010101" pitchFamily="2" charset="-122"/>
              </a:rPr>
              <a:t>个</a:t>
            </a:r>
            <a:r>
              <a:rPr lang="en-US" altLang="zh-CN" sz="2400" dirty="0" smtClean="0">
                <a:latin typeface="华文中宋" panose="02010600040101010101" pitchFamily="2" charset="-122"/>
                <a:ea typeface="华文中宋" panose="02010600040101010101" pitchFamily="2" charset="-122"/>
              </a:rPr>
              <a:t>SPEC</a:t>
            </a:r>
            <a:r>
              <a:rPr lang="en-US" altLang="zh-CN" sz="2400" dirty="0" smtClean="0">
                <a:solidFill>
                  <a:srgbClr val="FF0000"/>
                </a:solidFill>
                <a:latin typeface="华文中宋" panose="02010600040101010101" pitchFamily="2" charset="-122"/>
                <a:ea typeface="华文中宋" panose="02010600040101010101" pitchFamily="2" charset="-122"/>
              </a:rPr>
              <a:t>fp</a:t>
            </a:r>
            <a:r>
              <a:rPr lang="en-US" altLang="zh-CN" sz="2400" dirty="0" smtClean="0">
                <a:latin typeface="华文中宋" panose="02010600040101010101" pitchFamily="2" charset="-122"/>
                <a:ea typeface="华文中宋" panose="02010600040101010101" pitchFamily="2" charset="-122"/>
              </a:rPr>
              <a:t>2000</a:t>
            </a:r>
            <a:r>
              <a:rPr lang="zh-CN" altLang="en-US" sz="2400" dirty="0" smtClean="0">
                <a:latin typeface="华文中宋" panose="02010600040101010101" pitchFamily="2" charset="-122"/>
                <a:ea typeface="华文中宋" panose="02010600040101010101" pitchFamily="2" charset="-122"/>
              </a:rPr>
              <a:t>程序的指令类别和指令调用频率。</a:t>
            </a:r>
            <a:endParaRPr lang="zh-CN" altLang="en-US" sz="1800" dirty="0" smtClean="0">
              <a:latin typeface="华文中宋" panose="02010600040101010101" pitchFamily="2" charset="-122"/>
              <a:ea typeface="华文中宋" panose="02010600040101010101" pitchFamily="2" charset="-122"/>
            </a:endParaRPr>
          </a:p>
        </p:txBody>
      </p:sp>
      <p:pic>
        <p:nvPicPr>
          <p:cNvPr id="4" name="内容占位符 3"/>
          <p:cNvPicPr>
            <a:picLocks noChangeAspect="1"/>
          </p:cNvPicPr>
          <p:nvPr/>
        </p:nvPicPr>
        <p:blipFill>
          <a:blip r:embed="rId1"/>
          <a:stretch>
            <a:fillRect/>
          </a:stretch>
        </p:blipFill>
        <p:spPr>
          <a:xfrm>
            <a:off x="1619673" y="1788196"/>
            <a:ext cx="6192688" cy="508265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p:cNvSpPr txBox="1"/>
          <p:nvPr/>
        </p:nvSpPr>
        <p:spPr>
          <a:xfrm>
            <a:off x="755576" y="404664"/>
            <a:ext cx="7562641" cy="6155018"/>
          </a:xfrm>
          <a:prstGeom prst="rect">
            <a:avLst/>
          </a:prstGeom>
          <a:noFill/>
        </p:spPr>
        <p:txBody>
          <a:bodyPr wrap="square" rtlCol="0">
            <a:spAutoFit/>
          </a:bodyPr>
          <a:lstStyle/>
          <a:p>
            <a:pPr>
              <a:lnSpc>
                <a:spcPct val="150000"/>
              </a:lnSpc>
              <a:spcAft>
                <a:spcPts val="1800"/>
              </a:spcAft>
            </a:pPr>
            <a:r>
              <a:rPr lang="zh-CN" altLang="en-US" sz="2800" b="1" dirty="0" smtClean="0">
                <a:solidFill>
                  <a:schemeClr val="accent1">
                    <a:lumMod val="75000"/>
                  </a:schemeClr>
                </a:solidFill>
                <a:latin typeface="华文中宋" panose="02010600040101010101" pitchFamily="2" charset="-122"/>
                <a:ea typeface="华文中宋" panose="02010600040101010101" pitchFamily="2" charset="-122"/>
              </a:rPr>
              <a:t>第</a:t>
            </a:r>
            <a:r>
              <a:rPr lang="en-US" altLang="zh-CN" sz="2800" b="1" dirty="0" smtClean="0">
                <a:solidFill>
                  <a:schemeClr val="accent1">
                    <a:lumMod val="75000"/>
                  </a:schemeClr>
                </a:solidFill>
                <a:latin typeface="华文中宋" panose="02010600040101010101" pitchFamily="2" charset="-122"/>
                <a:ea typeface="华文中宋" panose="02010600040101010101" pitchFamily="2" charset="-122"/>
              </a:rPr>
              <a:t>2</a:t>
            </a:r>
            <a:r>
              <a:rPr lang="zh-CN" altLang="en-US" sz="2800" b="1" dirty="0" smtClean="0">
                <a:solidFill>
                  <a:schemeClr val="accent1">
                    <a:lumMod val="75000"/>
                  </a:schemeClr>
                </a:solidFill>
                <a:latin typeface="华文中宋" panose="02010600040101010101" pitchFamily="2" charset="-122"/>
                <a:ea typeface="华文中宋" panose="02010600040101010101" pitchFamily="2" charset="-122"/>
              </a:rPr>
              <a:t>章  指令系统原理与示例</a:t>
            </a:r>
            <a:endParaRPr lang="en-US" altLang="zh-CN" sz="2800" b="1" dirty="0" smtClean="0">
              <a:solidFill>
                <a:schemeClr val="accent1">
                  <a:lumMod val="75000"/>
                </a:schemeClr>
              </a:solidFill>
              <a:latin typeface="华文中宋" panose="02010600040101010101" pitchFamily="2" charset="-122"/>
              <a:ea typeface="华文中宋" panose="02010600040101010101" pitchFamily="2" charset="-122"/>
            </a:endParaRPr>
          </a:p>
          <a:p>
            <a:pPr marL="342900" indent="-342900">
              <a:lnSpc>
                <a:spcPts val="3100"/>
              </a:lnSpc>
              <a:spcBef>
                <a:spcPct val="20000"/>
              </a:spcBef>
              <a:buClr>
                <a:schemeClr val="hlink"/>
              </a:buClr>
              <a:buSzPct val="70000"/>
              <a:buFont typeface="Wingdings" panose="05000000000000000000" pitchFamily="2" charset="2"/>
              <a:buNone/>
              <a:defRPr/>
            </a:pPr>
            <a:r>
              <a:rPr lang="en-US" altLang="zh-CN" sz="2400" kern="0" dirty="0">
                <a:latin typeface="华文中宋" panose="02010600040101010101" pitchFamily="2" charset="-122"/>
                <a:ea typeface="华文中宋" panose="02010600040101010101" pitchFamily="2" charset="-122"/>
              </a:rPr>
              <a:t>2.1  </a:t>
            </a:r>
            <a:r>
              <a:rPr lang="zh-CN" altLang="en-US" sz="2400" kern="0" dirty="0">
                <a:latin typeface="华文中宋" panose="02010600040101010101" pitchFamily="2" charset="-122"/>
                <a:ea typeface="华文中宋" panose="02010600040101010101" pitchFamily="2" charset="-122"/>
              </a:rPr>
              <a:t>简介</a:t>
            </a:r>
            <a:endParaRPr lang="en-US" altLang="zh-CN" sz="2400" kern="0" dirty="0">
              <a:latin typeface="华文中宋" panose="02010600040101010101" pitchFamily="2" charset="-122"/>
              <a:ea typeface="华文中宋" panose="02010600040101010101" pitchFamily="2" charset="-122"/>
            </a:endParaRPr>
          </a:p>
          <a:p>
            <a:pPr marL="342900" indent="-342900">
              <a:lnSpc>
                <a:spcPts val="3100"/>
              </a:lnSpc>
              <a:spcBef>
                <a:spcPct val="20000"/>
              </a:spcBef>
              <a:buClr>
                <a:schemeClr val="hlink"/>
              </a:buClr>
              <a:buSzPct val="70000"/>
              <a:defRPr/>
            </a:pPr>
            <a:r>
              <a:rPr lang="en-US" altLang="zh-CN" sz="2400" kern="0" dirty="0">
                <a:latin typeface="华文中宋" panose="02010600040101010101" pitchFamily="2" charset="-122"/>
                <a:ea typeface="华文中宋" panose="02010600040101010101" pitchFamily="2" charset="-122"/>
              </a:rPr>
              <a:t>2.2  </a:t>
            </a:r>
            <a:r>
              <a:rPr lang="zh-CN" altLang="en-US" sz="2400" kern="0" dirty="0">
                <a:latin typeface="华文中宋" panose="02010600040101010101" pitchFamily="2" charset="-122"/>
                <a:ea typeface="华文中宋" panose="02010600040101010101" pitchFamily="2" charset="-122"/>
              </a:rPr>
              <a:t>指令集系统结构的分类</a:t>
            </a:r>
            <a:endParaRPr lang="en-US" altLang="zh-CN" sz="2400" kern="0" dirty="0">
              <a:latin typeface="华文中宋" panose="02010600040101010101" pitchFamily="2" charset="-122"/>
              <a:ea typeface="华文中宋" panose="02010600040101010101" pitchFamily="2" charset="-122"/>
            </a:endParaRPr>
          </a:p>
          <a:p>
            <a:pPr marL="342900" indent="-342900">
              <a:lnSpc>
                <a:spcPts val="3100"/>
              </a:lnSpc>
              <a:spcBef>
                <a:spcPct val="20000"/>
              </a:spcBef>
              <a:buClr>
                <a:schemeClr val="hlink"/>
              </a:buClr>
              <a:buSzPct val="70000"/>
              <a:defRPr/>
            </a:pPr>
            <a:r>
              <a:rPr lang="en-US" altLang="zh-CN" sz="2400" kern="0" dirty="0">
                <a:latin typeface="华文中宋" panose="02010600040101010101" pitchFamily="2" charset="-122"/>
                <a:ea typeface="华文中宋" panose="02010600040101010101" pitchFamily="2" charset="-122"/>
              </a:rPr>
              <a:t>2.3  </a:t>
            </a:r>
            <a:r>
              <a:rPr lang="zh-CN" altLang="en-US" sz="2400" kern="0" dirty="0">
                <a:latin typeface="华文中宋" panose="02010600040101010101" pitchFamily="2" charset="-122"/>
                <a:ea typeface="华文中宋" panose="02010600040101010101" pitchFamily="2" charset="-122"/>
              </a:rPr>
              <a:t>存储器寻址</a:t>
            </a:r>
            <a:endParaRPr lang="en-US" altLang="zh-CN" sz="2400" kern="0" dirty="0">
              <a:latin typeface="华文中宋" panose="02010600040101010101" pitchFamily="2" charset="-122"/>
              <a:ea typeface="华文中宋" panose="02010600040101010101" pitchFamily="2" charset="-122"/>
            </a:endParaRPr>
          </a:p>
          <a:p>
            <a:pPr marL="342900" indent="-342900">
              <a:lnSpc>
                <a:spcPts val="3100"/>
              </a:lnSpc>
              <a:spcBef>
                <a:spcPct val="20000"/>
              </a:spcBef>
              <a:buClr>
                <a:schemeClr val="hlink"/>
              </a:buClr>
              <a:buSzPct val="70000"/>
              <a:buFont typeface="Wingdings" panose="05000000000000000000" pitchFamily="2" charset="2"/>
              <a:buNone/>
              <a:defRPr/>
            </a:pPr>
            <a:r>
              <a:rPr lang="en-US" altLang="zh-CN" sz="2400" kern="0" dirty="0">
                <a:latin typeface="华文中宋" panose="02010600040101010101" pitchFamily="2" charset="-122"/>
                <a:ea typeface="华文中宋" panose="02010600040101010101" pitchFamily="2" charset="-122"/>
              </a:rPr>
              <a:t>2.4  </a:t>
            </a:r>
            <a:r>
              <a:rPr lang="zh-CN" altLang="en-US" sz="2400" kern="0" dirty="0">
                <a:latin typeface="华文中宋" panose="02010600040101010101" pitchFamily="2" charset="-122"/>
                <a:ea typeface="华文中宋" panose="02010600040101010101" pitchFamily="2" charset="-122"/>
              </a:rPr>
              <a:t>操作数的大小和类别</a:t>
            </a:r>
            <a:endParaRPr lang="en-US" altLang="zh-CN" sz="2400" kern="0" dirty="0">
              <a:latin typeface="华文中宋" panose="02010600040101010101" pitchFamily="2" charset="-122"/>
              <a:ea typeface="华文中宋" panose="02010600040101010101" pitchFamily="2" charset="-122"/>
            </a:endParaRPr>
          </a:p>
          <a:p>
            <a:pPr marL="342900" indent="-342900">
              <a:lnSpc>
                <a:spcPts val="3100"/>
              </a:lnSpc>
              <a:spcBef>
                <a:spcPct val="20000"/>
              </a:spcBef>
              <a:buClr>
                <a:schemeClr val="hlink"/>
              </a:buClr>
              <a:buSzPct val="70000"/>
              <a:defRPr/>
            </a:pPr>
            <a:r>
              <a:rPr lang="en-US" altLang="zh-CN" sz="2400" kern="0" dirty="0">
                <a:latin typeface="华文中宋" panose="02010600040101010101" pitchFamily="2" charset="-122"/>
                <a:ea typeface="华文中宋" panose="02010600040101010101" pitchFamily="2" charset="-122"/>
              </a:rPr>
              <a:t>2.5  </a:t>
            </a:r>
            <a:r>
              <a:rPr lang="zh-CN" altLang="en-US" sz="2400" kern="0" dirty="0">
                <a:latin typeface="华文中宋" panose="02010600040101010101" pitchFamily="2" charset="-122"/>
                <a:ea typeface="华文中宋" panose="02010600040101010101" pitchFamily="2" charset="-122"/>
              </a:rPr>
              <a:t>指令系统的操作</a:t>
            </a:r>
            <a:endParaRPr lang="en-US" altLang="zh-CN" sz="2400" kern="0" dirty="0">
              <a:latin typeface="华文中宋" panose="02010600040101010101" pitchFamily="2" charset="-122"/>
              <a:ea typeface="华文中宋" panose="02010600040101010101" pitchFamily="2" charset="-122"/>
            </a:endParaRPr>
          </a:p>
          <a:p>
            <a:pPr marL="342900" indent="-342900">
              <a:lnSpc>
                <a:spcPts val="3100"/>
              </a:lnSpc>
              <a:spcBef>
                <a:spcPct val="20000"/>
              </a:spcBef>
              <a:buClr>
                <a:schemeClr val="hlink"/>
              </a:buClr>
              <a:buSzPct val="70000"/>
              <a:buFont typeface="Wingdings" panose="05000000000000000000" pitchFamily="2" charset="2"/>
              <a:buNone/>
              <a:defRPr/>
            </a:pPr>
            <a:r>
              <a:rPr lang="en-US" altLang="zh-CN" sz="2400" kern="0" dirty="0">
                <a:latin typeface="华文中宋" panose="02010600040101010101" pitchFamily="2" charset="-122"/>
                <a:ea typeface="华文中宋" panose="02010600040101010101" pitchFamily="2" charset="-122"/>
              </a:rPr>
              <a:t>2.6  </a:t>
            </a:r>
            <a:r>
              <a:rPr lang="zh-CN" altLang="en-US" sz="2400" kern="0" dirty="0">
                <a:latin typeface="华文中宋" panose="02010600040101010101" pitchFamily="2" charset="-122"/>
                <a:ea typeface="华文中宋" panose="02010600040101010101" pitchFamily="2" charset="-122"/>
              </a:rPr>
              <a:t>控制流指令</a:t>
            </a:r>
            <a:endParaRPr lang="en-US" altLang="zh-CN" sz="2400" kern="0" dirty="0">
              <a:latin typeface="华文中宋" panose="02010600040101010101" pitchFamily="2" charset="-122"/>
              <a:ea typeface="华文中宋" panose="02010600040101010101" pitchFamily="2" charset="-122"/>
            </a:endParaRPr>
          </a:p>
          <a:p>
            <a:pPr marL="342900" indent="-342900">
              <a:lnSpc>
                <a:spcPts val="3100"/>
              </a:lnSpc>
              <a:spcBef>
                <a:spcPct val="20000"/>
              </a:spcBef>
              <a:buClr>
                <a:schemeClr val="hlink"/>
              </a:buClr>
              <a:buSzPct val="70000"/>
              <a:defRPr/>
            </a:pPr>
            <a:r>
              <a:rPr lang="en-US" altLang="zh-CN" sz="2400" kern="0" dirty="0">
                <a:latin typeface="华文中宋" panose="02010600040101010101" pitchFamily="2" charset="-122"/>
                <a:ea typeface="华文中宋" panose="02010600040101010101" pitchFamily="2" charset="-122"/>
              </a:rPr>
              <a:t>2.7  </a:t>
            </a:r>
            <a:r>
              <a:rPr lang="zh-CN" altLang="en-US" sz="2400" kern="0" dirty="0">
                <a:latin typeface="华文中宋" panose="02010600040101010101" pitchFamily="2" charset="-122"/>
                <a:ea typeface="华文中宋" panose="02010600040101010101" pitchFamily="2" charset="-122"/>
              </a:rPr>
              <a:t>指令系统的编码</a:t>
            </a:r>
            <a:endParaRPr lang="en-US" altLang="zh-CN" sz="2400" kern="0" dirty="0">
              <a:latin typeface="华文中宋" panose="02010600040101010101" pitchFamily="2" charset="-122"/>
              <a:ea typeface="华文中宋" panose="02010600040101010101" pitchFamily="2" charset="-122"/>
            </a:endParaRPr>
          </a:p>
          <a:p>
            <a:pPr marL="342900" indent="-342900">
              <a:lnSpc>
                <a:spcPts val="3100"/>
              </a:lnSpc>
              <a:spcBef>
                <a:spcPct val="20000"/>
              </a:spcBef>
              <a:buClr>
                <a:schemeClr val="hlink"/>
              </a:buClr>
              <a:buSzPct val="70000"/>
              <a:buFont typeface="Wingdings" panose="05000000000000000000" pitchFamily="2" charset="2"/>
              <a:buNone/>
              <a:defRPr/>
            </a:pPr>
            <a:r>
              <a:rPr lang="en-US" altLang="zh-CN" sz="2400" kern="0" dirty="0">
                <a:latin typeface="华文中宋" panose="02010600040101010101" pitchFamily="2" charset="-122"/>
                <a:ea typeface="华文中宋" panose="02010600040101010101" pitchFamily="2" charset="-122"/>
              </a:rPr>
              <a:t>2.8  </a:t>
            </a:r>
            <a:r>
              <a:rPr lang="zh-CN" altLang="en-US" sz="2400" kern="0" dirty="0">
                <a:latin typeface="华文中宋" panose="02010600040101010101" pitchFamily="2" charset="-122"/>
                <a:ea typeface="华文中宋" panose="02010600040101010101" pitchFamily="2" charset="-122"/>
              </a:rPr>
              <a:t>相关问题：编译器的角色</a:t>
            </a:r>
            <a:endParaRPr lang="en-US" altLang="zh-CN" sz="2400" kern="0" dirty="0">
              <a:latin typeface="华文中宋" panose="02010600040101010101" pitchFamily="2" charset="-122"/>
              <a:ea typeface="华文中宋" panose="02010600040101010101" pitchFamily="2" charset="-122"/>
            </a:endParaRPr>
          </a:p>
          <a:p>
            <a:pPr marL="342900" indent="-342900">
              <a:lnSpc>
                <a:spcPts val="3100"/>
              </a:lnSpc>
              <a:spcBef>
                <a:spcPct val="20000"/>
              </a:spcBef>
              <a:buClr>
                <a:schemeClr val="hlink"/>
              </a:buClr>
              <a:buSzPct val="70000"/>
              <a:defRPr/>
            </a:pPr>
            <a:r>
              <a:rPr lang="en-US" altLang="zh-CN" sz="2400" kern="0" dirty="0">
                <a:latin typeface="华文中宋" panose="02010600040101010101" pitchFamily="2" charset="-122"/>
                <a:ea typeface="华文中宋" panose="02010600040101010101" pitchFamily="2" charset="-122"/>
              </a:rPr>
              <a:t>2.9  MIPS</a:t>
            </a:r>
            <a:r>
              <a:rPr lang="zh-CN" altLang="en-US" sz="2400" kern="0" dirty="0">
                <a:latin typeface="华文中宋" panose="02010600040101010101" pitchFamily="2" charset="-122"/>
                <a:ea typeface="华文中宋" panose="02010600040101010101" pitchFamily="2" charset="-122"/>
              </a:rPr>
              <a:t>系统结构</a:t>
            </a:r>
            <a:endParaRPr lang="en-US" altLang="zh-CN" sz="2400" kern="0" dirty="0">
              <a:latin typeface="华文中宋" panose="02010600040101010101" pitchFamily="2" charset="-122"/>
              <a:ea typeface="华文中宋" panose="02010600040101010101" pitchFamily="2" charset="-122"/>
            </a:endParaRPr>
          </a:p>
          <a:p>
            <a:pPr marL="342900" indent="-342900">
              <a:lnSpc>
                <a:spcPts val="3100"/>
              </a:lnSpc>
              <a:spcBef>
                <a:spcPct val="20000"/>
              </a:spcBef>
              <a:buClr>
                <a:schemeClr val="hlink"/>
              </a:buClr>
              <a:buSzPct val="70000"/>
              <a:buFont typeface="Wingdings" panose="05000000000000000000" pitchFamily="2" charset="2"/>
              <a:buNone/>
              <a:defRPr/>
            </a:pPr>
            <a:r>
              <a:rPr lang="en-US" altLang="zh-CN" sz="2400" kern="0" dirty="0">
                <a:solidFill>
                  <a:srgbClr val="0000FF"/>
                </a:solidFill>
                <a:latin typeface="华文中宋" panose="02010600040101010101" pitchFamily="2" charset="-122"/>
                <a:ea typeface="华文中宋" panose="02010600040101010101" pitchFamily="2" charset="-122"/>
              </a:rPr>
              <a:t>2.10  </a:t>
            </a:r>
            <a:r>
              <a:rPr lang="zh-CN" altLang="en-US" sz="2400" kern="0" dirty="0">
                <a:solidFill>
                  <a:srgbClr val="0000FF"/>
                </a:solidFill>
                <a:latin typeface="华文中宋" panose="02010600040101010101" pitchFamily="2" charset="-122"/>
                <a:ea typeface="华文中宋" panose="02010600040101010101" pitchFamily="2" charset="-122"/>
              </a:rPr>
              <a:t>谬误和易犯的错误</a:t>
            </a:r>
            <a:endParaRPr lang="en-US" altLang="zh-CN" sz="2400" kern="0" dirty="0">
              <a:solidFill>
                <a:srgbClr val="0000FF"/>
              </a:solidFill>
              <a:latin typeface="华文中宋" panose="02010600040101010101" pitchFamily="2" charset="-122"/>
              <a:ea typeface="华文中宋" panose="02010600040101010101" pitchFamily="2" charset="-122"/>
            </a:endParaRPr>
          </a:p>
          <a:p>
            <a:pPr marL="342900" indent="-342900">
              <a:lnSpc>
                <a:spcPts val="3100"/>
              </a:lnSpc>
              <a:spcBef>
                <a:spcPct val="20000"/>
              </a:spcBef>
              <a:buClr>
                <a:schemeClr val="hlink"/>
              </a:buClr>
              <a:buSzPct val="70000"/>
              <a:buFont typeface="Wingdings" panose="05000000000000000000" pitchFamily="2" charset="2"/>
              <a:buNone/>
              <a:defRPr/>
            </a:pPr>
            <a:r>
              <a:rPr lang="en-US" altLang="zh-CN" sz="2400" kern="0" dirty="0" smtClean="0">
                <a:latin typeface="华文中宋" panose="02010600040101010101" pitchFamily="2" charset="-122"/>
                <a:ea typeface="华文中宋" panose="02010600040101010101" pitchFamily="2" charset="-122"/>
              </a:rPr>
              <a:t>2.11 </a:t>
            </a:r>
            <a:r>
              <a:rPr lang="zh-CN" altLang="en-US" sz="2400" kern="0" dirty="0" smtClean="0">
                <a:latin typeface="华文中宋" panose="02010600040101010101" pitchFamily="2" charset="-122"/>
                <a:ea typeface="华文中宋" panose="02010600040101010101" pitchFamily="2" charset="-122"/>
              </a:rPr>
              <a:t>结论</a:t>
            </a:r>
            <a:endParaRPr lang="en-US" altLang="zh-CN" sz="2400" kern="0" dirty="0">
              <a:latin typeface="华文中宋" panose="02010600040101010101" pitchFamily="2" charset="-122"/>
              <a:ea typeface="华文中宋" panose="02010600040101010101" pitchFamily="2" charset="-122"/>
            </a:endParaRPr>
          </a:p>
        </p:txBody>
      </p:sp>
      <p:cxnSp>
        <p:nvCxnSpPr>
          <p:cNvPr id="3" name="Straight Connector 9"/>
          <p:cNvCxnSpPr/>
          <p:nvPr/>
        </p:nvCxnSpPr>
        <p:spPr>
          <a:xfrm>
            <a:off x="682352" y="1267172"/>
            <a:ext cx="5257800" cy="1588"/>
          </a:xfrm>
          <a:prstGeom prst="line">
            <a:avLst/>
          </a:prstGeom>
          <a:ln w="47625">
            <a:solidFill>
              <a:schemeClr val="tx1"/>
            </a:solidFill>
          </a:ln>
          <a:effectLst/>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idx="4294967295"/>
          </p:nvPr>
        </p:nvSpPr>
        <p:spPr>
          <a:xfrm>
            <a:off x="436180" y="76200"/>
            <a:ext cx="8403020" cy="685800"/>
          </a:xfrm>
        </p:spPr>
        <p:txBody>
          <a:bodyPr>
            <a:normAutofit/>
          </a:bodyPr>
          <a:lstStyle/>
          <a:p>
            <a:pPr lvl="0">
              <a:spcBef>
                <a:spcPts val="0"/>
              </a:spcBef>
            </a:pPr>
            <a:r>
              <a:rPr lang="en-US" altLang="zh-CN" sz="2800" dirty="0" smtClean="0">
                <a:solidFill>
                  <a:srgbClr val="0000FF"/>
                </a:solidFill>
                <a:latin typeface="华文中宋" panose="02010600040101010101" pitchFamily="2" charset="-122"/>
                <a:ea typeface="华文中宋" panose="02010600040101010101" pitchFamily="2" charset="-122"/>
              </a:rPr>
              <a:t>2.10 </a:t>
            </a:r>
            <a:r>
              <a:rPr lang="zh-CN" altLang="en-US" sz="2800" dirty="0" smtClean="0">
                <a:solidFill>
                  <a:srgbClr val="0000FF"/>
                </a:solidFill>
                <a:latin typeface="华文中宋" panose="02010600040101010101" pitchFamily="2" charset="-122"/>
                <a:ea typeface="华文中宋" panose="02010600040101010101" pitchFamily="2" charset="-122"/>
              </a:rPr>
              <a:t>谬误和易犯的错误</a:t>
            </a:r>
            <a:endParaRPr lang="zh-CN" sz="2800" dirty="0">
              <a:solidFill>
                <a:schemeClr val="tx1"/>
              </a:solidFill>
              <a:latin typeface="华文中宋" panose="02010600040101010101" pitchFamily="2" charset="-122"/>
              <a:ea typeface="华文中宋" panose="02010600040101010101" pitchFamily="2" charset="-122"/>
            </a:endParaRPr>
          </a:p>
        </p:txBody>
      </p:sp>
      <p:sp>
        <p:nvSpPr>
          <p:cNvPr id="3" name="内容占位符 2"/>
          <p:cNvSpPr txBox="1"/>
          <p:nvPr/>
        </p:nvSpPr>
        <p:spPr>
          <a:xfrm>
            <a:off x="317442" y="1124744"/>
            <a:ext cx="8640496" cy="4752528"/>
          </a:xfrm>
          <a:prstGeom prst="rect">
            <a:avLst/>
          </a:prstGeom>
          <a:noFill/>
        </p:spPr>
        <p:txBody>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pPr marL="0" indent="0">
              <a:buNone/>
            </a:pPr>
            <a:r>
              <a:rPr lang="zh-CN" altLang="en-US" sz="2800" dirty="0" smtClean="0">
                <a:latin typeface="华文中宋" panose="02010600040101010101" pitchFamily="2" charset="-122"/>
                <a:ea typeface="华文中宋" panose="02010600040101010101" pitchFamily="2" charset="-122"/>
              </a:rPr>
              <a:t>易犯的错误：设计一种“高级”指令系统特性就意味着要支持一种高级语言结构。</a:t>
            </a:r>
            <a:br>
              <a:rPr lang="zh-CN" altLang="en-US" dirty="0" smtClean="0">
                <a:latin typeface="华文中宋" panose="02010600040101010101" pitchFamily="2" charset="-122"/>
                <a:ea typeface="华文中宋" panose="02010600040101010101" pitchFamily="2" charset="-122"/>
              </a:rPr>
            </a:br>
            <a:r>
              <a:rPr lang="zh-CN" altLang="en-US" dirty="0" smtClean="0">
                <a:latin typeface="华文中宋" panose="02010600040101010101" pitchFamily="2" charset="-122"/>
                <a:ea typeface="华文中宋" panose="02010600040101010101" pitchFamily="2" charset="-122"/>
              </a:rPr>
              <a:t>    </a:t>
            </a:r>
            <a:r>
              <a:rPr lang="zh-CN" altLang="en-US" sz="2400" dirty="0" smtClean="0">
                <a:latin typeface="华文中宋" panose="02010600040101010101" pitchFamily="2" charset="-122"/>
                <a:ea typeface="华文中宋" panose="02010600040101010101" pitchFamily="2" charset="-122"/>
              </a:rPr>
              <a:t>为了支持高级语言的特征，设计者们会设计出一些灵活性很强、强有力的指令。但是，这些指令经常会做些需求以外的工作，或者不能准确地符合一些语言的要求。曾经有很多努力花在</a:t>
            </a:r>
            <a:r>
              <a:rPr lang="en-US" altLang="zh-CN" sz="2400" dirty="0" smtClean="0">
                <a:latin typeface="华文中宋" panose="02010600040101010101" pitchFamily="2" charset="-122"/>
                <a:ea typeface="华文中宋" panose="02010600040101010101" pitchFamily="2" charset="-122"/>
              </a:rPr>
              <a:t>20</a:t>
            </a:r>
            <a:r>
              <a:rPr lang="zh-CN" altLang="en-US" sz="2400" dirty="0" smtClean="0">
                <a:latin typeface="华文中宋" panose="02010600040101010101" pitchFamily="2" charset="-122"/>
                <a:ea typeface="华文中宋" panose="02010600040101010101" pitchFamily="2" charset="-122"/>
              </a:rPr>
              <a:t>世纪</a:t>
            </a:r>
            <a:r>
              <a:rPr lang="en-US" altLang="zh-CN" sz="2400" dirty="0" smtClean="0">
                <a:latin typeface="华文中宋" panose="02010600040101010101" pitchFamily="2" charset="-122"/>
                <a:ea typeface="华文中宋" panose="02010600040101010101" pitchFamily="2" charset="-122"/>
              </a:rPr>
              <a:t>70</a:t>
            </a:r>
            <a:r>
              <a:rPr lang="zh-CN" altLang="en-US" sz="2400" dirty="0" smtClean="0">
                <a:latin typeface="华文中宋" panose="02010600040101010101" pitchFamily="2" charset="-122"/>
                <a:ea typeface="华文中宋" panose="02010600040101010101" pitchFamily="2" charset="-122"/>
              </a:rPr>
              <a:t>年代 “语义缺口”问题上。虽然是想补充指令系统使得硬件的功能达到语言的水平，但是，这些增加的功能却又导致了被</a:t>
            </a:r>
            <a:r>
              <a:rPr lang="en-US" altLang="zh-CN" sz="2400" dirty="0" err="1" smtClean="0">
                <a:latin typeface="华文中宋" panose="02010600040101010101" pitchFamily="2" charset="-122"/>
                <a:ea typeface="华文中宋" panose="02010600040101010101" pitchFamily="2" charset="-122"/>
              </a:rPr>
              <a:t>Wulf</a:t>
            </a:r>
            <a:r>
              <a:rPr lang="en-US" altLang="zh-CN" sz="2400" dirty="0" smtClean="0">
                <a:latin typeface="华文中宋" panose="02010600040101010101" pitchFamily="2" charset="-122"/>
                <a:ea typeface="华文中宋" panose="02010600040101010101" pitchFamily="2" charset="-122"/>
              </a:rPr>
              <a:t>[1984]</a:t>
            </a:r>
            <a:r>
              <a:rPr lang="zh-CN" altLang="en-US" sz="2400" dirty="0" smtClean="0">
                <a:latin typeface="华文中宋" panose="02010600040101010101" pitchFamily="2" charset="-122"/>
                <a:ea typeface="华文中宋" panose="02010600040101010101" pitchFamily="2" charset="-122"/>
              </a:rPr>
              <a:t>称为</a:t>
            </a:r>
            <a:r>
              <a:rPr lang="zh-CN" altLang="en-US" sz="2400" dirty="0" smtClean="0">
                <a:solidFill>
                  <a:srgbClr val="C00000"/>
                </a:solidFill>
                <a:latin typeface="华文中宋" panose="02010600040101010101" pitchFamily="2" charset="-122"/>
                <a:ea typeface="华文中宋" panose="02010600040101010101" pitchFamily="2" charset="-122"/>
              </a:rPr>
              <a:t>语义冲突</a:t>
            </a:r>
            <a:r>
              <a:rPr lang="zh-CN" altLang="en-US" sz="2400" dirty="0" smtClean="0">
                <a:latin typeface="华文中宋" panose="02010600040101010101" pitchFamily="2" charset="-122"/>
                <a:ea typeface="华文中宋" panose="02010600040101010101" pitchFamily="2" charset="-122"/>
              </a:rPr>
              <a:t>问题：</a:t>
            </a:r>
            <a:br>
              <a:rPr lang="zh-CN" altLang="en-US" sz="2400" dirty="0" smtClean="0">
                <a:latin typeface="华文中宋" panose="02010600040101010101" pitchFamily="2" charset="-122"/>
                <a:ea typeface="华文中宋" panose="02010600040101010101" pitchFamily="2" charset="-122"/>
              </a:rPr>
            </a:br>
            <a:r>
              <a:rPr lang="zh-CN" altLang="en-US" sz="2400" dirty="0" smtClean="0">
                <a:solidFill>
                  <a:srgbClr val="FF0000"/>
                </a:solidFill>
                <a:latin typeface="华文中宋" panose="02010600040101010101" pitchFamily="2" charset="-122"/>
                <a:ea typeface="华文中宋" panose="02010600040101010101" pitchFamily="2" charset="-122"/>
              </a:rPr>
              <a:t>      由于给指令赋予了过多内容，因此机器的设计者仅能够在有限的环境中使用指令。</a:t>
            </a:r>
            <a:br>
              <a:rPr lang="zh-CN" altLang="en-US" sz="2400" dirty="0" smtClean="0">
                <a:solidFill>
                  <a:srgbClr val="FF0000"/>
                </a:solidFill>
                <a:latin typeface="华文中宋" panose="02010600040101010101" pitchFamily="2" charset="-122"/>
                <a:ea typeface="华文中宋" panose="02010600040101010101" pitchFamily="2" charset="-122"/>
              </a:rPr>
            </a:br>
            <a:r>
              <a:rPr lang="zh-CN" altLang="en-US" sz="2400" dirty="0" smtClean="0">
                <a:solidFill>
                  <a:srgbClr val="FF0000"/>
                </a:solidFill>
                <a:latin typeface="华文中宋" panose="02010600040101010101" pitchFamily="2" charset="-122"/>
                <a:ea typeface="华文中宋" panose="02010600040101010101" pitchFamily="2" charset="-122"/>
              </a:rPr>
              <a:t>      </a:t>
            </a:r>
            <a:r>
              <a:rPr lang="zh-CN" altLang="en-US" sz="2400" dirty="0" smtClean="0">
                <a:latin typeface="华文中宋" panose="02010600040101010101" pitchFamily="2" charset="-122"/>
                <a:ea typeface="华文中宋" panose="02010600040101010101" pitchFamily="2" charset="-122"/>
              </a:rPr>
              <a:t>对于经常发生的情况来说，这种指令的功能通常过于强大，这就导致了</a:t>
            </a:r>
            <a:r>
              <a:rPr lang="zh-CN" altLang="en-US" sz="2400" dirty="0" smtClean="0">
                <a:solidFill>
                  <a:srgbClr val="C00000"/>
                </a:solidFill>
                <a:latin typeface="华文中宋" panose="02010600040101010101" pitchFamily="2" charset="-122"/>
                <a:ea typeface="华文中宋" panose="02010600040101010101" pitchFamily="2" charset="-122"/>
              </a:rPr>
              <a:t>许多不必要工作</a:t>
            </a:r>
            <a:r>
              <a:rPr lang="zh-CN" altLang="en-US" sz="2400" dirty="0" smtClean="0">
                <a:latin typeface="华文中宋" panose="02010600040101010101" pitchFamily="2" charset="-122"/>
                <a:ea typeface="华文中宋" panose="02010600040101010101" pitchFamily="2" charset="-122"/>
              </a:rPr>
              <a:t>以及</a:t>
            </a:r>
            <a:r>
              <a:rPr lang="zh-CN" altLang="en-US" sz="2400" dirty="0" smtClean="0">
                <a:solidFill>
                  <a:srgbClr val="C00000"/>
                </a:solidFill>
                <a:latin typeface="华文中宋" panose="02010600040101010101" pitchFamily="2" charset="-122"/>
                <a:ea typeface="华文中宋" panose="02010600040101010101" pitchFamily="2" charset="-122"/>
              </a:rPr>
              <a:t>指令速度降低</a:t>
            </a:r>
            <a:r>
              <a:rPr lang="zh-CN" altLang="en-US" sz="2400" dirty="0" smtClean="0">
                <a:latin typeface="华文中宋" panose="02010600040101010101" pitchFamily="2" charset="-122"/>
                <a:ea typeface="华文中宋" panose="02010600040101010101" pitchFamily="2" charset="-122"/>
              </a:rPr>
              <a:t>。</a:t>
            </a:r>
            <a:endParaRPr lang="zh-CN" altLang="en-US" sz="2400" dirty="0" smtClean="0">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idx="4294967295"/>
          </p:nvPr>
        </p:nvSpPr>
        <p:spPr>
          <a:xfrm>
            <a:off x="436180" y="76200"/>
            <a:ext cx="8403020" cy="685800"/>
          </a:xfrm>
        </p:spPr>
        <p:txBody>
          <a:bodyPr>
            <a:normAutofit/>
          </a:bodyPr>
          <a:lstStyle/>
          <a:p>
            <a:pPr lvl="0">
              <a:spcBef>
                <a:spcPts val="0"/>
              </a:spcBef>
            </a:pPr>
            <a:r>
              <a:rPr lang="en-US" altLang="zh-CN" sz="2800" dirty="0" smtClean="0">
                <a:solidFill>
                  <a:srgbClr val="0000FF"/>
                </a:solidFill>
                <a:latin typeface="华文中宋" panose="02010600040101010101" pitchFamily="2" charset="-122"/>
                <a:ea typeface="华文中宋" panose="02010600040101010101" pitchFamily="2" charset="-122"/>
              </a:rPr>
              <a:t>2.10 </a:t>
            </a:r>
            <a:r>
              <a:rPr lang="zh-CN" altLang="en-US" sz="2800" dirty="0" smtClean="0">
                <a:solidFill>
                  <a:srgbClr val="0000FF"/>
                </a:solidFill>
                <a:latin typeface="华文中宋" panose="02010600040101010101" pitchFamily="2" charset="-122"/>
                <a:ea typeface="华文中宋" panose="02010600040101010101" pitchFamily="2" charset="-122"/>
              </a:rPr>
              <a:t>谬误和易犯的错误</a:t>
            </a:r>
            <a:endParaRPr lang="zh-CN" sz="2800" dirty="0">
              <a:solidFill>
                <a:schemeClr val="tx1"/>
              </a:solidFill>
              <a:latin typeface="华文中宋" panose="02010600040101010101" pitchFamily="2" charset="-122"/>
              <a:ea typeface="华文中宋" panose="02010600040101010101" pitchFamily="2" charset="-122"/>
            </a:endParaRPr>
          </a:p>
        </p:txBody>
      </p:sp>
      <p:sp>
        <p:nvSpPr>
          <p:cNvPr id="4" name="内容占位符 2"/>
          <p:cNvSpPr txBox="1"/>
          <p:nvPr/>
        </p:nvSpPr>
        <p:spPr>
          <a:xfrm>
            <a:off x="416910" y="1268760"/>
            <a:ext cx="8229600" cy="390614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pPr marL="0" indent="0">
              <a:buNone/>
            </a:pPr>
            <a:r>
              <a:rPr lang="zh-CN" altLang="en-US" sz="2800" dirty="0" smtClean="0">
                <a:latin typeface="华文中宋" panose="02010600040101010101" pitchFamily="2" charset="-122"/>
                <a:ea typeface="华文中宋" panose="02010600040101010101" pitchFamily="2" charset="-122"/>
              </a:rPr>
              <a:t>谬误：存在一种典型的程序。</a:t>
            </a:r>
            <a:br>
              <a:rPr lang="zh-CN" altLang="en-US" dirty="0" smtClean="0">
                <a:latin typeface="华文中宋" panose="02010600040101010101" pitchFamily="2" charset="-122"/>
                <a:ea typeface="华文中宋" panose="02010600040101010101" pitchFamily="2" charset="-122"/>
              </a:rPr>
            </a:br>
            <a:r>
              <a:rPr lang="zh-CN" altLang="en-US" dirty="0" smtClean="0">
                <a:latin typeface="华文中宋" panose="02010600040101010101" pitchFamily="2" charset="-122"/>
                <a:ea typeface="华文中宋" panose="02010600040101010101" pitchFamily="2" charset="-122"/>
              </a:rPr>
              <a:t>      </a:t>
            </a:r>
            <a:r>
              <a:rPr lang="zh-CN" altLang="en-US" sz="2400" dirty="0" smtClean="0">
                <a:latin typeface="华文中宋" panose="02010600040101010101" pitchFamily="2" charset="-122"/>
                <a:ea typeface="华文中宋" panose="02010600040101010101" pitchFamily="2" charset="-122"/>
              </a:rPr>
              <a:t>很多人都倾向于相信存在一个典型的程序，可以</a:t>
            </a:r>
            <a:r>
              <a:rPr lang="zh-CN" altLang="en-US" sz="2400" dirty="0" smtClean="0">
                <a:solidFill>
                  <a:srgbClr val="C00000"/>
                </a:solidFill>
                <a:latin typeface="华文中宋" panose="02010600040101010101" pitchFamily="2" charset="-122"/>
                <a:ea typeface="华文中宋" panose="02010600040101010101" pitchFamily="2" charset="-122"/>
              </a:rPr>
              <a:t>用它来设计一个理想的指令系统</a:t>
            </a:r>
            <a:r>
              <a:rPr lang="zh-CN" altLang="en-US" sz="2400" dirty="0" smtClean="0">
                <a:latin typeface="华文中宋" panose="02010600040101010101" pitchFamily="2" charset="-122"/>
                <a:ea typeface="华文中宋" panose="02010600040101010101" pitchFamily="2" charset="-122"/>
              </a:rPr>
              <a:t>。我们可以参考综合基准测试程序，其中的数据清楚地表明</a:t>
            </a:r>
            <a:r>
              <a:rPr lang="zh-CN" altLang="en-US" sz="2400" dirty="0" smtClean="0">
                <a:solidFill>
                  <a:srgbClr val="C00000"/>
                </a:solidFill>
                <a:latin typeface="华文中宋" panose="02010600040101010101" pitchFamily="2" charset="-122"/>
                <a:ea typeface="华文中宋" panose="02010600040101010101" pitchFamily="2" charset="-122"/>
              </a:rPr>
              <a:t>应用程序</a:t>
            </a:r>
            <a:r>
              <a:rPr lang="zh-CN" altLang="en-US" sz="2400" dirty="0" smtClean="0">
                <a:latin typeface="华文中宋" panose="02010600040101010101" pitchFamily="2" charset="-122"/>
                <a:ea typeface="华文中宋" panose="02010600040101010101" pitchFamily="2" charset="-122"/>
              </a:rPr>
              <a:t>在</a:t>
            </a:r>
            <a:r>
              <a:rPr lang="zh-CN" altLang="en-US" sz="2400" dirty="0" smtClean="0">
                <a:solidFill>
                  <a:srgbClr val="C00000"/>
                </a:solidFill>
                <a:latin typeface="华文中宋" panose="02010600040101010101" pitchFamily="2" charset="-122"/>
                <a:ea typeface="华文中宋" panose="02010600040101010101" pitchFamily="2" charset="-122"/>
              </a:rPr>
              <a:t>使用指令系统</a:t>
            </a:r>
            <a:r>
              <a:rPr lang="zh-CN" altLang="en-US" sz="2400" dirty="0" smtClean="0">
                <a:latin typeface="华文中宋" panose="02010600040101010101" pitchFamily="2" charset="-122"/>
                <a:ea typeface="华文中宋" panose="02010600040101010101" pitchFamily="2" charset="-122"/>
              </a:rPr>
              <a:t>方面存在</a:t>
            </a:r>
            <a:r>
              <a:rPr lang="zh-CN" altLang="en-US" sz="2400" dirty="0" smtClean="0">
                <a:solidFill>
                  <a:srgbClr val="C00000"/>
                </a:solidFill>
                <a:latin typeface="华文中宋" panose="02010600040101010101" pitchFamily="2" charset="-122"/>
                <a:ea typeface="华文中宋" panose="02010600040101010101" pitchFamily="2" charset="-122"/>
              </a:rPr>
              <a:t>显著的差别</a:t>
            </a:r>
            <a:r>
              <a:rPr lang="zh-CN" altLang="en-US" sz="2400" dirty="0" smtClean="0">
                <a:latin typeface="华文中宋" panose="02010600040101010101" pitchFamily="2" charset="-122"/>
                <a:ea typeface="华文中宋" panose="02010600040101010101" pitchFamily="2" charset="-122"/>
              </a:rPr>
              <a:t>。</a:t>
            </a:r>
            <a:endParaRPr lang="zh-CN" altLang="en-US" sz="2400" dirty="0" smtClean="0">
              <a:latin typeface="华文中宋" panose="02010600040101010101" pitchFamily="2" charset="-122"/>
              <a:ea typeface="华文中宋" panose="02010600040101010101" pitchFamily="2" charset="-122"/>
            </a:endParaRPr>
          </a:p>
          <a:p>
            <a:pPr marL="0" indent="0">
              <a:buNone/>
            </a:pPr>
            <a:r>
              <a:rPr lang="zh-CN" altLang="en-US" sz="2400" dirty="0">
                <a:latin typeface="华文中宋" panose="02010600040101010101" pitchFamily="2" charset="-122"/>
                <a:ea typeface="华文中宋" panose="02010600040101010101" pitchFamily="2" charset="-122"/>
              </a:rPr>
              <a:t> </a:t>
            </a:r>
            <a:r>
              <a:rPr lang="zh-CN" altLang="en-US" sz="2400" dirty="0" smtClean="0">
                <a:latin typeface="华文中宋" panose="02010600040101010101" pitchFamily="2" charset="-122"/>
                <a:ea typeface="华文中宋" panose="02010600040101010101" pitchFamily="2" charset="-122"/>
              </a:rPr>
              <a:t>        例如，如下图所示的在四个</a:t>
            </a:r>
            <a:r>
              <a:rPr lang="en-US" altLang="zh-CN" sz="2400" dirty="0" smtClean="0">
                <a:latin typeface="华文中宋" panose="02010600040101010101" pitchFamily="2" charset="-122"/>
                <a:ea typeface="华文中宋" panose="02010600040101010101" pitchFamily="2" charset="-122"/>
              </a:rPr>
              <a:t>SPEC2000</a:t>
            </a:r>
            <a:r>
              <a:rPr lang="zh-CN" altLang="en-US" sz="2400" dirty="0" smtClean="0">
                <a:latin typeface="华文中宋" panose="02010600040101010101" pitchFamily="2" charset="-122"/>
                <a:ea typeface="华文中宋" panose="02010600040101010101" pitchFamily="2" charset="-122"/>
              </a:rPr>
              <a:t>的程序中</a:t>
            </a:r>
            <a:r>
              <a:rPr lang="zh-CN" altLang="en-US" sz="2400" dirty="0" smtClean="0">
                <a:solidFill>
                  <a:srgbClr val="C00000"/>
                </a:solidFill>
                <a:latin typeface="华文中宋" panose="02010600040101010101" pitchFamily="2" charset="-122"/>
                <a:ea typeface="华文中宋" panose="02010600040101010101" pitchFamily="2" charset="-122"/>
              </a:rPr>
              <a:t>数据传输大小</a:t>
            </a:r>
            <a:r>
              <a:rPr lang="zh-CN" altLang="en-US" sz="2400" dirty="0" smtClean="0">
                <a:latin typeface="华文中宋" panose="02010600040101010101" pitchFamily="2" charset="-122"/>
                <a:ea typeface="华文中宋" panose="02010600040101010101" pitchFamily="2" charset="-122"/>
              </a:rPr>
              <a:t>的情况：很难说这四个程序中哪一个是典型的。对于专门支持一类应用的指令系统，这种差异可能会更大，例如十进制指令在其他应用中就不会被使用。</a:t>
            </a:r>
            <a:br>
              <a:rPr lang="zh-CN" altLang="en-US" sz="2400" dirty="0" smtClean="0">
                <a:latin typeface="华文中宋" panose="02010600040101010101" pitchFamily="2" charset="-122"/>
                <a:ea typeface="华文中宋" panose="02010600040101010101" pitchFamily="2" charset="-122"/>
              </a:rPr>
            </a:br>
            <a:endParaRPr lang="zh-CN" altLang="en-US" dirty="0" smtClean="0">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idx="4294967295"/>
          </p:nvPr>
        </p:nvSpPr>
        <p:spPr>
          <a:xfrm>
            <a:off x="436180" y="76200"/>
            <a:ext cx="8403020" cy="685800"/>
          </a:xfrm>
        </p:spPr>
        <p:txBody>
          <a:bodyPr>
            <a:normAutofit/>
          </a:bodyPr>
          <a:lstStyle/>
          <a:p>
            <a:pPr lvl="0">
              <a:spcBef>
                <a:spcPts val="0"/>
              </a:spcBef>
            </a:pPr>
            <a:r>
              <a:rPr lang="en-US" altLang="zh-CN" sz="2800" dirty="0" smtClean="0">
                <a:solidFill>
                  <a:srgbClr val="0000FF"/>
                </a:solidFill>
                <a:latin typeface="华文中宋" panose="02010600040101010101" pitchFamily="2" charset="-122"/>
                <a:ea typeface="华文中宋" panose="02010600040101010101" pitchFamily="2" charset="-122"/>
              </a:rPr>
              <a:t>2.10 </a:t>
            </a:r>
            <a:r>
              <a:rPr lang="zh-CN" altLang="en-US" sz="2800" dirty="0" smtClean="0">
                <a:solidFill>
                  <a:srgbClr val="0000FF"/>
                </a:solidFill>
                <a:latin typeface="华文中宋" panose="02010600040101010101" pitchFamily="2" charset="-122"/>
                <a:ea typeface="华文中宋" panose="02010600040101010101" pitchFamily="2" charset="-122"/>
              </a:rPr>
              <a:t>谬误和易犯的错误</a:t>
            </a:r>
            <a:endParaRPr lang="zh-CN" sz="2800" dirty="0">
              <a:solidFill>
                <a:schemeClr val="tx1"/>
              </a:solidFill>
              <a:latin typeface="华文中宋" panose="02010600040101010101" pitchFamily="2" charset="-122"/>
              <a:ea typeface="华文中宋" panose="02010600040101010101" pitchFamily="2" charset="-122"/>
            </a:endParaRPr>
          </a:p>
        </p:txBody>
      </p:sp>
      <p:sp>
        <p:nvSpPr>
          <p:cNvPr id="3" name="内容占位符 2"/>
          <p:cNvSpPr txBox="1"/>
          <p:nvPr/>
        </p:nvSpPr>
        <p:spPr>
          <a:xfrm>
            <a:off x="522890" y="980728"/>
            <a:ext cx="5705294" cy="6657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pPr marL="0" indent="0">
              <a:buNone/>
            </a:pPr>
            <a:r>
              <a:rPr lang="zh-CN" altLang="en-US" sz="2800" dirty="0" smtClean="0">
                <a:latin typeface="华文中宋" panose="02010600040101010101" pitchFamily="2" charset="-122"/>
                <a:ea typeface="华文中宋" panose="02010600040101010101" pitchFamily="2" charset="-122"/>
              </a:rPr>
              <a:t>谬误：存在一种典型的程序。</a:t>
            </a:r>
            <a:endParaRPr lang="zh-CN" altLang="en-US" sz="2800" dirty="0" smtClean="0">
              <a:latin typeface="华文中宋" panose="02010600040101010101" pitchFamily="2" charset="-122"/>
              <a:ea typeface="华文中宋" panose="02010600040101010101" pitchFamily="2" charset="-122"/>
            </a:endParaRPr>
          </a:p>
        </p:txBody>
      </p:sp>
      <p:graphicFrame>
        <p:nvGraphicFramePr>
          <p:cNvPr id="4" name="图表 3"/>
          <p:cNvGraphicFramePr/>
          <p:nvPr/>
        </p:nvGraphicFramePr>
        <p:xfrm>
          <a:off x="683568" y="1646512"/>
          <a:ext cx="7632848" cy="4608512"/>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idx="4294967295"/>
          </p:nvPr>
        </p:nvSpPr>
        <p:spPr>
          <a:xfrm>
            <a:off x="436180" y="76200"/>
            <a:ext cx="8403020" cy="685800"/>
          </a:xfrm>
        </p:spPr>
        <p:txBody>
          <a:bodyPr>
            <a:normAutofit/>
          </a:bodyPr>
          <a:lstStyle/>
          <a:p>
            <a:pPr lvl="0">
              <a:spcBef>
                <a:spcPts val="0"/>
              </a:spcBef>
            </a:pPr>
            <a:r>
              <a:rPr lang="en-US" altLang="zh-CN" sz="2800" dirty="0" smtClean="0">
                <a:solidFill>
                  <a:srgbClr val="0000FF"/>
                </a:solidFill>
                <a:latin typeface="华文中宋" panose="02010600040101010101" pitchFamily="2" charset="-122"/>
                <a:ea typeface="华文中宋" panose="02010600040101010101" pitchFamily="2" charset="-122"/>
              </a:rPr>
              <a:t>2.10 </a:t>
            </a:r>
            <a:r>
              <a:rPr lang="zh-CN" altLang="en-US" sz="2800" dirty="0" smtClean="0">
                <a:solidFill>
                  <a:srgbClr val="0000FF"/>
                </a:solidFill>
                <a:latin typeface="华文中宋" panose="02010600040101010101" pitchFamily="2" charset="-122"/>
                <a:ea typeface="华文中宋" panose="02010600040101010101" pitchFamily="2" charset="-122"/>
              </a:rPr>
              <a:t>谬误和易犯的错误</a:t>
            </a:r>
            <a:endParaRPr lang="zh-CN" sz="2800" dirty="0">
              <a:solidFill>
                <a:schemeClr val="tx1"/>
              </a:solidFill>
              <a:latin typeface="华文中宋" panose="02010600040101010101" pitchFamily="2" charset="-122"/>
              <a:ea typeface="华文中宋" panose="02010600040101010101" pitchFamily="2" charset="-122"/>
            </a:endParaRPr>
          </a:p>
        </p:txBody>
      </p:sp>
      <p:sp>
        <p:nvSpPr>
          <p:cNvPr id="3" name="内容占位符 2"/>
          <p:cNvSpPr txBox="1"/>
          <p:nvPr/>
        </p:nvSpPr>
        <p:spPr>
          <a:xfrm>
            <a:off x="263690" y="908720"/>
            <a:ext cx="8748000" cy="2067712"/>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pPr marL="0" indent="0">
              <a:buNone/>
            </a:pPr>
            <a:r>
              <a:rPr lang="zh-CN" altLang="en-US" sz="2800" dirty="0" smtClean="0">
                <a:latin typeface="华文中宋" panose="02010600040101010101" pitchFamily="2" charset="-122"/>
                <a:ea typeface="华文中宋" panose="02010600040101010101" pitchFamily="2" charset="-122"/>
              </a:rPr>
              <a:t>可以不考虑编译器而改进指令系统以缩减代码大小</a:t>
            </a:r>
            <a:r>
              <a:rPr lang="zh-CN" altLang="en-US" dirty="0" smtClean="0">
                <a:latin typeface="华文中宋" panose="02010600040101010101" pitchFamily="2" charset="-122"/>
                <a:ea typeface="华文中宋" panose="02010600040101010101" pitchFamily="2" charset="-122"/>
              </a:rPr>
              <a:t>。</a:t>
            </a:r>
            <a:br>
              <a:rPr lang="zh-CN" altLang="en-US" dirty="0" smtClean="0">
                <a:latin typeface="华文中宋" panose="02010600040101010101" pitchFamily="2" charset="-122"/>
                <a:ea typeface="华文中宋" panose="02010600040101010101" pitchFamily="2" charset="-122"/>
              </a:rPr>
            </a:br>
            <a:r>
              <a:rPr lang="zh-CN" altLang="en-US" dirty="0" smtClean="0">
                <a:latin typeface="华文中宋" panose="02010600040101010101" pitchFamily="2" charset="-122"/>
                <a:ea typeface="华文中宋" panose="02010600040101010101" pitchFamily="2" charset="-122"/>
              </a:rPr>
              <a:t>    </a:t>
            </a:r>
            <a:r>
              <a:rPr lang="zh-CN" altLang="en-US" sz="2000" dirty="0" smtClean="0">
                <a:latin typeface="华文中宋" panose="02010600040101010101" pitchFamily="2" charset="-122"/>
                <a:ea typeface="华文中宋" panose="02010600040101010101" pitchFamily="2" charset="-122"/>
              </a:rPr>
              <a:t>下表显示的</a:t>
            </a:r>
            <a:r>
              <a:rPr lang="en-US" altLang="zh-CN" sz="2000" dirty="0" smtClean="0">
                <a:latin typeface="华文中宋" panose="02010600040101010101" pitchFamily="2" charset="-122"/>
                <a:ea typeface="华文中宋" panose="02010600040101010101" pitchFamily="2" charset="-122"/>
              </a:rPr>
              <a:t>MIPS</a:t>
            </a:r>
            <a:r>
              <a:rPr lang="zh-CN" altLang="en-US" sz="2000" dirty="0" smtClean="0">
                <a:latin typeface="华文中宋" panose="02010600040101010101" pitchFamily="2" charset="-122"/>
                <a:ea typeface="华文中宋" panose="02010600040101010101" pitchFamily="2" charset="-122"/>
              </a:rPr>
              <a:t>指令系统下四个编译器产生的</a:t>
            </a:r>
            <a:r>
              <a:rPr lang="en-US" altLang="zh-CN" sz="2000" dirty="0" smtClean="0">
                <a:solidFill>
                  <a:srgbClr val="FF0000"/>
                </a:solidFill>
                <a:latin typeface="华文中宋" panose="02010600040101010101" pitchFamily="2" charset="-122"/>
                <a:ea typeface="华文中宋" panose="02010600040101010101" pitchFamily="2" charset="-122"/>
              </a:rPr>
              <a:t>EEMBC</a:t>
            </a:r>
            <a:r>
              <a:rPr lang="zh-CN" altLang="en-US" sz="2000" dirty="0" smtClean="0">
                <a:solidFill>
                  <a:srgbClr val="FF0000"/>
                </a:solidFill>
                <a:latin typeface="华文中宋" panose="02010600040101010101" pitchFamily="2" charset="-122"/>
                <a:ea typeface="华文中宋" panose="02010600040101010101" pitchFamily="2" charset="-122"/>
              </a:rPr>
              <a:t>的通信程序</a:t>
            </a:r>
            <a:r>
              <a:rPr lang="zh-CN" altLang="en-US" sz="2000" dirty="0" smtClean="0">
                <a:latin typeface="华文中宋" panose="02010600040101010101" pitchFamily="2" charset="-122"/>
                <a:ea typeface="华文中宋" panose="02010600040101010101" pitchFamily="2" charset="-122"/>
              </a:rPr>
              <a:t>相对代码大小。尽管设计师努力使代码减少了</a:t>
            </a:r>
            <a:r>
              <a:rPr lang="en-US" altLang="zh-CN" sz="2000" dirty="0" smtClean="0">
                <a:latin typeface="华文中宋" panose="02010600040101010101" pitchFamily="2" charset="-122"/>
                <a:ea typeface="华文中宋" panose="02010600040101010101" pitchFamily="2" charset="-122"/>
              </a:rPr>
              <a:t>30%~40%</a:t>
            </a:r>
            <a:r>
              <a:rPr lang="zh-CN" altLang="en-US" sz="2000" dirty="0" smtClean="0">
                <a:latin typeface="华文中宋" panose="02010600040101010101" pitchFamily="2" charset="-122"/>
                <a:ea typeface="华文中宋" panose="02010600040101010101" pitchFamily="2" charset="-122"/>
              </a:rPr>
              <a:t>，不同的编译器策略却更大程度地影响着代码的大小。就像性能优化技术一样，在试图改进硬件以节约空间之前</a:t>
            </a:r>
            <a:r>
              <a:rPr lang="zh-CN" altLang="en-US" sz="2000" dirty="0" smtClean="0">
                <a:solidFill>
                  <a:srgbClr val="C00000"/>
                </a:solidFill>
                <a:latin typeface="华文中宋" panose="02010600040101010101" pitchFamily="2" charset="-122"/>
                <a:ea typeface="华文中宋" panose="02010600040101010101" pitchFamily="2" charset="-122"/>
              </a:rPr>
              <a:t>首先应该考虑编译器如何产生较少的代码。</a:t>
            </a:r>
            <a:endParaRPr lang="zh-CN" altLang="en-US" sz="2000" dirty="0" smtClean="0">
              <a:solidFill>
                <a:srgbClr val="C00000"/>
              </a:solidFill>
              <a:latin typeface="华文中宋" panose="02010600040101010101" pitchFamily="2" charset="-122"/>
              <a:ea typeface="华文中宋" panose="02010600040101010101" pitchFamily="2" charset="-122"/>
            </a:endParaRPr>
          </a:p>
          <a:p>
            <a:endParaRPr lang="zh-CN" altLang="en-US" sz="2000" dirty="0" smtClean="0">
              <a:latin typeface="华文中宋" panose="02010600040101010101" pitchFamily="2" charset="-122"/>
              <a:ea typeface="华文中宋" panose="02010600040101010101" pitchFamily="2" charset="-122"/>
            </a:endParaRPr>
          </a:p>
          <a:p>
            <a:endParaRPr lang="zh-CN" altLang="en-US" sz="2000" dirty="0" smtClean="0">
              <a:latin typeface="华文中宋" panose="02010600040101010101" pitchFamily="2" charset="-122"/>
              <a:ea typeface="华文中宋" panose="02010600040101010101" pitchFamily="2" charset="-122"/>
            </a:endParaRPr>
          </a:p>
        </p:txBody>
      </p:sp>
      <p:graphicFrame>
        <p:nvGraphicFramePr>
          <p:cNvPr id="4" name="表格 3"/>
          <p:cNvGraphicFramePr>
            <a:graphicFrameLocks noGrp="1"/>
          </p:cNvGraphicFramePr>
          <p:nvPr/>
        </p:nvGraphicFramePr>
        <p:xfrm>
          <a:off x="628723" y="2976432"/>
          <a:ext cx="8017934" cy="3383280"/>
        </p:xfrm>
        <a:graphic>
          <a:graphicData uri="http://schemas.openxmlformats.org/drawingml/2006/table">
            <a:tbl>
              <a:tblPr firstRow="1" bandRow="1">
                <a:tableStyleId>{5C22544A-7EE6-4342-B048-85BDC9FD1C3A}</a:tableStyleId>
              </a:tblPr>
              <a:tblGrid>
                <a:gridCol w="1903573"/>
                <a:gridCol w="1444298"/>
                <a:gridCol w="1575424"/>
                <a:gridCol w="1512818"/>
                <a:gridCol w="1581821"/>
              </a:tblGrid>
              <a:tr h="397855">
                <a:tc>
                  <a:txBody>
                    <a:bodyPr/>
                    <a:lstStyle/>
                    <a:p>
                      <a:pPr algn="ctr"/>
                      <a:r>
                        <a:rPr lang="zh-CN" altLang="en-US" sz="1400" dirty="0" smtClean="0"/>
                        <a:t>编译器</a:t>
                      </a:r>
                      <a:endParaRPr lang="zh-CN" altLang="en-US" sz="1400" dirty="0"/>
                    </a:p>
                  </a:txBody>
                  <a:tcPr anchor="ctr"/>
                </a:tc>
                <a:tc>
                  <a:txBody>
                    <a:bodyPr/>
                    <a:lstStyle/>
                    <a:p>
                      <a:pPr algn="ctr"/>
                      <a:r>
                        <a:rPr lang="en-US" altLang="zh-CN" sz="1400" dirty="0" smtClean="0"/>
                        <a:t>Apogee  software</a:t>
                      </a:r>
                      <a:endParaRPr lang="en-US" altLang="zh-CN" sz="1400" dirty="0" smtClean="0"/>
                    </a:p>
                    <a:p>
                      <a:pPr algn="ctr"/>
                      <a:r>
                        <a:rPr lang="en-US" altLang="zh-CN" sz="1400" dirty="0" smtClean="0"/>
                        <a:t>Version</a:t>
                      </a:r>
                      <a:r>
                        <a:rPr lang="en-US" altLang="zh-CN" sz="1400" baseline="0" dirty="0" smtClean="0"/>
                        <a:t> 4.1</a:t>
                      </a:r>
                      <a:endParaRPr lang="zh-CN" altLang="en-US" sz="1400" dirty="0"/>
                    </a:p>
                  </a:txBody>
                  <a:tcPr anchor="ctr"/>
                </a:tc>
                <a:tc>
                  <a:txBody>
                    <a:bodyPr/>
                    <a:lstStyle/>
                    <a:p>
                      <a:pPr algn="ctr"/>
                      <a:r>
                        <a:rPr lang="en-US" altLang="zh-CN" sz="1400" dirty="0" smtClean="0"/>
                        <a:t>Green hills</a:t>
                      </a:r>
                      <a:endParaRPr lang="en-US" altLang="zh-CN" sz="1400" dirty="0" smtClean="0"/>
                    </a:p>
                    <a:p>
                      <a:pPr algn="ctr"/>
                      <a:r>
                        <a:rPr lang="en-US" altLang="zh-CN" sz="1400" dirty="0" smtClean="0"/>
                        <a:t>Multi2000</a:t>
                      </a:r>
                      <a:r>
                        <a:rPr lang="en-US" altLang="zh-CN" sz="1400" baseline="0" dirty="0" smtClean="0"/>
                        <a:t> V 2.0</a:t>
                      </a:r>
                      <a:endParaRPr lang="zh-CN" altLang="en-US" sz="14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aseline="0" dirty="0" err="1" smtClean="0"/>
                        <a:t>Algorithmics</a:t>
                      </a:r>
                      <a:endParaRPr lang="en-US" altLang="zh-CN" sz="1400" baseline="0" dirty="0" smtClean="0"/>
                    </a:p>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aseline="0" dirty="0" err="1" smtClean="0"/>
                        <a:t>Sde</a:t>
                      </a:r>
                      <a:r>
                        <a:rPr lang="en-US" altLang="zh-CN" sz="1400" baseline="0" dirty="0" smtClean="0"/>
                        <a:t> 4.0b</a:t>
                      </a:r>
                      <a:endParaRPr lang="zh-CN" altLang="en-US" sz="1400" dirty="0" smtClean="0"/>
                    </a:p>
                  </a:txBody>
                  <a:tcPr anchor="ctr"/>
                </a:tc>
                <a:tc>
                  <a:txBody>
                    <a:bodyPr/>
                    <a:lstStyle/>
                    <a:p>
                      <a:pPr algn="ctr"/>
                      <a:r>
                        <a:rPr lang="en-US" altLang="zh-CN" sz="1400" dirty="0" err="1" smtClean="0"/>
                        <a:t>Idt</a:t>
                      </a:r>
                      <a:r>
                        <a:rPr lang="en-US" altLang="zh-CN" sz="1400" dirty="0" smtClean="0"/>
                        <a:t>/c</a:t>
                      </a:r>
                      <a:r>
                        <a:rPr lang="en-US" altLang="zh-CN" sz="1400" baseline="0" dirty="0" smtClean="0"/>
                        <a:t> 7.2.1</a:t>
                      </a:r>
                      <a:endParaRPr lang="zh-CN" altLang="en-US" sz="1400" dirty="0"/>
                    </a:p>
                  </a:txBody>
                  <a:tcPr anchor="ctr"/>
                </a:tc>
              </a:tr>
              <a:tr h="273656">
                <a:tc>
                  <a:txBody>
                    <a:bodyPr/>
                    <a:lstStyle/>
                    <a:p>
                      <a:pPr algn="ctr"/>
                      <a:r>
                        <a:rPr lang="zh-CN" altLang="en-US" sz="1400" dirty="0" smtClean="0"/>
                        <a:t>系统结构</a:t>
                      </a:r>
                      <a:endParaRPr lang="zh-CN" altLang="en-US" sz="1400" dirty="0"/>
                    </a:p>
                  </a:txBody>
                  <a:tcPr anchor="ctr">
                    <a:solidFill>
                      <a:schemeClr val="accent2">
                        <a:lumMod val="40000"/>
                        <a:lumOff val="60000"/>
                      </a:schemeClr>
                    </a:solidFill>
                  </a:tcPr>
                </a:tc>
                <a:tc>
                  <a:txBody>
                    <a:bodyPr/>
                    <a:lstStyle/>
                    <a:p>
                      <a:pPr algn="ctr"/>
                      <a:r>
                        <a:rPr lang="en-US" altLang="zh-CN" sz="1400" dirty="0" smtClean="0"/>
                        <a:t>MIPS</a:t>
                      </a:r>
                      <a:r>
                        <a:rPr lang="en-US" altLang="zh-CN" sz="1400" baseline="0" dirty="0" smtClean="0"/>
                        <a:t> IV</a:t>
                      </a:r>
                      <a:endParaRPr lang="zh-CN" altLang="en-US" sz="1400" dirty="0"/>
                    </a:p>
                  </a:txBody>
                  <a:tcPr anchor="ctr">
                    <a:solidFill>
                      <a:schemeClr val="accent2">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dirty="0" smtClean="0"/>
                        <a:t>MIPS</a:t>
                      </a:r>
                      <a:r>
                        <a:rPr lang="en-US" altLang="zh-CN" sz="1400" baseline="0" dirty="0" smtClean="0"/>
                        <a:t> IV</a:t>
                      </a:r>
                      <a:endParaRPr lang="zh-CN" altLang="en-US" sz="1400" dirty="0" smtClean="0"/>
                    </a:p>
                  </a:txBody>
                  <a:tcPr anchor="ctr">
                    <a:solidFill>
                      <a:schemeClr val="accent2">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dirty="0" smtClean="0"/>
                        <a:t>MIPS</a:t>
                      </a:r>
                      <a:r>
                        <a:rPr lang="en-US" altLang="zh-CN" sz="1400" baseline="0" dirty="0" smtClean="0"/>
                        <a:t> 32</a:t>
                      </a:r>
                      <a:endParaRPr lang="zh-CN" altLang="en-US" sz="1400" dirty="0"/>
                    </a:p>
                  </a:txBody>
                  <a:tcPr anchor="ctr">
                    <a:solidFill>
                      <a:schemeClr val="accent2">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dirty="0" smtClean="0"/>
                        <a:t>MIPS</a:t>
                      </a:r>
                      <a:r>
                        <a:rPr lang="en-US" altLang="zh-CN" sz="1400" baseline="0" dirty="0" smtClean="0"/>
                        <a:t> 32</a:t>
                      </a:r>
                      <a:endParaRPr lang="zh-CN" altLang="en-US" sz="1400" dirty="0"/>
                    </a:p>
                  </a:txBody>
                  <a:tcPr anchor="ctr">
                    <a:solidFill>
                      <a:schemeClr val="accent2">
                        <a:lumMod val="40000"/>
                        <a:lumOff val="60000"/>
                      </a:schemeClr>
                    </a:solidFill>
                  </a:tcPr>
                </a:tc>
              </a:tr>
              <a:tr h="216024">
                <a:tc>
                  <a:txBody>
                    <a:bodyPr/>
                    <a:lstStyle/>
                    <a:p>
                      <a:pPr algn="ctr"/>
                      <a:r>
                        <a:rPr lang="zh-CN" altLang="en-US" sz="1400" dirty="0" smtClean="0"/>
                        <a:t>处理器</a:t>
                      </a:r>
                      <a:endParaRPr lang="zh-CN" altLang="en-US" sz="1400" dirty="0"/>
                    </a:p>
                  </a:txBody>
                  <a:tcPr anchor="ctr">
                    <a:solidFill>
                      <a:schemeClr val="accent2">
                        <a:lumMod val="40000"/>
                        <a:lumOff val="60000"/>
                      </a:schemeClr>
                    </a:solidFill>
                  </a:tcPr>
                </a:tc>
                <a:tc>
                  <a:txBody>
                    <a:bodyPr/>
                    <a:lstStyle/>
                    <a:p>
                      <a:pPr algn="ctr"/>
                      <a:r>
                        <a:rPr lang="en-US" altLang="zh-CN" sz="1400" dirty="0" smtClean="0"/>
                        <a:t>NEC VR5432</a:t>
                      </a:r>
                      <a:endParaRPr lang="zh-CN" altLang="en-US" sz="1400" dirty="0"/>
                    </a:p>
                  </a:txBody>
                  <a:tcPr anchor="ctr">
                    <a:solidFill>
                      <a:schemeClr val="accent2">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dirty="0" smtClean="0"/>
                        <a:t>NEC VR5000</a:t>
                      </a:r>
                      <a:endParaRPr lang="zh-CN" altLang="en-US" sz="1400" dirty="0"/>
                    </a:p>
                  </a:txBody>
                  <a:tcPr anchor="ctr">
                    <a:solidFill>
                      <a:schemeClr val="accent2">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dirty="0" smtClean="0"/>
                        <a:t>IDT</a:t>
                      </a:r>
                      <a:r>
                        <a:rPr lang="en-US" altLang="zh-CN" sz="1400" baseline="0" dirty="0" smtClean="0"/>
                        <a:t> 32334</a:t>
                      </a:r>
                      <a:endParaRPr lang="zh-CN" altLang="en-US" sz="1400" dirty="0"/>
                    </a:p>
                  </a:txBody>
                  <a:tcPr anchor="ctr">
                    <a:solidFill>
                      <a:schemeClr val="accent2">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dirty="0" smtClean="0"/>
                        <a:t>IDT 79RC32364</a:t>
                      </a:r>
                      <a:endParaRPr lang="zh-CN" altLang="en-US" sz="1400" dirty="0"/>
                    </a:p>
                  </a:txBody>
                  <a:tcPr anchor="ctr">
                    <a:solidFill>
                      <a:schemeClr val="accent2">
                        <a:lumMod val="40000"/>
                        <a:lumOff val="60000"/>
                      </a:schemeClr>
                    </a:solidFill>
                  </a:tcPr>
                </a:tc>
              </a:tr>
              <a:tr h="244976">
                <a:tc>
                  <a:txBody>
                    <a:bodyPr/>
                    <a:lstStyle/>
                    <a:p>
                      <a:pPr algn="ctr"/>
                      <a:r>
                        <a:rPr lang="zh-CN" altLang="en-US" sz="1400" dirty="0" smtClean="0"/>
                        <a:t>自相关内核</a:t>
                      </a:r>
                      <a:endParaRPr lang="zh-CN" altLang="en-US" sz="1400" dirty="0"/>
                    </a:p>
                  </a:txBody>
                  <a:tcPr anchor="ctr">
                    <a:solidFill>
                      <a:schemeClr val="accent2">
                        <a:lumMod val="40000"/>
                        <a:lumOff val="60000"/>
                      </a:schemeClr>
                    </a:solidFill>
                  </a:tcPr>
                </a:tc>
                <a:tc>
                  <a:txBody>
                    <a:bodyPr/>
                    <a:lstStyle/>
                    <a:p>
                      <a:pPr algn="ctr"/>
                      <a:r>
                        <a:rPr lang="en-US" altLang="zh-CN" sz="1400" dirty="0" smtClean="0"/>
                        <a:t>1.0</a:t>
                      </a:r>
                      <a:endParaRPr lang="zh-CN" altLang="en-US" sz="1400" dirty="0"/>
                    </a:p>
                  </a:txBody>
                  <a:tcPr anchor="ctr">
                    <a:solidFill>
                      <a:schemeClr val="accent2">
                        <a:lumMod val="40000"/>
                        <a:lumOff val="60000"/>
                      </a:schemeClr>
                    </a:solidFill>
                  </a:tcPr>
                </a:tc>
                <a:tc>
                  <a:txBody>
                    <a:bodyPr/>
                    <a:lstStyle/>
                    <a:p>
                      <a:pPr algn="ctr"/>
                      <a:r>
                        <a:rPr lang="en-US" altLang="zh-CN" sz="1400" dirty="0" smtClean="0"/>
                        <a:t>2.1</a:t>
                      </a:r>
                      <a:endParaRPr lang="zh-CN" altLang="en-US" sz="1400" dirty="0"/>
                    </a:p>
                  </a:txBody>
                  <a:tcPr anchor="ctr">
                    <a:solidFill>
                      <a:schemeClr val="accent2">
                        <a:lumMod val="40000"/>
                        <a:lumOff val="60000"/>
                      </a:schemeClr>
                    </a:solidFill>
                  </a:tcPr>
                </a:tc>
                <a:tc>
                  <a:txBody>
                    <a:bodyPr/>
                    <a:lstStyle/>
                    <a:p>
                      <a:pPr algn="ctr"/>
                      <a:r>
                        <a:rPr lang="en-US" altLang="zh-CN" sz="1400" dirty="0" smtClean="0"/>
                        <a:t>1.1</a:t>
                      </a:r>
                      <a:endParaRPr lang="zh-CN" altLang="en-US" sz="1400" dirty="0"/>
                    </a:p>
                  </a:txBody>
                  <a:tcPr anchor="ctr">
                    <a:solidFill>
                      <a:schemeClr val="accent2">
                        <a:lumMod val="40000"/>
                        <a:lumOff val="60000"/>
                      </a:schemeClr>
                    </a:solidFill>
                  </a:tcPr>
                </a:tc>
                <a:tc>
                  <a:txBody>
                    <a:bodyPr/>
                    <a:lstStyle/>
                    <a:p>
                      <a:pPr algn="ctr"/>
                      <a:r>
                        <a:rPr lang="en-US" altLang="zh-CN" sz="1400" dirty="0" smtClean="0"/>
                        <a:t>2.7</a:t>
                      </a:r>
                      <a:endParaRPr lang="zh-CN" altLang="en-US" sz="1400" dirty="0"/>
                    </a:p>
                  </a:txBody>
                  <a:tcPr anchor="ctr">
                    <a:solidFill>
                      <a:schemeClr val="accent2">
                        <a:lumMod val="40000"/>
                        <a:lumOff val="60000"/>
                      </a:schemeClr>
                    </a:solidFill>
                  </a:tcPr>
                </a:tc>
              </a:tr>
              <a:tr h="201920">
                <a:tc>
                  <a:txBody>
                    <a:bodyPr/>
                    <a:lstStyle/>
                    <a:p>
                      <a:pPr algn="ctr"/>
                      <a:r>
                        <a:rPr lang="zh-CN" altLang="en-US" sz="1400" dirty="0" smtClean="0"/>
                        <a:t>卷积编码器内核</a:t>
                      </a:r>
                      <a:endParaRPr lang="zh-CN" altLang="en-US" sz="1400" dirty="0"/>
                    </a:p>
                  </a:txBody>
                  <a:tcPr anchor="ctr">
                    <a:solidFill>
                      <a:schemeClr val="accent2">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dirty="0" smtClean="0"/>
                        <a:t>1.0</a:t>
                      </a:r>
                      <a:endParaRPr lang="zh-CN" altLang="en-US" sz="1400" dirty="0" smtClean="0"/>
                    </a:p>
                  </a:txBody>
                  <a:tcPr anchor="ctr">
                    <a:solidFill>
                      <a:schemeClr val="accent2">
                        <a:lumMod val="40000"/>
                        <a:lumOff val="60000"/>
                      </a:schemeClr>
                    </a:solidFill>
                  </a:tcPr>
                </a:tc>
                <a:tc>
                  <a:txBody>
                    <a:bodyPr/>
                    <a:lstStyle/>
                    <a:p>
                      <a:pPr algn="ctr"/>
                      <a:r>
                        <a:rPr lang="en-US" altLang="zh-CN" sz="1400" dirty="0" smtClean="0"/>
                        <a:t>1.9</a:t>
                      </a:r>
                      <a:endParaRPr lang="zh-CN" altLang="en-US" sz="1400" dirty="0"/>
                    </a:p>
                  </a:txBody>
                  <a:tcPr anchor="ctr">
                    <a:solidFill>
                      <a:schemeClr val="accent2">
                        <a:lumMod val="40000"/>
                        <a:lumOff val="60000"/>
                      </a:schemeClr>
                    </a:solidFill>
                  </a:tcPr>
                </a:tc>
                <a:tc>
                  <a:txBody>
                    <a:bodyPr/>
                    <a:lstStyle/>
                    <a:p>
                      <a:pPr algn="ctr"/>
                      <a:r>
                        <a:rPr lang="en-US" altLang="zh-CN" sz="1400" dirty="0" smtClean="0"/>
                        <a:t>1.2</a:t>
                      </a:r>
                      <a:endParaRPr lang="zh-CN" altLang="en-US" sz="1400" dirty="0"/>
                    </a:p>
                  </a:txBody>
                  <a:tcPr anchor="ctr">
                    <a:solidFill>
                      <a:schemeClr val="accent2">
                        <a:lumMod val="40000"/>
                        <a:lumOff val="60000"/>
                      </a:schemeClr>
                    </a:solidFill>
                  </a:tcPr>
                </a:tc>
                <a:tc>
                  <a:txBody>
                    <a:bodyPr/>
                    <a:lstStyle/>
                    <a:p>
                      <a:pPr algn="ctr"/>
                      <a:r>
                        <a:rPr lang="en-US" altLang="zh-CN" sz="1400" dirty="0" smtClean="0"/>
                        <a:t>2.4</a:t>
                      </a:r>
                      <a:endParaRPr lang="zh-CN" altLang="en-US" sz="1400" dirty="0"/>
                    </a:p>
                  </a:txBody>
                  <a:tcPr anchor="ctr">
                    <a:solidFill>
                      <a:schemeClr val="accent2">
                        <a:lumMod val="40000"/>
                        <a:lumOff val="60000"/>
                      </a:schemeClr>
                    </a:solidFill>
                  </a:tcPr>
                </a:tc>
              </a:tr>
              <a:tr h="230872">
                <a:tc>
                  <a:txBody>
                    <a:bodyPr/>
                    <a:lstStyle/>
                    <a:p>
                      <a:pPr algn="ctr"/>
                      <a:r>
                        <a:rPr lang="zh-CN" altLang="en-US" sz="1400" dirty="0" smtClean="0"/>
                        <a:t>定点位分配内核</a:t>
                      </a:r>
                      <a:endParaRPr lang="zh-CN" altLang="en-US" sz="1400" dirty="0"/>
                    </a:p>
                  </a:txBody>
                  <a:tcPr anchor="ctr">
                    <a:solidFill>
                      <a:schemeClr val="accent2">
                        <a:lumMod val="40000"/>
                        <a:lumOff val="60000"/>
                      </a:schemeClr>
                    </a:solidFill>
                  </a:tcPr>
                </a:tc>
                <a:tc>
                  <a:txBody>
                    <a:bodyPr/>
                    <a:lstStyle/>
                    <a:p>
                      <a:pPr algn="ctr"/>
                      <a:r>
                        <a:rPr lang="en-US" altLang="zh-CN" sz="1400" dirty="0" smtClean="0"/>
                        <a:t>1.0</a:t>
                      </a:r>
                      <a:endParaRPr lang="zh-CN" altLang="en-US" sz="1400" dirty="0"/>
                    </a:p>
                  </a:txBody>
                  <a:tcPr anchor="ctr">
                    <a:solidFill>
                      <a:schemeClr val="accent2">
                        <a:lumMod val="40000"/>
                        <a:lumOff val="60000"/>
                      </a:schemeClr>
                    </a:solidFill>
                  </a:tcPr>
                </a:tc>
                <a:tc>
                  <a:txBody>
                    <a:bodyPr/>
                    <a:lstStyle/>
                    <a:p>
                      <a:pPr algn="ctr"/>
                      <a:r>
                        <a:rPr lang="en-US" altLang="zh-CN" sz="1400" dirty="0" smtClean="0"/>
                        <a:t>2.0</a:t>
                      </a:r>
                      <a:endParaRPr lang="en-US" altLang="zh-CN" sz="1400" dirty="0" smtClean="0"/>
                    </a:p>
                  </a:txBody>
                  <a:tcPr anchor="ctr">
                    <a:solidFill>
                      <a:schemeClr val="accent2">
                        <a:lumMod val="40000"/>
                        <a:lumOff val="60000"/>
                      </a:schemeClr>
                    </a:solidFill>
                  </a:tcPr>
                </a:tc>
                <a:tc>
                  <a:txBody>
                    <a:bodyPr/>
                    <a:lstStyle/>
                    <a:p>
                      <a:pPr algn="ctr"/>
                      <a:r>
                        <a:rPr lang="en-US" altLang="zh-CN" sz="1400" dirty="0" smtClean="0"/>
                        <a:t>1.2</a:t>
                      </a:r>
                      <a:endParaRPr lang="zh-CN" altLang="en-US" sz="1400" dirty="0"/>
                    </a:p>
                  </a:txBody>
                  <a:tcPr anchor="ctr">
                    <a:solidFill>
                      <a:schemeClr val="accent2">
                        <a:lumMod val="40000"/>
                        <a:lumOff val="60000"/>
                      </a:schemeClr>
                    </a:solidFill>
                  </a:tcPr>
                </a:tc>
                <a:tc>
                  <a:txBody>
                    <a:bodyPr/>
                    <a:lstStyle/>
                    <a:p>
                      <a:pPr algn="ctr"/>
                      <a:r>
                        <a:rPr lang="en-US" altLang="zh-CN" sz="1400" dirty="0" smtClean="0"/>
                        <a:t>2.3</a:t>
                      </a:r>
                      <a:endParaRPr lang="zh-CN" altLang="en-US" sz="1400" dirty="0"/>
                    </a:p>
                  </a:txBody>
                  <a:tcPr anchor="ctr">
                    <a:solidFill>
                      <a:schemeClr val="accent2">
                        <a:lumMod val="40000"/>
                        <a:lumOff val="60000"/>
                      </a:schemeClr>
                    </a:solidFill>
                  </a:tcPr>
                </a:tc>
              </a:tr>
              <a:tr h="187816">
                <a:tc>
                  <a:txBody>
                    <a:bodyPr/>
                    <a:lstStyle/>
                    <a:p>
                      <a:pPr algn="ctr"/>
                      <a:r>
                        <a:rPr lang="zh-CN" altLang="en-US" sz="1400" dirty="0" smtClean="0"/>
                        <a:t>定点复数</a:t>
                      </a:r>
                      <a:r>
                        <a:rPr lang="en-US" altLang="zh-CN" sz="1400" dirty="0" smtClean="0"/>
                        <a:t>FFT</a:t>
                      </a:r>
                      <a:r>
                        <a:rPr lang="zh-CN" altLang="en-US" sz="1400" dirty="0" smtClean="0"/>
                        <a:t>内核</a:t>
                      </a:r>
                      <a:endParaRPr lang="zh-CN" altLang="en-US" sz="1400" dirty="0"/>
                    </a:p>
                  </a:txBody>
                  <a:tcPr anchor="ctr">
                    <a:solidFill>
                      <a:schemeClr val="accent2">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dirty="0" smtClean="0"/>
                        <a:t>1.0</a:t>
                      </a:r>
                      <a:endParaRPr lang="zh-CN" altLang="en-US" sz="1400" dirty="0" smtClean="0"/>
                    </a:p>
                  </a:txBody>
                  <a:tcPr anchor="ctr">
                    <a:solidFill>
                      <a:schemeClr val="accent2">
                        <a:lumMod val="40000"/>
                        <a:lumOff val="60000"/>
                      </a:schemeClr>
                    </a:solidFill>
                  </a:tcPr>
                </a:tc>
                <a:tc>
                  <a:txBody>
                    <a:bodyPr/>
                    <a:lstStyle/>
                    <a:p>
                      <a:pPr algn="ctr"/>
                      <a:r>
                        <a:rPr lang="en-US" altLang="zh-CN" sz="1400" dirty="0" smtClean="0"/>
                        <a:t>1.1</a:t>
                      </a:r>
                      <a:endParaRPr lang="zh-CN" altLang="en-US" sz="1400" dirty="0"/>
                    </a:p>
                  </a:txBody>
                  <a:tcPr anchor="ctr">
                    <a:solidFill>
                      <a:schemeClr val="accent2">
                        <a:lumMod val="40000"/>
                        <a:lumOff val="60000"/>
                      </a:schemeClr>
                    </a:solidFill>
                  </a:tcPr>
                </a:tc>
                <a:tc>
                  <a:txBody>
                    <a:bodyPr/>
                    <a:lstStyle/>
                    <a:p>
                      <a:pPr algn="ctr"/>
                      <a:r>
                        <a:rPr lang="en-US" altLang="zh-CN" sz="1400" dirty="0" smtClean="0"/>
                        <a:t>2.7</a:t>
                      </a:r>
                      <a:endParaRPr lang="zh-CN" altLang="en-US" sz="1400" dirty="0"/>
                    </a:p>
                  </a:txBody>
                  <a:tcPr anchor="ctr">
                    <a:solidFill>
                      <a:schemeClr val="accent2">
                        <a:lumMod val="40000"/>
                        <a:lumOff val="60000"/>
                      </a:schemeClr>
                    </a:solidFill>
                  </a:tcPr>
                </a:tc>
                <a:tc>
                  <a:txBody>
                    <a:bodyPr/>
                    <a:lstStyle/>
                    <a:p>
                      <a:pPr algn="ctr"/>
                      <a:r>
                        <a:rPr lang="en-US" altLang="zh-CN" sz="1400" dirty="0" smtClean="0"/>
                        <a:t>1.8</a:t>
                      </a:r>
                      <a:endParaRPr lang="zh-CN" altLang="en-US" sz="1400" dirty="0"/>
                    </a:p>
                  </a:txBody>
                  <a:tcPr anchor="ctr">
                    <a:solidFill>
                      <a:schemeClr val="accent2">
                        <a:lumMod val="40000"/>
                        <a:lumOff val="60000"/>
                      </a:schemeClr>
                    </a:solidFill>
                  </a:tcPr>
                </a:tc>
              </a:tr>
              <a:tr h="288776">
                <a:tc>
                  <a:txBody>
                    <a:bodyPr/>
                    <a:lstStyle/>
                    <a:p>
                      <a:pPr algn="ctr"/>
                      <a:r>
                        <a:rPr lang="en-US" altLang="zh-CN" sz="1400" dirty="0" smtClean="0"/>
                        <a:t>Viterbi GSM</a:t>
                      </a:r>
                      <a:r>
                        <a:rPr lang="zh-CN" altLang="en-US" sz="1400" dirty="0" smtClean="0"/>
                        <a:t>译码器内核</a:t>
                      </a:r>
                      <a:endParaRPr lang="zh-CN" altLang="en-US" sz="1400" dirty="0"/>
                    </a:p>
                  </a:txBody>
                  <a:tcPr anchor="ctr">
                    <a:solidFill>
                      <a:schemeClr val="accent2">
                        <a:lumMod val="40000"/>
                        <a:lumOff val="60000"/>
                      </a:schemeClr>
                    </a:solidFill>
                  </a:tcPr>
                </a:tc>
                <a:tc>
                  <a:txBody>
                    <a:bodyPr/>
                    <a:lstStyle/>
                    <a:p>
                      <a:pPr algn="ctr"/>
                      <a:r>
                        <a:rPr lang="en-US" altLang="zh-CN" sz="1400" dirty="0" smtClean="0"/>
                        <a:t>1.0</a:t>
                      </a:r>
                      <a:endParaRPr lang="zh-CN" altLang="en-US" sz="1400" dirty="0"/>
                    </a:p>
                  </a:txBody>
                  <a:tcPr anchor="ctr">
                    <a:solidFill>
                      <a:schemeClr val="accent2">
                        <a:lumMod val="40000"/>
                        <a:lumOff val="60000"/>
                      </a:schemeClr>
                    </a:solidFill>
                  </a:tcPr>
                </a:tc>
                <a:tc>
                  <a:txBody>
                    <a:bodyPr/>
                    <a:lstStyle/>
                    <a:p>
                      <a:pPr algn="ctr"/>
                      <a:r>
                        <a:rPr lang="en-US" altLang="zh-CN" sz="1400" dirty="0" smtClean="0"/>
                        <a:t>1.7</a:t>
                      </a:r>
                      <a:endParaRPr lang="zh-CN" altLang="en-US" sz="1400" dirty="0"/>
                    </a:p>
                  </a:txBody>
                  <a:tcPr anchor="ctr">
                    <a:solidFill>
                      <a:schemeClr val="accent2">
                        <a:lumMod val="40000"/>
                        <a:lumOff val="60000"/>
                      </a:schemeClr>
                    </a:solidFill>
                  </a:tcPr>
                </a:tc>
                <a:tc>
                  <a:txBody>
                    <a:bodyPr/>
                    <a:lstStyle/>
                    <a:p>
                      <a:pPr algn="ctr"/>
                      <a:r>
                        <a:rPr lang="en-US" altLang="zh-CN" sz="1400" dirty="0" smtClean="0"/>
                        <a:t>0.8</a:t>
                      </a:r>
                      <a:endParaRPr lang="zh-CN" altLang="en-US" sz="1400" dirty="0"/>
                    </a:p>
                  </a:txBody>
                  <a:tcPr anchor="ctr">
                    <a:solidFill>
                      <a:schemeClr val="accent2">
                        <a:lumMod val="40000"/>
                        <a:lumOff val="60000"/>
                      </a:schemeClr>
                    </a:solidFill>
                  </a:tcPr>
                </a:tc>
                <a:tc>
                  <a:txBody>
                    <a:bodyPr/>
                    <a:lstStyle/>
                    <a:p>
                      <a:pPr algn="ctr"/>
                      <a:r>
                        <a:rPr lang="en-US" altLang="zh-CN" sz="1400" dirty="0" smtClean="0"/>
                        <a:t>1.1</a:t>
                      </a:r>
                      <a:endParaRPr lang="zh-CN" altLang="en-US" sz="1400" dirty="0"/>
                    </a:p>
                  </a:txBody>
                  <a:tcPr anchor="ctr">
                    <a:solidFill>
                      <a:schemeClr val="accent2">
                        <a:lumMod val="40000"/>
                        <a:lumOff val="60000"/>
                      </a:schemeClr>
                    </a:solidFill>
                  </a:tcPr>
                </a:tc>
              </a:tr>
              <a:tr h="163720">
                <a:tc>
                  <a:txBody>
                    <a:bodyPr/>
                    <a:lstStyle/>
                    <a:p>
                      <a:pPr algn="ctr"/>
                      <a:r>
                        <a:rPr lang="en-US" altLang="zh-CN" sz="1400" dirty="0" smtClean="0"/>
                        <a:t>5</a:t>
                      </a:r>
                      <a:r>
                        <a:rPr lang="zh-CN" altLang="en-US" sz="1400" dirty="0" smtClean="0"/>
                        <a:t>个内核的几何平均值</a:t>
                      </a:r>
                      <a:endParaRPr lang="zh-CN" altLang="en-US" sz="1400" dirty="0"/>
                    </a:p>
                  </a:txBody>
                  <a:tcPr anchor="ctr">
                    <a:solidFill>
                      <a:schemeClr val="accent2">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dirty="0" smtClean="0"/>
                        <a:t>1.0</a:t>
                      </a:r>
                      <a:endParaRPr lang="zh-CN" altLang="en-US" sz="1400" dirty="0" smtClean="0"/>
                    </a:p>
                  </a:txBody>
                  <a:tcPr anchor="ctr">
                    <a:solidFill>
                      <a:schemeClr val="accent2">
                        <a:lumMod val="40000"/>
                        <a:lumOff val="60000"/>
                      </a:schemeClr>
                    </a:solidFill>
                  </a:tcPr>
                </a:tc>
                <a:tc>
                  <a:txBody>
                    <a:bodyPr/>
                    <a:lstStyle/>
                    <a:p>
                      <a:pPr algn="ctr"/>
                      <a:r>
                        <a:rPr lang="en-US" altLang="zh-CN" sz="1400" dirty="0" smtClean="0"/>
                        <a:t>1.7</a:t>
                      </a:r>
                      <a:endParaRPr lang="zh-CN" altLang="en-US" sz="1400" dirty="0"/>
                    </a:p>
                  </a:txBody>
                  <a:tcPr anchor="ctr">
                    <a:solidFill>
                      <a:schemeClr val="accent2">
                        <a:lumMod val="40000"/>
                        <a:lumOff val="60000"/>
                      </a:schemeClr>
                    </a:solidFill>
                  </a:tcPr>
                </a:tc>
                <a:tc>
                  <a:txBody>
                    <a:bodyPr/>
                    <a:lstStyle/>
                    <a:p>
                      <a:pPr algn="ctr"/>
                      <a:r>
                        <a:rPr lang="en-US" altLang="zh-CN" sz="1400" dirty="0" smtClean="0"/>
                        <a:t>1.7</a:t>
                      </a:r>
                      <a:endParaRPr lang="zh-CN" altLang="en-US" sz="1400" dirty="0"/>
                    </a:p>
                  </a:txBody>
                  <a:tcPr anchor="ctr">
                    <a:solidFill>
                      <a:schemeClr val="accent2">
                        <a:lumMod val="40000"/>
                        <a:lumOff val="60000"/>
                      </a:schemeClr>
                    </a:solidFill>
                  </a:tcPr>
                </a:tc>
                <a:tc>
                  <a:txBody>
                    <a:bodyPr/>
                    <a:lstStyle/>
                    <a:p>
                      <a:pPr algn="ctr"/>
                      <a:r>
                        <a:rPr lang="en-US" altLang="zh-CN" sz="1400" dirty="0" smtClean="0"/>
                        <a:t>2.0</a:t>
                      </a:r>
                      <a:endParaRPr lang="zh-CN" altLang="en-US" sz="1400" dirty="0"/>
                    </a:p>
                  </a:txBody>
                  <a:tcPr anchor="ctr">
                    <a:solidFill>
                      <a:schemeClr val="accent2">
                        <a:lumMod val="40000"/>
                        <a:lumOff val="60000"/>
                      </a:schemeClr>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idx="4294967295"/>
          </p:nvPr>
        </p:nvSpPr>
        <p:spPr>
          <a:xfrm>
            <a:off x="436180" y="76200"/>
            <a:ext cx="8403020" cy="685800"/>
          </a:xfrm>
        </p:spPr>
        <p:txBody>
          <a:bodyPr>
            <a:normAutofit/>
          </a:bodyPr>
          <a:lstStyle/>
          <a:p>
            <a:pPr lvl="0">
              <a:spcBef>
                <a:spcPts val="0"/>
              </a:spcBef>
            </a:pPr>
            <a:r>
              <a:rPr lang="en-US" altLang="zh-CN" sz="2800" dirty="0">
                <a:solidFill>
                  <a:srgbClr val="0000FF"/>
                </a:solidFill>
                <a:latin typeface="华文中宋" panose="02010600040101010101" pitchFamily="2" charset="-122"/>
                <a:ea typeface="华文中宋" panose="02010600040101010101" pitchFamily="2" charset="-122"/>
              </a:rPr>
              <a:t>2.2 </a:t>
            </a:r>
            <a:r>
              <a:rPr lang="zh-CN" altLang="en-US" sz="2800" dirty="0">
                <a:solidFill>
                  <a:srgbClr val="0000FF"/>
                </a:solidFill>
                <a:latin typeface="华文中宋" panose="02010600040101010101" pitchFamily="2" charset="-122"/>
                <a:ea typeface="华文中宋" panose="02010600040101010101" pitchFamily="2" charset="-122"/>
              </a:rPr>
              <a:t>指令集系统结构的分类</a:t>
            </a:r>
            <a:endParaRPr lang="zh-CN" sz="2800" dirty="0">
              <a:solidFill>
                <a:schemeClr val="tx1"/>
              </a:solidFill>
              <a:latin typeface="华文中宋" panose="02010600040101010101" pitchFamily="2" charset="-122"/>
              <a:ea typeface="华文中宋" panose="02010600040101010101" pitchFamily="2" charset="-122"/>
            </a:endParaRPr>
          </a:p>
        </p:txBody>
      </p:sp>
      <p:sp>
        <p:nvSpPr>
          <p:cNvPr id="3" name="矩形 2"/>
          <p:cNvSpPr/>
          <p:nvPr/>
        </p:nvSpPr>
        <p:spPr>
          <a:xfrm>
            <a:off x="559952" y="980728"/>
            <a:ext cx="8155476" cy="523220"/>
          </a:xfrm>
          <a:prstGeom prst="rect">
            <a:avLst/>
          </a:prstGeom>
          <a:solidFill>
            <a:srgbClr val="FFFF00"/>
          </a:solidFill>
        </p:spPr>
        <p:txBody>
          <a:bodyPr wrap="square">
            <a:spAutoFit/>
          </a:bodyPr>
          <a:lstStyle/>
          <a:p>
            <a:r>
              <a:rPr lang="en-US" altLang="zh-CN" sz="2800" dirty="0" smtClean="0">
                <a:solidFill>
                  <a:srgbClr val="C00000"/>
                </a:solidFill>
              </a:rPr>
              <a:t>C=A+B</a:t>
            </a:r>
            <a:r>
              <a:rPr lang="zh-CN" altLang="en-US" dirty="0">
                <a:solidFill>
                  <a:schemeClr val="tx1"/>
                </a:solidFill>
              </a:rPr>
              <a:t>（设</a:t>
            </a:r>
            <a:r>
              <a:rPr lang="en-US" altLang="zh-CN" dirty="0">
                <a:solidFill>
                  <a:schemeClr val="tx1"/>
                </a:solidFill>
              </a:rPr>
              <a:t>A,B</a:t>
            </a:r>
            <a:r>
              <a:rPr lang="zh-CN" altLang="en-US" dirty="0">
                <a:solidFill>
                  <a:schemeClr val="tx1"/>
                </a:solidFill>
              </a:rPr>
              <a:t>和</a:t>
            </a:r>
            <a:r>
              <a:rPr lang="en-US" altLang="zh-CN" dirty="0">
                <a:solidFill>
                  <a:schemeClr val="tx1"/>
                </a:solidFill>
              </a:rPr>
              <a:t>C</a:t>
            </a:r>
            <a:r>
              <a:rPr lang="zh-CN" altLang="en-US" dirty="0">
                <a:solidFill>
                  <a:schemeClr val="tx1"/>
                </a:solidFill>
              </a:rPr>
              <a:t>都在存储器中且</a:t>
            </a:r>
            <a:r>
              <a:rPr lang="en-US" altLang="zh-CN" dirty="0">
                <a:solidFill>
                  <a:schemeClr val="tx1"/>
                </a:solidFill>
              </a:rPr>
              <a:t>A</a:t>
            </a:r>
            <a:r>
              <a:rPr lang="zh-CN" altLang="en-US" dirty="0">
                <a:solidFill>
                  <a:schemeClr val="tx1"/>
                </a:solidFill>
              </a:rPr>
              <a:t>和</a:t>
            </a:r>
            <a:r>
              <a:rPr lang="en-US" altLang="zh-CN" dirty="0">
                <a:solidFill>
                  <a:schemeClr val="tx1"/>
                </a:solidFill>
              </a:rPr>
              <a:t>B</a:t>
            </a:r>
            <a:r>
              <a:rPr lang="zh-CN" altLang="en-US" dirty="0">
                <a:solidFill>
                  <a:schemeClr val="tx1"/>
                </a:solidFill>
              </a:rPr>
              <a:t>的值不破坏</a:t>
            </a:r>
            <a:r>
              <a:rPr lang="zh-CN" altLang="en-US" dirty="0" smtClean="0">
                <a:solidFill>
                  <a:schemeClr val="tx1"/>
                </a:solidFill>
              </a:rPr>
              <a:t>）</a:t>
            </a:r>
            <a:endParaRPr lang="zh-CN" altLang="en-US" dirty="0"/>
          </a:p>
        </p:txBody>
      </p:sp>
      <p:graphicFrame>
        <p:nvGraphicFramePr>
          <p:cNvPr id="4" name="表格 3"/>
          <p:cNvGraphicFramePr>
            <a:graphicFrameLocks noGrp="1"/>
          </p:cNvGraphicFramePr>
          <p:nvPr/>
        </p:nvGraphicFramePr>
        <p:xfrm>
          <a:off x="495029" y="1524908"/>
          <a:ext cx="8285322" cy="2319500"/>
        </p:xfrm>
        <a:graphic>
          <a:graphicData uri="http://schemas.openxmlformats.org/drawingml/2006/table">
            <a:tbl>
              <a:tblPr firstRow="1" bandRow="1">
                <a:tableStyleId>{5C22544A-7EE6-4342-B048-85BDC9FD1C3A}</a:tableStyleId>
              </a:tblPr>
              <a:tblGrid>
                <a:gridCol w="1948617"/>
                <a:gridCol w="2143072"/>
                <a:gridCol w="2131190"/>
                <a:gridCol w="2062443"/>
              </a:tblGrid>
              <a:tr h="480820">
                <a:tc>
                  <a:txBody>
                    <a:bodyPr/>
                    <a:lstStyle/>
                    <a:p>
                      <a:pPr algn="ctr"/>
                      <a:r>
                        <a:rPr lang="zh-CN" altLang="en-US" dirty="0" smtClean="0"/>
                        <a:t>堆栈</a:t>
                      </a:r>
                      <a:endParaRPr lang="zh-CN" altLang="en-US" dirty="0"/>
                    </a:p>
                  </a:txBody>
                  <a:tcPr/>
                </a:tc>
                <a:tc>
                  <a:txBody>
                    <a:bodyPr/>
                    <a:lstStyle/>
                    <a:p>
                      <a:pPr algn="ctr"/>
                      <a:r>
                        <a:rPr lang="zh-CN" altLang="en-US" dirty="0" smtClean="0"/>
                        <a:t>累加器</a:t>
                      </a:r>
                      <a:endParaRPr lang="zh-CN" altLang="en-US" dirty="0"/>
                    </a:p>
                  </a:txBody>
                  <a:tcPr/>
                </a:tc>
                <a:tc>
                  <a:txBody>
                    <a:bodyPr/>
                    <a:lstStyle/>
                    <a:p>
                      <a:pPr algn="ctr"/>
                      <a:r>
                        <a:rPr lang="zh-CN" altLang="en-US" dirty="0" smtClean="0"/>
                        <a:t>寄存器（</a:t>
                      </a:r>
                      <a:r>
                        <a:rPr lang="en-US" altLang="zh-CN" dirty="0" err="1" smtClean="0"/>
                        <a:t>Reg-mem</a:t>
                      </a:r>
                      <a:r>
                        <a:rPr lang="zh-CN" altLang="en-US" dirty="0" smtClean="0"/>
                        <a:t>）</a:t>
                      </a:r>
                      <a:endParaRPr lang="zh-CN" altLang="en-US" dirty="0"/>
                    </a:p>
                  </a:txBody>
                  <a:tcPr/>
                </a:tc>
                <a:tc>
                  <a:txBody>
                    <a:bodyPr/>
                    <a:lstStyle/>
                    <a:p>
                      <a:pPr algn="ctr"/>
                      <a:r>
                        <a:rPr lang="zh-CN" altLang="en-US" dirty="0" smtClean="0"/>
                        <a:t>寄存器（</a:t>
                      </a:r>
                      <a:r>
                        <a:rPr lang="en-US" altLang="zh-CN" dirty="0" smtClean="0"/>
                        <a:t>load-store</a:t>
                      </a:r>
                      <a:r>
                        <a:rPr lang="zh-CN" altLang="en-US" dirty="0" smtClean="0"/>
                        <a:t>）</a:t>
                      </a:r>
                      <a:endParaRPr lang="zh-CN" altLang="en-US" dirty="0"/>
                    </a:p>
                  </a:txBody>
                  <a:tcPr/>
                </a:tc>
              </a:tr>
              <a:tr h="419855">
                <a:tc>
                  <a:txBody>
                    <a:bodyPr/>
                    <a:lstStyle/>
                    <a:p>
                      <a:r>
                        <a:rPr lang="en-US" altLang="zh-CN" dirty="0" smtClean="0"/>
                        <a:t>Push</a:t>
                      </a:r>
                      <a:r>
                        <a:rPr lang="en-US" altLang="zh-CN" baseline="0" dirty="0" smtClean="0"/>
                        <a:t>  </a:t>
                      </a:r>
                      <a:r>
                        <a:rPr lang="en-US" altLang="zh-CN" dirty="0" smtClean="0"/>
                        <a:t>A</a:t>
                      </a:r>
                      <a:endParaRPr lang="zh-CN" altLang="en-US" dirty="0"/>
                    </a:p>
                  </a:txBody>
                  <a:tcPr>
                    <a:solidFill>
                      <a:schemeClr val="accent2">
                        <a:lumMod val="20000"/>
                        <a:lumOff val="80000"/>
                      </a:schemeClr>
                    </a:solidFill>
                  </a:tcPr>
                </a:tc>
                <a:tc>
                  <a:txBody>
                    <a:bodyPr/>
                    <a:lstStyle/>
                    <a:p>
                      <a:r>
                        <a:rPr lang="en-US" altLang="zh-CN" dirty="0" smtClean="0"/>
                        <a:t>Load </a:t>
                      </a:r>
                      <a:r>
                        <a:rPr lang="en-US" altLang="zh-CN" baseline="0" dirty="0" smtClean="0"/>
                        <a:t> A</a:t>
                      </a:r>
                      <a:endParaRPr lang="zh-CN" altLang="en-US" dirty="0"/>
                    </a:p>
                  </a:txBody>
                  <a:tcPr>
                    <a:solidFill>
                      <a:schemeClr val="accent2">
                        <a:lumMod val="20000"/>
                        <a:lumOff val="80000"/>
                      </a:schemeClr>
                    </a:solidFill>
                  </a:tcPr>
                </a:tc>
                <a:tc>
                  <a:txBody>
                    <a:bodyPr/>
                    <a:lstStyle/>
                    <a:p>
                      <a:r>
                        <a:rPr lang="en-US" altLang="zh-CN" dirty="0" smtClean="0"/>
                        <a:t>Load  R1</a:t>
                      </a:r>
                      <a:r>
                        <a:rPr lang="zh-CN" altLang="en-US" dirty="0" smtClean="0"/>
                        <a:t>，</a:t>
                      </a:r>
                      <a:r>
                        <a:rPr lang="en-US" altLang="zh-CN" dirty="0" smtClean="0"/>
                        <a:t>A</a:t>
                      </a:r>
                      <a:endParaRPr lang="zh-CN" altLang="en-US" dirty="0"/>
                    </a:p>
                  </a:txBody>
                  <a:tcPr>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smtClean="0"/>
                        <a:t>Load  R1</a:t>
                      </a:r>
                      <a:r>
                        <a:rPr lang="zh-CN" altLang="en-US" dirty="0" smtClean="0"/>
                        <a:t>，</a:t>
                      </a:r>
                      <a:r>
                        <a:rPr lang="en-US" altLang="zh-CN" dirty="0" smtClean="0"/>
                        <a:t>A</a:t>
                      </a:r>
                      <a:endParaRPr lang="zh-CN" altLang="en-US" dirty="0"/>
                    </a:p>
                  </a:txBody>
                  <a:tcPr>
                    <a:solidFill>
                      <a:schemeClr val="accent2">
                        <a:lumMod val="20000"/>
                        <a:lumOff val="80000"/>
                      </a:schemeClr>
                    </a:solidFill>
                  </a:tcPr>
                </a:tc>
              </a:tr>
              <a:tr h="419855">
                <a:tc>
                  <a:txBody>
                    <a:bodyPr/>
                    <a:lstStyle/>
                    <a:p>
                      <a:r>
                        <a:rPr lang="en-US" altLang="zh-CN" dirty="0" smtClean="0"/>
                        <a:t>Push</a:t>
                      </a:r>
                      <a:r>
                        <a:rPr lang="en-US" altLang="zh-CN" baseline="0" dirty="0" smtClean="0"/>
                        <a:t>  B</a:t>
                      </a:r>
                      <a:endParaRPr lang="zh-CN" altLang="en-US" dirty="0"/>
                    </a:p>
                  </a:txBody>
                  <a:tcPr>
                    <a:solidFill>
                      <a:schemeClr val="accent2">
                        <a:lumMod val="20000"/>
                        <a:lumOff val="80000"/>
                      </a:schemeClr>
                    </a:solidFill>
                  </a:tcPr>
                </a:tc>
                <a:tc>
                  <a:txBody>
                    <a:bodyPr/>
                    <a:lstStyle/>
                    <a:p>
                      <a:r>
                        <a:rPr lang="en-US" altLang="zh-CN" dirty="0" smtClean="0"/>
                        <a:t>Add   </a:t>
                      </a:r>
                      <a:endParaRPr lang="zh-CN" altLang="en-US" dirty="0"/>
                    </a:p>
                  </a:txBody>
                  <a:tcPr>
                    <a:solidFill>
                      <a:schemeClr val="accent2">
                        <a:lumMod val="20000"/>
                        <a:lumOff val="80000"/>
                      </a:schemeClr>
                    </a:solidFill>
                  </a:tcPr>
                </a:tc>
                <a:tc>
                  <a:txBody>
                    <a:bodyPr/>
                    <a:lstStyle/>
                    <a:p>
                      <a:r>
                        <a:rPr lang="en-US" altLang="zh-CN" dirty="0" smtClean="0"/>
                        <a:t>Add</a:t>
                      </a:r>
                      <a:r>
                        <a:rPr lang="en-US" altLang="zh-CN" baseline="0" dirty="0" smtClean="0"/>
                        <a:t>  R1</a:t>
                      </a:r>
                      <a:r>
                        <a:rPr lang="zh-CN" altLang="en-US" baseline="0" dirty="0" smtClean="0"/>
                        <a:t>，</a:t>
                      </a:r>
                      <a:r>
                        <a:rPr lang="en-US" altLang="zh-CN" baseline="0" dirty="0" smtClean="0"/>
                        <a:t>B</a:t>
                      </a:r>
                      <a:endParaRPr lang="zh-CN" altLang="en-US" dirty="0"/>
                    </a:p>
                  </a:txBody>
                  <a:tcPr>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smtClean="0"/>
                        <a:t>Load  R2</a:t>
                      </a:r>
                      <a:r>
                        <a:rPr lang="zh-CN" altLang="en-US" dirty="0" smtClean="0"/>
                        <a:t>，</a:t>
                      </a:r>
                      <a:r>
                        <a:rPr lang="en-US" altLang="zh-CN" dirty="0" smtClean="0"/>
                        <a:t>B</a:t>
                      </a:r>
                      <a:endParaRPr lang="zh-CN" altLang="en-US" dirty="0"/>
                    </a:p>
                  </a:txBody>
                  <a:tcPr>
                    <a:solidFill>
                      <a:schemeClr val="accent2">
                        <a:lumMod val="20000"/>
                        <a:lumOff val="80000"/>
                      </a:schemeClr>
                    </a:solidFill>
                  </a:tcPr>
                </a:tc>
              </a:tr>
              <a:tr h="419855">
                <a:tc>
                  <a:txBody>
                    <a:bodyPr/>
                    <a:lstStyle/>
                    <a:p>
                      <a:r>
                        <a:rPr lang="en-US" altLang="zh-CN" dirty="0" smtClean="0"/>
                        <a:t>Add</a:t>
                      </a:r>
                      <a:endParaRPr lang="zh-CN" altLang="en-US" dirty="0"/>
                    </a:p>
                  </a:txBody>
                  <a:tcPr>
                    <a:solidFill>
                      <a:schemeClr val="accent2">
                        <a:lumMod val="20000"/>
                        <a:lumOff val="80000"/>
                      </a:schemeClr>
                    </a:solidFill>
                  </a:tcPr>
                </a:tc>
                <a:tc>
                  <a:txBody>
                    <a:bodyPr/>
                    <a:lstStyle/>
                    <a:p>
                      <a:r>
                        <a:rPr lang="en-US" altLang="zh-CN" dirty="0" smtClean="0"/>
                        <a:t>Store  C</a:t>
                      </a:r>
                      <a:endParaRPr lang="zh-CN" altLang="en-US" dirty="0"/>
                    </a:p>
                  </a:txBody>
                  <a:tcPr>
                    <a:solidFill>
                      <a:schemeClr val="accent2">
                        <a:lumMod val="20000"/>
                        <a:lumOff val="80000"/>
                      </a:schemeClr>
                    </a:solidFill>
                  </a:tcPr>
                </a:tc>
                <a:tc>
                  <a:txBody>
                    <a:bodyPr/>
                    <a:lstStyle/>
                    <a:p>
                      <a:r>
                        <a:rPr lang="en-US" altLang="zh-CN" dirty="0" smtClean="0"/>
                        <a:t>Store  R1</a:t>
                      </a:r>
                      <a:r>
                        <a:rPr lang="zh-CN" altLang="en-US" dirty="0" smtClean="0"/>
                        <a:t>，</a:t>
                      </a:r>
                      <a:r>
                        <a:rPr lang="en-US" altLang="zh-CN" dirty="0" smtClean="0"/>
                        <a:t>C</a:t>
                      </a:r>
                      <a:endParaRPr lang="zh-CN" altLang="en-US" dirty="0"/>
                    </a:p>
                  </a:txBody>
                  <a:tcPr>
                    <a:solidFill>
                      <a:schemeClr val="accent2">
                        <a:lumMod val="20000"/>
                        <a:lumOff val="80000"/>
                      </a:schemeClr>
                    </a:solidFill>
                  </a:tcPr>
                </a:tc>
                <a:tc>
                  <a:txBody>
                    <a:bodyPr/>
                    <a:lstStyle/>
                    <a:p>
                      <a:r>
                        <a:rPr lang="en-US" altLang="zh-CN" dirty="0" smtClean="0"/>
                        <a:t>Add</a:t>
                      </a:r>
                      <a:r>
                        <a:rPr lang="en-US" altLang="zh-CN" baseline="0" dirty="0" smtClean="0"/>
                        <a:t>  R3</a:t>
                      </a:r>
                      <a:r>
                        <a:rPr lang="zh-CN" altLang="en-US" baseline="0" dirty="0" smtClean="0"/>
                        <a:t>，</a:t>
                      </a:r>
                      <a:r>
                        <a:rPr lang="en-US" altLang="zh-CN" baseline="0" dirty="0" smtClean="0"/>
                        <a:t>R1</a:t>
                      </a:r>
                      <a:r>
                        <a:rPr lang="zh-CN" altLang="en-US" baseline="0" dirty="0" smtClean="0"/>
                        <a:t>，</a:t>
                      </a:r>
                      <a:r>
                        <a:rPr lang="en-US" altLang="zh-CN" baseline="0" dirty="0" smtClean="0"/>
                        <a:t>R2</a:t>
                      </a:r>
                      <a:endParaRPr lang="en-US" altLang="zh-CN" dirty="0" smtClean="0"/>
                    </a:p>
                  </a:txBody>
                  <a:tcPr>
                    <a:solidFill>
                      <a:schemeClr val="accent2">
                        <a:lumMod val="20000"/>
                        <a:lumOff val="80000"/>
                      </a:schemeClr>
                    </a:solidFill>
                  </a:tcPr>
                </a:tc>
              </a:tr>
              <a:tr h="419855">
                <a:tc>
                  <a:txBody>
                    <a:bodyPr/>
                    <a:lstStyle/>
                    <a:p>
                      <a:r>
                        <a:rPr lang="en-US" altLang="zh-CN" dirty="0" smtClean="0"/>
                        <a:t>Pop</a:t>
                      </a:r>
                      <a:r>
                        <a:rPr lang="en-US" altLang="zh-CN" baseline="0" dirty="0" smtClean="0"/>
                        <a:t>  C</a:t>
                      </a:r>
                      <a:endParaRPr lang="zh-CN" altLang="en-US" dirty="0"/>
                    </a:p>
                  </a:txBody>
                  <a:tcPr>
                    <a:solidFill>
                      <a:schemeClr val="accent2">
                        <a:lumMod val="20000"/>
                        <a:lumOff val="80000"/>
                      </a:schemeClr>
                    </a:solidFill>
                  </a:tcPr>
                </a:tc>
                <a:tc>
                  <a:txBody>
                    <a:bodyPr/>
                    <a:lstStyle/>
                    <a:p>
                      <a:endParaRPr lang="zh-CN" altLang="en-US" dirty="0"/>
                    </a:p>
                  </a:txBody>
                  <a:tcPr>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dirty="0" smtClean="0"/>
                    </a:p>
                  </a:txBody>
                  <a:tcPr>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smtClean="0"/>
                        <a:t>Store  R3</a:t>
                      </a:r>
                      <a:r>
                        <a:rPr lang="zh-CN" altLang="en-US" dirty="0" smtClean="0"/>
                        <a:t>，</a:t>
                      </a:r>
                      <a:r>
                        <a:rPr lang="en-US" altLang="zh-CN" dirty="0" smtClean="0"/>
                        <a:t>C</a:t>
                      </a:r>
                      <a:endParaRPr lang="en-US" altLang="zh-CN" dirty="0" smtClean="0"/>
                    </a:p>
                  </a:txBody>
                  <a:tcPr>
                    <a:solidFill>
                      <a:schemeClr val="accent2">
                        <a:lumMod val="20000"/>
                        <a:lumOff val="80000"/>
                      </a:schemeClr>
                    </a:solidFill>
                  </a:tcPr>
                </a:tc>
              </a:tr>
            </a:tbl>
          </a:graphicData>
        </a:graphic>
      </p:graphicFrame>
      <p:graphicFrame>
        <p:nvGraphicFramePr>
          <p:cNvPr id="5" name="Object 3"/>
          <p:cNvGraphicFramePr>
            <a:graphicFrameLocks noChangeAspect="1"/>
          </p:cNvGraphicFramePr>
          <p:nvPr/>
        </p:nvGraphicFramePr>
        <p:xfrm>
          <a:off x="1835696" y="4005064"/>
          <a:ext cx="5607942" cy="2404537"/>
        </p:xfrm>
        <a:graphic>
          <a:graphicData uri="http://schemas.openxmlformats.org/presentationml/2006/ole">
            <mc:AlternateContent xmlns:mc="http://schemas.openxmlformats.org/markup-compatibility/2006">
              <mc:Choice xmlns:v="urn:schemas-microsoft-com:vml" Requires="v">
                <p:oleObj spid="_x0000_s16402" name="Picture" r:id="rId1" imgW="12573000" imgH="5943600" progId="">
                  <p:embed/>
                </p:oleObj>
              </mc:Choice>
              <mc:Fallback>
                <p:oleObj name="Picture" r:id="rId1" imgW="12573000" imgH="5943600" progId="">
                  <p:embed/>
                  <p:pic>
                    <p:nvPicPr>
                      <p:cNvPr id="0" name="Object 3"/>
                      <p:cNvPicPr>
                        <a:picLocks noChangeAspect="1" noChangeArrowheads="1"/>
                      </p:cNvPicPr>
                      <p:nvPr/>
                    </p:nvPicPr>
                    <p:blipFill>
                      <a:blip r:embed="rId2"/>
                      <a:srcRect/>
                      <a:stretch>
                        <a:fillRect/>
                      </a:stretch>
                    </p:blipFill>
                    <p:spPr bwMode="auto">
                      <a:xfrm>
                        <a:off x="1835696" y="4005064"/>
                        <a:ext cx="5607942" cy="2404537"/>
                      </a:xfrm>
                      <a:prstGeom prst="rect">
                        <a:avLst/>
                      </a:prstGeom>
                      <a:solidFill>
                        <a:srgbClr val="FFFF00"/>
                      </a:solidFill>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idx="4294967295"/>
          </p:nvPr>
        </p:nvSpPr>
        <p:spPr>
          <a:xfrm>
            <a:off x="436180" y="76200"/>
            <a:ext cx="8403020" cy="685800"/>
          </a:xfrm>
        </p:spPr>
        <p:txBody>
          <a:bodyPr>
            <a:normAutofit/>
          </a:bodyPr>
          <a:lstStyle/>
          <a:p>
            <a:pPr lvl="0">
              <a:spcBef>
                <a:spcPts val="0"/>
              </a:spcBef>
            </a:pPr>
            <a:r>
              <a:rPr lang="en-US" altLang="zh-CN" sz="2800" dirty="0" smtClean="0">
                <a:solidFill>
                  <a:srgbClr val="0000FF"/>
                </a:solidFill>
                <a:latin typeface="华文中宋" panose="02010600040101010101" pitchFamily="2" charset="-122"/>
                <a:ea typeface="华文中宋" panose="02010600040101010101" pitchFamily="2" charset="-122"/>
              </a:rPr>
              <a:t>2.10 </a:t>
            </a:r>
            <a:r>
              <a:rPr lang="zh-CN" altLang="en-US" sz="2800" dirty="0" smtClean="0">
                <a:solidFill>
                  <a:srgbClr val="0000FF"/>
                </a:solidFill>
                <a:latin typeface="华文中宋" panose="02010600040101010101" pitchFamily="2" charset="-122"/>
                <a:ea typeface="华文中宋" panose="02010600040101010101" pitchFamily="2" charset="-122"/>
              </a:rPr>
              <a:t>谬误和易犯的错误</a:t>
            </a:r>
            <a:endParaRPr lang="zh-CN" sz="2800" dirty="0">
              <a:solidFill>
                <a:schemeClr val="tx1"/>
              </a:solidFill>
              <a:latin typeface="华文中宋" panose="02010600040101010101" pitchFamily="2" charset="-122"/>
              <a:ea typeface="华文中宋" panose="02010600040101010101" pitchFamily="2" charset="-122"/>
            </a:endParaRPr>
          </a:p>
        </p:txBody>
      </p:sp>
      <p:sp>
        <p:nvSpPr>
          <p:cNvPr id="3" name="内容占位符 2"/>
          <p:cNvSpPr txBox="1"/>
          <p:nvPr/>
        </p:nvSpPr>
        <p:spPr>
          <a:xfrm>
            <a:off x="436180" y="1124744"/>
            <a:ext cx="8443200" cy="477024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pPr marL="0" indent="0">
              <a:buNone/>
            </a:pPr>
            <a:r>
              <a:rPr lang="zh-CN" altLang="en-US" sz="2400" dirty="0" smtClean="0">
                <a:latin typeface="华文中宋" panose="02010600040101010101" pitchFamily="2" charset="-122"/>
                <a:ea typeface="华文中宋" panose="02010600040101010101" pitchFamily="2" charset="-122"/>
              </a:rPr>
              <a:t>谬误：有缺陷的系统结构不可能是一种成功的系统结构。</a:t>
            </a:r>
            <a:br>
              <a:rPr lang="zh-CN" altLang="en-US" dirty="0" smtClean="0">
                <a:latin typeface="华文中宋" panose="02010600040101010101" pitchFamily="2" charset="-122"/>
                <a:ea typeface="华文中宋" panose="02010600040101010101" pitchFamily="2" charset="-122"/>
              </a:rPr>
            </a:br>
            <a:r>
              <a:rPr lang="zh-CN" altLang="en-US" dirty="0" smtClean="0">
                <a:latin typeface="华文中宋" panose="02010600040101010101" pitchFamily="2" charset="-122"/>
                <a:ea typeface="华文中宋" panose="02010600040101010101" pitchFamily="2" charset="-122"/>
              </a:rPr>
              <a:t>　</a:t>
            </a:r>
            <a:r>
              <a:rPr lang="en-US" altLang="zh-CN" sz="2000" dirty="0" smtClean="0">
                <a:latin typeface="华文中宋" panose="02010600040101010101" pitchFamily="2" charset="-122"/>
                <a:ea typeface="华文中宋" panose="02010600040101010101" pitchFamily="2" charset="-122"/>
              </a:rPr>
              <a:t>80x86</a:t>
            </a:r>
            <a:r>
              <a:rPr lang="zh-CN" altLang="en-US" sz="2000" dirty="0" smtClean="0">
                <a:latin typeface="华文中宋" panose="02010600040101010101" pitchFamily="2" charset="-122"/>
                <a:ea typeface="华文中宋" panose="02010600040101010101" pitchFamily="2" charset="-122"/>
              </a:rPr>
              <a:t>提供了一个很明显的例子：它的结构只有它的设计者才喜欢。</a:t>
            </a:r>
            <a:r>
              <a:rPr lang="en-US" altLang="zh-CN" sz="2000" dirty="0" smtClean="0">
                <a:latin typeface="华文中宋" panose="02010600040101010101" pitchFamily="2" charset="-122"/>
                <a:ea typeface="华文中宋" panose="02010600040101010101" pitchFamily="2" charset="-122"/>
              </a:rPr>
              <a:t>Intel</a:t>
            </a:r>
            <a:r>
              <a:rPr lang="zh-CN" altLang="en-US" sz="2000" dirty="0" smtClean="0">
                <a:latin typeface="华文中宋" panose="02010600040101010101" pitchFamily="2" charset="-122"/>
                <a:ea typeface="华文中宋" panose="02010600040101010101" pitchFamily="2" charset="-122"/>
              </a:rPr>
              <a:t>的工程师们试图更正</a:t>
            </a:r>
            <a:r>
              <a:rPr lang="en-US" altLang="zh-CN" sz="2000" dirty="0" smtClean="0">
                <a:latin typeface="华文中宋" panose="02010600040101010101" pitchFamily="2" charset="-122"/>
                <a:ea typeface="华文中宋" panose="02010600040101010101" pitchFamily="2" charset="-122"/>
              </a:rPr>
              <a:t>80x86</a:t>
            </a:r>
            <a:r>
              <a:rPr lang="zh-CN" altLang="en-US" sz="2000" dirty="0" smtClean="0">
                <a:latin typeface="华文中宋" panose="02010600040101010101" pitchFamily="2" charset="-122"/>
                <a:ea typeface="华文中宋" panose="02010600040101010101" pitchFamily="2" charset="-122"/>
              </a:rPr>
              <a:t>设计中不受欢迎的设计。例如</a:t>
            </a:r>
            <a:r>
              <a:rPr lang="zh-CN" altLang="en-US" sz="2000" dirty="0" smtClean="0">
                <a:solidFill>
                  <a:srgbClr val="C00000"/>
                </a:solidFill>
                <a:latin typeface="华文中宋" panose="02010600040101010101" pitchFamily="2" charset="-122"/>
                <a:ea typeface="华文中宋" panose="02010600040101010101" pitchFamily="2" charset="-122"/>
              </a:rPr>
              <a:t>， </a:t>
            </a:r>
            <a:r>
              <a:rPr lang="en-US" altLang="zh-CN" sz="2000" dirty="0" smtClean="0">
                <a:solidFill>
                  <a:srgbClr val="C00000"/>
                </a:solidFill>
                <a:latin typeface="华文中宋" panose="02010600040101010101" pitchFamily="2" charset="-122"/>
                <a:ea typeface="华文中宋" panose="02010600040101010101" pitchFamily="2" charset="-122"/>
              </a:rPr>
              <a:t>80x86</a:t>
            </a:r>
            <a:r>
              <a:rPr lang="zh-CN" altLang="en-US" sz="2000" dirty="0" smtClean="0">
                <a:solidFill>
                  <a:srgbClr val="C00000"/>
                </a:solidFill>
                <a:latin typeface="华文中宋" panose="02010600040101010101" pitchFamily="2" charset="-122"/>
                <a:ea typeface="华文中宋" panose="02010600040101010101" pitchFamily="2" charset="-122"/>
              </a:rPr>
              <a:t>支持段式存储</a:t>
            </a:r>
            <a:r>
              <a:rPr lang="zh-CN" altLang="en-US" sz="2000" dirty="0" smtClean="0">
                <a:latin typeface="华文中宋" panose="02010600040101010101" pitchFamily="2" charset="-122"/>
                <a:ea typeface="华文中宋" panose="02010600040101010101" pitchFamily="2" charset="-122"/>
              </a:rPr>
              <a:t>，而所有其他的机器都选择了页式存储； </a:t>
            </a:r>
            <a:r>
              <a:rPr lang="en-US" altLang="zh-CN" sz="2000" dirty="0" smtClean="0">
                <a:solidFill>
                  <a:srgbClr val="C00000"/>
                </a:solidFill>
                <a:latin typeface="华文中宋" panose="02010600040101010101" pitchFamily="2" charset="-122"/>
                <a:ea typeface="华文中宋" panose="02010600040101010101" pitchFamily="2" charset="-122"/>
              </a:rPr>
              <a:t>80x86</a:t>
            </a:r>
            <a:r>
              <a:rPr lang="zh-CN" altLang="en-US" sz="2000" dirty="0" smtClean="0">
                <a:solidFill>
                  <a:srgbClr val="C00000"/>
                </a:solidFill>
                <a:latin typeface="华文中宋" panose="02010600040101010101" pitchFamily="2" charset="-122"/>
                <a:ea typeface="华文中宋" panose="02010600040101010101" pitchFamily="2" charset="-122"/>
              </a:rPr>
              <a:t>对整型数据使用扩展的累加器</a:t>
            </a:r>
            <a:r>
              <a:rPr lang="zh-CN" altLang="en-US" sz="2000" dirty="0" smtClean="0">
                <a:latin typeface="华文中宋" panose="02010600040101010101" pitchFamily="2" charset="-122"/>
                <a:ea typeface="华文中宋" panose="02010600040101010101" pitchFamily="2" charset="-122"/>
              </a:rPr>
              <a:t>，而其他的机器使用通用寄存器； </a:t>
            </a:r>
            <a:r>
              <a:rPr lang="en-US" altLang="zh-CN" sz="2000" dirty="0" smtClean="0">
                <a:solidFill>
                  <a:srgbClr val="C00000"/>
                </a:solidFill>
                <a:latin typeface="华文中宋" panose="02010600040101010101" pitchFamily="2" charset="-122"/>
                <a:ea typeface="华文中宋" panose="02010600040101010101" pitchFamily="2" charset="-122"/>
              </a:rPr>
              <a:t>80x86</a:t>
            </a:r>
            <a:r>
              <a:rPr lang="zh-CN" altLang="en-US" sz="2000" dirty="0" smtClean="0">
                <a:solidFill>
                  <a:srgbClr val="C00000"/>
                </a:solidFill>
                <a:latin typeface="华文中宋" panose="02010600040101010101" pitchFamily="2" charset="-122"/>
                <a:ea typeface="华文中宋" panose="02010600040101010101" pitchFamily="2" charset="-122"/>
              </a:rPr>
              <a:t>使用一个堆栈来保存浮点数据</a:t>
            </a:r>
            <a:r>
              <a:rPr lang="zh-CN" altLang="en-US" sz="2000" dirty="0" smtClean="0">
                <a:latin typeface="华文中宋" panose="02010600040101010101" pitchFamily="2" charset="-122"/>
                <a:ea typeface="华文中宋" panose="02010600040101010101" pitchFamily="2" charset="-122"/>
              </a:rPr>
              <a:t>，而所有其他的机器在很久以前就废弃了执行堆栈。</a:t>
            </a:r>
            <a:br>
              <a:rPr lang="zh-CN" altLang="en-US" sz="2000" dirty="0" smtClean="0">
                <a:latin typeface="华文中宋" panose="02010600040101010101" pitchFamily="2" charset="-122"/>
                <a:ea typeface="华文中宋" panose="02010600040101010101" pitchFamily="2" charset="-122"/>
              </a:rPr>
            </a:br>
            <a:r>
              <a:rPr lang="zh-CN" altLang="en-US" sz="2000" dirty="0" smtClean="0">
                <a:latin typeface="华文中宋" panose="02010600040101010101" pitchFamily="2" charset="-122"/>
                <a:ea typeface="华文中宋" panose="02010600040101010101" pitchFamily="2" charset="-122"/>
              </a:rPr>
              <a:t>　　尽管存在这些缺陷，</a:t>
            </a:r>
            <a:r>
              <a:rPr lang="en-US" altLang="zh-CN" sz="2000" dirty="0" smtClean="0">
                <a:latin typeface="华文中宋" panose="02010600040101010101" pitchFamily="2" charset="-122"/>
                <a:ea typeface="华文中宋" panose="02010600040101010101" pitchFamily="2" charset="-122"/>
              </a:rPr>
              <a:t>80x86</a:t>
            </a:r>
            <a:r>
              <a:rPr lang="zh-CN" altLang="en-US" sz="2000" dirty="0" smtClean="0">
                <a:latin typeface="华文中宋" panose="02010600040101010101" pitchFamily="2" charset="-122"/>
                <a:ea typeface="华文中宋" panose="02010600040101010101" pitchFamily="2" charset="-122"/>
              </a:rPr>
              <a:t>系统结构还是获得了巨大的成功。主要有三个方面原因：</a:t>
            </a:r>
            <a:r>
              <a:rPr lang="zh-CN" altLang="en-US" sz="2000" dirty="0" smtClean="0">
                <a:solidFill>
                  <a:srgbClr val="FF0000"/>
                </a:solidFill>
                <a:latin typeface="华文中宋" panose="02010600040101010101" pitchFamily="2" charset="-122"/>
                <a:ea typeface="华文中宋" panose="02010600040101010101" pitchFamily="2" charset="-122"/>
              </a:rPr>
              <a:t>第一</a:t>
            </a:r>
            <a:r>
              <a:rPr lang="zh-CN" altLang="en-US" sz="2000" dirty="0" smtClean="0">
                <a:latin typeface="华文中宋" panose="02010600040101010101" pitchFamily="2" charset="-122"/>
                <a:ea typeface="华文中宋" panose="02010600040101010101" pitchFamily="2" charset="-122"/>
              </a:rPr>
              <a:t>，它被选为</a:t>
            </a:r>
            <a:r>
              <a:rPr lang="en-US" altLang="zh-CN" sz="2000" dirty="0" smtClean="0">
                <a:solidFill>
                  <a:srgbClr val="C00000"/>
                </a:solidFill>
                <a:latin typeface="华文中宋" panose="02010600040101010101" pitchFamily="2" charset="-122"/>
                <a:ea typeface="华文中宋" panose="02010600040101010101" pitchFamily="2" charset="-122"/>
              </a:rPr>
              <a:t>IBM PC</a:t>
            </a:r>
            <a:r>
              <a:rPr lang="zh-CN" altLang="en-US" sz="2000" dirty="0" smtClean="0">
                <a:solidFill>
                  <a:srgbClr val="C00000"/>
                </a:solidFill>
                <a:latin typeface="华文中宋" panose="02010600040101010101" pitchFamily="2" charset="-122"/>
                <a:ea typeface="华文中宋" panose="02010600040101010101" pitchFamily="2" charset="-122"/>
              </a:rPr>
              <a:t>的微处理器</a:t>
            </a:r>
            <a:r>
              <a:rPr lang="zh-CN" altLang="en-US" sz="2000" dirty="0" smtClean="0">
                <a:latin typeface="华文中宋" panose="02010600040101010101" pitchFamily="2" charset="-122"/>
                <a:ea typeface="华文中宋" panose="02010600040101010101" pitchFamily="2" charset="-122"/>
              </a:rPr>
              <a:t>，使得在二进制上与</a:t>
            </a:r>
            <a:r>
              <a:rPr lang="en-US" altLang="zh-CN" sz="2000" dirty="0" smtClean="0">
                <a:latin typeface="华文中宋" panose="02010600040101010101" pitchFamily="2" charset="-122"/>
                <a:ea typeface="华文中宋" panose="02010600040101010101" pitchFamily="2" charset="-122"/>
              </a:rPr>
              <a:t>80x86</a:t>
            </a:r>
            <a:r>
              <a:rPr lang="zh-CN" altLang="en-US" sz="2000" dirty="0" smtClean="0">
                <a:latin typeface="华文中宋" panose="02010600040101010101" pitchFamily="2" charset="-122"/>
                <a:ea typeface="华文中宋" panose="02010600040101010101" pitchFamily="2" charset="-122"/>
              </a:rPr>
              <a:t>兼容变得非常重要；</a:t>
            </a:r>
            <a:r>
              <a:rPr lang="zh-CN" altLang="en-US" sz="2000" dirty="0" smtClean="0">
                <a:solidFill>
                  <a:srgbClr val="FF0000"/>
                </a:solidFill>
                <a:latin typeface="华文中宋" panose="02010600040101010101" pitchFamily="2" charset="-122"/>
                <a:ea typeface="华文中宋" panose="02010600040101010101" pitchFamily="2" charset="-122"/>
              </a:rPr>
              <a:t>第二</a:t>
            </a:r>
            <a:r>
              <a:rPr lang="zh-CN" altLang="en-US" sz="2000" dirty="0" smtClean="0">
                <a:latin typeface="华文中宋" panose="02010600040101010101" pitchFamily="2" charset="-122"/>
                <a:ea typeface="华文中宋" panose="02010600040101010101" pitchFamily="2" charset="-122"/>
              </a:rPr>
              <a:t>，</a:t>
            </a:r>
            <a:r>
              <a:rPr lang="zh-CN" altLang="en-US" sz="2000" dirty="0" smtClean="0">
                <a:solidFill>
                  <a:srgbClr val="C00000"/>
                </a:solidFill>
                <a:latin typeface="华文中宋" panose="02010600040101010101" pitchFamily="2" charset="-122"/>
                <a:ea typeface="华文中宋" panose="02010600040101010101" pitchFamily="2" charset="-122"/>
              </a:rPr>
              <a:t>摩尔定律保证了有足够的资源可使</a:t>
            </a:r>
            <a:r>
              <a:rPr lang="en-US" altLang="zh-CN" sz="2000" dirty="0" smtClean="0">
                <a:solidFill>
                  <a:srgbClr val="C00000"/>
                </a:solidFill>
                <a:latin typeface="华文中宋" panose="02010600040101010101" pitchFamily="2" charset="-122"/>
                <a:ea typeface="华文中宋" panose="02010600040101010101" pitchFamily="2" charset="-122"/>
              </a:rPr>
              <a:t>80x86</a:t>
            </a:r>
            <a:r>
              <a:rPr lang="zh-CN" altLang="en-US" sz="2000" dirty="0" smtClean="0">
                <a:solidFill>
                  <a:srgbClr val="C00000"/>
                </a:solidFill>
                <a:latin typeface="华文中宋" panose="02010600040101010101" pitchFamily="2" charset="-122"/>
                <a:ea typeface="华文中宋" panose="02010600040101010101" pitchFamily="2" charset="-122"/>
              </a:rPr>
              <a:t>在内部转化为</a:t>
            </a:r>
            <a:r>
              <a:rPr lang="en-US" altLang="zh-CN" sz="2000" dirty="0" smtClean="0">
                <a:solidFill>
                  <a:srgbClr val="C00000"/>
                </a:solidFill>
                <a:latin typeface="华文中宋" panose="02010600040101010101" pitchFamily="2" charset="-122"/>
                <a:ea typeface="华文中宋" panose="02010600040101010101" pitchFamily="2" charset="-122"/>
              </a:rPr>
              <a:t>RISC</a:t>
            </a:r>
            <a:r>
              <a:rPr lang="zh-CN" altLang="en-US" sz="2000" dirty="0" smtClean="0">
                <a:solidFill>
                  <a:srgbClr val="C00000"/>
                </a:solidFill>
                <a:latin typeface="华文中宋" panose="02010600040101010101" pitchFamily="2" charset="-122"/>
                <a:ea typeface="华文中宋" panose="02010600040101010101" pitchFamily="2" charset="-122"/>
              </a:rPr>
              <a:t>指令系统</a:t>
            </a:r>
            <a:r>
              <a:rPr lang="zh-CN" altLang="en-US" sz="2000" dirty="0" smtClean="0">
                <a:latin typeface="华文中宋" panose="02010600040101010101" pitchFamily="2" charset="-122"/>
                <a:ea typeface="华文中宋" panose="02010600040101010101" pitchFamily="2" charset="-122"/>
              </a:rPr>
              <a:t>，然后执行类</a:t>
            </a:r>
            <a:r>
              <a:rPr lang="en-US" altLang="zh-CN" sz="2000" dirty="0" smtClean="0">
                <a:latin typeface="华文中宋" panose="02010600040101010101" pitchFamily="2" charset="-122"/>
                <a:ea typeface="华文中宋" panose="02010600040101010101" pitchFamily="2" charset="-122"/>
              </a:rPr>
              <a:t>RISC</a:t>
            </a:r>
            <a:r>
              <a:rPr lang="zh-CN" altLang="en-US" sz="2000" dirty="0" smtClean="0">
                <a:latin typeface="华文中宋" panose="02010600040101010101" pitchFamily="2" charset="-122"/>
                <a:ea typeface="华文中宋" panose="02010600040101010101" pitchFamily="2" charset="-122"/>
              </a:rPr>
              <a:t>指令。这两点使得它与大量</a:t>
            </a:r>
            <a:r>
              <a:rPr lang="en-US" altLang="zh-CN" sz="2000" dirty="0" smtClean="0">
                <a:latin typeface="华文中宋" panose="02010600040101010101" pitchFamily="2" charset="-122"/>
                <a:ea typeface="华文中宋" panose="02010600040101010101" pitchFamily="2" charset="-122"/>
              </a:rPr>
              <a:t>PC</a:t>
            </a:r>
            <a:r>
              <a:rPr lang="zh-CN" altLang="en-US" sz="2000" dirty="0" smtClean="0">
                <a:latin typeface="华文中宋" panose="02010600040101010101" pitchFamily="2" charset="-122"/>
                <a:ea typeface="华文中宋" panose="02010600040101010101" pitchFamily="2" charset="-122"/>
              </a:rPr>
              <a:t>软件二进制兼容，在性能上和</a:t>
            </a:r>
            <a:r>
              <a:rPr lang="en-US" altLang="zh-CN" sz="2000" dirty="0" smtClean="0">
                <a:latin typeface="华文中宋" panose="02010600040101010101" pitchFamily="2" charset="-122"/>
                <a:ea typeface="华文中宋" panose="02010600040101010101" pitchFamily="2" charset="-122"/>
              </a:rPr>
              <a:t>RISC</a:t>
            </a:r>
            <a:r>
              <a:rPr lang="zh-CN" altLang="en-US" sz="2000" dirty="0" smtClean="0">
                <a:latin typeface="华文中宋" panose="02010600040101010101" pitchFamily="2" charset="-122"/>
                <a:ea typeface="华文中宋" panose="02010600040101010101" pitchFamily="2" charset="-122"/>
              </a:rPr>
              <a:t>处理器不相上下；</a:t>
            </a:r>
            <a:r>
              <a:rPr lang="zh-CN" altLang="en-US" sz="2000" dirty="0" smtClean="0">
                <a:solidFill>
                  <a:srgbClr val="FF0000"/>
                </a:solidFill>
                <a:latin typeface="华文中宋" panose="02010600040101010101" pitchFamily="2" charset="-122"/>
                <a:ea typeface="华文中宋" panose="02010600040101010101" pitchFamily="2" charset="-122"/>
              </a:rPr>
              <a:t>第三</a:t>
            </a:r>
            <a:r>
              <a:rPr lang="zh-CN" altLang="en-US" sz="2000" dirty="0" smtClean="0">
                <a:latin typeface="华文中宋" panose="02010600040101010101" pitchFamily="2" charset="-122"/>
                <a:ea typeface="华文中宋" panose="02010600040101010101" pitchFamily="2" charset="-122"/>
              </a:rPr>
              <a:t>，</a:t>
            </a:r>
            <a:r>
              <a:rPr lang="zh-CN" altLang="en-US" sz="2000" dirty="0" smtClean="0">
                <a:solidFill>
                  <a:srgbClr val="C00000"/>
                </a:solidFill>
                <a:latin typeface="华文中宋" panose="02010600040101010101" pitchFamily="2" charset="-122"/>
                <a:ea typeface="华文中宋" panose="02010600040101010101" pitchFamily="2" charset="-122"/>
              </a:rPr>
              <a:t>大量的处理器出货</a:t>
            </a:r>
            <a:r>
              <a:rPr lang="zh-CN" altLang="en-US" sz="2000" dirty="0" smtClean="0">
                <a:latin typeface="华文中宋" panose="02010600040101010101" pitchFamily="2" charset="-122"/>
                <a:ea typeface="华文中宋" panose="02010600040101010101" pitchFamily="2" charset="-122"/>
              </a:rPr>
              <a:t>使</a:t>
            </a:r>
            <a:r>
              <a:rPr lang="en-US" altLang="zh-CN" sz="2000" dirty="0" smtClean="0">
                <a:latin typeface="华文中宋" panose="02010600040101010101" pitchFamily="2" charset="-122"/>
                <a:ea typeface="华文中宋" panose="02010600040101010101" pitchFamily="2" charset="-122"/>
              </a:rPr>
              <a:t>Intel</a:t>
            </a:r>
            <a:r>
              <a:rPr lang="zh-CN" altLang="en-US" sz="2000" dirty="0" smtClean="0">
                <a:latin typeface="华文中宋" panose="02010600040101010101" pitchFamily="2" charset="-122"/>
                <a:ea typeface="华文中宋" panose="02010600040101010101" pitchFamily="2" charset="-122"/>
              </a:rPr>
              <a:t>有能力支付这种高代价的硬件转化。此外，大量的处理器出货使生产厂家可以跟得上学习曲线，这也在一定程度上降低了成本。</a:t>
            </a:r>
            <a:endParaRPr lang="zh-CN" altLang="en-US" sz="2000" dirty="0">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idx="4294967295"/>
          </p:nvPr>
        </p:nvSpPr>
        <p:spPr>
          <a:xfrm>
            <a:off x="436180" y="76200"/>
            <a:ext cx="8403020" cy="685800"/>
          </a:xfrm>
        </p:spPr>
        <p:txBody>
          <a:bodyPr>
            <a:normAutofit/>
          </a:bodyPr>
          <a:lstStyle/>
          <a:p>
            <a:pPr lvl="0">
              <a:spcBef>
                <a:spcPts val="0"/>
              </a:spcBef>
            </a:pPr>
            <a:r>
              <a:rPr lang="en-US" altLang="zh-CN" sz="2800" dirty="0" smtClean="0">
                <a:solidFill>
                  <a:srgbClr val="0000FF"/>
                </a:solidFill>
                <a:latin typeface="华文中宋" panose="02010600040101010101" pitchFamily="2" charset="-122"/>
                <a:ea typeface="华文中宋" panose="02010600040101010101" pitchFamily="2" charset="-122"/>
              </a:rPr>
              <a:t>2.10 </a:t>
            </a:r>
            <a:r>
              <a:rPr lang="zh-CN" altLang="en-US" sz="2800" dirty="0" smtClean="0">
                <a:solidFill>
                  <a:srgbClr val="0000FF"/>
                </a:solidFill>
                <a:latin typeface="华文中宋" panose="02010600040101010101" pitchFamily="2" charset="-122"/>
                <a:ea typeface="华文中宋" panose="02010600040101010101" pitchFamily="2" charset="-122"/>
              </a:rPr>
              <a:t>谬误和易犯的错误</a:t>
            </a:r>
            <a:endParaRPr lang="zh-CN" sz="2800" dirty="0">
              <a:solidFill>
                <a:schemeClr val="tx1"/>
              </a:solidFill>
              <a:latin typeface="华文中宋" panose="02010600040101010101" pitchFamily="2" charset="-122"/>
              <a:ea typeface="华文中宋" panose="02010600040101010101" pitchFamily="2" charset="-122"/>
            </a:endParaRPr>
          </a:p>
        </p:txBody>
      </p:sp>
      <p:sp>
        <p:nvSpPr>
          <p:cNvPr id="3" name="内容占位符 2"/>
          <p:cNvSpPr txBox="1"/>
          <p:nvPr/>
        </p:nvSpPr>
        <p:spPr>
          <a:xfrm>
            <a:off x="522890" y="1340768"/>
            <a:ext cx="8229600" cy="396044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pPr marL="0" indent="0">
              <a:buNone/>
            </a:pPr>
            <a:r>
              <a:rPr lang="zh-CN" altLang="en-US" sz="2800" dirty="0" smtClean="0">
                <a:latin typeface="华文中宋" panose="02010600040101010101" pitchFamily="2" charset="-122"/>
                <a:ea typeface="华文中宋" panose="02010600040101010101" pitchFamily="2" charset="-122"/>
              </a:rPr>
              <a:t>谬误：可以设计一个没有缺陷的系统结构。</a:t>
            </a:r>
            <a:br>
              <a:rPr lang="zh-CN" altLang="en-US" dirty="0" smtClean="0">
                <a:latin typeface="华文中宋" panose="02010600040101010101" pitchFamily="2" charset="-122"/>
                <a:ea typeface="华文中宋" panose="02010600040101010101" pitchFamily="2" charset="-122"/>
              </a:rPr>
            </a:br>
            <a:r>
              <a:rPr lang="zh-CN" altLang="en-US" dirty="0" smtClean="0">
                <a:latin typeface="华文中宋" panose="02010600040101010101" pitchFamily="2" charset="-122"/>
                <a:ea typeface="华文中宋" panose="02010600040101010101" pitchFamily="2" charset="-122"/>
              </a:rPr>
              <a:t>     </a:t>
            </a:r>
            <a:r>
              <a:rPr lang="zh-CN" altLang="en-US" sz="2200" dirty="0" smtClean="0">
                <a:latin typeface="华文中宋" panose="02010600040101010101" pitchFamily="2" charset="-122"/>
                <a:ea typeface="华文中宋" panose="02010600040101010101" pitchFamily="2" charset="-122"/>
              </a:rPr>
              <a:t>所有系统结构的设计都涉及一系列硬件和软件技术之间的折中。这些技术可能会随着时间的发展而发生变化，那些在设计者当初看来好像是正确的决定事后可能证明是错误的。</a:t>
            </a:r>
            <a:br>
              <a:rPr lang="zh-CN" altLang="en-US" sz="2200" dirty="0" smtClean="0">
                <a:latin typeface="华文中宋" panose="02010600040101010101" pitchFamily="2" charset="-122"/>
                <a:ea typeface="华文中宋" panose="02010600040101010101" pitchFamily="2" charset="-122"/>
              </a:rPr>
            </a:br>
            <a:r>
              <a:rPr lang="zh-CN" altLang="en-US" sz="2200" dirty="0" smtClean="0">
                <a:latin typeface="华文中宋" panose="02010600040101010101" pitchFamily="2" charset="-122"/>
                <a:ea typeface="华文中宋" panose="02010600040101010101" pitchFamily="2" charset="-122"/>
              </a:rPr>
              <a:t>     例如，在</a:t>
            </a:r>
            <a:r>
              <a:rPr lang="en-US" altLang="zh-CN" sz="2200" dirty="0" smtClean="0">
                <a:latin typeface="华文中宋" panose="02010600040101010101" pitchFamily="2" charset="-122"/>
                <a:ea typeface="华文中宋" panose="02010600040101010101" pitchFamily="2" charset="-122"/>
              </a:rPr>
              <a:t>1975</a:t>
            </a:r>
            <a:r>
              <a:rPr lang="zh-CN" altLang="en-US" sz="2200" dirty="0" smtClean="0">
                <a:latin typeface="华文中宋" panose="02010600040101010101" pitchFamily="2" charset="-122"/>
                <a:ea typeface="华文中宋" panose="02010600040101010101" pitchFamily="2" charset="-122"/>
              </a:rPr>
              <a:t>年，</a:t>
            </a:r>
            <a:r>
              <a:rPr lang="en-US" altLang="zh-CN" sz="2200" dirty="0" smtClean="0">
                <a:solidFill>
                  <a:srgbClr val="C00000"/>
                </a:solidFill>
                <a:latin typeface="华文中宋" panose="02010600040101010101" pitchFamily="2" charset="-122"/>
                <a:ea typeface="华文中宋" panose="02010600040101010101" pitchFamily="2" charset="-122"/>
              </a:rPr>
              <a:t>VAX</a:t>
            </a:r>
            <a:r>
              <a:rPr lang="zh-CN" altLang="en-US" sz="2200" dirty="0" smtClean="0">
                <a:latin typeface="华文中宋" panose="02010600040101010101" pitchFamily="2" charset="-122"/>
                <a:ea typeface="华文中宋" panose="02010600040101010101" pitchFamily="2" charset="-122"/>
              </a:rPr>
              <a:t>的设计者们过分强调了代码大小的重要性，而没有估计到</a:t>
            </a:r>
            <a:r>
              <a:rPr lang="en-US" altLang="zh-CN" sz="2200" dirty="0" smtClean="0">
                <a:latin typeface="华文中宋" panose="02010600040101010101" pitchFamily="2" charset="-122"/>
                <a:ea typeface="华文中宋" panose="02010600040101010101" pitchFamily="2" charset="-122"/>
              </a:rPr>
              <a:t>5</a:t>
            </a:r>
            <a:r>
              <a:rPr lang="zh-CN" altLang="en-US" sz="2200" dirty="0" smtClean="0">
                <a:latin typeface="华文中宋" panose="02010600040101010101" pitchFamily="2" charset="-122"/>
                <a:ea typeface="华文中宋" panose="02010600040101010101" pitchFamily="2" charset="-122"/>
              </a:rPr>
              <a:t>年后</a:t>
            </a:r>
            <a:r>
              <a:rPr lang="zh-CN" altLang="en-US" sz="2200" dirty="0" smtClean="0">
                <a:solidFill>
                  <a:srgbClr val="FF0000"/>
                </a:solidFill>
                <a:latin typeface="华文中宋" panose="02010600040101010101" pitchFamily="2" charset="-122"/>
                <a:ea typeface="华文中宋" panose="02010600040101010101" pitchFamily="2" charset="-122"/>
              </a:rPr>
              <a:t>译码的简化和流水线</a:t>
            </a:r>
            <a:r>
              <a:rPr lang="zh-CN" altLang="en-US" sz="2200" dirty="0" smtClean="0">
                <a:latin typeface="华文中宋" panose="02010600040101010101" pitchFamily="2" charset="-122"/>
                <a:ea typeface="华文中宋" panose="02010600040101010101" pitchFamily="2" charset="-122"/>
              </a:rPr>
              <a:t>是那么</a:t>
            </a:r>
            <a:r>
              <a:rPr lang="zh-CN" altLang="en-US" sz="2200" dirty="0" smtClean="0">
                <a:solidFill>
                  <a:srgbClr val="FF0000"/>
                </a:solidFill>
                <a:latin typeface="华文中宋" panose="02010600040101010101" pitchFamily="2" charset="-122"/>
                <a:ea typeface="华文中宋" panose="02010600040101010101" pitchFamily="2" charset="-122"/>
              </a:rPr>
              <a:t>重要</a:t>
            </a:r>
            <a:r>
              <a:rPr lang="zh-CN" altLang="en-US" sz="2200" dirty="0" smtClean="0">
                <a:latin typeface="华文中宋" panose="02010600040101010101" pitchFamily="2" charset="-122"/>
                <a:ea typeface="华文中宋" panose="02010600040101010101" pitchFamily="2" charset="-122"/>
              </a:rPr>
              <a:t>。</a:t>
            </a:r>
            <a:r>
              <a:rPr lang="en-US" altLang="zh-CN" sz="2200" dirty="0" smtClean="0">
                <a:solidFill>
                  <a:srgbClr val="C00000"/>
                </a:solidFill>
                <a:latin typeface="华文中宋" panose="02010600040101010101" pitchFamily="2" charset="-122"/>
                <a:ea typeface="华文中宋" panose="02010600040101010101" pitchFamily="2" charset="-122"/>
              </a:rPr>
              <a:t>RISC</a:t>
            </a:r>
            <a:r>
              <a:rPr lang="zh-CN" altLang="en-US" sz="2200" dirty="0" smtClean="0">
                <a:latin typeface="华文中宋" panose="02010600040101010101" pitchFamily="2" charset="-122"/>
                <a:ea typeface="华文中宋" panose="02010600040101010101" pitchFamily="2" charset="-122"/>
              </a:rPr>
              <a:t>系统中一个典型的例子就是延迟分支（见附录</a:t>
            </a:r>
            <a:r>
              <a:rPr lang="en-US" altLang="zh-CN" sz="2200" dirty="0" smtClean="0">
                <a:latin typeface="华文中宋" panose="02010600040101010101" pitchFamily="2" charset="-122"/>
                <a:ea typeface="华文中宋" panose="02010600040101010101" pitchFamily="2" charset="-122"/>
              </a:rPr>
              <a:t>J</a:t>
            </a:r>
            <a:r>
              <a:rPr lang="zh-CN" altLang="en-US" sz="2200" dirty="0" smtClean="0">
                <a:latin typeface="华文中宋" panose="02010600040101010101" pitchFamily="2" charset="-122"/>
                <a:ea typeface="华文中宋" panose="02010600040101010101" pitchFamily="2" charset="-122"/>
              </a:rPr>
              <a:t>）。对于５级流水线的处理器来说这容易解决，但如果处理器的流水线更长，在一个时钟周期内同时执行数条指令其困难就比较大。此外，几乎所有的系统结构最终都会产生地址空间不足的问题。</a:t>
            </a:r>
            <a:endParaRPr lang="zh-CN" altLang="en-US" sz="2200" dirty="0" smtClean="0">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idx="4294967295"/>
          </p:nvPr>
        </p:nvSpPr>
        <p:spPr>
          <a:xfrm>
            <a:off x="436180" y="76200"/>
            <a:ext cx="8403020" cy="685800"/>
          </a:xfrm>
        </p:spPr>
        <p:txBody>
          <a:bodyPr>
            <a:normAutofit/>
          </a:bodyPr>
          <a:lstStyle/>
          <a:p>
            <a:pPr lvl="0">
              <a:spcBef>
                <a:spcPts val="0"/>
              </a:spcBef>
            </a:pPr>
            <a:r>
              <a:rPr lang="en-US" altLang="zh-CN" sz="2800" dirty="0" smtClean="0">
                <a:solidFill>
                  <a:srgbClr val="0000FF"/>
                </a:solidFill>
                <a:latin typeface="华文中宋" panose="02010600040101010101" pitchFamily="2" charset="-122"/>
                <a:ea typeface="华文中宋" panose="02010600040101010101" pitchFamily="2" charset="-122"/>
              </a:rPr>
              <a:t>2.10 </a:t>
            </a:r>
            <a:r>
              <a:rPr lang="zh-CN" altLang="en-US" sz="2800" dirty="0" smtClean="0">
                <a:solidFill>
                  <a:srgbClr val="0000FF"/>
                </a:solidFill>
                <a:latin typeface="华文中宋" panose="02010600040101010101" pitchFamily="2" charset="-122"/>
                <a:ea typeface="华文中宋" panose="02010600040101010101" pitchFamily="2" charset="-122"/>
              </a:rPr>
              <a:t>谬误和易犯的错误</a:t>
            </a:r>
            <a:endParaRPr lang="zh-CN" sz="2800" dirty="0">
              <a:solidFill>
                <a:schemeClr val="tx1"/>
              </a:solidFill>
              <a:latin typeface="华文中宋" panose="02010600040101010101" pitchFamily="2" charset="-122"/>
              <a:ea typeface="华文中宋" panose="02010600040101010101" pitchFamily="2" charset="-122"/>
            </a:endParaRPr>
          </a:p>
        </p:txBody>
      </p:sp>
      <p:sp>
        <p:nvSpPr>
          <p:cNvPr id="3" name="内容占位符 2"/>
          <p:cNvSpPr txBox="1"/>
          <p:nvPr/>
        </p:nvSpPr>
        <p:spPr>
          <a:xfrm>
            <a:off x="436180" y="1124744"/>
            <a:ext cx="8229600" cy="5426472"/>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r>
              <a:rPr lang="en-US" altLang="zh-CN" sz="2400" smtClean="0">
                <a:solidFill>
                  <a:srgbClr val="C00000"/>
                </a:solidFill>
                <a:latin typeface="华文中宋" panose="02010600040101010101" pitchFamily="2" charset="-122"/>
                <a:ea typeface="华文中宋" panose="02010600040101010101" pitchFamily="2" charset="-122"/>
              </a:rPr>
              <a:t>20</a:t>
            </a:r>
            <a:r>
              <a:rPr lang="zh-CN" altLang="en-US" sz="2400" smtClean="0">
                <a:solidFill>
                  <a:srgbClr val="C00000"/>
                </a:solidFill>
                <a:latin typeface="华文中宋" panose="02010600040101010101" pitchFamily="2" charset="-122"/>
                <a:ea typeface="华文中宋" panose="02010600040101010101" pitchFamily="2" charset="-122"/>
              </a:rPr>
              <a:t>世纪</a:t>
            </a:r>
            <a:r>
              <a:rPr lang="en-US" altLang="zh-CN" sz="2400" smtClean="0">
                <a:solidFill>
                  <a:srgbClr val="C00000"/>
                </a:solidFill>
                <a:latin typeface="华文中宋" panose="02010600040101010101" pitchFamily="2" charset="-122"/>
                <a:ea typeface="华文中宋" panose="02010600040101010101" pitchFamily="2" charset="-122"/>
              </a:rPr>
              <a:t>60</a:t>
            </a:r>
            <a:r>
              <a:rPr lang="zh-CN" altLang="en-US" sz="2400" smtClean="0">
                <a:solidFill>
                  <a:srgbClr val="C00000"/>
                </a:solidFill>
                <a:latin typeface="华文中宋" panose="02010600040101010101" pitchFamily="2" charset="-122"/>
                <a:ea typeface="华文中宋" panose="02010600040101010101" pitchFamily="2" charset="-122"/>
              </a:rPr>
              <a:t>年代，堆栈系统结构流行</a:t>
            </a:r>
            <a:r>
              <a:rPr lang="zh-CN" altLang="en-US" sz="2400" smtClean="0">
                <a:latin typeface="华文中宋" panose="02010600040101010101" pitchFamily="2" charset="-122"/>
                <a:ea typeface="华文中宋" panose="02010600040101010101" pitchFamily="2" charset="-122"/>
              </a:rPr>
              <a:t>。它们被认为能够最好地配合高级语言</a:t>
            </a:r>
            <a:r>
              <a:rPr lang="en-US" altLang="zh-CN" sz="2400" smtClean="0">
                <a:latin typeface="华文中宋" panose="02010600040101010101" pitchFamily="2" charset="-122"/>
                <a:ea typeface="华文中宋" panose="02010600040101010101" pitchFamily="2" charset="-122"/>
              </a:rPr>
              <a:t>——</a:t>
            </a:r>
            <a:r>
              <a:rPr lang="zh-CN" altLang="en-US" sz="2400" smtClean="0">
                <a:latin typeface="华文中宋" panose="02010600040101010101" pitchFamily="2" charset="-122"/>
                <a:ea typeface="华文中宋" panose="02010600040101010101" pitchFamily="2" charset="-122"/>
              </a:rPr>
              <a:t>就当时的编译技术而言，这或许是对的。</a:t>
            </a:r>
            <a:endParaRPr lang="zh-CN" altLang="en-US" sz="2400" smtClean="0">
              <a:latin typeface="华文中宋" panose="02010600040101010101" pitchFamily="2" charset="-122"/>
              <a:ea typeface="华文中宋" panose="02010600040101010101" pitchFamily="2" charset="-122"/>
            </a:endParaRPr>
          </a:p>
          <a:p>
            <a:r>
              <a:rPr lang="en-US" altLang="zh-CN" sz="2400" smtClean="0">
                <a:solidFill>
                  <a:srgbClr val="C00000"/>
                </a:solidFill>
                <a:latin typeface="华文中宋" panose="02010600040101010101" pitchFamily="2" charset="-122"/>
                <a:ea typeface="华文中宋" panose="02010600040101010101" pitchFamily="2" charset="-122"/>
              </a:rPr>
              <a:t>20</a:t>
            </a:r>
            <a:r>
              <a:rPr lang="zh-CN" altLang="en-US" sz="2400" smtClean="0">
                <a:solidFill>
                  <a:srgbClr val="C00000"/>
                </a:solidFill>
                <a:latin typeface="华文中宋" panose="02010600040101010101" pitchFamily="2" charset="-122"/>
                <a:ea typeface="华文中宋" panose="02010600040101010101" pitchFamily="2" charset="-122"/>
              </a:rPr>
              <a:t>世纪</a:t>
            </a:r>
            <a:r>
              <a:rPr lang="en-US" altLang="zh-CN" sz="2400" smtClean="0">
                <a:solidFill>
                  <a:srgbClr val="C00000"/>
                </a:solidFill>
                <a:latin typeface="华文中宋" panose="02010600040101010101" pitchFamily="2" charset="-122"/>
                <a:ea typeface="华文中宋" panose="02010600040101010101" pitchFamily="2" charset="-122"/>
              </a:rPr>
              <a:t>70</a:t>
            </a:r>
            <a:r>
              <a:rPr lang="zh-CN" altLang="en-US" sz="2400" smtClean="0">
                <a:solidFill>
                  <a:srgbClr val="C00000"/>
                </a:solidFill>
                <a:latin typeface="华文中宋" panose="02010600040101010101" pitchFamily="2" charset="-122"/>
                <a:ea typeface="华文中宋" panose="02010600040101010101" pitchFamily="2" charset="-122"/>
              </a:rPr>
              <a:t>年代</a:t>
            </a:r>
            <a:r>
              <a:rPr lang="zh-CN" altLang="en-US" sz="2400" smtClean="0">
                <a:latin typeface="华文中宋" panose="02010600040101010101" pitchFamily="2" charset="-122"/>
                <a:ea typeface="华文中宋" panose="02010600040101010101" pitchFamily="2" charset="-122"/>
              </a:rPr>
              <a:t>，设计的主要焦点是如何降低软件的费用，具体主要是用</a:t>
            </a:r>
            <a:r>
              <a:rPr lang="zh-CN" altLang="en-US" sz="2400" smtClean="0">
                <a:solidFill>
                  <a:srgbClr val="C00000"/>
                </a:solidFill>
                <a:latin typeface="华文中宋" panose="02010600040101010101" pitchFamily="2" charset="-122"/>
                <a:ea typeface="华文中宋" panose="02010600040101010101" pitchFamily="2" charset="-122"/>
              </a:rPr>
              <a:t>硬件来取代软件</a:t>
            </a:r>
            <a:r>
              <a:rPr lang="zh-CN" altLang="en-US" sz="2400" smtClean="0">
                <a:latin typeface="华文中宋" panose="02010600040101010101" pitchFamily="2" charset="-122"/>
                <a:ea typeface="华文中宋" panose="02010600040101010101" pitchFamily="2" charset="-122"/>
              </a:rPr>
              <a:t>，或是提供能够简化软件设计者工作的高级结构。结果是：既产生了高级语言计算机系统结构，又出现了诸如</a:t>
            </a:r>
            <a:r>
              <a:rPr lang="en-US" altLang="zh-CN" sz="2400" smtClean="0">
                <a:latin typeface="华文中宋" panose="02010600040101010101" pitchFamily="2" charset="-122"/>
                <a:ea typeface="华文中宋" panose="02010600040101010101" pitchFamily="2" charset="-122"/>
              </a:rPr>
              <a:t>VAX</a:t>
            </a:r>
            <a:r>
              <a:rPr lang="zh-CN" altLang="en-US" sz="2400" smtClean="0">
                <a:latin typeface="华文中宋" panose="02010600040101010101" pitchFamily="2" charset="-122"/>
                <a:ea typeface="华文中宋" panose="02010600040101010101" pitchFamily="2" charset="-122"/>
              </a:rPr>
              <a:t>一类的强大系统结构。</a:t>
            </a:r>
            <a:r>
              <a:rPr lang="en-US" altLang="zh-CN" sz="2400" smtClean="0">
                <a:latin typeface="华文中宋" panose="02010600040101010101" pitchFamily="2" charset="-122"/>
                <a:ea typeface="华文中宋" panose="02010600040101010101" pitchFamily="2" charset="-122"/>
              </a:rPr>
              <a:t>VAX</a:t>
            </a:r>
            <a:r>
              <a:rPr lang="zh-CN" altLang="en-US" sz="2400" smtClean="0">
                <a:latin typeface="华文中宋" panose="02010600040101010101" pitchFamily="2" charset="-122"/>
                <a:ea typeface="华文中宋" panose="02010600040101010101" pitchFamily="2" charset="-122"/>
              </a:rPr>
              <a:t>具有大量的寻址方式、多种数据类型以及一个高度正交化的系统结构。</a:t>
            </a:r>
            <a:endParaRPr lang="zh-CN" altLang="en-US" sz="2400" smtClean="0">
              <a:latin typeface="华文中宋" panose="02010600040101010101" pitchFamily="2" charset="-122"/>
              <a:ea typeface="华文中宋" panose="02010600040101010101" pitchFamily="2" charset="-122"/>
            </a:endParaRPr>
          </a:p>
          <a:p>
            <a:r>
              <a:rPr lang="en-US" altLang="zh-CN" sz="2400" smtClean="0">
                <a:solidFill>
                  <a:srgbClr val="C00000"/>
                </a:solidFill>
                <a:latin typeface="华文中宋" panose="02010600040101010101" pitchFamily="2" charset="-122"/>
                <a:ea typeface="华文中宋" panose="02010600040101010101" pitchFamily="2" charset="-122"/>
              </a:rPr>
              <a:t>20</a:t>
            </a:r>
            <a:r>
              <a:rPr lang="zh-CN" altLang="en-US" sz="2400" smtClean="0">
                <a:solidFill>
                  <a:srgbClr val="C00000"/>
                </a:solidFill>
                <a:latin typeface="华文中宋" panose="02010600040101010101" pitchFamily="2" charset="-122"/>
                <a:ea typeface="华文中宋" panose="02010600040101010101" pitchFamily="2" charset="-122"/>
              </a:rPr>
              <a:t>世纪</a:t>
            </a:r>
            <a:r>
              <a:rPr lang="en-US" altLang="zh-CN" sz="2400" smtClean="0">
                <a:solidFill>
                  <a:srgbClr val="C00000"/>
                </a:solidFill>
                <a:latin typeface="华文中宋" panose="02010600040101010101" pitchFamily="2" charset="-122"/>
                <a:ea typeface="华文中宋" panose="02010600040101010101" pitchFamily="2" charset="-122"/>
              </a:rPr>
              <a:t>80</a:t>
            </a:r>
            <a:r>
              <a:rPr lang="zh-CN" altLang="en-US" sz="2400" smtClean="0">
                <a:solidFill>
                  <a:srgbClr val="C00000"/>
                </a:solidFill>
                <a:latin typeface="华文中宋" panose="02010600040101010101" pitchFamily="2" charset="-122"/>
                <a:ea typeface="华文中宋" panose="02010600040101010101" pitchFamily="2" charset="-122"/>
              </a:rPr>
              <a:t>年代</a:t>
            </a:r>
            <a:r>
              <a:rPr lang="zh-CN" altLang="en-US" sz="2400" smtClean="0">
                <a:latin typeface="华文中宋" panose="02010600040101010101" pitchFamily="2" charset="-122"/>
                <a:ea typeface="华文中宋" panose="02010600040101010101" pitchFamily="2" charset="-122"/>
              </a:rPr>
              <a:t>，更加成熟的编译技术以及重新强调机器效率的观点使得更加简单的系统又成为了主流，它主要基于</a:t>
            </a:r>
            <a:r>
              <a:rPr lang="en-US" altLang="zh-CN" sz="2400" smtClean="0">
                <a:latin typeface="华文中宋" panose="02010600040101010101" pitchFamily="2" charset="-122"/>
                <a:ea typeface="华文中宋" panose="02010600040101010101" pitchFamily="2" charset="-122"/>
              </a:rPr>
              <a:t>load-store</a:t>
            </a:r>
            <a:r>
              <a:rPr lang="zh-CN" altLang="en-US" sz="2400" smtClean="0">
                <a:latin typeface="华文中宋" panose="02010600040101010101" pitchFamily="2" charset="-122"/>
                <a:ea typeface="华文中宋" panose="02010600040101010101" pitchFamily="2" charset="-122"/>
              </a:rPr>
              <a:t>系统结构的机器。</a:t>
            </a:r>
            <a:endParaRPr lang="zh-CN" altLang="en-US" sz="2400" dirty="0" smtClean="0">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idx="4294967295"/>
          </p:nvPr>
        </p:nvSpPr>
        <p:spPr>
          <a:xfrm>
            <a:off x="436180" y="76200"/>
            <a:ext cx="8403020" cy="685800"/>
          </a:xfrm>
        </p:spPr>
        <p:txBody>
          <a:bodyPr>
            <a:normAutofit/>
          </a:bodyPr>
          <a:lstStyle/>
          <a:p>
            <a:pPr lvl="0">
              <a:spcBef>
                <a:spcPts val="0"/>
              </a:spcBef>
            </a:pPr>
            <a:r>
              <a:rPr lang="en-US" altLang="zh-CN" sz="2800" dirty="0" smtClean="0">
                <a:solidFill>
                  <a:srgbClr val="0000FF"/>
                </a:solidFill>
                <a:latin typeface="华文中宋" panose="02010600040101010101" pitchFamily="2" charset="-122"/>
                <a:ea typeface="华文中宋" panose="02010600040101010101" pitchFamily="2" charset="-122"/>
              </a:rPr>
              <a:t>2.10 </a:t>
            </a:r>
            <a:r>
              <a:rPr lang="zh-CN" altLang="en-US" sz="2800" dirty="0" smtClean="0">
                <a:solidFill>
                  <a:srgbClr val="0000FF"/>
                </a:solidFill>
                <a:latin typeface="华文中宋" panose="02010600040101010101" pitchFamily="2" charset="-122"/>
                <a:ea typeface="华文中宋" panose="02010600040101010101" pitchFamily="2" charset="-122"/>
              </a:rPr>
              <a:t>谬误和易犯的错误</a:t>
            </a:r>
            <a:endParaRPr lang="zh-CN" sz="2800" dirty="0">
              <a:solidFill>
                <a:schemeClr val="tx1"/>
              </a:solidFill>
              <a:latin typeface="华文中宋" panose="02010600040101010101" pitchFamily="2" charset="-122"/>
              <a:ea typeface="华文中宋" panose="02010600040101010101" pitchFamily="2" charset="-122"/>
            </a:endParaRPr>
          </a:p>
        </p:txBody>
      </p:sp>
      <p:sp>
        <p:nvSpPr>
          <p:cNvPr id="3" name="内容占位符 2"/>
          <p:cNvSpPr txBox="1"/>
          <p:nvPr/>
        </p:nvSpPr>
        <p:spPr>
          <a:xfrm>
            <a:off x="436180" y="1268760"/>
            <a:ext cx="8229600" cy="4760688"/>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pPr marL="0" indent="0">
              <a:buNone/>
            </a:pPr>
            <a:r>
              <a:rPr lang="en-US" altLang="zh-CN" sz="2800" dirty="0" smtClean="0">
                <a:latin typeface="华文中宋" panose="02010600040101010101" pitchFamily="2" charset="-122"/>
                <a:ea typeface="华文中宋" panose="02010600040101010101" pitchFamily="2" charset="-122"/>
              </a:rPr>
              <a:t>20</a:t>
            </a:r>
            <a:r>
              <a:rPr lang="zh-CN" altLang="en-US" sz="2800" dirty="0" smtClean="0">
                <a:latin typeface="华文中宋" panose="02010600040101010101" pitchFamily="2" charset="-122"/>
                <a:ea typeface="华文中宋" panose="02010600040101010101" pitchFamily="2" charset="-122"/>
              </a:rPr>
              <a:t>世纪</a:t>
            </a:r>
            <a:r>
              <a:rPr lang="en-US" altLang="zh-CN" sz="2800" dirty="0" smtClean="0">
                <a:latin typeface="华文中宋" panose="02010600040101010101" pitchFamily="2" charset="-122"/>
                <a:ea typeface="华文中宋" panose="02010600040101010101" pitchFamily="2" charset="-122"/>
              </a:rPr>
              <a:t>90</a:t>
            </a:r>
            <a:r>
              <a:rPr lang="zh-CN" altLang="en-US" sz="2800" dirty="0" smtClean="0">
                <a:latin typeface="华文中宋" panose="02010600040101010101" pitchFamily="2" charset="-122"/>
                <a:ea typeface="华文中宋" panose="02010600040101010101" pitchFamily="2" charset="-122"/>
              </a:rPr>
              <a:t>年代指令集系统结构发生了一些变化：</a:t>
            </a:r>
            <a:endParaRPr lang="zh-CN" altLang="en-US" sz="2800" dirty="0" smtClean="0">
              <a:latin typeface="华文中宋" panose="02010600040101010101" pitchFamily="2" charset="-122"/>
              <a:ea typeface="华文中宋" panose="02010600040101010101" pitchFamily="2" charset="-122"/>
            </a:endParaRPr>
          </a:p>
          <a:p>
            <a:endParaRPr lang="zh-CN" altLang="en-US" sz="1000" dirty="0" smtClean="0">
              <a:latin typeface="华文中宋" panose="02010600040101010101" pitchFamily="2" charset="-122"/>
              <a:ea typeface="华文中宋" panose="02010600040101010101" pitchFamily="2" charset="-122"/>
            </a:endParaRPr>
          </a:p>
          <a:p>
            <a:pPr>
              <a:buFont typeface="Wingdings" panose="05000000000000000000" pitchFamily="2" charset="2"/>
              <a:buChar char="Ø"/>
            </a:pPr>
            <a:r>
              <a:rPr lang="zh-CN" altLang="en-US" sz="2400" dirty="0" smtClean="0">
                <a:solidFill>
                  <a:schemeClr val="accent1"/>
                </a:solidFill>
                <a:latin typeface="华文中宋" panose="02010600040101010101" pitchFamily="2" charset="-122"/>
                <a:ea typeface="华文中宋" panose="02010600040101010101" pitchFamily="2" charset="-122"/>
              </a:rPr>
              <a:t>地址空间翻倍</a:t>
            </a:r>
            <a:r>
              <a:rPr lang="zh-CN" altLang="en-US" sz="2400" dirty="0" smtClean="0">
                <a:latin typeface="华文中宋" panose="02010600040101010101" pitchFamily="2" charset="-122"/>
                <a:ea typeface="华文中宋" panose="02010600040101010101" pitchFamily="2" charset="-122"/>
              </a:rPr>
              <a:t>：</a:t>
            </a:r>
            <a:r>
              <a:rPr lang="en-US" altLang="zh-CN" sz="2400" dirty="0" smtClean="0">
                <a:latin typeface="华文中宋" panose="02010600040101010101" pitchFamily="2" charset="-122"/>
                <a:ea typeface="华文中宋" panose="02010600040101010101" pitchFamily="2" charset="-122"/>
              </a:rPr>
              <a:t>32</a:t>
            </a:r>
            <a:r>
              <a:rPr lang="zh-CN" altLang="en-US" sz="2400" dirty="0" smtClean="0">
                <a:latin typeface="华文中宋" panose="02010600040101010101" pitchFamily="2" charset="-122"/>
                <a:ea typeface="华文中宋" panose="02010600040101010101" pitchFamily="2" charset="-122"/>
              </a:rPr>
              <a:t>位地址指令系统扩展到</a:t>
            </a:r>
            <a:r>
              <a:rPr lang="en-US" altLang="zh-CN" sz="2400" dirty="0" smtClean="0">
                <a:latin typeface="华文中宋" panose="02010600040101010101" pitchFamily="2" charset="-122"/>
                <a:ea typeface="华文中宋" panose="02010600040101010101" pitchFamily="2" charset="-122"/>
              </a:rPr>
              <a:t>64</a:t>
            </a:r>
            <a:r>
              <a:rPr lang="zh-CN" altLang="en-US" sz="2400" dirty="0" smtClean="0">
                <a:latin typeface="华文中宋" panose="02010600040101010101" pitchFamily="2" charset="-122"/>
                <a:ea typeface="华文中宋" panose="02010600040101010101" pitchFamily="2" charset="-122"/>
              </a:rPr>
              <a:t>位，寄存器的位数扩充到</a:t>
            </a:r>
            <a:r>
              <a:rPr lang="en-US" altLang="zh-CN" sz="2400" dirty="0" smtClean="0">
                <a:latin typeface="华文中宋" panose="02010600040101010101" pitchFamily="2" charset="-122"/>
                <a:ea typeface="华文中宋" panose="02010600040101010101" pitchFamily="2" charset="-122"/>
              </a:rPr>
              <a:t>64</a:t>
            </a:r>
            <a:r>
              <a:rPr lang="zh-CN" altLang="en-US" sz="2400" dirty="0" smtClean="0">
                <a:latin typeface="华文中宋" panose="02010600040101010101" pitchFamily="2" charset="-122"/>
                <a:ea typeface="华文中宋" panose="02010600040101010101" pitchFamily="2" charset="-122"/>
              </a:rPr>
              <a:t>位。附录</a:t>
            </a:r>
            <a:r>
              <a:rPr lang="en-US" altLang="zh-CN" sz="2400" dirty="0" smtClean="0">
                <a:latin typeface="华文中宋" panose="02010600040101010101" pitchFamily="2" charset="-122"/>
                <a:ea typeface="华文中宋" panose="02010600040101010101" pitchFamily="2" charset="-122"/>
              </a:rPr>
              <a:t>C</a:t>
            </a:r>
            <a:r>
              <a:rPr lang="zh-CN" altLang="en-US" sz="2400" dirty="0" smtClean="0">
                <a:latin typeface="华文中宋" panose="02010600040101010101" pitchFamily="2" charset="-122"/>
                <a:ea typeface="华文中宋" panose="02010600040101010101" pitchFamily="2" charset="-122"/>
              </a:rPr>
              <a:t>给出了</a:t>
            </a:r>
            <a:r>
              <a:rPr lang="en-US" altLang="zh-CN" sz="2400" dirty="0" smtClean="0">
                <a:latin typeface="华文中宋" panose="02010600040101010101" pitchFamily="2" charset="-122"/>
                <a:ea typeface="华文中宋" panose="02010600040101010101" pitchFamily="2" charset="-122"/>
              </a:rPr>
              <a:t>3</a:t>
            </a:r>
            <a:r>
              <a:rPr lang="zh-CN" altLang="en-US" sz="2400" dirty="0" smtClean="0">
                <a:latin typeface="华文中宋" panose="02010600040101010101" pitchFamily="2" charset="-122"/>
                <a:ea typeface="华文中宋" panose="02010600040101010101" pitchFamily="2" charset="-122"/>
              </a:rPr>
              <a:t>种从</a:t>
            </a:r>
            <a:r>
              <a:rPr lang="en-US" altLang="zh-CN" sz="2400" dirty="0" smtClean="0">
                <a:latin typeface="华文中宋" panose="02010600040101010101" pitchFamily="2" charset="-122"/>
                <a:ea typeface="华文中宋" panose="02010600040101010101" pitchFamily="2" charset="-122"/>
              </a:rPr>
              <a:t>32</a:t>
            </a:r>
            <a:r>
              <a:rPr lang="zh-CN" altLang="en-US" sz="2400" dirty="0" smtClean="0">
                <a:latin typeface="华文中宋" panose="02010600040101010101" pitchFamily="2" charset="-122"/>
                <a:ea typeface="华文中宋" panose="02010600040101010101" pitchFamily="2" charset="-122"/>
              </a:rPr>
              <a:t>位扩展到</a:t>
            </a:r>
            <a:r>
              <a:rPr lang="en-US" altLang="zh-CN" sz="2400" dirty="0" smtClean="0">
                <a:latin typeface="华文中宋" panose="02010600040101010101" pitchFamily="2" charset="-122"/>
                <a:ea typeface="华文中宋" panose="02010600040101010101" pitchFamily="2" charset="-122"/>
              </a:rPr>
              <a:t>64</a:t>
            </a:r>
            <a:r>
              <a:rPr lang="zh-CN" altLang="en-US" sz="2400" dirty="0" smtClean="0">
                <a:latin typeface="华文中宋" panose="02010600040101010101" pitchFamily="2" charset="-122"/>
                <a:ea typeface="华文中宋" panose="02010600040101010101" pitchFamily="2" charset="-122"/>
              </a:rPr>
              <a:t>位的系统结构的例子。</a:t>
            </a:r>
            <a:endParaRPr lang="zh-CN" altLang="en-US" sz="2400" dirty="0" smtClean="0">
              <a:latin typeface="华文中宋" panose="02010600040101010101" pitchFamily="2" charset="-122"/>
              <a:ea typeface="华文中宋" panose="02010600040101010101" pitchFamily="2" charset="-122"/>
            </a:endParaRPr>
          </a:p>
          <a:p>
            <a:pPr>
              <a:buFont typeface="Wingdings" panose="05000000000000000000" pitchFamily="2" charset="2"/>
              <a:buChar char="Ø"/>
            </a:pPr>
            <a:r>
              <a:rPr lang="zh-CN" altLang="en-US" sz="2400" dirty="0" smtClean="0">
                <a:solidFill>
                  <a:schemeClr val="accent1"/>
                </a:solidFill>
                <a:latin typeface="华文中宋" panose="02010600040101010101" pitchFamily="2" charset="-122"/>
                <a:ea typeface="华文中宋" panose="02010600040101010101" pitchFamily="2" charset="-122"/>
              </a:rPr>
              <a:t>通过</a:t>
            </a:r>
            <a:r>
              <a:rPr lang="zh-CN" altLang="en-US" sz="2800" dirty="0" smtClean="0">
                <a:solidFill>
                  <a:srgbClr val="FF0000"/>
                </a:solidFill>
                <a:latin typeface="华文中宋" panose="02010600040101010101" pitchFamily="2" charset="-122"/>
                <a:ea typeface="华文中宋" panose="02010600040101010101" pitchFamily="2" charset="-122"/>
              </a:rPr>
              <a:t>条件执行</a:t>
            </a:r>
            <a:r>
              <a:rPr lang="zh-CN" altLang="en-US" sz="2400" dirty="0" smtClean="0">
                <a:solidFill>
                  <a:schemeClr val="accent1"/>
                </a:solidFill>
                <a:latin typeface="华文中宋" panose="02010600040101010101" pitchFamily="2" charset="-122"/>
                <a:ea typeface="华文中宋" panose="02010600040101010101" pitchFamily="2" charset="-122"/>
              </a:rPr>
              <a:t>实现条件分支转移的优化</a:t>
            </a:r>
            <a:r>
              <a:rPr lang="zh-CN" altLang="en-US" sz="2400" dirty="0" smtClean="0">
                <a:latin typeface="华文中宋" panose="02010600040101010101" pitchFamily="2" charset="-122"/>
                <a:ea typeface="华文中宋" panose="02010600040101010101" pitchFamily="2" charset="-122"/>
              </a:rPr>
              <a:t>：条件分支严重地限制了性能的提升。因此用</a:t>
            </a:r>
            <a:r>
              <a:rPr lang="zh-CN" altLang="en-US" sz="2400" dirty="0" smtClean="0">
                <a:solidFill>
                  <a:srgbClr val="C00000"/>
                </a:solidFill>
                <a:latin typeface="华文中宋" panose="02010600040101010101" pitchFamily="2" charset="-122"/>
                <a:ea typeface="华文中宋" panose="02010600040101010101" pitchFamily="2" charset="-122"/>
              </a:rPr>
              <a:t>条件操作完成</a:t>
            </a:r>
            <a:r>
              <a:rPr lang="zh-CN" altLang="en-US" sz="2400" dirty="0" smtClean="0">
                <a:latin typeface="华文中宋" panose="02010600040101010101" pitchFamily="2" charset="-122"/>
                <a:ea typeface="华文中宋" panose="02010600040101010101" pitchFamily="2" charset="-122"/>
              </a:rPr>
              <a:t>来代替条件分支有很大的好处，例如</a:t>
            </a:r>
            <a:r>
              <a:rPr lang="zh-CN" altLang="en-US" sz="2400" dirty="0" smtClean="0">
                <a:solidFill>
                  <a:srgbClr val="C00000"/>
                </a:solidFill>
                <a:latin typeface="华文中宋" panose="02010600040101010101" pitchFamily="2" charset="-122"/>
                <a:ea typeface="华文中宋" panose="02010600040101010101" pitchFamily="2" charset="-122"/>
              </a:rPr>
              <a:t>条件传送</a:t>
            </a:r>
            <a:r>
              <a:rPr lang="zh-CN" altLang="en-US" sz="2400" dirty="0" smtClean="0">
                <a:latin typeface="华文中宋" panose="02010600040101010101" pitchFamily="2" charset="-122"/>
                <a:ea typeface="华文中宋" panose="02010600040101010101" pitchFamily="2" charset="-122"/>
              </a:rPr>
              <a:t>（参见附录</a:t>
            </a:r>
            <a:r>
              <a:rPr lang="en-US" altLang="zh-CN" sz="2400" dirty="0" smtClean="0">
                <a:latin typeface="华文中宋" panose="02010600040101010101" pitchFamily="2" charset="-122"/>
                <a:ea typeface="华文中宋" panose="02010600040101010101" pitchFamily="2" charset="-122"/>
              </a:rPr>
              <a:t>G</a:t>
            </a:r>
            <a:r>
              <a:rPr lang="zh-CN" altLang="en-US" sz="2400" dirty="0" smtClean="0">
                <a:latin typeface="华文中宋" panose="02010600040101010101" pitchFamily="2" charset="-122"/>
                <a:ea typeface="华文中宋" panose="02010600040101010101" pitchFamily="2" charset="-122"/>
              </a:rPr>
              <a:t>）已经被大多数指令系统采用。</a:t>
            </a:r>
            <a:endParaRPr lang="zh-CN" altLang="en-US" sz="2400" dirty="0" smtClean="0">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idx="4294967295"/>
          </p:nvPr>
        </p:nvSpPr>
        <p:spPr>
          <a:xfrm>
            <a:off x="436180" y="76200"/>
            <a:ext cx="8403020" cy="685800"/>
          </a:xfrm>
        </p:spPr>
        <p:txBody>
          <a:bodyPr>
            <a:normAutofit/>
          </a:bodyPr>
          <a:lstStyle/>
          <a:p>
            <a:pPr lvl="0">
              <a:spcBef>
                <a:spcPts val="0"/>
              </a:spcBef>
            </a:pPr>
            <a:r>
              <a:rPr lang="en-US" altLang="zh-CN" sz="2800" dirty="0" smtClean="0">
                <a:solidFill>
                  <a:srgbClr val="0000FF"/>
                </a:solidFill>
                <a:latin typeface="华文中宋" panose="02010600040101010101" pitchFamily="2" charset="-122"/>
                <a:ea typeface="华文中宋" panose="02010600040101010101" pitchFamily="2" charset="-122"/>
              </a:rPr>
              <a:t>2.11 </a:t>
            </a:r>
            <a:r>
              <a:rPr lang="zh-CN" altLang="en-US" sz="2800" dirty="0" smtClean="0">
                <a:solidFill>
                  <a:srgbClr val="0000FF"/>
                </a:solidFill>
                <a:latin typeface="华文中宋" panose="02010600040101010101" pitchFamily="2" charset="-122"/>
                <a:ea typeface="华文中宋" panose="02010600040101010101" pitchFamily="2" charset="-122"/>
              </a:rPr>
              <a:t>结论</a:t>
            </a:r>
            <a:endParaRPr lang="zh-CN" sz="2800" dirty="0">
              <a:solidFill>
                <a:schemeClr val="tx1"/>
              </a:solidFill>
              <a:latin typeface="华文中宋" panose="02010600040101010101" pitchFamily="2" charset="-122"/>
              <a:ea typeface="华文中宋" panose="02010600040101010101" pitchFamily="2" charset="-122"/>
            </a:endParaRPr>
          </a:p>
        </p:txBody>
      </p:sp>
      <p:sp>
        <p:nvSpPr>
          <p:cNvPr id="3" name="内容占位符 2"/>
          <p:cNvSpPr txBox="1"/>
          <p:nvPr/>
        </p:nvSpPr>
        <p:spPr>
          <a:xfrm>
            <a:off x="421914" y="1484784"/>
            <a:ext cx="8229600" cy="3960440"/>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pPr marL="0" indent="0">
              <a:buNone/>
            </a:pPr>
            <a:r>
              <a:rPr lang="en-US" altLang="zh-CN" sz="2800" dirty="0" smtClean="0">
                <a:latin typeface="华文中宋" panose="02010600040101010101" pitchFamily="2" charset="-122"/>
                <a:ea typeface="华文中宋" panose="02010600040101010101" pitchFamily="2" charset="-122"/>
              </a:rPr>
              <a:t>20</a:t>
            </a:r>
            <a:r>
              <a:rPr lang="zh-CN" altLang="en-US" sz="2800" dirty="0" smtClean="0">
                <a:latin typeface="华文中宋" panose="02010600040101010101" pitchFamily="2" charset="-122"/>
                <a:ea typeface="华文中宋" panose="02010600040101010101" pitchFamily="2" charset="-122"/>
              </a:rPr>
              <a:t>世纪</a:t>
            </a:r>
            <a:r>
              <a:rPr lang="en-US" altLang="zh-CN" sz="2800" dirty="0" smtClean="0">
                <a:latin typeface="华文中宋" panose="02010600040101010101" pitchFamily="2" charset="-122"/>
                <a:ea typeface="华文中宋" panose="02010600040101010101" pitchFamily="2" charset="-122"/>
              </a:rPr>
              <a:t>90</a:t>
            </a:r>
            <a:r>
              <a:rPr lang="zh-CN" altLang="en-US" sz="2800" dirty="0" smtClean="0">
                <a:latin typeface="华文中宋" panose="02010600040101010101" pitchFamily="2" charset="-122"/>
                <a:ea typeface="华文中宋" panose="02010600040101010101" pitchFamily="2" charset="-122"/>
              </a:rPr>
              <a:t>年代指令集系统结构发生了一些变化：</a:t>
            </a:r>
            <a:endParaRPr lang="zh-CN" altLang="en-US" sz="2800" dirty="0" smtClean="0">
              <a:latin typeface="华文中宋" panose="02010600040101010101" pitchFamily="2" charset="-122"/>
              <a:ea typeface="华文中宋" panose="02010600040101010101" pitchFamily="2" charset="-122"/>
            </a:endParaRPr>
          </a:p>
          <a:p>
            <a:endParaRPr lang="zh-CN" altLang="en-US" sz="800" dirty="0" smtClean="0">
              <a:latin typeface="华文中宋" panose="02010600040101010101" pitchFamily="2" charset="-122"/>
              <a:ea typeface="华文中宋" panose="02010600040101010101" pitchFamily="2" charset="-122"/>
            </a:endParaRPr>
          </a:p>
          <a:p>
            <a:pPr>
              <a:buFont typeface="Wingdings" panose="05000000000000000000" pitchFamily="2" charset="2"/>
              <a:buChar char="Ø"/>
            </a:pPr>
            <a:r>
              <a:rPr lang="zh-CN" altLang="en-US" sz="2400" dirty="0" smtClean="0">
                <a:solidFill>
                  <a:schemeClr val="accent1"/>
                </a:solidFill>
                <a:latin typeface="华文中宋" panose="02010600040101010101" pitchFamily="2" charset="-122"/>
                <a:ea typeface="华文中宋" panose="02010600040101010101" pitchFamily="2" charset="-122"/>
              </a:rPr>
              <a:t>通过预取优化</a:t>
            </a:r>
            <a:r>
              <a:rPr lang="en-US" altLang="zh-CN" sz="2400" dirty="0" smtClean="0">
                <a:solidFill>
                  <a:schemeClr val="accent1"/>
                </a:solidFill>
                <a:latin typeface="华文中宋" panose="02010600040101010101" pitchFamily="2" charset="-122"/>
                <a:ea typeface="华文中宋" panose="02010600040101010101" pitchFamily="2" charset="-122"/>
              </a:rPr>
              <a:t>Cache</a:t>
            </a:r>
            <a:r>
              <a:rPr lang="zh-CN" altLang="en-US" sz="2400" dirty="0" smtClean="0">
                <a:solidFill>
                  <a:schemeClr val="accent1"/>
                </a:solidFill>
                <a:latin typeface="华文中宋" panose="02010600040101010101" pitchFamily="2" charset="-122"/>
                <a:ea typeface="华文中宋" panose="02010600040101010101" pitchFamily="2" charset="-122"/>
              </a:rPr>
              <a:t>性能</a:t>
            </a:r>
            <a:r>
              <a:rPr lang="zh-CN" altLang="en-US" sz="2400" dirty="0" smtClean="0">
                <a:latin typeface="华文中宋" panose="02010600040101010101" pitchFamily="2" charset="-122"/>
                <a:ea typeface="华文中宋" panose="02010600040101010101" pitchFamily="2" charset="-122"/>
              </a:rPr>
              <a:t>：</a:t>
            </a:r>
            <a:r>
              <a:rPr lang="en-US" altLang="zh-CN" sz="2400" dirty="0" smtClean="0">
                <a:latin typeface="华文中宋" panose="02010600040101010101" pitchFamily="2" charset="-122"/>
                <a:ea typeface="华文中宋" panose="02010600040101010101" pitchFamily="2" charset="-122"/>
              </a:rPr>
              <a:t>Cache</a:t>
            </a:r>
            <a:r>
              <a:rPr lang="zh-CN" altLang="en-US" sz="2400" dirty="0" smtClean="0">
                <a:latin typeface="华文中宋" panose="02010600040101010101" pitchFamily="2" charset="-122"/>
                <a:ea typeface="华文中宋" panose="02010600040101010101" pitchFamily="2" charset="-122"/>
              </a:rPr>
              <a:t>的一次不命中所花掉的时间与早期机器中一次缺页错误所花掉的时间一样多，因此，增加了预取指令来减少</a:t>
            </a:r>
            <a:r>
              <a:rPr lang="en-US" altLang="zh-CN" sz="2400" dirty="0" smtClean="0">
                <a:latin typeface="华文中宋" panose="02010600040101010101" pitchFamily="2" charset="-122"/>
                <a:ea typeface="华文中宋" panose="02010600040101010101" pitchFamily="2" charset="-122"/>
              </a:rPr>
              <a:t>Cache</a:t>
            </a:r>
            <a:r>
              <a:rPr lang="zh-CN" altLang="en-US" sz="2400" dirty="0" smtClean="0">
                <a:latin typeface="华文中宋" panose="02010600040101010101" pitchFamily="2" charset="-122"/>
                <a:ea typeface="华文中宋" panose="02010600040101010101" pitchFamily="2" charset="-122"/>
              </a:rPr>
              <a:t>不命中的代价。</a:t>
            </a:r>
            <a:endParaRPr lang="zh-CN" altLang="en-US" sz="2400" dirty="0" smtClean="0">
              <a:latin typeface="华文中宋" panose="02010600040101010101" pitchFamily="2" charset="-122"/>
              <a:ea typeface="华文中宋" panose="02010600040101010101" pitchFamily="2" charset="-122"/>
            </a:endParaRPr>
          </a:p>
          <a:p>
            <a:pPr>
              <a:buFont typeface="Wingdings" panose="05000000000000000000" pitchFamily="2" charset="2"/>
              <a:buChar char="Ø"/>
            </a:pPr>
            <a:r>
              <a:rPr lang="zh-CN" altLang="en-US" sz="2400" dirty="0" smtClean="0">
                <a:solidFill>
                  <a:schemeClr val="accent1"/>
                </a:solidFill>
                <a:latin typeface="华文中宋" panose="02010600040101010101" pitchFamily="2" charset="-122"/>
                <a:ea typeface="华文中宋" panose="02010600040101010101" pitchFamily="2" charset="-122"/>
              </a:rPr>
              <a:t>对多媒体的支持</a:t>
            </a:r>
            <a:r>
              <a:rPr lang="zh-CN" altLang="en-US" sz="2400" dirty="0" smtClean="0">
                <a:latin typeface="华文中宋" panose="02010600040101010101" pitchFamily="2" charset="-122"/>
                <a:ea typeface="华文中宋" panose="02010600040101010101" pitchFamily="2" charset="-122"/>
              </a:rPr>
              <a:t>：大多数桌面和嵌入式指令系统都增加了对多媒体和</a:t>
            </a:r>
            <a:r>
              <a:rPr lang="en-US" altLang="zh-CN" sz="2400" dirty="0" smtClean="0">
                <a:latin typeface="华文中宋" panose="02010600040101010101" pitchFamily="2" charset="-122"/>
                <a:ea typeface="华文中宋" panose="02010600040101010101" pitchFamily="2" charset="-122"/>
              </a:rPr>
              <a:t>DSP</a:t>
            </a:r>
            <a:r>
              <a:rPr lang="zh-CN" altLang="en-US" sz="2400" dirty="0" smtClean="0">
                <a:latin typeface="华文中宋" panose="02010600040101010101" pitchFamily="2" charset="-122"/>
                <a:ea typeface="华文中宋" panose="02010600040101010101" pitchFamily="2" charset="-122"/>
              </a:rPr>
              <a:t>应用程序的支持。</a:t>
            </a:r>
            <a:endParaRPr lang="zh-CN" altLang="en-US" sz="2400" dirty="0" smtClean="0">
              <a:latin typeface="华文中宋" panose="02010600040101010101" pitchFamily="2" charset="-122"/>
              <a:ea typeface="华文中宋" panose="02010600040101010101" pitchFamily="2" charset="-122"/>
            </a:endParaRPr>
          </a:p>
          <a:p>
            <a:pPr>
              <a:buFont typeface="Wingdings" panose="05000000000000000000" pitchFamily="2" charset="2"/>
              <a:buChar char="Ø"/>
            </a:pPr>
            <a:r>
              <a:rPr lang="zh-CN" altLang="en-US" sz="2400" dirty="0" smtClean="0">
                <a:solidFill>
                  <a:schemeClr val="accent1"/>
                </a:solidFill>
                <a:latin typeface="华文中宋" panose="02010600040101010101" pitchFamily="2" charset="-122"/>
                <a:ea typeface="华文中宋" panose="02010600040101010101" pitchFamily="2" charset="-122"/>
              </a:rPr>
              <a:t>更快的浮点操作</a:t>
            </a:r>
            <a:r>
              <a:rPr lang="zh-CN" altLang="en-US" sz="2400" dirty="0" smtClean="0">
                <a:latin typeface="华文中宋" panose="02010600040101010101" pitchFamily="2" charset="-122"/>
                <a:ea typeface="华文中宋" panose="02010600040101010101" pitchFamily="2" charset="-122"/>
              </a:rPr>
              <a:t>：附录</a:t>
            </a:r>
            <a:r>
              <a:rPr lang="en-US" altLang="zh-CN" sz="2400" dirty="0" smtClean="0">
                <a:latin typeface="华文中宋" panose="02010600040101010101" pitchFamily="2" charset="-122"/>
                <a:ea typeface="华文中宋" panose="02010600040101010101" pitchFamily="2" charset="-122"/>
              </a:rPr>
              <a:t>I</a:t>
            </a:r>
            <a:r>
              <a:rPr lang="zh-CN" altLang="en-US" sz="2400" dirty="0" smtClean="0">
                <a:latin typeface="华文中宋" panose="02010600040101010101" pitchFamily="2" charset="-122"/>
                <a:ea typeface="华文中宋" panose="02010600040101010101" pitchFamily="2" charset="-122"/>
              </a:rPr>
              <a:t>给出了一些提高浮点性能的新操作。如执行一个乘法和一个加法的操作，执行配对单精度的操作。</a:t>
            </a:r>
            <a:endParaRPr lang="zh-CN" altLang="en-US" sz="2400" dirty="0" smtClean="0">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tags/tag1.xml><?xml version="1.0" encoding="utf-8"?>
<p:tagLst xmlns:p="http://schemas.openxmlformats.org/presentationml/2006/main">
  <p:tag name="KSO_WM_UNIT_TABLE_BEAUTIFY" val="smartTable{d1bc6c01-4556-49bb-a791-d41ca962e9cd}"/>
</p:tagLst>
</file>

<file path=ppt/tags/tag2.xml><?xml version="1.0" encoding="utf-8"?>
<p:tagLst xmlns:p="http://schemas.openxmlformats.org/presentationml/2006/main">
  <p:tag name="KSO_WM_UNIT_PLACING_PICTURE_USER_VIEWPORT" val="{&quot;height&quot;:3214,&quot;width&quot;:7138}"/>
</p:tagLst>
</file>

<file path=ppt/tags/tag3.xml><?xml version="1.0" encoding="utf-8"?>
<p:tagLst xmlns:p="http://schemas.openxmlformats.org/presentationml/2006/main">
  <p:tag name="KSO_WM_UNIT_PLACING_PICTURE_USER_VIEWPORT" val="{&quot;height&quot;:5265,&quot;width&quot;:25755}"/>
</p:tagLst>
</file>

<file path=ppt/tags/tag4.xml><?xml version="1.0" encoding="utf-8"?>
<p:tagLst xmlns:p="http://schemas.openxmlformats.org/presentationml/2006/main">
  <p:tag name="KSO_WM_UNIT_TABLE_BEAUTIFY" val="smartTable{fd8b5895-57f7-44d3-b1c0-887e6935b7d6}"/>
</p:tagLst>
</file>

<file path=ppt/tags/tag5.xml><?xml version="1.0" encoding="utf-8"?>
<p:tagLst xmlns:p="http://schemas.openxmlformats.org/presentationml/2006/main">
  <p:tag name="KSO_WM_UNIT_TABLE_BEAUTIFY" val="smartTable{7cef4c3b-6999-4c91-8697-fdae7250fa3c}"/>
</p:tagLst>
</file>

<file path=ppt/tags/tag6.xml><?xml version="1.0" encoding="utf-8"?>
<p:tagLst xmlns:p="http://schemas.openxmlformats.org/presentationml/2006/main">
  <p:tag name="KSO_WM_UNIT_TABLE_BEAUTIFY" val="smartTable{6a922deb-afe2-4543-b373-f0b785c67114}"/>
</p:tagLst>
</file>

<file path=ppt/tags/tag7.xml><?xml version="1.0" encoding="utf-8"?>
<p:tagLst xmlns:p="http://schemas.openxmlformats.org/presentationml/2006/main">
  <p:tag name="COMMONDATA" val="eyJoZGlkIjoiNDY0MzQwNDM3NzMyOTAwZGViMTFjZmY0M2U4NTllMzgifQ=="/>
  <p:tag name="commondata" val="eyJoZGlkIjoiNDI1NGQ4MDY4NjMxYWVlMzc3ODM2NDE0MmU1ODUxYzYifQ=="/>
</p:tagLst>
</file>

<file path=ppt/theme/theme1.xml><?xml version="1.0" encoding="utf-8"?>
<a:theme xmlns:a="http://schemas.openxmlformats.org/drawingml/2006/main" name="PowerPoint 2010 简介">
  <a:themeElements>
    <a:clrScheme name="Fresh">
      <a:dk1>
        <a:srgbClr val="262626"/>
      </a:dk1>
      <a:lt1>
        <a:sysClr val="window" lastClr="FFFFFF"/>
      </a:lt1>
      <a:dk2>
        <a:srgbClr val="595959"/>
      </a:dk2>
      <a:lt2>
        <a:srgbClr val="EEECE1"/>
      </a:lt2>
      <a:accent1>
        <a:srgbClr val="F4891E"/>
      </a:accent1>
      <a:accent2>
        <a:srgbClr val="7BCF27"/>
      </a:accent2>
      <a:accent3>
        <a:srgbClr val="9BBB59"/>
      </a:accent3>
      <a:accent4>
        <a:srgbClr val="00B0F0"/>
      </a:accent4>
      <a:accent5>
        <a:srgbClr val="4BACC6"/>
      </a:accent5>
      <a:accent6>
        <a:srgbClr val="F79646"/>
      </a:accent6>
      <a:hlink>
        <a:srgbClr val="00B0F0"/>
      </a:hlink>
      <a:folHlink>
        <a:srgbClr val="F4891E"/>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IntroducingPowerPoint2010</Template>
  <TotalTime>0</TotalTime>
  <Words>18732</Words>
  <Application>WPS 演示</Application>
  <PresentationFormat>全屏显示(4:3)</PresentationFormat>
  <Paragraphs>1655</Paragraphs>
  <Slides>94</Slides>
  <Notes>83</Notes>
  <HiddenSlides>0</HiddenSlides>
  <MMClips>0</MMClips>
  <ScaleCrop>false</ScaleCrop>
  <HeadingPairs>
    <vt:vector size="8" baseType="variant">
      <vt:variant>
        <vt:lpstr>已用的字体</vt:lpstr>
      </vt:variant>
      <vt:variant>
        <vt:i4>19</vt:i4>
      </vt:variant>
      <vt:variant>
        <vt:lpstr>主题</vt:lpstr>
      </vt:variant>
      <vt:variant>
        <vt:i4>1</vt:i4>
      </vt:variant>
      <vt:variant>
        <vt:lpstr>嵌入 OLE 服务器</vt:lpstr>
      </vt:variant>
      <vt:variant>
        <vt:i4>1</vt:i4>
      </vt:variant>
      <vt:variant>
        <vt:lpstr>幻灯片标题</vt:lpstr>
      </vt:variant>
      <vt:variant>
        <vt:i4>94</vt:i4>
      </vt:variant>
    </vt:vector>
  </HeadingPairs>
  <TitlesOfParts>
    <vt:vector size="115" baseType="lpstr">
      <vt:lpstr>Arial</vt:lpstr>
      <vt:lpstr>宋体</vt:lpstr>
      <vt:lpstr>Wingdings</vt:lpstr>
      <vt:lpstr>华文行楷</vt:lpstr>
      <vt:lpstr>Calibri</vt:lpstr>
      <vt:lpstr>华文中宋</vt:lpstr>
      <vt:lpstr>黑体</vt:lpstr>
      <vt:lpstr>Cambria</vt:lpstr>
      <vt:lpstr>微软雅黑</vt:lpstr>
      <vt:lpstr>Arial Unicode MS</vt:lpstr>
      <vt:lpstr>Tahoma</vt:lpstr>
      <vt:lpstr>Tahoma</vt:lpstr>
      <vt:lpstr>Times New Roman</vt:lpstr>
      <vt:lpstr>Times New Roman</vt:lpstr>
      <vt:lpstr>楷体_GB2312</vt:lpstr>
      <vt:lpstr>新宋体</vt:lpstr>
      <vt:lpstr>仿宋_GB2312</vt:lpstr>
      <vt:lpstr>Wingdings 2</vt:lpstr>
      <vt:lpstr>仿宋</vt:lpstr>
      <vt:lpstr>PowerPoint 2010 简介</vt:lpstr>
      <vt:lpstr>Visio.Drawing.11</vt:lpstr>
      <vt:lpstr>PowerPoint 演示文稿</vt:lpstr>
      <vt:lpstr>PowerPoint 演示文稿</vt:lpstr>
      <vt:lpstr>2.1 简介</vt:lpstr>
      <vt:lpstr>PowerPoint 演示文稿</vt:lpstr>
      <vt:lpstr>2.2 指令集系统结构的分类</vt:lpstr>
      <vt:lpstr>2.2 指令集系统结构的分类</vt:lpstr>
      <vt:lpstr>2.2 指令集系统结构的分类</vt:lpstr>
      <vt:lpstr>2.2 指令集系统结构的分类</vt:lpstr>
      <vt:lpstr>2.2 指令集系统结构的分类</vt:lpstr>
      <vt:lpstr>2.2 指令集系统结构的分类</vt:lpstr>
      <vt:lpstr>2.2 指令集系统结构的分类</vt:lpstr>
      <vt:lpstr>2.2 指令集系统结构的分类</vt:lpstr>
      <vt:lpstr>2.2 指令集系统结构的分类</vt:lpstr>
      <vt:lpstr>2.2 指令集系统结构的分类</vt:lpstr>
      <vt:lpstr>PowerPoint 演示文稿</vt:lpstr>
      <vt:lpstr>2.3 存储器寻址</vt:lpstr>
      <vt:lpstr>2.3 存储器寻址</vt:lpstr>
      <vt:lpstr>2.3 存储器寻址</vt:lpstr>
      <vt:lpstr>2.3 存储器寻址</vt:lpstr>
      <vt:lpstr>2.3 存储器寻址</vt:lpstr>
      <vt:lpstr>2.3 存储器寻址</vt:lpstr>
      <vt:lpstr>2.3 存储器寻址</vt:lpstr>
      <vt:lpstr>2.3 存储器寻址</vt:lpstr>
      <vt:lpstr>2.3 存储器寻址</vt:lpstr>
      <vt:lpstr>2.3 存储器寻址</vt:lpstr>
      <vt:lpstr>2.3 存储器寻址</vt:lpstr>
      <vt:lpstr>2.3 存储器寻址</vt:lpstr>
      <vt:lpstr>2.3 存储器寻址</vt:lpstr>
      <vt:lpstr>2.3 存储器寻址</vt:lpstr>
      <vt:lpstr>2.3 存储器寻址</vt:lpstr>
      <vt:lpstr>2.3 存储器寻址</vt:lpstr>
      <vt:lpstr>2.3 存储器寻址</vt:lpstr>
      <vt:lpstr>PowerPoint 演示文稿</vt:lpstr>
      <vt:lpstr>2.4 操作数的大小与类型</vt:lpstr>
      <vt:lpstr>2.4 操作数的大小与类型</vt:lpstr>
      <vt:lpstr>2.4 操作数的大小与类型</vt:lpstr>
      <vt:lpstr>2.4 操作数的大小与类型</vt:lpstr>
      <vt:lpstr>PowerPoint 演示文稿</vt:lpstr>
      <vt:lpstr>2.5 指令系统的操作</vt:lpstr>
      <vt:lpstr>2.5 指令系统的操作</vt:lpstr>
      <vt:lpstr>PowerPoint 演示文稿</vt:lpstr>
      <vt:lpstr>2.6 控制流指令</vt:lpstr>
      <vt:lpstr>2.6 控制流指令</vt:lpstr>
      <vt:lpstr>2.6 控制流指令</vt:lpstr>
      <vt:lpstr>2.6 控制流指令</vt:lpstr>
      <vt:lpstr>2.6 控制流指令</vt:lpstr>
      <vt:lpstr>2.6 控制流指令</vt:lpstr>
      <vt:lpstr>2.6 控制流指令</vt:lpstr>
      <vt:lpstr>PowerPoint 演示文稿</vt:lpstr>
      <vt:lpstr>2.7 指令系统的编码</vt:lpstr>
      <vt:lpstr>2.7 指令系统的编码</vt:lpstr>
      <vt:lpstr>2.7 指令系统的编码</vt:lpstr>
      <vt:lpstr>2.7 指令系统的编码</vt:lpstr>
      <vt:lpstr>2.7 指令系统的编码</vt:lpstr>
      <vt:lpstr>2.7 指令系统的编码</vt:lpstr>
      <vt:lpstr>PowerPoint 演示文稿</vt:lpstr>
      <vt:lpstr>2.8 编译器的角色</vt:lpstr>
      <vt:lpstr>2.8 编译器的角色</vt:lpstr>
      <vt:lpstr>2.8 编译器的角色</vt:lpstr>
      <vt:lpstr>2.8 编译器的角色</vt:lpstr>
      <vt:lpstr>2.8 编译器的角色</vt:lpstr>
      <vt:lpstr>2.8 编译器的角色</vt:lpstr>
      <vt:lpstr>2.8 编译器的角色</vt:lpstr>
      <vt:lpstr>2.8 编译器的角色</vt:lpstr>
      <vt:lpstr>2.8 编译器的角色</vt:lpstr>
      <vt:lpstr>2.8 编译器的角色</vt:lpstr>
      <vt:lpstr>2.8 编译器的角色</vt:lpstr>
      <vt:lpstr>2.8 编译器的角色</vt:lpstr>
      <vt:lpstr>2.8 编译器的角色</vt:lpstr>
      <vt:lpstr>PowerPoint 演示文稿</vt:lpstr>
      <vt:lpstr>2.9 MIPS系统结构</vt:lpstr>
      <vt:lpstr>2.9 MIPS系统结构</vt:lpstr>
      <vt:lpstr>2.9 MIPS系统结构</vt:lpstr>
      <vt:lpstr>2.9 MIPS系统结构</vt:lpstr>
      <vt:lpstr>2.9 MIPS系统结构</vt:lpstr>
      <vt:lpstr>2.9 MIPS系统结构</vt:lpstr>
      <vt:lpstr>2.9 MIPS系统结构</vt:lpstr>
      <vt:lpstr>2.9 MIPS系统结构</vt:lpstr>
      <vt:lpstr>2.9 MIPS系统结构</vt:lpstr>
      <vt:lpstr>2.9 MIPS系统结构</vt:lpstr>
      <vt:lpstr>2.9 MIPS系统结构</vt:lpstr>
      <vt:lpstr>2.9 MIPS系统结构</vt:lpstr>
      <vt:lpstr>2.9 MIPS系统结构</vt:lpstr>
      <vt:lpstr>2.9 MIPS系统结构</vt:lpstr>
      <vt:lpstr>PowerPoint 演示文稿</vt:lpstr>
      <vt:lpstr>2.10 谬误和易犯的错误</vt:lpstr>
      <vt:lpstr>2.10 谬误和易犯的错误</vt:lpstr>
      <vt:lpstr>2.10 谬误和易犯的错误</vt:lpstr>
      <vt:lpstr>2.10 谬误和易犯的错误</vt:lpstr>
      <vt:lpstr>2.10 谬误和易犯的错误</vt:lpstr>
      <vt:lpstr>2.10 谬误和易犯的错误</vt:lpstr>
      <vt:lpstr>2.10 谬误和易犯的错误</vt:lpstr>
      <vt:lpstr>2.10 谬误和易犯的错误</vt:lpstr>
      <vt:lpstr>2.11 结论</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GUISL</cp:lastModifiedBy>
  <cp:revision>12</cp:revision>
  <dcterms:created xsi:type="dcterms:W3CDTF">2013-12-20T03:00:00Z</dcterms:created>
  <dcterms:modified xsi:type="dcterms:W3CDTF">2024-09-12T02:01:15Z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51256D80AA44465EA7EE4742240E6499</vt:lpwstr>
  </property>
  <property fmtid="{D5CDD505-2E9C-101B-9397-08002B2CF9AE}" pid="3" name="KSOProductBuildVer">
    <vt:lpwstr>2052-12.1.0.17147</vt:lpwstr>
  </property>
</Properties>
</file>