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8"/>
  </p:notesMasterIdLst>
  <p:sldIdLst>
    <p:sldId id="256" r:id="rId2"/>
    <p:sldId id="356" r:id="rId3"/>
    <p:sldId id="357" r:id="rId4"/>
    <p:sldId id="328" r:id="rId5"/>
    <p:sldId id="367" r:id="rId6"/>
    <p:sldId id="366" r:id="rId7"/>
    <p:sldId id="324" r:id="rId8"/>
    <p:sldId id="326" r:id="rId9"/>
    <p:sldId id="327" r:id="rId10"/>
    <p:sldId id="341" r:id="rId11"/>
    <p:sldId id="325" r:id="rId12"/>
    <p:sldId id="360" r:id="rId13"/>
    <p:sldId id="361" r:id="rId14"/>
    <p:sldId id="337" r:id="rId15"/>
    <p:sldId id="338" r:id="rId16"/>
    <p:sldId id="339" r:id="rId17"/>
    <p:sldId id="363" r:id="rId18"/>
    <p:sldId id="342" r:id="rId19"/>
    <p:sldId id="259" r:id="rId20"/>
    <p:sldId id="299" r:id="rId21"/>
    <p:sldId id="260" r:id="rId22"/>
    <p:sldId id="261" r:id="rId23"/>
    <p:sldId id="280" r:id="rId24"/>
    <p:sldId id="262" r:id="rId25"/>
    <p:sldId id="277" r:id="rId26"/>
    <p:sldId id="297" r:id="rId27"/>
    <p:sldId id="278" r:id="rId28"/>
    <p:sldId id="298" r:id="rId29"/>
    <p:sldId id="285" r:id="rId30"/>
    <p:sldId id="289" r:id="rId31"/>
    <p:sldId id="290" r:id="rId32"/>
    <p:sldId id="291" r:id="rId33"/>
    <p:sldId id="292" r:id="rId34"/>
    <p:sldId id="293" r:id="rId35"/>
    <p:sldId id="296" r:id="rId36"/>
    <p:sldId id="300" r:id="rId37"/>
    <p:sldId id="263" r:id="rId38"/>
    <p:sldId id="358" r:id="rId39"/>
    <p:sldId id="264" r:id="rId40"/>
    <p:sldId id="265" r:id="rId41"/>
    <p:sldId id="266" r:id="rId42"/>
    <p:sldId id="267" r:id="rId43"/>
    <p:sldId id="301" r:id="rId44"/>
    <p:sldId id="294" r:id="rId45"/>
    <p:sldId id="295" r:id="rId46"/>
    <p:sldId id="303" r:id="rId47"/>
    <p:sldId id="305" r:id="rId48"/>
    <p:sldId id="304" r:id="rId49"/>
    <p:sldId id="306" r:id="rId50"/>
    <p:sldId id="307" r:id="rId51"/>
    <p:sldId id="308" r:id="rId52"/>
    <p:sldId id="302" r:id="rId53"/>
    <p:sldId id="268" r:id="rId54"/>
    <p:sldId id="269" r:id="rId55"/>
    <p:sldId id="368" r:id="rId56"/>
    <p:sldId id="270" r:id="rId57"/>
    <p:sldId id="284" r:id="rId58"/>
    <p:sldId id="272" r:id="rId59"/>
    <p:sldId id="275" r:id="rId60"/>
    <p:sldId id="323" r:id="rId61"/>
    <p:sldId id="274" r:id="rId62"/>
    <p:sldId id="276" r:id="rId63"/>
    <p:sldId id="343" r:id="rId64"/>
    <p:sldId id="362" r:id="rId65"/>
    <p:sldId id="309" r:id="rId66"/>
    <p:sldId id="310" r:id="rId67"/>
    <p:sldId id="312" r:id="rId68"/>
    <p:sldId id="359" r:id="rId69"/>
    <p:sldId id="315" r:id="rId70"/>
    <p:sldId id="316" r:id="rId71"/>
    <p:sldId id="317" r:id="rId72"/>
    <p:sldId id="318" r:id="rId73"/>
    <p:sldId id="321" r:id="rId74"/>
    <p:sldId id="322" r:id="rId75"/>
    <p:sldId id="349" r:id="rId76"/>
    <p:sldId id="350" r:id="rId77"/>
    <p:sldId id="351" r:id="rId78"/>
    <p:sldId id="352" r:id="rId79"/>
    <p:sldId id="354" r:id="rId80"/>
    <p:sldId id="353" r:id="rId81"/>
    <p:sldId id="355" r:id="rId82"/>
    <p:sldId id="364" r:id="rId83"/>
    <p:sldId id="365" r:id="rId84"/>
    <p:sldId id="329" r:id="rId85"/>
    <p:sldId id="330" r:id="rId86"/>
    <p:sldId id="281" r:id="rId87"/>
    <p:sldId id="344" r:id="rId88"/>
    <p:sldId id="331" r:id="rId89"/>
    <p:sldId id="332" r:id="rId90"/>
    <p:sldId id="333" r:id="rId91"/>
    <p:sldId id="335" r:id="rId92"/>
    <p:sldId id="336" r:id="rId93"/>
    <p:sldId id="345" r:id="rId94"/>
    <p:sldId id="346" r:id="rId95"/>
    <p:sldId id="347" r:id="rId96"/>
    <p:sldId id="348" r:id="rId9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8110" autoAdjust="0"/>
  </p:normalViewPr>
  <p:slideViewPr>
    <p:cSldViewPr snapToGrid="0" snapToObjects="1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theme" Target="theme/theme1.xml"/><Relationship Id="rId10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notesMaster" Target="notesMasters/notesMaster1.xml"/><Relationship Id="rId9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viewProps" Target="viewProp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B98E-047D-2743-ADB2-DC993B499E2E}" type="datetimeFigureOut">
              <a:rPr lang="ru-RU" smtClean="0"/>
              <a:t>10.08.17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11A8-21A0-734E-B7C5-9A1B2CE3DE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01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+mn-lt"/>
              </a:rPr>
              <a:t>name</a:t>
            </a:r>
            <a:r>
              <a:rPr lang="en-US" dirty="0" smtClean="0">
                <a:latin typeface="+mn-lt"/>
              </a:rPr>
              <a:t> − name of the package</a:t>
            </a:r>
          </a:p>
          <a:p>
            <a:pPr lvl="0"/>
            <a:r>
              <a:rPr lang="en-US" b="1" dirty="0" smtClean="0">
                <a:latin typeface="+mn-lt"/>
              </a:rPr>
              <a:t>version</a:t>
            </a:r>
            <a:r>
              <a:rPr lang="en-US" dirty="0" smtClean="0">
                <a:latin typeface="+mn-lt"/>
              </a:rPr>
              <a:t> − version of the package</a:t>
            </a:r>
          </a:p>
          <a:p>
            <a:pPr lvl="0"/>
            <a:r>
              <a:rPr lang="en-US" b="1" dirty="0" smtClean="0">
                <a:latin typeface="+mn-lt"/>
              </a:rPr>
              <a:t>description</a:t>
            </a:r>
            <a:r>
              <a:rPr lang="en-US" dirty="0" smtClean="0">
                <a:latin typeface="+mn-lt"/>
              </a:rPr>
              <a:t> − description of the package</a:t>
            </a:r>
          </a:p>
          <a:p>
            <a:pPr lvl="0"/>
            <a:r>
              <a:rPr lang="en-US" b="1" dirty="0" smtClean="0">
                <a:latin typeface="+mn-lt"/>
              </a:rPr>
              <a:t>homepage</a:t>
            </a:r>
            <a:r>
              <a:rPr lang="en-US" dirty="0" smtClean="0">
                <a:latin typeface="+mn-lt"/>
              </a:rPr>
              <a:t> − homepage of the package</a:t>
            </a:r>
          </a:p>
          <a:p>
            <a:pPr lvl="0"/>
            <a:r>
              <a:rPr lang="en-US" b="1" dirty="0" smtClean="0">
                <a:latin typeface="+mn-lt"/>
              </a:rPr>
              <a:t>author</a:t>
            </a:r>
            <a:r>
              <a:rPr lang="en-US" dirty="0" smtClean="0">
                <a:latin typeface="+mn-lt"/>
              </a:rPr>
              <a:t> − author of the package</a:t>
            </a:r>
          </a:p>
          <a:p>
            <a:pPr lvl="0"/>
            <a:r>
              <a:rPr lang="en-US" b="1" dirty="0" smtClean="0">
                <a:latin typeface="+mn-lt"/>
              </a:rPr>
              <a:t>contributors</a:t>
            </a:r>
            <a:r>
              <a:rPr lang="en-US" dirty="0" smtClean="0">
                <a:latin typeface="+mn-lt"/>
              </a:rPr>
              <a:t> − name of the contributors to the package</a:t>
            </a:r>
          </a:p>
          <a:p>
            <a:pPr lvl="0"/>
            <a:r>
              <a:rPr lang="en-US" b="1" dirty="0" smtClean="0">
                <a:latin typeface="+mn-lt"/>
              </a:rPr>
              <a:t>dependencies</a:t>
            </a:r>
            <a:r>
              <a:rPr lang="en-US" dirty="0" smtClean="0">
                <a:latin typeface="+mn-lt"/>
              </a:rPr>
              <a:t> − list of dependencies. NPM automatically installs all the dependencies mentioned here in the </a:t>
            </a:r>
            <a:r>
              <a:rPr lang="en-US" dirty="0" err="1" smtClean="0">
                <a:latin typeface="+mn-lt"/>
              </a:rPr>
              <a:t>node_module</a:t>
            </a:r>
            <a:r>
              <a:rPr lang="en-US" dirty="0" smtClean="0">
                <a:latin typeface="+mn-lt"/>
              </a:rPr>
              <a:t> folder of the package.</a:t>
            </a:r>
          </a:p>
          <a:p>
            <a:pPr lvl="0"/>
            <a:r>
              <a:rPr lang="en-US" b="1" dirty="0" smtClean="0">
                <a:latin typeface="+mn-lt"/>
              </a:rPr>
              <a:t>repository</a:t>
            </a:r>
            <a:r>
              <a:rPr lang="en-US" dirty="0" smtClean="0">
                <a:latin typeface="+mn-lt"/>
              </a:rPr>
              <a:t> − repository type and URL of the package</a:t>
            </a:r>
          </a:p>
          <a:p>
            <a:pPr lvl="0"/>
            <a:r>
              <a:rPr lang="en-US" b="1" dirty="0" smtClean="0">
                <a:latin typeface="+mn-lt"/>
              </a:rPr>
              <a:t>main</a:t>
            </a:r>
            <a:r>
              <a:rPr lang="en-US" dirty="0" smtClean="0">
                <a:latin typeface="+mn-lt"/>
              </a:rPr>
              <a:t> − entry point of the package</a:t>
            </a:r>
          </a:p>
          <a:p>
            <a:pPr lvl="0"/>
            <a:r>
              <a:rPr lang="en-US" b="1" dirty="0" smtClean="0">
                <a:latin typeface="+mn-lt"/>
              </a:rPr>
              <a:t>keywords</a:t>
            </a:r>
            <a:r>
              <a:rPr lang="en-US" dirty="0" smtClean="0">
                <a:latin typeface="+mn-lt"/>
              </a:rPr>
              <a:t> − keywords</a:t>
            </a:r>
          </a:p>
          <a:p>
            <a:endParaRPr lang="ru-RU" dirty="0" smtClean="0">
              <a:latin typeface="+mn-l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F11A8-21A0-734E-B7C5-9A1B2CE3DEE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8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FCF049A-B1F3-434A-9D29-458137BCCD5F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2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8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4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3" y="1196978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3" y="1196978"/>
            <a:ext cx="8593931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2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9144000" cy="6858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THANK</a:t>
            </a:r>
            <a:r>
              <a:rPr lang="en-US" sz="3200" baseline="0" dirty="0">
                <a:solidFill>
                  <a:schemeClr val="accent1"/>
                </a:solidFill>
              </a:rPr>
              <a:t> YOU!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44509" y="16703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64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44509" y="16703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8948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8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8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8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2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8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4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8744509" y="16703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6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3" y="1878229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5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5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9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5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5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8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5"/>
            <a:ext cx="8593469" cy="490537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8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3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6" y="882452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9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9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6" y="882452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9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9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6" y="882452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9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2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8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4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8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6" y="882452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9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9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8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6" y="882452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9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8"/>
            <a:ext cx="8593493" cy="502623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9" y="1421030"/>
            <a:ext cx="2762275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21822" y="1509584"/>
            <a:ext cx="154332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5" y="1421030"/>
            <a:ext cx="276227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3643949" y="1509584"/>
            <a:ext cx="9413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2" y="1421030"/>
            <a:ext cx="2762275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4"/>
            <a:ext cx="1425609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6" y="1578758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9" y="1556143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30"/>
            <a:ext cx="535784" cy="531341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49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8" y="3061197"/>
            <a:ext cx="535785" cy="531341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6" name="Prostokąt 25"/>
          <p:cNvSpPr/>
          <p:nvPr/>
        </p:nvSpPr>
        <p:spPr>
          <a:xfrm>
            <a:off x="286917" y="4712868"/>
            <a:ext cx="535786" cy="531341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9" y="142103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9" y="3066949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49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5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7" y="1556143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2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2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2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31352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D3F8BE-8F7C-F64C-8983-E793F1638F83}" type="datetimeFigureOut">
              <a:rPr lang="ru-RU" smtClean="0"/>
              <a:t>10.08.17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55A0AC3-336E-0243-B2EF-09DBD6B46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5D3F8BE-8F7C-F64C-8983-E793F1638F83}" type="datetimeFigureOut">
              <a:rPr lang="ru-RU" smtClean="0"/>
              <a:t>10.08.17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55A0AC3-336E-0243-B2EF-09DBD6B464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4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sz="2800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2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744509" y="16703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4" y="4204279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3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1" y="1826492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6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5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5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3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7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7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40" y="2021084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1" y="1423235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6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9" y="2024970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9" y="2226450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3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1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6" y="2612086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20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4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1" y="1766274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1" y="2224171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1" y="2224169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4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1" y="1659436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3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2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0739804" y="4204279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3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1" y="1826492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6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5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5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3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7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7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40" y="2021084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1" y="1423235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6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9" y="2024970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9" y="2226450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3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1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6" y="2612086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20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4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1" y="1766274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1" y="2224171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1" y="2224169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4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1" y="1659436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3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2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744509" y="16703"/>
            <a:ext cx="386967" cy="5427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7505961" y="1726961"/>
            <a:ext cx="712243" cy="4082712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70341" y="1726961"/>
            <a:ext cx="712243" cy="4082712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056" y="1726961"/>
            <a:ext cx="712243" cy="4082712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38151" y="1726961"/>
            <a:ext cx="712243" cy="4082712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4246" y="1726961"/>
            <a:ext cx="712243" cy="4082712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36436" y="1726961"/>
            <a:ext cx="712243" cy="4082712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8205" y="1726961"/>
            <a:ext cx="712243" cy="4082712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8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8"/>
            <a:ext cx="639162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9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6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90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8810683" y="50106"/>
            <a:ext cx="291848" cy="3891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00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0683" y="50106"/>
            <a:ext cx="291848" cy="3891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Wingdings" panose="05000000000000000000" pitchFamily="2" charset="2"/>
        <a:buChar char="w"/>
        <a:defRPr sz="21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BD392F"/>
        </a:buClr>
        <a:buFont typeface="Arial" panose="020B0604020202020204" pitchFamily="34" charset="0"/>
        <a:buChar char="­"/>
        <a:defRPr sz="18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5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Arial" panose="020B0604020202020204" pitchFamily="34" charset="0"/>
        <a:buChar char="­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445469"/>
        </a:buClr>
        <a:buFont typeface="Wingdings" panose="05000000000000000000" pitchFamily="2" charset="2"/>
        <a:buChar char="w"/>
        <a:defRPr sz="140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localhost:3000/12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localhost:3000/things/12345" TargetMode="External"/><Relationship Id="rId3" Type="http://schemas.openxmlformats.org/officeDocument/2006/relationships/hyperlink" Target="http://localhost:3000/things/123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en/4x/api.html#res.end" TargetMode="External"/><Relationship Id="rId4" Type="http://schemas.openxmlformats.org/officeDocument/2006/relationships/hyperlink" Target="http://expressjs.com/en/4x/api.html#res.json" TargetMode="External"/><Relationship Id="rId5" Type="http://schemas.openxmlformats.org/officeDocument/2006/relationships/hyperlink" Target="http://expressjs.com/en/4x/api.html#res.jsonp" TargetMode="External"/><Relationship Id="rId6" Type="http://schemas.openxmlformats.org/officeDocument/2006/relationships/hyperlink" Target="http://expressjs.com/en/4x/api.html#res.redirect" TargetMode="External"/><Relationship Id="rId7" Type="http://schemas.openxmlformats.org/officeDocument/2006/relationships/hyperlink" Target="http://expressjs.com/en/4x/api.html#res.render" TargetMode="External"/><Relationship Id="rId8" Type="http://schemas.openxmlformats.org/officeDocument/2006/relationships/hyperlink" Target="http://expressjs.com/en/4x/api.html#res.send" TargetMode="External"/><Relationship Id="rId9" Type="http://schemas.openxmlformats.org/officeDocument/2006/relationships/hyperlink" Target="http://expressjs.com/en/4x/api.html#res.sendFile" TargetMode="External"/><Relationship Id="rId10" Type="http://schemas.openxmlformats.org/officeDocument/2006/relationships/hyperlink" Target="http://expressjs.com/en/4x/api.html#res.sendStatus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expressjs.com/en/4x/api.html#res.download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jpeg"/><Relationship Id="rId3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localhost:3000/hello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jpeg"/><Relationship Id="rId3" Type="http://schemas.microsoft.com/office/2007/relationships/hdphoto" Target="../media/hdphoto2.wdp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3" Type="http://schemas.microsoft.com/office/2007/relationships/hdphoto" Target="../media/hdphoto3.wdp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5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folders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Local install</a:t>
            </a:r>
            <a:r>
              <a:rPr lang="en-US" dirty="0">
                <a:latin typeface="+mn-lt"/>
              </a:rPr>
              <a:t> (default): puts stuff in </a:t>
            </a:r>
            <a:r>
              <a:rPr lang="en-US" b="1" dirty="0" smtClean="0">
                <a:latin typeface="+mn-lt"/>
              </a:rPr>
              <a:t>./</a:t>
            </a:r>
            <a:r>
              <a:rPr lang="en-US" b="1" dirty="0" err="1" smtClean="0">
                <a:latin typeface="+mn-lt"/>
              </a:rPr>
              <a:t>node_modules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of </a:t>
            </a:r>
            <a:r>
              <a:rPr lang="en-US" dirty="0">
                <a:latin typeface="+mn-lt"/>
              </a:rPr>
              <a:t>the current package root.</a:t>
            </a:r>
          </a:p>
          <a:p>
            <a:r>
              <a:rPr lang="en-US" b="1" dirty="0" smtClean="0">
                <a:latin typeface="+mn-lt"/>
              </a:rPr>
              <a:t>Global install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(with -g): puts stuff in </a:t>
            </a:r>
            <a:r>
              <a:rPr lang="en-US" b="1" dirty="0">
                <a:latin typeface="+mn-lt"/>
              </a:rPr>
              <a:t>/</a:t>
            </a:r>
            <a:r>
              <a:rPr lang="en-US" b="1" dirty="0" err="1">
                <a:latin typeface="+mn-lt"/>
              </a:rPr>
              <a:t>usr</a:t>
            </a:r>
            <a:r>
              <a:rPr lang="en-US" b="1" dirty="0">
                <a:latin typeface="+mn-lt"/>
              </a:rPr>
              <a:t>/local</a:t>
            </a:r>
            <a:r>
              <a:rPr lang="en-US" dirty="0">
                <a:latin typeface="+mn-lt"/>
              </a:rPr>
              <a:t> or wherever node is installed.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Install </a:t>
            </a:r>
            <a:r>
              <a:rPr lang="en-US" dirty="0">
                <a:latin typeface="+mn-lt"/>
              </a:rPr>
              <a:t>it locally if you're going to require() it.</a:t>
            </a:r>
          </a:p>
          <a:p>
            <a:r>
              <a:rPr lang="en-US" dirty="0">
                <a:latin typeface="+mn-lt"/>
              </a:rPr>
              <a:t>Install it globally if you're going to run it on the command line.</a:t>
            </a:r>
          </a:p>
          <a:p>
            <a:r>
              <a:rPr lang="en-US" dirty="0">
                <a:latin typeface="+mn-lt"/>
              </a:rPr>
              <a:t>If you need both, then install it in both places, or use </a:t>
            </a:r>
            <a:r>
              <a:rPr lang="en-US" dirty="0" err="1">
                <a:latin typeface="+mn-lt"/>
              </a:rPr>
              <a:t>npm</a:t>
            </a:r>
            <a:r>
              <a:rPr lang="en-US" dirty="0">
                <a:latin typeface="+mn-lt"/>
              </a:rPr>
              <a:t> link.</a:t>
            </a: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405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package-</a:t>
            </a:r>
            <a:r>
              <a:rPr lang="en-US" dirty="0" err="1" smtClean="0"/>
              <a:t>lock.json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432937" y="1196978"/>
            <a:ext cx="8447475" cy="50085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package-</a:t>
            </a:r>
            <a:r>
              <a:rPr lang="en-US" dirty="0" err="1">
                <a:latin typeface="+mn-lt"/>
              </a:rPr>
              <a:t>lock.json</a:t>
            </a:r>
            <a:r>
              <a:rPr lang="en-US" dirty="0">
                <a:latin typeface="+mn-lt"/>
              </a:rPr>
              <a:t> is automatically generated for any operations where </a:t>
            </a:r>
            <a:r>
              <a:rPr lang="en-US" dirty="0" err="1">
                <a:latin typeface="+mn-lt"/>
              </a:rPr>
              <a:t>npm</a:t>
            </a:r>
            <a:r>
              <a:rPr lang="en-US" dirty="0">
                <a:latin typeface="+mn-lt"/>
              </a:rPr>
              <a:t> modifies either the </a:t>
            </a:r>
            <a:r>
              <a:rPr lang="en-US" dirty="0" err="1">
                <a:latin typeface="+mn-lt"/>
              </a:rPr>
              <a:t>node_modules</a:t>
            </a:r>
            <a:r>
              <a:rPr lang="en-US" dirty="0">
                <a:latin typeface="+mn-lt"/>
              </a:rPr>
              <a:t> tree, or </a:t>
            </a:r>
            <a:r>
              <a:rPr lang="en-US" dirty="0" err="1" smtClean="0">
                <a:latin typeface="+mn-lt"/>
              </a:rPr>
              <a:t>package.json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This file is intended to be committed into source repositories, and serves various purposes: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Describe a </a:t>
            </a:r>
            <a:r>
              <a:rPr lang="en-US" b="1" dirty="0">
                <a:latin typeface="+mn-lt"/>
              </a:rPr>
              <a:t>single representation </a:t>
            </a:r>
            <a:r>
              <a:rPr lang="en-US" dirty="0">
                <a:latin typeface="+mn-lt"/>
              </a:rPr>
              <a:t>of a dependency tree </a:t>
            </a:r>
            <a:endParaRPr lang="en-US" dirty="0" smtClean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Provide a facility for users to "</a:t>
            </a:r>
            <a:r>
              <a:rPr lang="en-US" b="1" dirty="0">
                <a:latin typeface="+mn-lt"/>
              </a:rPr>
              <a:t>time-travel</a:t>
            </a:r>
            <a:r>
              <a:rPr lang="en-US" dirty="0">
                <a:latin typeface="+mn-lt"/>
              </a:rPr>
              <a:t>" to previous states of </a:t>
            </a:r>
            <a:r>
              <a:rPr lang="en-US" dirty="0" err="1">
                <a:latin typeface="+mn-lt"/>
              </a:rPr>
              <a:t>node_modules</a:t>
            </a:r>
            <a:r>
              <a:rPr lang="en-US" dirty="0">
                <a:latin typeface="+mn-lt"/>
              </a:rPr>
              <a:t> without having to commit the directory itself.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To facilitate greater visibility of tree changes through readable source control </a:t>
            </a:r>
            <a:r>
              <a:rPr lang="en-US" b="1" dirty="0">
                <a:latin typeface="+mn-lt"/>
              </a:rPr>
              <a:t>diffs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619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/>
          <p:cNvPicPr/>
          <p:nvPr/>
        </p:nvPicPr>
        <p:blipFill>
          <a:blip r:embed="rId2"/>
          <a:srcRect l="1093" t="28696" r="35481" b="21629"/>
          <a:stretch/>
        </p:blipFill>
        <p:spPr>
          <a:xfrm>
            <a:off x="401760" y="786600"/>
            <a:ext cx="8397000" cy="4932720"/>
          </a:xfrm>
          <a:prstGeom prst="rect">
            <a:avLst/>
          </a:prstGeom>
          <a:ln>
            <a:noFill/>
          </a:ln>
        </p:spPr>
      </p:pic>
      <p:pic>
        <p:nvPicPr>
          <p:cNvPr id="191" name="Picture 2"/>
          <p:cNvPicPr/>
          <p:nvPr/>
        </p:nvPicPr>
        <p:blipFill>
          <a:blip r:embed="rId2"/>
          <a:srcRect l="67353" t="79680" r="1720" b="9168"/>
          <a:stretch/>
        </p:blipFill>
        <p:spPr>
          <a:xfrm>
            <a:off x="480960" y="5660640"/>
            <a:ext cx="4053600" cy="1096920"/>
          </a:xfrm>
          <a:prstGeom prst="rect">
            <a:avLst/>
          </a:prstGeom>
          <a:ln>
            <a:noFill/>
          </a:ln>
        </p:spPr>
      </p:pic>
      <p:pic>
        <p:nvPicPr>
          <p:cNvPr id="192" name="Picture 2"/>
          <p:cNvPicPr/>
          <p:nvPr/>
        </p:nvPicPr>
        <p:blipFill>
          <a:blip r:embed="rId2"/>
          <a:srcRect l="67475" t="41521" r="1598" b="47328"/>
          <a:stretch/>
        </p:blipFill>
        <p:spPr>
          <a:xfrm>
            <a:off x="4864680" y="5649480"/>
            <a:ext cx="4053600" cy="1096920"/>
          </a:xfrm>
          <a:prstGeom prst="rect">
            <a:avLst/>
          </a:prstGeom>
          <a:ln>
            <a:noFill/>
          </a:ln>
        </p:spPr>
      </p:pic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86919" y="365128"/>
            <a:ext cx="8314105" cy="502623"/>
          </a:xfrm>
        </p:spPr>
        <p:txBody>
          <a:bodyPr/>
          <a:lstStyle/>
          <a:p>
            <a:r>
              <a:rPr lang="en-US" dirty="0" smtClean="0"/>
              <a:t>popular </a:t>
            </a:r>
            <a:r>
              <a:rPr lang="en-US" dirty="0" err="1" smtClean="0"/>
              <a:t>npm</a:t>
            </a:r>
            <a:r>
              <a:rPr lang="en-US" dirty="0" smtClean="0"/>
              <a:t> modules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8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328760" y="1839240"/>
            <a:ext cx="429552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4ED0"/>
                </a:solidFill>
                <a:uFill>
                  <a:solidFill>
                    <a:srgbClr val="FFFFFF"/>
                  </a:solidFill>
                </a:uFill>
              </a:rPr>
              <a:t>sudo</a:t>
            </a:r>
            <a:r>
              <a:rPr lang="en-US" sz="2400" b="0" strike="noStrike" spc="-1" dirty="0">
                <a:solidFill>
                  <a:srgbClr val="004ED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 err="1">
                <a:solidFill>
                  <a:srgbClr val="004ED0"/>
                </a:solidFill>
                <a:uFill>
                  <a:solidFill>
                    <a:srgbClr val="FFFFFF"/>
                  </a:solidFill>
                </a:uFill>
              </a:rPr>
              <a:t>npm</a:t>
            </a:r>
            <a:r>
              <a:rPr lang="en-US" sz="2400" b="0" strike="noStrike" spc="-1" dirty="0">
                <a:solidFill>
                  <a:srgbClr val="004ED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>
                <a:solidFill>
                  <a:srgbClr val="002D7A"/>
                </a:solidFill>
                <a:uFill>
                  <a:solidFill>
                    <a:srgbClr val="FFFFFF"/>
                  </a:solidFill>
                </a:uFill>
              </a:rPr>
              <a:t>install</a:t>
            </a:r>
            <a:r>
              <a:rPr lang="en-US" sz="2400" b="0" strike="noStrike" spc="-1" dirty="0">
                <a:solidFill>
                  <a:srgbClr val="006FE0"/>
                </a:solidFill>
                <a:uFill>
                  <a:solidFill>
                    <a:srgbClr val="FFFFFF"/>
                  </a:solidFill>
                </a:uFill>
              </a:rPr>
              <a:t> 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</a:t>
            </a:r>
            <a:r>
              <a:rPr lang="en-US" sz="2400" b="0" strike="noStrike" spc="-1" dirty="0">
                <a:solidFill>
                  <a:srgbClr val="006FE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>
                <a:solidFill>
                  <a:srgbClr val="002D7A"/>
                </a:solidFill>
                <a:uFill>
                  <a:solidFill>
                    <a:srgbClr val="FFFFFF"/>
                  </a:solidFill>
                </a:uFill>
              </a:rPr>
              <a:t>forever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956160" y="3194640"/>
            <a:ext cx="7743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 forever -w, instead of node to start your app: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956160" y="1377360"/>
            <a:ext cx="6644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Installation: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1157400" y="3954240"/>
            <a:ext cx="25596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$</a:t>
            </a:r>
            <a:r>
              <a:rPr lang="en-US" sz="2400" b="0" strike="noStrike" spc="-1" dirty="0">
                <a:solidFill>
                  <a:srgbClr val="006FE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>
                <a:solidFill>
                  <a:srgbClr val="002D7A"/>
                </a:solidFill>
                <a:uFill>
                  <a:solidFill>
                    <a:srgbClr val="FFFFFF"/>
                  </a:solidFill>
                </a:uFill>
              </a:rPr>
              <a:t>forever</a:t>
            </a:r>
            <a:r>
              <a:rPr lang="en-US" sz="2400" b="0" strike="noStrike" spc="-1" dirty="0">
                <a:solidFill>
                  <a:srgbClr val="006FE0"/>
                </a:solidFill>
                <a:uFill>
                  <a:solidFill>
                    <a:srgbClr val="FFFFFF"/>
                  </a:solidFill>
                </a:uFill>
              </a:rPr>
              <a:t> -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</a:t>
            </a:r>
            <a:r>
              <a:rPr lang="en-US" sz="2400" b="0" strike="noStrike" spc="-1" dirty="0">
                <a:solidFill>
                  <a:srgbClr val="006FE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 err="1">
                <a:solidFill>
                  <a:srgbClr val="002D7A"/>
                </a:solidFill>
                <a:uFill>
                  <a:solidFill>
                    <a:srgbClr val="FFFFFF"/>
                  </a:solidFill>
                </a:uFill>
              </a:rPr>
              <a:t>app</a:t>
            </a:r>
            <a:r>
              <a:rPr lang="en-US" sz="2400" b="0" strike="noStrike" spc="-1" dirty="0" err="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r>
              <a:rPr lang="en-US" sz="2400" b="0" strike="noStrike" spc="-1" dirty="0" err="1">
                <a:solidFill>
                  <a:srgbClr val="002D7A"/>
                </a:solidFill>
                <a:uFill>
                  <a:solidFill>
                    <a:srgbClr val="FFFFFF"/>
                  </a:solidFill>
                </a:uFill>
              </a:rPr>
              <a:t>js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86919" y="365128"/>
            <a:ext cx="8285243" cy="502623"/>
          </a:xfrm>
        </p:spPr>
        <p:txBody>
          <a:bodyPr/>
          <a:lstStyle/>
          <a:p>
            <a:r>
              <a:rPr lang="en-US" dirty="0" smtClean="0"/>
              <a:t>forever module</a:t>
            </a:r>
            <a:endParaRPr lang="ru-RU" dirty="0"/>
          </a:p>
        </p:txBody>
      </p:sp>
      <p:sp>
        <p:nvSpPr>
          <p:cNvPr id="10" name="CustomShape 4"/>
          <p:cNvSpPr/>
          <p:nvPr/>
        </p:nvSpPr>
        <p:spPr>
          <a:xfrm>
            <a:off x="956160" y="4964172"/>
            <a:ext cx="6644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Alternates: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8760" y="5555665"/>
            <a:ext cx="155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nodemon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supervisor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02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Common.JS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module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12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module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659770" y="1196976"/>
            <a:ext cx="8220641" cy="50085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Menlo"/>
              </a:rPr>
              <a:t>function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myModule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{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7A7A43"/>
                </a:solidFill>
                <a:latin typeface="Menlo"/>
              </a:rPr>
              <a:t>hello</a:t>
            </a:r>
            <a:r>
              <a:rPr lang="en-US" sz="2400" dirty="0">
                <a:solidFill>
                  <a:srgbClr val="7A7A4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{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'hello!'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Menlo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7A7A43"/>
                </a:solidFill>
                <a:latin typeface="Menlo"/>
              </a:rPr>
              <a:t>goodbye</a:t>
            </a:r>
            <a:r>
              <a:rPr lang="en-US" sz="2400" dirty="0">
                <a:solidFill>
                  <a:srgbClr val="7A7A4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 {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'goodbye!'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 err="1">
                <a:solidFill>
                  <a:srgbClr val="000000"/>
                </a:solidFill>
                <a:latin typeface="Menlo"/>
              </a:rPr>
              <a:t>module.</a:t>
            </a:r>
            <a:r>
              <a:rPr lang="en-US" sz="2400" dirty="0" err="1">
                <a:solidFill>
                  <a:srgbClr val="7A7A43"/>
                </a:solidFill>
                <a:latin typeface="Menlo"/>
              </a:rPr>
              <a:t>exports</a:t>
            </a:r>
            <a:r>
              <a:rPr lang="en-US" sz="2400" dirty="0">
                <a:solidFill>
                  <a:srgbClr val="7A7A43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i="1" dirty="0" err="1">
                <a:solidFill>
                  <a:srgbClr val="000000"/>
                </a:solidFill>
                <a:latin typeface="Menlo"/>
              </a:rPr>
              <a:t>myModule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CommonJS</a:t>
            </a:r>
            <a:r>
              <a:rPr lang="en-US" dirty="0"/>
              <a:t> client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577299" y="1196976"/>
            <a:ext cx="8303112" cy="5008563"/>
          </a:xfrm>
        </p:spPr>
        <p:txBody>
          <a:bodyPr/>
          <a:lstStyle/>
          <a:p>
            <a:r>
              <a:rPr lang="en-US" sz="2400" b="1" dirty="0" err="1">
                <a:solidFill>
                  <a:srgbClr val="000080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400" b="1" i="1" dirty="0" err="1">
                <a:solidFill>
                  <a:srgbClr val="660E7A"/>
                </a:solidFill>
                <a:latin typeface="Menlo"/>
              </a:rPr>
              <a:t>myModule</a:t>
            </a:r>
            <a:r>
              <a:rPr lang="en-US" sz="2400" b="1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require(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Menlo"/>
              </a:rPr>
              <a:t>myModule</a:t>
            </a:r>
            <a:r>
              <a:rPr lang="en-US" sz="2400" b="1" dirty="0">
                <a:solidFill>
                  <a:srgbClr val="008000"/>
                </a:solidFill>
                <a:latin typeface="Menlo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b="1" dirty="0" err="1">
                <a:solidFill>
                  <a:srgbClr val="000080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400" b="1" i="1" dirty="0" err="1">
                <a:solidFill>
                  <a:srgbClr val="660E7A"/>
                </a:solidFill>
                <a:latin typeface="Menlo"/>
              </a:rPr>
              <a:t>myModuleInstance</a:t>
            </a:r>
            <a:r>
              <a:rPr lang="en-US" sz="2400" b="1" i="1" dirty="0">
                <a:solidFill>
                  <a:srgbClr val="660E7A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2400" b="1" i="1" dirty="0" err="1">
                <a:solidFill>
                  <a:srgbClr val="660E7A"/>
                </a:solidFill>
                <a:latin typeface="Menlo"/>
              </a:rPr>
              <a:t>myModule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2400" dirty="0">
                <a:solidFill>
                  <a:srgbClr val="000000"/>
                </a:solidFill>
                <a:latin typeface="Menlo"/>
              </a:rPr>
            </a:br>
            <a:r>
              <a:rPr lang="en-US" sz="2400" b="1" i="1" dirty="0" err="1">
                <a:solidFill>
                  <a:srgbClr val="660E7A"/>
                </a:solidFill>
                <a:latin typeface="Menlo"/>
              </a:rPr>
              <a:t>myModuleInstance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7A7A43"/>
                </a:solidFill>
                <a:latin typeface="Menlo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>// 'hello!'</a:t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r>
              <a:rPr lang="en-US" sz="2400" b="1" i="1" dirty="0" err="1">
                <a:solidFill>
                  <a:srgbClr val="660E7A"/>
                </a:solidFill>
                <a:latin typeface="Menlo"/>
              </a:rPr>
              <a:t>myModuleInstance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dirty="0" err="1">
                <a:solidFill>
                  <a:srgbClr val="7A7A43"/>
                </a:solidFill>
                <a:latin typeface="Menlo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(); </a:t>
            </a:r>
            <a:r>
              <a:rPr lang="en-US" sz="2400" i="1" dirty="0">
                <a:solidFill>
                  <a:srgbClr val="808080"/>
                </a:solidFill>
                <a:latin typeface="Menlo"/>
              </a:rPr>
              <a:t>// 'goodbye!'</a:t>
            </a:r>
            <a:br>
              <a:rPr lang="en-US" sz="2400" i="1" dirty="0">
                <a:solidFill>
                  <a:srgbClr val="808080"/>
                </a:solidFill>
                <a:latin typeface="Menlo"/>
              </a:rPr>
            </a:br>
            <a:endParaRPr lang="en-US" sz="2400" i="1" dirty="0">
              <a:solidFill>
                <a:srgbClr val="80808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74279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exports and </a:t>
            </a:r>
            <a:r>
              <a:rPr lang="en-US" dirty="0" err="1" smtClean="0"/>
              <a:t>module.exports</a:t>
            </a:r>
            <a:endParaRPr lang="ru-RU" dirty="0"/>
          </a:p>
        </p:txBody>
      </p:sp>
      <p:sp>
        <p:nvSpPr>
          <p:cNvPr id="4" name="CustomShape 1"/>
          <p:cNvSpPr/>
          <p:nvPr/>
        </p:nvSpPr>
        <p:spPr>
          <a:xfrm>
            <a:off x="764280" y="1168560"/>
            <a:ext cx="6946200" cy="2669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0" tIns="0" rIns="0" bIns="108000"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b="0" strike="noStrike" spc="-1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// </a:t>
            </a:r>
            <a:r>
              <a:rPr lang="en-US" sz="2400" b="0" strike="noStrike" spc="-1" dirty="0" err="1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module.js</a:t>
            </a:r>
            <a:endParaRPr lang="en-US" sz="1800" b="0" strike="noStrike" spc="-1" dirty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rgbClr val="FFFFFF"/>
                </a:solidFill>
              </a:u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exports</a:t>
            </a:r>
            <a:r>
              <a:rPr lang="en-US" sz="2400" b="0" strike="noStrike" spc="-1" dirty="0" err="1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0" strike="noStrike" spc="-1" dirty="0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function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()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{</a:t>
            </a:r>
            <a:r>
              <a:rPr lang="en-US" sz="24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
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console</a:t>
            </a:r>
            <a:r>
              <a:rPr lang="en-US" sz="2400" b="0" strike="noStrike" spc="-1" dirty="0" err="1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log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b="0" strike="noStrike" spc="-1" dirty="0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'My name is John'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);</a:t>
            </a:r>
            <a:r>
              <a:rPr lang="en-US" sz="2400" b="0" strike="noStrike" spc="-1" dirty="0">
                <a:solidFill>
                  <a:srgbClr val="3F3F3F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
  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};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b="0" strike="noStrike" spc="-1" dirty="0" err="1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var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module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=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0" strike="noStrike" spc="-1" dirty="0">
                <a:solidFill>
                  <a:srgbClr val="000088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require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b="0" strike="noStrike" spc="-1" dirty="0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'./</a:t>
            </a:r>
            <a:r>
              <a:rPr lang="en-US" sz="2400" b="0" strike="noStrike" spc="-1" dirty="0" err="1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module.js</a:t>
            </a:r>
            <a:r>
              <a:rPr lang="en-US" sz="2400" b="0" strike="noStrike" spc="-1" dirty="0">
                <a:solidFill>
                  <a:srgbClr val="0088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'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);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
 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module</a:t>
            </a:r>
            <a:r>
              <a:rPr lang="en-US" sz="2400" b="0" strike="noStrike" spc="-1" dirty="0" err="1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.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b="0" strike="noStrike" spc="-1" dirty="0">
                <a:solidFill>
                  <a:srgbClr val="6666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();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b="0" strike="noStrike" spc="-1" dirty="0">
                <a:solidFill>
                  <a:srgbClr val="C4A36D"/>
                </a:solidFill>
                <a:uFill>
                  <a:solidFill>
                    <a:srgbClr val="FFFFFF"/>
                  </a:solidFill>
                </a:uFill>
                <a:latin typeface="Menlo" charset="0"/>
                <a:ea typeface="Menlo" charset="0"/>
                <a:cs typeface="Menlo" charset="0"/>
              </a:rPr>
              <a:t>//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5" name="Picture 6"/>
          <p:cNvPicPr/>
          <p:nvPr/>
        </p:nvPicPr>
        <p:blipFill>
          <a:blip r:embed="rId2"/>
          <a:stretch/>
        </p:blipFill>
        <p:spPr>
          <a:xfrm>
            <a:off x="323280" y="4092480"/>
            <a:ext cx="8561160" cy="1676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framework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024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express app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410365" y="1196978"/>
            <a:ext cx="8470047" cy="5008563"/>
          </a:xfrm>
        </p:spPr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"Hello world!"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0364" y="5355757"/>
            <a:ext cx="2276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&gt; </a:t>
            </a:r>
            <a:r>
              <a:rPr lang="en-US" sz="2000" b="1" dirty="0" err="1" smtClean="0"/>
              <a:t>nodemon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index.js</a:t>
            </a:r>
            <a:endParaRPr lang="en-US" sz="20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19618" y="1196978"/>
            <a:ext cx="309685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+mn-lt"/>
              </a:rPr>
              <a:t>npm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init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npm</a:t>
            </a:r>
            <a:r>
              <a:rPr lang="en-US" dirty="0" smtClean="0">
                <a:latin typeface="+mn-lt"/>
              </a:rPr>
              <a:t> install express</a:t>
            </a:r>
          </a:p>
          <a:p>
            <a:r>
              <a:rPr lang="en-US" dirty="0" err="1" smtClean="0">
                <a:latin typeface="+mn-lt"/>
              </a:rPr>
              <a:t>npm</a:t>
            </a:r>
            <a:r>
              <a:rPr lang="en-US" dirty="0" smtClean="0">
                <a:latin typeface="+mn-lt"/>
              </a:rPr>
              <a:t> install -g </a:t>
            </a:r>
            <a:r>
              <a:rPr lang="en-US" dirty="0" err="1" smtClean="0">
                <a:latin typeface="+mn-lt"/>
              </a:rPr>
              <a:t>nodemon</a:t>
            </a:r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79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09080" y="2674800"/>
            <a:ext cx="742392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v8 JavaScript runtime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Event driven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Non-blocking standard libraries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Most APIs speak streams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Provides a package manager and module 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Изображение 3"/>
          <p:cNvPicPr/>
          <p:nvPr/>
        </p:nvPicPr>
        <p:blipFill>
          <a:blip r:embed="rId2"/>
          <a:stretch/>
        </p:blipFill>
        <p:spPr>
          <a:xfrm>
            <a:off x="1009080" y="867600"/>
            <a:ext cx="4520520" cy="2260080"/>
          </a:xfrm>
          <a:prstGeom prst="rect">
            <a:avLst/>
          </a:prstGeom>
          <a:ln>
            <a:noFill/>
          </a:ln>
        </p:spPr>
      </p:pic>
      <p:sp>
        <p:nvSpPr>
          <p:cNvPr id="6" name="Название 1"/>
          <p:cNvSpPr txBox="1">
            <a:spLocks/>
          </p:cNvSpPr>
          <p:nvPr/>
        </p:nvSpPr>
        <p:spPr>
          <a:xfrm>
            <a:off x="286919" y="365128"/>
            <a:ext cx="8593493" cy="50262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 smtClean="0"/>
              <a:t>what is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66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routing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82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request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593793" y="1196978"/>
            <a:ext cx="8286618" cy="5008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'/hello'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"Hello World!"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post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'/hello'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"You just called the post method at '/hello'!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\n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</a:t>
            </a:r>
            <a:r>
              <a:rPr lang="en-US" dirty="0" smtClean="0">
                <a:latin typeface="+mn-lt"/>
              </a:rPr>
              <a:t>;</a:t>
            </a:r>
            <a:br>
              <a:rPr lang="en-US" dirty="0" smtClean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app.all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'/test'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"HTTP method doesn't have any effect on this route!"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en-US" dirty="0" err="1" smtClean="0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 smtClean="0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);</a:t>
            </a:r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47183" y="1196976"/>
            <a:ext cx="18078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HTTP methods: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GET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POST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PUT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DELETE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9776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request </a:t>
            </a:r>
            <a:r>
              <a:rPr lang="en-US" dirty="0" err="1" smtClean="0"/>
              <a:t>url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'/:id'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'The id you specified is ' </a:t>
            </a:r>
            <a:r>
              <a:rPr lang="en-US" dirty="0">
                <a:latin typeface="+mn-lt"/>
              </a:rPr>
              <a:t>+ </a:t>
            </a:r>
            <a:r>
              <a:rPr lang="en-US" dirty="0" err="1">
                <a:latin typeface="+mn-lt"/>
              </a:rPr>
              <a:t>req.params.id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);</a:t>
            </a:r>
            <a:endParaRPr lang="ru-RU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89481" y="1649550"/>
            <a:ext cx="269102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http://localhost:3000/123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The id you specified is 123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569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query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808080"/>
                </a:solidFill>
                <a:latin typeface="+mn-lt"/>
              </a:rPr>
              <a:t>// GET /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search?q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paul+mccartney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req.query.q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=&gt; "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paul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 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mccartney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"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GET /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shoes?order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=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desc&amp;shoe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[color]=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blue&amp;shoe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[type]=converse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req.query.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order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/>
            </a:r>
            <a:br>
              <a:rPr lang="en-US" b="1" dirty="0">
                <a:solidFill>
                  <a:srgbClr val="660E7A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=&gt; "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desc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"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req.query.shoe.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color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/>
            </a:r>
            <a:br>
              <a:rPr lang="en-US" b="1" dirty="0">
                <a:solidFill>
                  <a:srgbClr val="660E7A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=&gt; "blue"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req.query.shoe.type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=&gt; "converse"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03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matched route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'/things/:id([0-9]{5})'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'id: ' </a:t>
            </a:r>
            <a:r>
              <a:rPr lang="en-US" dirty="0">
                <a:latin typeface="+mn-lt"/>
              </a:rPr>
              <a:t>+ </a:t>
            </a:r>
            <a:r>
              <a:rPr lang="en-US" dirty="0" err="1">
                <a:latin typeface="+mn-lt"/>
              </a:rPr>
              <a:t>req.params.id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</a:t>
            </a:r>
            <a:r>
              <a:rPr lang="en-US" i="1" dirty="0" smtClean="0">
                <a:solidFill>
                  <a:srgbClr val="808080"/>
                </a:solidFill>
                <a:latin typeface="+mn-lt"/>
              </a:rPr>
              <a:t>/ Other 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routes here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app.get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'*'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'Sorry, this is an invalid URL.'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</a:t>
            </a:r>
            <a:r>
              <a:rPr lang="en-US" dirty="0" smtClean="0">
                <a:latin typeface="+mn-lt"/>
              </a:rPr>
              <a:t>;</a:t>
            </a:r>
          </a:p>
          <a:p>
            <a:r>
              <a:rPr lang="en-US" dirty="0" err="1" smtClean="0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 smtClean="0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;</a:t>
            </a: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67815" y="2401213"/>
            <a:ext cx="28761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this will only match the requests that have a 5-digit long id</a:t>
            </a:r>
            <a:endParaRPr lang="ru-RU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67305" y="4085604"/>
            <a:ext cx="36766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hlinkClick r:id="rId2"/>
              </a:rPr>
              <a:t>http://localhost:3000/things/</a:t>
            </a:r>
            <a:r>
              <a:rPr lang="en-US" b="1" i="1" dirty="0" smtClean="0">
                <a:hlinkClick r:id="rId2"/>
              </a:rPr>
              <a:t>12345</a:t>
            </a:r>
            <a:endParaRPr lang="en-US" b="1" i="1" dirty="0" smtClean="0"/>
          </a:p>
          <a:p>
            <a:r>
              <a:rPr lang="en-US" b="1" i="1" dirty="0" smtClean="0"/>
              <a:t>id:12345</a:t>
            </a:r>
          </a:p>
          <a:p>
            <a:endParaRPr lang="en-US" b="1" i="1" dirty="0"/>
          </a:p>
          <a:p>
            <a:r>
              <a:rPr lang="en-US" b="1" dirty="0" smtClean="0">
                <a:effectLst/>
                <a:hlinkClick r:id="rId3"/>
              </a:rPr>
              <a:t>http</a:t>
            </a:r>
            <a:r>
              <a:rPr lang="en-US" b="1" dirty="0" smtClean="0">
                <a:hlinkClick r:id="rId3"/>
              </a:rPr>
              <a:t>:</a:t>
            </a:r>
            <a:r>
              <a:rPr lang="en-US" b="1" i="1" dirty="0">
                <a:hlinkClick r:id="rId3"/>
              </a:rPr>
              <a:t>//localhost:3000/things/</a:t>
            </a:r>
            <a:r>
              <a:rPr lang="en-US" b="1" i="1" dirty="0" smtClean="0">
                <a:hlinkClick r:id="rId3"/>
              </a:rPr>
              <a:t>123</a:t>
            </a:r>
            <a:endParaRPr lang="en-US" b="1" i="1" dirty="0" smtClean="0"/>
          </a:p>
          <a:p>
            <a:r>
              <a:rPr lang="en-US" b="1" i="1" dirty="0" smtClean="0"/>
              <a:t>Sorry, this is an invalid URL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043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app.route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app.route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'/book'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.get(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dirty="0" err="1">
                <a:latin typeface="+mn-lt"/>
              </a:rPr>
              <a:t>res.send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'Get a random book'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.post(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dirty="0" err="1">
                <a:latin typeface="+mn-lt"/>
              </a:rPr>
              <a:t>res.send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'Add a book'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.put(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dirty="0" err="1">
                <a:latin typeface="+mn-lt"/>
              </a:rPr>
              <a:t>res.send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'Update the book'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40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router to separate module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>
                <a:latin typeface="+mn-lt"/>
              </a:rPr>
              <a:t>To separate the routes from our main </a:t>
            </a:r>
            <a:r>
              <a:rPr lang="en-US" sz="2900" dirty="0" err="1">
                <a:latin typeface="+mn-lt"/>
              </a:rPr>
              <a:t>index.js</a:t>
            </a:r>
            <a:r>
              <a:rPr lang="en-US" sz="2900" dirty="0">
                <a:latin typeface="+mn-lt"/>
              </a:rPr>
              <a:t> file, we will use </a:t>
            </a:r>
            <a:r>
              <a:rPr lang="en-US" sz="2900" dirty="0" err="1" smtClean="0">
                <a:latin typeface="+mn-lt"/>
              </a:rPr>
              <a:t>Express.Router</a:t>
            </a:r>
            <a:endParaRPr lang="en-US" sz="2900" dirty="0" smtClean="0">
              <a:latin typeface="+mn-lt"/>
            </a:endParaRPr>
          </a:p>
          <a:p>
            <a:r>
              <a:rPr lang="en-US" sz="2900" b="1" dirty="0" err="1" smtClean="0">
                <a:solidFill>
                  <a:schemeClr val="tx1"/>
                </a:solidFill>
                <a:latin typeface="+mn-lt"/>
              </a:rPr>
              <a:t>things.js</a:t>
            </a:r>
            <a:r>
              <a:rPr lang="en-US" sz="2900" b="1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77170"/>
                </a:solidFill>
                <a:latin typeface="Menlo"/>
              </a:rPr>
              <a:t>express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b="1" i="1" dirty="0">
                <a:solidFill>
                  <a:srgbClr val="520067"/>
                </a:solidFill>
                <a:latin typeface="Menlo"/>
              </a:rPr>
              <a:t>require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'express'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77170"/>
                </a:solidFill>
                <a:latin typeface="Menlo"/>
              </a:rPr>
              <a:t>router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dirty="0" err="1">
                <a:solidFill>
                  <a:srgbClr val="377170"/>
                </a:solidFill>
                <a:latin typeface="Menlo"/>
              </a:rPr>
              <a:t>express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b="1" dirty="0" err="1">
                <a:solidFill>
                  <a:srgbClr val="520067"/>
                </a:solidFill>
                <a:latin typeface="Menlo"/>
              </a:rPr>
              <a:t>Router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r>
              <a:rPr lang="en-US" sz="2400" dirty="0" err="1">
                <a:solidFill>
                  <a:srgbClr val="377170"/>
                </a:solidFill>
                <a:latin typeface="Menlo"/>
              </a:rPr>
              <a:t>router</a:t>
            </a:r>
            <a:r>
              <a:rPr lang="en-US" sz="2400" b="1" dirty="0" err="1">
                <a:solidFill>
                  <a:srgbClr val="000000"/>
                </a:solidFill>
                <a:latin typeface="Menlo"/>
              </a:rPr>
              <a:t>.get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req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res){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res.</a:t>
            </a:r>
            <a:r>
              <a:rPr lang="en-US" sz="2400" dirty="0" err="1">
                <a:solidFill>
                  <a:srgbClr val="676834"/>
                </a:solidFill>
                <a:latin typeface="Menlo"/>
              </a:rPr>
              <a:t>send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'GET route on things.'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});</a:t>
            </a:r>
          </a:p>
          <a:p>
            <a:r>
              <a:rPr lang="en-US" sz="2400" dirty="0" err="1">
                <a:solidFill>
                  <a:srgbClr val="377170"/>
                </a:solidFill>
                <a:latin typeface="Menlo"/>
              </a:rPr>
              <a:t>router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</a:t>
            </a:r>
            <a:r>
              <a:rPr lang="en-US" sz="2400" b="1" dirty="0" err="1">
                <a:solidFill>
                  <a:srgbClr val="520067"/>
                </a:solidFill>
                <a:latin typeface="Menlo"/>
              </a:rPr>
              <a:t>post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req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res){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res.</a:t>
            </a:r>
            <a:r>
              <a:rPr lang="en-US" sz="2400" dirty="0" err="1">
                <a:solidFill>
                  <a:srgbClr val="676834"/>
                </a:solidFill>
                <a:latin typeface="Menlo"/>
              </a:rPr>
              <a:t>send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'POST route on things.'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//export this router to use in our </a:t>
            </a:r>
            <a:r>
              <a:rPr lang="en-US" sz="2400" i="1" dirty="0" err="1">
                <a:solidFill>
                  <a:srgbClr val="6D6D6D"/>
                </a:solidFill>
                <a:latin typeface="Menlo"/>
              </a:rPr>
              <a:t>index.js</a:t>
            </a:r>
            <a:endParaRPr lang="en-US" sz="2400" i="1" dirty="0">
              <a:solidFill>
                <a:srgbClr val="6D6D6D"/>
              </a:solidFill>
              <a:latin typeface="Menlo"/>
            </a:endParaRPr>
          </a:p>
          <a:p>
            <a:r>
              <a:rPr lang="en-US" sz="2400" b="1" i="1" dirty="0" err="1">
                <a:solidFill>
                  <a:srgbClr val="520067"/>
                </a:solidFill>
                <a:latin typeface="Menlo"/>
              </a:rPr>
              <a:t>module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.exports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2400" dirty="0">
                <a:solidFill>
                  <a:srgbClr val="377170"/>
                </a:solidFill>
                <a:latin typeface="Menlo"/>
              </a:rPr>
              <a:t>router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Menlo"/>
            </a:endParaRPr>
          </a:p>
          <a:p>
            <a:endParaRPr lang="ru-RU" b="1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57996" y="2060807"/>
            <a:ext cx="3557462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80"/>
                </a:solidFill>
                <a:effectLst/>
                <a:latin typeface="Menlo Bold"/>
                <a:cs typeface="Menlo Bold"/>
              </a:rPr>
              <a:t>var</a:t>
            </a:r>
            <a:r>
              <a:rPr lang="en-US" sz="1600" b="1" dirty="0" smtClean="0">
                <a:solidFill>
                  <a:srgbClr val="000080"/>
                </a:solidFill>
                <a:effectLst/>
                <a:latin typeface="Menlo Bold"/>
                <a:cs typeface="Menlo Bold"/>
              </a:rPr>
              <a:t> </a:t>
            </a:r>
            <a:r>
              <a:rPr lang="en-US" sz="1600" dirty="0" smtClean="0">
                <a:solidFill>
                  <a:srgbClr val="458383"/>
                </a:solidFill>
                <a:effectLst/>
                <a:latin typeface="Menlo Bold"/>
                <a:cs typeface="Menlo Bold"/>
              </a:rPr>
              <a:t>things </a:t>
            </a:r>
            <a:r>
              <a:rPr lang="en-US" sz="1600" dirty="0" smtClean="0">
                <a:latin typeface="Menlo Bold"/>
                <a:cs typeface="Menlo Bold"/>
              </a:rPr>
              <a:t>= </a:t>
            </a:r>
            <a:r>
              <a:rPr lang="en-US" sz="1600" b="1" i="1" dirty="0" smtClean="0">
                <a:solidFill>
                  <a:srgbClr val="660E7A"/>
                </a:solidFill>
                <a:effectLst/>
                <a:latin typeface="Menlo Bold"/>
                <a:cs typeface="Menlo Bold"/>
              </a:rPr>
              <a:t>require</a:t>
            </a:r>
            <a:r>
              <a:rPr lang="en-US" sz="1600" dirty="0" smtClean="0">
                <a:latin typeface="Menlo Bold"/>
                <a:cs typeface="Menlo Bold"/>
              </a:rPr>
              <a:t>(</a:t>
            </a:r>
          </a:p>
          <a:p>
            <a:r>
              <a:rPr lang="en-US" sz="1600" b="1" dirty="0">
                <a:solidFill>
                  <a:srgbClr val="008000"/>
                </a:solidFill>
                <a:effectLst/>
                <a:latin typeface="Menlo Bold"/>
                <a:cs typeface="Menlo Bold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effectLst/>
                <a:latin typeface="Menlo Bold"/>
                <a:cs typeface="Menlo Bold"/>
              </a:rPr>
              <a:t>	'./</a:t>
            </a:r>
            <a:r>
              <a:rPr lang="en-US" sz="1600" b="1" dirty="0" err="1" smtClean="0">
                <a:solidFill>
                  <a:srgbClr val="008000"/>
                </a:solidFill>
                <a:effectLst/>
                <a:latin typeface="Menlo Bold"/>
                <a:cs typeface="Menlo Bold"/>
              </a:rPr>
              <a:t>things.js</a:t>
            </a:r>
            <a:r>
              <a:rPr lang="en-US" sz="1600" b="1" dirty="0" smtClean="0">
                <a:solidFill>
                  <a:srgbClr val="008000"/>
                </a:solidFill>
                <a:effectLst/>
                <a:latin typeface="Menlo Bold"/>
                <a:cs typeface="Menlo Bold"/>
              </a:rPr>
              <a:t>'</a:t>
            </a:r>
            <a:r>
              <a:rPr lang="en-US" sz="1600" dirty="0" smtClean="0">
                <a:latin typeface="Menlo Bold"/>
                <a:cs typeface="Menlo Bold"/>
              </a:rPr>
              <a:t>);</a:t>
            </a:r>
            <a:br>
              <a:rPr lang="en-US" sz="1600" dirty="0" smtClean="0">
                <a:latin typeface="Menlo Bold"/>
                <a:cs typeface="Menlo Bold"/>
              </a:rPr>
            </a:br>
            <a:r>
              <a:rPr lang="en-US" sz="1600" dirty="0" smtClean="0">
                <a:latin typeface="Menlo Bold"/>
                <a:cs typeface="Menlo Bold"/>
              </a:rPr>
              <a:t/>
            </a:r>
            <a:br>
              <a:rPr lang="en-US" sz="1600" dirty="0" smtClean="0">
                <a:latin typeface="Menlo Bold"/>
                <a:cs typeface="Menlo Bold"/>
              </a:rPr>
            </a:br>
            <a: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// </a:t>
            </a:r>
            <a:r>
              <a:rPr lang="en-US" sz="1600" i="1" dirty="0" err="1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index.js</a:t>
            </a:r>
            <a: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 and </a:t>
            </a:r>
            <a:r>
              <a:rPr lang="en-US" sz="1600" i="1" dirty="0" err="1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things.js</a:t>
            </a:r>
            <a: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 </a:t>
            </a:r>
            <a:b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</a:br>
            <a: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// should be </a:t>
            </a:r>
          </a:p>
          <a:p>
            <a:r>
              <a:rPr lang="en-US" sz="1600" i="1" dirty="0" smtClean="0">
                <a:solidFill>
                  <a:srgbClr val="808080"/>
                </a:solidFill>
                <a:latin typeface="Menlo Bold"/>
                <a:cs typeface="Menlo Bold"/>
              </a:rPr>
              <a:t>// </a:t>
            </a:r>
            <a: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  <a:t>in same directory</a:t>
            </a:r>
            <a:br>
              <a:rPr lang="en-US" sz="1600" i="1" dirty="0" smtClean="0">
                <a:solidFill>
                  <a:srgbClr val="808080"/>
                </a:solidFill>
                <a:effectLst/>
                <a:latin typeface="Menlo Bold"/>
                <a:cs typeface="Menlo Bold"/>
              </a:rPr>
            </a:br>
            <a:r>
              <a:rPr lang="en-US" sz="1600" dirty="0" err="1" smtClean="0">
                <a:latin typeface="Menlo Bold"/>
                <a:cs typeface="Menlo Bold"/>
              </a:rPr>
              <a:t>app.</a:t>
            </a:r>
            <a:r>
              <a:rPr lang="en-US" sz="1600" dirty="0" err="1" smtClean="0">
                <a:solidFill>
                  <a:srgbClr val="7A7A43"/>
                </a:solidFill>
                <a:effectLst/>
                <a:latin typeface="Menlo Bold"/>
                <a:cs typeface="Menlo Bold"/>
              </a:rPr>
              <a:t>use</a:t>
            </a:r>
            <a:r>
              <a:rPr lang="en-US" sz="1600" dirty="0" smtClean="0">
                <a:latin typeface="Menlo Bold"/>
                <a:cs typeface="Menlo Bold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effectLst/>
                <a:latin typeface="Menlo Bold"/>
                <a:cs typeface="Menlo Bold"/>
              </a:rPr>
              <a:t>'/things'</a:t>
            </a:r>
            <a:r>
              <a:rPr lang="en-US" sz="1600" dirty="0" smtClean="0">
                <a:latin typeface="Menlo Bold"/>
                <a:cs typeface="Menlo Bold"/>
              </a:rPr>
              <a:t>, </a:t>
            </a:r>
            <a:r>
              <a:rPr lang="en-US" sz="1600" dirty="0" smtClean="0">
                <a:solidFill>
                  <a:srgbClr val="458383"/>
                </a:solidFill>
                <a:effectLst/>
                <a:latin typeface="Menlo Bold"/>
                <a:cs typeface="Menlo Bold"/>
              </a:rPr>
              <a:t>things</a:t>
            </a:r>
            <a:r>
              <a:rPr lang="en-US" sz="1600" dirty="0" smtClean="0">
                <a:latin typeface="Menlo Bold"/>
                <a:cs typeface="Menlo Bold"/>
              </a:rPr>
              <a:t>);</a:t>
            </a:r>
            <a:br>
              <a:rPr lang="en-US" sz="1600" dirty="0" smtClean="0">
                <a:latin typeface="Menlo Bold"/>
                <a:cs typeface="Menlo Bold"/>
              </a:rPr>
            </a:br>
            <a:r>
              <a:rPr lang="en-US" sz="1600" dirty="0" smtClean="0">
                <a:latin typeface="Menlo Bold"/>
                <a:cs typeface="Menlo Bold"/>
              </a:rPr>
              <a:t/>
            </a:r>
            <a:br>
              <a:rPr lang="en-US" sz="1600" dirty="0" smtClean="0">
                <a:latin typeface="Menlo Bold"/>
                <a:cs typeface="Menlo Bold"/>
              </a:rPr>
            </a:br>
            <a:r>
              <a:rPr lang="en-US" sz="1600" dirty="0" err="1" smtClean="0">
                <a:latin typeface="Menlo Bold"/>
                <a:cs typeface="Menlo Bold"/>
              </a:rPr>
              <a:t>app.listen</a:t>
            </a:r>
            <a:r>
              <a:rPr lang="en-US" sz="1600" dirty="0" smtClean="0">
                <a:latin typeface="Menlo Bold"/>
                <a:cs typeface="Menlo Bold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effectLst/>
                <a:latin typeface="Menlo Bold"/>
                <a:cs typeface="Menlo Bold"/>
              </a:rPr>
              <a:t>3000</a:t>
            </a:r>
            <a:r>
              <a:rPr lang="en-US" sz="1600" dirty="0" smtClean="0">
                <a:latin typeface="Menlo Bold"/>
                <a:cs typeface="Menlo Bold"/>
              </a:rPr>
              <a:t>);</a:t>
            </a:r>
            <a:br>
              <a:rPr lang="en-US" sz="1600" dirty="0" smtClean="0">
                <a:latin typeface="Menlo Bold"/>
                <a:cs typeface="Menlo Bold"/>
              </a:rPr>
            </a:br>
            <a:endParaRPr lang="ru-RU" sz="1600" dirty="0">
              <a:latin typeface="Menlo Bold"/>
              <a:cs typeface="Menlo Bold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586538" y="1691473"/>
            <a:ext cx="987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+mn-lt"/>
              </a:rPr>
              <a:t>index.js</a:t>
            </a:r>
            <a:r>
              <a:rPr lang="en-US" b="1" dirty="0" smtClean="0">
                <a:latin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11593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methods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30776"/>
              </p:ext>
            </p:extLst>
          </p:nvPr>
        </p:nvGraphicFramePr>
        <p:xfrm>
          <a:off x="428123" y="931172"/>
          <a:ext cx="8591007" cy="482092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238783"/>
                <a:gridCol w="3568150"/>
                <a:gridCol w="1784074"/>
              </a:tblGrid>
              <a:tr h="2286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Method</a:t>
                      </a:r>
                      <a:endParaRPr lang="en-US" sz="2200" b="1" i="0" u="none" strike="noStrike" dirty="0">
                        <a:solidFill>
                          <a:srgbClr val="35353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Description</a:t>
                      </a:r>
                      <a:endParaRPr lang="en-US" sz="2200" b="1" i="0" u="none" strike="noStrike" dirty="0">
                        <a:solidFill>
                          <a:srgbClr val="35353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solidFill>
                      <a:schemeClr val="bg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2"/>
                        </a:rPr>
                        <a:t>res.download()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Prompt a file to be </a:t>
                      </a:r>
                      <a:r>
                        <a:rPr lang="en-US" sz="2200" u="none" strike="noStrike" dirty="0" smtClean="0">
                          <a:effectLst/>
                        </a:rPr>
                        <a:t>downloaded:</a:t>
                      </a:r>
                    </a:p>
                    <a:p>
                      <a:pPr marL="0" marR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/>
                        <a:t>res.download</a:t>
                      </a:r>
                      <a:r>
                        <a:rPr lang="en-US" sz="2200" dirty="0" smtClean="0"/>
                        <a:t>(</a:t>
                      </a:r>
                      <a:r>
                        <a:rPr lang="en-US" sz="2200" b="1" dirty="0" smtClean="0">
                          <a:solidFill>
                            <a:srgbClr val="008000"/>
                          </a:solidFill>
                          <a:effectLst/>
                        </a:rPr>
                        <a:t>'/report-12345.pdf'</a:t>
                      </a:r>
                      <a:r>
                        <a:rPr lang="en-US" sz="2200" dirty="0" smtClean="0"/>
                        <a:t>);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3"/>
                        </a:rPr>
                        <a:t>res.end()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End the response process.</a:t>
                      </a:r>
                      <a:endParaRPr lang="en-US" sz="22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hlinkClick r:id="rId4"/>
                        </a:rPr>
                        <a:t>res.json()</a:t>
                      </a:r>
                      <a:endParaRPr lang="en-US" sz="2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Send a JSON response.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5"/>
                        </a:rPr>
                        <a:t>res.jsonp()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Send a JSON response with JSONP support.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  <a:hlinkClick r:id="rId6"/>
                        </a:rPr>
                        <a:t>res.redirect()</a:t>
                      </a:r>
                      <a:endParaRPr lang="en-US" sz="2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Redirect a request.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7"/>
                        </a:rPr>
                        <a:t>res.render()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Render a view </a:t>
                      </a:r>
                      <a:r>
                        <a:rPr lang="en-US" sz="2200" u="none" strike="noStrike" dirty="0" smtClean="0">
                          <a:effectLst/>
                        </a:rPr>
                        <a:t>template:</a:t>
                      </a:r>
                    </a:p>
                    <a:p>
                      <a:pPr algn="l" fontAlgn="b"/>
                      <a:r>
                        <a:rPr lang="en-US" sz="2200" b="0" i="0" u="none" strike="noStrike" dirty="0" err="1" smtClean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res.render</a:t>
                      </a:r>
                      <a:r>
                        <a:rPr lang="en-US" sz="2200" b="0" i="0" u="none" strike="noStrike" dirty="0" smtClean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('user', { name: 'Tobi' },</a:t>
                      </a:r>
                    </a:p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555555"/>
                          </a:solidFill>
                          <a:effectLst/>
                          <a:latin typeface="Arial"/>
                        </a:rPr>
                        <a:t> function(err, html) { … } );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8"/>
                        </a:rPr>
                        <a:t>res.send()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Send a response of various types.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9"/>
                        </a:rPr>
                        <a:t>res.sendFile()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Send a file as an octet stream.</a:t>
                      </a:r>
                      <a:endParaRPr lang="en-US" sz="2200" b="0" i="0" u="none" strike="noStrike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  <a:hlinkClick r:id="rId10"/>
                        </a:rPr>
                        <a:t>res.sendStatus()</a:t>
                      </a:r>
                      <a:endParaRPr lang="en-US" sz="2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Set the response status code and send its string representation as the response body.</a:t>
                      </a:r>
                      <a:endParaRPr lang="en-US" sz="2200" b="0" i="0" u="none" strike="noStrike" dirty="0">
                        <a:solidFill>
                          <a:srgbClr val="555555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0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template engine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3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template engine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64182" y="1533092"/>
            <a:ext cx="251623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effectLst/>
              </a:rPr>
              <a:t>html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head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/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body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    h2</a:t>
            </a:r>
            <a:r>
              <a:rPr lang="en-US" sz="2000" dirty="0" smtClean="0"/>
              <a:t>=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title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b="1" i="1" dirty="0" smtClean="0">
                <a:solidFill>
                  <a:srgbClr val="660E7A"/>
                </a:solidFill>
                <a:effectLst/>
              </a:rPr>
              <a:t>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p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hello, #{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918" y="1276167"/>
            <a:ext cx="65710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express </a:t>
            </a:r>
            <a:r>
              <a:rPr lang="en-US" sz="2000" dirty="0" smtClean="0"/>
              <a:t>= </a:t>
            </a:r>
            <a:r>
              <a:rPr lang="en-US" sz="2000" i="1" dirty="0" smtClean="0">
                <a:effectLst/>
              </a:rPr>
              <a:t>require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'express'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app 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express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.get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'/'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000" dirty="0" smtClean="0"/>
              <a:t>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res){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res.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render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template.pug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/>
              <a:t>,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{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title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"Experimental"</a:t>
            </a:r>
            <a:r>
              <a:rPr lang="en-US" sz="2000" dirty="0" smtClean="0"/>
              <a:t>, 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dirty="0" err="1" smtClean="0"/>
              <a:t>: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"John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listen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3000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364181" y="11844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views/</a:t>
            </a:r>
            <a:r>
              <a:rPr lang="en-US" b="1" dirty="0" err="1" smtClean="0"/>
              <a:t>template.pug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4970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7000" y="1095480"/>
            <a:ext cx="762300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Code reuse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Same programming culture on client and server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Lots of JavaScript programmers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286920" y="365040"/>
            <a:ext cx="8593200" cy="502200"/>
          </a:xfrm>
          <a:prstGeom prst="rect">
            <a:avLst/>
          </a:prstGeom>
          <a:noFill/>
          <a:ln>
            <a:noFill/>
          </a:ln>
        </p:spPr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61" name="Picture 4"/>
          <p:cNvPicPr/>
          <p:nvPr/>
        </p:nvPicPr>
        <p:blipFill>
          <a:blip r:embed="rId2"/>
          <a:stretch/>
        </p:blipFill>
        <p:spPr>
          <a:xfrm>
            <a:off x="6070320" y="3720240"/>
            <a:ext cx="2370600" cy="2370600"/>
          </a:xfrm>
          <a:prstGeom prst="rect">
            <a:avLst/>
          </a:prstGeom>
          <a:ln>
            <a:noFill/>
          </a:ln>
        </p:spPr>
      </p:pic>
      <p:sp>
        <p:nvSpPr>
          <p:cNvPr id="5" name="Название 1"/>
          <p:cNvSpPr txBox="1">
            <a:spLocks/>
          </p:cNvSpPr>
          <p:nvPr/>
        </p:nvSpPr>
        <p:spPr>
          <a:xfrm>
            <a:off x="286919" y="365128"/>
            <a:ext cx="8593493" cy="50262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2300" b="0" i="0" kern="1200" cap="all" baseline="0">
                <a:solidFill>
                  <a:srgbClr val="BD392F"/>
                </a:solidFill>
                <a:latin typeface="+mn-lt"/>
                <a:ea typeface="Avenir Next Medium" charset="0"/>
                <a:cs typeface="Avenir Next Medium" charset="0"/>
              </a:defRPr>
            </a:lvl1pPr>
          </a:lstStyle>
          <a:p>
            <a:r>
              <a:rPr lang="en-US" dirty="0" err="1" smtClean="0"/>
              <a:t>javascript</a:t>
            </a:r>
            <a:r>
              <a:rPr lang="en-US" dirty="0" smtClean="0"/>
              <a:t> everywhere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994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pug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03150" y="1028206"/>
            <a:ext cx="319787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effectLst/>
              </a:rPr>
              <a:t>h2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Beatles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list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b="1" i="1" dirty="0" smtClean="0">
                <a:solidFill>
                  <a:srgbClr val="660E7A"/>
                </a:solidFill>
                <a:effectLst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sz="2000" dirty="0" smtClean="0"/>
              <a:t>=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b="1" i="1" dirty="0" smtClean="0">
                <a:solidFill>
                  <a:srgbClr val="660E7A"/>
                </a:solidFill>
                <a:effectLst/>
              </a:rPr>
              <a:t>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#{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} #{</a:t>
            </a:r>
            <a:r>
              <a:rPr lang="en-US" sz="2000" b="1" i="1" dirty="0" err="1" smtClean="0">
                <a:solidFill>
                  <a:srgbClr val="660E7A"/>
                </a:solidFill>
                <a:effectLst/>
              </a:rPr>
              <a:t>item</a:t>
            </a:r>
            <a:r>
              <a:rPr lang="en-US" sz="2000" dirty="0" err="1" smtClean="0">
                <a:solidFill>
                  <a:srgbClr val="6900C6"/>
                </a:solidFill>
                <a:effectLst/>
              </a:rPr>
              <a:t>.length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}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03150" y="68308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views/</a:t>
            </a:r>
            <a:r>
              <a:rPr lang="en-US" b="1" dirty="0" err="1" smtClean="0"/>
              <a:t>template.pug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919" y="1619764"/>
            <a:ext cx="599212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express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'express'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app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express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list </a:t>
            </a:r>
            <a:r>
              <a:rPr lang="en-US" sz="2400" dirty="0" smtClean="0"/>
              <a:t>= [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'John'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'George'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'Paul'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Ringo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];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400" dirty="0" err="1" smtClean="0"/>
              <a:t>.get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'/list'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</a:t>
            </a:r>
            <a:r>
              <a:rPr lang="en-US" sz="2400" dirty="0" err="1" smtClean="0"/>
              <a:t>req</a:t>
            </a:r>
            <a:r>
              <a:rPr lang="en-US" sz="2400" dirty="0" smtClean="0"/>
              <a:t>, res){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res.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render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list.pug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400" dirty="0" smtClean="0"/>
              <a:t>, {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list</a:t>
            </a: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listen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3000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39144" y="3198115"/>
            <a:ext cx="2461881" cy="3231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Beatles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John</a:t>
            </a:r>
          </a:p>
          <a:p>
            <a:r>
              <a:rPr lang="en-US" sz="2000" dirty="0" smtClean="0"/>
              <a:t>John 4</a:t>
            </a:r>
          </a:p>
          <a:p>
            <a:r>
              <a:rPr lang="en-US" sz="2000" dirty="0" smtClean="0"/>
              <a:t>George</a:t>
            </a:r>
          </a:p>
          <a:p>
            <a:r>
              <a:rPr lang="en-US" sz="2000" dirty="0" smtClean="0"/>
              <a:t>George 6</a:t>
            </a:r>
          </a:p>
          <a:p>
            <a:r>
              <a:rPr lang="en-US" sz="2000" dirty="0" smtClean="0"/>
              <a:t>Paul</a:t>
            </a:r>
          </a:p>
          <a:p>
            <a:r>
              <a:rPr lang="en-US" sz="2000" dirty="0" smtClean="0"/>
              <a:t>Paul 4</a:t>
            </a:r>
          </a:p>
          <a:p>
            <a:r>
              <a:rPr lang="en-US" sz="2000" dirty="0" err="1" smtClean="0"/>
              <a:t>Ringo</a:t>
            </a:r>
            <a:endParaRPr lang="en-US" sz="2000" dirty="0" smtClean="0"/>
          </a:p>
          <a:p>
            <a:r>
              <a:rPr lang="en-US" sz="2000" dirty="0" err="1" smtClean="0"/>
              <a:t>Ringo</a:t>
            </a:r>
            <a:r>
              <a:rPr lang="en-US" sz="2000" dirty="0" smtClean="0"/>
              <a:t> 5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726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and variables in pug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481" y="867751"/>
            <a:ext cx="8593931" cy="50085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+mn-lt"/>
              </a:rPr>
              <a:t>-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b="1" i="1" dirty="0">
                <a:solidFill>
                  <a:srgbClr val="660E7A"/>
                </a:solidFill>
                <a:latin typeface="+mn-lt"/>
              </a:rPr>
              <a:t>user </a:t>
            </a:r>
            <a:r>
              <a:rPr lang="en-US" sz="2000" dirty="0">
                <a:latin typeface="+mn-lt"/>
              </a:rPr>
              <a:t>= { </a:t>
            </a:r>
            <a:r>
              <a:rPr lang="en-US" sz="2000" b="1" dirty="0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dirty="0">
                <a:latin typeface="+mn-lt"/>
              </a:rPr>
              <a:t>: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'foo bar 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baz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 </a:t>
            </a:r>
            <a:r>
              <a:rPr lang="en-US" sz="2000" dirty="0">
                <a:latin typeface="+mn-lt"/>
              </a:rPr>
              <a:t>}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-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b="1" i="1" dirty="0" err="1">
                <a:solidFill>
                  <a:srgbClr val="660E7A"/>
                </a:solidFill>
                <a:latin typeface="+mn-lt"/>
              </a:rPr>
              <a:t>authorised</a:t>
            </a:r>
            <a:r>
              <a:rPr lang="en-US" sz="2000" b="1" i="1" dirty="0">
                <a:solidFill>
                  <a:srgbClr val="660E7A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false</a:t>
            </a:r>
            <a:br>
              <a:rPr lang="en-US" sz="2000" b="1" dirty="0">
                <a:solidFill>
                  <a:srgbClr val="000080"/>
                </a:solidFill>
                <a:latin typeface="+mn-lt"/>
              </a:rPr>
            </a:br>
            <a:r>
              <a:rPr lang="en-US" sz="2000" b="1" dirty="0">
                <a:solidFill>
                  <a:srgbClr val="0000FF"/>
                </a:solidFill>
                <a:latin typeface="+mn-lt"/>
              </a:rPr>
              <a:t>#user</a:t>
            </a:r>
            <a:br>
              <a:rPr lang="en-US" sz="2000" b="1" dirty="0">
                <a:solidFill>
                  <a:srgbClr val="0000FF"/>
                </a:solidFill>
                <a:latin typeface="+mn-lt"/>
              </a:rPr>
            </a:br>
            <a:r>
              <a:rPr lang="en-US" sz="2000" b="1" dirty="0">
                <a:solidFill>
                  <a:srgbClr val="0000FF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if </a:t>
            </a:r>
            <a:r>
              <a:rPr lang="en-US" sz="2000" dirty="0" err="1">
                <a:solidFill>
                  <a:srgbClr val="6900C6"/>
                </a:solidFill>
                <a:latin typeface="+mn-lt"/>
              </a:rPr>
              <a:t>user.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b="1" dirty="0">
                <a:solidFill>
                  <a:srgbClr val="660E7A"/>
                </a:solidFill>
                <a:latin typeface="+mn-lt"/>
              </a:rPr>
              <a:t/>
            </a:r>
            <a:br>
              <a:rPr lang="en-US" sz="2000" b="1" dirty="0">
                <a:solidFill>
                  <a:srgbClr val="660E7A"/>
                </a:solidFill>
                <a:latin typeface="+mn-lt"/>
              </a:rPr>
            </a:br>
            <a:r>
              <a:rPr lang="en-US" sz="2000" b="1" dirty="0">
                <a:solidFill>
                  <a:srgbClr val="660E7A"/>
                </a:solidFill>
                <a:latin typeface="+mn-lt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h2</a:t>
            </a:r>
            <a:r>
              <a:rPr lang="en-US" sz="2000" dirty="0">
                <a:latin typeface="+mn-lt"/>
              </a:rPr>
              <a:t>.</a:t>
            </a:r>
            <a:r>
              <a:rPr lang="en-US" sz="2000" i="1" dirty="0">
                <a:solidFill>
                  <a:srgbClr val="660E7A"/>
                </a:solidFill>
                <a:latin typeface="+mn-lt"/>
              </a:rPr>
              <a:t>green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Description</a:t>
            </a:r>
            <a:br>
              <a:rPr lang="en-US" sz="2000" b="1" dirty="0">
                <a:solidFill>
                  <a:srgbClr val="008000"/>
                </a:solidFill>
                <a:latin typeface="+mn-lt"/>
              </a:rPr>
            </a:br>
            <a:r>
              <a:rPr lang="en-US" sz="20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p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 err="1">
                <a:solidFill>
                  <a:srgbClr val="6900C6"/>
                </a:solidFill>
                <a:latin typeface="+mn-lt"/>
              </a:rPr>
              <a:t>user.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b="1" dirty="0">
                <a:solidFill>
                  <a:srgbClr val="660E7A"/>
                </a:solidFill>
                <a:latin typeface="+mn-lt"/>
              </a:rPr>
              <a:t/>
            </a:r>
            <a:br>
              <a:rPr lang="en-US" sz="2000" b="1" dirty="0">
                <a:solidFill>
                  <a:srgbClr val="660E7A"/>
                </a:solidFill>
                <a:latin typeface="+mn-lt"/>
              </a:rPr>
            </a:br>
            <a:r>
              <a:rPr lang="en-US" sz="2000" b="1" dirty="0">
                <a:solidFill>
                  <a:srgbClr val="660E7A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else if </a:t>
            </a:r>
            <a:r>
              <a:rPr lang="en-US" sz="2000" b="1" i="1" dirty="0" err="1">
                <a:solidFill>
                  <a:srgbClr val="660E7A"/>
                </a:solidFill>
                <a:latin typeface="+mn-lt"/>
              </a:rPr>
              <a:t>authorised</a:t>
            </a:r>
            <a:r>
              <a:rPr lang="en-US" sz="2000" b="1" i="1" dirty="0">
                <a:solidFill>
                  <a:srgbClr val="660E7A"/>
                </a:solidFill>
                <a:latin typeface="+mn-lt"/>
              </a:rPr>
              <a:t/>
            </a:r>
            <a:br>
              <a:rPr lang="en-US" sz="2000" b="1" i="1" dirty="0">
                <a:solidFill>
                  <a:srgbClr val="660E7A"/>
                </a:solidFill>
                <a:latin typeface="+mn-lt"/>
              </a:rPr>
            </a:br>
            <a:r>
              <a:rPr lang="en-US" sz="2000" b="1" i="1" dirty="0">
                <a:solidFill>
                  <a:srgbClr val="660E7A"/>
                </a:solidFill>
                <a:latin typeface="+mn-lt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h2</a:t>
            </a:r>
            <a:r>
              <a:rPr lang="en-US" sz="2000" dirty="0">
                <a:latin typeface="+mn-lt"/>
              </a:rPr>
              <a:t>.</a:t>
            </a:r>
            <a:r>
              <a:rPr lang="en-US" sz="2000" i="1" dirty="0">
                <a:solidFill>
                  <a:srgbClr val="660E7A"/>
                </a:solidFill>
                <a:latin typeface="+mn-lt"/>
              </a:rPr>
              <a:t>blue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Description</a:t>
            </a:r>
            <a:br>
              <a:rPr lang="en-US" sz="2000" b="1" dirty="0">
                <a:solidFill>
                  <a:srgbClr val="008000"/>
                </a:solidFill>
                <a:latin typeface="+mn-lt"/>
              </a:rPr>
            </a:br>
            <a:r>
              <a:rPr lang="en-US" sz="20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p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   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User has no description,</a:t>
            </a:r>
            <a:br>
              <a:rPr lang="en-US" sz="2000" b="1" dirty="0">
                <a:solidFill>
                  <a:srgbClr val="008000"/>
                </a:solidFill>
                <a:latin typeface="+mn-lt"/>
              </a:rPr>
            </a:br>
            <a:r>
              <a:rPr lang="en-US" sz="2000" b="1" dirty="0">
                <a:solidFill>
                  <a:srgbClr val="008000"/>
                </a:solidFill>
                <a:latin typeface="+mn-lt"/>
              </a:rPr>
              <a:t>            why not add one...</a:t>
            </a:r>
            <a:br>
              <a:rPr lang="en-US" sz="2000" b="1" dirty="0">
                <a:solidFill>
                  <a:srgbClr val="008000"/>
                </a:solidFill>
                <a:latin typeface="+mn-lt"/>
              </a:rPr>
            </a:br>
            <a:r>
              <a:rPr lang="en-US" sz="2000" b="1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else</a:t>
            </a:r>
            <a:br>
              <a:rPr lang="en-US" sz="2000" b="1" dirty="0">
                <a:solidFill>
                  <a:srgbClr val="000080"/>
                </a:solidFill>
                <a:latin typeface="+mn-lt"/>
              </a:rPr>
            </a:br>
            <a:r>
              <a:rPr lang="en-US" sz="2000" b="1" dirty="0">
                <a:solidFill>
                  <a:srgbClr val="000080"/>
                </a:solidFill>
                <a:latin typeface="+mn-lt"/>
              </a:rPr>
              <a:t>        h2</a:t>
            </a:r>
            <a:r>
              <a:rPr lang="en-US" sz="2000" dirty="0">
                <a:latin typeface="+mn-lt"/>
              </a:rPr>
              <a:t>.</a:t>
            </a:r>
            <a:r>
              <a:rPr lang="en-US" sz="2000" i="1" dirty="0">
                <a:solidFill>
                  <a:srgbClr val="660E7A"/>
                </a:solidFill>
                <a:latin typeface="+mn-lt"/>
              </a:rPr>
              <a:t>red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Description</a:t>
            </a:r>
            <a:br>
              <a:rPr lang="en-US" sz="2000" b="1" dirty="0">
                <a:solidFill>
                  <a:srgbClr val="008000"/>
                </a:solidFill>
                <a:latin typeface="+mn-lt"/>
              </a:rPr>
            </a:br>
            <a:r>
              <a:rPr lang="en-US" sz="20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p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solidFill>
                  <a:srgbClr val="660E7A"/>
                </a:solidFill>
                <a:latin typeface="+mn-lt"/>
              </a:rPr>
              <a:t>description</a:t>
            </a:r>
            <a:r>
              <a:rPr lang="en-US" sz="2000" i="1" dirty="0">
                <a:solidFill>
                  <a:srgbClr val="660E7A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User has no description</a:t>
            </a:r>
            <a:endParaRPr lang="ru-RU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64181" y="1380004"/>
            <a:ext cx="228329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Description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foo bar </a:t>
            </a:r>
            <a:r>
              <a:rPr lang="en-US" dirty="0" err="1" smtClean="0"/>
              <a:t>baz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551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each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54250" y="1380002"/>
            <a:ext cx="542028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/>
            </a:r>
            <a:br>
              <a:rPr lang="en-US" sz="2400" b="1" dirty="0" smtClean="0">
                <a:solidFill>
                  <a:srgbClr val="000080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    each </a:t>
            </a:r>
            <a:r>
              <a:rPr lang="en-US" sz="2400" b="1" i="1" dirty="0" err="1" smtClean="0">
                <a:solidFill>
                  <a:srgbClr val="660E7A"/>
                </a:solidFill>
                <a:effectLst/>
              </a:rPr>
              <a:t>val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,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index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[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'zero'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'one'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'two'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]</a:t>
            </a:r>
            <a:br>
              <a:rPr lang="en-US" sz="2400" dirty="0" smtClean="0">
                <a:solidFill>
                  <a:srgbClr val="6900C6"/>
                </a:solidFill>
                <a:effectLst/>
              </a:rPr>
            </a:br>
            <a:r>
              <a:rPr lang="en-US" sz="2400" dirty="0" smtClean="0">
                <a:solidFill>
                  <a:srgbClr val="6900C6"/>
                </a:solidFill>
                <a:effectLst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index +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': ' </a:t>
            </a:r>
            <a:r>
              <a:rPr lang="en-US" sz="2400" dirty="0" smtClean="0">
                <a:solidFill>
                  <a:srgbClr val="6900C6"/>
                </a:solidFill>
                <a:effectLst/>
              </a:rPr>
              <a:t>+ </a:t>
            </a:r>
            <a:r>
              <a:rPr lang="en-US" sz="2400" b="1" i="1" dirty="0" err="1" smtClean="0">
                <a:solidFill>
                  <a:srgbClr val="660E7A"/>
                </a:solidFill>
                <a:effectLst/>
              </a:rPr>
              <a:t>val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0719" y="3310839"/>
            <a:ext cx="45720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l-PL" sz="2400" dirty="0" smtClean="0"/>
              <a:t>&lt;ul&gt;</a:t>
            </a:r>
          </a:p>
          <a:p>
            <a:r>
              <a:rPr lang="pl-PL" sz="2400" dirty="0" smtClean="0"/>
              <a:t>  &lt;li&gt;0: zero&lt;/li&gt;</a:t>
            </a:r>
          </a:p>
          <a:p>
            <a:r>
              <a:rPr lang="pl-PL" sz="2400" dirty="0" smtClean="0"/>
              <a:t>  &lt;li&gt;1: one&lt;/li&gt;</a:t>
            </a:r>
          </a:p>
          <a:p>
            <a:r>
              <a:rPr lang="pl-PL" sz="2400" dirty="0" smtClean="0"/>
              <a:t>  &lt;li&gt;2: </a:t>
            </a:r>
            <a:r>
              <a:rPr lang="pl-PL" sz="2400" dirty="0" err="1" smtClean="0"/>
              <a:t>two</a:t>
            </a:r>
            <a:r>
              <a:rPr lang="pl-PL" sz="2400" dirty="0" smtClean="0"/>
              <a:t>&lt;/li&gt;</a:t>
            </a:r>
          </a:p>
          <a:p>
            <a:r>
              <a:rPr lang="pl-PL" sz="2400" dirty="0" smtClean="0"/>
              <a:t>&lt;/ul&gt;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6672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template inheritance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08080"/>
                </a:solidFill>
                <a:latin typeface="+mn-lt"/>
              </a:rPr>
              <a:t>//- 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layout.pug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html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head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    title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My Site - #{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title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}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block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scripts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script</a:t>
            </a:r>
            <a:r>
              <a:rPr lang="en-US" dirty="0">
                <a:latin typeface="+mn-lt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+mn-lt"/>
              </a:rPr>
              <a:t>src</a:t>
            </a:r>
            <a:r>
              <a:rPr lang="en-US" dirty="0">
                <a:latin typeface="+mn-lt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jquery.js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body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    block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content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block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foot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#footer</a:t>
            </a:r>
            <a:br>
              <a:rPr lang="en-US" b="1" dirty="0">
                <a:solidFill>
                  <a:srgbClr val="0000FF"/>
                </a:solidFill>
                <a:latin typeface="+mn-lt"/>
              </a:rPr>
            </a:br>
            <a:r>
              <a:rPr lang="en-US" b="1" dirty="0">
                <a:solidFill>
                  <a:srgbClr val="0000FF"/>
                </a:solidFill>
                <a:latin typeface="+mn-lt"/>
              </a:rPr>
              <a:t>        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p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some footer content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33900" y="1196978"/>
            <a:ext cx="3997005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808080"/>
                </a:solidFill>
                <a:effectLst/>
              </a:rPr>
              <a:t>//- page-</a:t>
            </a:r>
            <a:r>
              <a:rPr lang="en-US" sz="2400" i="1" dirty="0" err="1" smtClean="0">
                <a:solidFill>
                  <a:srgbClr val="808080"/>
                </a:solidFill>
                <a:effectLst/>
              </a:rPr>
              <a:t>a.pug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400" i="1" dirty="0" smtClean="0">
                <a:solidFill>
                  <a:srgbClr val="808080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extends 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layout.pug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/>
            </a:r>
            <a:br>
              <a:rPr lang="en-US" sz="2400" dirty="0" smtClean="0">
                <a:solidFill>
                  <a:srgbClr val="0000FF"/>
                </a:solidFill>
                <a:effectLst/>
              </a:rPr>
            </a:br>
            <a:r>
              <a:rPr lang="en-US" sz="2400" dirty="0" smtClean="0">
                <a:solidFill>
                  <a:srgbClr val="0000FF"/>
                </a:solidFill>
                <a:effectLst/>
              </a:rPr>
              <a:t/>
            </a:r>
            <a:br>
              <a:rPr lang="en-US" sz="2400" dirty="0" smtClean="0">
                <a:solidFill>
                  <a:srgbClr val="0000FF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block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scripts</a:t>
            </a:r>
            <a:br>
              <a:rPr lang="en-US" sz="2400" b="1" dirty="0" smtClean="0">
                <a:solidFill>
                  <a:srgbClr val="008000"/>
                </a:solidFill>
                <a:effectLst/>
              </a:rPr>
            </a:br>
            <a:r>
              <a:rPr lang="en-US" sz="2400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jquery.js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pets.js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block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content</a:t>
            </a:r>
            <a:br>
              <a:rPr lang="en-US" sz="2400" b="1" dirty="0" smtClean="0">
                <a:solidFill>
                  <a:srgbClr val="008000"/>
                </a:solidFill>
                <a:effectLst/>
              </a:rPr>
            </a:br>
            <a:r>
              <a:rPr lang="en-US" sz="2400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h1</a:t>
            </a:r>
            <a:r>
              <a:rPr lang="en-US" sz="2400" dirty="0" smtClean="0"/>
              <a:t>=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title</a:t>
            </a:r>
            <a:br>
              <a:rPr lang="en-US" sz="2400" b="1" i="1" dirty="0" smtClean="0">
                <a:solidFill>
                  <a:srgbClr val="660E7A"/>
                </a:solidFill>
                <a:effectLst/>
              </a:rPr>
            </a:br>
            <a:r>
              <a:rPr lang="en-US" sz="2400" b="1" i="1" dirty="0" smtClean="0">
                <a:solidFill>
                  <a:srgbClr val="660E7A"/>
                </a:solidFill>
                <a:effectLst/>
              </a:rPr>
              <a:t>    </a:t>
            </a:r>
            <a:r>
              <a:rPr lang="en-US" sz="2400" dirty="0" smtClean="0"/>
              <a:t>-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pets </a:t>
            </a:r>
            <a:r>
              <a:rPr lang="en-US" sz="2400" dirty="0" smtClean="0"/>
              <a:t>= [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'cat'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'dog'</a:t>
            </a:r>
            <a:r>
              <a:rPr lang="en-US" sz="2400" dirty="0" smtClean="0"/>
              <a:t>]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each </a:t>
            </a:r>
            <a:r>
              <a:rPr lang="en-US" sz="2400" b="1" i="1" dirty="0" err="1" smtClean="0">
                <a:solidFill>
                  <a:srgbClr val="660E7A"/>
                </a:solidFill>
                <a:effectLst/>
              </a:rPr>
              <a:t>petName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pets</a:t>
            </a:r>
            <a:br>
              <a:rPr lang="en-US" sz="2400" b="1" i="1" dirty="0" smtClean="0">
                <a:solidFill>
                  <a:srgbClr val="660E7A"/>
                </a:solidFill>
                <a:effectLst/>
              </a:rPr>
            </a:br>
            <a:r>
              <a:rPr lang="en-US" sz="2400" b="1" i="1" dirty="0" smtClean="0">
                <a:solidFill>
                  <a:srgbClr val="660E7A"/>
                </a:solidFill>
                <a:effectLst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include 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pet.pug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33900" y="5790042"/>
            <a:ext cx="399700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808080"/>
                </a:solidFill>
                <a:effectLst/>
              </a:rPr>
              <a:t>//- </a:t>
            </a:r>
            <a:r>
              <a:rPr lang="en-US" sz="2400" i="1" dirty="0" err="1" smtClean="0">
                <a:solidFill>
                  <a:srgbClr val="808080"/>
                </a:solidFill>
                <a:effectLst/>
              </a:rPr>
              <a:t>pet.pug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400" i="1" dirty="0" smtClean="0">
                <a:solidFill>
                  <a:srgbClr val="808080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p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6900C6"/>
                </a:solidFill>
                <a:effectLst/>
              </a:rPr>
              <a:t>petName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49161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block append/prepend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i="1" dirty="0">
                <a:solidFill>
                  <a:srgbClr val="808080"/>
                </a:solidFill>
                <a:latin typeface="+mn-lt"/>
              </a:rPr>
              <a:t>//- 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layout.pug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/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html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head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    block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head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r>
              <a:rPr lang="en-US" b="1" dirty="0">
                <a:solidFill>
                  <a:srgbClr val="008000"/>
                </a:solidFill>
                <a:latin typeface="+mn-lt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script</a:t>
            </a:r>
            <a:r>
              <a:rPr lang="en-US" dirty="0">
                <a:latin typeface="+mn-lt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+mn-lt"/>
              </a:rPr>
              <a:t>src</a:t>
            </a:r>
            <a:r>
              <a:rPr lang="en-US" dirty="0">
                <a:latin typeface="+mn-lt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'/vendor/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jquery.js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script</a:t>
            </a:r>
            <a:r>
              <a:rPr lang="en-US" dirty="0">
                <a:latin typeface="+mn-lt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+mn-lt"/>
              </a:rPr>
              <a:t>src</a:t>
            </a:r>
            <a:r>
              <a:rPr lang="en-US" dirty="0">
                <a:latin typeface="+mn-lt"/>
              </a:rPr>
              <a:t>=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'/vendor/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caustic.js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body</a:t>
            </a:r>
            <a:br>
              <a:rPr lang="en-US" b="1" dirty="0">
                <a:solidFill>
                  <a:srgbClr val="000080"/>
                </a:solidFill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        block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content</a:t>
            </a:r>
            <a:br>
              <a:rPr lang="en-US" b="1" dirty="0">
                <a:solidFill>
                  <a:srgbClr val="008000"/>
                </a:solidFill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18452" y="1196976"/>
            <a:ext cx="4261960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808080"/>
                </a:solidFill>
                <a:effectLst/>
              </a:rPr>
              <a:t>//- </a:t>
            </a:r>
            <a:r>
              <a:rPr lang="en-US" sz="2400" i="1" dirty="0" err="1" smtClean="0">
                <a:solidFill>
                  <a:srgbClr val="808080"/>
                </a:solidFill>
                <a:effectLst/>
              </a:rPr>
              <a:t>page.pug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/>
            </a:r>
            <a:br>
              <a:rPr lang="en-US" sz="2400" i="1" dirty="0" smtClean="0">
                <a:solidFill>
                  <a:srgbClr val="808080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extends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layout</a:t>
            </a:r>
            <a:br>
              <a:rPr lang="en-US" sz="2400" dirty="0" smtClean="0">
                <a:solidFill>
                  <a:srgbClr val="0000FF"/>
                </a:solidFill>
                <a:effectLst/>
              </a:rPr>
            </a:br>
            <a:r>
              <a:rPr lang="en-US" sz="2400" dirty="0" smtClean="0">
                <a:solidFill>
                  <a:srgbClr val="0000FF"/>
                </a:solidFill>
                <a:effectLst/>
              </a:rPr>
              <a:t/>
            </a:r>
            <a:br>
              <a:rPr lang="en-US" sz="2400" dirty="0" smtClean="0">
                <a:solidFill>
                  <a:srgbClr val="0000FF"/>
                </a:solidFill>
                <a:effectLst/>
              </a:rPr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append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head</a:t>
            </a:r>
            <a:br>
              <a:rPr lang="en-US" sz="2400" b="1" dirty="0" smtClean="0">
                <a:solidFill>
                  <a:srgbClr val="008000"/>
                </a:solidFill>
                <a:effectLst/>
              </a:rPr>
            </a:br>
            <a:r>
              <a:rPr lang="en-US" sz="2400" b="1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'/vendor/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three.js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sz="2400" dirty="0" smtClean="0"/>
              <a:t>=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game.js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2180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pug: </a:t>
            </a:r>
            <a:r>
              <a:rPr lang="en-US" dirty="0" err="1" smtClean="0"/>
              <a:t>mixins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34975" y="1196978"/>
            <a:ext cx="8245436" cy="5008563"/>
          </a:xfrm>
        </p:spPr>
        <p:txBody>
          <a:bodyPr>
            <a:normAutofit/>
          </a:bodyPr>
          <a:lstStyle/>
          <a:p>
            <a:r>
              <a:rPr lang="tr-TR" sz="2000" b="1" dirty="0" err="1" smtClean="0">
                <a:solidFill>
                  <a:srgbClr val="000080"/>
                </a:solidFill>
                <a:latin typeface="+mn-lt"/>
              </a:rPr>
              <a:t>mixin</a:t>
            </a:r>
            <a:r>
              <a:rPr lang="tr-TR" sz="2000" b="1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tr-TR" sz="2000" dirty="0" err="1">
                <a:latin typeface="+mn-lt"/>
              </a:rPr>
              <a:t>list</a:t>
            </a:r>
            <a:r>
              <a:rPr lang="tr-TR" sz="2000" dirty="0">
                <a:latin typeface="+mn-lt"/>
              </a:rPr>
              <a:t/>
            </a:r>
            <a:br>
              <a:rPr lang="tr-TR" sz="2000" dirty="0">
                <a:latin typeface="+mn-lt"/>
              </a:rPr>
            </a:br>
            <a:r>
              <a:rPr lang="tr-TR" sz="2000" dirty="0">
                <a:latin typeface="+mn-lt"/>
              </a:rPr>
              <a:t>    </a:t>
            </a:r>
            <a:r>
              <a:rPr lang="tr-TR" sz="2000" b="1" dirty="0" err="1">
                <a:solidFill>
                  <a:srgbClr val="000080"/>
                </a:solidFill>
                <a:latin typeface="+mn-lt"/>
              </a:rPr>
              <a:t>ul</a:t>
            </a:r>
            <a:r>
              <a:rPr lang="tr-TR" sz="2000" b="1" dirty="0">
                <a:solidFill>
                  <a:srgbClr val="000080"/>
                </a:solidFill>
                <a:latin typeface="+mn-lt"/>
              </a:rPr>
              <a:t/>
            </a:r>
            <a:br>
              <a:rPr lang="tr-TR" sz="2000" b="1" dirty="0">
                <a:solidFill>
                  <a:srgbClr val="000080"/>
                </a:solidFill>
                <a:latin typeface="+mn-lt"/>
              </a:rPr>
            </a:br>
            <a:r>
              <a:rPr lang="tr-TR" sz="2000" b="1" dirty="0">
                <a:solidFill>
                  <a:srgbClr val="000080"/>
                </a:solidFill>
                <a:latin typeface="+mn-lt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latin typeface="+mn-lt"/>
              </a:rPr>
              <a:t>li</a:t>
            </a:r>
            <a:r>
              <a:rPr lang="tr-TR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tr-TR" sz="2000" b="1" dirty="0" err="1">
                <a:solidFill>
                  <a:srgbClr val="008000"/>
                </a:solidFill>
                <a:latin typeface="+mn-lt"/>
              </a:rPr>
              <a:t>foo</a:t>
            </a:r>
            <a:r>
              <a:rPr lang="tr-TR" sz="2000" b="1" dirty="0">
                <a:solidFill>
                  <a:srgbClr val="008000"/>
                </a:solidFill>
                <a:latin typeface="+mn-lt"/>
              </a:rPr>
              <a:t/>
            </a:r>
            <a:br>
              <a:rPr lang="tr-TR" sz="2000" b="1" dirty="0">
                <a:solidFill>
                  <a:srgbClr val="008000"/>
                </a:solidFill>
                <a:latin typeface="+mn-lt"/>
              </a:rPr>
            </a:br>
            <a:r>
              <a:rPr lang="tr-TR" sz="20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latin typeface="+mn-lt"/>
              </a:rPr>
              <a:t>li</a:t>
            </a:r>
            <a:r>
              <a:rPr lang="tr-TR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tr-TR" sz="2000" b="1" dirty="0">
                <a:solidFill>
                  <a:srgbClr val="008000"/>
                </a:solidFill>
                <a:latin typeface="+mn-lt"/>
              </a:rPr>
              <a:t>bar</a:t>
            </a:r>
            <a:br>
              <a:rPr lang="tr-TR" sz="2000" b="1" dirty="0">
                <a:solidFill>
                  <a:srgbClr val="008000"/>
                </a:solidFill>
                <a:latin typeface="+mn-lt"/>
              </a:rPr>
            </a:br>
            <a:r>
              <a:rPr lang="tr-TR" sz="20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tr-TR" sz="2000" b="1" dirty="0" err="1">
                <a:solidFill>
                  <a:srgbClr val="000080"/>
                </a:solidFill>
                <a:latin typeface="+mn-lt"/>
              </a:rPr>
              <a:t>li</a:t>
            </a:r>
            <a:r>
              <a:rPr lang="tr-TR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tr-TR" sz="2000" b="1" dirty="0">
                <a:solidFill>
                  <a:srgbClr val="008000"/>
                </a:solidFill>
                <a:latin typeface="+mn-lt"/>
              </a:rPr>
              <a:t>baz</a:t>
            </a:r>
            <a:br>
              <a:rPr lang="tr-TR" sz="2000" b="1" dirty="0">
                <a:solidFill>
                  <a:srgbClr val="008000"/>
                </a:solidFill>
                <a:latin typeface="+mn-lt"/>
              </a:rPr>
            </a:br>
            <a:r>
              <a:rPr lang="tr-TR" sz="2000" dirty="0" smtClean="0">
                <a:latin typeface="+mn-lt"/>
              </a:rPr>
              <a:t>+</a:t>
            </a:r>
            <a:r>
              <a:rPr lang="tr-TR" sz="2000" b="1" dirty="0" err="1">
                <a:solidFill>
                  <a:srgbClr val="000080"/>
                </a:solidFill>
                <a:latin typeface="+mn-lt"/>
              </a:rPr>
              <a:t>list</a:t>
            </a:r>
            <a:r>
              <a:rPr lang="tr-TR" sz="2000" b="1" dirty="0">
                <a:solidFill>
                  <a:srgbClr val="000080"/>
                </a:solidFill>
                <a:latin typeface="+mn-lt"/>
              </a:rPr>
              <a:t/>
            </a:r>
            <a:br>
              <a:rPr lang="tr-TR" sz="2000" b="1" dirty="0">
                <a:solidFill>
                  <a:srgbClr val="000080"/>
                </a:solidFill>
                <a:latin typeface="+mn-lt"/>
              </a:rPr>
            </a:br>
            <a:r>
              <a:rPr lang="tr-TR" sz="2000" dirty="0">
                <a:latin typeface="+mn-lt"/>
              </a:rPr>
              <a:t>+</a:t>
            </a:r>
            <a:r>
              <a:rPr lang="tr-TR" sz="2000" b="1" dirty="0" err="1" smtClean="0">
                <a:solidFill>
                  <a:srgbClr val="000080"/>
                </a:solidFill>
                <a:latin typeface="+mn-lt"/>
              </a:rPr>
              <a:t>list</a:t>
            </a:r>
            <a:endParaRPr lang="tr-TR" sz="2000" b="1" dirty="0" smtClean="0">
              <a:solidFill>
                <a:srgbClr val="000080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72851" y="756835"/>
            <a:ext cx="2139200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2000" dirty="0" smtClean="0"/>
              <a:t>&lt;</a:t>
            </a:r>
            <a:r>
              <a:rPr lang="nl-NL" sz="2000" dirty="0" err="1" smtClean="0"/>
              <a:t>ul</a:t>
            </a:r>
            <a:r>
              <a:rPr lang="nl-NL" sz="2000" dirty="0" smtClean="0"/>
              <a:t>&gt;</a:t>
            </a:r>
          </a:p>
          <a:p>
            <a:r>
              <a:rPr lang="nl-NL" sz="2000" dirty="0" smtClean="0"/>
              <a:t>  &lt;li&gt;</a:t>
            </a:r>
            <a:r>
              <a:rPr lang="nl-NL" sz="2000" dirty="0" err="1" smtClean="0"/>
              <a:t>foo</a:t>
            </a:r>
            <a:r>
              <a:rPr lang="nl-NL" sz="2000" dirty="0" smtClean="0"/>
              <a:t>&lt;/li&gt;</a:t>
            </a:r>
          </a:p>
          <a:p>
            <a:r>
              <a:rPr lang="nl-NL" sz="2000" dirty="0" smtClean="0"/>
              <a:t>  &lt;li&gt;bar&lt;/li&gt;</a:t>
            </a:r>
          </a:p>
          <a:p>
            <a:r>
              <a:rPr lang="nl-NL" sz="2000" dirty="0" smtClean="0"/>
              <a:t>  &lt;li&gt;</a:t>
            </a:r>
            <a:r>
              <a:rPr lang="nl-NL" sz="2000" dirty="0" err="1" smtClean="0"/>
              <a:t>baz</a:t>
            </a:r>
            <a:r>
              <a:rPr lang="nl-NL" sz="2000" dirty="0" smtClean="0"/>
              <a:t>&lt;/li&gt;</a:t>
            </a:r>
          </a:p>
          <a:p>
            <a:r>
              <a:rPr lang="nl-NL" sz="2000" dirty="0" smtClean="0"/>
              <a:t>&lt;/</a:t>
            </a:r>
            <a:r>
              <a:rPr lang="nl-NL" sz="2000" dirty="0" err="1" smtClean="0"/>
              <a:t>ul</a:t>
            </a:r>
            <a:r>
              <a:rPr lang="nl-NL" sz="2000" dirty="0" smtClean="0"/>
              <a:t>&gt;</a:t>
            </a:r>
          </a:p>
          <a:p>
            <a:r>
              <a:rPr lang="nl-NL" sz="2000" dirty="0" smtClean="0"/>
              <a:t>&lt;</a:t>
            </a:r>
            <a:r>
              <a:rPr lang="nl-NL" sz="2000" dirty="0" err="1" smtClean="0"/>
              <a:t>ul</a:t>
            </a:r>
            <a:r>
              <a:rPr lang="nl-NL" sz="2000" dirty="0" smtClean="0"/>
              <a:t>&gt;</a:t>
            </a:r>
          </a:p>
          <a:p>
            <a:r>
              <a:rPr lang="nl-NL" sz="2000" dirty="0" smtClean="0"/>
              <a:t>  &lt;li&gt;</a:t>
            </a:r>
            <a:r>
              <a:rPr lang="nl-NL" sz="2000" dirty="0" err="1" smtClean="0"/>
              <a:t>foo</a:t>
            </a:r>
            <a:r>
              <a:rPr lang="nl-NL" sz="2000" dirty="0" smtClean="0"/>
              <a:t>&lt;/li&gt;</a:t>
            </a:r>
          </a:p>
          <a:p>
            <a:r>
              <a:rPr lang="nl-NL" sz="2000" dirty="0" smtClean="0"/>
              <a:t>  &lt;li&gt;bar&lt;/li&gt;</a:t>
            </a:r>
          </a:p>
          <a:p>
            <a:r>
              <a:rPr lang="nl-NL" sz="2000" dirty="0" smtClean="0"/>
              <a:t>  &lt;li&gt;</a:t>
            </a:r>
            <a:r>
              <a:rPr lang="nl-NL" sz="2000" dirty="0" err="1" smtClean="0"/>
              <a:t>baz</a:t>
            </a:r>
            <a:r>
              <a:rPr lang="nl-NL" sz="2000" dirty="0" smtClean="0"/>
              <a:t>&lt;/li&gt;</a:t>
            </a:r>
          </a:p>
          <a:p>
            <a:r>
              <a:rPr lang="nl-NL" sz="2000" dirty="0" smtClean="0"/>
              <a:t>&lt;/</a:t>
            </a:r>
            <a:r>
              <a:rPr lang="nl-NL" sz="2000" dirty="0" err="1" smtClean="0"/>
              <a:t>ul</a:t>
            </a:r>
            <a:r>
              <a:rPr lang="nl-NL" sz="2000" dirty="0" smtClean="0"/>
              <a:t>&gt;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8644" y="445121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mixin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/>
              <a:t>list(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id</a:t>
            </a:r>
            <a:r>
              <a:rPr lang="en-US" sz="2000" dirty="0" smtClean="0"/>
              <a:t>, ...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items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id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6900C6"/>
                </a:solidFill>
                <a:effectLst/>
              </a:rPr>
              <a:t>id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each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items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b="1" i="1" dirty="0" smtClean="0">
                <a:solidFill>
                  <a:srgbClr val="660E7A"/>
                </a:solidFill>
                <a:effectLst/>
              </a:rPr>
              <a:t>    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sz="2000" dirty="0" smtClean="0"/>
              <a:t>=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item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b="1" i="1" dirty="0" smtClean="0">
                <a:solidFill>
                  <a:srgbClr val="660E7A"/>
                </a:solidFill>
                <a:effectLst/>
              </a:rPr>
              <a:t/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r>
              <a:rPr lang="en-US" sz="2000" dirty="0" smtClean="0"/>
              <a:t>+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list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'my-list'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2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3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4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96519" y="4451214"/>
            <a:ext cx="2115531" cy="17543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dirty="0" smtClean="0"/>
              <a:t>&lt;ul id="my-list"&gt;</a:t>
            </a:r>
          </a:p>
          <a:p>
            <a:r>
              <a:rPr lang="ro-RO" dirty="0" smtClean="0"/>
              <a:t>  &lt;li&gt;1&lt;/li&gt;</a:t>
            </a:r>
          </a:p>
          <a:p>
            <a:r>
              <a:rPr lang="ro-RO" dirty="0" smtClean="0"/>
              <a:t>  &lt;li&gt;2&lt;/li&gt;</a:t>
            </a:r>
          </a:p>
          <a:p>
            <a:r>
              <a:rPr lang="ro-RO" dirty="0" smtClean="0"/>
              <a:t>  &lt;li&gt;3&lt;/li&gt;</a:t>
            </a:r>
          </a:p>
          <a:p>
            <a:r>
              <a:rPr lang="ro-RO" dirty="0" smtClean="0"/>
              <a:t>  &lt;li&gt;4&lt;/li&gt;</a:t>
            </a:r>
          </a:p>
          <a:p>
            <a:r>
              <a:rPr lang="ro-RO" dirty="0" smtClean="0"/>
              <a:t>&lt;/ul&gt;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42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580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577299" y="1196978"/>
            <a:ext cx="8303112" cy="5008563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timeLogger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res, next)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"A new request received at " </a:t>
            </a:r>
            <a:r>
              <a:rPr lang="en-US" dirty="0">
                <a:latin typeface="+mn-lt"/>
              </a:rPr>
              <a:t>+ </a:t>
            </a:r>
            <a:r>
              <a:rPr lang="en-US" dirty="0" err="1">
                <a:latin typeface="+mn-lt"/>
              </a:rPr>
              <a:t>Date.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now</a:t>
            </a:r>
            <a:r>
              <a:rPr lang="en-US" dirty="0">
                <a:latin typeface="+mn-lt"/>
              </a:rPr>
              <a:t>());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next(</a:t>
            </a:r>
            <a:r>
              <a:rPr lang="en-US" dirty="0" smtClean="0">
                <a:latin typeface="+mn-lt"/>
              </a:rPr>
              <a:t>);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};</a:t>
            </a:r>
            <a:br>
              <a:rPr lang="en-US" dirty="0">
                <a:latin typeface="+mn-lt"/>
              </a:rPr>
            </a:br>
            <a:r>
              <a:rPr lang="en-US" dirty="0" err="1" smtClean="0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 smtClean="0">
                <a:latin typeface="+mn-lt"/>
              </a:rPr>
              <a:t>.</a:t>
            </a:r>
            <a:r>
              <a:rPr lang="en-US" dirty="0" err="1" smtClean="0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i="1" dirty="0" err="1">
                <a:latin typeface="+mn-lt"/>
              </a:rPr>
              <a:t>timeLogger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'Hello World!'</a:t>
            </a:r>
            <a:r>
              <a:rPr lang="en-US" dirty="0">
                <a:latin typeface="+mn-lt"/>
              </a:rPr>
              <a:t>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 err="1" smtClean="0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 smtClean="0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;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92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structure</a:t>
            </a:r>
            <a:endParaRPr lang="ru-RU" dirty="0"/>
          </a:p>
        </p:txBody>
      </p:sp>
      <p:pic>
        <p:nvPicPr>
          <p:cNvPr id="4" name="Изображение 1"/>
          <p:cNvPicPr/>
          <p:nvPr/>
        </p:nvPicPr>
        <p:blipFill>
          <a:blip r:embed="rId2"/>
          <a:stretch/>
        </p:blipFill>
        <p:spPr>
          <a:xfrm>
            <a:off x="0" y="1447920"/>
            <a:ext cx="9143640" cy="393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447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middleware to route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//Middleware function to log request protocol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'/things'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res, next){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"A request for things received at " </a:t>
            </a:r>
            <a:r>
              <a:rPr lang="en-US" dirty="0">
                <a:latin typeface="+mn-lt"/>
              </a:rPr>
              <a:t>+ </a:t>
            </a:r>
            <a:r>
              <a:rPr lang="en-US" dirty="0" err="1">
                <a:latin typeface="+mn-lt"/>
              </a:rPr>
              <a:t>Date.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now</a:t>
            </a:r>
            <a:r>
              <a:rPr lang="en-US" dirty="0">
                <a:latin typeface="+mn-lt"/>
              </a:rPr>
              <a:t>());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next();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 Route handler that sends the response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'/things'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'Things'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.listen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dirty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;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features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342500" y="994953"/>
            <a:ext cx="8593931" cy="5008563"/>
          </a:xfrm>
        </p:spPr>
        <p:txBody>
          <a:bodyPr>
            <a:noAutofit/>
          </a:bodyPr>
          <a:lstStyle/>
          <a:p>
            <a:r>
              <a:rPr lang="en-US" sz="2000" b="1" dirty="0" err="1">
                <a:latin typeface="+mn-lt"/>
              </a:rPr>
              <a:t>Node.js</a:t>
            </a:r>
            <a:r>
              <a:rPr lang="en-US" sz="2000" b="1" dirty="0">
                <a:latin typeface="+mn-lt"/>
              </a:rPr>
              <a:t> = Runtime Environment + JavaScript </a:t>
            </a:r>
            <a:r>
              <a:rPr lang="en-US" sz="2000" b="1" dirty="0" smtClean="0">
                <a:latin typeface="+mn-lt"/>
              </a:rPr>
              <a:t>Library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+mn-lt"/>
              </a:rPr>
              <a:t>Asynchronous </a:t>
            </a:r>
            <a:r>
              <a:rPr lang="en-US" sz="2000" dirty="0">
                <a:latin typeface="+mn-lt"/>
              </a:rPr>
              <a:t>and Event </a:t>
            </a:r>
            <a:r>
              <a:rPr lang="en-US" sz="2000" dirty="0" smtClean="0">
                <a:latin typeface="+mn-lt"/>
              </a:rPr>
              <a:t>Driven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Very </a:t>
            </a:r>
            <a:r>
              <a:rPr lang="en-US" sz="2000" dirty="0" smtClean="0">
                <a:latin typeface="+mn-lt"/>
              </a:rPr>
              <a:t>Fast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Single Threaded but Highly </a:t>
            </a:r>
            <a:r>
              <a:rPr lang="en-US" sz="2000" dirty="0" smtClean="0">
                <a:latin typeface="+mn-lt"/>
              </a:rPr>
              <a:t>Scalable</a:t>
            </a:r>
            <a:br>
              <a:rPr lang="en-US" sz="2000" dirty="0" smtClean="0">
                <a:latin typeface="+mn-lt"/>
              </a:rPr>
            </a:br>
            <a:endParaRPr lang="en-US" sz="800" dirty="0">
              <a:latin typeface="+mn-lt"/>
            </a:endParaRPr>
          </a:p>
          <a:p>
            <a:r>
              <a:rPr lang="en-US" sz="2000" b="1" dirty="0">
                <a:latin typeface="+mn-lt"/>
              </a:rPr>
              <a:t>Where to Use </a:t>
            </a:r>
            <a:r>
              <a:rPr lang="en-US" sz="2000" b="1" dirty="0" err="1">
                <a:latin typeface="+mn-lt"/>
              </a:rPr>
              <a:t>Node.js</a:t>
            </a:r>
            <a:r>
              <a:rPr lang="en-US" sz="2000" b="1" dirty="0">
                <a:latin typeface="+mn-lt"/>
              </a:rPr>
              <a:t>?				Where Not to Use </a:t>
            </a:r>
            <a:r>
              <a:rPr lang="en-US" sz="2000" b="1" dirty="0" err="1">
                <a:latin typeface="+mn-lt"/>
              </a:rPr>
              <a:t>Node.js</a:t>
            </a:r>
            <a:r>
              <a:rPr lang="en-US" sz="2000" b="1" dirty="0" smtClean="0">
                <a:latin typeface="+mn-lt"/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I/O bound </a:t>
            </a:r>
            <a:r>
              <a:rPr lang="en-US" sz="2000" dirty="0" smtClean="0">
                <a:latin typeface="+mn-lt"/>
              </a:rPr>
              <a:t>Applications				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Data Streaming </a:t>
            </a:r>
            <a:r>
              <a:rPr lang="en-US" sz="2000" dirty="0" smtClean="0">
                <a:latin typeface="+mn-lt"/>
              </a:rPr>
              <a:t>Applications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Data Intensive Real-time Applications (DIRT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JSON APIs based </a:t>
            </a:r>
            <a:r>
              <a:rPr lang="en-US" sz="2000" dirty="0" smtClean="0">
                <a:latin typeface="+mn-lt"/>
              </a:rPr>
              <a:t>Applications</a:t>
            </a:r>
            <a:endParaRPr lang="en-US" sz="2000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Single Page Applications</a:t>
            </a:r>
          </a:p>
          <a:p>
            <a:pPr marL="342900" indent="-342900">
              <a:buFont typeface="Arial"/>
              <a:buChar char="•"/>
            </a:pPr>
            <a:endParaRPr lang="ru-RU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1956" y="3753847"/>
            <a:ext cx="3211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CPU intensive applications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782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Middleware </a:t>
            </a:r>
            <a:r>
              <a:rPr lang="en-US" dirty="0" smtClean="0"/>
              <a:t>Calls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499477" y="767868"/>
            <a:ext cx="8380934" cy="5008563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18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sz="1800" dirty="0">
                <a:latin typeface="+mn-lt"/>
              </a:rPr>
              <a:t>= </a:t>
            </a:r>
            <a:r>
              <a:rPr lang="en-US" sz="1800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sz="1800" dirty="0">
                <a:latin typeface="+mn-lt"/>
              </a:rPr>
              <a:t>)</a:t>
            </a:r>
            <a:r>
              <a:rPr lang="en-US" sz="1800" dirty="0" smtClean="0">
                <a:latin typeface="+mn-lt"/>
              </a:rPr>
              <a:t>; </a:t>
            </a:r>
            <a:r>
              <a:rPr lang="en-US" sz="1800" b="1" dirty="0" err="1" smtClean="0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1800" b="1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sz="1800" dirty="0">
                <a:latin typeface="+mn-lt"/>
              </a:rPr>
              <a:t>= </a:t>
            </a:r>
            <a:r>
              <a:rPr lang="en-US" sz="1800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sz="1800" dirty="0">
                <a:latin typeface="+mn-lt"/>
              </a:rPr>
              <a:t>()</a:t>
            </a:r>
            <a:r>
              <a:rPr lang="en-US" sz="1800" dirty="0" smtClean="0">
                <a:latin typeface="+mn-lt"/>
              </a:rPr>
              <a:t>;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i="1" dirty="0">
                <a:solidFill>
                  <a:srgbClr val="808080"/>
                </a:solidFill>
                <a:latin typeface="+mn-lt"/>
              </a:rPr>
              <a:t>/</a:t>
            </a:r>
            <a:r>
              <a:rPr lang="en-US" sz="1800" i="1" dirty="0" smtClean="0">
                <a:solidFill>
                  <a:srgbClr val="808080"/>
                </a:solidFill>
                <a:latin typeface="+mn-lt"/>
              </a:rPr>
              <a:t>/ First </a:t>
            </a:r>
            <a:r>
              <a:rPr lang="en-US" sz="1800" i="1" dirty="0">
                <a:solidFill>
                  <a:srgbClr val="808080"/>
                </a:solidFill>
                <a:latin typeface="+mn-lt"/>
              </a:rPr>
              <a:t>middleware before response is sent</a:t>
            </a:r>
            <a:br>
              <a:rPr lang="en-US" sz="1800" i="1" dirty="0">
                <a:solidFill>
                  <a:srgbClr val="808080"/>
                </a:solidFill>
                <a:latin typeface="+mn-lt"/>
              </a:rPr>
            </a:br>
            <a:r>
              <a:rPr lang="en-US" sz="18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1800" dirty="0" err="1">
                <a:latin typeface="+mn-lt"/>
              </a:rPr>
              <a:t>.</a:t>
            </a:r>
            <a:r>
              <a:rPr lang="en-US" sz="1800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req</a:t>
            </a:r>
            <a:r>
              <a:rPr lang="en-US" sz="1800" dirty="0">
                <a:latin typeface="+mn-lt"/>
              </a:rPr>
              <a:t>, res, next){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</a:t>
            </a:r>
            <a:r>
              <a:rPr lang="en-US" sz="1800" b="1" i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1800" dirty="0" err="1">
                <a:latin typeface="+mn-lt"/>
              </a:rPr>
              <a:t>.</a:t>
            </a:r>
            <a:r>
              <a:rPr lang="en-US" sz="18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"Start"</a:t>
            </a:r>
            <a:r>
              <a:rPr lang="en-US" sz="1800" dirty="0">
                <a:latin typeface="+mn-lt"/>
              </a:rPr>
              <a:t>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next();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})</a:t>
            </a:r>
            <a:r>
              <a:rPr lang="en-US" sz="1800" dirty="0" smtClean="0">
                <a:latin typeface="+mn-lt"/>
              </a:rPr>
              <a:t>;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i="1" dirty="0">
                <a:solidFill>
                  <a:srgbClr val="808080"/>
                </a:solidFill>
                <a:latin typeface="+mn-lt"/>
              </a:rPr>
              <a:t>/</a:t>
            </a:r>
            <a:r>
              <a:rPr lang="en-US" sz="1800" i="1" dirty="0" smtClean="0">
                <a:solidFill>
                  <a:srgbClr val="808080"/>
                </a:solidFill>
                <a:latin typeface="+mn-lt"/>
              </a:rPr>
              <a:t>/ Route </a:t>
            </a:r>
            <a:r>
              <a:rPr lang="en-US" sz="1800" i="1" dirty="0">
                <a:solidFill>
                  <a:srgbClr val="808080"/>
                </a:solidFill>
                <a:latin typeface="+mn-lt"/>
              </a:rPr>
              <a:t>handler</a:t>
            </a:r>
            <a:br>
              <a:rPr lang="en-US" sz="1800" i="1" dirty="0">
                <a:solidFill>
                  <a:srgbClr val="808080"/>
                </a:solidFill>
                <a:latin typeface="+mn-lt"/>
              </a:rPr>
            </a:br>
            <a:r>
              <a:rPr lang="en-US" sz="18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1800" dirty="0" err="1">
                <a:latin typeface="+mn-lt"/>
              </a:rPr>
              <a:t>.get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sz="1800" dirty="0">
                <a:latin typeface="+mn-lt"/>
              </a:rPr>
              <a:t>, </a:t>
            </a:r>
            <a:br>
              <a:rPr lang="en-US" sz="1800" dirty="0">
                <a:latin typeface="+mn-lt"/>
              </a:rPr>
            </a:br>
            <a:r>
              <a:rPr lang="en-US" sz="1800" dirty="0" smtClean="0">
                <a:latin typeface="+mn-lt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req</a:t>
            </a:r>
            <a:r>
              <a:rPr lang="en-US" sz="1800" dirty="0">
                <a:latin typeface="+mn-lt"/>
              </a:rPr>
              <a:t>, res, next){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res.</a:t>
            </a:r>
            <a:r>
              <a:rPr lang="en-US" sz="1800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"Middle"</a:t>
            </a:r>
            <a:r>
              <a:rPr lang="en-US" sz="1800" dirty="0">
                <a:latin typeface="+mn-lt"/>
              </a:rPr>
              <a:t>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next();</a:t>
            </a:r>
            <a:br>
              <a:rPr lang="en-US" sz="1800" dirty="0">
                <a:latin typeface="+mn-lt"/>
              </a:rPr>
            </a:br>
            <a:r>
              <a:rPr lang="en-US" sz="1800" dirty="0" smtClean="0">
                <a:latin typeface="+mn-lt"/>
              </a:rPr>
              <a:t>  }</a:t>
            </a:r>
            <a:r>
              <a:rPr lang="en-US" sz="1800" dirty="0">
                <a:latin typeface="+mn-lt"/>
              </a:rPr>
              <a:t>)</a:t>
            </a:r>
            <a:r>
              <a:rPr lang="en-US" sz="1800" dirty="0" smtClean="0">
                <a:latin typeface="+mn-lt"/>
              </a:rPr>
              <a:t>;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1800" dirty="0" err="1">
                <a:latin typeface="+mn-lt"/>
              </a:rPr>
              <a:t>.</a:t>
            </a:r>
            <a:r>
              <a:rPr lang="en-US" sz="1800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sz="1800" dirty="0">
                <a:latin typeface="+mn-lt"/>
              </a:rPr>
              <a:t>, </a:t>
            </a:r>
            <a:r>
              <a:rPr lang="en-US" sz="1800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 err="1">
                <a:latin typeface="+mn-lt"/>
              </a:rPr>
              <a:t>req</a:t>
            </a:r>
            <a:r>
              <a:rPr lang="en-US" sz="1800" dirty="0">
                <a:latin typeface="+mn-lt"/>
              </a:rPr>
              <a:t>, res){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</a:t>
            </a:r>
            <a:r>
              <a:rPr lang="en-US" sz="1800" b="1" i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1800" dirty="0" err="1">
                <a:latin typeface="+mn-lt"/>
              </a:rPr>
              <a:t>.</a:t>
            </a:r>
            <a:r>
              <a:rPr lang="en-US" sz="18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1800" dirty="0">
                <a:latin typeface="+mn-lt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+mn-lt"/>
              </a:rPr>
              <a:t>'End'</a:t>
            </a:r>
            <a:r>
              <a:rPr lang="en-US" sz="1800" dirty="0">
                <a:latin typeface="+mn-lt"/>
              </a:rPr>
              <a:t>);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})</a:t>
            </a:r>
            <a:r>
              <a:rPr lang="en-US" sz="1800" dirty="0" smtClean="0">
                <a:latin typeface="+mn-lt"/>
              </a:rPr>
              <a:t>;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1800" dirty="0" err="1">
                <a:latin typeface="+mn-lt"/>
              </a:rPr>
              <a:t>.listen</a:t>
            </a:r>
            <a:r>
              <a:rPr lang="en-US" sz="1800" dirty="0">
                <a:latin typeface="+mn-lt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3000</a:t>
            </a:r>
            <a:r>
              <a:rPr lang="en-US" sz="1800" dirty="0">
                <a:latin typeface="+mn-lt"/>
              </a:rPr>
              <a:t>)</a:t>
            </a:r>
            <a:r>
              <a:rPr lang="en-US" sz="1800" dirty="0" smtClean="0">
                <a:latin typeface="+mn-lt"/>
              </a:rPr>
              <a:t>;</a:t>
            </a:r>
            <a:endParaRPr lang="ru-RU" sz="1800" dirty="0">
              <a:latin typeface="+mn-lt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0946" y="2047989"/>
            <a:ext cx="6083055" cy="236110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23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body-parser middleware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b="1" i="1" dirty="0">
                <a:solidFill>
                  <a:srgbClr val="660E7A"/>
                </a:solidFill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'body-parser'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i="1" dirty="0" smtClean="0">
                <a:solidFill>
                  <a:srgbClr val="808080"/>
                </a:solidFill>
                <a:latin typeface="+mn-lt"/>
              </a:rPr>
              <a:t>/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/To parse URL encoded data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app.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.urlencoded</a:t>
            </a:r>
            <a:r>
              <a:rPr lang="en-US" dirty="0">
                <a:latin typeface="+mn-lt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extended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false </a:t>
            </a:r>
            <a:r>
              <a:rPr lang="en-US" dirty="0">
                <a:latin typeface="+mn-lt"/>
              </a:rPr>
              <a:t>})</a:t>
            </a:r>
            <a:r>
              <a:rPr lang="en-US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//To parse </a:t>
            </a:r>
            <a:r>
              <a:rPr lang="en-US" i="1" dirty="0" err="1">
                <a:solidFill>
                  <a:srgbClr val="808080"/>
                </a:solidFill>
                <a:latin typeface="+mn-lt"/>
              </a:rPr>
              <a:t>json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 data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latin typeface="+mn-lt"/>
              </a:rPr>
              <a:t>app.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json</a:t>
            </a:r>
            <a:r>
              <a:rPr lang="en-US" dirty="0">
                <a:latin typeface="+mn-lt"/>
              </a:rPr>
              <a:t>()</a:t>
            </a:r>
            <a:r>
              <a:rPr lang="en-US" dirty="0" smtClean="0">
                <a:latin typeface="+mn-lt"/>
              </a:rPr>
              <a:t>)</a:t>
            </a:r>
          </a:p>
          <a:p>
            <a:r>
              <a:rPr lang="en-US" dirty="0" err="1" smtClean="0">
                <a:latin typeface="+mn-lt"/>
              </a:rPr>
              <a:t>app.post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"/"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body</a:t>
            </a:r>
            <a:r>
              <a:rPr lang="en-US" dirty="0" err="1">
                <a:latin typeface="+mn-lt"/>
              </a:rPr>
              <a:t>.name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body</a:t>
            </a:r>
            <a:r>
              <a:rPr lang="en-US" dirty="0" err="1">
                <a:latin typeface="+mn-lt"/>
              </a:rPr>
              <a:t>.email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45086" y="4302725"/>
            <a:ext cx="4749493" cy="1631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&lt;form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method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"post"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action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&lt;input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type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"name"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&lt;input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type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"text"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"email"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    &lt;input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type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"submit"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value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"Submit"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r>
              <a:rPr lang="en-US" sz="2000" dirty="0" smtClean="0"/>
              <a:t>&lt;/form&gt;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525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middleware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359775" y="997214"/>
            <a:ext cx="8593931" cy="5008563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rgbClr val="00006D"/>
                </a:solidFill>
                <a:latin typeface="Menlo"/>
              </a:rPr>
              <a:t>var</a:t>
            </a:r>
            <a:r>
              <a:rPr lang="en-US" sz="1800" b="1" dirty="0" smtClean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377170"/>
                </a:solidFill>
                <a:latin typeface="Menlo"/>
              </a:rPr>
              <a:t>session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800" b="1" i="1" dirty="0">
                <a:solidFill>
                  <a:srgbClr val="520067"/>
                </a:solidFill>
                <a:latin typeface="Menlo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'express-session'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r>
              <a:rPr lang="en-US" sz="1800" dirty="0" err="1" smtClean="0">
                <a:solidFill>
                  <a:srgbClr val="377170"/>
                </a:solidFill>
                <a:latin typeface="Menlo"/>
              </a:rPr>
              <a:t>app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800" dirty="0" err="1" smtClean="0">
                <a:solidFill>
                  <a:srgbClr val="676834"/>
                </a:solidFill>
                <a:latin typeface="Menlo"/>
              </a:rPr>
              <a:t>use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>
                <a:solidFill>
                  <a:srgbClr val="377170"/>
                </a:solidFill>
                <a:latin typeface="Menlo"/>
              </a:rPr>
              <a:t>session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({</a:t>
            </a:r>
            <a:r>
              <a:rPr lang="en-US" sz="1800" b="1" dirty="0">
                <a:solidFill>
                  <a:srgbClr val="520067"/>
                </a:solidFill>
                <a:latin typeface="Menlo"/>
              </a:rPr>
              <a:t>secret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1800" b="1" dirty="0" err="1">
                <a:solidFill>
                  <a:srgbClr val="0F7003"/>
                </a:solidFill>
                <a:latin typeface="Menlo"/>
              </a:rPr>
              <a:t>Shh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, its a secret!"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}))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r>
              <a:rPr lang="en-US" sz="1800" dirty="0" err="1">
                <a:solidFill>
                  <a:srgbClr val="377170"/>
                </a:solidFill>
                <a:latin typeface="Menlo"/>
              </a:rPr>
              <a:t>app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.get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'/'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req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res){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6D"/>
                </a:solidFill>
                <a:latin typeface="Menlo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req.session.page_views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req.session.page_views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res.</a:t>
            </a:r>
            <a:r>
              <a:rPr lang="en-US" sz="1800" dirty="0" err="1">
                <a:solidFill>
                  <a:srgbClr val="676834"/>
                </a:solidFill>
                <a:latin typeface="Menlo"/>
              </a:rPr>
              <a:t>send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"You visited this page "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+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req.session.page_views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 times"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"/>
              </a:rPr>
              <a:t>    } </a:t>
            </a:r>
            <a:r>
              <a:rPr lang="da-DK" sz="1800" b="1" dirty="0" err="1">
                <a:solidFill>
                  <a:srgbClr val="00006D"/>
                </a:solidFill>
                <a:latin typeface="Menlo"/>
              </a:rPr>
              <a:t>else</a:t>
            </a:r>
            <a:r>
              <a:rPr lang="da-DK" sz="18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da-DK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da-DK" sz="1800" dirty="0" err="1">
                <a:solidFill>
                  <a:srgbClr val="000000"/>
                </a:solidFill>
                <a:latin typeface="Menlo"/>
              </a:rPr>
              <a:t>req.session.</a:t>
            </a:r>
            <a:r>
              <a:rPr lang="da-DK" sz="1800" b="1" dirty="0" err="1">
                <a:solidFill>
                  <a:srgbClr val="520067"/>
                </a:solidFill>
                <a:latin typeface="Menlo"/>
              </a:rPr>
              <a:t>page_views</a:t>
            </a:r>
            <a:r>
              <a:rPr lang="da-DK" sz="1800" b="1" dirty="0">
                <a:solidFill>
                  <a:srgbClr val="520067"/>
                </a:solidFill>
                <a:latin typeface="Menlo"/>
              </a:rPr>
              <a:t> </a:t>
            </a:r>
            <a:r>
              <a:rPr lang="da-DK" sz="1800" dirty="0">
                <a:solidFill>
                  <a:srgbClr val="000000"/>
                </a:solidFill>
                <a:latin typeface="Menlo"/>
              </a:rPr>
              <a:t>= </a:t>
            </a:r>
            <a:r>
              <a:rPr lang="da-DK" sz="1800" dirty="0">
                <a:solidFill>
                  <a:srgbClr val="0000FE"/>
                </a:solidFill>
                <a:latin typeface="Menlo"/>
              </a:rPr>
              <a:t>1</a:t>
            </a:r>
            <a:r>
              <a:rPr lang="da-DK" sz="18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r>
              <a:rPr lang="da-DK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da-DK" sz="1800" dirty="0" err="1">
                <a:solidFill>
                  <a:srgbClr val="000000"/>
                </a:solidFill>
                <a:latin typeface="Menlo"/>
              </a:rPr>
              <a:t>res.</a:t>
            </a:r>
            <a:r>
              <a:rPr lang="da-DK" sz="1800" dirty="0" err="1">
                <a:solidFill>
                  <a:srgbClr val="676834"/>
                </a:solidFill>
                <a:latin typeface="Menlo"/>
              </a:rPr>
              <a:t>send</a:t>
            </a:r>
            <a:r>
              <a:rPr lang="da-DK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da-DK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da-DK" sz="1800" b="1" dirty="0" err="1">
                <a:solidFill>
                  <a:srgbClr val="0F7003"/>
                </a:solidFill>
                <a:latin typeface="Menlo"/>
              </a:rPr>
              <a:t>Welcome</a:t>
            </a:r>
            <a:r>
              <a:rPr lang="da-DK" sz="1800" b="1" dirty="0">
                <a:solidFill>
                  <a:srgbClr val="0F7003"/>
                </a:solidFill>
                <a:latin typeface="Menlo"/>
              </a:rPr>
              <a:t> to </a:t>
            </a:r>
            <a:r>
              <a:rPr lang="da-DK" sz="1800" b="1" dirty="0" err="1">
                <a:solidFill>
                  <a:srgbClr val="0F7003"/>
                </a:solidFill>
                <a:latin typeface="Menlo"/>
              </a:rPr>
              <a:t>this</a:t>
            </a:r>
            <a:r>
              <a:rPr lang="da-DK" sz="1800" b="1" dirty="0">
                <a:solidFill>
                  <a:srgbClr val="0F7003"/>
                </a:solidFill>
                <a:latin typeface="Menlo"/>
              </a:rPr>
              <a:t> page for the </a:t>
            </a:r>
            <a:r>
              <a:rPr lang="da-DK" sz="1800" b="1" dirty="0" err="1">
                <a:solidFill>
                  <a:srgbClr val="0F7003"/>
                </a:solidFill>
                <a:latin typeface="Menlo"/>
              </a:rPr>
              <a:t>first</a:t>
            </a:r>
            <a:r>
              <a:rPr lang="da-DK" sz="1800" b="1" dirty="0">
                <a:solidFill>
                  <a:srgbClr val="0F7003"/>
                </a:solidFill>
                <a:latin typeface="Menlo"/>
              </a:rPr>
              <a:t> time!"</a:t>
            </a:r>
            <a:r>
              <a:rPr lang="da-DK" sz="18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da-DK" sz="1800" dirty="0">
                <a:solidFill>
                  <a:srgbClr val="000000"/>
                </a:solidFill>
                <a:latin typeface="Menlo"/>
              </a:rPr>
              <a:t>    }</a:t>
            </a:r>
          </a:p>
          <a:p>
            <a:r>
              <a:rPr lang="da-DK" sz="1800" dirty="0">
                <a:solidFill>
                  <a:srgbClr val="000000"/>
                </a:solidFill>
                <a:latin typeface="Menlo"/>
              </a:rPr>
              <a:t>})</a:t>
            </a:r>
            <a:r>
              <a:rPr lang="da-DK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da-DK" sz="1800" dirty="0">
              <a:solidFill>
                <a:srgbClr val="000000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983591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586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notes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4706" y="1677549"/>
            <a:ext cx="432600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effectLst/>
              </a:rPr>
              <a:t>html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head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body</a:t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    form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method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"post" 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action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textarea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name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"note"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input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type</a:t>
            </a:r>
            <a:r>
              <a:rPr lang="en-US" sz="2000" dirty="0" smtClean="0"/>
              <a:t>=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"submit"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h2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list of notes: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8000"/>
                </a:solidFill>
                <a:effectLst/>
              </a:rPr>
              <a:t>       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/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        for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note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notes</a:t>
            </a:r>
            <a:br>
              <a:rPr lang="en-US" sz="2000" b="1" dirty="0" smtClean="0">
                <a:solidFill>
                  <a:srgbClr val="660E7A"/>
                </a:solidFill>
                <a:effectLst/>
              </a:rPr>
            </a:br>
            <a:r>
              <a:rPr lang="en-US" sz="2000" b="1" dirty="0" smtClean="0">
                <a:solidFill>
                  <a:srgbClr val="660E7A"/>
                </a:solidFill>
                <a:effectLst/>
              </a:rPr>
              <a:t>        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sz="2000" dirty="0" smtClean="0"/>
              <a:t>=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note</a:t>
            </a:r>
            <a:br>
              <a:rPr lang="en-US" sz="2000" b="1" i="1" dirty="0" smtClean="0">
                <a:solidFill>
                  <a:srgbClr val="660E7A"/>
                </a:solidFill>
                <a:effectLst/>
              </a:rPr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28707" y="126027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views/</a:t>
            </a:r>
            <a:r>
              <a:rPr lang="en-US" b="1" dirty="0" err="1" smtClean="0"/>
              <a:t>notes.pug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86918" y="1260275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express </a:t>
            </a:r>
            <a:r>
              <a:rPr lang="en-US" sz="2000" dirty="0" smtClean="0"/>
              <a:t>= </a:t>
            </a:r>
            <a:r>
              <a:rPr lang="en-US" sz="2000" i="1" dirty="0" smtClean="0">
                <a:effectLst/>
              </a:rPr>
              <a:t>require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'express'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app 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express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session </a:t>
            </a:r>
            <a:r>
              <a:rPr lang="en-US" sz="2000" dirty="0" smtClean="0"/>
              <a:t>= </a:t>
            </a:r>
            <a:r>
              <a:rPr lang="en-US" sz="2000" i="1" dirty="0" smtClean="0">
                <a:effectLst/>
              </a:rPr>
              <a:t>require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'express-session'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use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session</a:t>
            </a:r>
            <a:r>
              <a:rPr lang="en-US" sz="2000" dirty="0" smtClean="0"/>
              <a:t>({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secret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"notes app"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resave</a:t>
            </a:r>
            <a:r>
              <a:rPr lang="en-US" sz="2000" dirty="0" err="1" smtClean="0"/>
              <a:t>: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true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saveUninitialized</a:t>
            </a:r>
            <a:r>
              <a:rPr lang="en-US" sz="2000" dirty="0" err="1" smtClean="0"/>
              <a:t>: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true</a:t>
            </a:r>
            <a:r>
              <a:rPr lang="en-US" sz="2000" dirty="0" smtClean="0"/>
              <a:t>}));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.get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'/'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000" dirty="0" smtClean="0"/>
              <a:t>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res){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000" dirty="0" smtClean="0"/>
              <a:t>(!</a:t>
            </a:r>
            <a:r>
              <a:rPr lang="en-US" sz="2000" dirty="0" err="1" smtClean="0"/>
              <a:t>req.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session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notes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err="1" smtClean="0"/>
              <a:t>req.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session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notes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sz="2000" dirty="0" smtClean="0"/>
              <a:t>= [];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res.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render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notes.pug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	{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notes</a:t>
            </a:r>
            <a:r>
              <a:rPr lang="en-US" sz="2000" dirty="0" err="1" smtClean="0"/>
              <a:t>:req.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session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notes</a:t>
            </a: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>});</a:t>
            </a:r>
            <a:br>
              <a:rPr lang="en-US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15264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post note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'body-parser'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urlencoded</a:t>
            </a:r>
            <a:r>
              <a:rPr lang="en-US" dirty="0">
                <a:latin typeface="+mn-lt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extended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false </a:t>
            </a:r>
            <a:r>
              <a:rPr lang="en-US" dirty="0">
                <a:latin typeface="+mn-lt"/>
              </a:rPr>
              <a:t>}));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json</a:t>
            </a:r>
            <a:r>
              <a:rPr lang="en-US" dirty="0">
                <a:latin typeface="+mn-lt"/>
              </a:rPr>
              <a:t>());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.post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note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latin typeface="+mn-lt"/>
              </a:rPr>
              <a:t>req.body.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note</a:t>
            </a:r>
            <a:r>
              <a:rPr lang="en-US" dirty="0">
                <a:latin typeface="+mn-lt"/>
              </a:rPr>
              <a:t>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if </a:t>
            </a:r>
            <a:r>
              <a:rPr lang="en-US" dirty="0">
                <a:latin typeface="+mn-lt"/>
              </a:rPr>
              <a:t>(!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[];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push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note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render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notes.pug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dirty="0">
                <a:latin typeface="+mn-lt"/>
              </a:rPr>
              <a:t>, {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 err="1">
                <a:latin typeface="+mn-lt"/>
              </a:rPr>
              <a:t>:req.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3893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express to create rest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899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static files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919" y="867751"/>
            <a:ext cx="8593931" cy="5008563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+mn-lt"/>
              </a:rPr>
              <a:t>app.use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express.static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'public'</a:t>
            </a:r>
            <a:r>
              <a:rPr lang="en-US" sz="2000" dirty="0">
                <a:latin typeface="+mn-lt"/>
              </a:rPr>
              <a:t>)</a:t>
            </a:r>
            <a:r>
              <a:rPr lang="en-US" sz="2000" dirty="0" smtClean="0">
                <a:latin typeface="+mn-lt"/>
              </a:rPr>
              <a:t>)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Now, you can load the files that are in the public directory:</a:t>
            </a:r>
          </a:p>
          <a:p>
            <a:pPr lvl="1"/>
            <a:r>
              <a:rPr lang="en-US" dirty="0">
                <a:latin typeface="+mn-lt"/>
              </a:rPr>
              <a:t>http://localhost:3000/images/</a:t>
            </a:r>
            <a:r>
              <a:rPr lang="en-US" dirty="0" err="1">
                <a:latin typeface="+mn-lt"/>
              </a:rPr>
              <a:t>kitten.jpg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http://localhost:3000/</a:t>
            </a:r>
            <a:r>
              <a:rPr lang="en-US" dirty="0" err="1">
                <a:latin typeface="+mn-lt"/>
              </a:rPr>
              <a:t>css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style.css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http://localhost:3000/</a:t>
            </a:r>
            <a:r>
              <a:rPr lang="en-US" dirty="0" err="1">
                <a:latin typeface="+mn-lt"/>
              </a:rPr>
              <a:t>js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app.js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http://localhost:3000/images/</a:t>
            </a:r>
            <a:r>
              <a:rPr lang="en-US" dirty="0" err="1">
                <a:latin typeface="+mn-lt"/>
              </a:rPr>
              <a:t>bg.png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http://localhost:3000/</a:t>
            </a:r>
            <a:r>
              <a:rPr lang="en-US" dirty="0" err="1" smtClean="0">
                <a:latin typeface="+mn-lt"/>
              </a:rPr>
              <a:t>hello.html</a:t>
            </a:r>
            <a:endParaRPr lang="en-US" dirty="0" smtClean="0">
              <a:latin typeface="+mn-lt"/>
            </a:endParaRPr>
          </a:p>
          <a:p>
            <a:pPr lvl="1"/>
            <a:r>
              <a:rPr lang="en-US" dirty="0">
                <a:latin typeface="+mn-lt"/>
                <a:hlinkClick r:id="rId2"/>
              </a:rPr>
              <a:t>http://localhost:3000/</a:t>
            </a:r>
            <a:r>
              <a:rPr lang="en-US" dirty="0" smtClean="0">
                <a:latin typeface="+mn-lt"/>
                <a:hlinkClick r:id="rId2"/>
              </a:rPr>
              <a:t>hello</a:t>
            </a:r>
            <a:r>
              <a:rPr lang="en-US" dirty="0" smtClean="0">
                <a:latin typeface="+mn-lt"/>
              </a:rPr>
              <a:t> - not static, will be processed by the server</a:t>
            </a:r>
            <a:endParaRPr lang="en-US" dirty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The </a:t>
            </a:r>
            <a:r>
              <a:rPr lang="en-US" sz="2000" dirty="0">
                <a:latin typeface="+mn-lt"/>
              </a:rPr>
              <a:t>path that you provide to the </a:t>
            </a:r>
            <a:r>
              <a:rPr lang="en-US" sz="2000" dirty="0" err="1">
                <a:latin typeface="+mn-lt"/>
              </a:rPr>
              <a:t>express.static</a:t>
            </a:r>
            <a:r>
              <a:rPr lang="en-US" sz="2000" dirty="0">
                <a:latin typeface="+mn-lt"/>
              </a:rPr>
              <a:t> function is </a:t>
            </a:r>
            <a:r>
              <a:rPr lang="en-US" sz="2000" b="1" dirty="0">
                <a:latin typeface="+mn-lt"/>
              </a:rPr>
              <a:t>relative</a:t>
            </a:r>
            <a:r>
              <a:rPr lang="en-US" sz="2000" dirty="0">
                <a:latin typeface="+mn-lt"/>
              </a:rPr>
              <a:t> to the directory from where you launch your node process. If you run the express app from another directory, it’s safer to use the </a:t>
            </a:r>
            <a:r>
              <a:rPr lang="en-US" sz="2000" b="1" dirty="0">
                <a:latin typeface="+mn-lt"/>
              </a:rPr>
              <a:t>absolute </a:t>
            </a:r>
            <a:r>
              <a:rPr lang="en-US" sz="2000" b="1" dirty="0" smtClean="0">
                <a:latin typeface="+mn-lt"/>
              </a:rPr>
              <a:t>path</a:t>
            </a:r>
            <a:r>
              <a:rPr lang="en-US" sz="2000" dirty="0" smtClean="0">
                <a:latin typeface="+mn-lt"/>
              </a:rPr>
              <a:t>:</a:t>
            </a:r>
          </a:p>
          <a:p>
            <a:r>
              <a:rPr lang="en-US" sz="2000" dirty="0" err="1">
                <a:latin typeface="+mn-lt"/>
              </a:rPr>
              <a:t>app.use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express.static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path.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join</a:t>
            </a:r>
            <a:r>
              <a:rPr lang="en-US" sz="2000" dirty="0">
                <a:latin typeface="+mn-lt"/>
              </a:rPr>
              <a:t>(__</a:t>
            </a:r>
            <a:r>
              <a:rPr lang="en-US" sz="2000" dirty="0" err="1">
                <a:latin typeface="+mn-lt"/>
              </a:rPr>
              <a:t>dirname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'public'</a:t>
            </a:r>
            <a:r>
              <a:rPr lang="en-US" sz="2000" dirty="0">
                <a:latin typeface="+mn-lt"/>
              </a:rPr>
              <a:t>)))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825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rest service - get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app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express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static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'public'</a:t>
            </a:r>
            <a:r>
              <a:rPr lang="en-US" dirty="0">
                <a:latin typeface="+mn-lt"/>
              </a:rPr>
              <a:t>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session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'express-session'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session</a:t>
            </a:r>
            <a:r>
              <a:rPr lang="en-US" dirty="0">
                <a:latin typeface="+mn-lt"/>
              </a:rPr>
              <a:t>({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secret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"notes app"</a:t>
            </a:r>
            <a:r>
              <a:rPr lang="en-US" dirty="0">
                <a:latin typeface="+mn-lt"/>
              </a:rPr>
              <a:t>,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resave</a:t>
            </a:r>
            <a:r>
              <a:rPr lang="en-US" dirty="0" err="1">
                <a:latin typeface="+mn-lt"/>
              </a:rPr>
              <a:t>: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true</a:t>
            </a:r>
            <a:r>
              <a:rPr lang="en-US" dirty="0" err="1">
                <a:latin typeface="+mn-lt"/>
              </a:rPr>
              <a:t>,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saveUninitialized</a:t>
            </a:r>
            <a:r>
              <a:rPr lang="en-US" dirty="0" err="1">
                <a:latin typeface="+mn-lt"/>
              </a:rPr>
              <a:t>: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true</a:t>
            </a:r>
            <a:r>
              <a:rPr lang="en-US" dirty="0">
                <a:latin typeface="+mn-lt"/>
              </a:rPr>
              <a:t>}));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if </a:t>
            </a:r>
            <a:r>
              <a:rPr lang="en-US" dirty="0">
                <a:latin typeface="+mn-lt"/>
              </a:rPr>
              <a:t>(!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[];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({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 err="1">
                <a:latin typeface="+mn-lt"/>
              </a:rPr>
              <a:t>:req.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9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rest </a:t>
            </a:r>
            <a:r>
              <a:rPr lang="en-US" dirty="0" smtClean="0"/>
              <a:t>service - post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'body-parser'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urlencoded</a:t>
            </a:r>
            <a:r>
              <a:rPr lang="en-US" dirty="0">
                <a:latin typeface="+mn-lt"/>
              </a:rPr>
              <a:t>({ 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extended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false </a:t>
            </a:r>
            <a:r>
              <a:rPr lang="en-US" dirty="0">
                <a:latin typeface="+mn-lt"/>
              </a:rPr>
              <a:t>}));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bodyParser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json</a:t>
            </a:r>
            <a:r>
              <a:rPr lang="en-US" dirty="0">
                <a:latin typeface="+mn-lt"/>
              </a:rPr>
              <a:t>());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dirty="0" err="1">
                <a:latin typeface="+mn-lt"/>
              </a:rPr>
              <a:t>.post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res){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note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latin typeface="+mn-lt"/>
              </a:rPr>
              <a:t>req.body.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note</a:t>
            </a:r>
            <a:r>
              <a:rPr lang="en-US" dirty="0">
                <a:latin typeface="+mn-lt"/>
              </a:rPr>
              <a:t>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if </a:t>
            </a:r>
            <a:r>
              <a:rPr lang="en-US" dirty="0">
                <a:latin typeface="+mn-lt"/>
              </a:rPr>
              <a:t>(!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b="1" dirty="0">
                <a:solidFill>
                  <a:srgbClr val="660E7A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[];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push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note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({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 err="1">
                <a:latin typeface="+mn-lt"/>
              </a:rPr>
              <a:t>:req.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session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56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server request processing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751"/>
            <a:ext cx="9144000" cy="553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5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client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481" y="852582"/>
            <a:ext cx="8593931" cy="5008563"/>
          </a:xfrm>
        </p:spPr>
        <p:txBody>
          <a:bodyPr>
            <a:noAutofit/>
          </a:bodyPr>
          <a:lstStyle/>
          <a:p>
            <a:r>
              <a:rPr lang="en-US" sz="1900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sz="1900" i="1" dirty="0" err="1">
                <a:latin typeface="+mn-lt"/>
              </a:rPr>
              <a:t>loadNotes</a:t>
            </a:r>
            <a:r>
              <a:rPr lang="en-US" sz="1900" dirty="0">
                <a:latin typeface="+mn-lt"/>
              </a:rPr>
              <a:t>() {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   $.</a:t>
            </a:r>
            <a:r>
              <a:rPr lang="en-US" sz="1900" dirty="0">
                <a:solidFill>
                  <a:srgbClr val="7A7A43"/>
                </a:solidFill>
                <a:latin typeface="+mn-lt"/>
              </a:rPr>
              <a:t>get</a:t>
            </a:r>
            <a:r>
              <a:rPr lang="en-US" sz="1900" dirty="0">
                <a:latin typeface="+mn-lt"/>
              </a:rPr>
              <a:t>(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"/"</a:t>
            </a:r>
            <a:r>
              <a:rPr lang="en-US" sz="1900" dirty="0">
                <a:latin typeface="+mn-lt"/>
              </a:rPr>
              <a:t>).then(res=&gt;{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  </a:t>
            </a:r>
            <a:r>
              <a:rPr lang="en-US" sz="1900" dirty="0" smtClean="0">
                <a:latin typeface="+mn-lt"/>
              </a:rPr>
              <a:t>     </a:t>
            </a:r>
            <a:r>
              <a:rPr lang="en-US" sz="1900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sz="1900" dirty="0">
                <a:solidFill>
                  <a:srgbClr val="458383"/>
                </a:solidFill>
                <a:latin typeface="+mn-lt"/>
              </a:rPr>
              <a:t>notes </a:t>
            </a:r>
            <a:r>
              <a:rPr lang="en-US" sz="1900" dirty="0">
                <a:latin typeface="+mn-lt"/>
              </a:rPr>
              <a:t>= </a:t>
            </a:r>
            <a:r>
              <a:rPr lang="en-US" sz="1900" dirty="0" err="1">
                <a:latin typeface="+mn-lt"/>
              </a:rPr>
              <a:t>res.</a:t>
            </a:r>
            <a:r>
              <a:rPr lang="en-US" sz="1900" b="1" dirty="0" err="1">
                <a:solidFill>
                  <a:srgbClr val="660E7A"/>
                </a:solidFill>
                <a:latin typeface="+mn-lt"/>
              </a:rPr>
              <a:t>notes</a:t>
            </a:r>
            <a:r>
              <a:rPr lang="en-US" sz="1900" dirty="0" err="1">
                <a:latin typeface="+mn-lt"/>
              </a:rPr>
              <a:t>.</a:t>
            </a:r>
            <a:r>
              <a:rPr lang="en-US" sz="1900" dirty="0" err="1">
                <a:solidFill>
                  <a:srgbClr val="7A7A43"/>
                </a:solidFill>
                <a:latin typeface="+mn-lt"/>
              </a:rPr>
              <a:t>map</a:t>
            </a:r>
            <a:r>
              <a:rPr lang="en-US" sz="1900" dirty="0" smtClean="0">
                <a:latin typeface="+mn-lt"/>
              </a:rPr>
              <a:t>(</a:t>
            </a:r>
            <a:br>
              <a:rPr lang="en-US" sz="1900" dirty="0" smtClean="0">
                <a:latin typeface="+mn-lt"/>
              </a:rPr>
            </a:br>
            <a:r>
              <a:rPr lang="en-US" sz="1900" dirty="0" smtClean="0">
                <a:latin typeface="+mn-lt"/>
              </a:rPr>
              <a:t>		note</a:t>
            </a:r>
            <a:r>
              <a:rPr lang="en-US" sz="1900" dirty="0">
                <a:latin typeface="+mn-lt"/>
              </a:rPr>
              <a:t>=&gt;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`&lt;li&gt;</a:t>
            </a:r>
            <a:r>
              <a:rPr lang="en-US" sz="1900" dirty="0">
                <a:latin typeface="+mn-lt"/>
              </a:rPr>
              <a:t>${note}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&lt;/li&gt;`</a:t>
            </a:r>
            <a:r>
              <a:rPr lang="en-US" sz="1900" dirty="0">
                <a:latin typeface="+mn-lt"/>
              </a:rPr>
              <a:t>).</a:t>
            </a:r>
            <a:r>
              <a:rPr lang="en-US" sz="1900" dirty="0">
                <a:solidFill>
                  <a:srgbClr val="7A7A43"/>
                </a:solidFill>
                <a:latin typeface="+mn-lt"/>
              </a:rPr>
              <a:t>join</a:t>
            </a:r>
            <a:r>
              <a:rPr lang="en-US" sz="1900" dirty="0">
                <a:latin typeface="+mn-lt"/>
              </a:rPr>
              <a:t>(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""</a:t>
            </a:r>
            <a:r>
              <a:rPr lang="en-US" sz="1900" dirty="0">
                <a:latin typeface="+mn-lt"/>
              </a:rPr>
              <a:t>);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      </a:t>
            </a:r>
            <a:r>
              <a:rPr lang="en-US" sz="1900" dirty="0" smtClean="0">
                <a:latin typeface="+mn-lt"/>
              </a:rPr>
              <a:t> </a:t>
            </a:r>
            <a:r>
              <a:rPr lang="en-US" sz="1900" dirty="0">
                <a:latin typeface="+mn-lt"/>
              </a:rPr>
              <a:t>$(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"#placeholder"</a:t>
            </a:r>
            <a:r>
              <a:rPr lang="en-US" sz="1900" dirty="0">
                <a:latin typeface="+mn-lt"/>
              </a:rPr>
              <a:t>).</a:t>
            </a:r>
            <a:r>
              <a:rPr lang="en-US" sz="1900" dirty="0">
                <a:solidFill>
                  <a:srgbClr val="7A7A43"/>
                </a:solidFill>
                <a:latin typeface="+mn-lt"/>
              </a:rPr>
              <a:t>html</a:t>
            </a:r>
            <a:r>
              <a:rPr lang="en-US" sz="1900" dirty="0">
                <a:latin typeface="+mn-lt"/>
              </a:rPr>
              <a:t>(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`</a:t>
            </a:r>
            <a:br>
              <a:rPr lang="en-US" sz="1900" b="1" dirty="0">
                <a:solidFill>
                  <a:srgbClr val="008000"/>
                </a:solidFill>
                <a:latin typeface="+mn-lt"/>
              </a:rPr>
            </a:br>
            <a:r>
              <a:rPr lang="en-US" sz="1900" b="1" dirty="0">
                <a:solidFill>
                  <a:srgbClr val="008000"/>
                </a:solidFill>
                <a:latin typeface="+mn-lt"/>
              </a:rPr>
              <a:t>            </a:t>
            </a: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&lt;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input type="</a:t>
            </a:r>
            <a:r>
              <a:rPr lang="en-US" sz="1900" b="1" dirty="0" err="1">
                <a:solidFill>
                  <a:srgbClr val="008000"/>
                </a:solidFill>
                <a:latin typeface="+mn-lt"/>
              </a:rPr>
              <a:t>textarea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 id="</a:t>
            </a:r>
            <a:r>
              <a:rPr lang="en-US" sz="1900" b="1" dirty="0" err="1">
                <a:solidFill>
                  <a:srgbClr val="008000"/>
                </a:solidFill>
                <a:latin typeface="+mn-lt"/>
              </a:rPr>
              <a:t>noteText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"&gt;</a:t>
            </a:r>
            <a:br>
              <a:rPr lang="en-US" sz="1900" b="1" dirty="0">
                <a:solidFill>
                  <a:srgbClr val="008000"/>
                </a:solidFill>
                <a:latin typeface="+mn-lt"/>
              </a:rPr>
            </a:br>
            <a:r>
              <a:rPr lang="en-US" sz="1900" b="1" dirty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&lt;button id="</a:t>
            </a:r>
            <a:r>
              <a:rPr lang="en-US" sz="1900" b="1" dirty="0" err="1">
                <a:solidFill>
                  <a:srgbClr val="008000"/>
                </a:solidFill>
                <a:latin typeface="+mn-lt"/>
              </a:rPr>
              <a:t>addNote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&gt;</a:t>
            </a:r>
            <a:br>
              <a:rPr lang="en-US" sz="1900" b="1" dirty="0" smtClean="0">
                <a:solidFill>
                  <a:srgbClr val="008000"/>
                </a:solidFill>
                <a:latin typeface="+mn-lt"/>
              </a:rPr>
            </a:b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		Add note</a:t>
            </a:r>
            <a:br>
              <a:rPr lang="en-US" sz="1900" b="1" dirty="0" smtClean="0">
                <a:solidFill>
                  <a:srgbClr val="008000"/>
                </a:solidFill>
                <a:latin typeface="+mn-lt"/>
              </a:rPr>
            </a:b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           &lt;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/button&gt;</a:t>
            </a:r>
            <a:br>
              <a:rPr lang="en-US" sz="1900" b="1" dirty="0">
                <a:solidFill>
                  <a:srgbClr val="008000"/>
                </a:solidFill>
                <a:latin typeface="+mn-lt"/>
              </a:rPr>
            </a:br>
            <a:r>
              <a:rPr lang="en-US" sz="1900" b="1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        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&lt;h2&gt;List of notes:&lt;/h2&gt;</a:t>
            </a:r>
            <a:br>
              <a:rPr lang="en-US" sz="1900" b="1" dirty="0">
                <a:solidFill>
                  <a:srgbClr val="008000"/>
                </a:solidFill>
                <a:latin typeface="+mn-lt"/>
              </a:rPr>
            </a:b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            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&lt;</a:t>
            </a:r>
            <a:r>
              <a:rPr lang="en-US" sz="1900" b="1" dirty="0" err="1">
                <a:solidFill>
                  <a:srgbClr val="008000"/>
                </a:solidFill>
                <a:latin typeface="+mn-lt"/>
              </a:rPr>
              <a:t>ul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sz="1900" dirty="0">
                <a:latin typeface="+mn-lt"/>
              </a:rPr>
              <a:t>${</a:t>
            </a:r>
            <a:r>
              <a:rPr lang="en-US" sz="1900" dirty="0">
                <a:solidFill>
                  <a:srgbClr val="458383"/>
                </a:solidFill>
                <a:latin typeface="+mn-lt"/>
              </a:rPr>
              <a:t>notes</a:t>
            </a:r>
            <a:r>
              <a:rPr lang="en-US" sz="1900" dirty="0">
                <a:latin typeface="+mn-lt"/>
              </a:rPr>
              <a:t>}</a:t>
            </a:r>
            <a:r>
              <a:rPr lang="en-US" sz="1900" b="1" dirty="0">
                <a:solidFill>
                  <a:srgbClr val="008000"/>
                </a:solidFill>
                <a:latin typeface="+mn-lt"/>
              </a:rPr>
              <a:t>&lt;/</a:t>
            </a:r>
            <a:r>
              <a:rPr lang="en-US" sz="1900" b="1" dirty="0" err="1">
                <a:solidFill>
                  <a:srgbClr val="008000"/>
                </a:solidFill>
                <a:latin typeface="+mn-lt"/>
              </a:rPr>
              <a:t>ul</a:t>
            </a:r>
            <a:r>
              <a:rPr lang="en-US" sz="1900" b="1" dirty="0" smtClean="0">
                <a:solidFill>
                  <a:srgbClr val="008000"/>
                </a:solidFill>
                <a:latin typeface="+mn-lt"/>
              </a:rPr>
              <a:t>&gt;`</a:t>
            </a:r>
            <a:r>
              <a:rPr lang="en-US" sz="1900" dirty="0">
                <a:latin typeface="+mn-lt"/>
              </a:rPr>
              <a:t>);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       }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    )</a:t>
            </a:r>
            <a:br>
              <a:rPr lang="en-US" sz="1900" dirty="0">
                <a:latin typeface="+mn-lt"/>
              </a:rPr>
            </a:br>
            <a:r>
              <a:rPr lang="en-US" sz="1900" dirty="0">
                <a:latin typeface="+mn-lt"/>
              </a:rPr>
              <a:t>}</a:t>
            </a:r>
            <a:br>
              <a:rPr lang="en-US" sz="1900" dirty="0">
                <a:latin typeface="+mn-lt"/>
              </a:rPr>
            </a:br>
            <a:r>
              <a:rPr lang="en-US" sz="1900" i="1" dirty="0" err="1" smtClean="0">
                <a:latin typeface="+mn-lt"/>
              </a:rPr>
              <a:t>loadNotes</a:t>
            </a:r>
            <a:r>
              <a:rPr lang="en-US" sz="1900" dirty="0">
                <a:latin typeface="+mn-lt"/>
              </a:rPr>
              <a:t>();</a:t>
            </a:r>
            <a:endParaRPr lang="ru-RU" sz="19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4444" y="852582"/>
            <a:ext cx="3989557" cy="2862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head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meta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charset=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"UTF-8"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title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>Notes REST app</a:t>
            </a: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title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"http://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code.jquery.com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/jquery-3.2.1.js"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head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"placeholder"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body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"notes-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jquery.js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154443" y="4049767"/>
            <a:ext cx="4572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1900" i="1" dirty="0" err="1" smtClean="0">
                <a:effectLst/>
              </a:rPr>
              <a:t>addNote</a:t>
            </a:r>
            <a:r>
              <a:rPr lang="en-US" sz="1900" dirty="0" smtClean="0"/>
              <a:t>() {</a:t>
            </a:r>
            <a:br>
              <a:rPr lang="en-US" sz="1900" dirty="0" smtClean="0"/>
            </a:br>
            <a:r>
              <a:rPr lang="en-US" sz="1900" dirty="0" smtClean="0"/>
              <a:t>    </a:t>
            </a:r>
            <a:r>
              <a:rPr lang="en-US" sz="19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19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1900" dirty="0" smtClean="0">
                <a:solidFill>
                  <a:srgbClr val="458383"/>
                </a:solidFill>
                <a:effectLst/>
              </a:rPr>
              <a:t>note </a:t>
            </a:r>
            <a:r>
              <a:rPr lang="en-US" sz="1900" dirty="0" smtClean="0"/>
              <a:t>= $(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"#</a:t>
            </a:r>
            <a:r>
              <a:rPr lang="en-US" sz="1900" b="1" dirty="0" err="1" smtClean="0">
                <a:solidFill>
                  <a:srgbClr val="008000"/>
                </a:solidFill>
                <a:effectLst/>
              </a:rPr>
              <a:t>noteText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900" dirty="0" smtClean="0"/>
              <a:t>).</a:t>
            </a:r>
            <a:r>
              <a:rPr lang="en-US" sz="1900" dirty="0" err="1" smtClean="0">
                <a:solidFill>
                  <a:srgbClr val="7A7A43"/>
                </a:solidFill>
                <a:effectLst/>
              </a:rPr>
              <a:t>val</a:t>
            </a:r>
            <a:r>
              <a:rPr lang="en-US" sz="1900" dirty="0" smtClean="0"/>
              <a:t>();</a:t>
            </a:r>
            <a:br>
              <a:rPr lang="en-US" sz="1900" dirty="0" smtClean="0"/>
            </a:br>
            <a:r>
              <a:rPr lang="en-US" sz="1900" dirty="0" smtClean="0"/>
              <a:t>    $.</a:t>
            </a:r>
            <a:r>
              <a:rPr lang="en-US" sz="1900" dirty="0" smtClean="0">
                <a:solidFill>
                  <a:srgbClr val="7A7A43"/>
                </a:solidFill>
                <a:effectLst/>
              </a:rPr>
              <a:t>post</a:t>
            </a:r>
            <a:r>
              <a:rPr lang="en-US" sz="1900" dirty="0" smtClean="0"/>
              <a:t>(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1900" dirty="0" smtClean="0"/>
              <a:t>, {</a:t>
            </a:r>
            <a:r>
              <a:rPr lang="en-US" sz="1900" dirty="0" smtClean="0">
                <a:solidFill>
                  <a:srgbClr val="458383"/>
                </a:solidFill>
                <a:effectLst/>
              </a:rPr>
              <a:t>note</a:t>
            </a:r>
            <a:r>
              <a:rPr lang="en-US" sz="1900" dirty="0" smtClean="0"/>
              <a:t>}).then(</a:t>
            </a:r>
            <a:r>
              <a:rPr lang="en-US" sz="1900" i="1" dirty="0" err="1" smtClean="0">
                <a:effectLst/>
              </a:rPr>
              <a:t>loadNotes</a:t>
            </a:r>
            <a:r>
              <a:rPr lang="en-US" sz="1900" dirty="0" smtClean="0"/>
              <a:t>);</a:t>
            </a:r>
            <a:br>
              <a:rPr lang="en-US" sz="1900" dirty="0" smtClean="0"/>
            </a:br>
            <a:r>
              <a:rPr lang="en-US" sz="1900" dirty="0" smtClean="0"/>
              <a:t>}</a:t>
            </a:r>
            <a:br>
              <a:rPr lang="en-US" sz="1900" dirty="0" smtClean="0"/>
            </a:b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$(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"#placeholder"</a:t>
            </a:r>
            <a:r>
              <a:rPr lang="en-US" sz="1900" dirty="0" smtClean="0"/>
              <a:t>).</a:t>
            </a:r>
            <a:r>
              <a:rPr lang="en-US" sz="1900" dirty="0" smtClean="0">
                <a:solidFill>
                  <a:srgbClr val="7A7A43"/>
                </a:solidFill>
                <a:effectLst/>
              </a:rPr>
              <a:t>on</a:t>
            </a:r>
            <a:r>
              <a:rPr lang="en-US" sz="1900" dirty="0" smtClean="0"/>
              <a:t>(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"click"</a:t>
            </a:r>
            <a:r>
              <a:rPr lang="en-US" sz="1900" dirty="0" smtClean="0"/>
              <a:t>, </a:t>
            </a:r>
            <a:br>
              <a:rPr lang="en-US" sz="1900" dirty="0" smtClean="0"/>
            </a:b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"#</a:t>
            </a:r>
            <a:r>
              <a:rPr lang="en-US" sz="1900" b="1" dirty="0" err="1" smtClean="0">
                <a:solidFill>
                  <a:srgbClr val="008000"/>
                </a:solidFill>
                <a:effectLst/>
              </a:rPr>
              <a:t>addNote</a:t>
            </a:r>
            <a:r>
              <a:rPr lang="en-US" sz="19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1900" dirty="0" smtClean="0"/>
              <a:t>, </a:t>
            </a:r>
            <a:r>
              <a:rPr lang="en-US" sz="1900" i="1" dirty="0" err="1" smtClean="0">
                <a:effectLst/>
              </a:rPr>
              <a:t>addNote</a:t>
            </a:r>
            <a:r>
              <a:rPr lang="en-US" sz="1900" dirty="0" smtClean="0"/>
              <a:t>);</a:t>
            </a:r>
            <a:br>
              <a:rPr lang="en-US" sz="1900" dirty="0" smtClean="0"/>
            </a:br>
            <a:endParaRPr lang="ru-RU" sz="190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09" y="5181921"/>
            <a:ext cx="2119996" cy="13584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0370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pug on client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86481" y="893948"/>
            <a:ext cx="8593931" cy="5008563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rgbClr val="808080"/>
                </a:solidFill>
                <a:latin typeface="+mn-lt"/>
              </a:rPr>
              <a:t>// Compile a function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template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"pug-loader!./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notes.pug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$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jquery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dirty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;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i="1" dirty="0" err="1">
                <a:latin typeface="+mn-lt"/>
              </a:rPr>
              <a:t>loadNotes</a:t>
            </a:r>
            <a:r>
              <a:rPr lang="en-US" dirty="0">
                <a:latin typeface="+mn-lt"/>
              </a:rPr>
              <a:t>()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$</a:t>
            </a:r>
            <a:r>
              <a:rPr lang="en-US" dirty="0">
                <a:latin typeface="+mn-lt"/>
              </a:rPr>
              <a:t>.</a:t>
            </a:r>
            <a:r>
              <a:rPr lang="en-US" dirty="0">
                <a:solidFill>
                  <a:srgbClr val="7A7A43"/>
                </a:solidFill>
                <a:latin typeface="+mn-lt"/>
              </a:rPr>
              <a:t>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"/"</a:t>
            </a:r>
            <a:r>
              <a:rPr lang="en-US" dirty="0">
                <a:latin typeface="+mn-lt"/>
              </a:rPr>
              <a:t>).then(res=&gt;{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html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template</a:t>
            </a:r>
            <a:r>
              <a:rPr lang="en-US" dirty="0">
                <a:latin typeface="+mn-lt"/>
              </a:rPr>
              <a:t>(res);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   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$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"#placeholder"</a:t>
            </a:r>
            <a:r>
              <a:rPr lang="en-US" dirty="0">
                <a:latin typeface="+mn-lt"/>
              </a:rPr>
              <a:t>).</a:t>
            </a:r>
            <a:r>
              <a:rPr lang="en-US" dirty="0">
                <a:solidFill>
                  <a:srgbClr val="7A7A43"/>
                </a:solidFill>
                <a:latin typeface="+mn-lt"/>
              </a:rPr>
              <a:t>html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html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  <a:br>
              <a:rPr lang="en-US" dirty="0">
                <a:latin typeface="+mn-lt"/>
              </a:rPr>
            </a:br>
            <a:r>
              <a:rPr lang="en-US" i="1" dirty="0" err="1" smtClean="0">
                <a:latin typeface="+mn-lt"/>
              </a:rPr>
              <a:t>loadNotes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82536" y="634206"/>
            <a:ext cx="32556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textarea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#noteText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effectLst/>
              </a:rPr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button</a:t>
            </a:r>
            <a:r>
              <a:rPr lang="en-US" sz="2000" b="1" dirty="0" err="1" smtClean="0">
                <a:solidFill>
                  <a:srgbClr val="0000FF"/>
                </a:solidFill>
                <a:effectLst/>
              </a:rPr>
              <a:t>#addNote</a:t>
            </a:r>
            <a:r>
              <a:rPr lang="en-US" sz="2000" b="1" dirty="0" smtClean="0">
                <a:solidFill>
                  <a:srgbClr val="0000FF"/>
                </a:solidFill>
                <a:effectLst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Add note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h2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list of notes:</a:t>
            </a:r>
            <a:br>
              <a:rPr lang="en-US" sz="2000" b="1" dirty="0" smtClean="0">
                <a:solidFill>
                  <a:srgbClr val="008000"/>
                </a:solidFill>
                <a:effectLst/>
              </a:rPr>
            </a:b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ul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/>
            </a:r>
            <a:br>
              <a:rPr lang="en-US" sz="2000" b="1" dirty="0" smtClean="0">
                <a:solidFill>
                  <a:srgbClr val="000080"/>
                </a:solidFill>
                <a:effectLst/>
              </a:rPr>
            </a:br>
            <a:r>
              <a:rPr lang="en-US" sz="2000" b="1" dirty="0" smtClean="0">
                <a:solidFill>
                  <a:srgbClr val="000080"/>
                </a:solidFill>
                <a:effectLst/>
              </a:rPr>
              <a:t>    for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note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in 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notes</a:t>
            </a:r>
            <a:br>
              <a:rPr lang="en-US" sz="2000" b="1" dirty="0" smtClean="0">
                <a:solidFill>
                  <a:srgbClr val="660E7A"/>
                </a:solidFill>
                <a:effectLst/>
              </a:rPr>
            </a:br>
            <a:r>
              <a:rPr lang="en-US" sz="2000" b="1" dirty="0" smtClean="0">
                <a:solidFill>
                  <a:srgbClr val="660E7A"/>
                </a:solidFill>
                <a:effectLst/>
              </a:rPr>
              <a:t>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li</a:t>
            </a:r>
            <a:r>
              <a:rPr lang="en-US" sz="2000" dirty="0" smtClean="0"/>
              <a:t>= </a:t>
            </a:r>
            <a:r>
              <a:rPr lang="en-US" sz="2000" b="1" i="1" dirty="0" smtClean="0">
                <a:solidFill>
                  <a:srgbClr val="660E7A"/>
                </a:solidFill>
                <a:effectLst/>
              </a:rPr>
              <a:t>note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725" y="2734342"/>
            <a:ext cx="42624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2000" i="1" dirty="0" err="1" smtClean="0">
                <a:effectLst/>
              </a:rPr>
              <a:t>addNote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note 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$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"#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noteText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/>
              <a:t>).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val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$</a:t>
            </a:r>
            <a:r>
              <a:rPr lang="en-US" sz="2000" dirty="0" smtClean="0"/>
              <a:t>.</a:t>
            </a:r>
            <a:r>
              <a:rPr lang="en-US" sz="2000" dirty="0" smtClean="0">
                <a:solidFill>
                  <a:srgbClr val="7A7A43"/>
                </a:solidFill>
                <a:effectLst/>
              </a:rPr>
              <a:t>post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"/"</a:t>
            </a:r>
            <a:r>
              <a:rPr lang="en-US" sz="2000" dirty="0" smtClean="0"/>
              <a:t>, {</a:t>
            </a:r>
            <a:r>
              <a:rPr lang="en-US" sz="2000" dirty="0" smtClean="0">
                <a:solidFill>
                  <a:srgbClr val="458383"/>
                </a:solidFill>
                <a:effectLst/>
              </a:rPr>
              <a:t>note</a:t>
            </a:r>
            <a:r>
              <a:rPr lang="en-US" sz="2000" dirty="0" smtClean="0"/>
              <a:t>}).then(</a:t>
            </a:r>
            <a:r>
              <a:rPr lang="en-US" sz="2000" i="1" dirty="0" err="1" smtClean="0">
                <a:effectLst/>
              </a:rPr>
              <a:t>loadNotes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458383"/>
                </a:solidFill>
                <a:effectLst/>
              </a:rPr>
              <a:t>$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"#placeholder"</a:t>
            </a:r>
            <a:r>
              <a:rPr lang="en-US" sz="2000" dirty="0" smtClean="0"/>
              <a:t>).</a:t>
            </a:r>
            <a:r>
              <a:rPr lang="en-US" sz="2000" dirty="0" smtClean="0">
                <a:solidFill>
                  <a:srgbClr val="7A7A43"/>
                </a:solidFill>
                <a:effectLst/>
              </a:rPr>
              <a:t>on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"click"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"#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addNote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sz="2000" dirty="0" smtClean="0"/>
              <a:t>, </a:t>
            </a:r>
            <a:r>
              <a:rPr lang="en-US" sz="2000" i="1" dirty="0" err="1" smtClean="0">
                <a:effectLst/>
              </a:rPr>
              <a:t>addNote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682536" y="2648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notes.pug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86918" y="5737754"/>
            <a:ext cx="736850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npm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i</a:t>
            </a:r>
            <a:r>
              <a:rPr lang="en-US" b="1" dirty="0">
                <a:latin typeface="Courier New"/>
                <a:cs typeface="Courier New"/>
              </a:rPr>
              <a:t> pug-loader</a:t>
            </a:r>
          </a:p>
          <a:p>
            <a:r>
              <a:rPr lang="en-US" b="1" dirty="0" err="1">
                <a:latin typeface="Courier New"/>
                <a:cs typeface="Courier New"/>
              </a:rPr>
              <a:t>webpack</a:t>
            </a:r>
            <a:r>
              <a:rPr lang="en-US" b="1" dirty="0">
                <a:latin typeface="Courier New"/>
                <a:cs typeface="Courier New"/>
              </a:rPr>
              <a:t> notes-</a:t>
            </a:r>
            <a:r>
              <a:rPr lang="en-US" b="1" dirty="0" err="1">
                <a:latin typeface="Courier New"/>
                <a:cs typeface="Courier New"/>
              </a:rPr>
              <a:t>client.js</a:t>
            </a:r>
            <a:r>
              <a:rPr lang="en-US" b="1" dirty="0">
                <a:latin typeface="Courier New"/>
                <a:cs typeface="Courier New"/>
              </a:rPr>
              <a:t> notes-client-</a:t>
            </a:r>
            <a:r>
              <a:rPr lang="en-US" b="1" dirty="0" err="1" smtClean="0">
                <a:latin typeface="Courier New"/>
                <a:cs typeface="Courier New"/>
              </a:rPr>
              <a:t>bundle.js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40431" y="5256180"/>
            <a:ext cx="458327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 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id=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"placeholder"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div</a:t>
            </a:r>
            <a:r>
              <a:rPr lang="en-US" dirty="0" smtClean="0">
                <a:effectLst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&lt;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 </a:t>
            </a:r>
            <a:r>
              <a:rPr lang="en-US" b="1" dirty="0" err="1" smtClean="0">
                <a:solidFill>
                  <a:srgbClr val="0000FF"/>
                </a:solidFill>
                <a:effectLst/>
              </a:rPr>
              <a:t>src</a:t>
            </a:r>
            <a:r>
              <a:rPr lang="en-US" b="1" dirty="0" smtClean="0">
                <a:solidFill>
                  <a:srgbClr val="0000FF"/>
                </a:solidFill>
                <a:effectLst/>
              </a:rPr>
              <a:t>=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"notes-client-</a:t>
            </a:r>
            <a:r>
              <a:rPr lang="en-US" b="1" dirty="0" err="1" smtClean="0">
                <a:solidFill>
                  <a:srgbClr val="008000"/>
                </a:solidFill>
                <a:effectLst/>
              </a:rPr>
              <a:t>bundle.js</a:t>
            </a:r>
            <a:r>
              <a:rPr lang="en-US" b="1" dirty="0" smtClean="0">
                <a:solidFill>
                  <a:srgbClr val="008000"/>
                </a:solidFill>
                <a:effectLst/>
              </a:rPr>
              <a:t>"</a:t>
            </a:r>
            <a:r>
              <a:rPr lang="en-US" dirty="0" smtClean="0">
                <a:effectLst/>
              </a:rPr>
              <a:t>&gt;&lt;/</a:t>
            </a:r>
            <a:r>
              <a:rPr lang="en-US" b="1" dirty="0" smtClean="0">
                <a:solidFill>
                  <a:srgbClr val="000080"/>
                </a:solidFill>
                <a:effectLst/>
              </a:rPr>
              <a:t>script</a:t>
            </a:r>
            <a:r>
              <a:rPr lang="en-US" dirty="0" smtClean="0">
                <a:effectLst/>
              </a:rPr>
              <a:t>&gt;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324759" y="4914274"/>
            <a:ext cx="16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notes-</a:t>
            </a:r>
            <a:r>
              <a:rPr lang="en-US" b="1" dirty="0" err="1" smtClean="0"/>
              <a:t>pug.html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61665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2138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error handler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error handling middleware are defined in the same way as other middleware functions, except that error-handling functions MUST have </a:t>
            </a:r>
            <a:r>
              <a:rPr lang="en-US" b="1" dirty="0">
                <a:latin typeface="+mn-lt"/>
              </a:rPr>
              <a:t>four arguments </a:t>
            </a:r>
            <a:r>
              <a:rPr lang="en-US" dirty="0">
                <a:latin typeface="+mn-lt"/>
              </a:rPr>
              <a:t>instead of three – </a:t>
            </a:r>
            <a:r>
              <a:rPr lang="en-US" b="1" dirty="0">
                <a:latin typeface="+mn-lt"/>
              </a:rPr>
              <a:t>err, </a:t>
            </a:r>
            <a:r>
              <a:rPr lang="en-US" b="1" dirty="0" err="1">
                <a:latin typeface="+mn-lt"/>
              </a:rPr>
              <a:t>req</a:t>
            </a:r>
            <a:r>
              <a:rPr lang="en-US" b="1" dirty="0">
                <a:latin typeface="+mn-lt"/>
              </a:rPr>
              <a:t>, res, </a:t>
            </a:r>
            <a:r>
              <a:rPr lang="en-US" b="1" dirty="0" smtClean="0">
                <a:latin typeface="+mn-lt"/>
              </a:rPr>
              <a:t>next</a:t>
            </a:r>
            <a:r>
              <a:rPr lang="en-US" dirty="0" smtClean="0">
                <a:latin typeface="+mn-lt"/>
              </a:rPr>
              <a:t>:</a:t>
            </a:r>
          </a:p>
          <a:p>
            <a:endParaRPr lang="en-US" dirty="0">
              <a:latin typeface="+mn-lt"/>
            </a:endParaRPr>
          </a:p>
          <a:p>
            <a:r>
              <a:rPr lang="en-US" dirty="0" err="1">
                <a:latin typeface="+mn-lt"/>
              </a:rPr>
              <a:t>app.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use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</a:t>
            </a:r>
            <a:r>
              <a:rPr lang="en-US" dirty="0">
                <a:latin typeface="+mn-lt"/>
              </a:rPr>
              <a:t>(err, 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res, next)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i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error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err.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stack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res.status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500</a:t>
            </a:r>
            <a:r>
              <a:rPr lang="en-US" dirty="0">
                <a:latin typeface="+mn-lt"/>
              </a:rPr>
              <a:t>).</a:t>
            </a:r>
            <a:r>
              <a:rPr lang="en-US" dirty="0">
                <a:solidFill>
                  <a:srgbClr val="7A7A43"/>
                </a:solidFill>
                <a:latin typeface="+mn-lt"/>
              </a:rPr>
              <a:t>send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'Something broke!'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// </a:t>
            </a:r>
            <a:r>
              <a:rPr lang="en-US" dirty="0" err="1">
                <a:latin typeface="+mn-lt"/>
              </a:rPr>
              <a:t>res.render</a:t>
            </a:r>
            <a:r>
              <a:rPr lang="en-US" dirty="0">
                <a:latin typeface="+mn-lt"/>
              </a:rPr>
              <a:t>('error', { error: err })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681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627915" y="1696391"/>
            <a:ext cx="8252935" cy="5008563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Menlo"/>
              </a:rPr>
              <a:t>app.get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'/'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req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res, next)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i="1" dirty="0">
                <a:solidFill>
                  <a:srgbClr val="6D6D6D"/>
                </a:solidFill>
                <a:latin typeface="Menlo"/>
              </a:rPr>
              <a:t>//Create an error and pass it to the next function</a:t>
            </a: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    </a:t>
            </a:r>
            <a:r>
              <a:rPr lang="en-US" sz="2400" b="1" dirty="0" err="1">
                <a:solidFill>
                  <a:srgbClr val="00006D"/>
                </a:solidFill>
                <a:latin typeface="Menlo"/>
              </a:rPr>
              <a:t>var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 </a:t>
            </a:r>
            <a:r>
              <a:rPr lang="en-US" sz="2400" dirty="0">
                <a:solidFill>
                  <a:srgbClr val="377170"/>
                </a:solidFill>
                <a:latin typeface="Menlo"/>
              </a:rPr>
              <a:t>err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new 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Error(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"Something went wrong"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b="1" dirty="0">
                <a:solidFill>
                  <a:srgbClr val="520067"/>
                </a:solidFill>
                <a:latin typeface="Menlo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377170"/>
                </a:solidFill>
                <a:latin typeface="Menlo"/>
              </a:rPr>
              <a:t>err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});</a:t>
            </a:r>
          </a:p>
          <a:p>
            <a:endParaRPr lang="en-US" sz="2400" dirty="0">
              <a:solidFill>
                <a:srgbClr val="000000"/>
              </a:solidFill>
              <a:latin typeface="Menlo"/>
            </a:endParaRP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// other route handlers and middleware </a:t>
            </a:r>
            <a:r>
              <a:rPr lang="en-US" sz="2400" i="1" dirty="0" smtClean="0">
                <a:solidFill>
                  <a:srgbClr val="6D6D6D"/>
                </a:solidFill>
                <a:latin typeface="Menlo"/>
              </a:rPr>
              <a:t>here ...</a:t>
            </a:r>
            <a:endParaRPr lang="en-US" sz="2400" i="1" dirty="0">
              <a:solidFill>
                <a:srgbClr val="6D6D6D"/>
              </a:solidFill>
              <a:latin typeface="Menlo"/>
            </a:endParaRPr>
          </a:p>
          <a:p>
            <a:endParaRPr lang="en-US" sz="2400" i="1" dirty="0">
              <a:solidFill>
                <a:srgbClr val="6D6D6D"/>
              </a:solidFill>
              <a:latin typeface="Menlo"/>
            </a:endParaRPr>
          </a:p>
          <a:p>
            <a:r>
              <a:rPr lang="en-US" sz="2400" i="1" dirty="0">
                <a:solidFill>
                  <a:srgbClr val="6D6D6D"/>
                </a:solidFill>
                <a:latin typeface="Menlo"/>
              </a:rPr>
              <a:t>//An error handling middleware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Menlo"/>
              </a:rPr>
              <a:t>app.</a:t>
            </a:r>
            <a:r>
              <a:rPr lang="en-US" sz="2400" dirty="0" err="1">
                <a:solidFill>
                  <a:srgbClr val="676834"/>
                </a:solidFill>
                <a:latin typeface="Menlo"/>
              </a:rPr>
              <a:t>use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0006D"/>
                </a:solidFill>
                <a:latin typeface="Menlo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(err,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req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, res, next) {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res.status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dirty="0">
                <a:solidFill>
                  <a:srgbClr val="0000FE"/>
                </a:solidFill>
                <a:latin typeface="Menlo"/>
              </a:rPr>
              <a:t>500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enlo"/>
              </a:rPr>
              <a:t>res.</a:t>
            </a:r>
            <a:r>
              <a:rPr lang="en-US" sz="2400" dirty="0" err="1">
                <a:solidFill>
                  <a:srgbClr val="676834"/>
                </a:solidFill>
                <a:latin typeface="Menlo"/>
              </a:rPr>
              <a:t>send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400" b="1" dirty="0">
                <a:solidFill>
                  <a:srgbClr val="0F7003"/>
                </a:solidFill>
                <a:latin typeface="Menlo"/>
              </a:rPr>
              <a:t>"Oops, something went wrong."</a:t>
            </a:r>
            <a:r>
              <a:rPr lang="en-US" sz="240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sz="24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2400" dirty="0">
              <a:solidFill>
                <a:srgbClr val="000000"/>
              </a:solidFill>
              <a:latin typeface="Menlo"/>
            </a:endParaRP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7986" y="873080"/>
            <a:ext cx="82458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For error handling, we have the </a:t>
            </a:r>
            <a:r>
              <a:rPr lang="en-US" b="1" i="1" dirty="0" smtClean="0"/>
              <a:t>next(err)</a:t>
            </a:r>
            <a:r>
              <a:rPr lang="en-US" i="1" dirty="0" smtClean="0"/>
              <a:t> function. A call to this function skips all middleware and </a:t>
            </a:r>
            <a:r>
              <a:rPr lang="en-US" b="1" i="1" dirty="0" smtClean="0"/>
              <a:t>matches </a:t>
            </a:r>
            <a:r>
              <a:rPr lang="en-US" i="1" dirty="0" smtClean="0"/>
              <a:t>the </a:t>
            </a:r>
            <a:r>
              <a:rPr lang="en-US" b="1" i="1" dirty="0" smtClean="0"/>
              <a:t>next error handler </a:t>
            </a:r>
            <a:r>
              <a:rPr lang="en-US" i="1" dirty="0" smtClean="0"/>
              <a:t>for that route.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181586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error class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39244" y="1196978"/>
            <a:ext cx="3241168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2000" i="1" dirty="0" err="1" smtClean="0">
                <a:effectLst/>
              </a:rPr>
              <a:t>NotFound</a:t>
            </a:r>
            <a:r>
              <a:rPr lang="en-US" sz="2000" dirty="0" smtClean="0"/>
              <a:t>(</a:t>
            </a:r>
            <a:r>
              <a:rPr lang="en-US" sz="2000" dirty="0" err="1" smtClean="0"/>
              <a:t>msg</a:t>
            </a:r>
            <a:r>
              <a:rPr lang="en-US" sz="2000" dirty="0" smtClean="0"/>
              <a:t>){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name</a:t>
            </a:r>
            <a:r>
              <a:rPr lang="en-US" sz="2000" b="1" dirty="0" smtClean="0">
                <a:solidFill>
                  <a:srgbClr val="660E7A"/>
                </a:solidFill>
                <a:effectLst/>
              </a:rPr>
              <a:t> </a:t>
            </a:r>
            <a:r>
              <a:rPr lang="en-US" sz="2000" dirty="0" smtClean="0"/>
              <a:t>= 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000" b="1" dirty="0" err="1" smtClean="0">
                <a:solidFill>
                  <a:srgbClr val="008000"/>
                </a:solidFill>
                <a:effectLst/>
              </a:rPr>
              <a:t>NotFound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Error.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call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dirty="0" smtClean="0"/>
              <a:t>, </a:t>
            </a:r>
            <a:r>
              <a:rPr lang="en-US" sz="2000" dirty="0" err="1" smtClean="0"/>
              <a:t>msg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err="1" smtClean="0"/>
              <a:t>Error.captureStackTrace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this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458383"/>
                </a:solidFill>
                <a:effectLst/>
              </a:rPr>
              <a:t>arguments</a:t>
            </a:r>
            <a:r>
              <a:rPr lang="en-US" sz="2000" dirty="0" err="1" smtClean="0"/>
              <a:t>.</a:t>
            </a:r>
            <a:r>
              <a:rPr lang="en-US" sz="2000" b="1" dirty="0" err="1" smtClean="0">
                <a:solidFill>
                  <a:srgbClr val="660E7A"/>
                </a:solidFill>
                <a:effectLst/>
              </a:rPr>
              <a:t>callee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>
                <a:effectLst/>
              </a:rPr>
              <a:t>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507" y="1196978"/>
            <a:ext cx="58911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.get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'/event/:id'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000" dirty="0" smtClean="0"/>
              <a:t>(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000" dirty="0" smtClean="0"/>
              <a:t>(</a:t>
            </a:r>
            <a:r>
              <a:rPr lang="en-US" sz="2000" dirty="0" err="1" smtClean="0"/>
              <a:t>req.params.id</a:t>
            </a:r>
            <a:r>
              <a:rPr lang="en-US" sz="2000" dirty="0" smtClean="0"/>
              <a:t> != </a:t>
            </a:r>
            <a:r>
              <a:rPr lang="en-US" sz="2000" dirty="0" smtClean="0">
                <a:solidFill>
                  <a:srgbClr val="0000FF"/>
                </a:solidFill>
                <a:effectLst/>
              </a:rPr>
              <a:t>1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      next(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000" i="1" dirty="0" err="1" smtClean="0">
                <a:effectLst/>
              </a:rPr>
              <a:t>NotFound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'Cannot find event ' </a:t>
            </a:r>
            <a:r>
              <a:rPr lang="en-US" sz="2000" dirty="0" smtClean="0"/>
              <a:t>+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 err="1" smtClean="0"/>
              <a:t>req.params.id</a:t>
            </a:r>
            <a:r>
              <a:rPr lang="en-US" sz="2000" dirty="0" smtClean="0"/>
              <a:t>));</a:t>
            </a:r>
            <a:br>
              <a:rPr lang="en-US" sz="2000" dirty="0" smtClean="0"/>
            </a:br>
            <a:r>
              <a:rPr lang="en-US" sz="2000" dirty="0" smtClean="0"/>
              <a:t>    }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else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req.send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'event found!'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458383"/>
                </a:solidFill>
                <a:effectLst/>
              </a:rPr>
              <a:t>app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use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000" dirty="0" smtClean="0"/>
              <a:t>(err, </a:t>
            </a:r>
            <a:r>
              <a:rPr lang="en-US" sz="2000" dirty="0" err="1" smtClean="0"/>
              <a:t>req</a:t>
            </a:r>
            <a:r>
              <a:rPr lang="en-US" sz="2000" dirty="0" smtClean="0"/>
              <a:t>, res, next){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000" dirty="0" smtClean="0"/>
              <a:t>(err </a:t>
            </a:r>
            <a:r>
              <a:rPr lang="en-US" sz="2000" b="1" dirty="0" err="1" smtClean="0">
                <a:solidFill>
                  <a:srgbClr val="000080"/>
                </a:solidFill>
                <a:effectLst/>
              </a:rPr>
              <a:t>instanceof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000" i="1" dirty="0" err="1" smtClean="0">
                <a:effectLst/>
              </a:rPr>
              <a:t>NotFound</a:t>
            </a:r>
            <a:r>
              <a:rPr lang="en-US" sz="2000" dirty="0" smtClean="0"/>
              <a:t>) {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 err="1" smtClean="0"/>
              <a:t>res.</a:t>
            </a:r>
            <a:r>
              <a:rPr lang="en-US" sz="2000" dirty="0" err="1" smtClean="0">
                <a:solidFill>
                  <a:srgbClr val="7A7A43"/>
                </a:solidFill>
                <a:effectLst/>
              </a:rPr>
              <a:t>render</a:t>
            </a:r>
            <a:r>
              <a:rPr lang="en-US" sz="2000" dirty="0" smtClean="0"/>
              <a:t>(</a:t>
            </a:r>
            <a:r>
              <a:rPr lang="en-US" sz="2000" b="1" dirty="0" smtClean="0">
                <a:solidFill>
                  <a:srgbClr val="008000"/>
                </a:solidFill>
                <a:effectLst/>
              </a:rPr>
              <a:t>'404.ejs'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    } </a:t>
            </a:r>
            <a:r>
              <a:rPr lang="en-US" sz="2000" b="1" dirty="0" smtClean="0">
                <a:solidFill>
                  <a:srgbClr val="000080"/>
                </a:solidFill>
                <a:effectLst/>
              </a:rPr>
              <a:t>else </a:t>
            </a:r>
            <a:r>
              <a:rPr lang="en-US" sz="2000" dirty="0" smtClean="0"/>
              <a:t>{</a:t>
            </a:r>
            <a:br>
              <a:rPr lang="en-US" sz="2000" dirty="0" smtClean="0"/>
            </a:br>
            <a:r>
              <a:rPr lang="en-US" sz="2000" dirty="0" smtClean="0"/>
              <a:t>        next(err);</a:t>
            </a:r>
            <a:br>
              <a:rPr lang="en-US" sz="2000" dirty="0" smtClean="0"/>
            </a:br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188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logging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To see all internal logs used in Express, set the DEBUG environment variable to Express:* when starting the app </a:t>
            </a:r>
          </a:p>
          <a:p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DEBUG </a:t>
            </a:r>
            <a:r>
              <a:rPr lang="en-US" b="1" dirty="0">
                <a:latin typeface="+mn-lt"/>
              </a:rPr>
              <a:t>= express:* node </a:t>
            </a:r>
            <a:r>
              <a:rPr lang="en-US" b="1" dirty="0" err="1">
                <a:latin typeface="+mn-lt"/>
              </a:rPr>
              <a:t>index.js</a:t>
            </a:r>
            <a:endParaRPr lang="en-US" b="1" dirty="0"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683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 loop</a:t>
            </a:r>
            <a:br>
              <a:rPr lang="en-US" dirty="0" smtClean="0"/>
            </a:br>
            <a:r>
              <a:rPr lang="en-US" dirty="0" smtClean="0"/>
              <a:t>timers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317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immediate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417593" y="1196978"/>
            <a:ext cx="8593931" cy="5008563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console.log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'before immediate'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setImmediate</a:t>
            </a:r>
            <a:r>
              <a:rPr lang="en-US" dirty="0">
                <a:latin typeface="+mn-lt"/>
              </a:rPr>
              <a:t>((</a:t>
            </a:r>
            <a:r>
              <a:rPr lang="en-US" dirty="0" err="1">
                <a:latin typeface="+mn-lt"/>
              </a:rPr>
              <a:t>arg</a:t>
            </a:r>
            <a:r>
              <a:rPr lang="en-US" dirty="0">
                <a:latin typeface="+mn-lt"/>
              </a:rPr>
              <a:t>) =&gt;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console.log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`executing immediate: </a:t>
            </a:r>
            <a:r>
              <a:rPr lang="en-US" dirty="0">
                <a:latin typeface="+mn-lt"/>
              </a:rPr>
              <a:t>${</a:t>
            </a:r>
            <a:r>
              <a:rPr lang="en-US" dirty="0" err="1">
                <a:latin typeface="+mn-lt"/>
              </a:rPr>
              <a:t>arg</a:t>
            </a:r>
            <a:r>
              <a:rPr lang="en-US" dirty="0">
                <a:latin typeface="+mn-lt"/>
              </a:rPr>
              <a:t>}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`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},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'so immediate'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console.log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'after immediate'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6529" y="4865102"/>
            <a:ext cx="63050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before immediate</a:t>
            </a:r>
          </a:p>
          <a:p>
            <a:r>
              <a:rPr lang="en-US" dirty="0" smtClean="0">
                <a:latin typeface="Courier New"/>
                <a:cs typeface="Courier New"/>
              </a:rPr>
              <a:t>after immediate</a:t>
            </a:r>
          </a:p>
          <a:p>
            <a:r>
              <a:rPr lang="en-US" dirty="0" smtClean="0">
                <a:latin typeface="Courier New"/>
                <a:cs typeface="Courier New"/>
              </a:rPr>
              <a:t>executing immediate: so immediate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4187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immediate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setTimeout</a:t>
            </a:r>
            <a:r>
              <a:rPr lang="en-US" dirty="0">
                <a:latin typeface="+mn-lt"/>
              </a:rPr>
              <a:t>(() =&gt;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'timeout'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},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setImmediate</a:t>
            </a:r>
            <a:r>
              <a:rPr lang="en-US" dirty="0">
                <a:latin typeface="+mn-lt"/>
              </a:rPr>
              <a:t>(() =&gt;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'immediate'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'no timeout'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6918" y="4820544"/>
            <a:ext cx="4572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no timeout</a:t>
            </a:r>
          </a:p>
          <a:p>
            <a:r>
              <a:rPr lang="en-US" dirty="0" smtClean="0">
                <a:latin typeface="Courier New"/>
                <a:cs typeface="Courier New"/>
              </a:rPr>
              <a:t>timeout</a:t>
            </a:r>
          </a:p>
          <a:p>
            <a:r>
              <a:rPr lang="en-US" dirty="0" smtClean="0">
                <a:latin typeface="Courier New"/>
                <a:cs typeface="Courier New"/>
              </a:rPr>
              <a:t>immediate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88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node.js</a:t>
            </a:r>
            <a:r>
              <a:rPr lang="en-US" dirty="0" smtClean="0"/>
              <a:t> request processing with event loop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406"/>
            <a:ext cx="9144000" cy="546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69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0DDEC85-8B99-2446-BD87-49AC3660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unref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1D7A4F2-671B-2E4A-AAF4-BBB1C7E5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97" y="896679"/>
            <a:ext cx="7886700" cy="4351338"/>
          </a:xfrm>
        </p:spPr>
        <p:txBody>
          <a:bodyPr/>
          <a:lstStyle/>
          <a:p>
            <a:r>
              <a:rPr lang="en-US" dirty="0" err="1" smtClean="0">
                <a:solidFill>
                  <a:srgbClr val="333333"/>
                </a:solidFill>
                <a:latin typeface="+mn-lt"/>
              </a:rPr>
              <a:t>unref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() tells that app may finish not waiting for the timer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51786" y="1554698"/>
            <a:ext cx="153286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&gt;node </a:t>
            </a:r>
            <a:r>
              <a:rPr lang="en-US" dirty="0" err="1" smtClean="0"/>
              <a:t>unref.js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5875" y="1582341"/>
            <a:ext cx="59921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timer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setInterval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"A"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},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300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timer2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setInterval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"B"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},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100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i="1" dirty="0" err="1" smtClean="0">
                <a:solidFill>
                  <a:srgbClr val="660E7A"/>
                </a:solidFill>
                <a:effectLst/>
              </a:rPr>
              <a:t>timer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unref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7A7A43"/>
                </a:solidFill>
                <a:effectLst/>
              </a:rPr>
              <a:t>setTimeout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i="1" dirty="0" smtClean="0">
                <a:solidFill>
                  <a:srgbClr val="660E7A"/>
                </a:solidFill>
                <a:effectLst/>
              </a:rPr>
              <a:t>timer2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rgbClr val="7A7A43"/>
                </a:solidFill>
                <a:effectLst/>
              </a:rPr>
              <a:t>unref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},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1000</a:t>
            </a:r>
            <a:r>
              <a:rPr lang="en-US" sz="2400" dirty="0" smtClean="0"/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57832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 loop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56457" y="1196977"/>
            <a:ext cx="198363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14019" y="1309637"/>
            <a:ext cx="6176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executes callbacks scheduled by</a:t>
            </a:r>
            <a:r>
              <a:rPr lang="en-US" b="1" i="1" dirty="0" smtClean="0"/>
              <a:t> </a:t>
            </a:r>
            <a:r>
              <a:rPr lang="en-US" b="1" i="1" dirty="0" err="1" smtClean="0"/>
              <a:t>setTimeout</a:t>
            </a:r>
            <a:r>
              <a:rPr lang="en-US" b="1" i="1" dirty="0" smtClean="0"/>
              <a:t>()</a:t>
            </a:r>
            <a:r>
              <a:rPr lang="en-US" i="1" dirty="0" smtClean="0"/>
              <a:t> and </a:t>
            </a:r>
            <a:r>
              <a:rPr lang="en-US" b="1" i="1" dirty="0" err="1" smtClean="0"/>
              <a:t>setInterval</a:t>
            </a:r>
            <a:r>
              <a:rPr lang="en-US" b="1" i="1" dirty="0" smtClean="0"/>
              <a:t>()</a:t>
            </a: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6457" y="2321952"/>
            <a:ext cx="198363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CALLBACKS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14019" y="2321952"/>
            <a:ext cx="6176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executes almost </a:t>
            </a:r>
            <a:r>
              <a:rPr lang="en-US" b="1" i="1" dirty="0" smtClean="0"/>
              <a:t>all callbacks </a:t>
            </a:r>
            <a:r>
              <a:rPr lang="en-US" i="1" dirty="0" smtClean="0"/>
              <a:t>with the exception of close callbacks, the ones scheduled by timers, and </a:t>
            </a:r>
            <a:r>
              <a:rPr lang="en-US" i="1" dirty="0" err="1" smtClean="0"/>
              <a:t>setImmediate</a:t>
            </a:r>
            <a:r>
              <a:rPr lang="en-US" i="1" dirty="0" smtClean="0"/>
              <a:t>()</a:t>
            </a:r>
            <a:endParaRPr lang="ru-RU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56457" y="3416394"/>
            <a:ext cx="198363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52167" y="3343160"/>
            <a:ext cx="4238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retrieve new I/O events; node will block here when appropriate</a:t>
            </a:r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6457" y="4539080"/>
            <a:ext cx="198363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814019" y="4671231"/>
            <a:ext cx="421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/>
              <a:t>setImmediate</a:t>
            </a:r>
            <a:r>
              <a:rPr lang="en-US" b="1" i="1" dirty="0" smtClean="0"/>
              <a:t>()</a:t>
            </a:r>
            <a:r>
              <a:rPr lang="en-US" i="1" dirty="0" smtClean="0"/>
              <a:t> callbacks are invoked here</a:t>
            </a:r>
            <a:endParaRPr lang="ru-RU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6457" y="5630771"/>
            <a:ext cx="1983638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CALLBACKS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814018" y="5698593"/>
            <a:ext cx="248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socket.on</a:t>
            </a:r>
            <a:r>
              <a:rPr lang="en-US" dirty="0" smtClean="0"/>
              <a:t>('close', ...)</a:t>
            </a:r>
            <a:endParaRPr lang="ru-RU" dirty="0"/>
          </a:p>
        </p:txBody>
      </p:sp>
      <p:sp>
        <p:nvSpPr>
          <p:cNvPr id="14" name="Стрелка вниз 13"/>
          <p:cNvSpPr/>
          <p:nvPr/>
        </p:nvSpPr>
        <p:spPr>
          <a:xfrm>
            <a:off x="1484161" y="1843306"/>
            <a:ext cx="256874" cy="39303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>
            <a:off x="1484161" y="2964397"/>
            <a:ext cx="256874" cy="39303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низ 15"/>
          <p:cNvSpPr/>
          <p:nvPr/>
        </p:nvSpPr>
        <p:spPr>
          <a:xfrm>
            <a:off x="1484161" y="4074703"/>
            <a:ext cx="256874" cy="39303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низ 16"/>
          <p:cNvSpPr/>
          <p:nvPr/>
        </p:nvSpPr>
        <p:spPr>
          <a:xfrm>
            <a:off x="1484161" y="5185409"/>
            <a:ext cx="256874" cy="39303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033124" y="3245347"/>
            <a:ext cx="137850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Incoming:</a:t>
            </a:r>
          </a:p>
          <a:p>
            <a:r>
              <a:rPr lang="en-US" dirty="0" smtClean="0"/>
              <a:t>connections, </a:t>
            </a:r>
          </a:p>
          <a:p>
            <a:r>
              <a:rPr lang="en-US" dirty="0" smtClean="0"/>
              <a:t>data, etc.</a:t>
            </a:r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 rot="5400000">
            <a:off x="2708172" y="3511291"/>
            <a:ext cx="256874" cy="39303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Соединительная линия уступом 20"/>
          <p:cNvCxnSpPr>
            <a:stCxn id="12" idx="1"/>
            <a:endCxn id="4" idx="1"/>
          </p:cNvCxnSpPr>
          <p:nvPr/>
        </p:nvCxnSpPr>
        <p:spPr>
          <a:xfrm rot="10800000">
            <a:off x="656457" y="1520141"/>
            <a:ext cx="12700" cy="4433794"/>
          </a:xfrm>
          <a:prstGeom prst="bentConnector3">
            <a:avLst>
              <a:gd name="adj1" fmla="val 3485528"/>
            </a:avLst>
          </a:prstGeom>
          <a:ln w="57150" cmpd="sng">
            <a:headEnd type="non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5570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481" y="867751"/>
            <a:ext cx="8593931" cy="5008563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0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= require(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setTimeout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      </a:t>
            </a:r>
            <a:r>
              <a:rPr lang="en-US" sz="2000" b="1" dirty="0" err="1" smtClean="0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 smtClean="0">
                <a:latin typeface="+mn-lt"/>
              </a:rPr>
              <a:t>.</a:t>
            </a:r>
            <a:r>
              <a:rPr lang="en-US" sz="2000" dirty="0" err="1" smtClean="0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'timeout 0'</a:t>
            </a:r>
            <a:r>
              <a:rPr lang="en-US" sz="2000" dirty="0">
                <a:latin typeface="+mn-lt"/>
              </a:rPr>
              <a:t>),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setImmediate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       </a:t>
            </a:r>
            <a:r>
              <a:rPr lang="en-US" sz="2000" b="1" dirty="0" err="1" smtClean="0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 smtClean="0">
                <a:latin typeface="+mn-lt"/>
              </a:rPr>
              <a:t>.</a:t>
            </a:r>
            <a:r>
              <a:rPr lang="en-US" sz="2000" dirty="0" err="1" smtClean="0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'immediate'</a:t>
            </a:r>
            <a:r>
              <a:rPr lang="en-US" sz="2000" dirty="0">
                <a:latin typeface="+mn-lt"/>
              </a:rPr>
              <a:t>));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000" dirty="0" err="1">
                <a:latin typeface="+mn-lt"/>
              </a:rPr>
              <a:t>.readFile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000" b="1" dirty="0" err="1">
                <a:solidFill>
                  <a:srgbClr val="008000"/>
                </a:solidFill>
                <a:latin typeface="+mn-lt"/>
              </a:rPr>
              <a:t>file.txt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000" dirty="0">
                <a:latin typeface="+mn-lt"/>
              </a:rPr>
              <a:t>,(</a:t>
            </a:r>
            <a:r>
              <a:rPr lang="en-US" sz="2000" dirty="0" err="1">
                <a:latin typeface="+mn-lt"/>
              </a:rPr>
              <a:t>err,res</a:t>
            </a:r>
            <a:r>
              <a:rPr lang="en-US" sz="2000" dirty="0">
                <a:latin typeface="+mn-lt"/>
              </a:rPr>
              <a:t>)=&gt;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setTimeout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'file read: timeout 0'</a:t>
            </a:r>
            <a:r>
              <a:rPr lang="en-US" sz="2000" dirty="0">
                <a:latin typeface="+mn-lt"/>
              </a:rPr>
              <a:t>),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setImmediate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'file read: immediate'</a:t>
            </a:r>
            <a:r>
              <a:rPr lang="en-US" sz="2000" dirty="0">
                <a:latin typeface="+mn-lt"/>
              </a:rPr>
              <a:t>));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"file is read"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});</a:t>
            </a:r>
            <a:br>
              <a:rPr lang="en-US" sz="2000" dirty="0">
                <a:latin typeface="+mn-lt"/>
              </a:rPr>
            </a:b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'no timeout'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setTimeout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'timeout 1'</a:t>
            </a:r>
            <a:r>
              <a:rPr lang="en-US" sz="2000" dirty="0">
                <a:latin typeface="+mn-lt"/>
              </a:rPr>
              <a:t>),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setTimeout</a:t>
            </a:r>
            <a:r>
              <a:rPr lang="en-US" sz="2000" dirty="0">
                <a:latin typeface="+mn-lt"/>
              </a:rPr>
              <a:t>(() =&gt;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'timeout 10'</a:t>
            </a:r>
            <a:r>
              <a:rPr lang="en-US" sz="2000" dirty="0">
                <a:latin typeface="+mn-lt"/>
              </a:rPr>
              <a:t>),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10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latin typeface="+mn-lt"/>
              </a:rPr>
              <a:t>process.nextTick</a:t>
            </a:r>
            <a:r>
              <a:rPr lang="en-US" sz="2000" dirty="0">
                <a:latin typeface="+mn-lt"/>
              </a:rPr>
              <a:t>(()=&gt;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'next tick'</a:t>
            </a:r>
            <a:r>
              <a:rPr lang="en-US" sz="2000" dirty="0">
                <a:latin typeface="+mn-lt"/>
              </a:rPr>
              <a:t>));</a:t>
            </a:r>
            <a:br>
              <a:rPr lang="en-US" sz="2000" dirty="0">
                <a:latin typeface="+mn-lt"/>
              </a:rPr>
            </a:br>
            <a:endParaRPr lang="ru-RU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92993" y="3661674"/>
            <a:ext cx="2297595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no timeout</a:t>
            </a:r>
          </a:p>
          <a:p>
            <a:r>
              <a:rPr lang="en-US" dirty="0" smtClean="0"/>
              <a:t>next tick</a:t>
            </a:r>
          </a:p>
          <a:p>
            <a:r>
              <a:rPr lang="en-US" dirty="0" smtClean="0"/>
              <a:t>timeout 0</a:t>
            </a:r>
          </a:p>
          <a:p>
            <a:r>
              <a:rPr lang="en-US" dirty="0" smtClean="0"/>
              <a:t>timeout 1</a:t>
            </a:r>
          </a:p>
          <a:p>
            <a:r>
              <a:rPr lang="en-US" dirty="0" smtClean="0"/>
              <a:t>immediate</a:t>
            </a:r>
          </a:p>
          <a:p>
            <a:r>
              <a:rPr lang="en-US" dirty="0" smtClean="0"/>
              <a:t>file is read</a:t>
            </a:r>
          </a:p>
          <a:p>
            <a:r>
              <a:rPr lang="en-US" dirty="0" smtClean="0"/>
              <a:t>file read: immediate</a:t>
            </a:r>
          </a:p>
          <a:p>
            <a:r>
              <a:rPr lang="en-US" dirty="0" smtClean="0"/>
              <a:t>timeout 10</a:t>
            </a:r>
          </a:p>
          <a:p>
            <a:r>
              <a:rPr lang="en-US" dirty="0" smtClean="0"/>
              <a:t>file read: timeout 0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 rotWithShape="1">
          <a:blip r:embed="rId2"/>
          <a:srcRect t="12653"/>
          <a:stretch/>
        </p:blipFill>
        <p:spPr>
          <a:xfrm>
            <a:off x="3910194" y="-1"/>
            <a:ext cx="5233807" cy="34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15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events and streams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354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E69CE8-0FC4-4F43-A926-CA7F7B3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emitter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4856" y="1305342"/>
            <a:ext cx="780730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eventEmitter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'events'</a:t>
            </a:r>
            <a:r>
              <a:rPr lang="en-US" sz="2400" dirty="0" smtClean="0"/>
              <a:t>).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EventEmitter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counter </a:t>
            </a:r>
            <a:r>
              <a:rPr lang="en-US" sz="2400" dirty="0" smtClean="0"/>
              <a:t>=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em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eventEmitter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7A7A43"/>
                </a:solidFill>
                <a:effectLst/>
              </a:rPr>
              <a:t>setInterval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em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emit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'timed'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counter</a:t>
            </a:r>
            <a:r>
              <a:rPr lang="en-US" sz="2400" dirty="0" smtClean="0"/>
              <a:t>++); },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3000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em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'timed'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(data)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'timed ' </a:t>
            </a:r>
            <a:r>
              <a:rPr lang="en-US" sz="2400" dirty="0" smtClean="0"/>
              <a:t>+ data);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86800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C64628B-C2CE-4447-9EEF-41110A0C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HTTP server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9525" y="1443841"/>
            <a:ext cx="8624475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http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'http'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http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createServer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2400" dirty="0" smtClean="0"/>
              <a:t>(request, response)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response.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writeHead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200</a:t>
            </a:r>
            <a:r>
              <a:rPr lang="en-US" sz="2400" dirty="0" smtClean="0"/>
              <a:t>, {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'Content-Type'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'text/plain'</a:t>
            </a: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response.end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'Hello World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\n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}).</a:t>
            </a:r>
            <a:r>
              <a:rPr lang="en-US" sz="2400" dirty="0" smtClean="0">
                <a:solidFill>
                  <a:srgbClr val="7A7A43"/>
                </a:solidFill>
                <a:effectLst/>
              </a:rPr>
              <a:t>listen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8124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'Server running at http://127.0.0.1:8124/'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8674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1185A05-9BAA-7740-9C54-300028BE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18" y="-118685"/>
            <a:ext cx="7886700" cy="1325563"/>
          </a:xfrm>
        </p:spPr>
        <p:txBody>
          <a:bodyPr/>
          <a:lstStyle/>
          <a:p>
            <a:r>
              <a:rPr lang="en-US" dirty="0"/>
              <a:t>HTTP server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7A96C63-BDE5-AF41-9743-6C185B095375}"/>
              </a:ext>
            </a:extLst>
          </p:cNvPr>
          <p:cNvSpPr txBox="1"/>
          <p:nvPr/>
        </p:nvSpPr>
        <p:spPr>
          <a:xfrm>
            <a:off x="596084" y="759538"/>
            <a:ext cx="8374744" cy="5493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http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'http'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server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http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createServer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server</a:t>
            </a:r>
            <a:r>
              <a:rPr lang="en-US" sz="2400" dirty="0" err="1" smtClean="0"/>
              <a:t>.on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'request'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2400" dirty="0" smtClean="0"/>
              <a:t>(request, response)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'request event'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response.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writeHead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200</a:t>
            </a:r>
            <a:r>
              <a:rPr lang="en-US" sz="2400" dirty="0" smtClean="0"/>
              <a:t>, {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'Content-Type'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'text/plain'</a:t>
            </a: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response.end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'Hello World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\n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500" dirty="0" smtClean="0"/>
              <a:t/>
            </a:r>
            <a:br>
              <a:rPr lang="en-US" sz="5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server</a:t>
            </a:r>
            <a:r>
              <a:rPr lang="en-US" sz="2400" dirty="0" err="1" smtClean="0"/>
              <a:t>.on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'connection'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'connection event'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endParaRPr lang="en-US" sz="500" dirty="0" smtClean="0"/>
          </a:p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 smtClean="0">
                <a:solidFill>
                  <a:srgbClr val="458383"/>
                </a:solidFill>
                <a:effectLst/>
              </a:rPr>
              <a:t>server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listen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8124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'listening event'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'Server running on port 8124'</a:t>
            </a:r>
            <a:r>
              <a:rPr lang="en-US" sz="2400" dirty="0" smtClean="0"/>
              <a:t>);</a:t>
            </a:r>
            <a:endParaRPr lang="ru-RU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960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1998DBF-4709-7E40-AE43-E55E0D85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6" y="1"/>
            <a:ext cx="7886700" cy="1325563"/>
          </a:xfrm>
        </p:spPr>
        <p:txBody>
          <a:bodyPr/>
          <a:lstStyle/>
          <a:p>
            <a:r>
              <a:rPr lang="en-US" dirty="0"/>
              <a:t>Standard input/output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8C07A2B-72E8-FA42-828A-05BAA2B35F1A}"/>
              </a:ext>
            </a:extLst>
          </p:cNvPr>
          <p:cNvSpPr txBox="1"/>
          <p:nvPr/>
        </p:nvSpPr>
        <p:spPr>
          <a:xfrm>
            <a:off x="964805" y="1325564"/>
            <a:ext cx="7018052" cy="5909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 smtClean="0">
                <a:effectLst/>
              </a:rPr>
              <a:t>process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stdin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setEncoding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'utf8'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2400" dirty="0" err="1" smtClean="0">
                <a:effectLst/>
              </a:rPr>
              <a:t>process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stdin</a:t>
            </a:r>
            <a:r>
              <a:rPr lang="en-US" sz="2400" dirty="0" err="1" smtClean="0"/>
              <a:t>.on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'readable'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input </a:t>
            </a:r>
            <a:r>
              <a:rPr lang="en-US" sz="2400" dirty="0" smtClean="0"/>
              <a:t>= </a:t>
            </a:r>
            <a:r>
              <a:rPr lang="en-US" sz="2400" dirty="0" err="1" smtClean="0">
                <a:effectLst/>
              </a:rPr>
              <a:t>process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stdin</a:t>
            </a:r>
            <a:r>
              <a:rPr lang="en-US" sz="2400" dirty="0" err="1" smtClean="0"/>
              <a:t>.read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input </a:t>
            </a:r>
            <a:r>
              <a:rPr lang="en-US" sz="2400" dirty="0" smtClean="0"/>
              <a:t>!==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null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>// echo the text</a:t>
            </a:r>
            <a:br>
              <a:rPr lang="en-US" sz="2400" i="1" dirty="0" smtClean="0">
                <a:solidFill>
                  <a:srgbClr val="808080"/>
                </a:solidFill>
                <a:effectLst/>
              </a:rPr>
            </a:br>
            <a:r>
              <a:rPr lang="en-US" sz="2400" i="1" dirty="0" smtClean="0">
                <a:solidFill>
                  <a:srgbClr val="808080"/>
                </a:solidFill>
                <a:effectLst/>
              </a:rPr>
              <a:t>        </a:t>
            </a:r>
            <a:r>
              <a:rPr lang="en-US" sz="2400" dirty="0" err="1" smtClean="0">
                <a:effectLst/>
              </a:rPr>
              <a:t>process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stdout</a:t>
            </a:r>
            <a:r>
              <a:rPr lang="en-US" sz="2400" dirty="0" err="1" smtClean="0"/>
              <a:t>.write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input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command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input</a:t>
            </a:r>
            <a:r>
              <a:rPr lang="en-US" sz="2400" dirty="0" err="1" smtClean="0"/>
              <a:t>.trim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command </a:t>
            </a:r>
            <a:r>
              <a:rPr lang="en-US" sz="2400" dirty="0" smtClean="0"/>
              <a:t>==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'exit'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err="1" smtClean="0">
                <a:effectLst/>
              </a:rPr>
              <a:t>process</a:t>
            </a:r>
            <a:r>
              <a:rPr lang="en-US" sz="2400" dirty="0" err="1" smtClean="0"/>
              <a:t>.exit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21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58000" y="1008534"/>
            <a:ext cx="8586000" cy="42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fs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require(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"</a:t>
            </a:r>
            <a:r>
              <a:rPr lang="en-US" sz="2400" b="0" strike="noStrike" spc="-1" dirty="0" err="1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fs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</a:rPr>
              <a:t>//Asynchronous read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fs.readFile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'</a:t>
            </a:r>
            <a:r>
              <a:rPr lang="en-US" sz="2400" b="0" strike="noStrike" spc="-1" dirty="0" err="1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input.txt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'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function (err, data) {</a:t>
            </a:r>
          </a:p>
          <a:p>
            <a:pPr marL="457200"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</a:rPr>
              <a:t>if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(err)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z="2400" b="1" strike="noStrike" spc="-1" dirty="0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</a:rPr>
              <a:t>return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console.error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(err);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</a:p>
          <a:p>
            <a:pPr marL="457200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console.log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"Asynchronous read: 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data.toString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});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</a:rPr>
              <a:t>//Synchronous read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var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 =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fs.readFileSync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'</a:t>
            </a:r>
            <a:r>
              <a:rPr lang="en-US" sz="2400" b="0" strike="noStrike" spc="-1" dirty="0" err="1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input.txt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'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console.log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"Synchronous read: 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data.toString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())</a:t>
            </a:r>
            <a:r>
              <a:rPr lang="en-US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console.log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2400" b="0" strike="noStrike" spc="-1" dirty="0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</a:rPr>
              <a:t>"Program Ended"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);</a:t>
            </a:r>
          </a:p>
        </p:txBody>
      </p:sp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86920" y="365128"/>
            <a:ext cx="8140930" cy="502623"/>
          </a:xfrm>
        </p:spPr>
        <p:txBody>
          <a:bodyPr/>
          <a:lstStyle/>
          <a:p>
            <a:r>
              <a:rPr lang="en-US" dirty="0" smtClean="0"/>
              <a:t>read from 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2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60D8689-6C5B-FA44-994B-401D6BCF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7249" y="1201349"/>
            <a:ext cx="77207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fs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writeFile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some.txt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'Writing to a file'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(err)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.readFile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'./some.txt'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'utf-8'</a:t>
            </a:r>
            <a:r>
              <a:rPr lang="en-US" sz="2400" dirty="0" smtClean="0"/>
              <a:t>,               </a:t>
            </a:r>
            <a:br>
              <a:rPr lang="en-US" sz="2400" dirty="0" smtClean="0"/>
            </a:br>
            <a:r>
              <a:rPr lang="en-US" sz="2400" dirty="0" smtClean="0"/>
              <a:t>    	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</a:t>
            </a:r>
            <a:r>
              <a:rPr lang="en-US" sz="2400" dirty="0" err="1" smtClean="0"/>
              <a:t>data,err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 	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  		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(data);</a:t>
            </a:r>
            <a:br>
              <a:rPr lang="en-US" sz="2400" dirty="0" smtClean="0"/>
            </a:br>
            <a:r>
              <a:rPr lang="en-US" sz="2400" dirty="0" smtClean="0"/>
              <a:t>	});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37930" y="5380019"/>
            <a:ext cx="19785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/>
              </a:rPr>
              <a:t>Writing to a file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3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319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C398CE2-B71F-F940-A14F-FFCCD4D7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work with files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6919" y="1166842"/>
            <a:ext cx="83718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fs.open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'./new.txt'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'a+'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0x666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(err, </a:t>
            </a:r>
            <a:r>
              <a:rPr lang="en-US" sz="2400" dirty="0" err="1" smtClean="0"/>
              <a:t>fd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fs.write</a:t>
            </a:r>
            <a:r>
              <a:rPr lang="en-US" sz="2400" dirty="0" smtClean="0"/>
              <a:t>(</a:t>
            </a:r>
            <a:r>
              <a:rPr lang="en-US" sz="2400" dirty="0" err="1" smtClean="0"/>
              <a:t>fd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'First line'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'utf-8'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</a:t>
            </a:r>
            <a:r>
              <a:rPr lang="en-US" sz="2400" dirty="0" err="1" smtClean="0"/>
              <a:t>err,written</a:t>
            </a:r>
            <a:r>
              <a:rPr lang="en-US" sz="2400" dirty="0" smtClean="0"/>
              <a:t>, </a:t>
            </a:r>
            <a:r>
              <a:rPr lang="en-US" sz="2400" dirty="0" err="1" smtClean="0"/>
              <a:t>str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buf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/>
              <a:t>Buffer(written);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/>
              <a:t>fs.read</a:t>
            </a:r>
            <a:r>
              <a:rPr lang="en-US" sz="2400" dirty="0" smtClean="0"/>
              <a:t>(</a:t>
            </a:r>
            <a:r>
              <a:rPr lang="en-US" sz="2400" dirty="0" err="1" smtClean="0"/>
              <a:t>fd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buf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2400" dirty="0" smtClean="0"/>
              <a:t>, written, 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0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 </a:t>
            </a:r>
            <a:r>
              <a:rPr lang="en-US" sz="2400" dirty="0" smtClean="0"/>
              <a:t>(err, bytes, buffer) {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return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buf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toString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'utf8'</a:t>
            </a:r>
            <a:r>
              <a:rPr lang="en-US" sz="2400" dirty="0" smtClean="0"/>
              <a:t>));</a:t>
            </a:r>
            <a:br>
              <a:rPr lang="en-US" sz="2400" dirty="0" smtClean="0"/>
            </a:br>
            <a:r>
              <a:rPr lang="en-US" sz="2400" dirty="0" smtClean="0"/>
              <a:t>        });</a:t>
            </a:r>
            <a:br>
              <a:rPr lang="en-US" sz="2400" dirty="0" smtClean="0"/>
            </a:br>
            <a:r>
              <a:rPr lang="en-US" sz="2400" dirty="0" smtClean="0"/>
              <a:t>    });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469900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16290EA-9BAB-9442-A8DF-141A030C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sync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9525" y="1305342"/>
            <a:ext cx="86244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fs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000080"/>
                </a:solidFill>
                <a:effectLst/>
              </a:rPr>
              <a:t>try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data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readFileSync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'./apples.txt'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'utf8'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data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adjData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data</a:t>
            </a:r>
            <a:r>
              <a:rPr lang="en-US" sz="2400" dirty="0" err="1" smtClean="0"/>
              <a:t>.replace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/[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A|a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]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pple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/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g</a:t>
            </a:r>
            <a:r>
              <a:rPr lang="en-US" sz="2400" dirty="0" err="1" smtClean="0"/>
              <a:t>,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'orange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writeFileSync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oranges.txt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adjData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catch</a:t>
            </a:r>
            <a:r>
              <a:rPr lang="en-US" sz="2400" dirty="0" smtClean="0"/>
              <a:t>(err)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8098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685F90-9DB5-BE40-91B4-E0234CB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handling: async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2700" y="889843"/>
            <a:ext cx="8187712" cy="5632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fs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.readFile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'./apples.txt'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'utf8'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</a:t>
            </a:r>
            <a:r>
              <a:rPr lang="en-US" sz="2400" dirty="0" err="1" smtClean="0"/>
              <a:t>err,data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}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else </a:t>
            </a: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adjData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data.replace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/apple/</a:t>
            </a:r>
            <a:r>
              <a:rPr lang="en-US" sz="2400" dirty="0" err="1" smtClean="0">
                <a:solidFill>
                  <a:srgbClr val="0000FF"/>
                </a:solidFill>
                <a:effectLst/>
              </a:rPr>
              <a:t>g</a:t>
            </a:r>
            <a:r>
              <a:rPr lang="en-US" sz="2400" dirty="0" err="1" smtClean="0"/>
              <a:t>,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'orange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writeFile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oranges.txt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adjData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(err) {</a:t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if </a:t>
            </a:r>
            <a:r>
              <a:rPr lang="en-US" sz="2400" dirty="0" smtClean="0"/>
              <a:t>(err)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error</a:t>
            </a:r>
            <a:r>
              <a:rPr lang="en-US" sz="2400" dirty="0" smtClean="0"/>
              <a:t>(err);</a:t>
            </a:r>
            <a:br>
              <a:rPr lang="en-US" sz="2400" dirty="0" smtClean="0"/>
            </a:br>
            <a:r>
              <a:rPr lang="en-US" sz="2400" dirty="0" smtClean="0"/>
              <a:t>        });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46220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C99ACD9-9308-254B-8E92-2010FCFA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65875" y="1083083"/>
            <a:ext cx="59921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readable </a:t>
            </a:r>
            <a:r>
              <a:rPr lang="en-US" sz="2400" dirty="0" smtClean="0"/>
              <a:t>=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createReadStream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working.txt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       .</a:t>
            </a:r>
            <a:r>
              <a:rPr lang="en-US" sz="2400" dirty="0" err="1" smtClean="0"/>
              <a:t>setEncoding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'utf8'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data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''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readable</a:t>
            </a:r>
            <a:r>
              <a:rPr lang="en-US" sz="2400" dirty="0" err="1" smtClean="0"/>
              <a:t>.on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'data'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(chunk)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data </a:t>
            </a:r>
            <a:r>
              <a:rPr lang="en-US" sz="2400" dirty="0" smtClean="0"/>
              <a:t>+= chunk;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readable</a:t>
            </a:r>
            <a:r>
              <a:rPr lang="en-US" sz="2400" dirty="0" err="1" smtClean="0"/>
              <a:t>.on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'end'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data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919351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E09138-B83A-3944-8F8B-3F58867B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files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95756" y="1233033"/>
            <a:ext cx="72300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effectLst/>
              </a:rPr>
              <a:t>fs</a:t>
            </a:r>
            <a:r>
              <a:rPr lang="en-US" sz="2800" dirty="0" err="1" smtClean="0"/>
              <a:t>.readdir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008000"/>
                </a:solidFill>
                <a:effectLst/>
              </a:rPr>
              <a:t>'./'</a:t>
            </a:r>
            <a:r>
              <a:rPr lang="en-US" sz="2800" dirty="0" smtClean="0"/>
              <a:t>,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function</a:t>
            </a:r>
            <a:r>
              <a:rPr lang="en-US" sz="2800" dirty="0" smtClean="0"/>
              <a:t>(err, files) {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for </a:t>
            </a: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sz="2800" dirty="0" smtClean="0"/>
              <a:t>file 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of </a:t>
            </a:r>
            <a:r>
              <a:rPr lang="en-US" sz="2800" dirty="0" smtClean="0"/>
              <a:t>files) {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sz="2800" dirty="0" err="1" smtClean="0"/>
              <a:t>ext</a:t>
            </a:r>
            <a:r>
              <a:rPr lang="en-US" sz="2800" dirty="0" smtClean="0"/>
              <a:t> = </a:t>
            </a:r>
            <a:r>
              <a:rPr lang="en-US" sz="2800" dirty="0" err="1" smtClean="0"/>
              <a:t>path.extname</a:t>
            </a:r>
            <a:r>
              <a:rPr lang="en-US" sz="2800" dirty="0" smtClean="0"/>
              <a:t>(file);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sz="2800" dirty="0" smtClean="0"/>
              <a:t>base = </a:t>
            </a:r>
            <a:r>
              <a:rPr lang="en-US" sz="2800" dirty="0" err="1" smtClean="0"/>
              <a:t>path.basename</a:t>
            </a:r>
            <a:r>
              <a:rPr lang="en-US" sz="2800" dirty="0" smtClean="0"/>
              <a:t>(file, </a:t>
            </a:r>
            <a:r>
              <a:rPr lang="en-US" sz="2800" dirty="0" err="1" smtClean="0"/>
              <a:t>ext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        </a:t>
            </a:r>
            <a:r>
              <a:rPr lang="en-US" sz="2800" dirty="0" err="1" smtClean="0"/>
              <a:t>console.log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rgbClr val="008000"/>
                </a:solidFill>
                <a:effectLst/>
              </a:rPr>
              <a:t>'file ' </a:t>
            </a:r>
            <a:r>
              <a:rPr lang="en-US" sz="2800" dirty="0" smtClean="0"/>
              <a:t>+ base +</a:t>
            </a:r>
            <a:br>
              <a:rPr lang="en-US" sz="2800" dirty="0" smtClean="0"/>
            </a:br>
            <a:r>
              <a:rPr lang="en-US" sz="2800" dirty="0" smtClean="0"/>
              <a:t>            </a:t>
            </a:r>
            <a:r>
              <a:rPr lang="en-US" sz="2800" b="1" dirty="0" smtClean="0">
                <a:solidFill>
                  <a:srgbClr val="008000"/>
                </a:solidFill>
                <a:effectLst/>
              </a:rPr>
              <a:t>' with extension of ' </a:t>
            </a:r>
            <a:r>
              <a:rPr lang="en-US" sz="2800" dirty="0" smtClean="0"/>
              <a:t>+ </a:t>
            </a:r>
            <a:r>
              <a:rPr lang="en-US" sz="2800" dirty="0" err="1" smtClean="0"/>
              <a:t>ext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r>
              <a:rPr lang="en-US" sz="2800" dirty="0" smtClean="0"/>
              <a:t>    }</a:t>
            </a:r>
            <a:br>
              <a:rPr lang="en-US" sz="2800" dirty="0" smtClean="0"/>
            </a:br>
            <a:r>
              <a:rPr lang="en-US" sz="2800" dirty="0" smtClean="0"/>
              <a:t>});</a:t>
            </a:r>
            <a:br>
              <a:rPr lang="en-US" sz="2800" dirty="0" smtClean="0"/>
            </a:br>
            <a:r>
              <a:rPr lang="en-US" sz="2800" dirty="0" smtClean="0"/>
              <a:t> </a:t>
            </a:r>
            <a:br>
              <a:rPr lang="en-US" sz="2800" dirty="0" smtClean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8992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syntax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68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syntax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function </a:t>
            </a:r>
            <a:r>
              <a:rPr lang="en-US" sz="2400" i="1" dirty="0">
                <a:latin typeface="+mn-lt"/>
              </a:rPr>
              <a:t>test</a:t>
            </a:r>
            <a:r>
              <a:rPr lang="en-US" sz="2400" dirty="0">
                <a:latin typeface="+mn-lt"/>
              </a:rPr>
              <a:t>()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await new </a:t>
            </a:r>
            <a:r>
              <a:rPr lang="en-US" sz="2400" i="1" dirty="0">
                <a:latin typeface="+mn-lt"/>
              </a:rPr>
              <a:t>Promise</a:t>
            </a:r>
            <a:r>
              <a:rPr lang="en-US" sz="2400" dirty="0">
                <a:latin typeface="+mn-lt"/>
              </a:rPr>
              <a:t>((resolve, reject) =&gt;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solidFill>
                  <a:srgbClr val="7A7A43"/>
                </a:solidFill>
                <a:latin typeface="+mn-lt"/>
              </a:rPr>
              <a:t>setTimeout</a:t>
            </a:r>
            <a:r>
              <a:rPr lang="en-US" sz="2400" dirty="0">
                <a:latin typeface="+mn-lt"/>
              </a:rPr>
              <a:t>(() =&gt; resolve(),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1000</a:t>
            </a:r>
            <a:r>
              <a:rPr lang="en-US" sz="2400" dirty="0">
                <a:latin typeface="+mn-lt"/>
              </a:rPr>
              <a:t>));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400" dirty="0" err="1">
                <a:latin typeface="+mn-lt"/>
              </a:rPr>
              <a:t>.log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'Hello, World!'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}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i="1" dirty="0">
                <a:latin typeface="+mn-lt"/>
              </a:rPr>
              <a:t>test</a:t>
            </a:r>
            <a:r>
              <a:rPr lang="en-US" sz="2400" dirty="0">
                <a:latin typeface="+mn-lt"/>
              </a:rPr>
              <a:t>();</a:t>
            </a:r>
            <a:br>
              <a:rPr lang="en-US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03568" y="4375701"/>
            <a:ext cx="378414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&gt;node </a:t>
            </a:r>
            <a:r>
              <a:rPr lang="en-US" sz="2400" dirty="0" err="1" smtClean="0"/>
              <a:t>async-await.js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Hello, World! </a:t>
            </a:r>
            <a:r>
              <a:rPr lang="en-US" sz="2400" i="1" dirty="0" smtClean="0"/>
              <a:t>(in 1s)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65783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parallel execution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481" y="1196978"/>
            <a:ext cx="8857519" cy="500856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+mn-lt"/>
              </a:rPr>
              <a:t>function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wait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 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{ </a:t>
            </a:r>
            <a:r>
              <a:rPr lang="en-US" sz="2000" b="1" dirty="0" smtClean="0">
                <a:solidFill>
                  <a:srgbClr val="00006D"/>
                </a:solidFill>
                <a:latin typeface="+mn-lt"/>
              </a:rPr>
              <a:t>return </a:t>
            </a:r>
            <a:r>
              <a:rPr lang="en-US" sz="2000" b="1" dirty="0">
                <a:solidFill>
                  <a:srgbClr val="00006D"/>
                </a:solidFill>
                <a:latin typeface="+mn-lt"/>
              </a:rPr>
              <a:t>new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Promise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resolve=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&gt; </a:t>
            </a:r>
            <a:r>
              <a:rPr lang="en-US" sz="2000" dirty="0" err="1">
                <a:solidFill>
                  <a:srgbClr val="676834"/>
                </a:solidFill>
                <a:latin typeface="+mn-lt"/>
              </a:rPr>
              <a:t>setTimeout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(() =&gt; resolve(),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))</a:t>
            </a:r>
            <a:r>
              <a:rPr lang="en-US" sz="2000" dirty="0" smtClean="0">
                <a:solidFill>
                  <a:srgbClr val="000000"/>
                </a:solidFill>
                <a:latin typeface="+mn-lt"/>
              </a:rPr>
              <a:t>; }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r>
              <a:rPr lang="en-US" sz="2000" b="1" dirty="0" err="1">
                <a:solidFill>
                  <a:srgbClr val="00006D"/>
                </a:solidFill>
                <a:latin typeface="+mn-lt"/>
              </a:rPr>
              <a:t>async</a:t>
            </a:r>
            <a:r>
              <a:rPr lang="en-US" sz="2000" b="1" dirty="0">
                <a:solidFill>
                  <a:srgbClr val="00006D"/>
                </a:solidFill>
                <a:latin typeface="+mn-lt"/>
              </a:rPr>
              <a:t> function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, message) {</a:t>
            </a:r>
          </a:p>
          <a:p>
            <a:r>
              <a:rPr lang="da-DK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da-DK" sz="2000" b="1" dirty="0">
                <a:solidFill>
                  <a:srgbClr val="00006D"/>
                </a:solidFill>
                <a:latin typeface="+mn-lt"/>
              </a:rPr>
              <a:t>for 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da-DK" sz="2000" b="1" dirty="0">
                <a:solidFill>
                  <a:srgbClr val="00006D"/>
                </a:solidFill>
                <a:latin typeface="+mn-lt"/>
              </a:rPr>
              <a:t>let </a:t>
            </a:r>
            <a:r>
              <a:rPr lang="da-DK" sz="2000" dirty="0">
                <a:solidFill>
                  <a:srgbClr val="377170"/>
                </a:solidFill>
                <a:latin typeface="+mn-lt"/>
              </a:rPr>
              <a:t>i 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= </a:t>
            </a:r>
            <a:r>
              <a:rPr lang="da-DK" sz="2000" dirty="0">
                <a:solidFill>
                  <a:srgbClr val="0000FE"/>
                </a:solidFill>
                <a:latin typeface="+mn-lt"/>
              </a:rPr>
              <a:t>0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; </a:t>
            </a:r>
            <a:r>
              <a:rPr lang="da-DK" sz="2000" dirty="0">
                <a:solidFill>
                  <a:srgbClr val="377170"/>
                </a:solidFill>
                <a:latin typeface="+mn-lt"/>
              </a:rPr>
              <a:t>i 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&lt; </a:t>
            </a:r>
            <a:r>
              <a:rPr lang="da-DK" sz="2000" dirty="0">
                <a:solidFill>
                  <a:srgbClr val="0000FE"/>
                </a:solidFill>
                <a:latin typeface="+mn-lt"/>
              </a:rPr>
              <a:t>5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; ++</a:t>
            </a:r>
            <a:r>
              <a:rPr lang="da-DK" sz="2000" dirty="0">
                <a:solidFill>
                  <a:srgbClr val="377170"/>
                </a:solidFill>
                <a:latin typeface="+mn-lt"/>
              </a:rPr>
              <a:t>i</a:t>
            </a:r>
            <a:r>
              <a:rPr lang="da-DK" sz="2000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en-US" sz="2000" b="1" dirty="0">
                <a:solidFill>
                  <a:srgbClr val="00006D"/>
                </a:solidFill>
                <a:latin typeface="+mn-lt"/>
              </a:rPr>
              <a:t>await </a:t>
            </a:r>
            <a:r>
              <a:rPr lang="en-US" sz="2000" i="1" dirty="0">
                <a:solidFill>
                  <a:srgbClr val="000000"/>
                </a:solidFill>
                <a:latin typeface="+mn-lt"/>
              </a:rPr>
              <a:t>wait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fi-FI" sz="2000" dirty="0">
                <a:solidFill>
                  <a:srgbClr val="000000"/>
                </a:solidFill>
                <a:latin typeface="+mn-lt"/>
              </a:rPr>
              <a:t>        </a:t>
            </a:r>
            <a:r>
              <a:rPr lang="fi-FI" sz="2000" b="1" dirty="0" err="1">
                <a:solidFill>
                  <a:srgbClr val="520067"/>
                </a:solidFill>
                <a:latin typeface="+mn-lt"/>
              </a:rPr>
              <a:t>console</a:t>
            </a:r>
            <a:r>
              <a:rPr lang="fi-FI" sz="2000" dirty="0" err="1">
                <a:solidFill>
                  <a:srgbClr val="000000"/>
                </a:solidFill>
                <a:latin typeface="+mn-lt"/>
              </a:rPr>
              <a:t>.log(ms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 * (</a:t>
            </a:r>
            <a:r>
              <a:rPr lang="fi-FI" sz="2000" dirty="0">
                <a:solidFill>
                  <a:srgbClr val="377170"/>
                </a:solidFill>
                <a:latin typeface="+mn-lt"/>
              </a:rPr>
              <a:t>i 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+ </a:t>
            </a:r>
            <a:r>
              <a:rPr lang="fi-FI" sz="2000" dirty="0">
                <a:solidFill>
                  <a:srgbClr val="0000FE"/>
                </a:solidFill>
                <a:latin typeface="+mn-lt"/>
              </a:rPr>
              <a:t>1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) + </a:t>
            </a:r>
            <a:r>
              <a:rPr lang="fi-FI" sz="2000" dirty="0" err="1">
                <a:solidFill>
                  <a:srgbClr val="000000"/>
                </a:solidFill>
                <a:latin typeface="+mn-lt"/>
              </a:rPr>
              <a:t>message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)</a:t>
            </a:r>
            <a:r>
              <a:rPr lang="fi-FI" sz="2000" dirty="0" smtClean="0">
                <a:solidFill>
                  <a:srgbClr val="000000"/>
                </a:solidFill>
                <a:latin typeface="+mn-lt"/>
              </a:rPr>
              <a:t>;</a:t>
            </a:r>
            <a:br>
              <a:rPr lang="fi-FI" sz="2000" dirty="0" smtClean="0">
                <a:solidFill>
                  <a:srgbClr val="000000"/>
                </a:solidFill>
                <a:latin typeface="+mn-lt"/>
              </a:rPr>
            </a:br>
            <a:r>
              <a:rPr lang="fi-FI" sz="2000" dirty="0" smtClean="0">
                <a:solidFill>
                  <a:srgbClr val="000000"/>
                </a:solidFill>
                <a:latin typeface="+mn-lt"/>
              </a:rPr>
              <a:t>    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}</a:t>
            </a:r>
          </a:p>
          <a:p>
            <a:r>
              <a:rPr lang="fi-FI" sz="2000" dirty="0" smtClean="0">
                <a:solidFill>
                  <a:srgbClr val="000000"/>
                </a:solidFill>
                <a:latin typeface="+mn-lt"/>
              </a:rPr>
              <a:t>}</a:t>
            </a:r>
            <a:endParaRPr lang="fi-FI" sz="2000" dirty="0">
              <a:solidFill>
                <a:srgbClr val="000000"/>
              </a:solidFill>
              <a:latin typeface="+mn-lt"/>
            </a:endParaRPr>
          </a:p>
          <a:p>
            <a:r>
              <a:rPr lang="fi-FI" sz="2000" i="1" dirty="0">
                <a:solidFill>
                  <a:srgbClr val="6D6D6D"/>
                </a:solidFill>
                <a:latin typeface="+mn-lt"/>
              </a:rPr>
              <a:t>//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These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two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function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calls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will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actually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run</a:t>
            </a:r>
            <a:r>
              <a:rPr lang="fi-FI" sz="2000" i="1" dirty="0">
                <a:solidFill>
                  <a:srgbClr val="6D6D6D"/>
                </a:solidFill>
                <a:latin typeface="+mn-lt"/>
              </a:rPr>
              <a:t> in </a:t>
            </a:r>
            <a:r>
              <a:rPr lang="fi-FI" sz="2000" i="1" dirty="0" err="1">
                <a:solidFill>
                  <a:srgbClr val="6D6D6D"/>
                </a:solidFill>
                <a:latin typeface="+mn-lt"/>
              </a:rPr>
              <a:t>parallel</a:t>
            </a:r>
            <a:endParaRPr lang="fi-FI" sz="2000" i="1" dirty="0">
              <a:solidFill>
                <a:srgbClr val="6D6D6D"/>
              </a:solidFill>
              <a:latin typeface="+mn-lt"/>
            </a:endParaRPr>
          </a:p>
          <a:p>
            <a:r>
              <a:rPr lang="fi-FI" sz="2000" i="1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fi-FI" sz="2000" dirty="0">
                <a:solidFill>
                  <a:srgbClr val="0000FE"/>
                </a:solidFill>
                <a:latin typeface="+mn-lt"/>
              </a:rPr>
              <a:t>50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fi-FI" sz="2000" b="1" dirty="0">
                <a:solidFill>
                  <a:srgbClr val="0F7003"/>
                </a:solidFill>
                <a:latin typeface="+mn-lt"/>
              </a:rPr>
              <a:t>"a"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r>
              <a:rPr lang="fi-FI" sz="2000" i="1" dirty="0">
                <a:solidFill>
                  <a:srgbClr val="000000"/>
                </a:solidFill>
                <a:latin typeface="+mn-lt"/>
              </a:rPr>
              <a:t>test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(</a:t>
            </a:r>
            <a:r>
              <a:rPr lang="fi-FI" sz="2000" dirty="0">
                <a:solidFill>
                  <a:srgbClr val="0000FE"/>
                </a:solidFill>
                <a:latin typeface="+mn-lt"/>
              </a:rPr>
              <a:t>100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fi-FI" sz="2000" b="1" dirty="0">
                <a:solidFill>
                  <a:srgbClr val="0F7003"/>
                </a:solidFill>
                <a:latin typeface="+mn-lt"/>
              </a:rPr>
              <a:t>"b"</a:t>
            </a:r>
            <a:r>
              <a:rPr lang="fi-FI" sz="2000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endParaRPr lang="fi-FI" sz="2000" dirty="0">
              <a:solidFill>
                <a:srgbClr val="000000"/>
              </a:solidFill>
              <a:latin typeface="+mn-lt"/>
            </a:endParaRPr>
          </a:p>
          <a:p>
            <a:endParaRPr lang="fi-FI" sz="2000" dirty="0">
              <a:solidFill>
                <a:srgbClr val="000000"/>
              </a:solidFill>
              <a:latin typeface="+mn-lt"/>
            </a:endParaRPr>
          </a:p>
          <a:p>
            <a:endParaRPr lang="ru-RU" sz="2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09511" y="2508704"/>
            <a:ext cx="2138982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dirty="0" smtClean="0"/>
              <a:t>&gt;node </a:t>
            </a:r>
            <a:r>
              <a:rPr lang="nl-NL" dirty="0" err="1" smtClean="0"/>
              <a:t>async-check.js</a:t>
            </a:r>
            <a:r>
              <a:rPr lang="nl-NL" dirty="0" smtClean="0"/>
              <a:t> </a:t>
            </a:r>
          </a:p>
          <a:p>
            <a:r>
              <a:rPr lang="nl-NL" dirty="0" smtClean="0"/>
              <a:t>50a</a:t>
            </a:r>
          </a:p>
          <a:p>
            <a:r>
              <a:rPr lang="nl-NL" dirty="0" smtClean="0"/>
              <a:t>100b</a:t>
            </a:r>
          </a:p>
          <a:p>
            <a:r>
              <a:rPr lang="nl-NL" dirty="0" smtClean="0"/>
              <a:t>100a</a:t>
            </a:r>
          </a:p>
          <a:p>
            <a:r>
              <a:rPr lang="nl-NL" dirty="0" smtClean="0"/>
              <a:t>150a</a:t>
            </a:r>
          </a:p>
          <a:p>
            <a:r>
              <a:rPr lang="nl-NL" dirty="0" smtClean="0"/>
              <a:t>200b</a:t>
            </a:r>
          </a:p>
          <a:p>
            <a:r>
              <a:rPr lang="nl-NL" dirty="0" smtClean="0"/>
              <a:t>200a</a:t>
            </a:r>
          </a:p>
          <a:p>
            <a:r>
              <a:rPr lang="nl-NL" dirty="0" smtClean="0"/>
              <a:t>250a</a:t>
            </a:r>
          </a:p>
          <a:p>
            <a:r>
              <a:rPr lang="nl-NL" dirty="0" smtClean="0"/>
              <a:t>300b</a:t>
            </a:r>
          </a:p>
          <a:p>
            <a:r>
              <a:rPr lang="nl-NL" dirty="0" smtClean="0"/>
              <a:t>400b</a:t>
            </a:r>
          </a:p>
          <a:p>
            <a:r>
              <a:rPr lang="nl-NL" dirty="0" smtClean="0"/>
              <a:t>500b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10051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processing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919" y="1196978"/>
            <a:ext cx="8593493" cy="5008563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function </a:t>
            </a:r>
            <a:r>
              <a:rPr lang="en-US" sz="2000" i="1" dirty="0">
                <a:latin typeface="+mn-lt"/>
              </a:rPr>
              <a:t>test</a:t>
            </a:r>
            <a:r>
              <a:rPr lang="en-US" sz="2000" dirty="0">
                <a:latin typeface="+mn-lt"/>
              </a:rPr>
              <a:t>()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try </a:t>
            </a:r>
            <a:r>
              <a:rPr lang="en-US" sz="2000" dirty="0">
                <a:latin typeface="+mn-lt"/>
              </a:rPr>
              <a:t>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await new </a:t>
            </a:r>
            <a:r>
              <a:rPr lang="en-US" sz="2000" i="1" dirty="0">
                <a:latin typeface="+mn-lt"/>
              </a:rPr>
              <a:t>Promise</a:t>
            </a:r>
            <a:r>
              <a:rPr lang="en-US" sz="2000" dirty="0">
                <a:latin typeface="+mn-lt"/>
              </a:rPr>
              <a:t>((resolve, reject) =&gt;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    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setTimeout</a:t>
            </a:r>
            <a:r>
              <a:rPr lang="en-US" sz="2000" dirty="0">
                <a:latin typeface="+mn-lt"/>
              </a:rPr>
              <a:t>(() =&gt; reject(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new </a:t>
            </a:r>
            <a:r>
              <a:rPr lang="en-US" sz="2000" dirty="0">
                <a:latin typeface="+mn-lt"/>
              </a:rPr>
              <a:t>Error(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'Woops!'</a:t>
            </a:r>
            <a:r>
              <a:rPr lang="en-US" sz="2000" dirty="0">
                <a:latin typeface="+mn-lt"/>
              </a:rPr>
              <a:t>)),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1000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});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}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catch </a:t>
            </a:r>
            <a:r>
              <a:rPr lang="en-US" sz="2000" dirty="0">
                <a:latin typeface="+mn-lt"/>
              </a:rPr>
              <a:t>(error)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</a:t>
            </a:r>
            <a:r>
              <a:rPr lang="en-US" sz="2000" i="1" dirty="0">
                <a:solidFill>
                  <a:srgbClr val="808080"/>
                </a:solidFill>
                <a:latin typeface="+mn-lt"/>
              </a:rPr>
              <a:t>// Prints "Caught Woops!"</a:t>
            </a:r>
            <a:br>
              <a:rPr lang="en-US" sz="2000" i="1" dirty="0">
                <a:solidFill>
                  <a:srgbClr val="808080"/>
                </a:solidFill>
                <a:latin typeface="+mn-lt"/>
              </a:rPr>
            </a:br>
            <a:r>
              <a:rPr lang="en-US" sz="2000" i="1" dirty="0">
                <a:solidFill>
                  <a:srgbClr val="808080"/>
                </a:solidFill>
                <a:latin typeface="+mn-lt"/>
              </a:rPr>
              <a:t>        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000" dirty="0" err="1">
                <a:latin typeface="+mn-lt"/>
              </a:rPr>
              <a:t>.log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'Caught'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error.message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}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}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i="1" dirty="0">
                <a:latin typeface="+mn-lt"/>
              </a:rPr>
              <a:t>test</a:t>
            </a:r>
            <a:r>
              <a:rPr lang="en-US" sz="2000" dirty="0">
                <a:latin typeface="+mn-lt"/>
              </a:rPr>
              <a:t>();</a:t>
            </a:r>
            <a:br>
              <a:rPr lang="en-US" sz="2000" dirty="0">
                <a:latin typeface="+mn-lt"/>
              </a:rPr>
            </a:b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92668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with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i="1" dirty="0">
                <a:latin typeface="+mn-lt"/>
              </a:rPr>
              <a:t>wait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ms</a:t>
            </a:r>
            <a:r>
              <a:rPr lang="en-US" dirty="0">
                <a:latin typeface="+mn-lt"/>
              </a:rPr>
              <a:t>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return new </a:t>
            </a:r>
            <a:r>
              <a:rPr lang="en-US" i="1" dirty="0">
                <a:latin typeface="+mn-lt"/>
              </a:rPr>
              <a:t>Promise</a:t>
            </a:r>
            <a:r>
              <a:rPr lang="en-US" dirty="0">
                <a:latin typeface="+mn-lt"/>
              </a:rPr>
              <a:t>(resolve =&gt; 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setTimeout</a:t>
            </a:r>
            <a:r>
              <a:rPr lang="en-US" dirty="0">
                <a:latin typeface="+mn-lt"/>
              </a:rPr>
              <a:t>(() =&gt; resolve(), </a:t>
            </a:r>
            <a:r>
              <a:rPr lang="en-US" dirty="0" err="1">
                <a:latin typeface="+mn-lt"/>
              </a:rPr>
              <a:t>ms</a:t>
            </a:r>
            <a:r>
              <a:rPr lang="en-US" dirty="0">
                <a:latin typeface="+mn-lt"/>
              </a:rPr>
              <a:t>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  <a:br>
              <a:rPr lang="en-US" dirty="0">
                <a:latin typeface="+mn-lt"/>
              </a:rPr>
            </a:br>
            <a:r>
              <a:rPr lang="en-US" b="1" dirty="0" err="1" smtClean="0">
                <a:solidFill>
                  <a:srgbClr val="000080"/>
                </a:solidFill>
                <a:latin typeface="+mn-lt"/>
              </a:rPr>
              <a:t>async</a:t>
            </a:r>
            <a:r>
              <a:rPr lang="en-US" b="1" dirty="0" smtClean="0">
                <a:solidFill>
                  <a:srgbClr val="00008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function </a:t>
            </a:r>
            <a:r>
              <a:rPr lang="en-US" i="1" dirty="0">
                <a:latin typeface="+mn-lt"/>
              </a:rPr>
              <a:t>test</a:t>
            </a:r>
            <a:r>
              <a:rPr lang="en-US" dirty="0">
                <a:latin typeface="+mn-lt"/>
              </a:rPr>
              <a:t>()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for 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dirty="0">
                <a:latin typeface="+mn-lt"/>
              </a:rPr>
              <a:t>;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&lt; 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5</a:t>
            </a:r>
            <a:r>
              <a:rPr lang="en-US" dirty="0">
                <a:latin typeface="+mn-lt"/>
              </a:rPr>
              <a:t>; ++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dirty="0">
                <a:latin typeface="+mn-lt"/>
              </a:rPr>
              <a:t>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await </a:t>
            </a:r>
            <a:r>
              <a:rPr lang="en-US" i="1" dirty="0">
                <a:latin typeface="+mn-lt"/>
              </a:rPr>
              <a:t>wait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1000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// Prints out "Hello, World!" once per second and then exits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    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'Hello, World time '</a:t>
            </a:r>
            <a:r>
              <a:rPr lang="en-US" dirty="0">
                <a:latin typeface="+mn-lt"/>
              </a:rPr>
              <a:t>+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  <a:br>
              <a:rPr lang="en-US" dirty="0">
                <a:latin typeface="+mn-lt"/>
              </a:rPr>
            </a:br>
            <a:r>
              <a:rPr lang="en-US" i="1" dirty="0" smtClean="0">
                <a:latin typeface="+mn-lt"/>
              </a:rPr>
              <a:t>test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38125" y="4451214"/>
            <a:ext cx="2274275" cy="17543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&gt;</a:t>
            </a:r>
            <a:r>
              <a:rPr lang="en-US" dirty="0" smtClean="0"/>
              <a:t>node </a:t>
            </a:r>
            <a:r>
              <a:rPr lang="en-US" dirty="0" err="1" smtClean="0"/>
              <a:t>loop.js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Hello, World time 0</a:t>
            </a:r>
          </a:p>
          <a:p>
            <a:r>
              <a:rPr lang="en-US" dirty="0" smtClean="0"/>
              <a:t>Hello, World time 1</a:t>
            </a:r>
          </a:p>
          <a:p>
            <a:r>
              <a:rPr lang="en-US" dirty="0" smtClean="0"/>
              <a:t>Hello, World time 2</a:t>
            </a:r>
          </a:p>
          <a:p>
            <a:r>
              <a:rPr lang="en-US" dirty="0" smtClean="0"/>
              <a:t>Hello, World time 3</a:t>
            </a:r>
          </a:p>
          <a:p>
            <a:r>
              <a:rPr lang="en-US" dirty="0" smtClean="0"/>
              <a:t>Hello, World time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8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Node Package Manager (NPM) provides two main </a:t>
            </a:r>
            <a:r>
              <a:rPr lang="en-US" dirty="0" smtClean="0"/>
              <a:t>functionalities: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Online repositories for </a:t>
            </a:r>
            <a:r>
              <a:rPr lang="en-US" dirty="0" err="1"/>
              <a:t>node.js</a:t>
            </a:r>
            <a:r>
              <a:rPr lang="en-US" dirty="0"/>
              <a:t> packages/modules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Command line utility to install </a:t>
            </a:r>
            <a:r>
              <a:rPr lang="en-US" dirty="0" err="1"/>
              <a:t>Node.js</a:t>
            </a:r>
            <a:r>
              <a:rPr lang="en-US" dirty="0"/>
              <a:t> packages, do version management and dependency management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877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file with </a:t>
            </a:r>
            <a:r>
              <a:rPr lang="en-US" dirty="0" err="1" smtClean="0"/>
              <a:t>async</a:t>
            </a:r>
            <a:r>
              <a:rPr lang="en-US" dirty="0" smtClean="0"/>
              <a:t>/await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util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util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"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readFileAsync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util</a:t>
            </a:r>
            <a:r>
              <a:rPr lang="en-US" sz="2400" dirty="0" err="1">
                <a:latin typeface="+mn-lt"/>
              </a:rPr>
              <a:t>.promisify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 err="1">
                <a:latin typeface="+mn-lt"/>
              </a:rPr>
              <a:t>.readFile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function </a:t>
            </a:r>
            <a:r>
              <a:rPr lang="en-US" sz="2400" i="1" dirty="0" err="1">
                <a:latin typeface="+mn-lt"/>
              </a:rPr>
              <a:t>readFile</a:t>
            </a:r>
            <a:r>
              <a:rPr lang="en-US" sz="2400" dirty="0">
                <a:latin typeface="+mn-lt"/>
              </a:rPr>
              <a:t>()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contents </a:t>
            </a:r>
            <a:r>
              <a:rPr lang="en-US" sz="2400" dirty="0">
                <a:latin typeface="+mn-lt"/>
              </a:rPr>
              <a:t>= 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await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readFileAsync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file.txt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, 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'utf-8'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sz="2400" dirty="0" err="1">
                <a:latin typeface="+mn-lt"/>
              </a:rPr>
              <a:t>.log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contents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}</a:t>
            </a:r>
          </a:p>
          <a:p>
            <a:r>
              <a:rPr lang="en-US" sz="2400" i="1" dirty="0" err="1" smtClean="0">
                <a:latin typeface="+mn-lt"/>
              </a:rPr>
              <a:t>readFile</a:t>
            </a:r>
            <a:r>
              <a:rPr lang="en-US" sz="2400" dirty="0">
                <a:latin typeface="+mn-lt"/>
              </a:rPr>
              <a:t>();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05437" y="1452049"/>
            <a:ext cx="2874975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hello all</a:t>
            </a:r>
          </a:p>
          <a:p>
            <a:r>
              <a:rPr lang="en-US" dirty="0" smtClean="0"/>
              <a:t>I'm contents of </a:t>
            </a:r>
            <a:r>
              <a:rPr lang="en-US" dirty="0" err="1" smtClean="0"/>
              <a:t>file.txt</a:t>
            </a:r>
            <a:endParaRPr lang="en-US" dirty="0" smtClean="0"/>
          </a:p>
          <a:p>
            <a:r>
              <a:rPr lang="en-US" dirty="0" smtClean="0"/>
              <a:t>bye!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2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bluebird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Promise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"bluebird"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Promise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promisifyAll</a:t>
            </a:r>
            <a:r>
              <a:rPr lang="en-US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function </a:t>
            </a:r>
            <a:r>
              <a:rPr lang="en-US" i="1" dirty="0" err="1">
                <a:latin typeface="+mn-lt"/>
              </a:rPr>
              <a:t>readFile</a:t>
            </a:r>
            <a:r>
              <a:rPr lang="en-US" dirty="0">
                <a:latin typeface="+mn-lt"/>
              </a:rPr>
              <a:t>()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contents </a:t>
            </a:r>
            <a:r>
              <a:rPr lang="en-US" dirty="0">
                <a:latin typeface="+mn-lt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await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dirty="0" err="1">
                <a:latin typeface="+mn-lt"/>
              </a:rPr>
              <a:t>.readFileAsync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file.txt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'utf-8'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.log</a:t>
            </a:r>
            <a:r>
              <a:rPr lang="en-US" dirty="0">
                <a:latin typeface="+mn-lt"/>
              </a:rPr>
              <a:t>(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contents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i="1" dirty="0" err="1">
                <a:latin typeface="+mn-lt"/>
              </a:rPr>
              <a:t>readFile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26215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 with express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app.get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'/user/:id'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async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req</a:t>
            </a:r>
            <a:r>
              <a:rPr lang="en-US" dirty="0">
                <a:latin typeface="+mn-lt"/>
              </a:rPr>
              <a:t>, res, next) =&gt;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try </a:t>
            </a:r>
            <a:r>
              <a:rPr lang="en-US" dirty="0">
                <a:latin typeface="+mn-lt"/>
              </a:rPr>
              <a:t>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user = await </a:t>
            </a:r>
            <a:r>
              <a:rPr lang="en-US" dirty="0" err="1">
                <a:latin typeface="+mn-lt"/>
              </a:rPr>
              <a:t>getUserFromDb</a:t>
            </a:r>
            <a:r>
              <a:rPr lang="en-US" dirty="0">
                <a:latin typeface="+mn-lt"/>
              </a:rPr>
              <a:t>({ id: </a:t>
            </a:r>
            <a:r>
              <a:rPr lang="en-US" dirty="0" err="1">
                <a:latin typeface="+mn-lt"/>
              </a:rPr>
              <a:t>req.params.id</a:t>
            </a:r>
            <a:r>
              <a:rPr lang="en-US" dirty="0">
                <a:latin typeface="+mn-lt"/>
              </a:rPr>
              <a:t> })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dirty="0" err="1">
                <a:latin typeface="+mn-lt"/>
              </a:rPr>
              <a:t>res.json</a:t>
            </a:r>
            <a:r>
              <a:rPr lang="en-US" dirty="0">
                <a:latin typeface="+mn-lt"/>
              </a:rPr>
              <a:t>(user);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catch </a:t>
            </a:r>
            <a:r>
              <a:rPr lang="en-US" dirty="0">
                <a:latin typeface="+mn-lt"/>
              </a:rPr>
              <a:t>(e)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//this will eventually be handled by your error handling middleware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i="1" dirty="0">
                <a:solidFill>
                  <a:srgbClr val="808080"/>
                </a:solidFill>
                <a:latin typeface="+mn-lt"/>
              </a:rPr>
              <a:t>        </a:t>
            </a:r>
            <a:r>
              <a:rPr lang="en-US" dirty="0">
                <a:latin typeface="+mn-lt"/>
              </a:rPr>
              <a:t>next(e)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1290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need to try…catch: </a:t>
            </a:r>
            <a:r>
              <a:rPr lang="en-US" dirty="0" err="1" smtClean="0"/>
              <a:t>async</a:t>
            </a:r>
            <a:r>
              <a:rPr lang="en-US" dirty="0" smtClean="0"/>
              <a:t> middleware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i="1" dirty="0" err="1">
                <a:latin typeface="+mn-lt"/>
              </a:rPr>
              <a:t>asyncMiddleware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= </a:t>
            </a:r>
            <a:r>
              <a:rPr lang="en-US" sz="2000" dirty="0" err="1">
                <a:latin typeface="+mn-lt"/>
              </a:rPr>
              <a:t>fn</a:t>
            </a:r>
            <a:r>
              <a:rPr lang="en-US" sz="2000" dirty="0">
                <a:latin typeface="+mn-lt"/>
              </a:rPr>
              <a:t> =</a:t>
            </a:r>
            <a:r>
              <a:rPr lang="en-US" sz="2000" dirty="0" smtClean="0">
                <a:latin typeface="+mn-lt"/>
              </a:rPr>
              <a:t>&gt;  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res, next) =&gt;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   </a:t>
            </a:r>
            <a:r>
              <a:rPr lang="en-US" sz="2000" i="1" dirty="0" err="1">
                <a:latin typeface="+mn-lt"/>
              </a:rPr>
              <a:t>Promise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resolve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fn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res, next)</a:t>
            </a:r>
            <a:r>
              <a:rPr lang="en-US" sz="2000" dirty="0" smtClean="0">
                <a:latin typeface="+mn-lt"/>
              </a:rPr>
              <a:t>).</a:t>
            </a:r>
            <a:r>
              <a:rPr lang="en-US" sz="2000" dirty="0">
                <a:solidFill>
                  <a:srgbClr val="7A7A43"/>
                </a:solidFill>
                <a:latin typeface="+mn-lt"/>
              </a:rPr>
              <a:t>catch</a:t>
            </a:r>
            <a:r>
              <a:rPr lang="en-US" sz="2000" dirty="0">
                <a:latin typeface="+mn-lt"/>
              </a:rPr>
              <a:t>(next);</a:t>
            </a:r>
            <a:br>
              <a:rPr lang="en-US" sz="2000" dirty="0">
                <a:latin typeface="+mn-lt"/>
              </a:rPr>
            </a:br>
            <a:r>
              <a:rPr lang="en-US" sz="2000" dirty="0" smtClean="0">
                <a:latin typeface="+mn-lt"/>
              </a:rPr>
              <a:t>};</a:t>
            </a:r>
          </a:p>
          <a:p>
            <a:r>
              <a:rPr lang="en-US" sz="20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2000" dirty="0" err="1">
                <a:latin typeface="+mn-lt"/>
              </a:rPr>
              <a:t>.get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'/users/:id'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solidFill>
                  <a:srgbClr val="458383"/>
                </a:solidFill>
                <a:latin typeface="+mn-lt"/>
              </a:rPr>
              <a:t>asyncMiddleware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res, next) =&gt;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58383"/>
                </a:solidFill>
                <a:latin typeface="+mn-lt"/>
              </a:rPr>
              <a:t>user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await </a:t>
            </a:r>
            <a:r>
              <a:rPr lang="en-US" sz="2000" dirty="0" err="1">
                <a:latin typeface="+mn-lt"/>
              </a:rPr>
              <a:t>getUserFromDb</a:t>
            </a:r>
            <a:r>
              <a:rPr lang="en-US" sz="2000" dirty="0">
                <a:latin typeface="+mn-lt"/>
              </a:rPr>
              <a:t>({ </a:t>
            </a:r>
            <a:r>
              <a:rPr lang="en-US" sz="2000" b="1" dirty="0">
                <a:solidFill>
                  <a:srgbClr val="660E7A"/>
                </a:solidFill>
                <a:latin typeface="+mn-lt"/>
              </a:rPr>
              <a:t>id</a:t>
            </a:r>
            <a:r>
              <a:rPr lang="en-US" sz="2000" dirty="0">
                <a:latin typeface="+mn-lt"/>
              </a:rPr>
              <a:t>: </a:t>
            </a:r>
            <a:r>
              <a:rPr lang="en-US" sz="2000" dirty="0" err="1">
                <a:latin typeface="+mn-lt"/>
              </a:rPr>
              <a:t>req.params.id</a:t>
            </a:r>
            <a:r>
              <a:rPr lang="en-US" sz="2000" dirty="0">
                <a:latin typeface="+mn-lt"/>
              </a:rPr>
              <a:t> })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res.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json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>
                <a:solidFill>
                  <a:srgbClr val="458383"/>
                </a:solidFill>
                <a:latin typeface="+mn-lt"/>
              </a:rPr>
              <a:t>user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}));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/>
            </a:r>
            <a:br>
              <a:rPr lang="en-US" sz="2000" dirty="0">
                <a:latin typeface="+mn-lt"/>
              </a:rPr>
            </a:br>
            <a:r>
              <a:rPr lang="en-US" sz="2000" dirty="0" err="1">
                <a:solidFill>
                  <a:srgbClr val="458383"/>
                </a:solidFill>
                <a:latin typeface="+mn-lt"/>
              </a:rPr>
              <a:t>app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b="1" dirty="0" err="1">
                <a:solidFill>
                  <a:srgbClr val="660E7A"/>
                </a:solidFill>
                <a:latin typeface="+mn-lt"/>
              </a:rPr>
              <a:t>post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+mn-lt"/>
              </a:rPr>
              <a:t>'/users'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solidFill>
                  <a:srgbClr val="458383"/>
                </a:solidFill>
                <a:latin typeface="+mn-lt"/>
              </a:rPr>
              <a:t>asyncMiddleware</a:t>
            </a:r>
            <a:r>
              <a:rPr lang="en-US" sz="2000" dirty="0">
                <a:latin typeface="+mn-lt"/>
              </a:rPr>
              <a:t>(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async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req</a:t>
            </a:r>
            <a:r>
              <a:rPr lang="en-US" sz="2000" dirty="0">
                <a:latin typeface="+mn-lt"/>
              </a:rPr>
              <a:t>, res, next) =&gt; {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58383"/>
                </a:solidFill>
                <a:latin typeface="+mn-lt"/>
              </a:rPr>
              <a:t>user </a:t>
            </a:r>
            <a:r>
              <a:rPr lang="en-US" sz="2000" dirty="0">
                <a:latin typeface="+mn-lt"/>
              </a:rPr>
              <a:t>= </a:t>
            </a:r>
            <a:r>
              <a:rPr lang="en-US" sz="2000" b="1" dirty="0">
                <a:solidFill>
                  <a:srgbClr val="000080"/>
                </a:solidFill>
                <a:latin typeface="+mn-lt"/>
              </a:rPr>
              <a:t>await </a:t>
            </a:r>
            <a:r>
              <a:rPr lang="en-US" sz="2000" dirty="0" err="1">
                <a:latin typeface="+mn-lt"/>
              </a:rPr>
              <a:t>makeNewUser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req.body</a:t>
            </a:r>
            <a:r>
              <a:rPr lang="en-US" sz="2000" dirty="0">
                <a:latin typeface="+mn-lt"/>
              </a:rPr>
              <a:t>);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</a:t>
            </a:r>
            <a:r>
              <a:rPr lang="en-US" sz="2000" dirty="0" err="1">
                <a:latin typeface="+mn-lt"/>
              </a:rPr>
              <a:t>res.</a:t>
            </a:r>
            <a:r>
              <a:rPr lang="en-US" sz="2000" dirty="0" err="1">
                <a:solidFill>
                  <a:srgbClr val="7A7A43"/>
                </a:solidFill>
                <a:latin typeface="+mn-lt"/>
              </a:rPr>
              <a:t>json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>
                <a:solidFill>
                  <a:srgbClr val="458383"/>
                </a:solidFill>
                <a:latin typeface="+mn-lt"/>
              </a:rPr>
              <a:t>user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}));</a:t>
            </a:r>
            <a:br>
              <a:rPr lang="en-US" sz="2000" dirty="0">
                <a:latin typeface="+mn-lt"/>
              </a:rPr>
            </a:b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060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streams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2505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08" t="3922" r="14460" b="3310"/>
          <a:stretch/>
        </p:blipFill>
        <p:spPr>
          <a:xfrm>
            <a:off x="0" y="476200"/>
            <a:ext cx="9076341" cy="62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61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big file with streams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file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 err="1">
                <a:latin typeface="+mn-lt"/>
              </a:rPr>
              <a:t>.</a:t>
            </a:r>
            <a:r>
              <a:rPr lang="en-US" sz="2400" b="1" dirty="0" err="1">
                <a:solidFill>
                  <a:srgbClr val="660E7A"/>
                </a:solidFill>
                <a:latin typeface="+mn-lt"/>
              </a:rPr>
              <a:t>createWriteStream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'./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big.file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solidFill>
                  <a:srgbClr val="000080"/>
                </a:solidFill>
                <a:latin typeface="+mn-lt"/>
              </a:rPr>
              <a:t>for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let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sz="2400" dirty="0">
                <a:latin typeface="+mn-lt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sz="2400" dirty="0">
                <a:latin typeface="+mn-lt"/>
              </a:rPr>
              <a:t>;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sz="2400" dirty="0">
                <a:latin typeface="+mn-lt"/>
              </a:rPr>
              <a:t>&lt;=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100000</a:t>
            </a:r>
            <a:r>
              <a:rPr lang="en-US" sz="2400" dirty="0">
                <a:latin typeface="+mn-lt"/>
              </a:rPr>
              <a:t>;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sz="2400" dirty="0">
                <a:latin typeface="+mn-lt"/>
              </a:rPr>
              <a:t>++)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file</a:t>
            </a:r>
            <a:r>
              <a:rPr lang="en-US" sz="2400" dirty="0" err="1">
                <a:latin typeface="+mn-lt"/>
              </a:rPr>
              <a:t>.write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i</a:t>
            </a:r>
            <a:r>
              <a:rPr lang="en-US" sz="2400" dirty="0">
                <a:latin typeface="+mn-lt"/>
              </a:rPr>
              <a:t>+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\n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}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solidFill>
                  <a:srgbClr val="458383"/>
                </a:solidFill>
                <a:latin typeface="+mn-lt"/>
              </a:rPr>
              <a:t>file</a:t>
            </a:r>
            <a:r>
              <a:rPr lang="en-US" sz="2400" dirty="0" err="1">
                <a:latin typeface="+mn-lt"/>
              </a:rPr>
              <a:t>.end</a:t>
            </a:r>
            <a:r>
              <a:rPr lang="en-US" sz="2400" dirty="0">
                <a:latin typeface="+mn-lt"/>
              </a:rPr>
              <a:t>();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3847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writable stream to count </a:t>
            </a:r>
            <a:r>
              <a:rPr lang="en-US" dirty="0" err="1" smtClean="0"/>
              <a:t>occurences</a:t>
            </a:r>
            <a:r>
              <a:rPr lang="en-US" dirty="0" smtClean="0"/>
              <a:t> of 13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0661" y="973452"/>
            <a:ext cx="67538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/>
              <a:t>{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Writable </a:t>
            </a:r>
            <a:r>
              <a:rPr lang="en-US" sz="2400" dirty="0" smtClean="0"/>
              <a:t>} 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'stream'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outStream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new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Writable</a:t>
            </a:r>
            <a:r>
              <a:rPr lang="en-US" sz="2400" dirty="0" smtClean="0"/>
              <a:t>({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7A7A43"/>
                </a:solidFill>
                <a:effectLst/>
              </a:rPr>
              <a:t>write</a:t>
            </a:r>
            <a:r>
              <a:rPr lang="en-US" sz="2400" dirty="0" smtClean="0"/>
              <a:t>(chunk, encoding, callback) {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let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s </a:t>
            </a:r>
            <a:r>
              <a:rPr lang="en-US" sz="2400" dirty="0" smtClean="0"/>
              <a:t>= </a:t>
            </a:r>
            <a:r>
              <a:rPr lang="en-US" sz="2400" dirty="0" err="1" smtClean="0"/>
              <a:t>chunk.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toString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count </a:t>
            </a:r>
            <a:r>
              <a:rPr lang="en-US" sz="2400" dirty="0" smtClean="0"/>
              <a:t>= (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s</a:t>
            </a:r>
            <a:r>
              <a:rPr lang="en-US" sz="2400" dirty="0" err="1" smtClean="0"/>
              <a:t>.</a:t>
            </a:r>
            <a:r>
              <a:rPr lang="en-US" sz="2400" dirty="0" err="1" smtClean="0">
                <a:solidFill>
                  <a:srgbClr val="7A7A43"/>
                </a:solidFill>
                <a:effectLst/>
              </a:rPr>
              <a:t>match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  <a:effectLst/>
              </a:rPr>
              <a:t>/13/g</a:t>
            </a:r>
            <a:r>
              <a:rPr lang="en-US" sz="2400" dirty="0" smtClean="0"/>
              <a:t>) || []).</a:t>
            </a:r>
            <a:r>
              <a:rPr lang="en-US" sz="2400" b="1" dirty="0" smtClean="0">
                <a:solidFill>
                  <a:srgbClr val="660E7A"/>
                </a:solidFill>
                <a:effectLst/>
              </a:rPr>
              <a:t>length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console</a:t>
            </a:r>
            <a:r>
              <a:rPr lang="en-US" sz="2400" dirty="0" err="1" smtClean="0"/>
              <a:t>.log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count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smtClean="0"/>
              <a:t>        callback();</a:t>
            </a:r>
            <a:br>
              <a:rPr lang="en-US" sz="2400" dirty="0" smtClean="0"/>
            </a:br>
            <a:r>
              <a:rPr lang="en-US" sz="2400" dirty="0" smtClean="0"/>
              <a:t>    }</a:t>
            </a:r>
            <a:br>
              <a:rPr lang="en-US" sz="2400" dirty="0" smtClean="0"/>
            </a:br>
            <a:r>
              <a:rPr lang="en-US" sz="2400" dirty="0" smtClean="0"/>
              <a:t>});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808080"/>
                </a:solidFill>
                <a:effectLst/>
              </a:rPr>
              <a:t>//</a:t>
            </a:r>
            <a:r>
              <a:rPr lang="en-US" sz="2400" i="1" dirty="0" err="1" smtClean="0">
                <a:solidFill>
                  <a:srgbClr val="808080"/>
                </a:solidFill>
                <a:effectLst/>
              </a:rPr>
              <a:t>process.stdin.pipe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>(</a:t>
            </a:r>
            <a:r>
              <a:rPr lang="en-US" sz="2400" i="1" dirty="0" err="1" smtClean="0">
                <a:solidFill>
                  <a:srgbClr val="808080"/>
                </a:solidFill>
                <a:effectLst/>
              </a:rPr>
              <a:t>outStream</a:t>
            </a:r>
            <a:r>
              <a:rPr lang="en-US" sz="2400" i="1" dirty="0" smtClean="0">
                <a:solidFill>
                  <a:srgbClr val="808080"/>
                </a:solidFill>
                <a:effectLst/>
              </a:rPr>
              <a:t>);</a:t>
            </a:r>
            <a:br>
              <a:rPr lang="en-US" sz="2400" i="1" dirty="0" smtClean="0">
                <a:solidFill>
                  <a:srgbClr val="808080"/>
                </a:solidFill>
                <a:effectLst/>
              </a:rPr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 </a:t>
            </a:r>
            <a:r>
              <a:rPr lang="en-US" sz="2400" dirty="0" smtClean="0"/>
              <a:t>= </a:t>
            </a:r>
            <a:r>
              <a:rPr lang="en-US" sz="2400" i="1" dirty="0" smtClean="0">
                <a:effectLst/>
              </a:rPr>
              <a:t>require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fs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b="1" dirty="0" err="1" smtClean="0">
                <a:solidFill>
                  <a:srgbClr val="000080"/>
                </a:solidFill>
                <a:effectLst/>
              </a:rPr>
              <a:t>const</a:t>
            </a:r>
            <a:r>
              <a:rPr lang="en-US" sz="2400" b="1" dirty="0" smtClean="0">
                <a:solidFill>
                  <a:srgbClr val="000080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458383"/>
                </a:solidFill>
                <a:effectLst/>
              </a:rPr>
              <a:t>file </a:t>
            </a:r>
            <a:r>
              <a:rPr lang="en-US" sz="2400" dirty="0" smtClean="0"/>
              <a:t>= 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fs</a:t>
            </a:r>
            <a:r>
              <a:rPr lang="en-US" sz="2400" dirty="0" err="1" smtClean="0"/>
              <a:t>.</a:t>
            </a:r>
            <a:r>
              <a:rPr lang="en-US" sz="2400" b="1" dirty="0" err="1" smtClean="0">
                <a:solidFill>
                  <a:srgbClr val="660E7A"/>
                </a:solidFill>
                <a:effectLst/>
              </a:rPr>
              <a:t>createReadStream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'./</a:t>
            </a:r>
            <a:r>
              <a:rPr lang="en-US" sz="2400" b="1" dirty="0" err="1" smtClean="0">
                <a:solidFill>
                  <a:srgbClr val="008000"/>
                </a:solidFill>
                <a:effectLst/>
              </a:rPr>
              <a:t>big.file</a:t>
            </a:r>
            <a:r>
              <a:rPr lang="en-US" sz="2400" b="1" dirty="0" smtClean="0">
                <a:solidFill>
                  <a:srgbClr val="008000"/>
                </a:solidFill>
                <a:effectLst/>
              </a:rPr>
              <a:t>'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458383"/>
                </a:solidFill>
                <a:effectLst/>
              </a:rPr>
              <a:t>file</a:t>
            </a:r>
            <a:r>
              <a:rPr lang="en-US" sz="2400" dirty="0" err="1" smtClean="0"/>
              <a:t>.pipe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458383"/>
                </a:solidFill>
                <a:effectLst/>
              </a:rPr>
              <a:t>outStream</a:t>
            </a:r>
            <a:r>
              <a:rPr lang="en-US" sz="2400" dirty="0" smtClean="0"/>
              <a:t>);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623942" y="1276324"/>
            <a:ext cx="2078101" cy="2862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&gt;node </a:t>
            </a:r>
            <a:r>
              <a:rPr lang="en-US" dirty="0" err="1" smtClean="0"/>
              <a:t>writable.js</a:t>
            </a:r>
            <a:r>
              <a:rPr lang="en-US" dirty="0" smtClean="0"/>
              <a:t> </a:t>
            </a:r>
          </a:p>
          <a:p>
            <a:r>
              <a:rPr lang="en-US" dirty="0" smtClean="0"/>
              <a:t>458</a:t>
            </a:r>
          </a:p>
          <a:p>
            <a:r>
              <a:rPr lang="en-US" dirty="0" smtClean="0"/>
              <a:t>1319</a:t>
            </a:r>
          </a:p>
          <a:p>
            <a:r>
              <a:rPr lang="en-US" dirty="0" smtClean="0"/>
              <a:t>320</a:t>
            </a:r>
          </a:p>
          <a:p>
            <a:r>
              <a:rPr lang="en-US" dirty="0" smtClean="0"/>
              <a:t>319</a:t>
            </a:r>
          </a:p>
          <a:p>
            <a:r>
              <a:rPr lang="en-US" dirty="0" smtClean="0"/>
              <a:t>319</a:t>
            </a:r>
          </a:p>
          <a:p>
            <a:r>
              <a:rPr lang="en-US" dirty="0" smtClean="0"/>
              <a:t>319</a:t>
            </a:r>
          </a:p>
          <a:p>
            <a:r>
              <a:rPr lang="en-US" dirty="0" smtClean="0"/>
              <a:t>319</a:t>
            </a:r>
          </a:p>
          <a:p>
            <a:r>
              <a:rPr lang="en-US" dirty="0" smtClean="0"/>
              <a:t>320</a:t>
            </a:r>
          </a:p>
          <a:p>
            <a:r>
              <a:rPr lang="en-US" dirty="0" smtClean="0"/>
              <a:t>307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012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 with file contents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server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'http'</a:t>
            </a:r>
            <a:r>
              <a:rPr lang="en-US" sz="2400" dirty="0">
                <a:latin typeface="+mn-lt"/>
              </a:rPr>
              <a:t>).</a:t>
            </a:r>
            <a:r>
              <a:rPr lang="en-US" sz="2400" dirty="0" err="1">
                <a:solidFill>
                  <a:srgbClr val="7A7A43"/>
                </a:solidFill>
                <a:latin typeface="+mn-lt"/>
              </a:rPr>
              <a:t>createServer</a:t>
            </a:r>
            <a:r>
              <a:rPr lang="en-US" sz="2400" dirty="0">
                <a:latin typeface="+mn-lt"/>
              </a:rPr>
              <a:t>()</a:t>
            </a:r>
            <a:r>
              <a:rPr lang="en-US" sz="2400" dirty="0" smtClean="0">
                <a:latin typeface="+mn-lt"/>
              </a:rPr>
              <a:t>;</a:t>
            </a: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solidFill>
                  <a:srgbClr val="458383"/>
                </a:solidFill>
                <a:latin typeface="+mn-lt"/>
              </a:rPr>
              <a:t>server</a:t>
            </a:r>
            <a:r>
              <a:rPr lang="en-US" sz="2400" dirty="0" err="1">
                <a:latin typeface="+mn-lt"/>
              </a:rPr>
              <a:t>.on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'request'</a:t>
            </a:r>
            <a:r>
              <a:rPr lang="en-US" sz="2400" dirty="0">
                <a:latin typeface="+mn-lt"/>
              </a:rPr>
              <a:t>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 err="1">
                <a:latin typeface="+mn-lt"/>
              </a:rPr>
              <a:t>.readFile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'./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big.file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, (err, data) =&gt;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if </a:t>
            </a:r>
            <a:r>
              <a:rPr lang="en-US" sz="2400" dirty="0">
                <a:latin typeface="+mn-lt"/>
              </a:rPr>
              <a:t>(err) 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throw </a:t>
            </a:r>
            <a:r>
              <a:rPr lang="en-US" sz="2400" dirty="0">
                <a:latin typeface="+mn-lt"/>
              </a:rPr>
              <a:t>err;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    </a:t>
            </a:r>
            <a:r>
              <a:rPr lang="en-US" sz="2400" dirty="0" err="1">
                <a:latin typeface="+mn-lt"/>
              </a:rPr>
              <a:t>res.end</a:t>
            </a:r>
            <a:r>
              <a:rPr lang="en-US" sz="2400" dirty="0">
                <a:latin typeface="+mn-lt"/>
              </a:rPr>
              <a:t>(data);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});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});</a:t>
            </a:r>
            <a:br>
              <a:rPr lang="en-US" sz="2400" dirty="0">
                <a:latin typeface="+mn-lt"/>
              </a:rPr>
            </a:br>
            <a:r>
              <a:rPr lang="en-US" sz="2400" dirty="0" err="1" smtClean="0">
                <a:solidFill>
                  <a:srgbClr val="458383"/>
                </a:solidFill>
                <a:latin typeface="+mn-lt"/>
              </a:rPr>
              <a:t>server</a:t>
            </a:r>
            <a:r>
              <a:rPr lang="en-US" sz="2400" dirty="0" err="1" smtClean="0">
                <a:latin typeface="+mn-lt"/>
              </a:rPr>
              <a:t>.</a:t>
            </a:r>
            <a:r>
              <a:rPr lang="en-US" sz="2400" dirty="0" err="1" smtClean="0">
                <a:solidFill>
                  <a:srgbClr val="7A7A43"/>
                </a:solidFill>
                <a:latin typeface="+mn-lt"/>
              </a:rPr>
              <a:t>listen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8000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9336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server with stream </a:t>
            </a:r>
            <a:r>
              <a:rPr lang="en-US" dirty="0" err="1" smtClean="0"/>
              <a:t>api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server </a:t>
            </a:r>
            <a:r>
              <a:rPr lang="en-US" sz="2400" dirty="0">
                <a:latin typeface="+mn-lt"/>
              </a:rPr>
              <a:t>= </a:t>
            </a:r>
            <a:r>
              <a:rPr lang="en-US" sz="2400" i="1" dirty="0">
                <a:latin typeface="+mn-lt"/>
              </a:rPr>
              <a:t>require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'http'</a:t>
            </a:r>
            <a:r>
              <a:rPr lang="en-US" sz="2400" dirty="0">
                <a:latin typeface="+mn-lt"/>
              </a:rPr>
              <a:t>).</a:t>
            </a:r>
            <a:r>
              <a:rPr lang="en-US" sz="2400" dirty="0" err="1">
                <a:solidFill>
                  <a:srgbClr val="7A7A43"/>
                </a:solidFill>
                <a:latin typeface="+mn-lt"/>
              </a:rPr>
              <a:t>createServer</a:t>
            </a:r>
            <a:r>
              <a:rPr lang="en-US" sz="2400" dirty="0">
                <a:latin typeface="+mn-lt"/>
              </a:rPr>
              <a:t>();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solidFill>
                  <a:srgbClr val="458383"/>
                </a:solidFill>
                <a:latin typeface="+mn-lt"/>
              </a:rPr>
              <a:t>server</a:t>
            </a:r>
            <a:r>
              <a:rPr lang="en-US" sz="2400" dirty="0" err="1">
                <a:latin typeface="+mn-lt"/>
              </a:rPr>
              <a:t>.on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'request'</a:t>
            </a:r>
            <a:r>
              <a:rPr lang="en-US" sz="2400" dirty="0">
                <a:latin typeface="+mn-lt"/>
              </a:rPr>
              <a:t>, (</a:t>
            </a:r>
            <a:r>
              <a:rPr lang="en-US" sz="2400" dirty="0" err="1">
                <a:latin typeface="+mn-lt"/>
              </a:rPr>
              <a:t>req</a:t>
            </a:r>
            <a:r>
              <a:rPr lang="en-US" sz="2400" dirty="0">
                <a:latin typeface="+mn-lt"/>
              </a:rPr>
              <a:t>, res) =&gt; {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sz="2400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src</a:t>
            </a:r>
            <a:r>
              <a:rPr lang="en-US" sz="2400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=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sz="2400" dirty="0" err="1">
                <a:latin typeface="+mn-lt"/>
              </a:rPr>
              <a:t>.</a:t>
            </a:r>
            <a:r>
              <a:rPr lang="en-US" sz="2400" b="1" dirty="0" err="1">
                <a:solidFill>
                  <a:srgbClr val="660E7A"/>
                </a:solidFill>
                <a:latin typeface="+mn-lt"/>
              </a:rPr>
              <a:t>createReadStream</a:t>
            </a:r>
            <a:r>
              <a:rPr lang="en-US" sz="2400" dirty="0">
                <a:latin typeface="+mn-lt"/>
              </a:rPr>
              <a:t>(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'./</a:t>
            </a:r>
            <a:r>
              <a:rPr lang="en-US" sz="2400" b="1" dirty="0" err="1">
                <a:solidFill>
                  <a:srgbClr val="008000"/>
                </a:solidFill>
                <a:latin typeface="+mn-lt"/>
              </a:rPr>
              <a:t>big.file</a:t>
            </a:r>
            <a:r>
              <a:rPr lang="en-US" sz="2400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    </a:t>
            </a:r>
            <a:r>
              <a:rPr lang="en-US" sz="2400" dirty="0" err="1">
                <a:solidFill>
                  <a:srgbClr val="458383"/>
                </a:solidFill>
                <a:latin typeface="+mn-lt"/>
              </a:rPr>
              <a:t>src</a:t>
            </a:r>
            <a:r>
              <a:rPr lang="en-US" sz="2400" dirty="0" err="1">
                <a:latin typeface="+mn-lt"/>
              </a:rPr>
              <a:t>.pipe</a:t>
            </a:r>
            <a:r>
              <a:rPr lang="en-US" sz="2400" dirty="0">
                <a:latin typeface="+mn-lt"/>
              </a:rPr>
              <a:t>(res);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});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err="1">
                <a:solidFill>
                  <a:srgbClr val="458383"/>
                </a:solidFill>
                <a:latin typeface="+mn-lt"/>
              </a:rPr>
              <a:t>server</a:t>
            </a:r>
            <a:r>
              <a:rPr lang="en-US" sz="2400" dirty="0" err="1">
                <a:latin typeface="+mn-lt"/>
              </a:rPr>
              <a:t>.</a:t>
            </a:r>
            <a:r>
              <a:rPr lang="en-US" sz="2400" dirty="0" err="1">
                <a:solidFill>
                  <a:srgbClr val="7A7A43"/>
                </a:solidFill>
                <a:latin typeface="+mn-lt"/>
              </a:rPr>
              <a:t>listen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8000</a:t>
            </a:r>
            <a:r>
              <a:rPr lang="en-US" sz="2400" dirty="0">
                <a:latin typeface="+mn-lt"/>
              </a:rPr>
              <a:t>);</a:t>
            </a:r>
            <a:br>
              <a:rPr lang="en-US" sz="2400" dirty="0">
                <a:latin typeface="+mn-lt"/>
              </a:rPr>
            </a:b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52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286919" y="867751"/>
            <a:ext cx="8593931" cy="5008563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Menlo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>
                <a:solidFill>
                  <a:srgbClr val="520067"/>
                </a:solidFill>
                <a:latin typeface="Menlo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1800" b="1" dirty="0" err="1">
                <a:solidFill>
                  <a:srgbClr val="0F7003"/>
                </a:solidFill>
                <a:latin typeface="Menlo"/>
              </a:rPr>
              <a:t>async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-lib"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>
                <a:solidFill>
                  <a:srgbClr val="520067"/>
                </a:solidFill>
                <a:latin typeface="Menlo"/>
              </a:rPr>
              <a:t>"version"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"1.1.2"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>
                <a:solidFill>
                  <a:srgbClr val="520067"/>
                </a:solidFill>
                <a:latin typeface="Menlo"/>
              </a:rPr>
              <a:t>"description"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en-US" sz="1800" b="1" dirty="0" smtClean="0">
                <a:solidFill>
                  <a:srgbClr val="0F7003"/>
                </a:solidFill>
                <a:latin typeface="Menlo"/>
              </a:rPr>
              <a:t>”</a:t>
            </a:r>
            <a:r>
              <a:rPr lang="en-US" sz="1800" b="1" dirty="0" err="1" smtClean="0">
                <a:solidFill>
                  <a:srgbClr val="0F7003"/>
                </a:solidFill>
                <a:latin typeface="Menlo"/>
              </a:rPr>
              <a:t>Async</a:t>
            </a:r>
            <a:r>
              <a:rPr lang="en-US" sz="1800" b="1" dirty="0" smtClean="0">
                <a:solidFill>
                  <a:srgbClr val="0F7003"/>
                </a:solidFill>
                <a:latin typeface="Menlo"/>
              </a:rPr>
              <a:t> library</a:t>
            </a:r>
            <a:r>
              <a:rPr lang="en-US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fr-FR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fr-FR" sz="1800" b="1" dirty="0">
                <a:solidFill>
                  <a:srgbClr val="520067"/>
                </a:solidFill>
                <a:latin typeface="Menlo"/>
              </a:rPr>
              <a:t>"main"</a:t>
            </a:r>
            <a:r>
              <a:rPr lang="fr-FR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fr-FR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fr-FR" sz="1800" b="1" dirty="0" err="1">
                <a:solidFill>
                  <a:srgbClr val="0F7003"/>
                </a:solidFill>
                <a:latin typeface="Menlo"/>
              </a:rPr>
              <a:t>index.js</a:t>
            </a:r>
            <a:r>
              <a:rPr lang="fr-FR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de-DE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b="1" dirty="0" err="1">
                <a:solidFill>
                  <a:srgbClr val="520067"/>
                </a:solidFill>
                <a:latin typeface="Menlo"/>
              </a:rPr>
              <a:t>scripts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: {</a:t>
            </a:r>
          </a:p>
          <a:p>
            <a:r>
              <a:rPr lang="de-DE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b="1" dirty="0" err="1">
                <a:solidFill>
                  <a:srgbClr val="520067"/>
                </a:solidFill>
                <a:latin typeface="Menlo"/>
              </a:rPr>
              <a:t>test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de-DE" sz="1800" b="1" dirty="0">
                <a:solidFill>
                  <a:srgbClr val="0F7003"/>
                </a:solidFill>
                <a:latin typeface="Menlo"/>
              </a:rPr>
              <a:t>"</a:t>
            </a:r>
            <a:r>
              <a:rPr lang="de-DE" sz="1800" b="1" dirty="0" err="1">
                <a:solidFill>
                  <a:srgbClr val="0F7003"/>
                </a:solidFill>
                <a:latin typeface="Menlo"/>
              </a:rPr>
              <a:t>mocha</a:t>
            </a:r>
            <a:r>
              <a:rPr lang="de-DE" sz="1800" b="1" dirty="0">
                <a:solidFill>
                  <a:srgbClr val="0F7003"/>
                </a:solidFill>
                <a:latin typeface="Menlo"/>
              </a:rPr>
              <a:t> </a:t>
            </a:r>
            <a:r>
              <a:rPr lang="de-DE" sz="1800" b="1" dirty="0" err="1">
                <a:solidFill>
                  <a:srgbClr val="0F7003"/>
                </a:solidFill>
                <a:latin typeface="Menlo"/>
              </a:rPr>
              <a:t>test.js</a:t>
            </a:r>
            <a:r>
              <a:rPr lang="de-DE" sz="1800" b="1" dirty="0">
                <a:solidFill>
                  <a:srgbClr val="0F7003"/>
                </a:solidFill>
                <a:latin typeface="Menlo"/>
              </a:rPr>
              <a:t>"</a:t>
            </a:r>
          </a:p>
          <a:p>
            <a:r>
              <a:rPr lang="de-DE" sz="1800" b="1" dirty="0">
                <a:solidFill>
                  <a:srgbClr val="0F7003"/>
                </a:solidFill>
                <a:latin typeface="Menlo"/>
              </a:rPr>
              <a:t>  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},</a:t>
            </a:r>
          </a:p>
          <a:p>
            <a:r>
              <a:rPr lang="de-DE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b="1" dirty="0" err="1">
                <a:solidFill>
                  <a:srgbClr val="520067"/>
                </a:solidFill>
                <a:latin typeface="Menlo"/>
              </a:rPr>
              <a:t>author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de-DE" sz="1800" b="1" dirty="0">
                <a:solidFill>
                  <a:srgbClr val="0F7003"/>
                </a:solidFill>
                <a:latin typeface="Menlo"/>
              </a:rPr>
              <a:t>"Vladimir Sonkin"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,</a:t>
            </a:r>
          </a:p>
          <a:p>
            <a:r>
              <a:rPr lang="de-DE" sz="1800" dirty="0">
                <a:solidFill>
                  <a:srgbClr val="000000"/>
                </a:solidFill>
                <a:latin typeface="Menlo"/>
              </a:rPr>
              <a:t>  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b="1" dirty="0" err="1">
                <a:solidFill>
                  <a:srgbClr val="520067"/>
                </a:solidFill>
                <a:latin typeface="Menlo"/>
              </a:rPr>
              <a:t>license</a:t>
            </a:r>
            <a:r>
              <a:rPr lang="de-DE" sz="1800" b="1" dirty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de-DE" sz="1800" b="1" dirty="0">
                <a:solidFill>
                  <a:srgbClr val="0F7003"/>
                </a:solidFill>
                <a:latin typeface="Menlo"/>
              </a:rPr>
              <a:t>"ISC"</a:t>
            </a:r>
            <a:r>
              <a:rPr lang="de-DE" sz="1800" dirty="0" smtClean="0">
                <a:solidFill>
                  <a:srgbClr val="000000"/>
                </a:solidFill>
                <a:latin typeface="Menlo"/>
              </a:rPr>
              <a:t>,</a:t>
            </a:r>
            <a:endParaRPr lang="sv-SE" sz="1800" dirty="0">
              <a:solidFill>
                <a:srgbClr val="000000"/>
              </a:solidFill>
              <a:latin typeface="Menlo"/>
            </a:endParaRPr>
          </a:p>
          <a:p>
            <a:pPr lvl="0"/>
            <a:r>
              <a:rPr lang="de-DE" sz="1800" b="1" dirty="0">
                <a:solidFill>
                  <a:srgbClr val="520067"/>
                </a:solidFill>
                <a:latin typeface="Menlo"/>
              </a:rPr>
              <a:t> </a:t>
            </a:r>
            <a:r>
              <a:rPr lang="de-DE" sz="1800" b="1" dirty="0" smtClean="0">
                <a:solidFill>
                  <a:srgbClr val="520067"/>
                </a:solidFill>
                <a:latin typeface="Menlo"/>
              </a:rPr>
              <a:t> “</a:t>
            </a:r>
            <a:r>
              <a:rPr lang="de-DE" sz="1800" b="1" dirty="0" err="1" smtClean="0">
                <a:solidFill>
                  <a:srgbClr val="520067"/>
                </a:solidFill>
                <a:latin typeface="Menlo"/>
              </a:rPr>
              <a:t>keywords</a:t>
            </a:r>
            <a:r>
              <a:rPr lang="de-DE" sz="1800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: </a:t>
            </a:r>
            <a:r>
              <a:rPr lang="de-DE" sz="1800" b="1" dirty="0" smtClean="0">
                <a:solidFill>
                  <a:srgbClr val="0F7003"/>
                </a:solidFill>
                <a:latin typeface="Menlo"/>
              </a:rPr>
              <a:t>“</a:t>
            </a:r>
            <a:r>
              <a:rPr lang="de-DE" sz="1800" b="1" dirty="0" err="1" smtClean="0">
                <a:solidFill>
                  <a:srgbClr val="0F7003"/>
                </a:solidFill>
                <a:latin typeface="Menlo"/>
              </a:rPr>
              <a:t>async</a:t>
            </a:r>
            <a:r>
              <a:rPr lang="de-DE" sz="1800" b="1" dirty="0" smtClean="0">
                <a:solidFill>
                  <a:srgbClr val="0F7003"/>
                </a:solidFill>
                <a:latin typeface="Menlo"/>
              </a:rPr>
              <a:t>"</a:t>
            </a:r>
            <a:r>
              <a:rPr lang="de-DE" sz="1800" dirty="0">
                <a:solidFill>
                  <a:srgbClr val="000000"/>
                </a:solidFill>
                <a:latin typeface="Menlo"/>
              </a:rPr>
              <a:t>,</a:t>
            </a:r>
            <a:endParaRPr lang="sv-SE" sz="1800" dirty="0">
              <a:solidFill>
                <a:srgbClr val="000000"/>
              </a:solidFill>
              <a:latin typeface="Menlo"/>
            </a:endParaRPr>
          </a:p>
          <a:p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81257" y="867751"/>
            <a:ext cx="3827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rgbClr val="000000"/>
              </a:solidFill>
              <a:latin typeface="Menlo"/>
            </a:endParaRPr>
          </a:p>
          <a:p>
            <a:r>
              <a:rPr lang="de-DE" dirty="0">
                <a:solidFill>
                  <a:srgbClr val="000000"/>
                </a:solidFill>
                <a:latin typeface="Menlo"/>
              </a:rPr>
              <a:t>  </a:t>
            </a:r>
            <a:r>
              <a:rPr lang="de-DE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de-DE" b="1" dirty="0" err="1" smtClean="0">
                <a:solidFill>
                  <a:srgbClr val="520067"/>
                </a:solidFill>
                <a:latin typeface="Menlo"/>
              </a:rPr>
              <a:t>dependencies</a:t>
            </a:r>
            <a:r>
              <a:rPr lang="de-DE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de-DE" dirty="0">
                <a:solidFill>
                  <a:srgbClr val="000000"/>
                </a:solidFill>
                <a:latin typeface="Menlo"/>
              </a:rPr>
              <a:t>: {</a:t>
            </a:r>
          </a:p>
          <a:p>
            <a:r>
              <a:rPr lang="tr-TR" dirty="0">
                <a:solidFill>
                  <a:srgbClr val="000000"/>
                </a:solidFill>
                <a:latin typeface="Menlo"/>
              </a:rPr>
              <a:t>    </a:t>
            </a:r>
            <a:r>
              <a:rPr lang="tr-TR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tr-TR" b="1" dirty="0" err="1" smtClean="0">
                <a:solidFill>
                  <a:srgbClr val="520067"/>
                </a:solidFill>
                <a:latin typeface="Menlo"/>
              </a:rPr>
              <a:t>bluebird</a:t>
            </a:r>
            <a:r>
              <a:rPr lang="tr-TR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: </a:t>
            </a:r>
            <a:r>
              <a:rPr lang="tr-TR" b="1" dirty="0" smtClean="0">
                <a:solidFill>
                  <a:srgbClr val="0F7003"/>
                </a:solidFill>
                <a:latin typeface="Menlo"/>
              </a:rPr>
              <a:t>"^3.5.0"</a:t>
            </a:r>
          </a:p>
          <a:p>
            <a:r>
              <a:rPr lang="tr-TR" b="1" dirty="0" smtClean="0">
                <a:solidFill>
                  <a:srgbClr val="0F7003"/>
                </a:solidFill>
                <a:latin typeface="Menlo"/>
              </a:rPr>
              <a:t>  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000000"/>
                </a:solidFill>
                <a:latin typeface="Menlo"/>
              </a:rPr>
              <a:t>  </a:t>
            </a:r>
            <a:r>
              <a:rPr lang="tr-TR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tr-TR" b="1" dirty="0" err="1" smtClean="0">
                <a:solidFill>
                  <a:srgbClr val="520067"/>
                </a:solidFill>
                <a:latin typeface="Menlo"/>
              </a:rPr>
              <a:t>devDependencies</a:t>
            </a:r>
            <a:r>
              <a:rPr lang="tr-TR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tr-TR" dirty="0">
                <a:solidFill>
                  <a:srgbClr val="000000"/>
                </a:solidFill>
                <a:latin typeface="Menlo"/>
              </a:rPr>
              <a:t>: {</a:t>
            </a:r>
          </a:p>
          <a:p>
            <a:r>
              <a:rPr lang="sv-SE" dirty="0">
                <a:solidFill>
                  <a:srgbClr val="000000"/>
                </a:solidFill>
                <a:latin typeface="Menlo"/>
              </a:rPr>
              <a:t>    </a:t>
            </a:r>
            <a:r>
              <a:rPr lang="sv-SE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sv-SE" b="1" dirty="0" err="1" smtClean="0">
                <a:solidFill>
                  <a:srgbClr val="520067"/>
                </a:solidFill>
                <a:latin typeface="Menlo"/>
              </a:rPr>
              <a:t>mocha</a:t>
            </a:r>
            <a:r>
              <a:rPr lang="sv-SE" b="1" dirty="0" smtClean="0">
                <a:solidFill>
                  <a:srgbClr val="520067"/>
                </a:solidFill>
                <a:latin typeface="Menlo"/>
              </a:rPr>
              <a:t>"</a:t>
            </a:r>
            <a:r>
              <a:rPr lang="sv-SE" dirty="0">
                <a:solidFill>
                  <a:srgbClr val="000000"/>
                </a:solidFill>
                <a:latin typeface="Menlo"/>
              </a:rPr>
              <a:t>: </a:t>
            </a:r>
            <a:r>
              <a:rPr lang="sv-SE" b="1" dirty="0" smtClean="0">
                <a:solidFill>
                  <a:srgbClr val="0F7003"/>
                </a:solidFill>
                <a:latin typeface="Menlo"/>
              </a:rPr>
              <a:t>"~2.1.0"</a:t>
            </a:r>
          </a:p>
          <a:p>
            <a:r>
              <a:rPr lang="sv-SE" b="1" dirty="0" smtClean="0">
                <a:solidFill>
                  <a:srgbClr val="0F7003"/>
                </a:solidFill>
                <a:latin typeface="Menlo"/>
              </a:rPr>
              <a:t>  </a:t>
            </a:r>
            <a:r>
              <a:rPr lang="sv-SE" dirty="0">
                <a:solidFill>
                  <a:srgbClr val="000000"/>
                </a:solidFill>
                <a:latin typeface="Menlo"/>
              </a:rPr>
              <a:t>}</a:t>
            </a:r>
          </a:p>
          <a:p>
            <a:r>
              <a:rPr lang="sv-SE" dirty="0">
                <a:solidFill>
                  <a:srgbClr val="000000"/>
                </a:solidFill>
                <a:latin typeface="Menlo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257" y="3347829"/>
            <a:ext cx="3223959" cy="31700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smtClean="0"/>
              <a:t>Commands: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express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uninstall express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express@3.2.1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search express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update express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install </a:t>
            </a:r>
            <a:r>
              <a:rPr lang="en-US" sz="2000" dirty="0" err="1" smtClean="0"/>
              <a:t>webpack</a:t>
            </a:r>
            <a:r>
              <a:rPr lang="en-US" sz="2000" dirty="0" smtClean="0"/>
              <a:t> -g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 err="1" smtClean="0"/>
              <a:t>adduser</a:t>
            </a: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err="1" smtClean="0"/>
              <a:t>npm</a:t>
            </a:r>
            <a:r>
              <a:rPr lang="en-US" sz="2000" dirty="0" smtClean="0"/>
              <a:t> publish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41411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types in </a:t>
            </a:r>
            <a:r>
              <a:rPr lang="en-US" dirty="0" err="1" smtClean="0"/>
              <a:t>node.js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+mn-lt"/>
              </a:rPr>
              <a:t>Readable </a:t>
            </a:r>
            <a:r>
              <a:rPr lang="en-US" b="1" dirty="0">
                <a:latin typeface="+mn-lt"/>
              </a:rPr>
              <a:t>stream </a:t>
            </a:r>
            <a:endParaRPr lang="en-US" dirty="0" smtClean="0">
              <a:latin typeface="+mn-lt"/>
            </a:endParaRPr>
          </a:p>
          <a:p>
            <a:pPr marL="857250" lvl="1" indent="-342900">
              <a:buFont typeface="Arial"/>
              <a:buChar char="•"/>
            </a:pPr>
            <a:r>
              <a:rPr lang="en-US" dirty="0" smtClean="0">
                <a:latin typeface="+mn-lt"/>
              </a:rPr>
              <a:t>Example: </a:t>
            </a:r>
            <a:r>
              <a:rPr lang="en-US" dirty="0" err="1" smtClean="0">
                <a:latin typeface="+mn-lt"/>
              </a:rPr>
              <a:t>fs.createReadStream</a:t>
            </a:r>
            <a:r>
              <a:rPr lang="en-US" dirty="0" smtClean="0">
                <a:latin typeface="+mn-lt"/>
              </a:rPr>
              <a:t>()</a:t>
            </a:r>
            <a:endParaRPr lang="en-US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+mn-lt"/>
              </a:rPr>
              <a:t>Writable </a:t>
            </a:r>
            <a:r>
              <a:rPr lang="en-US" b="1" dirty="0">
                <a:latin typeface="+mn-lt"/>
              </a:rPr>
              <a:t>stream </a:t>
            </a:r>
            <a:endParaRPr lang="en-US" dirty="0" smtClean="0">
              <a:latin typeface="+mn-lt"/>
            </a:endParaRPr>
          </a:p>
          <a:p>
            <a:pPr marL="857250" lvl="1" indent="-342900">
              <a:buFont typeface="Arial"/>
              <a:buChar char="•"/>
            </a:pPr>
            <a:r>
              <a:rPr lang="en-US" dirty="0" smtClean="0">
                <a:latin typeface="+mn-lt"/>
              </a:rPr>
              <a:t>Example: </a:t>
            </a:r>
            <a:r>
              <a:rPr lang="en-US" dirty="0" err="1" smtClean="0">
                <a:latin typeface="+mn-lt"/>
              </a:rPr>
              <a:t>fs.createWriteStream</a:t>
            </a:r>
            <a:r>
              <a:rPr lang="en-US" dirty="0" smtClean="0">
                <a:latin typeface="+mn-lt"/>
              </a:rPr>
              <a:t>()</a:t>
            </a:r>
            <a:endParaRPr lang="en-US" dirty="0">
              <a:latin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duplex streams </a:t>
            </a:r>
            <a:r>
              <a:rPr lang="en-US" dirty="0">
                <a:latin typeface="+mn-lt"/>
              </a:rPr>
              <a:t>is both Readable and Writable. An example of that is a TCP socket.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transform </a:t>
            </a:r>
            <a:r>
              <a:rPr lang="en-US" dirty="0">
                <a:latin typeface="+mn-lt"/>
              </a:rPr>
              <a:t>stream is basically a duplex stream that can be used to modify or transform the data as it is written and read. An example of that is the </a:t>
            </a:r>
            <a:r>
              <a:rPr lang="en-US" dirty="0" err="1">
                <a:latin typeface="+mn-lt"/>
              </a:rPr>
              <a:t>zlib.createGzip</a:t>
            </a:r>
            <a:r>
              <a:rPr lang="en-US" dirty="0">
                <a:latin typeface="+mn-lt"/>
              </a:rPr>
              <a:t> stream to compress the data using </a:t>
            </a:r>
            <a:r>
              <a:rPr lang="en-US" dirty="0" err="1">
                <a:latin typeface="+mn-lt"/>
              </a:rPr>
              <a:t>gzip</a:t>
            </a:r>
            <a:r>
              <a:rPr lang="en-US" dirty="0">
                <a:latin typeface="+mn-lt"/>
              </a:rPr>
              <a:t>. </a:t>
            </a:r>
            <a:endParaRPr lang="en-US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All </a:t>
            </a:r>
            <a:r>
              <a:rPr lang="en-US" b="1" dirty="0">
                <a:latin typeface="+mn-lt"/>
              </a:rPr>
              <a:t>streams are instances of </a:t>
            </a:r>
            <a:r>
              <a:rPr lang="en-US" b="1" dirty="0" err="1" smtClean="0">
                <a:latin typeface="+mn-lt"/>
              </a:rPr>
              <a:t>EventEmitter</a:t>
            </a:r>
            <a:r>
              <a:rPr lang="en-US" b="1" dirty="0" smtClean="0">
                <a:latin typeface="+mn-lt"/>
              </a:rPr>
              <a:t>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5121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events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Streams </a:t>
            </a:r>
            <a:r>
              <a:rPr lang="en-US" dirty="0">
                <a:latin typeface="+mn-lt"/>
              </a:rPr>
              <a:t>can also be consumed with events directly. 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Here’s </a:t>
            </a:r>
            <a:r>
              <a:rPr lang="en-US" dirty="0">
                <a:latin typeface="+mn-lt"/>
              </a:rPr>
              <a:t>the simplified event-equivalent code of what the pipe method mainly does to read and write data:</a:t>
            </a:r>
          </a:p>
          <a:p>
            <a:r>
              <a:rPr lang="en-US" dirty="0" smtClean="0">
                <a:latin typeface="+mn-lt"/>
              </a:rPr>
              <a:t>	#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readable</a:t>
            </a:r>
            <a:r>
              <a:rPr lang="en-US" dirty="0" err="1">
                <a:latin typeface="+mn-lt"/>
              </a:rPr>
              <a:t>.pipe</a:t>
            </a:r>
            <a:r>
              <a:rPr lang="en-US" dirty="0">
                <a:latin typeface="+mn-lt"/>
              </a:rPr>
              <a:t>(writable)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660E7A"/>
                </a:solidFill>
                <a:latin typeface="+mn-lt"/>
              </a:rPr>
              <a:t>readable</a:t>
            </a:r>
            <a:r>
              <a:rPr lang="en-US" dirty="0" err="1" smtClean="0">
                <a:latin typeface="+mn-lt"/>
              </a:rPr>
              <a:t>.on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'data'</a:t>
            </a:r>
            <a:r>
              <a:rPr lang="en-US" dirty="0">
                <a:latin typeface="+mn-lt"/>
              </a:rPr>
              <a:t>, (chunk) =&gt; {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    </a:t>
            </a:r>
            <a:r>
              <a:rPr lang="en-US" dirty="0" err="1">
                <a:latin typeface="+mn-lt"/>
              </a:rPr>
              <a:t>writable.write</a:t>
            </a:r>
            <a:r>
              <a:rPr lang="en-US" dirty="0">
                <a:latin typeface="+mn-lt"/>
              </a:rPr>
              <a:t>(chunk);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}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</a:t>
            </a:r>
            <a:r>
              <a:rPr lang="en-US" b="1" dirty="0" err="1" smtClean="0">
                <a:solidFill>
                  <a:srgbClr val="660E7A"/>
                </a:solidFill>
                <a:latin typeface="+mn-lt"/>
              </a:rPr>
              <a:t>readable</a:t>
            </a:r>
            <a:r>
              <a:rPr lang="en-US" dirty="0" err="1" smtClean="0">
                <a:latin typeface="+mn-lt"/>
              </a:rPr>
              <a:t>.on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'end'</a:t>
            </a:r>
            <a:r>
              <a:rPr lang="en-US" dirty="0">
                <a:latin typeface="+mn-lt"/>
              </a:rPr>
              <a:t>, () =&gt; {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    </a:t>
            </a:r>
            <a:r>
              <a:rPr lang="en-US" dirty="0" err="1">
                <a:latin typeface="+mn-lt"/>
              </a:rPr>
              <a:t>writable.end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 smtClean="0">
                <a:latin typeface="+mn-lt"/>
              </a:rPr>
              <a:t>	}</a:t>
            </a:r>
            <a:r>
              <a:rPr lang="en-US" dirty="0">
                <a:latin typeface="+mn-lt"/>
              </a:rPr>
              <a:t>);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548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463" r="6885" b="8924"/>
          <a:stretch/>
        </p:blipFill>
        <p:spPr>
          <a:xfrm>
            <a:off x="28862" y="713518"/>
            <a:ext cx="9037815" cy="515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864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readable stream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{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Readable </a:t>
            </a:r>
            <a:r>
              <a:rPr lang="en-US" dirty="0">
                <a:latin typeface="+mn-lt"/>
              </a:rPr>
              <a:t>} 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'stream'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inStream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new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Readable</a:t>
            </a:r>
            <a:r>
              <a:rPr lang="en-US" dirty="0">
                <a:latin typeface="+mn-lt"/>
              </a:rPr>
              <a:t>();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inStream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push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'ABCDEFGHIJKLM'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inStream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push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'NOPQRSTUVWXYZ'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inStream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push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null</a:t>
            </a:r>
            <a:r>
              <a:rPr lang="en-US" dirty="0">
                <a:latin typeface="+mn-lt"/>
              </a:rPr>
              <a:t>); </a:t>
            </a:r>
            <a:r>
              <a:rPr lang="en-US" i="1" dirty="0">
                <a:solidFill>
                  <a:srgbClr val="808080"/>
                </a:solidFill>
                <a:latin typeface="+mn-lt"/>
              </a:rPr>
              <a:t>// No more data</a:t>
            </a:r>
            <a:br>
              <a:rPr lang="en-US" i="1" dirty="0">
                <a:solidFill>
                  <a:srgbClr val="808080"/>
                </a:solidFill>
                <a:latin typeface="+mn-lt"/>
              </a:rPr>
            </a:br>
            <a:r>
              <a:rPr lang="en-US" dirty="0" err="1">
                <a:solidFill>
                  <a:srgbClr val="458383"/>
                </a:solidFill>
                <a:latin typeface="+mn-lt"/>
              </a:rPr>
              <a:t>inStream</a:t>
            </a:r>
            <a:r>
              <a:rPr lang="en-US" dirty="0" err="1">
                <a:latin typeface="+mn-lt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pipe</a:t>
            </a:r>
            <a:r>
              <a:rPr lang="en-US" dirty="0">
                <a:latin typeface="+mn-lt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process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stdout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318042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transform stream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{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Transform </a:t>
            </a:r>
            <a:r>
              <a:rPr lang="en-US" dirty="0">
                <a:latin typeface="+mn-lt"/>
              </a:rPr>
              <a:t>} 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'stream'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upperCaseTr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new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Transform</a:t>
            </a:r>
            <a:r>
              <a:rPr lang="en-US" dirty="0">
                <a:latin typeface="+mn-lt"/>
              </a:rPr>
              <a:t>({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</a:t>
            </a:r>
            <a:r>
              <a:rPr lang="en-US" dirty="0">
                <a:solidFill>
                  <a:srgbClr val="7A7A43"/>
                </a:solidFill>
                <a:latin typeface="+mn-lt"/>
              </a:rPr>
              <a:t>transform</a:t>
            </a:r>
            <a:r>
              <a:rPr lang="en-US" dirty="0">
                <a:latin typeface="+mn-lt"/>
              </a:rPr>
              <a:t>(chunk, encoding, callback) {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</a:t>
            </a:r>
            <a:r>
              <a:rPr lang="en-US" b="1" dirty="0" err="1">
                <a:solidFill>
                  <a:srgbClr val="000080"/>
                </a:solidFill>
                <a:latin typeface="+mn-lt"/>
              </a:rPr>
              <a:t>this</a:t>
            </a:r>
            <a:r>
              <a:rPr lang="en-US" dirty="0" err="1">
                <a:latin typeface="+mn-lt"/>
              </a:rPr>
              <a:t>.push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chunk.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toString</a:t>
            </a:r>
            <a:r>
              <a:rPr lang="en-US" dirty="0">
                <a:latin typeface="+mn-lt"/>
              </a:rPr>
              <a:t>().</a:t>
            </a:r>
            <a:r>
              <a:rPr lang="en-US" dirty="0" err="1">
                <a:solidFill>
                  <a:srgbClr val="7A7A43"/>
                </a:solidFill>
                <a:latin typeface="+mn-lt"/>
              </a:rPr>
              <a:t>toUpperCase</a:t>
            </a:r>
            <a:r>
              <a:rPr lang="en-US" dirty="0">
                <a:latin typeface="+mn-lt"/>
              </a:rPr>
              <a:t>());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    callback();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}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});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process.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stdin</a:t>
            </a:r>
            <a:r>
              <a:rPr lang="en-US" dirty="0" err="1">
                <a:latin typeface="+mn-lt"/>
              </a:rPr>
              <a:t>.pipe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upperCaseTr</a:t>
            </a:r>
            <a:r>
              <a:rPr lang="en-US" dirty="0">
                <a:latin typeface="+mn-lt"/>
              </a:rPr>
              <a:t>).pipe(</a:t>
            </a:r>
            <a:r>
              <a:rPr lang="en-US" dirty="0" err="1">
                <a:latin typeface="+mn-lt"/>
              </a:rPr>
              <a:t>process.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stdout</a:t>
            </a:r>
            <a:r>
              <a:rPr lang="en-US" dirty="0">
                <a:latin typeface="+mn-lt"/>
              </a:rPr>
              <a:t>);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0576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pipes for data processing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fs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zlib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1" dirty="0">
                <a:latin typeface="+mn-lt"/>
              </a:rPr>
              <a:t>require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zlib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b="1" dirty="0" err="1">
                <a:solidFill>
                  <a:srgbClr val="000080"/>
                </a:solidFill>
                <a:latin typeface="+mn-lt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+mn-lt"/>
              </a:rPr>
              <a:t> </a:t>
            </a:r>
            <a:r>
              <a:rPr lang="en-US" dirty="0">
                <a:solidFill>
                  <a:srgbClr val="458383"/>
                </a:solidFill>
                <a:latin typeface="+mn-lt"/>
              </a:rPr>
              <a:t>file </a:t>
            </a:r>
            <a:r>
              <a:rPr lang="en-US" dirty="0">
                <a:latin typeface="+mn-lt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createReadStream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'./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big.file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);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solidFill>
                  <a:srgbClr val="458383"/>
                </a:solidFill>
                <a:latin typeface="+mn-lt"/>
              </a:rPr>
              <a:t>file</a:t>
            </a:r>
            <a:br>
              <a:rPr lang="en-US" dirty="0">
                <a:solidFill>
                  <a:srgbClr val="458383"/>
                </a:solidFill>
                <a:latin typeface="+mn-lt"/>
              </a:rPr>
            </a:br>
            <a:r>
              <a:rPr lang="en-US" dirty="0">
                <a:solidFill>
                  <a:srgbClr val="458383"/>
                </a:solidFill>
                <a:latin typeface="+mn-lt"/>
              </a:rPr>
              <a:t>    </a:t>
            </a:r>
            <a:r>
              <a:rPr lang="en-US" dirty="0">
                <a:latin typeface="+mn-lt"/>
              </a:rPr>
              <a:t>.pipe(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zlib</a:t>
            </a:r>
            <a:r>
              <a:rPr lang="en-US" dirty="0" err="1">
                <a:latin typeface="+mn-lt"/>
              </a:rPr>
              <a:t>.createGzip</a:t>
            </a:r>
            <a:r>
              <a:rPr lang="en-US" dirty="0">
                <a:latin typeface="+mn-lt"/>
              </a:rPr>
              <a:t>())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.on(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'data'</a:t>
            </a:r>
            <a:r>
              <a:rPr lang="en-US" dirty="0">
                <a:latin typeface="+mn-lt"/>
              </a:rPr>
              <a:t>, () =&gt;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process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stdout</a:t>
            </a:r>
            <a:r>
              <a:rPr lang="en-US" dirty="0" err="1">
                <a:latin typeface="+mn-lt"/>
              </a:rPr>
              <a:t>.write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'.'</a:t>
            </a:r>
            <a:r>
              <a:rPr lang="en-US" dirty="0">
                <a:latin typeface="+mn-lt"/>
              </a:rPr>
              <a:t>))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.pipe(</a:t>
            </a:r>
            <a:r>
              <a:rPr lang="en-US" dirty="0" err="1">
                <a:solidFill>
                  <a:srgbClr val="458383"/>
                </a:solidFill>
                <a:latin typeface="+mn-lt"/>
              </a:rPr>
              <a:t>fs</a:t>
            </a:r>
            <a:r>
              <a:rPr lang="en-US" dirty="0" err="1">
                <a:latin typeface="+mn-lt"/>
              </a:rPr>
              <a:t>.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createWriteStream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b="1" dirty="0" err="1">
                <a:solidFill>
                  <a:srgbClr val="008000"/>
                </a:solidFill>
                <a:latin typeface="+mn-lt"/>
              </a:rPr>
              <a:t>big.gzip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</a:t>
            </a:r>
            <a:r>
              <a:rPr lang="en-US" dirty="0">
                <a:latin typeface="+mn-lt"/>
              </a:rPr>
              <a:t>))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  .on(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'finish'</a:t>
            </a:r>
            <a:r>
              <a:rPr lang="en-US" dirty="0">
                <a:latin typeface="+mn-lt"/>
              </a:rPr>
              <a:t>, () =&gt; </a:t>
            </a:r>
            <a:r>
              <a:rPr lang="en-US" b="1" dirty="0" err="1">
                <a:solidFill>
                  <a:srgbClr val="660E7A"/>
                </a:solidFill>
                <a:latin typeface="+mn-lt"/>
              </a:rPr>
              <a:t>console</a:t>
            </a:r>
            <a:r>
              <a:rPr lang="en-US" dirty="0" err="1">
                <a:latin typeface="+mn-lt"/>
              </a:rPr>
              <a:t>.log</a:t>
            </a:r>
            <a:r>
              <a:rPr lang="en-US" dirty="0">
                <a:latin typeface="+mn-lt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+mn-lt"/>
              </a:rPr>
              <a:t>'Done'</a:t>
            </a:r>
            <a:r>
              <a:rPr lang="en-US" dirty="0">
                <a:latin typeface="+mn-lt"/>
              </a:rPr>
              <a:t>));</a:t>
            </a:r>
            <a:br>
              <a:rPr lang="en-US" dirty="0">
                <a:latin typeface="+mn-lt"/>
              </a:rPr>
            </a:b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2257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852205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 modern 2015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 2016 LTC Structured template" id="{40042C15-B4F2-D94F-94B4-1CD95A98B1FC}" vid="{C7E96C23-103A-5047-802D-7605F3EFAE4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 2016 LTC Structured template.potx</Template>
  <TotalTime>58570</TotalTime>
  <Words>2189</Words>
  <Application>Microsoft Macintosh PowerPoint</Application>
  <PresentationFormat>On-screen Show (4:3)</PresentationFormat>
  <Paragraphs>509</Paragraphs>
  <Slides>96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8" baseType="lpstr">
      <vt:lpstr>Avenir Next</vt:lpstr>
      <vt:lpstr>Avenir Next Medium</vt:lpstr>
      <vt:lpstr>Calibri</vt:lpstr>
      <vt:lpstr>Calibri Light</vt:lpstr>
      <vt:lpstr>Courier New</vt:lpstr>
      <vt:lpstr>Menlo</vt:lpstr>
      <vt:lpstr>Menlo Bold</vt:lpstr>
      <vt:lpstr>Open Sans</vt:lpstr>
      <vt:lpstr>Times New Roman</vt:lpstr>
      <vt:lpstr>Wingdings</vt:lpstr>
      <vt:lpstr>Arial</vt:lpstr>
      <vt:lpstr>Luxoft modern 2015</vt:lpstr>
      <vt:lpstr>NODE.JS</vt:lpstr>
      <vt:lpstr>PowerPoint Presentation</vt:lpstr>
      <vt:lpstr>PowerPoint Presentation</vt:lpstr>
      <vt:lpstr>node.js features</vt:lpstr>
      <vt:lpstr>multithreaded server request processing</vt:lpstr>
      <vt:lpstr>node.js request processing with event loop</vt:lpstr>
      <vt:lpstr>NPM</vt:lpstr>
      <vt:lpstr>NPM</vt:lpstr>
      <vt:lpstr>package.json</vt:lpstr>
      <vt:lpstr>npm folders</vt:lpstr>
      <vt:lpstr>package-lock.json</vt:lpstr>
      <vt:lpstr>popular npm modules</vt:lpstr>
      <vt:lpstr>forever module</vt:lpstr>
      <vt:lpstr>Common.JS module system</vt:lpstr>
      <vt:lpstr>CommonJS module</vt:lpstr>
      <vt:lpstr>CommonJS client</vt:lpstr>
      <vt:lpstr>exports and module.exports</vt:lpstr>
      <vt:lpstr>express framework</vt:lpstr>
      <vt:lpstr>Minimal express app</vt:lpstr>
      <vt:lpstr>express routing</vt:lpstr>
      <vt:lpstr>get and post request</vt:lpstr>
      <vt:lpstr>parameters in request url</vt:lpstr>
      <vt:lpstr>request query</vt:lpstr>
      <vt:lpstr>pattern matched route</vt:lpstr>
      <vt:lpstr>app.route()</vt:lpstr>
      <vt:lpstr>put router to separate module</vt:lpstr>
      <vt:lpstr>response methods</vt:lpstr>
      <vt:lpstr>pug template engine</vt:lpstr>
      <vt:lpstr>pug template engine</vt:lpstr>
      <vt:lpstr>loops in pug</vt:lpstr>
      <vt:lpstr>conditions and variables in pug</vt:lpstr>
      <vt:lpstr>pug each</vt:lpstr>
      <vt:lpstr>pug template inheritance</vt:lpstr>
      <vt:lpstr>pug block append/prepend</vt:lpstr>
      <vt:lpstr>pug: mixins</vt:lpstr>
      <vt:lpstr>middleware</vt:lpstr>
      <vt:lpstr>middleware</vt:lpstr>
      <vt:lpstr>express structure</vt:lpstr>
      <vt:lpstr>restricting middleware to route</vt:lpstr>
      <vt:lpstr>Order of Middleware Calls</vt:lpstr>
      <vt:lpstr>body-parser middleware</vt:lpstr>
      <vt:lpstr>session middleware</vt:lpstr>
      <vt:lpstr>examples</vt:lpstr>
      <vt:lpstr>example: notes</vt:lpstr>
      <vt:lpstr>example: post note</vt:lpstr>
      <vt:lpstr>use express to create rest service</vt:lpstr>
      <vt:lpstr>Serving static files</vt:lpstr>
      <vt:lpstr>example: rest service - get</vt:lpstr>
      <vt:lpstr>example: rest service - post</vt:lpstr>
      <vt:lpstr>jquery client</vt:lpstr>
      <vt:lpstr>using pug on client</vt:lpstr>
      <vt:lpstr>error handling</vt:lpstr>
      <vt:lpstr>default error handler</vt:lpstr>
      <vt:lpstr>error handling</vt:lpstr>
      <vt:lpstr>custom error class</vt:lpstr>
      <vt:lpstr>debugging logging</vt:lpstr>
      <vt:lpstr>node event loop timers</vt:lpstr>
      <vt:lpstr>set immediate</vt:lpstr>
      <vt:lpstr>set immediate</vt:lpstr>
      <vt:lpstr>unref</vt:lpstr>
      <vt:lpstr>node event loop</vt:lpstr>
      <vt:lpstr>timers</vt:lpstr>
      <vt:lpstr>node events and streams</vt:lpstr>
      <vt:lpstr>Event emitter</vt:lpstr>
      <vt:lpstr>Simplest HTTP server</vt:lpstr>
      <vt:lpstr>HTTP server</vt:lpstr>
      <vt:lpstr>Standard input/output</vt:lpstr>
      <vt:lpstr>read from file</vt:lpstr>
      <vt:lpstr>Working with files</vt:lpstr>
      <vt:lpstr>Low level work with files</vt:lpstr>
      <vt:lpstr>Exception handling: sync</vt:lpstr>
      <vt:lpstr>Exception handling: async</vt:lpstr>
      <vt:lpstr>File streams</vt:lpstr>
      <vt:lpstr>Listing files</vt:lpstr>
      <vt:lpstr>async/await syntax</vt:lpstr>
      <vt:lpstr>async/await syntax</vt:lpstr>
      <vt:lpstr>async/await parallel execution</vt:lpstr>
      <vt:lpstr>exception processing with async/await</vt:lpstr>
      <vt:lpstr>loop with async/await</vt:lpstr>
      <vt:lpstr>reading file with async/await </vt:lpstr>
      <vt:lpstr>using bluebird</vt:lpstr>
      <vt:lpstr>async/await with express</vt:lpstr>
      <vt:lpstr>no need to try…catch: async middleware</vt:lpstr>
      <vt:lpstr>node streams</vt:lpstr>
      <vt:lpstr>PowerPoint Presentation</vt:lpstr>
      <vt:lpstr>creating big file with streams</vt:lpstr>
      <vt:lpstr>create writable stream to count occurences of 13</vt:lpstr>
      <vt:lpstr>create server with file contents</vt:lpstr>
      <vt:lpstr>create server with stream api</vt:lpstr>
      <vt:lpstr>stream types in node.js</vt:lpstr>
      <vt:lpstr>stream events</vt:lpstr>
      <vt:lpstr>PowerPoint Presentation</vt:lpstr>
      <vt:lpstr>create readable stream</vt:lpstr>
      <vt:lpstr>create transform stream</vt:lpstr>
      <vt:lpstr>using pipes for data processing</vt:lpstr>
      <vt:lpstr>thank you!</vt:lpstr>
    </vt:vector>
  </TitlesOfParts>
  <Company>vladson@ya.ru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Vladimir Sonkin</dc:creator>
  <cp:lastModifiedBy>Владимир Сонькин</cp:lastModifiedBy>
  <cp:revision>44</cp:revision>
  <dcterms:created xsi:type="dcterms:W3CDTF">2017-07-20T14:38:40Z</dcterms:created>
  <dcterms:modified xsi:type="dcterms:W3CDTF">2017-09-11T22:54:17Z</dcterms:modified>
</cp:coreProperties>
</file>