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8" r:id="rId5"/>
    <p:sldId id="270" r:id="rId6"/>
    <p:sldId id="269" r:id="rId7"/>
    <p:sldId id="271" r:id="rId8"/>
    <p:sldId id="260" r:id="rId9"/>
    <p:sldId id="258" r:id="rId10"/>
    <p:sldId id="267" r:id="rId11"/>
    <p:sldId id="266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674"/>
  </p:normalViewPr>
  <p:slideViewPr>
    <p:cSldViewPr snapToGrid="0">
      <p:cViewPr varScale="1">
        <p:scale>
          <a:sx n="58" d="100"/>
          <a:sy n="58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r>
              <a:rPr lang="en-US" baseline="0" dirty="0" smtClean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stockcharts.com</a:t>
            </a:r>
            <a:r>
              <a:rPr lang="en-US" dirty="0" smtClean="0"/>
              <a:t>/school/</a:t>
            </a:r>
            <a:r>
              <a:rPr lang="en-US" dirty="0" err="1" smtClean="0"/>
              <a:t>doku.php?id</a:t>
            </a:r>
            <a:r>
              <a:rPr lang="en-US" dirty="0" smtClean="0"/>
              <a:t>=</a:t>
            </a:r>
            <a:r>
              <a:rPr lang="en-US" dirty="0" err="1" smtClean="0"/>
              <a:t>chart_school:technical_indicators:relative_strength_index_rsi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Feb. 07,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56089"/>
              </p:ext>
            </p:extLst>
          </p:nvPr>
        </p:nvGraphicFramePr>
        <p:xfrm>
          <a:off x="723549" y="1563688"/>
          <a:ext cx="8504238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/>
                <a:gridCol w="3614386"/>
                <a:gridCol w="34163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Fundamental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</a:t>
                      </a:r>
                      <a:r>
                        <a:rPr lang="en-US" baseline="0" dirty="0" smtClean="0"/>
                        <a:t> 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movement and patterns to predict future price</a:t>
                      </a:r>
                      <a:r>
                        <a:rPr lang="en-US" baseline="0" dirty="0" smtClean="0"/>
                        <a:t> movement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 reports,</a:t>
                      </a:r>
                      <a:r>
                        <a:rPr lang="en-US" baseline="0" dirty="0" smtClean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Buy: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rice &lt;</a:t>
                      </a:r>
                      <a:r>
                        <a:rPr lang="en-US" baseline="0" dirty="0" smtClean="0"/>
                        <a:t> intrinsic value </a:t>
                      </a:r>
                    </a:p>
                    <a:p>
                      <a:r>
                        <a:rPr lang="en-US" baseline="0" dirty="0" smtClean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Buy:</a:t>
                      </a:r>
                      <a:r>
                        <a:rPr lang="en-US" baseline="0" dirty="0" smtClean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 trading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Swing trader and short term day traders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Days,</a:t>
                      </a:r>
                      <a:r>
                        <a:rPr lang="en-US" baseline="0" dirty="0" smtClean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Days,</a:t>
                      </a:r>
                      <a:r>
                        <a:rPr lang="en-US" baseline="0" dirty="0" smtClean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expectation</a:t>
                      </a:r>
                      <a:r>
                        <a:rPr lang="en-US" baseline="0" dirty="0" smtClean="0"/>
                        <a:t> vs. actual outcome</a:t>
                      </a:r>
                    </a:p>
                    <a:p>
                      <a:r>
                        <a:rPr lang="en-US" baseline="0" dirty="0" smtClean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Trend lines, support &amp; resistance, Dow</a:t>
                      </a:r>
                      <a:r>
                        <a:rPr lang="en-US" baseline="0" dirty="0" smtClean="0"/>
                        <a:t> Theory, price pattern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Use trading volume and share prices to project a target price. Not concerned with trader's reason for trading, but only that the trades have occurred. </a:t>
            </a:r>
          </a:p>
          <a:p>
            <a:pPr lvl="1"/>
            <a:r>
              <a:rPr lang="en-US" dirty="0"/>
              <a:t>Advantage of technical:</a:t>
            </a:r>
          </a:p>
          <a:p>
            <a:pPr lvl="2"/>
            <a:r>
              <a:rPr lang="en-US" dirty="0"/>
              <a:t>actual price and volume data is observable whereas fundamental is subject to assumptions or restatements, and may not be available for all assets </a:t>
            </a:r>
            <a:r>
              <a:rPr lang="en-US" dirty="0" smtClean="0"/>
              <a:t>(i.e.. </a:t>
            </a:r>
            <a:r>
              <a:rPr lang="en-US" dirty="0"/>
              <a:t>currency &amp; commodities)-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pplied </a:t>
            </a:r>
            <a:r>
              <a:rPr lang="en-US" dirty="0"/>
              <a:t>to asset prices w/o future cash flows </a:t>
            </a:r>
            <a:r>
              <a:rPr lang="en-US" dirty="0" smtClean="0"/>
              <a:t>(dividend </a:t>
            </a:r>
            <a:r>
              <a:rPr lang="en-US" dirty="0"/>
              <a:t>and interest)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inancial </a:t>
            </a:r>
            <a:r>
              <a:rPr lang="en-US" dirty="0"/>
              <a:t>statement fraud proof: price &amp; volume reflect the true value of the company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if the price &amp; volume doesn't not reflect the true supply &amp; demand (i.e. illiquid markets and markets subject to outside manipulation)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technical analysis:</a:t>
            </a:r>
          </a:p>
          <a:p>
            <a:pPr lvl="1"/>
            <a:r>
              <a:rPr lang="en-US" dirty="0" smtClean="0"/>
              <a:t>Simple Moving Average</a:t>
            </a:r>
          </a:p>
          <a:p>
            <a:pPr lvl="1"/>
            <a:r>
              <a:rPr lang="en-US" dirty="0" smtClean="0"/>
              <a:t>Relative Strength Indicator</a:t>
            </a:r>
          </a:p>
          <a:p>
            <a:r>
              <a:rPr lang="en-US" dirty="0" smtClean="0"/>
              <a:t>In depth look at RSI and portfolio optimization</a:t>
            </a:r>
          </a:p>
          <a:p>
            <a:r>
              <a:rPr lang="en-US" dirty="0" smtClean="0"/>
              <a:t>Performance comparison between RSI balanced portfolio, equal weighted portfolio and SP500</a:t>
            </a:r>
          </a:p>
          <a:p>
            <a:r>
              <a:rPr lang="en-US" dirty="0" smtClean="0"/>
              <a:t>Comparison of technical analysis and </a:t>
            </a:r>
            <a:r>
              <a:rPr lang="en-US" smtClean="0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echnical analysis definition</a:t>
            </a:r>
          </a:p>
          <a:p>
            <a:r>
              <a:rPr lang="en-US" dirty="0" smtClean="0"/>
              <a:t>Indicators</a:t>
            </a:r>
          </a:p>
          <a:p>
            <a:r>
              <a:rPr lang="en-US" dirty="0" smtClean="0"/>
              <a:t>Portfolio Composition</a:t>
            </a:r>
          </a:p>
          <a:p>
            <a:r>
              <a:rPr lang="en-US" dirty="0" smtClean="0"/>
              <a:t>Portfolio performance comparison</a:t>
            </a:r>
          </a:p>
          <a:p>
            <a:r>
              <a:rPr lang="en-US" dirty="0" smtClean="0"/>
              <a:t>Technical analysis vs. 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Equity </a:t>
            </a:r>
            <a:r>
              <a:rPr lang="en-US" dirty="0"/>
              <a:t>analysis methodology for forecasting the direction of prices </a:t>
            </a:r>
            <a:r>
              <a:rPr lang="en-US" dirty="0" smtClean="0"/>
              <a:t>using historic data, mostly based on price and volume</a:t>
            </a:r>
            <a:endParaRPr lang="en-US" dirty="0"/>
          </a:p>
          <a:p>
            <a:r>
              <a:rPr lang="en-US" dirty="0" smtClean="0"/>
              <a:t>Price </a:t>
            </a:r>
            <a:r>
              <a:rPr lang="en-US" dirty="0"/>
              <a:t>and </a:t>
            </a:r>
            <a:r>
              <a:rPr lang="en-US" dirty="0" smtClean="0"/>
              <a:t>volume </a:t>
            </a:r>
            <a:r>
              <a:rPr lang="en-US" dirty="0"/>
              <a:t>reflects the collective </a:t>
            </a:r>
            <a:r>
              <a:rPr lang="en-US" dirty="0" err="1"/>
              <a:t>behaviour</a:t>
            </a:r>
            <a:r>
              <a:rPr lang="en-US" dirty="0"/>
              <a:t> of buyers and </a:t>
            </a:r>
            <a:r>
              <a:rPr lang="en-US" dirty="0" smtClean="0"/>
              <a:t>sellers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market </a:t>
            </a:r>
            <a:r>
              <a:rPr lang="en-US" dirty="0"/>
              <a:t>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Indicators </a:t>
            </a:r>
            <a:r>
              <a:rPr lang="mr-IN" smtClean="0"/>
              <a:t>–</a:t>
            </a:r>
            <a:r>
              <a:rPr lang="en-US" smtClean="0"/>
              <a:t> Moving Average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closing price over a specified </a:t>
            </a:r>
            <a:r>
              <a:rPr lang="en-US" dirty="0" smtClean="0"/>
              <a:t>period (long term &amp; short term trend lines)  </a:t>
            </a:r>
            <a:endParaRPr lang="en-US" dirty="0"/>
          </a:p>
          <a:p>
            <a:r>
              <a:rPr lang="en-US" dirty="0"/>
              <a:t>Smooth out fluctuation &amp; provide market </a:t>
            </a:r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Long time period will have a smoother curve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 </a:t>
            </a:r>
            <a:r>
              <a:rPr lang="mr-IN" dirty="0" smtClean="0"/>
              <a:t>–</a:t>
            </a:r>
            <a:r>
              <a:rPr lang="en-US" dirty="0" smtClean="0"/>
              <a:t> Moving Average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056" y="1562100"/>
            <a:ext cx="740322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80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Oscillators </a:t>
            </a:r>
            <a:r>
              <a:rPr lang="mr-IN" dirty="0" smtClean="0"/>
              <a:t>–</a:t>
            </a:r>
            <a:r>
              <a:rPr lang="en-US" dirty="0" smtClean="0"/>
              <a:t> Relative Strength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of total price increase to total price decrease over a selected number of periods</a:t>
            </a:r>
          </a:p>
          <a:p>
            <a:r>
              <a:rPr lang="en-US" dirty="0" smtClean="0"/>
              <a:t>Oscillate from 0 ~ 100</a:t>
            </a:r>
          </a:p>
          <a:p>
            <a:r>
              <a:rPr lang="en-US" dirty="0" smtClean="0"/>
              <a:t>&gt;70 : </a:t>
            </a:r>
            <a:r>
              <a:rPr lang="en-US" dirty="0"/>
              <a:t>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  <a:endParaRPr lang="en-US" dirty="0" smtClean="0"/>
          </a:p>
          <a:p>
            <a:r>
              <a:rPr lang="en-US" dirty="0" smtClean="0"/>
              <a:t>&lt;30: </a:t>
            </a:r>
            <a:r>
              <a:rPr lang="en-US" dirty="0"/>
              <a:t>Oversold </a:t>
            </a:r>
            <a:r>
              <a:rPr lang="mr-IN" dirty="0"/>
              <a:t>–</a:t>
            </a:r>
            <a:r>
              <a:rPr lang="en-US" dirty="0"/>
              <a:t> price is too low, and it is likely to </a:t>
            </a:r>
            <a:r>
              <a:rPr lang="en-US" dirty="0" smtClean="0"/>
              <a:t>increase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32" y="2160588"/>
            <a:ext cx="5301167" cy="4373463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497</Words>
  <Application>Microsoft Office PowerPoint</Application>
  <PresentationFormat>Widescreen</PresentationFormat>
  <Paragraphs>76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Mangal</vt:lpstr>
      <vt:lpstr>Trebuchet MS</vt:lpstr>
      <vt:lpstr>Wingdings 3</vt:lpstr>
      <vt:lpstr>Facet</vt:lpstr>
      <vt:lpstr>Equation</vt:lpstr>
      <vt:lpstr>Technical Analysis</vt:lpstr>
      <vt:lpstr>Problem Statement</vt:lpstr>
      <vt:lpstr>What is Technical Analysis</vt:lpstr>
      <vt:lpstr>Price Indicators – Moving Average</vt:lpstr>
      <vt:lpstr>Price Indicator – Moving Average</vt:lpstr>
      <vt:lpstr>Momentum Oscillators – Relative Strength Index </vt:lpstr>
      <vt:lpstr>Momentum Oscillators – Relative Strength Index </vt:lpstr>
      <vt:lpstr>Single Stock Technical Analysis</vt:lpstr>
      <vt:lpstr>DEMO</vt:lpstr>
      <vt:lpstr>Comparison with Fundamental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Tian Yang</cp:lastModifiedBy>
  <cp:revision>48</cp:revision>
  <dcterms:modified xsi:type="dcterms:W3CDTF">2017-02-05T04:36:52Z</dcterms:modified>
</cp:coreProperties>
</file>