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7" r:id="rId4"/>
    <p:sldId id="272" r:id="rId5"/>
    <p:sldId id="273" r:id="rId6"/>
    <p:sldId id="274" r:id="rId7"/>
    <p:sldId id="269" r:id="rId8"/>
    <p:sldId id="271" r:id="rId9"/>
    <p:sldId id="260" r:id="rId10"/>
    <p:sldId id="258" r:id="rId11"/>
    <p:sldId id="267" r:id="rId12"/>
    <p:sldId id="266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5"/>
    <p:restoredTop sz="94674"/>
  </p:normalViewPr>
  <p:slideViewPr>
    <p:cSldViewPr snapToGrid="0">
      <p:cViewPr varScale="1">
        <p:scale>
          <a:sx n="58" d="100"/>
          <a:sy n="58" d="100"/>
        </p:scale>
        <p:origin x="67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5F61B-2629-4711-AA38-264E458EB4B6}" type="datetimeFigureOut">
              <a:rPr lang="en-US"/>
              <a:t>2/7/2017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885E-95FB-48AA-A3B2-ABB309CE7A1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4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smtClean="0"/>
              <a:t>References: Simple Moving Average - SMA Definition | Investopedia http://www.investopedia.com/terms/s/sma.asp </a:t>
            </a:r>
          </a:p>
          <a:p>
            <a:r>
              <a:rPr lang="en-CA" dirty="0" smtClean="0"/>
              <a:t>By Casey Murphy, Senior Analyst ChartAdvisor.com </a:t>
            </a:r>
          </a:p>
          <a:p>
            <a:endParaRPr lang="en-US" dirty="0" smtClean="0"/>
          </a:p>
          <a:p>
            <a:r>
              <a:rPr lang="en-CA" dirty="0" smtClean="0"/>
              <a:t>A simple moving average is customizable in that it can be calculated for a different number of time periods, simply by adding the closing price of the security for a number of time periods and then dividing this total by the number of time periods, which gives the average price of the security over the time period. A simple moving average </a:t>
            </a:r>
            <a:r>
              <a:rPr lang="en-CA" dirty="0" err="1" smtClean="0"/>
              <a:t>smoothes</a:t>
            </a:r>
            <a:r>
              <a:rPr lang="en-CA" dirty="0" smtClean="0"/>
              <a:t> out volatility, and makes it easier to view the price trend of a security.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72100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Indicators are used in two main ways: to confirm price movement and the quality of chart patterns, and to form buy and sell signals. 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2969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http://finance.yahoo.com/quote/ibm/history?ltr=1</a:t>
            </a:r>
          </a:p>
          <a:p>
            <a:r>
              <a:rPr lang="en-CA" dirty="0" smtClean="0"/>
              <a:t>http://stockcharts.com/school/doku.php?id=chart_school:technical_indicators:moving_averages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9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US" baseline="0" dirty="0"/>
              <a:t> CFA Investments Chapter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4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5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0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Feb. 07, </a:t>
            </a:r>
            <a:r>
              <a:rPr lang="en-US" dirty="0" smtClean="0"/>
              <a:t>2017</a:t>
            </a:r>
          </a:p>
          <a:p>
            <a:r>
              <a:rPr lang="en-US" dirty="0"/>
              <a:t>Tian Run Yang, Cheng Zhou, </a:t>
            </a:r>
            <a:r>
              <a:rPr lang="en-US" dirty="0" err="1"/>
              <a:t>Shiyuan</a:t>
            </a:r>
            <a:r>
              <a:rPr lang="en-US" dirty="0"/>
              <a:t> Wu, </a:t>
            </a:r>
            <a:r>
              <a:rPr lang="en-US" dirty="0" err="1"/>
              <a:t>Yida</a:t>
            </a:r>
            <a:r>
              <a:rPr lang="en-US" dirty="0"/>
              <a:t> Wang, and </a:t>
            </a:r>
            <a:r>
              <a:rPr lang="en-US" dirty="0" err="1"/>
              <a:t>Mengtian</a:t>
            </a:r>
            <a:r>
              <a:rPr lang="en-US" dirty="0"/>
              <a:t> 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RSI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3600" b="0" dirty="0"/>
              </a:p>
              <a:p>
                <a:pPr marL="0" indent="0" algn="ctr">
                  <a:buNone/>
                </a:pPr>
                <a:r>
                  <a:rPr lang="en-US" sz="3600" dirty="0" err="1"/>
                  <a:t>s.t.</a:t>
                </a:r>
                <a:r>
                  <a:rPr lang="en-US" sz="3600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CA" sz="3600" b="0" dirty="0"/>
              </a:p>
              <a:p>
                <a:pPr marL="0" indent="0" algn="ctr">
                  <a:buNone/>
                </a:pPr>
                <a:r>
                  <a:rPr lang="en-CA" sz="3600" b="0" dirty="0"/>
                  <a:t>	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600" dirty="0"/>
                  <a:t>	</a:t>
                </a:r>
              </a:p>
              <a:p>
                <a:pPr marL="0" indent="0">
                  <a:buNone/>
                </a:pPr>
                <a:r>
                  <a:rPr lang="en-CA" dirty="0"/>
                  <a:t>where w is the portfolio weights, R the vector of RSI values for all stocks 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1600" b="1" dirty="0"/>
                  <a:t>Source: </a:t>
                </a:r>
                <a:r>
                  <a:rPr lang="en-CA" sz="1600" b="1" dirty="0" err="1"/>
                  <a:t>Finnerman</a:t>
                </a:r>
                <a:r>
                  <a:rPr lang="en-CA" sz="1600" b="1" dirty="0"/>
                  <a:t> &amp; </a:t>
                </a:r>
                <a:r>
                  <a:rPr lang="en-CA" sz="1600" b="1" dirty="0" err="1"/>
                  <a:t>Kirchmann</a:t>
                </a:r>
                <a:r>
                  <a:rPr lang="en-CA" sz="1600" b="1" dirty="0"/>
                  <a:t>, Evaluation of Alternative Weighting Techniques on the Swedish Stock Market, Royal Institute of Technology, 2015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39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608" y="609600"/>
            <a:ext cx="9932940" cy="1320800"/>
          </a:xfrm>
        </p:spPr>
        <p:txBody>
          <a:bodyPr/>
          <a:lstStyle/>
          <a:p>
            <a:r>
              <a:rPr lang="en-US" altLang="zh-CN" dirty="0" smtClean="0"/>
              <a:t>Fundamental Analysis VS</a:t>
            </a:r>
            <a:r>
              <a:rPr lang="en-US" dirty="0" smtClean="0"/>
              <a:t> </a:t>
            </a:r>
            <a:r>
              <a:rPr lang="en-US" altLang="zh-CN" dirty="0" smtClean="0"/>
              <a:t>Technical </a:t>
            </a:r>
            <a:r>
              <a:rPr lang="en-US" dirty="0" smtClean="0"/>
              <a:t> </a:t>
            </a:r>
            <a:r>
              <a:rPr lang="en-US" dirty="0"/>
              <a:t>Analysis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706501"/>
              </p:ext>
            </p:extLst>
          </p:nvPr>
        </p:nvGraphicFramePr>
        <p:xfrm>
          <a:off x="723549" y="1563688"/>
          <a:ext cx="8504238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5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14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163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Fundamental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Intrinsic (long-term)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/>
                        <a:t>value of an asset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movement and patterns to predict future price</a:t>
                      </a:r>
                      <a:r>
                        <a:rPr lang="en-US" baseline="0" dirty="0"/>
                        <a:t> movement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Financial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reports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news, industry statics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smtClean="0"/>
                        <a:t>price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/>
                        <a:t>trading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Buy:</a:t>
                      </a:r>
                      <a:r>
                        <a:rPr lang="en-US" baseline="0" dirty="0"/>
                        <a:t> p</a:t>
                      </a:r>
                      <a:r>
                        <a:rPr lang="en-US" dirty="0"/>
                        <a:t>rice &lt;</a:t>
                      </a:r>
                      <a:r>
                        <a:rPr lang="en-US" baseline="0" dirty="0"/>
                        <a:t> intrinsic value </a:t>
                      </a:r>
                    </a:p>
                    <a:p>
                      <a:r>
                        <a:rPr lang="en-US" baseline="0" dirty="0"/>
                        <a:t>Sell: price &gt; intrinsic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Buy:</a:t>
                      </a:r>
                      <a:r>
                        <a:rPr lang="en-US" baseline="0" dirty="0"/>
                        <a:t> predict a price has a high probability moving to profit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term trading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Swing trader and short term day traders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Days,</a:t>
                      </a:r>
                      <a:r>
                        <a:rPr lang="en-US" baseline="0" dirty="0"/>
                        <a:t> weeks or even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Days,</a:t>
                      </a:r>
                      <a:r>
                        <a:rPr lang="en-US" baseline="0" dirty="0"/>
                        <a:t> minutes. Can be long term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expectation</a:t>
                      </a:r>
                      <a:r>
                        <a:rPr lang="en-US" baseline="0" dirty="0"/>
                        <a:t> vs. actual outcome</a:t>
                      </a:r>
                    </a:p>
                    <a:p>
                      <a:r>
                        <a:rPr lang="en-US" baseline="0" dirty="0"/>
                        <a:t>Current news event vs. historical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Trend lines, support &amp; resistance, Dow</a:t>
                      </a:r>
                      <a:r>
                        <a:rPr lang="en-US" baseline="0" dirty="0"/>
                        <a:t> Theory, price pattern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4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Fundamental Analysis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1" y="1688000"/>
            <a:ext cx="8805336" cy="38807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Technical</a:t>
            </a:r>
            <a:r>
              <a:rPr lang="zh-CN" altLang="en-US" sz="2000" dirty="0"/>
              <a:t> </a:t>
            </a:r>
            <a:r>
              <a:rPr lang="en-US" altLang="zh-CN" sz="2000" dirty="0"/>
              <a:t>Analysis</a:t>
            </a:r>
            <a:r>
              <a:rPr lang="zh-CN" altLang="en-US" sz="2000" dirty="0"/>
              <a:t> </a:t>
            </a:r>
            <a:r>
              <a:rPr lang="en-US" altLang="zh-CN" sz="1600" dirty="0"/>
              <a:t>only</a:t>
            </a:r>
            <a:r>
              <a:rPr lang="zh-CN" altLang="en-US" sz="1600" dirty="0"/>
              <a:t> </a:t>
            </a:r>
            <a:r>
              <a:rPr lang="en-US" altLang="zh-CN" sz="1600" dirty="0"/>
              <a:t>u</a:t>
            </a:r>
            <a:r>
              <a:rPr lang="en-US" sz="1600" dirty="0"/>
              <a:t>se</a:t>
            </a:r>
            <a:r>
              <a:rPr lang="en-US" altLang="zh-CN" sz="1600" dirty="0"/>
              <a:t>s</a:t>
            </a:r>
            <a:r>
              <a:rPr lang="en-US" sz="1600" dirty="0"/>
              <a:t> </a:t>
            </a:r>
            <a:r>
              <a:rPr lang="en-US" sz="1600" u="sng" dirty="0"/>
              <a:t>trading volume</a:t>
            </a:r>
            <a:r>
              <a:rPr lang="en-US" sz="1600" dirty="0"/>
              <a:t> and </a:t>
            </a:r>
            <a:r>
              <a:rPr lang="en-US" sz="1600" u="sng" dirty="0"/>
              <a:t>share </a:t>
            </a:r>
            <a:r>
              <a:rPr lang="en-US" sz="1600" u="sng" dirty="0" smtClean="0"/>
              <a:t>prices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>
              <a:lnSpc>
                <a:spcPct val="80000"/>
              </a:lnSpc>
              <a:buFont typeface="Wingdings" charset="0"/>
              <a:buChar char=" "/>
            </a:pPr>
            <a:r>
              <a:rPr lang="zh-CN" altLang="en-US" sz="16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zh-CN" sz="1600" dirty="0" smtClean="0">
                <a:sym typeface="Wingdings"/>
              </a:rPr>
              <a:t> </a:t>
            </a:r>
            <a:r>
              <a:rPr lang="en-US" altLang="zh-CN" sz="1400" dirty="0" smtClean="0"/>
              <a:t>not</a:t>
            </a:r>
            <a:r>
              <a:rPr lang="zh-CN" altLang="en-US" sz="1400" dirty="0" smtClean="0"/>
              <a:t> </a:t>
            </a:r>
            <a:r>
              <a:rPr lang="en-US" sz="1400" dirty="0"/>
              <a:t>concerned with trader's reason for trading</a:t>
            </a:r>
            <a:r>
              <a:rPr lang="en-US" sz="1400" dirty="0" smtClean="0"/>
              <a:t>,</a:t>
            </a:r>
          </a:p>
          <a:p>
            <a:pPr>
              <a:lnSpc>
                <a:spcPct val="80000"/>
              </a:lnSpc>
              <a:buFont typeface="Wingdings" charset="0"/>
              <a:buChar char=" "/>
            </a:pPr>
            <a:r>
              <a:rPr lang="en-US" sz="1400" dirty="0"/>
              <a:t> </a:t>
            </a:r>
            <a:r>
              <a:rPr lang="en-US" sz="1400" dirty="0" smtClean="0"/>
              <a:t>    but </a:t>
            </a:r>
            <a:r>
              <a:rPr lang="en-US" sz="1400" dirty="0"/>
              <a:t>only </a:t>
            </a:r>
            <a:r>
              <a:rPr lang="en-US" sz="1400" dirty="0" smtClean="0"/>
              <a:t>the trades that have </a:t>
            </a:r>
            <a:r>
              <a:rPr lang="en-US" sz="1400" dirty="0"/>
              <a:t>occurred</a:t>
            </a:r>
            <a:r>
              <a:rPr lang="en-US" sz="1600" dirty="0"/>
              <a:t>. 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 smtClean="0"/>
              <a:t>Advantage: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altLang="zh-CN" sz="1400" dirty="0" smtClean="0"/>
              <a:t>The data used (a</a:t>
            </a:r>
            <a:r>
              <a:rPr lang="en-US" sz="1400" dirty="0" smtClean="0"/>
              <a:t>ctual </a:t>
            </a:r>
            <a:r>
              <a:rPr lang="en-US" sz="1400" dirty="0"/>
              <a:t>price </a:t>
            </a:r>
            <a:r>
              <a:rPr lang="en-US" sz="1400" dirty="0" smtClean="0"/>
              <a:t>&amp; volume) is </a:t>
            </a:r>
            <a:r>
              <a:rPr lang="en-US" sz="1400" u="sng" dirty="0" smtClean="0"/>
              <a:t>observable</a:t>
            </a:r>
            <a:r>
              <a:rPr lang="en-US" sz="1400" dirty="0" smtClean="0"/>
              <a:t>,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400" dirty="0" smtClean="0"/>
              <a:t>     whereas </a:t>
            </a:r>
            <a:r>
              <a:rPr lang="en-US" sz="1400" dirty="0"/>
              <a:t>fundamental is subject to </a:t>
            </a:r>
            <a:r>
              <a:rPr lang="en-US" sz="1400" dirty="0" smtClean="0"/>
              <a:t>estimates, assumptions and restatements</a:t>
            </a:r>
            <a:r>
              <a:rPr lang="en-US" sz="1400" dirty="0"/>
              <a:t>, </a:t>
            </a:r>
            <a:endParaRPr lang="en-US" sz="1400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and </a:t>
            </a:r>
            <a:r>
              <a:rPr lang="en-US" sz="1400" dirty="0"/>
              <a:t>may not be </a:t>
            </a:r>
            <a:r>
              <a:rPr lang="en-US" sz="1400" dirty="0" smtClean="0"/>
              <a:t>available </a:t>
            </a:r>
            <a:r>
              <a:rPr lang="en-US" sz="1400" dirty="0"/>
              <a:t>(i.e</a:t>
            </a:r>
            <a:r>
              <a:rPr lang="en-US" sz="1400" dirty="0" smtClean="0"/>
              <a:t>. </a:t>
            </a:r>
            <a:r>
              <a:rPr lang="en-US" sz="1400" dirty="0"/>
              <a:t>currency &amp; </a:t>
            </a:r>
            <a:r>
              <a:rPr lang="en-US" sz="1400" dirty="0" smtClean="0"/>
              <a:t>commodities</a:t>
            </a:r>
            <a:r>
              <a:rPr lang="en-US" sz="1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1400" dirty="0"/>
              <a:t>A</a:t>
            </a:r>
            <a:r>
              <a:rPr lang="en-US" sz="1400" dirty="0"/>
              <a:t>pplied to </a:t>
            </a:r>
            <a:r>
              <a:rPr lang="en-US" sz="1400" dirty="0" smtClean="0"/>
              <a:t>the assets that don’t produce </a:t>
            </a:r>
            <a:r>
              <a:rPr lang="en-US" sz="1400" u="sng" dirty="0"/>
              <a:t>future cash </a:t>
            </a:r>
            <a:r>
              <a:rPr lang="en-US" sz="1400" u="sng" dirty="0" smtClean="0"/>
              <a:t>flows</a:t>
            </a:r>
            <a:r>
              <a:rPr lang="en-US" sz="1400" dirty="0" smtClean="0"/>
              <a:t> (</a:t>
            </a:r>
            <a:r>
              <a:rPr lang="en-US" sz="1400" dirty="0"/>
              <a:t>dividend and interest)</a:t>
            </a:r>
          </a:p>
          <a:p>
            <a:pPr lvl="1">
              <a:lnSpc>
                <a:spcPct val="80000"/>
              </a:lnSpc>
            </a:pPr>
            <a:r>
              <a:rPr lang="en-US" altLang="zh-CN" sz="1400" u="sng" dirty="0"/>
              <a:t>F</a:t>
            </a:r>
            <a:r>
              <a:rPr lang="en-US" sz="1400" u="sng" dirty="0"/>
              <a:t>inancial statement fraud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sz="1400" dirty="0"/>
              <a:t>price &amp; volume reflect the true value of the company</a:t>
            </a:r>
          </a:p>
          <a:p>
            <a:pPr lvl="1"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sz="1600" dirty="0" smtClean="0"/>
              <a:t>Disadvantage: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altLang="zh-CN" sz="1400" dirty="0" smtClean="0"/>
              <a:t>Trading activity may be irrational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CN" sz="1400" dirty="0" smtClean="0">
                <a:latin typeface="Wingdings"/>
                <a:ea typeface="Wingdings"/>
                <a:cs typeface="Wingdings"/>
                <a:sym typeface="Wingdings"/>
              </a:rPr>
              <a:t>  </a:t>
            </a:r>
            <a:r>
              <a:rPr lang="zh-CN" altLang="en-US" sz="1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altLang="zh-CN" sz="1400" dirty="0" smtClean="0">
                <a:sym typeface="Wingdings"/>
              </a:rPr>
              <a:t> </a:t>
            </a:r>
            <a:r>
              <a:rPr lang="en-US" altLang="zh-CN" sz="1400" dirty="0" smtClean="0"/>
              <a:t>can’t</a:t>
            </a:r>
            <a:r>
              <a:rPr lang="zh-CN" altLang="en-US" sz="1400" dirty="0" smtClean="0"/>
              <a:t> </a:t>
            </a:r>
            <a:r>
              <a:rPr lang="en-US" sz="1400" dirty="0"/>
              <a:t>reflect </a:t>
            </a:r>
            <a:r>
              <a:rPr lang="en-US" sz="1400" u="sng" dirty="0"/>
              <a:t>the true supply &amp; demand </a:t>
            </a:r>
            <a:r>
              <a:rPr lang="en-US" sz="1400" u="sng" dirty="0" smtClean="0"/>
              <a:t>relationship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(</a:t>
            </a:r>
            <a:r>
              <a:rPr lang="en-US" sz="1400" dirty="0"/>
              <a:t>i.e. illiquid markets and markets subject to outside manipulation)</a:t>
            </a:r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939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discussed technical analysis:</a:t>
            </a:r>
          </a:p>
          <a:p>
            <a:pPr lvl="1"/>
            <a:r>
              <a:rPr lang="en-US" dirty="0"/>
              <a:t>Simple Moving Average</a:t>
            </a:r>
          </a:p>
          <a:p>
            <a:pPr lvl="1"/>
            <a:r>
              <a:rPr lang="en-US" dirty="0"/>
              <a:t>Relative Strength Indicator</a:t>
            </a:r>
          </a:p>
          <a:p>
            <a:r>
              <a:rPr lang="en-US" dirty="0"/>
              <a:t>In depth look at RSI and portfolio optimization</a:t>
            </a:r>
          </a:p>
          <a:p>
            <a:r>
              <a:rPr lang="en-US" dirty="0"/>
              <a:t>Performance comparison between RSI balanced portfolio, equal weighted portfolio and SP500</a:t>
            </a:r>
          </a:p>
          <a:p>
            <a:r>
              <a:rPr lang="en-US" dirty="0"/>
              <a:t>Comparison of technical analysis and </a:t>
            </a:r>
            <a:r>
              <a:rPr lang="en-US"/>
              <a:t>fundamental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8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 </a:t>
            </a:r>
          </a:p>
        </p:txBody>
      </p:sp>
      <p:pic>
        <p:nvPicPr>
          <p:cNvPr id="4" name="Picture 2" descr="Image result for questions and answer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88" y="2467975"/>
            <a:ext cx="6207160" cy="286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0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2" descr="Image result for thank you presenta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287434"/>
            <a:ext cx="8596312" cy="162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6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Analysis definition</a:t>
            </a:r>
          </a:p>
          <a:p>
            <a:r>
              <a:rPr lang="en-US" dirty="0"/>
              <a:t>Indicators &amp; Oscillators</a:t>
            </a:r>
          </a:p>
          <a:p>
            <a:r>
              <a:rPr lang="en-US" dirty="0"/>
              <a:t>Portfolio Composition</a:t>
            </a:r>
          </a:p>
          <a:p>
            <a:r>
              <a:rPr lang="en-US" dirty="0"/>
              <a:t>Portfolio performance comparison</a:t>
            </a:r>
          </a:p>
          <a:p>
            <a:r>
              <a:rPr lang="en-US" dirty="0"/>
              <a:t>Technical analysis vs. Fundamental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Technical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Equity analysis methodology for forecasting the direction of prices using historic data, mostly based on </a:t>
            </a:r>
            <a:r>
              <a:rPr lang="en-US" b="1" dirty="0">
                <a:solidFill>
                  <a:srgbClr val="0070C0"/>
                </a:solidFill>
              </a:rPr>
              <a:t>price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volume</a:t>
            </a:r>
          </a:p>
          <a:p>
            <a:r>
              <a:rPr lang="en-US" dirty="0"/>
              <a:t>Price and volume reflects the collective </a:t>
            </a:r>
            <a:r>
              <a:rPr lang="en-US" dirty="0" err="1"/>
              <a:t>behaviour</a:t>
            </a:r>
            <a:r>
              <a:rPr lang="en-US" dirty="0"/>
              <a:t> of buyers and sellers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market prices reflect both rational/irrational investor </a:t>
            </a:r>
            <a:r>
              <a:rPr lang="en-US" dirty="0" err="1"/>
              <a:t>behaviour</a:t>
            </a:r>
            <a:r>
              <a:rPr lang="en-US" dirty="0"/>
              <a:t> (efficient market hypothesis does not hold)</a:t>
            </a:r>
          </a:p>
          <a:p>
            <a:pPr lvl="1"/>
            <a:r>
              <a:rPr lang="en-US" dirty="0"/>
              <a:t>investor </a:t>
            </a:r>
            <a:r>
              <a:rPr lang="en-US" dirty="0" err="1"/>
              <a:t>behaviour</a:t>
            </a:r>
            <a:r>
              <a:rPr lang="en-US" dirty="0"/>
              <a:t> is reflected in trends and patterns will repeat and can be used to forecast prices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Indicators – Moving Average</a:t>
            </a:r>
            <a:r>
              <a:rPr lang="en-CA" altLang="en-US" dirty="0" smtClean="0"/>
              <a:t>(MA)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6805"/>
            <a:ext cx="9051458" cy="5051074"/>
          </a:xfrm>
        </p:spPr>
        <p:txBody>
          <a:bodyPr>
            <a:normAutofit fontScale="77500" lnSpcReduction="20000"/>
          </a:bodyPr>
          <a:lstStyle/>
          <a:p>
            <a:r>
              <a:rPr lang="en-CA" altLang="en-US" sz="2300" b="1" dirty="0" smtClean="0"/>
              <a:t>'Moving Average-MA‘</a:t>
            </a:r>
          </a:p>
          <a:p>
            <a:pPr lvl="1"/>
            <a:r>
              <a:rPr lang="en-US" sz="2300" dirty="0" smtClean="0"/>
              <a:t>Average of closing price over a specified period</a:t>
            </a:r>
          </a:p>
          <a:p>
            <a:pPr lvl="1"/>
            <a:r>
              <a:rPr lang="en-US" sz="2300" dirty="0" smtClean="0"/>
              <a:t>Smooth </a:t>
            </a:r>
            <a:r>
              <a:rPr lang="en-US" sz="2300" dirty="0"/>
              <a:t>out fluctuation </a:t>
            </a:r>
            <a:r>
              <a:rPr lang="en-US" sz="2300" dirty="0" smtClean="0"/>
              <a:t>of price data to form a trend following indicator</a:t>
            </a:r>
          </a:p>
          <a:p>
            <a:pPr lvl="1"/>
            <a:r>
              <a:rPr lang="en-US" sz="2300" dirty="0" smtClean="0"/>
              <a:t>Define the current direction with a lag</a:t>
            </a:r>
          </a:p>
          <a:p>
            <a:pPr lvl="1"/>
            <a:r>
              <a:rPr lang="en-US" sz="2300" dirty="0" smtClean="0"/>
              <a:t>Form the basis for many other indicators, such as Bollinger Bands, MACD</a:t>
            </a:r>
            <a:endParaRPr lang="en-US" altLang="en-US" sz="2300" b="1" dirty="0"/>
          </a:p>
          <a:p>
            <a:r>
              <a:rPr lang="en-CA" altLang="en-US" sz="2300" b="1" dirty="0" smtClean="0"/>
              <a:t>Commonly Used MAs</a:t>
            </a:r>
          </a:p>
          <a:p>
            <a:pPr lvl="1"/>
            <a:r>
              <a:rPr lang="en-CA" altLang="en-US" sz="2300" dirty="0" smtClean="0"/>
              <a:t>SMA</a:t>
            </a:r>
            <a:r>
              <a:rPr lang="en-CA" altLang="en-US" sz="2300" dirty="0"/>
              <a:t>( Simple Moving Average)</a:t>
            </a:r>
          </a:p>
          <a:p>
            <a:pPr lvl="1"/>
            <a:r>
              <a:rPr lang="en-CA" altLang="en-US" sz="2300" dirty="0" smtClean="0"/>
              <a:t>EMA (Exponential Moving Average)</a:t>
            </a:r>
          </a:p>
          <a:p>
            <a:pPr lvl="2"/>
            <a:r>
              <a:rPr lang="en-CA" altLang="en-US" sz="2300" dirty="0" smtClean="0"/>
              <a:t>gives bigger weight to more recent prices</a:t>
            </a:r>
          </a:p>
          <a:p>
            <a:pPr lvl="0">
              <a:buClr>
                <a:srgbClr val="90C226"/>
              </a:buClr>
            </a:pPr>
            <a:r>
              <a:rPr lang="en-CA" altLang="en-US" sz="23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Analytical </a:t>
            </a:r>
            <a:r>
              <a:rPr lang="en-CA" altLang="en-US" sz="23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Significance</a:t>
            </a:r>
          </a:p>
          <a:p>
            <a:pPr lvl="1">
              <a:buClr>
                <a:srgbClr val="90C226"/>
              </a:buClr>
            </a:pPr>
            <a:r>
              <a:rPr lang="en-CA" altLang="en-US" sz="2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is an important analytical tool used to identify current price trends and the potential for a change in an established trend</a:t>
            </a:r>
            <a:r>
              <a:rPr lang="en-CA" altLang="en-US" sz="2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2">
              <a:buClr>
                <a:srgbClr val="90C226"/>
              </a:buClr>
            </a:pPr>
            <a:r>
              <a:rPr lang="en-CA" altLang="en-US" sz="2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Single simple moving average compared to real price</a:t>
            </a:r>
          </a:p>
          <a:p>
            <a:pPr lvl="2">
              <a:buClr>
                <a:srgbClr val="90C226"/>
              </a:buClr>
            </a:pPr>
            <a:r>
              <a:rPr lang="en-CA" altLang="en-US" sz="2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en-CA" altLang="en-US" sz="2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ompare a pair of simple moving averages with each covering different time frames. </a:t>
            </a:r>
          </a:p>
          <a:p>
            <a:endParaRPr lang="en-CA" altLang="en-US" dirty="0" smtClean="0"/>
          </a:p>
        </p:txBody>
      </p:sp>
      <p:pic>
        <p:nvPicPr>
          <p:cNvPr id="3074" name="Picture 2" descr="http://i.investopedia.com/inv/articles/site/Calculation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18" y="3375451"/>
            <a:ext cx="2668243" cy="71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319" y="4190937"/>
            <a:ext cx="2686683" cy="8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0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4515"/>
            <a:ext cx="8596668" cy="1320800"/>
          </a:xfrm>
        </p:spPr>
        <p:txBody>
          <a:bodyPr/>
          <a:lstStyle/>
          <a:p>
            <a:r>
              <a:rPr lang="en-US" dirty="0" smtClean="0"/>
              <a:t>Price Indicator – Simple Moving Average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SMA</a:t>
            </a:r>
            <a:r>
              <a:rPr lang="zh-CN" altLang="en-US" dirty="0" smtClean="0"/>
              <a:t>）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6285" y="1738630"/>
            <a:ext cx="4149090" cy="808990"/>
          </a:xfrm>
        </p:spPr>
        <p:txBody>
          <a:bodyPr>
            <a:normAutofit/>
          </a:bodyPr>
          <a:lstStyle/>
          <a:p>
            <a:r>
              <a:rPr lang="en-CA" altLang="en-US" b="1" dirty="0"/>
              <a:t>Trading Strategies </a:t>
            </a:r>
          </a:p>
          <a:p>
            <a:pPr lvl="1"/>
            <a:r>
              <a:rPr lang="en-CA" altLang="en-US" b="1" dirty="0" smtClean="0"/>
              <a:t>Golden Cross</a:t>
            </a:r>
            <a:endParaRPr lang="en-CA" altLang="en-US" b="1" dirty="0"/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marL="457200" lvl="1" indent="0">
              <a:buNone/>
            </a:pPr>
            <a:endParaRPr lang="en-CA" altLang="en-US" b="1" dirty="0"/>
          </a:p>
          <a:p>
            <a:pPr marL="457200" lvl="1" indent="0">
              <a:buNone/>
            </a:pPr>
            <a:endParaRPr lang="en-CA" altLang="en-US" dirty="0"/>
          </a:p>
        </p:txBody>
      </p:sp>
      <p:sp>
        <p:nvSpPr>
          <p:cNvPr id="13" name="Content Placeholder 4"/>
          <p:cNvSpPr>
            <a:spLocks noGrp="1"/>
          </p:cNvSpPr>
          <p:nvPr/>
        </p:nvSpPr>
        <p:spPr>
          <a:xfrm>
            <a:off x="5271135" y="1738630"/>
            <a:ext cx="4949825" cy="80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altLang="en-US" b="1" dirty="0"/>
              <a:t> </a:t>
            </a:r>
          </a:p>
          <a:p>
            <a:pPr lvl="1"/>
            <a:r>
              <a:rPr lang="en-CA" altLang="en-US" b="1" dirty="0" smtClean="0"/>
              <a:t>Death </a:t>
            </a:r>
            <a:r>
              <a:rPr lang="en-CA" altLang="en-US" b="1" dirty="0"/>
              <a:t>Cross</a:t>
            </a:r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marL="457200" lvl="1" indent="0">
              <a:buNone/>
            </a:pPr>
            <a:endParaRPr lang="en-CA" altLang="en-US" b="1" dirty="0"/>
          </a:p>
          <a:p>
            <a:pPr marL="457200" lvl="1" indent="0">
              <a:buNone/>
            </a:pPr>
            <a:endParaRPr lang="en-CA" altLang="en-US" dirty="0"/>
          </a:p>
        </p:txBody>
      </p:sp>
      <p:pic>
        <p:nvPicPr>
          <p:cNvPr id="2052" name="Picture 4" descr="Golden Cr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" y="2416992"/>
            <a:ext cx="3762982" cy="32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ath Cro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506" y="2416992"/>
            <a:ext cx="3870496" cy="32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71135" y="5804750"/>
            <a:ext cx="373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 </a:t>
            </a:r>
            <a:r>
              <a:rPr lang="en-CA" sz="1400" dirty="0"/>
              <a:t>security's </a:t>
            </a:r>
            <a:r>
              <a:rPr lang="en-CA" sz="1400" dirty="0" smtClean="0"/>
              <a:t>long-term </a:t>
            </a:r>
            <a:r>
              <a:rPr lang="en-CA" sz="1400" dirty="0"/>
              <a:t>moving average </a:t>
            </a:r>
            <a:r>
              <a:rPr lang="en-CA" sz="1400" dirty="0" smtClean="0"/>
              <a:t>breaks </a:t>
            </a:r>
            <a:r>
              <a:rPr lang="en-CA" sz="1400" dirty="0"/>
              <a:t>above its short-term moving average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8445" y="5804750"/>
            <a:ext cx="373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 </a:t>
            </a:r>
            <a:r>
              <a:rPr lang="en-CA" sz="1400" dirty="0"/>
              <a:t>security's </a:t>
            </a:r>
            <a:r>
              <a:rPr lang="en-CA" sz="1400" dirty="0" smtClean="0"/>
              <a:t>short-term </a:t>
            </a:r>
            <a:r>
              <a:rPr lang="en-CA" sz="1400" dirty="0"/>
              <a:t>moving average </a:t>
            </a:r>
            <a:r>
              <a:rPr lang="en-CA" sz="1400" dirty="0" smtClean="0"/>
              <a:t>breaks </a:t>
            </a:r>
            <a:r>
              <a:rPr lang="en-CA" sz="1400" dirty="0"/>
              <a:t>above its </a:t>
            </a:r>
            <a:r>
              <a:rPr lang="en-CA" sz="1400" dirty="0" smtClean="0"/>
              <a:t>long-term </a:t>
            </a:r>
            <a:r>
              <a:rPr lang="en-CA" sz="1400" dirty="0"/>
              <a:t>moving average</a:t>
            </a:r>
          </a:p>
        </p:txBody>
      </p:sp>
    </p:spTree>
    <p:extLst>
      <p:ext uri="{BB962C8B-B14F-4D97-AF65-F5344CB8AC3E}">
        <p14:creationId xmlns:p14="http://schemas.microsoft.com/office/powerpoint/2010/main" val="164402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Indicator – Simple Moving Average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SMA</a:t>
            </a:r>
            <a:r>
              <a:rPr lang="zh-CN" altLang="en-US" dirty="0" smtClean="0"/>
              <a:t>）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955982" y="2238360"/>
            <a:ext cx="8039372" cy="3869690"/>
          </a:xfrm>
        </p:spPr>
        <p:txBody>
          <a:bodyPr>
            <a:normAutofit/>
          </a:bodyPr>
          <a:lstStyle/>
          <a:p>
            <a:r>
              <a:rPr lang="en-CA" altLang="en-US" b="1" dirty="0" err="1" smtClean="0"/>
              <a:t>Matlab</a:t>
            </a:r>
            <a:r>
              <a:rPr lang="en-CA" altLang="en-US" b="1" dirty="0" smtClean="0"/>
              <a:t> Demo</a:t>
            </a:r>
          </a:p>
          <a:p>
            <a:pPr lvl="1"/>
            <a:r>
              <a:rPr lang="en-CA" altLang="en-US" sz="1800" b="1" dirty="0" smtClean="0"/>
              <a:t>IBM 2015</a:t>
            </a:r>
          </a:p>
          <a:p>
            <a:r>
              <a:rPr lang="en-CA" altLang="en-US" b="1" dirty="0" smtClean="0"/>
              <a:t>Conclusion</a:t>
            </a:r>
          </a:p>
          <a:p>
            <a:pPr lvl="1"/>
            <a:r>
              <a:rPr lang="en-CA" altLang="en-US" sz="1800" dirty="0" smtClean="0"/>
              <a:t>Simple Moving </a:t>
            </a:r>
            <a:r>
              <a:rPr lang="en-CA" altLang="en-US" sz="1800" dirty="0"/>
              <a:t>averages are trend following, </a:t>
            </a:r>
            <a:r>
              <a:rPr lang="en-CA" altLang="en-US" sz="1800" dirty="0" smtClean="0"/>
              <a:t>lagging</a:t>
            </a:r>
            <a:endParaRPr lang="en-CA" altLang="en-US" sz="1800" dirty="0"/>
          </a:p>
          <a:p>
            <a:pPr lvl="1"/>
            <a:r>
              <a:rPr lang="en-CA" altLang="en-US" sz="1800" dirty="0" smtClean="0"/>
              <a:t>Chartists </a:t>
            </a:r>
            <a:r>
              <a:rPr lang="en-CA" altLang="en-US" sz="1800" dirty="0"/>
              <a:t>can </a:t>
            </a:r>
            <a:r>
              <a:rPr lang="en-CA" altLang="en-US" sz="1800" dirty="0" smtClean="0"/>
              <a:t>use </a:t>
            </a:r>
            <a:r>
              <a:rPr lang="en-CA" altLang="en-US" sz="1800" dirty="0"/>
              <a:t>moving averages to define the overall trend and then use RSI to define overbought or oversold levels.</a:t>
            </a:r>
          </a:p>
          <a:p>
            <a:pPr lvl="1"/>
            <a:endParaRPr lang="en-CA" altLang="en-US" b="1" dirty="0"/>
          </a:p>
          <a:p>
            <a:pPr lvl="1"/>
            <a:endParaRPr lang="en-CA" altLang="en-US" b="1" dirty="0"/>
          </a:p>
          <a:p>
            <a:pPr marL="457200" lvl="1" indent="0">
              <a:buNone/>
            </a:pPr>
            <a:endParaRPr lang="en-CA" altLang="en-US" b="1" dirty="0"/>
          </a:p>
          <a:p>
            <a:pPr marL="457200" lvl="1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526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Oscillators </a:t>
            </a:r>
            <a:r>
              <a:rPr lang="mr-IN" dirty="0"/>
              <a:t>–</a:t>
            </a:r>
            <a:r>
              <a:rPr lang="en-US" dirty="0"/>
              <a:t> Relative Strength Index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of total price increase to total price decrease over a selected number of periods</a:t>
            </a:r>
          </a:p>
          <a:p>
            <a:r>
              <a:rPr lang="en-US" dirty="0"/>
              <a:t>Oscillate from 0 ~ 100</a:t>
            </a:r>
          </a:p>
          <a:p>
            <a:r>
              <a:rPr lang="en-US" dirty="0"/>
              <a:t>&gt;70 : Overbought </a:t>
            </a:r>
            <a:r>
              <a:rPr lang="mr-IN" dirty="0"/>
              <a:t>–</a:t>
            </a:r>
            <a:r>
              <a:rPr lang="en-US" dirty="0"/>
              <a:t> price is too high, and it is likely to decrease </a:t>
            </a:r>
          </a:p>
          <a:p>
            <a:r>
              <a:rPr lang="en-US" dirty="0"/>
              <a:t>&lt;30: Oversold </a:t>
            </a:r>
            <a:r>
              <a:rPr lang="mr-IN" dirty="0"/>
              <a:t>–</a:t>
            </a:r>
            <a:r>
              <a:rPr lang="en-US" dirty="0"/>
              <a:t> price is too low, and it is likely to increase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62832"/>
              </p:ext>
            </p:extLst>
          </p:nvPr>
        </p:nvGraphicFramePr>
        <p:xfrm>
          <a:off x="2174524" y="4222442"/>
          <a:ext cx="5602288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4" imgW="3708360" imgH="914400" progId="">
                  <p:embed/>
                </p:oleObj>
              </mc:Choice>
              <mc:Fallback>
                <p:oleObj name="Equation" r:id="rId4" imgW="370836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524" y="4222442"/>
                        <a:ext cx="5602288" cy="141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16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Oscillators </a:t>
            </a:r>
            <a:r>
              <a:rPr lang="mr-IN" dirty="0"/>
              <a:t>–</a:t>
            </a:r>
            <a:r>
              <a:rPr lang="en-US" dirty="0"/>
              <a:t> Relative Strength Index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110" y="1930400"/>
            <a:ext cx="7165892" cy="4818445"/>
          </a:xfrm>
        </p:spPr>
      </p:pic>
    </p:spTree>
    <p:extLst>
      <p:ext uri="{BB962C8B-B14F-4D97-AF65-F5344CB8AC3E}">
        <p14:creationId xmlns:p14="http://schemas.microsoft.com/office/powerpoint/2010/main" val="6311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Stock Technical Analysis</a:t>
            </a:r>
            <a:endParaRPr lang="en-US" dirty="0">
              <a:solidFill>
                <a:srgbClr val="90C226"/>
              </a:solidFill>
              <a:latin typeface="Trebuchet M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6503" y="1270000"/>
            <a:ext cx="7038239" cy="5278680"/>
          </a:xfrm>
        </p:spPr>
      </p:pic>
    </p:spTree>
    <p:extLst>
      <p:ext uri="{BB962C8B-B14F-4D97-AF65-F5344CB8AC3E}">
        <p14:creationId xmlns:p14="http://schemas.microsoft.com/office/powerpoint/2010/main" val="2414492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823</Words>
  <Application>Microsoft Office PowerPoint</Application>
  <PresentationFormat>Widescreen</PresentationFormat>
  <Paragraphs>130</Paragraphs>
  <Slides>15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Cambria Math</vt:lpstr>
      <vt:lpstr>等线</vt:lpstr>
      <vt:lpstr>方正姚体</vt:lpstr>
      <vt:lpstr>Mangal</vt:lpstr>
      <vt:lpstr>华文新魏</vt:lpstr>
      <vt:lpstr>Trebuchet MS</vt:lpstr>
      <vt:lpstr>Wingdings</vt:lpstr>
      <vt:lpstr>Wingdings 3</vt:lpstr>
      <vt:lpstr>Facet</vt:lpstr>
      <vt:lpstr>Equation</vt:lpstr>
      <vt:lpstr>Technical Analysis</vt:lpstr>
      <vt:lpstr>Presentation Outline</vt:lpstr>
      <vt:lpstr>What is Technical Analysis</vt:lpstr>
      <vt:lpstr>Price Indicators – Moving Average(MA)</vt:lpstr>
      <vt:lpstr>Price Indicator – Simple Moving Average（SMA）</vt:lpstr>
      <vt:lpstr>Price Indicator – Simple Moving Average（SMA）</vt:lpstr>
      <vt:lpstr>Momentum Oscillators – Relative Strength Index </vt:lpstr>
      <vt:lpstr>Momentum Oscillators – Relative Strength Index </vt:lpstr>
      <vt:lpstr>Single Stock Technical Analysis</vt:lpstr>
      <vt:lpstr>RSI Weighting</vt:lpstr>
      <vt:lpstr>Fundamental Analysis VS Technical  Analysis </vt:lpstr>
      <vt:lpstr>Comparison with Fundamental Analysis </vt:lpstr>
      <vt:lpstr>Conclusion</vt:lpstr>
      <vt:lpstr>Q &amp; A 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</dc:title>
  <cp:lastModifiedBy>Betty Yang</cp:lastModifiedBy>
  <cp:revision>64</cp:revision>
  <dcterms:modified xsi:type="dcterms:W3CDTF">2017-02-07T19:04:14Z</dcterms:modified>
</cp:coreProperties>
</file>