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72" r:id="rId5"/>
    <p:sldId id="273" r:id="rId6"/>
    <p:sldId id="274" r:id="rId7"/>
    <p:sldId id="269" r:id="rId8"/>
    <p:sldId id="271" r:id="rId9"/>
    <p:sldId id="260" r:id="rId10"/>
    <p:sldId id="258" r:id="rId11"/>
    <p:sldId id="267" r:id="rId12"/>
    <p:sldId id="266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5"/>
    <p:restoredTop sz="94674"/>
  </p:normalViewPr>
  <p:slideViewPr>
    <p:cSldViewPr snapToGrid="0">
      <p:cViewPr varScale="1">
        <p:scale>
          <a:sx n="110" d="100"/>
          <a:sy n="110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References: Simple Moving Average - SMA Definition | Investopedia http://www.investopedia.com/terms/s/sma.asp </a:t>
            </a:r>
          </a:p>
          <a:p>
            <a:r>
              <a:rPr lang="en-CA" dirty="0" smtClean="0"/>
              <a:t>By Casey Murphy, Senior Analyst ChartAdvisor.com </a:t>
            </a:r>
          </a:p>
          <a:p>
            <a:endParaRPr lang="en-US" dirty="0" smtClean="0"/>
          </a:p>
          <a:p>
            <a:r>
              <a:rPr lang="en-CA" dirty="0" smtClean="0"/>
              <a:t>A simple moving average is customizable in that it can be calculated for a different number of time periods, simply by adding the closing price of the security for a number of time periods and then dividing this total by the number of time periods, which gives the average price of the security over the time period. A simple moving average </a:t>
            </a:r>
            <a:r>
              <a:rPr lang="en-CA" dirty="0" err="1" smtClean="0"/>
              <a:t>smoothes</a:t>
            </a:r>
            <a:r>
              <a:rPr lang="en-CA" dirty="0" smtClean="0"/>
              <a:t> out volatility, and makes it easier to view the price trend of a security.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2100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http://finance.yahoo.com/quote/ibm/history?ltr=1</a:t>
            </a:r>
          </a:p>
          <a:p>
            <a:r>
              <a:rPr lang="en-CA" dirty="0" smtClean="0"/>
              <a:t>http://stockcharts.com/school/doku.php?id=chart_school:technical_indicators:moving_averages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CFA Investments Chapter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Feb. 07, 2017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US" sz="3600" dirty="0" err="1"/>
                  <a:t>s.t.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CA" sz="3600" b="0" dirty="0"/>
                  <a:t>	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CA" dirty="0"/>
                  <a:t>where w is the portfolio weights, R the vector of RSI values for all stocks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1600" b="1" dirty="0"/>
                  <a:t>Source: </a:t>
                </a:r>
                <a:r>
                  <a:rPr lang="en-CA" sz="1600" b="1" dirty="0" err="1"/>
                  <a:t>Finnerman</a:t>
                </a:r>
                <a:r>
                  <a:rPr lang="en-CA" sz="1600" b="1" dirty="0"/>
                  <a:t> &amp; </a:t>
                </a:r>
                <a:r>
                  <a:rPr lang="en-CA" sz="1600" b="1" dirty="0" err="1"/>
                  <a:t>Kirchmann</a:t>
                </a:r>
                <a:r>
                  <a:rPr lang="en-CA" sz="1600" b="1" dirty="0"/>
                  <a:t>, Evaluation of Alternative Weighting Techniques on the Swedish Stock Market, Royal Institute of Technology, 2015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1277"/>
              </p:ext>
            </p:extLst>
          </p:nvPr>
        </p:nvGraphicFramePr>
        <p:xfrm>
          <a:off x="723549" y="1563688"/>
          <a:ext cx="8504238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</a:t>
                      </a:r>
                      <a:r>
                        <a:rPr lang="en-US" baseline="0" dirty="0"/>
                        <a:t> 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movement and patterns to predict future price</a:t>
                      </a:r>
                      <a:r>
                        <a:rPr lang="en-US" baseline="0" dirty="0"/>
                        <a:t> movement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 reports,</a:t>
                      </a:r>
                      <a:r>
                        <a:rPr lang="en-US" baseline="0" dirty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price</a:t>
                      </a:r>
                      <a:r>
                        <a:rPr lang="zh-CN" altLang="en-US" dirty="0"/>
                        <a:t>, </a:t>
                      </a:r>
                      <a:r>
                        <a:rPr lang="en-US" altLang="zh-CN" dirty="0"/>
                        <a:t>trading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rice &lt;</a:t>
                      </a:r>
                      <a:r>
                        <a:rPr lang="en-US" baseline="0" dirty="0"/>
                        <a:t> intrinsic value </a:t>
                      </a:r>
                    </a:p>
                    <a:p>
                      <a:r>
                        <a:rPr lang="en-US" baseline="0" dirty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term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Swing trader and short term day traders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expectation</a:t>
                      </a:r>
                      <a:r>
                        <a:rPr lang="en-US" baseline="0" dirty="0"/>
                        <a:t> vs. actual outcome</a:t>
                      </a:r>
                    </a:p>
                    <a:p>
                      <a:r>
                        <a:rPr lang="en-US" baseline="0" dirty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lines, support &amp; resistance, Dow</a:t>
                      </a:r>
                      <a:r>
                        <a:rPr lang="en-US" baseline="0" dirty="0"/>
                        <a:t> Theory, price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1" y="1872720"/>
            <a:ext cx="8805336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en-US" dirty="0"/>
              <a:t>se</a:t>
            </a:r>
            <a:r>
              <a:rPr lang="en-US" altLang="zh-CN" dirty="0"/>
              <a:t>s</a:t>
            </a:r>
            <a:r>
              <a:rPr lang="en-US" dirty="0"/>
              <a:t> trading volume and share prices to project a target price</a:t>
            </a:r>
            <a:r>
              <a:rPr lang="zh-CN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dirty="0"/>
              <a:t>concerned with trader's reason for trading, but only that the trades have occurred.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Advantage of technical: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/>
              <a:t>ctual price and volume data is observable whereas fundamental is subject to assumptions or restatements, and may not be available for all assets (i.e.. currency &amp; commodities)-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/>
              <a:t>pplied to asset prices w/o future cash flows (dividend and interest)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</a:t>
            </a:r>
            <a:r>
              <a:rPr lang="en-US" dirty="0"/>
              <a:t>inancial statement fraud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price &amp; volume reflect the true value of the company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Disadvantage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P</a:t>
            </a:r>
            <a:r>
              <a:rPr lang="en-US" dirty="0"/>
              <a:t>rice &amp; volume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dirty="0"/>
              <a:t>reflect the true supply &amp; demand (i.e. illiquid markets and markets subject to outside manipulation)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technical analysis:</a:t>
            </a:r>
          </a:p>
          <a:p>
            <a:pPr lvl="1"/>
            <a:r>
              <a:rPr lang="en-US" dirty="0"/>
              <a:t>Simple Moving Average</a:t>
            </a:r>
          </a:p>
          <a:p>
            <a:pPr lvl="1"/>
            <a:r>
              <a:rPr lang="en-US" dirty="0"/>
              <a:t>Relative Strength Indicator</a:t>
            </a:r>
          </a:p>
          <a:p>
            <a:r>
              <a:rPr lang="en-US" dirty="0"/>
              <a:t>In depth look at RSI and portfolio optimization</a:t>
            </a:r>
          </a:p>
          <a:p>
            <a:r>
              <a:rPr lang="en-US" dirty="0"/>
              <a:t>Performance comparison between RSI balanced portfolio, equal weighted portfolio and SP500</a:t>
            </a:r>
          </a:p>
          <a:p>
            <a:r>
              <a:rPr lang="en-US" dirty="0"/>
              <a:t>Comparison of technical analysis and </a:t>
            </a:r>
            <a:r>
              <a:rPr lang="en-US"/>
              <a:t>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analysis definition</a:t>
            </a:r>
          </a:p>
          <a:p>
            <a:r>
              <a:rPr lang="en-US" dirty="0"/>
              <a:t>Indicators</a:t>
            </a:r>
          </a:p>
          <a:p>
            <a:r>
              <a:rPr lang="en-US" dirty="0"/>
              <a:t>Portfolio Composition</a:t>
            </a:r>
          </a:p>
          <a:p>
            <a:r>
              <a:rPr lang="en-US" dirty="0"/>
              <a:t>Portfolio performance comparison</a:t>
            </a:r>
          </a:p>
          <a:p>
            <a:r>
              <a:rPr lang="en-US" dirty="0"/>
              <a:t>Technical analysis vs. Fundamental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Equity analysis methodology for forecasting the direction of prices using historic data, mostly based on price and volume</a:t>
            </a:r>
          </a:p>
          <a:p>
            <a:r>
              <a:rPr lang="en-US" dirty="0"/>
              <a:t>Price and volume reflects the collective </a:t>
            </a:r>
            <a:r>
              <a:rPr lang="en-US" dirty="0" err="1"/>
              <a:t>behaviour</a:t>
            </a:r>
            <a:r>
              <a:rPr lang="en-US" dirty="0"/>
              <a:t> of buyers and sellers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market 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hold)</a:t>
            </a:r>
          </a:p>
          <a:p>
            <a:pPr lvl="1"/>
            <a:r>
              <a:rPr lang="en-US" dirty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Indicators – Moving Average</a:t>
            </a:r>
            <a:r>
              <a:rPr lang="en-CA" altLang="en-US" dirty="0" smtClean="0"/>
              <a:t>(MA)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6805"/>
            <a:ext cx="9051458" cy="5051074"/>
          </a:xfrm>
        </p:spPr>
        <p:txBody>
          <a:bodyPr>
            <a:normAutofit fontScale="77500" lnSpcReduction="20000"/>
          </a:bodyPr>
          <a:lstStyle/>
          <a:p>
            <a:r>
              <a:rPr lang="en-CA" altLang="en-US" sz="2300" b="1" dirty="0" smtClean="0"/>
              <a:t>'Moving Average-MA‘</a:t>
            </a:r>
          </a:p>
          <a:p>
            <a:pPr lvl="1"/>
            <a:r>
              <a:rPr lang="en-US" sz="2300" dirty="0" smtClean="0"/>
              <a:t>Average of closing price over a specified period</a:t>
            </a:r>
          </a:p>
          <a:p>
            <a:pPr lvl="1"/>
            <a:r>
              <a:rPr lang="en-US" sz="2300" dirty="0" smtClean="0"/>
              <a:t>Smooth </a:t>
            </a:r>
            <a:r>
              <a:rPr lang="en-US" sz="2300" dirty="0"/>
              <a:t>out fluctuation </a:t>
            </a:r>
            <a:r>
              <a:rPr lang="en-US" sz="2300" dirty="0" smtClean="0"/>
              <a:t>of price data to form a trend following indicator</a:t>
            </a:r>
          </a:p>
          <a:p>
            <a:pPr lvl="1"/>
            <a:r>
              <a:rPr lang="en-US" sz="2300" dirty="0" smtClean="0"/>
              <a:t>Define the current direction with a lag</a:t>
            </a:r>
          </a:p>
          <a:p>
            <a:pPr lvl="1"/>
            <a:r>
              <a:rPr lang="en-US" sz="2300" dirty="0" smtClean="0"/>
              <a:t>Form the basis for many other indicators, such as Bollinger Bands, MACD</a:t>
            </a:r>
            <a:endParaRPr lang="en-US" altLang="en-US" sz="2300" b="1" dirty="0"/>
          </a:p>
          <a:p>
            <a:r>
              <a:rPr lang="en-CA" altLang="en-US" sz="2300" b="1" dirty="0" smtClean="0"/>
              <a:t>Commonly Used MAs</a:t>
            </a:r>
          </a:p>
          <a:p>
            <a:pPr lvl="1"/>
            <a:r>
              <a:rPr lang="en-CA" altLang="en-US" sz="2300" dirty="0" smtClean="0"/>
              <a:t>SMA</a:t>
            </a:r>
            <a:r>
              <a:rPr lang="en-CA" altLang="en-US" sz="2300" dirty="0"/>
              <a:t>( Simple Moving Average)</a:t>
            </a:r>
          </a:p>
          <a:p>
            <a:pPr lvl="1"/>
            <a:r>
              <a:rPr lang="en-CA" altLang="en-US" sz="2300" dirty="0" smtClean="0"/>
              <a:t>EMA (Exponential Moving Average)</a:t>
            </a:r>
          </a:p>
          <a:p>
            <a:pPr lvl="2"/>
            <a:r>
              <a:rPr lang="en-CA" altLang="en-US" sz="2300" dirty="0" smtClean="0"/>
              <a:t>gives bigger weight to more recent prices</a:t>
            </a:r>
            <a:endParaRPr lang="en-CA" altLang="en-US" sz="2300" dirty="0" smtClean="0"/>
          </a:p>
          <a:p>
            <a:pPr lvl="0">
              <a:buClr>
                <a:srgbClr val="90C226"/>
              </a:buClr>
            </a:pPr>
            <a:r>
              <a:rPr lang="en-CA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Analytical </a:t>
            </a:r>
            <a:r>
              <a:rPr lang="en-CA" altLang="en-US" sz="2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Significance</a:t>
            </a:r>
          </a:p>
          <a:p>
            <a:pPr lvl="1">
              <a:buClr>
                <a:srgbClr val="90C226"/>
              </a:buClr>
            </a:pPr>
            <a:r>
              <a:rPr lang="en-CA" alt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is an important analytical tool used to identify current price trends and the potential for a change in an established trend</a:t>
            </a:r>
            <a:r>
              <a:rPr lang="en-CA" alt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2">
              <a:buClr>
                <a:srgbClr val="90C226"/>
              </a:buClr>
            </a:pPr>
            <a:r>
              <a:rPr lang="en-CA" alt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Single simple moving average compared to real price</a:t>
            </a:r>
          </a:p>
          <a:p>
            <a:pPr lvl="2">
              <a:buClr>
                <a:srgbClr val="90C226"/>
              </a:buClr>
            </a:pPr>
            <a:r>
              <a:rPr lang="en-CA" alt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en-CA" alt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ompare a pair of simple moving averages with each covering different time frames. </a:t>
            </a:r>
          </a:p>
          <a:p>
            <a:endParaRPr lang="en-CA" altLang="en-US" dirty="0" smtClean="0"/>
          </a:p>
        </p:txBody>
      </p:sp>
      <p:pic>
        <p:nvPicPr>
          <p:cNvPr id="3074" name="Picture 2" descr="http://i.investopedia.com/inv/articles/site/Calculati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18" y="3375451"/>
            <a:ext cx="2668243" cy="7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19" y="4190937"/>
            <a:ext cx="2686683" cy="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4515"/>
            <a:ext cx="8596668" cy="1320800"/>
          </a:xfrm>
        </p:spPr>
        <p:txBody>
          <a:bodyPr/>
          <a:lstStyle/>
          <a:p>
            <a:r>
              <a:rPr lang="en-US" dirty="0" smtClean="0"/>
              <a:t>Price Indicator – Simple Moving Average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6285" y="1738630"/>
            <a:ext cx="4149090" cy="808990"/>
          </a:xfrm>
        </p:spPr>
        <p:txBody>
          <a:bodyPr>
            <a:normAutofit/>
          </a:bodyPr>
          <a:lstStyle/>
          <a:p>
            <a:r>
              <a:rPr lang="en-CA" altLang="en-US" b="1" dirty="0"/>
              <a:t>Trading Strategies </a:t>
            </a:r>
          </a:p>
          <a:p>
            <a:pPr lvl="1"/>
            <a:r>
              <a:rPr lang="en-CA" altLang="en-US" b="1" dirty="0" smtClean="0"/>
              <a:t>Golden Cross</a:t>
            </a:r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  <p:sp>
        <p:nvSpPr>
          <p:cNvPr id="13" name="Content Placeholder 4"/>
          <p:cNvSpPr>
            <a:spLocks noGrp="1"/>
          </p:cNvSpPr>
          <p:nvPr/>
        </p:nvSpPr>
        <p:spPr>
          <a:xfrm>
            <a:off x="5271135" y="1738630"/>
            <a:ext cx="4949825" cy="80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b="1" dirty="0"/>
              <a:t> </a:t>
            </a:r>
          </a:p>
          <a:p>
            <a:pPr lvl="1"/>
            <a:r>
              <a:rPr lang="en-CA" altLang="en-US" b="1" dirty="0" smtClean="0"/>
              <a:t>Death </a:t>
            </a:r>
            <a:r>
              <a:rPr lang="en-CA" altLang="en-US" b="1" dirty="0"/>
              <a:t>Cross</a:t>
            </a:r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  <p:pic>
        <p:nvPicPr>
          <p:cNvPr id="2052" name="Picture 4" descr="Golden 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" y="2416992"/>
            <a:ext cx="3762982" cy="3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ath Cr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06" y="2416992"/>
            <a:ext cx="3870496" cy="3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135" y="5804750"/>
            <a:ext cx="37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</a:t>
            </a:r>
            <a:r>
              <a:rPr lang="en-CA" sz="1400" dirty="0"/>
              <a:t>security's </a:t>
            </a:r>
            <a:r>
              <a:rPr lang="en-CA" sz="1400" dirty="0" smtClean="0"/>
              <a:t>long-term </a:t>
            </a:r>
            <a:r>
              <a:rPr lang="en-CA" sz="1400" dirty="0"/>
              <a:t>moving average </a:t>
            </a:r>
            <a:r>
              <a:rPr lang="en-CA" sz="1400" dirty="0" smtClean="0"/>
              <a:t>breaks </a:t>
            </a:r>
            <a:r>
              <a:rPr lang="en-CA" sz="1400" dirty="0"/>
              <a:t>above its short-term moving average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445" y="5804750"/>
            <a:ext cx="37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</a:t>
            </a:r>
            <a:r>
              <a:rPr lang="en-CA" sz="1400" dirty="0"/>
              <a:t>security's </a:t>
            </a:r>
            <a:r>
              <a:rPr lang="en-CA" sz="1400" dirty="0" smtClean="0"/>
              <a:t>short-term </a:t>
            </a:r>
            <a:r>
              <a:rPr lang="en-CA" sz="1400" dirty="0"/>
              <a:t>moving average </a:t>
            </a:r>
            <a:r>
              <a:rPr lang="en-CA" sz="1400" dirty="0" smtClean="0"/>
              <a:t>breaks </a:t>
            </a:r>
            <a:r>
              <a:rPr lang="en-CA" sz="1400" dirty="0"/>
              <a:t>above its </a:t>
            </a:r>
            <a:r>
              <a:rPr lang="en-CA" sz="1400" dirty="0" smtClean="0"/>
              <a:t>long-term </a:t>
            </a:r>
            <a:r>
              <a:rPr lang="en-CA" sz="1400" dirty="0"/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6440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 – Simple Moving Average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955982" y="2238360"/>
            <a:ext cx="8039372" cy="3869690"/>
          </a:xfrm>
        </p:spPr>
        <p:txBody>
          <a:bodyPr>
            <a:normAutofit/>
          </a:bodyPr>
          <a:lstStyle/>
          <a:p>
            <a:r>
              <a:rPr lang="en-CA" altLang="en-US" b="1" dirty="0" err="1" smtClean="0"/>
              <a:t>Matlab</a:t>
            </a:r>
            <a:r>
              <a:rPr lang="en-CA" altLang="en-US" b="1" dirty="0" smtClean="0"/>
              <a:t> Demo</a:t>
            </a:r>
          </a:p>
          <a:p>
            <a:pPr lvl="1"/>
            <a:r>
              <a:rPr lang="en-CA" altLang="en-US" sz="1800" b="1" dirty="0" smtClean="0"/>
              <a:t>IBM 2015</a:t>
            </a:r>
          </a:p>
          <a:p>
            <a:r>
              <a:rPr lang="en-CA" altLang="en-US" b="1" dirty="0" smtClean="0"/>
              <a:t>Conclusion</a:t>
            </a:r>
          </a:p>
          <a:p>
            <a:pPr lvl="1"/>
            <a:r>
              <a:rPr lang="en-CA" altLang="en-US" sz="1800" dirty="0" smtClean="0"/>
              <a:t>Simple Moving </a:t>
            </a:r>
            <a:r>
              <a:rPr lang="en-CA" altLang="en-US" sz="1800" dirty="0"/>
              <a:t>averages are trend following, </a:t>
            </a:r>
            <a:r>
              <a:rPr lang="en-CA" altLang="en-US" sz="1800" dirty="0" smtClean="0"/>
              <a:t>lagging</a:t>
            </a:r>
            <a:endParaRPr lang="en-CA" altLang="en-US" sz="1800" dirty="0"/>
          </a:p>
          <a:p>
            <a:pPr lvl="1"/>
            <a:r>
              <a:rPr lang="en-CA" altLang="en-US" sz="1800" dirty="0" smtClean="0"/>
              <a:t>Chartists </a:t>
            </a:r>
            <a:r>
              <a:rPr lang="en-CA" altLang="en-US" sz="1800" dirty="0"/>
              <a:t>can </a:t>
            </a:r>
            <a:r>
              <a:rPr lang="en-CA" altLang="en-US" sz="1800" dirty="0" smtClean="0"/>
              <a:t>use </a:t>
            </a:r>
            <a:r>
              <a:rPr lang="en-CA" altLang="en-US" sz="1800" dirty="0"/>
              <a:t>moving averages to define the overall trend and then use RSI to define overbought or oversold levels.</a:t>
            </a:r>
            <a:endParaRPr lang="en-CA" altLang="en-US" sz="1800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26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total price increase to total price decrease over a selected number of periods</a:t>
            </a:r>
          </a:p>
          <a:p>
            <a:r>
              <a:rPr lang="en-US" dirty="0"/>
              <a:t>Oscillate from 0 ~ 100</a:t>
            </a:r>
          </a:p>
          <a:p>
            <a:r>
              <a:rPr lang="en-US" dirty="0"/>
              <a:t>&gt;70 : 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</a:p>
          <a:p>
            <a:r>
              <a:rPr lang="en-US" dirty="0"/>
              <a:t>&lt;30: Oversold </a:t>
            </a:r>
            <a:r>
              <a:rPr lang="mr-IN" dirty="0"/>
              <a:t>–</a:t>
            </a:r>
            <a:r>
              <a:rPr lang="en-US" dirty="0"/>
              <a:t> price is too low, and it is likely to increase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110" y="1930400"/>
            <a:ext cx="7165892" cy="4818445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503" y="1270000"/>
            <a:ext cx="7038239" cy="5278680"/>
          </a:xfrm>
        </p:spPr>
      </p:pic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766</Words>
  <Application>Microsoft Office PowerPoint</Application>
  <PresentationFormat>Widescreen</PresentationFormat>
  <Paragraphs>122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等线</vt:lpstr>
      <vt:lpstr>方正姚体</vt:lpstr>
      <vt:lpstr>华文新魏</vt:lpstr>
      <vt:lpstr>Arial</vt:lpstr>
      <vt:lpstr>Calibri</vt:lpstr>
      <vt:lpstr>Cambria Math</vt:lpstr>
      <vt:lpstr>Mangal</vt:lpstr>
      <vt:lpstr>Trebuchet MS</vt:lpstr>
      <vt:lpstr>Wingdings 3</vt:lpstr>
      <vt:lpstr>Facet</vt:lpstr>
      <vt:lpstr>Equation</vt:lpstr>
      <vt:lpstr>Technical Analysis</vt:lpstr>
      <vt:lpstr>Problem Statement</vt:lpstr>
      <vt:lpstr>What is Technical Analysis</vt:lpstr>
      <vt:lpstr>Price Indicators – Moving Average(MA)</vt:lpstr>
      <vt:lpstr>Price Indicator – Simple Moving Average（SMA）</vt:lpstr>
      <vt:lpstr>Price Indicator – Simple Moving Average（SMA）</vt:lpstr>
      <vt:lpstr>Momentum Oscillators – Relative Strength Index </vt:lpstr>
      <vt:lpstr>Momentum Oscillators – Relative Strength Index </vt:lpstr>
      <vt:lpstr>Single Stock Technical Analysis</vt:lpstr>
      <vt:lpstr>RSI Weighting</vt:lpstr>
      <vt:lpstr>Comparison with Fundamental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GEW024 PAF</cp:lastModifiedBy>
  <cp:revision>55</cp:revision>
  <dcterms:modified xsi:type="dcterms:W3CDTF">2017-02-07T18:21:19Z</dcterms:modified>
</cp:coreProperties>
</file>