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68" r:id="rId5"/>
    <p:sldId id="270" r:id="rId6"/>
    <p:sldId id="269" r:id="rId7"/>
    <p:sldId id="271" r:id="rId8"/>
    <p:sldId id="260" r:id="rId9"/>
    <p:sldId id="258" r:id="rId10"/>
    <p:sldId id="267" r:id="rId11"/>
    <p:sldId id="266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5"/>
    <p:restoredTop sz="94674"/>
  </p:normalViewPr>
  <p:slideViewPr>
    <p:cSldViewPr snapToGrid="0">
      <p:cViewPr varScale="1">
        <p:scale>
          <a:sx n="84" d="100"/>
          <a:sy n="84" d="100"/>
        </p:scale>
        <p:origin x="3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61B-2629-4711-AA38-264E458EB4B6}" type="datetimeFigureOut">
              <a:rPr lang="en-US"/>
              <a:t>2/7/2017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885E-95FB-48AA-A3B2-ABB309CE7A1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8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Indicators are used in two main ways: to confirm price movement and the quality of chart patterns, and to form buy and sell signals. </a:t>
            </a:r>
            <a:b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1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CFA Investments Chapter </a:t>
            </a:r>
            <a:r>
              <a:rPr lang="en-US" baseline="0" dirty="0" smtClean="0"/>
              <a:t>12</a:t>
            </a:r>
          </a:p>
          <a:p>
            <a:r>
              <a:rPr lang="en-CA" dirty="0" smtClean="0"/>
              <a:t>Oscillator indicators have a range, for example between zero and 100, and signal periods where the security is overbought (near 100) or oversold (near zero).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56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Feb. 07, 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Tian Run Yang, Cheng Zhou, </a:t>
            </a:r>
            <a:r>
              <a:rPr lang="en-US" dirty="0" err="1" smtClean="0"/>
              <a:t>Shiyuan</a:t>
            </a:r>
            <a:r>
              <a:rPr lang="en-US" dirty="0" smtClean="0"/>
              <a:t> Wu, </a:t>
            </a:r>
            <a:r>
              <a:rPr lang="en-US" dirty="0" err="1" smtClean="0"/>
              <a:t>Yida</a:t>
            </a:r>
            <a:r>
              <a:rPr lang="en-US" dirty="0" smtClean="0"/>
              <a:t> Wang, and </a:t>
            </a:r>
            <a:r>
              <a:rPr lang="en-US" dirty="0" err="1" smtClean="0"/>
              <a:t>Mengtian</a:t>
            </a:r>
            <a:r>
              <a:rPr lang="en-US" dirty="0" smtClean="0"/>
              <a:t> 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1277"/>
              </p:ext>
            </p:extLst>
          </p:nvPr>
        </p:nvGraphicFramePr>
        <p:xfrm>
          <a:off x="723549" y="1563688"/>
          <a:ext cx="8504238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4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163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Fundamental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Intrinsic</a:t>
                      </a:r>
                      <a:r>
                        <a:rPr lang="en-US" baseline="0" dirty="0"/>
                        <a:t> value of an 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movement and patterns to predict future price</a:t>
                      </a:r>
                      <a:r>
                        <a:rPr lang="en-US" baseline="0" dirty="0"/>
                        <a:t> movement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 reports,</a:t>
                      </a:r>
                      <a:r>
                        <a:rPr lang="en-US" baseline="0" dirty="0"/>
                        <a:t> news, industry statics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price</a:t>
                      </a:r>
                      <a:r>
                        <a:rPr lang="zh-CN" altLang="en-US" dirty="0"/>
                        <a:t>, </a:t>
                      </a:r>
                      <a:r>
                        <a:rPr lang="en-US" altLang="zh-CN" dirty="0"/>
                        <a:t>trading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</a:t>
                      </a:r>
                      <a:r>
                        <a:rPr lang="en-US" dirty="0"/>
                        <a:t>rice &lt;</a:t>
                      </a:r>
                      <a:r>
                        <a:rPr lang="en-US" baseline="0" dirty="0"/>
                        <a:t> intrinsic value </a:t>
                      </a:r>
                    </a:p>
                    <a:p>
                      <a:r>
                        <a:rPr lang="en-US" baseline="0" dirty="0"/>
                        <a:t>Sell: price &gt; intrinsic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predict a price has a high probability moving to profit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term trading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Swing trader and short term day traders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weeks or even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minutes. Can be long term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expectation</a:t>
                      </a:r>
                      <a:r>
                        <a:rPr lang="en-US" baseline="0" dirty="0"/>
                        <a:t> vs. actual outcome</a:t>
                      </a:r>
                    </a:p>
                    <a:p>
                      <a:r>
                        <a:rPr lang="en-US" baseline="0" dirty="0"/>
                        <a:t>Current news event vs. historical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Trend lines, support &amp; resistance, Dow</a:t>
                      </a:r>
                      <a:r>
                        <a:rPr lang="en-US" baseline="0" dirty="0"/>
                        <a:t> Theory, price pattern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1" y="1872720"/>
            <a:ext cx="8805336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  <a:r>
              <a:rPr lang="en-US" dirty="0"/>
              <a:t>se</a:t>
            </a:r>
            <a:r>
              <a:rPr lang="en-US" altLang="zh-CN" dirty="0"/>
              <a:t>s</a:t>
            </a:r>
            <a:r>
              <a:rPr lang="en-US" dirty="0"/>
              <a:t> trading volume and share prices to project a target price</a:t>
            </a:r>
            <a:r>
              <a:rPr lang="zh-CN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dirty="0"/>
              <a:t>concerned with trader's reason for trading, but only that the trades have occurred.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Advantage of technical: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dirty="0"/>
              <a:t>ctual price and volume data is observable whereas fundamental is subject to assumptions or restatements, and may not be available for all assets (i.e.. currency &amp; commodities)-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dirty="0"/>
              <a:t>pplied to asset prices w/o future cash flows (dividend and interest)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</a:t>
            </a:r>
            <a:r>
              <a:rPr lang="en-US" dirty="0"/>
              <a:t>inancial statement fraud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price &amp; volume reflect the true value of the company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Disadvantage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P</a:t>
            </a:r>
            <a:r>
              <a:rPr lang="en-US" dirty="0"/>
              <a:t>rice &amp; volume </a:t>
            </a:r>
            <a:r>
              <a:rPr lang="en-US" altLang="zh-CN" dirty="0"/>
              <a:t>probably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dirty="0"/>
              <a:t>reflect the true supply &amp; demand (i.e. illiquid markets and markets subject to outside manipulation)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technical analysis:</a:t>
            </a:r>
          </a:p>
          <a:p>
            <a:pPr lvl="1"/>
            <a:r>
              <a:rPr lang="en-US" dirty="0"/>
              <a:t>Simple Moving Average</a:t>
            </a:r>
          </a:p>
          <a:p>
            <a:pPr lvl="1"/>
            <a:r>
              <a:rPr lang="en-US" dirty="0"/>
              <a:t>Relative Strength Indicator</a:t>
            </a:r>
          </a:p>
          <a:p>
            <a:r>
              <a:rPr lang="en-US" dirty="0"/>
              <a:t>In depth look at RSI and portfolio optimization</a:t>
            </a:r>
          </a:p>
          <a:p>
            <a:r>
              <a:rPr lang="en-US" dirty="0"/>
              <a:t>Performance comparison between RSI balanced portfolio, equal weighted portfolio and SP500</a:t>
            </a:r>
          </a:p>
          <a:p>
            <a:r>
              <a:rPr lang="en-US" dirty="0"/>
              <a:t>Comparison of technical analysis and fundamental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206758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 </a:t>
            </a:r>
          </a:p>
        </p:txBody>
      </p:sp>
      <p:pic>
        <p:nvPicPr>
          <p:cNvPr id="2050" name="Picture 2" descr="Image result for questions and answer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25" y="2016474"/>
            <a:ext cx="7042685" cy="32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0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3074" name="Picture 2" descr="Image result for thank you 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287434"/>
            <a:ext cx="8596312" cy="162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Analysis </a:t>
            </a:r>
            <a:r>
              <a:rPr lang="en-US" dirty="0"/>
              <a:t>definition</a:t>
            </a:r>
          </a:p>
          <a:p>
            <a:r>
              <a:rPr lang="en-US" dirty="0" smtClean="0"/>
              <a:t>Indicators &amp; Oscillators</a:t>
            </a:r>
            <a:endParaRPr lang="en-US" dirty="0"/>
          </a:p>
          <a:p>
            <a:r>
              <a:rPr lang="en-US" dirty="0"/>
              <a:t>Portfolio Composition</a:t>
            </a:r>
          </a:p>
          <a:p>
            <a:r>
              <a:rPr lang="en-US" dirty="0"/>
              <a:t>Portfolio performance comparison</a:t>
            </a:r>
          </a:p>
          <a:p>
            <a:r>
              <a:rPr lang="en-US" dirty="0"/>
              <a:t>Technical analysis vs. Fundamental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16292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Equity analysis methodology for forecasting the direction of prices using historic data, mostly based on </a:t>
            </a:r>
            <a:r>
              <a:rPr lang="en-US" b="1" dirty="0"/>
              <a:t>price</a:t>
            </a:r>
            <a:r>
              <a:rPr lang="en-US" dirty="0"/>
              <a:t> and </a:t>
            </a:r>
            <a:r>
              <a:rPr lang="en-US" b="1" dirty="0"/>
              <a:t>volume</a:t>
            </a:r>
          </a:p>
          <a:p>
            <a:r>
              <a:rPr lang="en-US" dirty="0"/>
              <a:t>Price and volume reflects the collective </a:t>
            </a:r>
            <a:r>
              <a:rPr lang="en-US" dirty="0" err="1"/>
              <a:t>behaviour</a:t>
            </a:r>
            <a:r>
              <a:rPr lang="en-US" dirty="0"/>
              <a:t> of buyers and sellers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market prices reflect both rational/irrational investor </a:t>
            </a:r>
            <a:r>
              <a:rPr lang="en-US" dirty="0" err="1"/>
              <a:t>behaviour</a:t>
            </a:r>
            <a:r>
              <a:rPr lang="en-US" dirty="0"/>
              <a:t> (efficient market hypothesis does not hold)</a:t>
            </a:r>
          </a:p>
          <a:p>
            <a:pPr lvl="1"/>
            <a:r>
              <a:rPr lang="en-US" dirty="0"/>
              <a:t>investor </a:t>
            </a:r>
            <a:r>
              <a:rPr lang="en-US" dirty="0" err="1"/>
              <a:t>behaviour</a:t>
            </a:r>
            <a:r>
              <a:rPr lang="en-US" dirty="0"/>
              <a:t> is reflected in trends and patterns will repeat and can be used to forecast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Indicators </a:t>
            </a:r>
            <a:r>
              <a:rPr lang="mr-IN"/>
              <a:t>–</a:t>
            </a:r>
            <a:r>
              <a:rPr lang="en-US"/>
              <a:t>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of closing price over a specified period (long term &amp; short term trend lines)  </a:t>
            </a:r>
          </a:p>
          <a:p>
            <a:r>
              <a:rPr lang="en-US" dirty="0"/>
              <a:t>Smooth out fluctuation &amp; provide market trend</a:t>
            </a:r>
          </a:p>
          <a:p>
            <a:pPr lvl="1"/>
            <a:r>
              <a:rPr lang="en-US" dirty="0"/>
              <a:t>Long time period will have a smoother curve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Indicator </a:t>
            </a:r>
            <a:r>
              <a:rPr lang="mr-IN" dirty="0"/>
              <a:t>–</a:t>
            </a:r>
            <a:r>
              <a:rPr lang="en-US" dirty="0"/>
              <a:t> Moving Average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4056" y="1562100"/>
            <a:ext cx="7403224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807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total price increase to total price decrease over a selected number of periods</a:t>
            </a:r>
          </a:p>
          <a:p>
            <a:r>
              <a:rPr lang="en-US" dirty="0"/>
              <a:t>Oscillate from 0 ~ 100</a:t>
            </a:r>
          </a:p>
          <a:p>
            <a:r>
              <a:rPr lang="en-US" dirty="0"/>
              <a:t>&gt;70 : Overbought </a:t>
            </a:r>
            <a:r>
              <a:rPr lang="mr-IN" dirty="0"/>
              <a:t>–</a:t>
            </a:r>
            <a:r>
              <a:rPr lang="en-US" dirty="0"/>
              <a:t> price is too high, and it is likely to decrease </a:t>
            </a:r>
          </a:p>
          <a:p>
            <a:r>
              <a:rPr lang="en-US" dirty="0"/>
              <a:t>&lt;30: Oversold </a:t>
            </a:r>
            <a:r>
              <a:rPr lang="mr-IN" dirty="0"/>
              <a:t>–</a:t>
            </a:r>
            <a:r>
              <a:rPr lang="en-US" dirty="0"/>
              <a:t> price is too low, and it is likely to increase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62832"/>
              </p:ext>
            </p:extLst>
          </p:nvPr>
        </p:nvGraphicFramePr>
        <p:xfrm>
          <a:off x="2174524" y="4222442"/>
          <a:ext cx="5602288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3708360" imgH="914400" progId="">
                  <p:embed/>
                </p:oleObj>
              </mc:Choice>
              <mc:Fallback>
                <p:oleObj name="Equation" r:id="rId4" imgW="37083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24" y="4222442"/>
                        <a:ext cx="5602288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110" y="1930400"/>
            <a:ext cx="7165892" cy="4818445"/>
          </a:xfrm>
        </p:spPr>
      </p:pic>
    </p:spTree>
    <p:extLst>
      <p:ext uri="{BB962C8B-B14F-4D97-AF65-F5344CB8AC3E}">
        <p14:creationId xmlns:p14="http://schemas.microsoft.com/office/powerpoint/2010/main" val="63114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Stock Technical Analysis</a:t>
            </a:r>
            <a:endParaRPr lang="en-US" dirty="0">
              <a:solidFill>
                <a:srgbClr val="90C226"/>
              </a:solidFill>
              <a:latin typeface="Trebuchet M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6503" y="1270000"/>
            <a:ext cx="7038239" cy="5278680"/>
          </a:xfrm>
        </p:spPr>
      </p:pic>
    </p:spTree>
    <p:extLst>
      <p:ext uri="{BB962C8B-B14F-4D97-AF65-F5344CB8AC3E}">
        <p14:creationId xmlns:p14="http://schemas.microsoft.com/office/powerpoint/2010/main" val="241449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US" sz="3600" dirty="0" err="1"/>
                  <a:t>s.t.</a:t>
                </a:r>
                <a:r>
                  <a:rPr lang="en-US" sz="3600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CA" sz="3600" b="0" dirty="0"/>
                  <a:t>	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CA" dirty="0"/>
                  <a:t>where w is the portfolio weights, R the vector of RSI values for all stocks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1600" b="1" dirty="0"/>
                  <a:t>Source: </a:t>
                </a:r>
                <a:r>
                  <a:rPr lang="en-CA" sz="1600" b="1" dirty="0" err="1"/>
                  <a:t>Finnerman</a:t>
                </a:r>
                <a:r>
                  <a:rPr lang="en-CA" sz="1600" b="1" dirty="0"/>
                  <a:t> &amp; </a:t>
                </a:r>
                <a:r>
                  <a:rPr lang="en-CA" sz="1600" b="1" dirty="0" err="1"/>
                  <a:t>Kirchmann</a:t>
                </a:r>
                <a:r>
                  <a:rPr lang="en-CA" sz="1600" b="1" dirty="0"/>
                  <a:t>, Evaluation of Alternative Weighting Techniques on the Swedish Stock Market, Royal Institute of Technology, 2015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392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577</Words>
  <Application>Microsoft Office PowerPoint</Application>
  <PresentationFormat>Widescreen</PresentationFormat>
  <Paragraphs>89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等线</vt:lpstr>
      <vt:lpstr>Mangal</vt:lpstr>
      <vt:lpstr>华文新魏</vt:lpstr>
      <vt:lpstr>Trebuchet MS</vt:lpstr>
      <vt:lpstr>Wingdings 3</vt:lpstr>
      <vt:lpstr>Facet</vt:lpstr>
      <vt:lpstr>Equation</vt:lpstr>
      <vt:lpstr>Technical Analysis</vt:lpstr>
      <vt:lpstr>Presentation Outline</vt:lpstr>
      <vt:lpstr>What is Technical Analysis</vt:lpstr>
      <vt:lpstr>Price Indicators – Moving Average</vt:lpstr>
      <vt:lpstr>Price Indicator – Moving Average</vt:lpstr>
      <vt:lpstr>Momentum Oscillators – Relative Strength Index </vt:lpstr>
      <vt:lpstr>Momentum Oscillators – Relative Strength Index </vt:lpstr>
      <vt:lpstr>Single Stock Technical Analysis</vt:lpstr>
      <vt:lpstr>RSI Weighting</vt:lpstr>
      <vt:lpstr>Comparison with Fundamental Analysis </vt:lpstr>
      <vt:lpstr>Comparison with Fundamental Analysis </vt:lpstr>
      <vt:lpstr>Conclusion</vt:lpstr>
      <vt:lpstr>Q &amp; A 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</dc:title>
  <cp:lastModifiedBy>Betty Yang</cp:lastModifiedBy>
  <cp:revision>60</cp:revision>
  <dcterms:modified xsi:type="dcterms:W3CDTF">2017-02-07T18:18:22Z</dcterms:modified>
</cp:coreProperties>
</file>