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92" r:id="rId2"/>
    <p:sldId id="258" r:id="rId3"/>
    <p:sldId id="295" r:id="rId4"/>
    <p:sldId id="294" r:id="rId5"/>
    <p:sldId id="29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  <p:sldId id="298" r:id="rId16"/>
    <p:sldId id="299" r:id="rId17"/>
    <p:sldId id="29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37433-6F91-44CD-A21D-B4A50143D0F5}">
  <a:tblStyle styleId="{96637433-6F91-44CD-A21D-B4A50143D0F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127" autoAdjust="0"/>
  </p:normalViewPr>
  <p:slideViewPr>
    <p:cSldViewPr snapToGrid="0">
      <p:cViewPr varScale="1">
        <p:scale>
          <a:sx n="73" d="100"/>
          <a:sy n="73" d="100"/>
        </p:scale>
        <p:origin x="8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444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0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355725"/>
            <a:ext cx="8248800" cy="42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352551"/>
            <a:ext cx="8229600" cy="40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0" y="609600"/>
            <a:ext cx="9144000" cy="23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-2" y="3508375"/>
            <a:ext cx="6400800" cy="17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75"/>
              </a:spcBef>
              <a:buClr>
                <a:schemeClr val="lt1"/>
              </a:buClr>
              <a:buFont typeface="Noto Sans Symbols"/>
              <a:buNone/>
              <a:defRPr sz="18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420"/>
              </a:spcBef>
              <a:buClr>
                <a:srgbClr val="94A0B2"/>
              </a:buClr>
              <a:buFont typeface="Arial"/>
              <a:buNone/>
              <a:defRPr sz="21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360"/>
              </a:spcBef>
              <a:buClr>
                <a:srgbClr val="94A0B2"/>
              </a:buClr>
              <a:buFont typeface="Arial"/>
              <a:buNone/>
              <a:defRPr sz="18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94A0B2"/>
              </a:buClr>
              <a:buFont typeface="Arial"/>
              <a:buNone/>
              <a:defRPr sz="1500" b="0" i="0" u="none" strike="noStrike" cap="none">
                <a:solidFill>
                  <a:srgbClr val="94A0B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90550" y="4759326"/>
            <a:ext cx="2457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Shape 35" descr="\\VAULT13\HOME13$\leeseo17\Settings.MDS\My 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95" y="5683405"/>
            <a:ext cx="1997100" cy="8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6400800" y="3505200"/>
            <a:ext cx="2743200" cy="175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Georgia"/>
              <a:buNone/>
              <a:defRPr sz="38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133653"/>
            <a:ext cx="9144000" cy="7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Georgia"/>
              <a:buNone/>
              <a:defRPr sz="28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352551"/>
            <a:ext cx="8229600" cy="40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14300" algn="l" rtl="0">
              <a:spcBef>
                <a:spcPts val="450"/>
              </a:spcBef>
              <a:buClr>
                <a:schemeClr val="lt2"/>
              </a:buClr>
              <a:buSzPct val="97826"/>
              <a:buFont typeface="Noto Sans Symbols"/>
              <a:buChar char="▪"/>
              <a:defRPr sz="225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557212" marR="0" lvl="1" indent="-80962" algn="l" rtl="0">
              <a:spcBef>
                <a:spcPts val="420"/>
              </a:spcBef>
              <a:buClr>
                <a:schemeClr val="accent4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accent4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Shape 9" descr="\\VAULT13\HOME13$\leeseo17\Settings.MDS\My Desktop\logo_w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8595" y="6190803"/>
            <a:ext cx="1374000" cy="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339943" y="6356353"/>
            <a:ext cx="69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091"/>
            <a:ext cx="8229600" cy="668400"/>
          </a:xfrm>
        </p:spPr>
        <p:txBody>
          <a:bodyPr/>
          <a:lstStyle/>
          <a:p>
            <a:pPr algn="ctr"/>
            <a:r>
              <a:rPr lang="en-CA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Multi-threaded Stereo Vision Positioning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0490"/>
            <a:ext cx="8229600" cy="4374549"/>
          </a:xfrm>
        </p:spPr>
        <p:txBody>
          <a:bodyPr/>
          <a:lstStyle/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ECE1747H Project Presentation</a:t>
            </a: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endParaRPr lang="en-CA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marL="142875" indent="0" algn="ctr">
              <a:buNone/>
            </a:pPr>
            <a:r>
              <a:rPr lang="en-CA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Shiyuan</a:t>
            </a: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Wu, Andre Lo, Xianglu Shi</a:t>
            </a:r>
          </a:p>
          <a:p>
            <a:pPr marL="142875" indent="0" algn="ctr">
              <a:buNone/>
            </a:pP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December 14</a:t>
            </a:r>
            <a:r>
              <a:rPr lang="en-CA" altLang="zh-CN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, 2016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783" y="2427393"/>
            <a:ext cx="1199059" cy="20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STD:THREAD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0024"/>
            <a:ext cx="8495170" cy="2335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905" y="139018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/>
              <a:t>Further parallelize Image Enhancement: Erode and Dilate</a:t>
            </a:r>
          </a:p>
        </p:txBody>
      </p:sp>
    </p:spTree>
    <p:extLst>
      <p:ext uri="{BB962C8B-B14F-4D97-AF65-F5344CB8AC3E}">
        <p14:creationId xmlns:p14="http://schemas.microsoft.com/office/powerpoint/2010/main" val="200411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1" y="288129"/>
            <a:ext cx="1583766" cy="5598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- Single Thread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097" y="557824"/>
            <a:ext cx="4526714" cy="52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– DWORD WINAPI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7" y="771007"/>
            <a:ext cx="4113122" cy="4820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01" y="1778774"/>
            <a:ext cx="4553796" cy="27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2" y="1497874"/>
            <a:ext cx="4778970" cy="330633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8097" y="1296162"/>
            <a:ext cx="3727703" cy="433925"/>
          </a:xfrm>
        </p:spPr>
        <p:txBody>
          <a:bodyPr>
            <a:normAutofit fontScale="90000"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Experimental Result – STD::THREAD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30112" t="28051" r="37933" b="6722"/>
          <a:stretch/>
        </p:blipFill>
        <p:spPr bwMode="auto">
          <a:xfrm>
            <a:off x="181913" y="330925"/>
            <a:ext cx="4150059" cy="5320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066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We parallelized the calls to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for image capture and processing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1.4x speedup with 2 threads calling </a:t>
            </a:r>
            <a:r>
              <a:rPr lang="en-US" sz="18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(one per camera) and 1 thread doing 3D positioning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1.8x speedup with 4 threads calling </a:t>
            </a:r>
            <a:r>
              <a:rPr lang="en-US" sz="18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(one per camera, per operation) and 1 thread doing 3D positioning</a:t>
            </a:r>
          </a:p>
          <a:p>
            <a:pPr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On a 2-core Intel CPU, we want a theoretical speedup of 2x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1.8x speedup with 5 threads shows that the nature of stereo positioning workload creates an imbalance between the threads</a:t>
            </a:r>
          </a:p>
          <a:p>
            <a:pPr lvl="1" indent="-342900"/>
            <a:r>
              <a:rPr lang="en-US" sz="18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However, it was easier and more effective to spawn another thread instead of trying to alter the algorithm to balance the workloads</a:t>
            </a:r>
          </a:p>
          <a:p>
            <a:pPr lvl="1" indent="-342900"/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91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Camera Calibration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Again, capture camera feed with </a:t>
            </a:r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, but additionally parallelize calculation of error correction matrix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Error correction derived from capture set of test images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Compensate for unique lens distortion of stereo camera hardware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A found chess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72" y="329925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17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Live camera feed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Replace video file input with camera feed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For real-time applications such as robotics, automotive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Introduces additional workload that can be parallelized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Introduces producer-consumer problem between camera feed and image processing</a:t>
            </a: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Thread pool instead of spawning sub-threads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Erode and dilate sub-threads are created/ destroyed every frame</a:t>
            </a:r>
          </a:p>
          <a:p>
            <a:pPr lvl="1" indent="-342900"/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Consider using a thread pool and explore if savings can be had. Depends thread creation and </a:t>
            </a:r>
            <a:r>
              <a:rPr lang="en-US" sz="26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6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2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br>
              <a:rPr lang="en" dirty="0">
                <a:cs typeface="Calibri" panose="020F0502020204030204" pitchFamily="34" charset="0"/>
              </a:rPr>
            </a:br>
            <a:r>
              <a:rPr lang="en" sz="5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problem of real-time 3D positioning of object is an important and hot topic which is applicable to many areas, such as robotics, virtual reality 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project presents a 3D positioning with single thread and multi-thread implementation by using dual camera </a:t>
            </a: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Stereo Vision, as one typical technology, used to solve this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Stereo Vision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Wide research topic in computer vision</a:t>
            </a:r>
            <a:endParaRPr lang="en-US" sz="26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 dirty="0">
                <a:latin typeface="Calibri"/>
                <a:cs typeface="Calibri"/>
              </a:rPr>
              <a:t>tereo Vision system is a technique aimed at inferring               depth from two cameras</a:t>
            </a: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It take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images of a scene from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viewpoints</a:t>
            </a:r>
          </a:p>
          <a:p>
            <a:pPr lvl="2" indent="-342900"/>
            <a:r>
              <a:rPr lang="en-US" sz="23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referred to as left and right images</a:t>
            </a: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Left and right images are slightly different</a:t>
            </a:r>
          </a:p>
          <a:p>
            <a:pPr lvl="1" indent="-342900"/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Disparity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is displacement of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corresponding</a:t>
            </a:r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 point from one image to the other</a:t>
            </a:r>
          </a:p>
          <a:p>
            <a:pPr lvl="1" indent="-342900"/>
            <a:r>
              <a:rPr lang="en-US" sz="2500" dirty="0">
                <a:solidFill>
                  <a:schemeClr val="tx2"/>
                </a:solidFill>
                <a:latin typeface="Calibri"/>
                <a:cs typeface="Calibri"/>
              </a:rPr>
              <a:t>From the disparity, we can calculate </a:t>
            </a:r>
            <a:r>
              <a:rPr lang="en-US" sz="2500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endParaRPr lang="en-US" sz="25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1" indent="-342900"/>
            <a:endParaRPr lang="en-US" sz="22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2" indent="-34290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59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5" y="390717"/>
            <a:ext cx="8520600" cy="7635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Stereo Vision</a:t>
            </a:r>
          </a:p>
        </p:txBody>
      </p:sp>
      <p:pic>
        <p:nvPicPr>
          <p:cNvPr id="4" name="Picture 3" descr="屏幕快照 2016-12-09 2.2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9" y="1891397"/>
            <a:ext cx="5374198" cy="2242655"/>
          </a:xfrm>
          <a:prstGeom prst="rect">
            <a:avLst/>
          </a:prstGeom>
        </p:spPr>
      </p:pic>
      <p:sp>
        <p:nvSpPr>
          <p:cNvPr id="5" name="Shape 58"/>
          <p:cNvSpPr txBox="1">
            <a:spLocks noGrp="1"/>
          </p:cNvSpPr>
          <p:nvPr>
            <p:ph type="body" idx="1"/>
          </p:nvPr>
        </p:nvSpPr>
        <p:spPr>
          <a:xfrm>
            <a:off x="271167" y="1121328"/>
            <a:ext cx="7552066" cy="4593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Simple model: Optic axes of 2 cameras are parallel </a:t>
            </a:r>
          </a:p>
        </p:txBody>
      </p:sp>
      <p:sp>
        <p:nvSpPr>
          <p:cNvPr id="6" name="Shape 58"/>
          <p:cNvSpPr txBox="1">
            <a:spLocks/>
          </p:cNvSpPr>
          <p:nvPr/>
        </p:nvSpPr>
        <p:spPr>
          <a:xfrm>
            <a:off x="5919455" y="1756297"/>
            <a:ext cx="2525334" cy="591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From similar triangles:</a:t>
            </a:r>
          </a:p>
        </p:txBody>
      </p:sp>
      <p:sp>
        <p:nvSpPr>
          <p:cNvPr id="10" name="Shape 58"/>
          <p:cNvSpPr txBox="1">
            <a:spLocks/>
          </p:cNvSpPr>
          <p:nvPr/>
        </p:nvSpPr>
        <p:spPr>
          <a:xfrm>
            <a:off x="396958" y="4448572"/>
            <a:ext cx="7939721" cy="12256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3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/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Depth z is inversely proportional to disparity d (d=xl-</a:t>
            </a:r>
            <a:r>
              <a:rPr lang="en-US" sz="2500" dirty="0" err="1">
                <a:latin typeface="Calibri"/>
                <a:ea typeface="Calibri"/>
                <a:cs typeface="Calibri"/>
                <a:sym typeface="Calibri"/>
              </a:rPr>
              <a:t>xr</a:t>
            </a: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457200" indent="-457200"/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This method of determining depth z from disparity d is called 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triangulation</a:t>
            </a:r>
            <a:endParaRPr lang="en-US"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屏幕快照 2016-12-09 2.3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44" y="2404776"/>
            <a:ext cx="1033846" cy="719999"/>
          </a:xfrm>
          <a:prstGeom prst="rect">
            <a:avLst/>
          </a:prstGeom>
        </p:spPr>
      </p:pic>
      <p:pic>
        <p:nvPicPr>
          <p:cNvPr id="12" name="Picture 11" descr="屏幕快照 2016-12-09 2.39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3" y="2404878"/>
            <a:ext cx="1267681" cy="719995"/>
          </a:xfrm>
          <a:prstGeom prst="rect">
            <a:avLst/>
          </a:prstGeom>
        </p:spPr>
      </p:pic>
      <p:pic>
        <p:nvPicPr>
          <p:cNvPr id="13" name="Picture 12" descr="屏幕快照 2016-12-09 2.4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65" y="3370014"/>
            <a:ext cx="2430526" cy="71999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"/>
          <p:cNvSpPr txBox="1">
            <a:spLocks noGrp="1"/>
          </p:cNvSpPr>
          <p:nvPr>
            <p:ph type="title"/>
          </p:nvPr>
        </p:nvSpPr>
        <p:spPr>
          <a:xfrm>
            <a:off x="311700" y="4582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8"/>
          <p:cNvSpPr txBox="1">
            <a:spLocks noGrp="1"/>
          </p:cNvSpPr>
          <p:nvPr>
            <p:ph type="body" idx="1"/>
          </p:nvPr>
        </p:nvSpPr>
        <p:spPr>
          <a:xfrm>
            <a:off x="311699" y="1323977"/>
            <a:ext cx="8187119" cy="45787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know focal length f, and baseline b</a:t>
            </a:r>
          </a:p>
          <a:p>
            <a:pPr lvl="1" indent="-342900"/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prior knowledge</a:t>
            </a: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detect and segment object</a:t>
            </a:r>
          </a:p>
          <a:p>
            <a:pPr lvl="1" indent="-342900"/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Color based methods</a:t>
            </a:r>
          </a:p>
          <a:p>
            <a:pPr lvl="1" indent="-342900"/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BGR-&gt;HSV </a:t>
            </a: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Find the optimum HSV ranges for an object</a:t>
            </a:r>
          </a:p>
          <a:p>
            <a:pPr indent="-34290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Need to track moving object</a:t>
            </a:r>
          </a:p>
          <a:p>
            <a:pPr lvl="1" indent="-342900"/>
            <a:r>
              <a:rPr lang="en-US" sz="24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lang="en-US" sz="2400" dirty="0">
              <a:solidFill>
                <a:srgbClr val="002E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342900"/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Find corresponding points (xl, 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yl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) (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xr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yr</a:t>
            </a:r>
            <a:r>
              <a:rPr lang="en-US" sz="2000" dirty="0">
                <a:solidFill>
                  <a:srgbClr val="002E64"/>
                </a:solidFill>
                <a:latin typeface="Calibri"/>
                <a:ea typeface="Calibri"/>
                <a:cs typeface="Calibri"/>
                <a:sym typeface="Calibri"/>
              </a:rPr>
              <a:t>) for each camera image</a:t>
            </a:r>
          </a:p>
          <a:p>
            <a:pPr lvl="1" indent="-342900"/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1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 Platform: </a:t>
            </a:r>
          </a:p>
          <a:p>
            <a:pPr lvl="1"/>
            <a:r>
              <a:rPr lang="en-CA" dirty="0"/>
              <a:t>Windows 10 64 bit </a:t>
            </a:r>
          </a:p>
          <a:p>
            <a:pPr lvl="1"/>
            <a:r>
              <a:rPr lang="en-CA" dirty="0"/>
              <a:t>Intel® Core™ i5-6200U @2.30GHz </a:t>
            </a:r>
          </a:p>
          <a:p>
            <a:pPr lvl="1"/>
            <a:r>
              <a:rPr lang="en-CA" dirty="0"/>
              <a:t>8GB RAM</a:t>
            </a:r>
          </a:p>
          <a:p>
            <a:pPr marL="0" indent="0">
              <a:buNone/>
            </a:pPr>
            <a:r>
              <a:rPr lang="en-CA" dirty="0"/>
              <a:t>Camera: </a:t>
            </a:r>
          </a:p>
          <a:p>
            <a:pPr lvl="1"/>
            <a:r>
              <a:rPr lang="en-CA" dirty="0"/>
              <a:t>Blackberry Classic front Camera</a:t>
            </a:r>
          </a:p>
          <a:p>
            <a:pPr lvl="1"/>
            <a:r>
              <a:rPr lang="en-CA" dirty="0"/>
              <a:t>2MP 2.31mm fixed focal length</a:t>
            </a:r>
          </a:p>
          <a:p>
            <a:pPr marL="0" indent="0">
              <a:buNone/>
            </a:pPr>
            <a:r>
              <a:rPr lang="en-CA" dirty="0"/>
              <a:t>OpenCV:</a:t>
            </a:r>
          </a:p>
          <a:p>
            <a:pPr lvl="1"/>
            <a:r>
              <a:rPr lang="en-CA" dirty="0"/>
              <a:t>OpenCV 3.1.0       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4248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OpenCV operation(Related Work)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47" y="2735796"/>
            <a:ext cx="7988492" cy="123264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14032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Thread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70" y="2334351"/>
            <a:ext cx="8592346" cy="24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DWORD WINAPI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" y="7418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0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0" y="2595154"/>
            <a:ext cx="8533262" cy="2349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44760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/>
              <a:t>Parallel both camera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498591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UT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535</Words>
  <Application>Microsoft Office PowerPoint</Application>
  <PresentationFormat>On-screen Show (4:3)</PresentationFormat>
  <Paragraphs>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Sans Symbols</vt:lpstr>
      <vt:lpstr>宋体</vt:lpstr>
      <vt:lpstr>Arial</vt:lpstr>
      <vt:lpstr>Calibri</vt:lpstr>
      <vt:lpstr>Georgia</vt:lpstr>
      <vt:lpstr>ThemeUT</vt:lpstr>
      <vt:lpstr>Multi-threaded Stereo Vision Positioning</vt:lpstr>
      <vt:lpstr>Introduction</vt:lpstr>
      <vt:lpstr>Stereo Vision</vt:lpstr>
      <vt:lpstr>Stereo Vision</vt:lpstr>
      <vt:lpstr>Challenges</vt:lpstr>
      <vt:lpstr>Implementation</vt:lpstr>
      <vt:lpstr>Basic OpenCV operation(Related Work)</vt:lpstr>
      <vt:lpstr>Single Thread Implementation</vt:lpstr>
      <vt:lpstr>Parallel Implementation: DWORD WINAPI</vt:lpstr>
      <vt:lpstr>Parallel Implementation: STD:THREAD</vt:lpstr>
      <vt:lpstr>Experimental Result - Single Thread</vt:lpstr>
      <vt:lpstr>Experimental Result – DWORD WINAPI</vt:lpstr>
      <vt:lpstr>Experimental Result – STD::THREAD</vt:lpstr>
      <vt:lpstr>Conclusions</vt:lpstr>
      <vt:lpstr>Future work</vt:lpstr>
      <vt:lpstr>Future work</vt:lpstr>
      <vt:lpstr>  Thank You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ECE1512 - Frozen Soil</dc:title>
  <dc:creator>Jun Cao</dc:creator>
  <cp:lastModifiedBy>Shiyuan Wu</cp:lastModifiedBy>
  <cp:revision>192</cp:revision>
  <dcterms:modified xsi:type="dcterms:W3CDTF">2016-12-13T12:57:02Z</dcterms:modified>
</cp:coreProperties>
</file>