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002AE-11FA-4A8C-AB55-B676EE892C85}" type="datetimeFigureOut">
              <a:rPr lang="en-IN" smtClean="0"/>
              <a:t>01-07-2019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D1D05-285E-459D-8A22-EC56BCF04699}" type="slidenum">
              <a:rPr lang="en-IN" smtClean="0"/>
              <a:t>‹#›</a:t>
            </a:fld>
            <a:endParaRPr lang="en-IN" dirty="0"/>
          </a:p>
        </p:txBody>
      </p:sp>
    </p:spTree>
    <p:extLst>
      <p:ext uri="{BB962C8B-B14F-4D97-AF65-F5344CB8AC3E}">
        <p14:creationId xmlns:p14="http://schemas.microsoft.com/office/powerpoint/2010/main" val="194415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0D1D05-285E-459D-8A22-EC56BCF04699}" type="slidenum">
              <a:rPr lang="en-IN" smtClean="0"/>
              <a:t>4</a:t>
            </a:fld>
            <a:endParaRPr lang="en-IN" dirty="0"/>
          </a:p>
        </p:txBody>
      </p:sp>
    </p:spTree>
    <p:extLst>
      <p:ext uri="{BB962C8B-B14F-4D97-AF65-F5344CB8AC3E}">
        <p14:creationId xmlns:p14="http://schemas.microsoft.com/office/powerpoint/2010/main" val="337084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80000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292384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02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77236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963492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224766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790179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631546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16000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801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5222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68915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0528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409757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2868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9955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DFB7CA-C302-41BC-B5C8-12CF51BC9AFC}" type="datetimeFigureOut">
              <a:rPr lang="en-IN" smtClean="0"/>
              <a:t>01-07-2019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69D0069-3176-4FFA-90F7-F1D587045734}" type="slidenum">
              <a:rPr lang="en-IN" smtClean="0"/>
              <a:t>‹#›</a:t>
            </a:fld>
            <a:endParaRPr lang="en-IN" dirty="0"/>
          </a:p>
        </p:txBody>
      </p:sp>
    </p:spTree>
    <p:extLst>
      <p:ext uri="{BB962C8B-B14F-4D97-AF65-F5344CB8AC3E}">
        <p14:creationId xmlns:p14="http://schemas.microsoft.com/office/powerpoint/2010/main" val="396096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DFB7CA-C302-41BC-B5C8-12CF51BC9AFC}" type="datetimeFigureOut">
              <a:rPr lang="en-IN" smtClean="0"/>
              <a:t>01-07-2019</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9D0069-3176-4FFA-90F7-F1D587045734}" type="slidenum">
              <a:rPr lang="en-IN" smtClean="0"/>
              <a:t>‹#›</a:t>
            </a:fld>
            <a:endParaRPr lang="en-IN" dirty="0"/>
          </a:p>
        </p:txBody>
      </p:sp>
    </p:spTree>
    <p:extLst>
      <p:ext uri="{BB962C8B-B14F-4D97-AF65-F5344CB8AC3E}">
        <p14:creationId xmlns:p14="http://schemas.microsoft.com/office/powerpoint/2010/main" val="360403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utoware.ai/" TargetMode="External"/><Relationship Id="rId3" Type="http://schemas.openxmlformats.org/officeDocument/2006/relationships/hyperlink" Target="http://apollo.auto/" TargetMode="External"/><Relationship Id="rId7" Type="http://schemas.openxmlformats.org/officeDocument/2006/relationships/hyperlink" Target="http://caffe.berkeleyvision.org/" TargetMode="External"/><Relationship Id="rId12" Type="http://schemas.openxmlformats.org/officeDocument/2006/relationships/hyperlink" Target="https://data.tier4.jp/" TargetMode="External"/><Relationship Id="rId2" Type="http://schemas.openxmlformats.org/officeDocument/2006/relationships/hyperlink" Target="https://twittertechnews.com/software-reviews/the-5-most-used-open-source-software-to-develop-self-driving-platforms-for-adas-autoware-apollo-eb-robinos-eb-robinos-predictor-nvidia-driveworks-and-openpilot/" TargetMode="External"/><Relationship Id="rId1" Type="http://schemas.openxmlformats.org/officeDocument/2006/relationships/slideLayout" Target="../slideLayouts/slideLayout2.xml"/><Relationship Id="rId6" Type="http://schemas.openxmlformats.org/officeDocument/2006/relationships/hyperlink" Target="http://apollo.auto/developer.html" TargetMode="External"/><Relationship Id="rId11" Type="http://schemas.openxmlformats.org/officeDocument/2006/relationships/hyperlink" Target="https://automan.ai/#works" TargetMode="External"/><Relationship Id="rId5" Type="http://schemas.openxmlformats.org/officeDocument/2006/relationships/hyperlink" Target="http://apolloscape.auto/scene.html" TargetMode="External"/><Relationship Id="rId10" Type="http://schemas.openxmlformats.org/officeDocument/2006/relationships/hyperlink" Target="https://tools.tier4.jp/" TargetMode="External"/><Relationship Id="rId4" Type="http://schemas.openxmlformats.org/officeDocument/2006/relationships/hyperlink" Target="https://github.com/apolloauto" TargetMode="External"/><Relationship Id="rId9" Type="http://schemas.openxmlformats.org/officeDocument/2006/relationships/hyperlink" Target="https://gitlab.com/autowarefoundation/autowar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BBAC-1A84-4623-A500-593CA7352CC7}"/>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Literature Review on the Open Source Autonomous Vehicle Platforms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18C2FE-1417-4238-9F41-7CCDA7B7E13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Kush Jain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470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A2C2-8E54-4588-BBD3-AF8656624B64}"/>
              </a:ext>
            </a:extLst>
          </p:cNvPr>
          <p:cNvSpPr>
            <a:spLocks noGrp="1"/>
          </p:cNvSpPr>
          <p:nvPr>
            <p:ph type="title"/>
          </p:nvPr>
        </p:nvSpPr>
        <p:spPr>
          <a:xfrm>
            <a:off x="1754857" y="0"/>
            <a:ext cx="10018713" cy="844062"/>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8B255C-3E24-45F0-AC96-2ABEC637ACEA}"/>
              </a:ext>
            </a:extLst>
          </p:cNvPr>
          <p:cNvSpPr>
            <a:spLocks noGrp="1"/>
          </p:cNvSpPr>
          <p:nvPr>
            <p:ph idx="1"/>
          </p:nvPr>
        </p:nvSpPr>
        <p:spPr>
          <a:xfrm>
            <a:off x="1392700" y="815926"/>
            <a:ext cx="10743028" cy="5795889"/>
          </a:xfrm>
        </p:spPr>
        <p:txBody>
          <a:bodyPr>
            <a:normAutofit lnSpcReduction="10000"/>
          </a:bodyPr>
          <a:lstStyle/>
          <a:p>
            <a:r>
              <a:rPr lang="en-US" b="1" dirty="0">
                <a:latin typeface="Times New Roman" panose="02020603050405020304" pitchFamily="18" charset="0"/>
                <a:cs typeface="Times New Roman" panose="02020603050405020304" pitchFamily="18" charset="0"/>
              </a:rPr>
              <a:t>utilities</a:t>
            </a:r>
            <a:r>
              <a:rPr lang="en-US" dirty="0">
                <a:latin typeface="Times New Roman" panose="02020603050405020304" pitchFamily="18" charset="0"/>
                <a:cs typeface="Times New Roman" panose="02020603050405020304" pitchFamily="18" charset="0"/>
              </a:rPr>
              <a:t>: autoware_bag_tools, autoware_camera_lidar_calibrator, autoware_launcher, autoware_launcher_rviz, calibration_publisher, data_preprocessor, graph_tools, kitti_box_publisher, kitti_launch, kitti_player, log_tools, map_tf_generator, map_tools, marker_downsampler, mqtt_socket, multi_lidar_calibrator, oculus_socket, pc2_downsampler, rosbag_controller, runtime_manager, sound_player, sync, table_socket, udon_socket and vehicle_socket</a:t>
            </a:r>
          </a:p>
          <a:p>
            <a:r>
              <a:rPr lang="en-US"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decision_maker_panel, detected_objects_visualizer, fastvirtualscan, gazebo_world_description, glviewer, integrated_viewer, points2image, rosinterface, state_panel, vehicle_description and vehicle_model</a:t>
            </a:r>
          </a:p>
          <a:p>
            <a:r>
              <a:rPr lang="en-US" b="1" dirty="0">
                <a:latin typeface="Times New Roman" panose="02020603050405020304" pitchFamily="18" charset="0"/>
                <a:cs typeface="Times New Roman" panose="02020603050405020304" pitchFamily="18" charset="0"/>
              </a:rPr>
              <a:t>drivers</a:t>
            </a:r>
            <a:r>
              <a:rPr lang="en-US" dirty="0">
                <a:latin typeface="Times New Roman" panose="02020603050405020304" pitchFamily="18" charset="0"/>
                <a:cs typeface="Times New Roman" panose="02020603050405020304" pitchFamily="18" charset="0"/>
              </a:rPr>
              <a:t>: analog_devices, as, autoware_driveworks_gmsl_interface, autoware_driveworks_interface, baumer, custom_msgs, garmin, hokuyo, javad_navsat_driver, kvaser, lms5xx, memsic, microstrain, nmea_navsat, pointgrey, sick_ldmrs_description, sick_ldmrs_driver, sick_ldmrs_laser, sick_ldmrs_msgs, sick_ldmrs_tools, vectacam, xsens_driver and ymc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37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9A3A-6ED5-42F2-9C61-53B9ADEC5780}"/>
              </a:ext>
            </a:extLst>
          </p:cNvPr>
          <p:cNvSpPr>
            <a:spLocks noGrp="1"/>
          </p:cNvSpPr>
          <p:nvPr>
            <p:ph type="title"/>
          </p:nvPr>
        </p:nvSpPr>
        <p:spPr>
          <a:xfrm>
            <a:off x="1709394" y="1"/>
            <a:ext cx="10018713" cy="1066800"/>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p>
        </p:txBody>
      </p:sp>
      <p:sp>
        <p:nvSpPr>
          <p:cNvPr id="3" name="Content Placeholder 2">
            <a:extLst>
              <a:ext uri="{FF2B5EF4-FFF2-40B4-BE49-F238E27FC236}">
                <a16:creationId xmlns:a16="http://schemas.microsoft.com/office/drawing/2014/main" id="{E6BF8978-B207-4B9E-8F9A-21E20265710E}"/>
              </a:ext>
            </a:extLst>
          </p:cNvPr>
          <p:cNvSpPr>
            <a:spLocks noGrp="1"/>
          </p:cNvSpPr>
          <p:nvPr>
            <p:ph idx="1"/>
          </p:nvPr>
        </p:nvSpPr>
        <p:spPr>
          <a:xfrm>
            <a:off x="1484310" y="1336431"/>
            <a:ext cx="10599838" cy="5233181"/>
          </a:xfrm>
        </p:spPr>
        <p:txBody>
          <a:bodyPr>
            <a:normAutofit/>
          </a:bodyPr>
          <a:lstStyle/>
          <a:p>
            <a:r>
              <a:rPr lang="en-US" b="1" dirty="0">
                <a:latin typeface="Times New Roman" panose="02020603050405020304" pitchFamily="18" charset="0"/>
                <a:cs typeface="Times New Roman" panose="02020603050405020304" pitchFamily="18" charset="0"/>
              </a:rPr>
              <a:t>simulation</a:t>
            </a:r>
            <a:r>
              <a:rPr lang="en-US" dirty="0">
                <a:latin typeface="Times New Roman" panose="02020603050405020304" pitchFamily="18" charset="0"/>
                <a:cs typeface="Times New Roman" panose="02020603050405020304" pitchFamily="18" charset="0"/>
              </a:rPr>
              <a:t>: gazebo_camera_description, gazebo_imu_description, lgsvl_simulator_bridge, vehicle_gazebo_simulation_interface and vehicle_gazebo_simulation_launcher</a:t>
            </a:r>
          </a:p>
          <a:p>
            <a:r>
              <a:rPr lang="en-IN" b="1" dirty="0">
                <a:latin typeface="Times New Roman" panose="02020603050405020304" pitchFamily="18" charset="0"/>
                <a:cs typeface="Times New Roman" panose="02020603050405020304" pitchFamily="18" charset="0"/>
              </a:rPr>
              <a:t>messages</a:t>
            </a:r>
            <a:r>
              <a:rPr lang="en-IN" dirty="0">
                <a:latin typeface="Times New Roman" panose="02020603050405020304" pitchFamily="18" charset="0"/>
                <a:cs typeface="Times New Roman" panose="02020603050405020304" pitchFamily="18" charset="0"/>
              </a:rPr>
              <a:t>: autoware_can_msgs, autoware_config_msgs, autoware_external_msgs, autoware_map_msgs, autoware_msgs, autoware_system_msgs, tablet_socket_msgs and vector_map_msgs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documentation</a:t>
            </a:r>
            <a:r>
              <a:rPr lang="en-US" dirty="0">
                <a:latin typeface="Times New Roman" panose="02020603050405020304" pitchFamily="18" charset="0"/>
                <a:cs typeface="Times New Roman" panose="02020603050405020304" pitchFamily="18" charset="0"/>
              </a:rPr>
              <a:t>: autoware_quickstart_examples and images/demo_images</a:t>
            </a:r>
          </a:p>
          <a:p>
            <a:r>
              <a:rPr lang="en-US" b="1" dirty="0">
                <a:latin typeface="Times New Roman" panose="02020603050405020304" pitchFamily="18" charset="0"/>
                <a:cs typeface="Times New Roman" panose="02020603050405020304" pitchFamily="18" charset="0"/>
              </a:rPr>
              <a:t>autoware</a:t>
            </a:r>
            <a:r>
              <a:rPr lang="en-US" dirty="0">
                <a:latin typeface="Times New Roman" panose="02020603050405020304" pitchFamily="18" charset="0"/>
                <a:cs typeface="Times New Roman" panose="02020603050405020304" pitchFamily="18" charset="0"/>
              </a:rPr>
              <a:t>: docker, docs, ros, ui and vehicle </a:t>
            </a:r>
          </a:p>
          <a:p>
            <a:r>
              <a:rPr lang="en-US" b="1" dirty="0">
                <a:latin typeface="Times New Roman" panose="02020603050405020304" pitchFamily="18" charset="0"/>
                <a:cs typeface="Times New Roman" panose="02020603050405020304" pitchFamily="18" charset="0"/>
              </a:rPr>
              <a:t>common</a:t>
            </a:r>
            <a:r>
              <a:rPr lang="en-US" dirty="0">
                <a:latin typeface="Times New Roman" panose="02020603050405020304" pitchFamily="18" charset="0"/>
                <a:cs typeface="Times New Roman" panose="02020603050405020304" pitchFamily="18" charset="0"/>
              </a:rPr>
              <a:t>: amathutils_lib, autoware_build_flags, autoware_health_checker, gnss, libvectormap, map_file, object_map, op_planner, op_ros_helpers, op_simu, op_utility, vector_map, vector_map_server and waypoint_follower</a:t>
            </a:r>
          </a:p>
          <a:p>
            <a:endParaRPr lang="en-IN" dirty="0"/>
          </a:p>
        </p:txBody>
      </p:sp>
    </p:spTree>
    <p:extLst>
      <p:ext uri="{BB962C8B-B14F-4D97-AF65-F5344CB8AC3E}">
        <p14:creationId xmlns:p14="http://schemas.microsoft.com/office/powerpoint/2010/main" val="83573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F068-FA6E-4569-BB37-2B7FDA079BAF}"/>
              </a:ext>
            </a:extLst>
          </p:cNvPr>
          <p:cNvSpPr>
            <a:spLocks noGrp="1"/>
          </p:cNvSpPr>
          <p:nvPr>
            <p:ph type="title"/>
          </p:nvPr>
        </p:nvSpPr>
        <p:spPr>
          <a:xfrm>
            <a:off x="1704533" y="0"/>
            <a:ext cx="10018713" cy="1752599"/>
          </a:xfrm>
        </p:spPr>
        <p:txBody>
          <a:bodyPr/>
          <a:lstStyle/>
          <a:p>
            <a:r>
              <a:rPr lang="en-US" dirty="0">
                <a:latin typeface="Times New Roman" panose="02020603050405020304" pitchFamily="18" charset="0"/>
                <a:cs typeface="Times New Roman" panose="02020603050405020304" pitchFamily="18" charset="0"/>
              </a:rPr>
              <a:t>Datasets, Models and Frameworks Used in Autoware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A853A-2643-40AC-B473-DF1B7D01B668}"/>
              </a:ext>
            </a:extLst>
          </p:cNvPr>
          <p:cNvSpPr>
            <a:spLocks noGrp="1"/>
          </p:cNvSpPr>
          <p:nvPr>
            <p:ph idx="1"/>
          </p:nvPr>
        </p:nvSpPr>
        <p:spPr>
          <a:xfrm>
            <a:off x="1484310" y="1752599"/>
            <a:ext cx="10459161" cy="4746675"/>
          </a:xfrm>
        </p:spPr>
        <p:txBody>
          <a:bodyPr>
            <a:normAutofit fontScale="92500"/>
          </a:bodyPr>
          <a:lstStyle/>
          <a:p>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Data is recorded  by the Robot Operating System (ROSBAG) for processing.</a:t>
            </a:r>
          </a:p>
          <a:p>
            <a:r>
              <a:rPr lang="en-US" b="1" dirty="0">
                <a:latin typeface="Times New Roman" panose="02020603050405020304" pitchFamily="18" charset="0"/>
                <a:cs typeface="Times New Roman" panose="02020603050405020304" pitchFamily="18" charset="0"/>
              </a:rPr>
              <a:t>Automan</a:t>
            </a:r>
            <a:r>
              <a:rPr lang="en-US" dirty="0">
                <a:latin typeface="Times New Roman" panose="02020603050405020304" pitchFamily="18" charset="0"/>
                <a:cs typeface="Times New Roman" panose="02020603050405020304" pitchFamily="18" charset="0"/>
              </a:rPr>
              <a:t>: This is responsible for labelling and training. The labelling service facilitates dataset creation by using a deep neural network algorithm to extract objects for labelling from an input ROSBAG file. The training service uses Single Shot Multibox Detector (SSD) algorithm, a well known deep neural network algorithm for object detection. A Caffe compatible model is obtained. </a:t>
            </a:r>
          </a:p>
          <a:p>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Caffe is used here, similar to Apollo, which we saw before.</a:t>
            </a:r>
          </a:p>
          <a:p>
            <a:r>
              <a:rPr lang="en-US" b="1" dirty="0">
                <a:latin typeface="Times New Roman" panose="02020603050405020304" pitchFamily="18" charset="0"/>
                <a:cs typeface="Times New Roman" panose="02020603050405020304" pitchFamily="18" charset="0"/>
              </a:rPr>
              <a:t>Mapping Tools</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Vector Map Builder</a:t>
            </a:r>
            <a:r>
              <a:rPr lang="en-US" dirty="0">
                <a:latin typeface="Times New Roman" panose="02020603050405020304" pitchFamily="18" charset="0"/>
                <a:cs typeface="Times New Roman" panose="02020603050405020304" pitchFamily="18" charset="0"/>
              </a:rPr>
              <a:t>:  A vector map represents a set of features inherent to the road, such as lanes, stop lines, traffic lights, and intersections. This map is created from point cloud data.</a:t>
            </a:r>
          </a:p>
          <a:p>
            <a:pPr lvl="1"/>
            <a:r>
              <a:rPr lang="en-US" b="1" dirty="0">
                <a:latin typeface="Times New Roman" panose="02020603050405020304" pitchFamily="18" charset="0"/>
                <a:cs typeface="Times New Roman" panose="02020603050405020304" pitchFamily="18" charset="0"/>
              </a:rPr>
              <a:t>Point Cloud Map Builder</a:t>
            </a:r>
            <a:r>
              <a:rPr lang="en-US" dirty="0">
                <a:latin typeface="Times New Roman" panose="02020603050405020304" pitchFamily="18" charset="0"/>
                <a:cs typeface="Times New Roman" panose="02020603050405020304" pitchFamily="18" charset="0"/>
              </a:rPr>
              <a:t>:  Using as input a previously recorded ROSBAG file, it will generate the file as output that contains a 3D point cloud map.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40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4C1DD8E-5EEF-4A5E-A1CA-8D3D300D12E7}"/>
              </a:ext>
            </a:extLst>
          </p:cNvPr>
          <p:cNvSpPr>
            <a:spLocks noGrp="1"/>
          </p:cNvSpPr>
          <p:nvPr>
            <p:ph idx="1"/>
          </p:nvPr>
        </p:nvSpPr>
        <p:spPr>
          <a:xfrm>
            <a:off x="1568715" y="584981"/>
            <a:ext cx="10018713" cy="3124201"/>
          </a:xfrm>
        </p:spPr>
        <p:txBody>
          <a:bodyPr/>
          <a:lstStyle/>
          <a:p>
            <a:pPr marL="0" indent="0">
              <a:buNone/>
            </a:pPr>
            <a:r>
              <a:rPr lang="en-US" dirty="0">
                <a:latin typeface="Times New Roman" panose="02020603050405020304" pitchFamily="18" charset="0"/>
                <a:cs typeface="Times New Roman" panose="02020603050405020304" pitchFamily="18" charset="0"/>
              </a:rPr>
              <a:t>To conclude, we have discussed two open source autonomous vehicle platforms, Apollo and Autoware. There are various other platforms, but these are two of the most used platforms amongst developers. </a:t>
            </a:r>
            <a:endParaRPr lang="en-IN" dirty="0">
              <a:latin typeface="Times New Roman" panose="02020603050405020304" pitchFamily="18" charset="0"/>
              <a:cs typeface="Times New Roman" panose="02020603050405020304" pitchFamily="18" charset="0"/>
            </a:endParaRPr>
          </a:p>
        </p:txBody>
      </p:sp>
      <p:pic>
        <p:nvPicPr>
          <p:cNvPr id="2050" name="Picture 2" descr="Image result for thank you images">
            <a:extLst>
              <a:ext uri="{FF2B5EF4-FFF2-40B4-BE49-F238E27FC236}">
                <a16:creationId xmlns:a16="http://schemas.microsoft.com/office/drawing/2014/main" id="{7A1B332C-669F-4FEB-8D50-F9757A379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548" y="3429000"/>
            <a:ext cx="5148775" cy="297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8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F4BA-67E6-4932-A5E0-CED889A4B32B}"/>
              </a:ext>
            </a:extLst>
          </p:cNvPr>
          <p:cNvSpPr>
            <a:spLocks noGrp="1"/>
          </p:cNvSpPr>
          <p:nvPr>
            <p:ph type="title"/>
          </p:nvPr>
        </p:nvSpPr>
        <p:spPr>
          <a:xfrm>
            <a:off x="1484310" y="0"/>
            <a:ext cx="10018713" cy="1125415"/>
          </a:xfrm>
        </p:spPr>
        <p:txBody>
          <a:bodyPr/>
          <a:lstStyle/>
          <a:p>
            <a:r>
              <a:rPr lang="en-US" dirty="0">
                <a:latin typeface="Times New Roman" panose="02020603050405020304" pitchFamily="18" charset="0"/>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356316-9120-4774-AF22-B0BE51868A11}"/>
              </a:ext>
            </a:extLst>
          </p:cNvPr>
          <p:cNvSpPr>
            <a:spLocks noGrp="1"/>
          </p:cNvSpPr>
          <p:nvPr>
            <p:ph idx="1"/>
          </p:nvPr>
        </p:nvSpPr>
        <p:spPr>
          <a:xfrm>
            <a:off x="1484310" y="1223889"/>
            <a:ext cx="10599838" cy="5190979"/>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5 most used open source software to develop self-driving platforms:</a:t>
            </a: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2"/>
              </a:rPr>
              <a:t> https://twittertechnews.com/software-reviews/the-5-most-used-open-source-software-to-develop-self-driving-platforms-for-adas-autoware-apollo-eb-robinos-eb-robinos-predictor-nvidia-driveworks-and-openpilot/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 official website: </a:t>
            </a:r>
            <a:r>
              <a:rPr lang="en-IN" dirty="0">
                <a:latin typeface="Times New Roman" panose="02020603050405020304" pitchFamily="18" charset="0"/>
                <a:cs typeface="Times New Roman" panose="02020603050405020304" pitchFamily="18" charset="0"/>
                <a:hlinkClick r:id="rId3"/>
              </a:rPr>
              <a:t>http://apollo.auto/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 GitHub page: </a:t>
            </a:r>
            <a:r>
              <a:rPr lang="en-IN" dirty="0">
                <a:latin typeface="Times New Roman" panose="02020603050405020304" pitchFamily="18" charset="0"/>
                <a:cs typeface="Times New Roman" panose="02020603050405020304" pitchFamily="18" charset="0"/>
                <a:hlinkClick r:id="rId4"/>
              </a:rPr>
              <a:t>https://github.com/apolloauto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ApolloScape, datasets used by Apollo: </a:t>
            </a:r>
            <a:r>
              <a:rPr lang="en-IN" dirty="0">
                <a:latin typeface="Times New Roman" panose="02020603050405020304" pitchFamily="18" charset="0"/>
                <a:cs typeface="Times New Roman" panose="02020603050405020304" pitchFamily="18" charset="0"/>
                <a:hlinkClick r:id="rId5"/>
              </a:rPr>
              <a:t>http://apolloscape.auto/scene.html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Apollo’s Components: </a:t>
            </a:r>
            <a:r>
              <a:rPr lang="en-IN" dirty="0">
                <a:latin typeface="Times New Roman" panose="02020603050405020304" pitchFamily="18" charset="0"/>
                <a:cs typeface="Times New Roman" panose="02020603050405020304" pitchFamily="18" charset="0"/>
                <a:hlinkClick r:id="rId6"/>
              </a:rPr>
              <a:t>http://apollo.auto/developer.html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Caffe, the Deep Learning framework used: </a:t>
            </a:r>
            <a:r>
              <a:rPr lang="en-IN" dirty="0">
                <a:hlinkClick r:id="rId7"/>
              </a:rPr>
              <a:t>http://caffe.berkeleyvision.org/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Autoware’s official website: </a:t>
            </a:r>
            <a:r>
              <a:rPr lang="en-IN" dirty="0">
                <a:hlinkClick r:id="rId8"/>
              </a:rPr>
              <a:t>https://www.autoware.ai/</a:t>
            </a:r>
            <a:endParaRPr lang="en-IN" dirty="0"/>
          </a:p>
          <a:p>
            <a:r>
              <a:rPr lang="en-IN" dirty="0">
                <a:latin typeface="Times New Roman" panose="02020603050405020304" pitchFamily="18" charset="0"/>
                <a:cs typeface="Times New Roman" panose="02020603050405020304" pitchFamily="18" charset="0"/>
              </a:rPr>
              <a:t>Autoware’s GitLab page: </a:t>
            </a:r>
            <a:r>
              <a:rPr lang="en-IN" dirty="0">
                <a:hlinkClick r:id="rId9"/>
              </a:rPr>
              <a:t>https://gitlab.com/autowarefoundation/autoware.ai</a:t>
            </a:r>
            <a:endParaRPr lang="en-IN" dirty="0"/>
          </a:p>
          <a:p>
            <a:r>
              <a:rPr lang="en-IN" dirty="0">
                <a:latin typeface="Times New Roman" panose="02020603050405020304" pitchFamily="18" charset="0"/>
                <a:cs typeface="Times New Roman" panose="02020603050405020304" pitchFamily="18" charset="0"/>
              </a:rPr>
              <a:t>Autoware Tools: </a:t>
            </a:r>
            <a:r>
              <a:rPr lang="en-IN" dirty="0">
                <a:hlinkClick r:id="rId10"/>
              </a:rPr>
              <a:t>https://tools.tier4.jp/</a:t>
            </a:r>
            <a:endParaRPr lang="en-IN" dirty="0"/>
          </a:p>
          <a:p>
            <a:r>
              <a:rPr lang="en-IN" dirty="0">
                <a:latin typeface="Times New Roman" panose="02020603050405020304" pitchFamily="18" charset="0"/>
                <a:cs typeface="Times New Roman" panose="02020603050405020304" pitchFamily="18" charset="0"/>
              </a:rPr>
              <a:t>Automan: </a:t>
            </a:r>
            <a:r>
              <a:rPr lang="en-IN" dirty="0">
                <a:hlinkClick r:id="rId11"/>
              </a:rPr>
              <a:t>https://automan.ai/#works</a:t>
            </a:r>
            <a:endParaRPr lang="en-IN" dirty="0"/>
          </a:p>
          <a:p>
            <a:r>
              <a:rPr lang="en-IN" dirty="0">
                <a:latin typeface="Times New Roman" panose="02020603050405020304" pitchFamily="18" charset="0"/>
                <a:cs typeface="Times New Roman" panose="02020603050405020304" pitchFamily="18" charset="0"/>
              </a:rPr>
              <a:t>Autoware Data: </a:t>
            </a:r>
            <a:r>
              <a:rPr lang="en-IN" dirty="0">
                <a:hlinkClick r:id="rId12"/>
              </a:rPr>
              <a:t>https://data.tier4.jp/</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6652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63AC-0203-4746-AC57-227B176C7EBE}"/>
              </a:ext>
            </a:extLst>
          </p:cNvPr>
          <p:cNvSpPr>
            <a:spLocks noGrp="1"/>
          </p:cNvSpPr>
          <p:nvPr>
            <p:ph type="title"/>
          </p:nvPr>
        </p:nvSpPr>
        <p:spPr>
          <a:xfrm>
            <a:off x="1484309" y="474782"/>
            <a:ext cx="10018713" cy="1424354"/>
          </a:xfrm>
        </p:spPr>
        <p:txBody>
          <a:bodyPr/>
          <a:lstStyle/>
          <a:p>
            <a:r>
              <a:rPr lang="en-US" dirty="0">
                <a:latin typeface="Times New Roman" panose="02020603050405020304" pitchFamily="18" charset="0"/>
                <a:cs typeface="Times New Roman" panose="02020603050405020304" pitchFamily="18" charset="0"/>
              </a:rPr>
              <a:t>What is an autonomous vehicle?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6043F-0657-4792-B748-1316410D7EC5}"/>
              </a:ext>
            </a:extLst>
          </p:cNvPr>
          <p:cNvSpPr>
            <a:spLocks noGrp="1"/>
          </p:cNvSpPr>
          <p:nvPr>
            <p:ph idx="1"/>
          </p:nvPr>
        </p:nvSpPr>
        <p:spPr>
          <a:xfrm>
            <a:off x="1540581" y="2866295"/>
            <a:ext cx="6196650" cy="3601331"/>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An autonomous vehicle, also known as a robotic car, self-driving car, or driverless car, is a vehicle that is capable of sensing its environment and moving with little or no human input.</a:t>
            </a:r>
          </a:p>
          <a:p>
            <a:pPr marL="0" indent="0">
              <a:buNone/>
            </a:pPr>
            <a:r>
              <a:rPr lang="en-US" dirty="0">
                <a:latin typeface="Times New Roman" panose="02020603050405020304" pitchFamily="18" charset="0"/>
                <a:cs typeface="Times New Roman" panose="02020603050405020304" pitchFamily="18" charset="0"/>
              </a:rPr>
              <a:t>Autonomous cars use various kinds of technologies. They can be built with GPS sensing knowledge to help with navigation. They may use sensors and other equipment to avoid collisions and identify other objects on the road, such as pedestrians, traffic signals and other moving vehicles.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pic>
        <p:nvPicPr>
          <p:cNvPr id="1026" name="Picture 2" descr="Image result for autonomous driving meaning">
            <a:extLst>
              <a:ext uri="{FF2B5EF4-FFF2-40B4-BE49-F238E27FC236}">
                <a16:creationId xmlns:a16="http://schemas.microsoft.com/office/drawing/2014/main" id="{4995F0E5-D55B-4D0F-B5A2-1AA5FA0A8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4" y="1923754"/>
            <a:ext cx="3206747" cy="1729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utonomous driving meaning">
            <a:extLst>
              <a:ext uri="{FF2B5EF4-FFF2-40B4-BE49-F238E27FC236}">
                <a16:creationId xmlns:a16="http://schemas.microsoft.com/office/drawing/2014/main" id="{28351F10-5762-49EB-A255-F2CADCEAF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4" y="4238669"/>
            <a:ext cx="3206747" cy="1918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0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FF80-D0D5-4620-99CC-E2A96258DA8B}"/>
              </a:ext>
            </a:extLst>
          </p:cNvPr>
          <p:cNvSpPr>
            <a:spLocks noGrp="1"/>
          </p:cNvSpPr>
          <p:nvPr>
            <p:ph type="title"/>
          </p:nvPr>
        </p:nvSpPr>
        <p:spPr>
          <a:xfrm>
            <a:off x="1709392" y="221567"/>
            <a:ext cx="10018713" cy="1752599"/>
          </a:xfrm>
        </p:spPr>
        <p:txBody>
          <a:bodyPr/>
          <a:lstStyle/>
          <a:p>
            <a:r>
              <a:rPr lang="en-US" dirty="0">
                <a:latin typeface="Times New Roman" panose="02020603050405020304" pitchFamily="18" charset="0"/>
                <a:cs typeface="Times New Roman" panose="02020603050405020304" pitchFamily="18" charset="0"/>
              </a:rPr>
              <a:t>Some Open Source Autonomous Vehicle Platforms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E19D3B-D045-4205-A021-08EFD0717D81}"/>
              </a:ext>
            </a:extLst>
          </p:cNvPr>
          <p:cNvSpPr>
            <a:spLocks noGrp="1"/>
          </p:cNvSpPr>
          <p:nvPr>
            <p:ph idx="1"/>
          </p:nvPr>
        </p:nvSpPr>
        <p:spPr>
          <a:xfrm>
            <a:off x="1983545" y="2157043"/>
            <a:ext cx="9519478" cy="4479390"/>
          </a:xfrm>
        </p:spPr>
        <p:txBody>
          <a:bodyPr>
            <a:normAutofit/>
          </a:bodyPr>
          <a:lstStyle/>
          <a:p>
            <a:r>
              <a:rPr lang="en-US" sz="2600" dirty="0">
                <a:latin typeface="Times New Roman" panose="02020603050405020304" pitchFamily="18" charset="0"/>
                <a:cs typeface="Times New Roman" panose="02020603050405020304" pitchFamily="18" charset="0"/>
              </a:rPr>
              <a:t>Apollo</a:t>
            </a:r>
          </a:p>
          <a:p>
            <a:r>
              <a:rPr lang="en-US" sz="2600" dirty="0">
                <a:latin typeface="Times New Roman" panose="02020603050405020304" pitchFamily="18" charset="0"/>
                <a:cs typeface="Times New Roman" panose="02020603050405020304" pitchFamily="18" charset="0"/>
              </a:rPr>
              <a:t>Autoware </a:t>
            </a:r>
          </a:p>
          <a:p>
            <a:r>
              <a:rPr lang="en-US" sz="2600" dirty="0">
                <a:latin typeface="Times New Roman" panose="02020603050405020304" pitchFamily="18" charset="0"/>
                <a:cs typeface="Times New Roman" panose="02020603050405020304" pitchFamily="18" charset="0"/>
              </a:rPr>
              <a:t>OpenPilot from </a:t>
            </a:r>
            <a:r>
              <a:rPr lang="en-IN" sz="2600" dirty="0">
                <a:latin typeface="Times New Roman" panose="02020603050405020304" pitchFamily="18" charset="0"/>
                <a:cs typeface="Times New Roman" panose="02020603050405020304" pitchFamily="18" charset="0"/>
              </a:rPr>
              <a:t>Comma.ai</a:t>
            </a:r>
            <a:endParaRPr lang="en-US"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EB robinos &amp; EB robinos Predictor – Elektrobit	</a:t>
            </a:r>
          </a:p>
          <a:p>
            <a:pPr fontAlgn="base"/>
            <a:r>
              <a:rPr lang="en-IN" sz="2600" dirty="0">
                <a:latin typeface="Times New Roman" panose="02020603050405020304" pitchFamily="18" charset="0"/>
                <a:cs typeface="Times New Roman" panose="02020603050405020304" pitchFamily="18" charset="0"/>
              </a:rPr>
              <a:t>NVIDIA® DriveWorks</a:t>
            </a:r>
          </a:p>
          <a:p>
            <a:r>
              <a:rPr lang="en-IN" sz="2600" dirty="0">
                <a:latin typeface="Times New Roman" panose="02020603050405020304" pitchFamily="18" charset="0"/>
                <a:cs typeface="Times New Roman" panose="02020603050405020304" pitchFamily="18" charset="0"/>
              </a:rPr>
              <a:t>Open Motors (formerly OSVehicle)</a:t>
            </a:r>
          </a:p>
          <a:p>
            <a:r>
              <a:rPr lang="en-IN" sz="2600" dirty="0">
                <a:latin typeface="Times New Roman" panose="02020603050405020304" pitchFamily="18" charset="0"/>
                <a:cs typeface="Times New Roman" panose="02020603050405020304" pitchFamily="18" charset="0"/>
              </a:rPr>
              <a:t>Roborace</a:t>
            </a:r>
          </a:p>
          <a:p>
            <a:endParaRPr lang="en-IN" dirty="0"/>
          </a:p>
        </p:txBody>
      </p:sp>
    </p:spTree>
    <p:extLst>
      <p:ext uri="{BB962C8B-B14F-4D97-AF65-F5344CB8AC3E}">
        <p14:creationId xmlns:p14="http://schemas.microsoft.com/office/powerpoint/2010/main" val="35688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ABAE-2A0B-4353-ADBA-421F8C9ED669}"/>
              </a:ext>
            </a:extLst>
          </p:cNvPr>
          <p:cNvSpPr>
            <a:spLocks noGrp="1"/>
          </p:cNvSpPr>
          <p:nvPr>
            <p:ph type="title"/>
          </p:nvPr>
        </p:nvSpPr>
        <p:spPr>
          <a:xfrm>
            <a:off x="1484310" y="1"/>
            <a:ext cx="10018713" cy="984737"/>
          </a:xfrm>
        </p:spPr>
        <p:txBody>
          <a:bodyPr/>
          <a:lstStyle/>
          <a:p>
            <a:r>
              <a:rPr lang="en-US" dirty="0">
                <a:latin typeface="Times New Roman" panose="02020603050405020304" pitchFamily="18" charset="0"/>
                <a:cs typeface="Times New Roman" panose="02020603050405020304" pitchFamily="18" charset="0"/>
              </a:rPr>
              <a:t>Apollo’s Components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F3760A9-7FB0-4DBA-9A91-B4B70C7F45F1}"/>
              </a:ext>
            </a:extLst>
          </p:cNvPr>
          <p:cNvSpPr>
            <a:spLocks noGrp="1"/>
          </p:cNvSpPr>
          <p:nvPr>
            <p:ph idx="1"/>
          </p:nvPr>
        </p:nvSpPr>
        <p:spPr>
          <a:xfrm>
            <a:off x="1674055" y="984738"/>
            <a:ext cx="10185010" cy="5669280"/>
          </a:xfrm>
        </p:spPr>
        <p:txBody>
          <a:bodyPr>
            <a:normAutofit/>
          </a:bodyPr>
          <a:lstStyle/>
          <a:p>
            <a:r>
              <a:rPr lang="en-IN" sz="2200" b="1" dirty="0">
                <a:latin typeface="Times New Roman" panose="02020603050405020304" pitchFamily="18" charset="0"/>
                <a:cs typeface="Times New Roman" panose="02020603050405020304" pitchFamily="18" charset="0"/>
              </a:rPr>
              <a:t>Accurate Perception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Various sensors, such as LiDAR, cameras and radar collect environmental data surrounding the vehicle and determine the type, location, velocity and orientation of objects on the road.</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Simulation</a:t>
            </a:r>
            <a:r>
              <a:rPr lang="en-IN" sz="2200" dirty="0">
                <a:latin typeface="Times New Roman" panose="02020603050405020304" pitchFamily="18" charset="0"/>
                <a:cs typeface="Times New Roman" panose="02020603050405020304" pitchFamily="18" charset="0"/>
              </a:rPr>
              <a:t>: It provides the ability to </a:t>
            </a:r>
            <a:r>
              <a:rPr lang="en-US" sz="2200" dirty="0">
                <a:latin typeface="Times New Roman" panose="02020603050405020304" pitchFamily="18" charset="0"/>
                <a:cs typeface="Times New Roman" panose="02020603050405020304" pitchFamily="18" charset="0"/>
              </a:rPr>
              <a:t>virtually drive millions of kilometers daily using an array of real world traffic and autonomous driving data.</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HD Map and Localization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localization system is a comprehensive positioning solution with centimeter level accuracy based on GPS, IMU, HD map, and a variety of sensor inputs.</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End-to-End</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By using real road data, the horizontal and latitude driving models are based entirely on deep learning. This allows for the quick and efficient application onto autonomous test vehicles.</a:t>
            </a: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Planning</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Apollo vehicles are equipped with a planning system consisting of prediction, behavior, and motion logic. The planning system adapts to real time traffic conditions, resulting in precise trajectories that are both safe and comfortable.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76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BFFC-142C-42B2-AEAD-1C9DD5CB13DC}"/>
              </a:ext>
            </a:extLst>
          </p:cNvPr>
          <p:cNvSpPr>
            <a:spLocks noGrp="1"/>
          </p:cNvSpPr>
          <p:nvPr>
            <p:ph type="title"/>
          </p:nvPr>
        </p:nvSpPr>
        <p:spPr>
          <a:xfrm>
            <a:off x="1484310" y="-6451"/>
            <a:ext cx="10018713" cy="991185"/>
          </a:xfrm>
        </p:spPr>
        <p:txBody>
          <a:bodyPr/>
          <a:lstStyle/>
          <a:p>
            <a:r>
              <a:rPr lang="en-US" dirty="0">
                <a:latin typeface="Times New Roman" panose="02020603050405020304" pitchFamily="18" charset="0"/>
                <a:cs typeface="Times New Roman" panose="02020603050405020304" pitchFamily="18" charset="0"/>
              </a:rPr>
              <a:t>Apollo’s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793F2-B3E4-4970-8862-176175812C98}"/>
              </a:ext>
            </a:extLst>
          </p:cNvPr>
          <p:cNvSpPr>
            <a:spLocks noGrp="1"/>
          </p:cNvSpPr>
          <p:nvPr>
            <p:ph idx="1"/>
          </p:nvPr>
        </p:nvSpPr>
        <p:spPr>
          <a:xfrm>
            <a:off x="1800664" y="1336433"/>
            <a:ext cx="10199077" cy="5261316"/>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Intelligent Control</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modules are </a:t>
            </a:r>
            <a:r>
              <a:rPr lang="en-US" dirty="0">
                <a:latin typeface="Times New Roman" panose="02020603050405020304" pitchFamily="18" charset="0"/>
                <a:cs typeface="Times New Roman" panose="02020603050405020304" pitchFamily="18" charset="0"/>
              </a:rPr>
              <a:t>broadly applicable and adaptive to different environments and can handle different road conditions, speeds, vehicle types and canbus protocols. </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Open Data Platform</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Apollo offers developers and partners lacking data and computing power an array of fast and flexible services.</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Hardware Development Platform</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Apollo provides partners with a complete hardware reference design. This guide details the hardware installation process and offers a starting point for integration with software and outlines vehicle road testing.</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MAP Engine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MAP Engine manages and protects the HD-Map data, as well as provides a unified data query interface.</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IOV OS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mass-produced and complete operating system solution to internet of vehicles (IOV).</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Apollo offers the 4S solution – Scan, Shield, See, and Save. This covers the full life-cycle of a vehicle's cyber security needs.</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8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E065-5F45-4892-9D5E-6DE80B3FB49A}"/>
              </a:ext>
            </a:extLst>
          </p:cNvPr>
          <p:cNvSpPr>
            <a:spLocks noGrp="1"/>
          </p:cNvSpPr>
          <p:nvPr>
            <p:ph type="title"/>
          </p:nvPr>
        </p:nvSpPr>
        <p:spPr>
          <a:xfrm>
            <a:off x="1821936" y="1"/>
            <a:ext cx="10018713" cy="1350498"/>
          </a:xfrm>
        </p:spPr>
        <p:txBody>
          <a:bodyPr/>
          <a:lstStyle/>
          <a:p>
            <a:r>
              <a:rPr lang="en-US" dirty="0">
                <a:latin typeface="Times New Roman" panose="02020603050405020304" pitchFamily="18" charset="0"/>
                <a:cs typeface="Times New Roman" panose="02020603050405020304" pitchFamily="18" charset="0"/>
              </a:rPr>
              <a:t>Frameworks, Datasets and Models Used by Apollo</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69787B-4079-4CDC-9F2E-25E7E8ADCDB9}"/>
              </a:ext>
            </a:extLst>
          </p:cNvPr>
          <p:cNvSpPr>
            <a:spLocks noGrp="1"/>
          </p:cNvSpPr>
          <p:nvPr>
            <p:ph idx="1"/>
          </p:nvPr>
        </p:nvSpPr>
        <p:spPr>
          <a:xfrm>
            <a:off x="1484310" y="1350499"/>
            <a:ext cx="10018713" cy="4895556"/>
          </a:xfrm>
        </p:spPr>
        <p:txBody>
          <a:bodyPr/>
          <a:lstStyle/>
          <a:p>
            <a:r>
              <a:rPr lang="en-US" b="1" dirty="0"/>
              <a:t>Robot Operating System (ROS)</a:t>
            </a:r>
            <a:r>
              <a:rPr lang="en-US" dirty="0"/>
              <a:t>: A flexible framework for writing robot software.</a:t>
            </a:r>
          </a:p>
          <a:p>
            <a:r>
              <a:rPr lang="en-US" b="1" dirty="0"/>
              <a:t>Caffe</a:t>
            </a:r>
            <a:r>
              <a:rPr lang="en-US" dirty="0"/>
              <a:t>: Caffe is a deep learning framework made with expression, speed, and modularity in mind.</a:t>
            </a:r>
          </a:p>
          <a:p>
            <a:r>
              <a:rPr lang="en-US" b="1" dirty="0"/>
              <a:t>Modules</a:t>
            </a:r>
            <a:r>
              <a:rPr lang="en-US" dirty="0"/>
              <a:t>: Canbus Module, Common Module, Control Module, Data Module, Localization Module, Perception Module, Planning Module, Prediction Module and Routing Module.</a:t>
            </a:r>
          </a:p>
          <a:p>
            <a:r>
              <a:rPr lang="en-US" b="1" dirty="0"/>
              <a:t>Datasets</a:t>
            </a:r>
            <a:r>
              <a:rPr lang="en-US" dirty="0"/>
              <a:t>: The Screen Parsing Dataset, Car Instance Dataset, Lane Segmentation Dataset, Self Localization Dataset, Trajectory Dataset, Detection/Tracking Dataset and Stereo Dataset is used (refer ApolloScape) </a:t>
            </a:r>
          </a:p>
        </p:txBody>
      </p:sp>
    </p:spTree>
    <p:extLst>
      <p:ext uri="{BB962C8B-B14F-4D97-AF65-F5344CB8AC3E}">
        <p14:creationId xmlns:p14="http://schemas.microsoft.com/office/powerpoint/2010/main" val="36031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70D-5943-4FE1-8632-B78907E6E5B9}"/>
              </a:ext>
            </a:extLst>
          </p:cNvPr>
          <p:cNvSpPr>
            <a:spLocks noGrp="1"/>
          </p:cNvSpPr>
          <p:nvPr>
            <p:ph type="title"/>
          </p:nvPr>
        </p:nvSpPr>
        <p:spPr>
          <a:xfrm>
            <a:off x="1814732" y="10549"/>
            <a:ext cx="10018713" cy="1382151"/>
          </a:xfrm>
        </p:spPr>
        <p:txBody>
          <a:bodyPr/>
          <a:lstStyle/>
          <a:p>
            <a:r>
              <a:rPr lang="en-US" dirty="0">
                <a:latin typeface="Times New Roman" panose="02020603050405020304" pitchFamily="18" charset="0"/>
                <a:cs typeface="Times New Roman" panose="02020603050405020304" pitchFamily="18" charset="0"/>
              </a:rPr>
              <a:t>Frameworks, Datasets and Models Used by Apollo</a:t>
            </a:r>
            <a:endParaRPr lang="en-IN" dirty="0"/>
          </a:p>
        </p:txBody>
      </p:sp>
      <p:sp>
        <p:nvSpPr>
          <p:cNvPr id="3" name="Content Placeholder 2">
            <a:extLst>
              <a:ext uri="{FF2B5EF4-FFF2-40B4-BE49-F238E27FC236}">
                <a16:creationId xmlns:a16="http://schemas.microsoft.com/office/drawing/2014/main" id="{4771606B-3B1B-41C5-8AA9-9F2FA13D3EE9}"/>
              </a:ext>
            </a:extLst>
          </p:cNvPr>
          <p:cNvSpPr>
            <a:spLocks noGrp="1"/>
          </p:cNvSpPr>
          <p:nvPr>
            <p:ph idx="1"/>
          </p:nvPr>
        </p:nvSpPr>
        <p:spPr>
          <a:xfrm>
            <a:off x="1814732" y="2391508"/>
            <a:ext cx="10142806" cy="4135901"/>
          </a:xfrm>
        </p:spPr>
        <p:txBody>
          <a:bodyPr>
            <a:normAutofit lnSpcReduction="10000"/>
          </a:bodyPr>
          <a:lstStyle/>
          <a:p>
            <a:r>
              <a:rPr lang="en-US" b="1" dirty="0"/>
              <a:t>Software Architecture and Algorithms</a:t>
            </a:r>
            <a:r>
              <a:rPr lang="en-US" dirty="0"/>
              <a:t>: </a:t>
            </a:r>
          </a:p>
          <a:p>
            <a:pPr lvl="1"/>
            <a:r>
              <a:rPr lang="en-US" sz="2400" dirty="0"/>
              <a:t>3D Obstacle Perception</a:t>
            </a:r>
          </a:p>
          <a:p>
            <a:pPr lvl="1"/>
            <a:r>
              <a:rPr lang="en-US" sz="2400" dirty="0"/>
              <a:t>Apollo 5.0 Perception</a:t>
            </a:r>
          </a:p>
          <a:p>
            <a:pPr lvl="1"/>
            <a:r>
              <a:rPr lang="en-US" sz="2400" dirty="0"/>
              <a:t>Open Space Planner </a:t>
            </a:r>
          </a:p>
          <a:p>
            <a:pPr lvl="1"/>
            <a:r>
              <a:rPr lang="en-US" sz="2400" dirty="0"/>
              <a:t>QP-Spline-Path Optimizer</a:t>
            </a:r>
          </a:p>
          <a:p>
            <a:pPr lvl="1"/>
            <a:r>
              <a:rPr lang="en-US" sz="2400" dirty="0"/>
              <a:t>QP-Spline-ST-Speed Optimizer</a:t>
            </a:r>
          </a:p>
          <a:p>
            <a:pPr lvl="1"/>
            <a:r>
              <a:rPr lang="en-US" sz="2400" dirty="0"/>
              <a:t>Reference Line Smoother</a:t>
            </a:r>
          </a:p>
          <a:p>
            <a:pPr lvl="1"/>
            <a:r>
              <a:rPr lang="en-US" sz="2400" dirty="0"/>
              <a:t>Traffic Light Perception</a:t>
            </a:r>
          </a:p>
          <a:p>
            <a:pPr marL="0" indent="0">
              <a:buNone/>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58017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CDD4-C431-4173-BF1C-20E7982A722C}"/>
              </a:ext>
            </a:extLst>
          </p:cNvPr>
          <p:cNvSpPr>
            <a:spLocks noGrp="1"/>
          </p:cNvSpPr>
          <p:nvPr>
            <p:ph type="title"/>
          </p:nvPr>
        </p:nvSpPr>
        <p:spPr>
          <a:xfrm>
            <a:off x="1484310" y="190499"/>
            <a:ext cx="10018713" cy="1752599"/>
          </a:xfrm>
        </p:spPr>
        <p:txBody>
          <a:bodyPr/>
          <a:lstStyle/>
          <a:p>
            <a:r>
              <a:rPr lang="en-US" dirty="0">
                <a:latin typeface="Times New Roman" panose="02020603050405020304" pitchFamily="18" charset="0"/>
                <a:cs typeface="Times New Roman" panose="02020603050405020304" pitchFamily="18" charset="0"/>
              </a:rPr>
              <a:t>Autoware’s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AD89CD-C414-4FC7-8B4F-79FF06CE86B6}"/>
              </a:ext>
            </a:extLst>
          </p:cNvPr>
          <p:cNvSpPr>
            <a:spLocks noGrp="1"/>
          </p:cNvSpPr>
          <p:nvPr>
            <p:ph idx="1"/>
          </p:nvPr>
        </p:nvSpPr>
        <p:spPr>
          <a:xfrm>
            <a:off x="1484310" y="1730326"/>
            <a:ext cx="10018713" cy="4543865"/>
          </a:xfrm>
        </p:spPr>
        <p:txBody>
          <a:bodyPr/>
          <a:lstStyle/>
          <a:p>
            <a:r>
              <a:rPr lang="en-US" b="1" dirty="0">
                <a:latin typeface="Times New Roman" panose="02020603050405020304" pitchFamily="18" charset="0"/>
                <a:cs typeface="Times New Roman" panose="02020603050405020304" pitchFamily="18" charset="0"/>
              </a:rPr>
              <a:t>Localization</a:t>
            </a:r>
            <a:r>
              <a:rPr lang="en-US" dirty="0">
                <a:latin typeface="Times New Roman" panose="02020603050405020304" pitchFamily="18" charset="0"/>
                <a:cs typeface="Times New Roman" panose="02020603050405020304" pitchFamily="18" charset="0"/>
              </a:rPr>
              <a:t>: Achieved by 3D maps and SLAM algorithms in combination with GNSS and IMU sensors. </a:t>
            </a:r>
          </a:p>
          <a:p>
            <a:r>
              <a:rPr lang="en-US" b="1" dirty="0">
                <a:latin typeface="Times New Roman" panose="02020603050405020304" pitchFamily="18" charset="0"/>
                <a:cs typeface="Times New Roman" panose="02020603050405020304" pitchFamily="18" charset="0"/>
              </a:rPr>
              <a:t>Detection</a:t>
            </a:r>
            <a:r>
              <a:rPr lang="en-US" dirty="0">
                <a:latin typeface="Times New Roman" panose="02020603050405020304" pitchFamily="18" charset="0"/>
                <a:cs typeface="Times New Roman" panose="02020603050405020304" pitchFamily="18" charset="0"/>
              </a:rPr>
              <a:t>: Cameras and LiDARs used with sensor fusion algorithms and deep neural networks.</a:t>
            </a:r>
          </a:p>
          <a:p>
            <a:r>
              <a:rPr lang="en-US" b="1" dirty="0">
                <a:latin typeface="Times New Roman" panose="02020603050405020304" pitchFamily="18" charset="0"/>
                <a:cs typeface="Times New Roman" panose="02020603050405020304" pitchFamily="18" charset="0"/>
              </a:rPr>
              <a:t>Prediction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Based on probabilistic robotics and rule-based systems, partly using deep neural networks as well.</a:t>
            </a:r>
          </a:p>
          <a:p>
            <a:r>
              <a:rPr lang="en-US" b="1" dirty="0">
                <a:latin typeface="Times New Roman" panose="02020603050405020304" pitchFamily="18" charset="0"/>
                <a:cs typeface="Times New Roman" panose="02020603050405020304" pitchFamily="18" charset="0"/>
              </a:rPr>
              <a:t>Control</a:t>
            </a:r>
            <a:r>
              <a:rPr lang="en-US" dirty="0">
                <a:latin typeface="Times New Roman" panose="02020603050405020304" pitchFamily="18" charset="0"/>
                <a:cs typeface="Times New Roman" panose="02020603050405020304" pitchFamily="18" charset="0"/>
              </a:rPr>
              <a:t>: Output is a combination of velocity and angular velocity.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30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373D-090F-4557-A849-82E1A0250773}"/>
              </a:ext>
            </a:extLst>
          </p:cNvPr>
          <p:cNvSpPr>
            <a:spLocks noGrp="1"/>
          </p:cNvSpPr>
          <p:nvPr>
            <p:ph type="title"/>
          </p:nvPr>
        </p:nvSpPr>
        <p:spPr>
          <a:xfrm>
            <a:off x="1484310" y="1"/>
            <a:ext cx="10018713" cy="1055076"/>
          </a:xfrm>
        </p:spPr>
        <p:txBody>
          <a:bodyPr/>
          <a:lstStyle/>
          <a:p>
            <a:r>
              <a:rPr lang="en-US" dirty="0">
                <a:latin typeface="Times New Roman" panose="02020603050405020304" pitchFamily="18" charset="0"/>
                <a:cs typeface="Times New Roman" panose="02020603050405020304" pitchFamily="18" charset="0"/>
              </a:rPr>
              <a:t>Autoware’s Packages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65C56-99D4-4FC0-8E5F-B421B1BB98CA}"/>
              </a:ext>
            </a:extLst>
          </p:cNvPr>
          <p:cNvSpPr>
            <a:spLocks noGrp="1"/>
          </p:cNvSpPr>
          <p:nvPr>
            <p:ph idx="1"/>
          </p:nvPr>
        </p:nvSpPr>
        <p:spPr>
          <a:xfrm>
            <a:off x="1448972" y="1055077"/>
            <a:ext cx="10743028" cy="5219114"/>
          </a:xfrm>
        </p:spPr>
        <p:txBody>
          <a:bodyPr>
            <a:normAutofit lnSpcReduction="10000"/>
          </a:bodyPr>
          <a:lstStyle/>
          <a:p>
            <a:r>
              <a:rPr lang="en-US" b="1" dirty="0">
                <a:latin typeface="Times New Roman" panose="02020603050405020304" pitchFamily="18" charset="0"/>
                <a:cs typeface="Times New Roman" panose="02020603050405020304" pitchFamily="18" charset="0"/>
              </a:rPr>
              <a:t>core_planning packages</a:t>
            </a:r>
            <a:r>
              <a:rPr lang="en-US" dirty="0">
                <a:latin typeface="Times New Roman" panose="02020603050405020304" pitchFamily="18" charset="0"/>
                <a:cs typeface="Times New Roman" panose="02020603050405020304" pitchFamily="18" charset="0"/>
              </a:rPr>
              <a:t>: astar_search, costmap_generator, decision_maker, dp_planner, ff_waypoint_follower, freespace_planner, lane_planner, lattice_planner, op_global_planner, op_local_planner, op_simulation_package, op_utilities, state_machine_lib, way_planner, waypoint_maker and waypoint_planner</a:t>
            </a:r>
          </a:p>
          <a:p>
            <a:r>
              <a:rPr lang="en-US" b="1" dirty="0">
                <a:latin typeface="Times New Roman" panose="02020603050405020304" pitchFamily="18" charset="0"/>
                <a:cs typeface="Times New Roman" panose="02020603050405020304" pitchFamily="18" charset="0"/>
              </a:rPr>
              <a:t>core_perception packages</a:t>
            </a:r>
            <a:r>
              <a:rPr lang="en-US" dirty="0">
                <a:latin typeface="Times New Roman" panose="02020603050405020304" pitchFamily="18" charset="0"/>
                <a:cs typeface="Times New Roman" panose="02020603050405020304" pitchFamily="18" charset="0"/>
              </a:rPr>
              <a:t>: autoware_connector, ekf_localizer, qnss_localizer, image_processor, lidar_apollo_cnn_seg_detect, lidar_euclidean_cluster_detect, lidar_fake_perception, lidar_imm_ukf_pda_track, lidar_kf_contour_track, lidar_localizer, lidar_naive_I_shape_detect, lidar_point_pillars, lidar_shape_estimation, naive_motion_predict, ndt_cpu, ndt_gpu, ndt_tku, obj_db, pcl_omp_registration, pixel_cloud_fusion, points_downsampler, points_preprocessor, pos_db, range_vision_fusion, road_occupancy_processor, roi_object_filter, trafficlight_recognizer, twist_degenerator, vision_beyond_track, vision_darknet_detect, vision_lane_detect, vision_segment_enet_detect and vision_ssd_detect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82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1736</TotalTime>
  <Words>1452</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Times New Roman</vt:lpstr>
      <vt:lpstr>Parallax</vt:lpstr>
      <vt:lpstr>Literature Review on the Open Source Autonomous Vehicle Platforms</vt:lpstr>
      <vt:lpstr>What is an autonomous vehicle?</vt:lpstr>
      <vt:lpstr>Some Open Source Autonomous Vehicle Platforms </vt:lpstr>
      <vt:lpstr>Apollo’s Components</vt:lpstr>
      <vt:lpstr>Apollo’s Components</vt:lpstr>
      <vt:lpstr>Frameworks, Datasets and Models Used by Apollo</vt:lpstr>
      <vt:lpstr>Frameworks, Datasets and Models Used by Apollo</vt:lpstr>
      <vt:lpstr>Autoware’s Components</vt:lpstr>
      <vt:lpstr>Autoware’s Packages</vt:lpstr>
      <vt:lpstr>Autoware’s Packages</vt:lpstr>
      <vt:lpstr>Autoware’s Packages</vt:lpstr>
      <vt:lpstr>Datasets, Models and Frameworks Used in Autoware</vt:lpstr>
      <vt:lpstr>PowerPoint Presentation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Review on the open source autonomous vehicle platforms</dc:title>
  <dc:creator>Kush Jain</dc:creator>
  <cp:lastModifiedBy>Kush Jain</cp:lastModifiedBy>
  <cp:revision>106</cp:revision>
  <dcterms:created xsi:type="dcterms:W3CDTF">2019-07-01T06:26:17Z</dcterms:created>
  <dcterms:modified xsi:type="dcterms:W3CDTF">2019-07-02T11:22:56Z</dcterms:modified>
</cp:coreProperties>
</file>