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226A-080F-4678-BF3F-D7A84286005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1A13-2998-452E-9629-29179E84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60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226A-080F-4678-BF3F-D7A84286005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1A13-2998-452E-9629-29179E84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18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226A-080F-4678-BF3F-D7A84286005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1A13-2998-452E-9629-29179E84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8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226A-080F-4678-BF3F-D7A84286005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1A13-2998-452E-9629-29179E84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8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226A-080F-4678-BF3F-D7A84286005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1A13-2998-452E-9629-29179E84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226A-080F-4678-BF3F-D7A84286005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1A13-2998-452E-9629-29179E84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58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226A-080F-4678-BF3F-D7A84286005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1A13-2998-452E-9629-29179E84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6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226A-080F-4678-BF3F-D7A84286005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1A13-2998-452E-9629-29179E84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5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226A-080F-4678-BF3F-D7A84286005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1A13-2998-452E-9629-29179E84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23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226A-080F-4678-BF3F-D7A84286005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1A13-2998-452E-9629-29179E84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1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C226A-080F-4678-BF3F-D7A84286005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B1A13-2998-452E-9629-29179E84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02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C226A-080F-4678-BF3F-D7A842860052}" type="datetimeFigureOut">
              <a:rPr lang="ko-KR" altLang="en-US" smtClean="0"/>
              <a:t>2020-02-02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B1A13-2998-452E-9629-29179E84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47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9742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400" i="1" dirty="0" smtClean="0">
                <a:latin typeface="Baskerville Old Face" panose="02020602080505020303" pitchFamily="18" charset="0"/>
              </a:rPr>
              <a:t>Selfie</a:t>
            </a:r>
            <a:r>
              <a:rPr lang="en-US" altLang="ko-KR" sz="4400" dirty="0" smtClean="0">
                <a:latin typeface="Baskerville Old Face" panose="02020602080505020303" pitchFamily="18" charset="0"/>
              </a:rPr>
              <a:t> : </a:t>
            </a:r>
            <a:br>
              <a:rPr lang="en-US" altLang="ko-KR" sz="4400" dirty="0" smtClean="0">
                <a:latin typeface="Baskerville Old Face" panose="02020602080505020303" pitchFamily="18" charset="0"/>
              </a:rPr>
            </a:br>
            <a:r>
              <a:rPr lang="en-US" altLang="ko-KR" sz="4400" dirty="0" smtClean="0">
                <a:latin typeface="Baskerville Old Face" panose="02020602080505020303" pitchFamily="18" charset="0"/>
              </a:rPr>
              <a:t>Self-supervised </a:t>
            </a:r>
            <a:r>
              <a:rPr lang="en-US" altLang="ko-KR" sz="4400" dirty="0" err="1" smtClean="0">
                <a:latin typeface="Baskerville Old Face" panose="02020602080505020303" pitchFamily="18" charset="0"/>
              </a:rPr>
              <a:t>Pretraning</a:t>
            </a:r>
            <a:r>
              <a:rPr lang="en-US" altLang="ko-KR" sz="4400" dirty="0" smtClean="0">
                <a:latin typeface="Baskerville Old Face" panose="02020602080505020303" pitchFamily="18" charset="0"/>
              </a:rPr>
              <a:t> for Image Embedding</a:t>
            </a:r>
            <a:endParaRPr lang="ko-KR" altLang="en-US" sz="4400" dirty="0">
              <a:latin typeface="Baskerville Old Face" panose="02020602080505020303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208867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Trieu H. Trinh, Minh-Thang Luong, </a:t>
            </a:r>
            <a:r>
              <a:rPr lang="en-US" altLang="ko-KR" dirty="0" err="1" smtClean="0"/>
              <a:t>Quoc</a:t>
            </a:r>
            <a:r>
              <a:rPr lang="en-US" altLang="ko-KR" dirty="0" smtClean="0"/>
              <a:t> V. Le </a:t>
            </a:r>
          </a:p>
          <a:p>
            <a:r>
              <a:rPr lang="en-US" altLang="ko-KR" dirty="0" smtClean="0"/>
              <a:t>Google Brain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4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8007" y="1807067"/>
            <a:ext cx="10325793" cy="32803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200" dirty="0" smtClean="0">
                <a:ea typeface="새굴림" panose="02030600000101010101" pitchFamily="18" charset="-127"/>
              </a:rPr>
              <a:t> 1. Resnet50</a:t>
            </a:r>
            <a:r>
              <a:rPr lang="ko-KR" altLang="en-US" sz="2200" dirty="0" smtClean="0">
                <a:ea typeface="새굴림" panose="02030600000101010101" pitchFamily="18" charset="-127"/>
              </a:rPr>
              <a:t>을 비롯한 기존의 지도 학습 </a:t>
            </a:r>
            <a:r>
              <a:rPr lang="en-US" altLang="ko-KR" sz="2200" dirty="0" smtClean="0">
                <a:ea typeface="새굴림" panose="02030600000101010101" pitchFamily="18" charset="-127"/>
              </a:rPr>
              <a:t>Network</a:t>
            </a:r>
            <a:r>
              <a:rPr lang="ko-KR" altLang="en-US" sz="2200" dirty="0" smtClean="0">
                <a:ea typeface="새굴림" panose="02030600000101010101" pitchFamily="18" charset="-127"/>
              </a:rPr>
              <a:t>들은 학습을 위하여 대량의 </a:t>
            </a:r>
            <a:r>
              <a:rPr lang="en-US" altLang="ko-KR" sz="2200" dirty="0" smtClean="0">
                <a:ea typeface="새굴림" panose="02030600000101010101" pitchFamily="18" charset="-127"/>
              </a:rPr>
              <a:t>labeled data</a:t>
            </a:r>
            <a:r>
              <a:rPr lang="ko-KR" altLang="en-US" sz="2200" dirty="0" smtClean="0">
                <a:ea typeface="새굴림" panose="02030600000101010101" pitchFamily="18" charset="-127"/>
              </a:rPr>
              <a:t>가 필요하였고 이는 새로운 학습을 하려면 많은 시간과 비용이 필요함을 의미한다</a:t>
            </a:r>
            <a:r>
              <a:rPr lang="en-US" altLang="ko-KR" sz="2200" dirty="0" smtClean="0">
                <a:ea typeface="새굴림" panose="02030600000101010101" pitchFamily="18" charset="-127"/>
              </a:rPr>
              <a:t>. </a:t>
            </a:r>
          </a:p>
          <a:p>
            <a:pPr marL="0" indent="0">
              <a:buNone/>
            </a:pPr>
            <a:endParaRPr lang="en-US" altLang="ko-KR" sz="2200" dirty="0">
              <a:ea typeface="새굴림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200" dirty="0" smtClean="0">
                <a:ea typeface="새굴림" panose="02030600000101010101" pitchFamily="18" charset="-127"/>
              </a:rPr>
              <a:t> 2. </a:t>
            </a:r>
            <a:r>
              <a:rPr lang="ko-KR" altLang="en-US" sz="2200" dirty="0" smtClean="0">
                <a:ea typeface="새굴림" panose="02030600000101010101" pitchFamily="18" charset="-127"/>
              </a:rPr>
              <a:t>본 논문에서는 </a:t>
            </a:r>
            <a:r>
              <a:rPr lang="en-US" altLang="ko-KR" sz="2200" dirty="0" smtClean="0">
                <a:ea typeface="새굴림" panose="02030600000101010101" pitchFamily="18" charset="-127"/>
              </a:rPr>
              <a:t>Resnet50</a:t>
            </a:r>
            <a:r>
              <a:rPr lang="ko-KR" altLang="en-US" sz="2200" dirty="0" smtClean="0">
                <a:ea typeface="새굴림" panose="02030600000101010101" pitchFamily="18" charset="-127"/>
              </a:rPr>
              <a:t>의 위와 같은 문제를 해결하기 위하여 자연어처리에서 이용하고 있는 </a:t>
            </a:r>
            <a:r>
              <a:rPr lang="en-US" altLang="ko-KR" sz="2200" dirty="0" smtClean="0">
                <a:ea typeface="새굴림" panose="02030600000101010101" pitchFamily="18" charset="-127"/>
              </a:rPr>
              <a:t>BERT</a:t>
            </a:r>
            <a:r>
              <a:rPr lang="ko-KR" altLang="en-US" sz="2200" dirty="0" smtClean="0">
                <a:ea typeface="새굴림" panose="02030600000101010101" pitchFamily="18" charset="-127"/>
              </a:rPr>
              <a:t>의 </a:t>
            </a:r>
            <a:r>
              <a:rPr lang="ko-KR" altLang="en-US" sz="2200" dirty="0" err="1" smtClean="0">
                <a:ea typeface="새굴림" panose="02030600000101010101" pitchFamily="18" charset="-127"/>
              </a:rPr>
              <a:t>마스킹을</a:t>
            </a:r>
            <a:r>
              <a:rPr lang="ko-KR" altLang="en-US" sz="2200" dirty="0" smtClean="0">
                <a:ea typeface="새굴림" panose="02030600000101010101" pitchFamily="18" charset="-127"/>
              </a:rPr>
              <a:t> 통한 </a:t>
            </a:r>
            <a:r>
              <a:rPr lang="ko-KR" altLang="en-US" sz="2200" dirty="0" err="1" smtClean="0">
                <a:ea typeface="새굴림" panose="02030600000101010101" pitchFamily="18" charset="-127"/>
              </a:rPr>
              <a:t>사전학습</a:t>
            </a:r>
            <a:r>
              <a:rPr lang="en-US" altLang="ko-KR" sz="2200" dirty="0" smtClean="0">
                <a:ea typeface="새굴림" panose="02030600000101010101" pitchFamily="18" charset="-127"/>
              </a:rPr>
              <a:t>,</a:t>
            </a:r>
            <a:r>
              <a:rPr lang="ko-KR" altLang="en-US" sz="2200" dirty="0" smtClean="0">
                <a:ea typeface="새굴림" panose="02030600000101010101" pitchFamily="18" charset="-127"/>
              </a:rPr>
              <a:t> 자가 학습</a:t>
            </a:r>
            <a:r>
              <a:rPr lang="en-US" altLang="ko-KR" sz="2200" dirty="0" smtClean="0">
                <a:ea typeface="새굴림" panose="02030600000101010101" pitchFamily="18" charset="-127"/>
              </a:rPr>
              <a:t>(Self-supervised </a:t>
            </a:r>
            <a:r>
              <a:rPr lang="en-US" altLang="ko-KR" sz="2200" dirty="0" err="1" smtClean="0">
                <a:ea typeface="새굴림" panose="02030600000101010101" pitchFamily="18" charset="-127"/>
              </a:rPr>
              <a:t>Pretraining</a:t>
            </a:r>
            <a:r>
              <a:rPr lang="en-US" altLang="ko-KR" sz="2200" dirty="0" smtClean="0">
                <a:ea typeface="새굴림" panose="02030600000101010101" pitchFamily="18" charset="-127"/>
              </a:rPr>
              <a:t>)</a:t>
            </a:r>
            <a:r>
              <a:rPr lang="ko-KR" altLang="en-US" sz="2200" dirty="0" smtClean="0">
                <a:ea typeface="새굴림" panose="02030600000101010101" pitchFamily="18" charset="-127"/>
              </a:rPr>
              <a:t>을 이미지 처리에 적용</a:t>
            </a:r>
            <a:r>
              <a:rPr lang="en-US" altLang="ko-KR" sz="2200" dirty="0" smtClean="0">
                <a:ea typeface="새굴림" panose="02030600000101010101" pitchFamily="18" charset="-127"/>
              </a:rPr>
              <a:t>.</a:t>
            </a:r>
            <a:r>
              <a:rPr lang="ko-KR" altLang="en-US" sz="2200" dirty="0" smtClean="0">
                <a:ea typeface="새굴림" panose="02030600000101010101" pitchFamily="18" charset="-127"/>
              </a:rPr>
              <a:t> 매우 적은 </a:t>
            </a:r>
            <a:r>
              <a:rPr lang="en-US" altLang="ko-KR" sz="2200" dirty="0" smtClean="0">
                <a:ea typeface="새굴림" panose="02030600000101010101" pitchFamily="18" charset="-127"/>
              </a:rPr>
              <a:t>labeled data</a:t>
            </a:r>
            <a:r>
              <a:rPr lang="ko-KR" altLang="en-US" sz="2200" dirty="0" smtClean="0">
                <a:ea typeface="새굴림" panose="02030600000101010101" pitchFamily="18" charset="-127"/>
              </a:rPr>
              <a:t>로도 </a:t>
            </a:r>
            <a:r>
              <a:rPr lang="en-US" altLang="ko-KR" sz="2200" dirty="0" smtClean="0">
                <a:ea typeface="새굴림" panose="02030600000101010101" pitchFamily="18" charset="-127"/>
              </a:rPr>
              <a:t>ResNet50</a:t>
            </a:r>
            <a:r>
              <a:rPr lang="ko-KR" altLang="en-US" sz="2200" dirty="0" smtClean="0">
                <a:ea typeface="새굴림" panose="02030600000101010101" pitchFamily="18" charset="-127"/>
              </a:rPr>
              <a:t>의 성능을 향상시키고자 하는게 목표이다</a:t>
            </a:r>
            <a:r>
              <a:rPr lang="en-US" altLang="ko-KR" sz="2200" dirty="0" smtClean="0">
                <a:ea typeface="새굴림" panose="02030600000101010101" pitchFamily="18" charset="-127"/>
              </a:rPr>
              <a:t>.</a:t>
            </a:r>
            <a:endParaRPr lang="ko-KR" altLang="en-US" sz="2200" dirty="0"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98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Differences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028007" y="1807067"/>
            <a:ext cx="10325793" cy="25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200" dirty="0" smtClean="0">
                <a:ea typeface="새굴림" panose="02030600000101010101" pitchFamily="18" charset="-127"/>
              </a:rPr>
              <a:t> 1. </a:t>
            </a:r>
            <a:r>
              <a:rPr lang="ko-KR" altLang="en-US" sz="2200" dirty="0" smtClean="0">
                <a:ea typeface="새굴림" panose="02030600000101010101" pitchFamily="18" charset="-127"/>
              </a:rPr>
              <a:t>기존의 </a:t>
            </a:r>
            <a:r>
              <a:rPr lang="en-US" altLang="ko-KR" sz="2200" dirty="0" smtClean="0">
                <a:ea typeface="새굴림" panose="02030600000101010101" pitchFamily="18" charset="-127"/>
              </a:rPr>
              <a:t>Resnet50</a:t>
            </a:r>
            <a:r>
              <a:rPr lang="ko-KR" altLang="en-US" sz="2200" dirty="0" smtClean="0">
                <a:ea typeface="새굴림" panose="02030600000101010101" pitchFamily="18" charset="-127"/>
              </a:rPr>
              <a:t>은 </a:t>
            </a:r>
            <a:r>
              <a:rPr lang="en-US" altLang="ko-KR" sz="2200" dirty="0" smtClean="0">
                <a:ea typeface="새굴림" panose="02030600000101010101" pitchFamily="18" charset="-127"/>
              </a:rPr>
              <a:t>Labeled data</a:t>
            </a:r>
            <a:r>
              <a:rPr lang="ko-KR" altLang="en-US" sz="2200" dirty="0" smtClean="0">
                <a:ea typeface="새굴림" panose="02030600000101010101" pitchFamily="18" charset="-127"/>
              </a:rPr>
              <a:t>만을 이용해 네트워크를 학습시키지만 </a:t>
            </a:r>
            <a:r>
              <a:rPr lang="en-US" altLang="ko-KR" sz="2200" dirty="0" smtClean="0">
                <a:ea typeface="새굴림" panose="02030600000101010101" pitchFamily="18" charset="-127"/>
              </a:rPr>
              <a:t>Selfie</a:t>
            </a:r>
            <a:r>
              <a:rPr lang="ko-KR" altLang="en-US" sz="2200" dirty="0" smtClean="0">
                <a:ea typeface="새굴림" panose="02030600000101010101" pitchFamily="18" charset="-127"/>
              </a:rPr>
              <a:t>는 </a:t>
            </a:r>
            <a:r>
              <a:rPr lang="en-US" altLang="ko-KR" sz="2200" dirty="0" err="1" smtClean="0">
                <a:ea typeface="새굴림" panose="02030600000101010101" pitchFamily="18" charset="-127"/>
              </a:rPr>
              <a:t>pretraining</a:t>
            </a:r>
            <a:r>
              <a:rPr lang="ko-KR" altLang="en-US" sz="2200" dirty="0" smtClean="0">
                <a:ea typeface="새굴림" panose="02030600000101010101" pitchFamily="18" charset="-127"/>
              </a:rPr>
              <a:t>을 통해 기존보다 효과적인 학습이 가능하며 좀 더 안정적인 결과를 도출해낼 수 있다</a:t>
            </a:r>
            <a:r>
              <a:rPr lang="en-US" altLang="ko-KR" sz="2200" dirty="0" smtClean="0">
                <a:ea typeface="새굴림" panose="02030600000101010101" pitchFamily="18" charset="-127"/>
              </a:rPr>
              <a:t>.</a:t>
            </a:r>
            <a:endParaRPr lang="en-US" altLang="ko-KR" sz="2200" dirty="0">
              <a:ea typeface="새굴림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200" dirty="0" smtClean="0">
                <a:ea typeface="새굴림" panose="02030600000101010101" pitchFamily="18" charset="-127"/>
              </a:rPr>
              <a:t> 2. </a:t>
            </a:r>
            <a:r>
              <a:rPr lang="ko-KR" altLang="en-US" sz="2200" dirty="0" smtClean="0">
                <a:ea typeface="새굴림" panose="02030600000101010101" pitchFamily="18" charset="-127"/>
              </a:rPr>
              <a:t>최종 식별 과정에서</a:t>
            </a:r>
            <a:r>
              <a:rPr lang="en-US" altLang="ko-KR" sz="2200" dirty="0">
                <a:ea typeface="새굴림" panose="02030600000101010101" pitchFamily="18" charset="-127"/>
              </a:rPr>
              <a:t> </a:t>
            </a:r>
            <a:r>
              <a:rPr lang="en-US" altLang="ko-KR" sz="2200" dirty="0" smtClean="0">
                <a:ea typeface="새굴림" panose="02030600000101010101" pitchFamily="18" charset="-127"/>
              </a:rPr>
              <a:t>Resnet50</a:t>
            </a:r>
            <a:r>
              <a:rPr lang="ko-KR" altLang="en-US" sz="2200" dirty="0" smtClean="0">
                <a:ea typeface="새굴림" panose="02030600000101010101" pitchFamily="18" charset="-127"/>
              </a:rPr>
              <a:t>과 </a:t>
            </a:r>
            <a:r>
              <a:rPr lang="en-US" altLang="ko-KR" sz="2200" dirty="0" smtClean="0">
                <a:ea typeface="새굴림" panose="02030600000101010101" pitchFamily="18" charset="-127"/>
              </a:rPr>
              <a:t>Resnet36 + attention pooling</a:t>
            </a:r>
            <a:r>
              <a:rPr lang="ko-KR" altLang="en-US" sz="2200" dirty="0" smtClean="0">
                <a:ea typeface="새굴림" panose="02030600000101010101" pitchFamily="18" charset="-127"/>
              </a:rPr>
              <a:t>을 사용하여 </a:t>
            </a:r>
            <a:r>
              <a:rPr lang="en-US" altLang="ko-KR" sz="2200" dirty="0" err="1" smtClean="0">
                <a:ea typeface="새굴림" panose="02030600000101010101" pitchFamily="18" charset="-127"/>
              </a:rPr>
              <a:t>pretraining</a:t>
            </a:r>
            <a:r>
              <a:rPr lang="ko-KR" altLang="en-US" sz="2200" dirty="0" smtClean="0">
                <a:ea typeface="새굴림" panose="02030600000101010101" pitchFamily="18" charset="-127"/>
              </a:rPr>
              <a:t>이 </a:t>
            </a:r>
            <a:r>
              <a:rPr lang="en-US" altLang="ko-KR" sz="2200" dirty="0" smtClean="0">
                <a:ea typeface="새굴림" panose="02030600000101010101" pitchFamily="18" charset="-127"/>
              </a:rPr>
              <a:t>attention pooling</a:t>
            </a:r>
            <a:r>
              <a:rPr lang="ko-KR" altLang="en-US" sz="2200" dirty="0">
                <a:ea typeface="새굴림" panose="02030600000101010101" pitchFamily="18" charset="-127"/>
              </a:rPr>
              <a:t> </a:t>
            </a:r>
            <a:r>
              <a:rPr lang="ko-KR" altLang="en-US" sz="2200" dirty="0" smtClean="0">
                <a:ea typeface="새굴림" panose="02030600000101010101" pitchFamily="18" charset="-127"/>
              </a:rPr>
              <a:t>에서 어떤 결과를 보이는지 연구하였으며 구조는 아래와 같다</a:t>
            </a:r>
            <a:r>
              <a:rPr lang="en-US" altLang="ko-KR" sz="2200" dirty="0" smtClean="0">
                <a:ea typeface="새굴림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sz="2200" dirty="0">
              <a:ea typeface="새굴림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891" y="3696369"/>
            <a:ext cx="6106217" cy="285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 Methods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028007" y="1807067"/>
            <a:ext cx="10325793" cy="25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200" dirty="0" smtClean="0">
                <a:ea typeface="새굴림" panose="02030600000101010101" pitchFamily="18" charset="-127"/>
              </a:rPr>
              <a:t> </a:t>
            </a:r>
            <a:endParaRPr lang="ko-KR" altLang="en-US" sz="2200" dirty="0">
              <a:ea typeface="새굴림" panose="02030600000101010101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251171" y="1690688"/>
            <a:ext cx="5261956" cy="4319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ko-KR" altLang="en-US" sz="2200" dirty="0" err="1" smtClean="0">
                <a:ea typeface="새굴림" panose="02030600000101010101" pitchFamily="18" charset="-127"/>
              </a:rPr>
              <a:t>사전학습</a:t>
            </a:r>
            <a:endParaRPr lang="en-US" altLang="ko-KR" sz="2200" dirty="0" smtClean="0">
              <a:ea typeface="새굴림" panose="02030600000101010101" pitchFamily="18" charset="-127"/>
            </a:endParaRPr>
          </a:p>
          <a:p>
            <a:pPr marL="0" indent="0">
              <a:buNone/>
            </a:pPr>
            <a:endParaRPr lang="en-US" altLang="ko-KR" sz="1800" dirty="0" smtClean="0">
              <a:ea typeface="새굴림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ea typeface="새굴림" panose="02030600000101010101" pitchFamily="18" charset="-127"/>
              </a:rPr>
              <a:t> 1-1. </a:t>
            </a:r>
            <a:r>
              <a:rPr lang="ko-KR" altLang="en-US" sz="1800" dirty="0" smtClean="0">
                <a:ea typeface="새굴림" panose="02030600000101010101" pitchFamily="18" charset="-127"/>
              </a:rPr>
              <a:t>이미지를 적당한 </a:t>
            </a:r>
            <a:r>
              <a:rPr lang="en-US" altLang="ko-KR" sz="1800" dirty="0" smtClean="0">
                <a:ea typeface="새굴림" panose="02030600000101010101" pitchFamily="18" charset="-127"/>
              </a:rPr>
              <a:t>patch</a:t>
            </a:r>
            <a:r>
              <a:rPr lang="ko-KR" altLang="en-US" sz="1800" dirty="0" smtClean="0">
                <a:ea typeface="새굴림" panose="02030600000101010101" pitchFamily="18" charset="-127"/>
              </a:rPr>
              <a:t>로 나눈 후 </a:t>
            </a:r>
            <a:r>
              <a:rPr lang="en-US" altLang="ko-KR" sz="1800" dirty="0" smtClean="0">
                <a:ea typeface="새굴림" panose="02030600000101010101" pitchFamily="18" charset="-127"/>
              </a:rPr>
              <a:t>Encoder</a:t>
            </a:r>
            <a:r>
              <a:rPr lang="ko-KR" altLang="en-US" sz="1800" dirty="0" smtClean="0">
                <a:ea typeface="새굴림" panose="02030600000101010101" pitchFamily="18" charset="-127"/>
              </a:rPr>
              <a:t>의 </a:t>
            </a:r>
            <a:r>
              <a:rPr lang="ko-KR" altLang="en-US" sz="1800" dirty="0" smtClean="0">
                <a:ea typeface="새굴림" panose="02030600000101010101" pitchFamily="18" charset="-127"/>
              </a:rPr>
              <a:t>네트워크 </a:t>
            </a:r>
            <a:r>
              <a:rPr lang="en-US" altLang="ko-KR" sz="1800" dirty="0" smtClean="0">
                <a:ea typeface="새굴림" panose="02030600000101010101" pitchFamily="18" charset="-127"/>
              </a:rPr>
              <a:t>P</a:t>
            </a:r>
            <a:r>
              <a:rPr lang="ko-KR" altLang="en-US" sz="1800" dirty="0" smtClean="0">
                <a:ea typeface="새굴림" panose="02030600000101010101" pitchFamily="18" charset="-127"/>
              </a:rPr>
              <a:t>를 통과시킨 후 </a:t>
            </a:r>
            <a:r>
              <a:rPr lang="en-US" altLang="ko-KR" sz="1800" dirty="0" smtClean="0">
                <a:ea typeface="새굴림" panose="02030600000101010101" pitchFamily="18" charset="-127"/>
              </a:rPr>
              <a:t>A</a:t>
            </a:r>
            <a:r>
              <a:rPr lang="ko-KR" altLang="en-US" sz="1800" dirty="0" smtClean="0">
                <a:ea typeface="새굴림" panose="02030600000101010101" pitchFamily="18" charset="-127"/>
              </a:rPr>
              <a:t>를 이용하여 </a:t>
            </a:r>
            <a:r>
              <a:rPr lang="en-US" altLang="ko-KR" sz="1800" dirty="0" smtClean="0">
                <a:ea typeface="새굴림" panose="02030600000101010101" pitchFamily="18" charset="-127"/>
              </a:rPr>
              <a:t>single vector </a:t>
            </a:r>
            <a:r>
              <a:rPr lang="en-US" altLang="ko-KR" sz="1800" i="1" dirty="0" smtClean="0">
                <a:ea typeface="새굴림" panose="02030600000101010101" pitchFamily="18" charset="-127"/>
              </a:rPr>
              <a:t>u </a:t>
            </a:r>
            <a:r>
              <a:rPr lang="ko-KR" altLang="en-US" sz="1800" dirty="0" smtClean="0">
                <a:ea typeface="새굴림" panose="02030600000101010101" pitchFamily="18" charset="-127"/>
              </a:rPr>
              <a:t>를 만든다</a:t>
            </a:r>
            <a:r>
              <a:rPr lang="en-US" altLang="ko-KR" sz="1800" dirty="0" smtClean="0">
                <a:ea typeface="새굴림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ea typeface="새굴림" panose="02030600000101010101" pitchFamily="18" charset="-127"/>
              </a:rPr>
              <a:t> </a:t>
            </a:r>
            <a:r>
              <a:rPr lang="en-US" altLang="ko-KR" sz="1800" dirty="0" smtClean="0">
                <a:ea typeface="새굴림" panose="02030600000101010101" pitchFamily="18" charset="-127"/>
              </a:rPr>
              <a:t>2-1. </a:t>
            </a:r>
            <a:r>
              <a:rPr lang="ko-KR" altLang="en-US" sz="1800" dirty="0" smtClean="0">
                <a:ea typeface="새굴림" panose="02030600000101010101" pitchFamily="18" charset="-127"/>
              </a:rPr>
              <a:t>이 때 </a:t>
            </a:r>
            <a:r>
              <a:rPr lang="en-US" altLang="ko-KR" sz="1800" dirty="0" smtClean="0">
                <a:ea typeface="새굴림" panose="02030600000101010101" pitchFamily="18" charset="-127"/>
              </a:rPr>
              <a:t>Distractor</a:t>
            </a:r>
            <a:r>
              <a:rPr lang="ko-KR" altLang="en-US" sz="1800" dirty="0" smtClean="0">
                <a:ea typeface="새굴림" panose="02030600000101010101" pitchFamily="18" charset="-127"/>
              </a:rPr>
              <a:t>로 사용할 </a:t>
            </a:r>
            <a:r>
              <a:rPr lang="en-US" altLang="ko-KR" sz="1800" dirty="0" smtClean="0">
                <a:ea typeface="새굴림" panose="02030600000101010101" pitchFamily="18" charset="-127"/>
              </a:rPr>
              <a:t>patch4 </a:t>
            </a:r>
            <a:r>
              <a:rPr lang="ko-KR" altLang="en-US" sz="1800" dirty="0" smtClean="0">
                <a:ea typeface="새굴림" panose="02030600000101010101" pitchFamily="18" charset="-127"/>
              </a:rPr>
              <a:t>의 위치 정보를 추가하여 </a:t>
            </a:r>
            <a:r>
              <a:rPr lang="en-US" altLang="ko-KR" sz="1800" dirty="0" smtClean="0">
                <a:ea typeface="새굴림" panose="02030600000101010101" pitchFamily="18" charset="-127"/>
              </a:rPr>
              <a:t>vector </a:t>
            </a:r>
            <a:r>
              <a:rPr lang="en-US" altLang="ko-KR" sz="1800" i="1" dirty="0" smtClean="0">
                <a:ea typeface="새굴림" panose="02030600000101010101" pitchFamily="18" charset="-127"/>
              </a:rPr>
              <a:t>v</a:t>
            </a:r>
            <a:r>
              <a:rPr lang="en-US" altLang="ko-KR" sz="1800" dirty="0" smtClean="0">
                <a:ea typeface="새굴림" panose="02030600000101010101" pitchFamily="18" charset="-127"/>
              </a:rPr>
              <a:t> </a:t>
            </a:r>
            <a:r>
              <a:rPr lang="ko-KR" altLang="en-US" sz="1800" dirty="0" smtClean="0">
                <a:ea typeface="새굴림" panose="02030600000101010101" pitchFamily="18" charset="-127"/>
              </a:rPr>
              <a:t>를 만든다</a:t>
            </a:r>
            <a:endParaRPr lang="en-US" altLang="ko-KR" sz="1800" dirty="0" smtClean="0">
              <a:ea typeface="새굴림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ea typeface="새굴림" panose="02030600000101010101" pitchFamily="18" charset="-127"/>
              </a:rPr>
              <a:t> 3-1. Decoder</a:t>
            </a:r>
            <a:r>
              <a:rPr lang="ko-KR" altLang="en-US" sz="1800" dirty="0" smtClean="0">
                <a:ea typeface="새굴림" panose="02030600000101010101" pitchFamily="18" charset="-127"/>
              </a:rPr>
              <a:t>에서는 </a:t>
            </a:r>
            <a:r>
              <a:rPr lang="en-US" altLang="ko-KR" sz="1800" dirty="0" smtClean="0">
                <a:ea typeface="새굴림" panose="02030600000101010101" pitchFamily="18" charset="-127"/>
              </a:rPr>
              <a:t>Distractor</a:t>
            </a:r>
            <a:r>
              <a:rPr lang="ko-KR" altLang="en-US" sz="1800" dirty="0" smtClean="0">
                <a:ea typeface="새굴림" panose="02030600000101010101" pitchFamily="18" charset="-127"/>
              </a:rPr>
              <a:t>로 사용 </a:t>
            </a:r>
            <a:r>
              <a:rPr lang="en-US" altLang="ko-KR" sz="1800" dirty="0" smtClean="0">
                <a:ea typeface="새굴림" panose="02030600000101010101" pitchFamily="18" charset="-127"/>
              </a:rPr>
              <a:t>patch(3,4,8)</a:t>
            </a:r>
            <a:r>
              <a:rPr lang="ko-KR" altLang="en-US" sz="1800" dirty="0" smtClean="0">
                <a:ea typeface="새굴림" panose="02030600000101010101" pitchFamily="18" charset="-127"/>
              </a:rPr>
              <a:t>를 </a:t>
            </a:r>
            <a:r>
              <a:rPr lang="en-US" altLang="ko-KR" sz="1800" dirty="0" smtClean="0">
                <a:ea typeface="새굴림" panose="02030600000101010101" pitchFamily="18" charset="-127"/>
              </a:rPr>
              <a:t>P</a:t>
            </a:r>
            <a:r>
              <a:rPr lang="ko-KR" altLang="en-US" sz="1800" dirty="0" smtClean="0">
                <a:ea typeface="새굴림" panose="02030600000101010101" pitchFamily="18" charset="-127"/>
              </a:rPr>
              <a:t>를 통과시켜 </a:t>
            </a:r>
            <a:r>
              <a:rPr lang="en-US" altLang="ko-KR" sz="1800" dirty="0" smtClean="0">
                <a:ea typeface="새굴림" panose="02030600000101010101" pitchFamily="18" charset="-127"/>
              </a:rPr>
              <a:t>h1 vector</a:t>
            </a:r>
            <a:r>
              <a:rPr lang="ko-KR" altLang="en-US" sz="1800" dirty="0" smtClean="0">
                <a:ea typeface="새굴림" panose="02030600000101010101" pitchFamily="18" charset="-127"/>
              </a:rPr>
              <a:t>를 만들고 이를 </a:t>
            </a:r>
            <a:r>
              <a:rPr lang="en-US" altLang="ko-KR" sz="1800" i="1" dirty="0" smtClean="0">
                <a:ea typeface="새굴림" panose="02030600000101010101" pitchFamily="18" charset="-127"/>
              </a:rPr>
              <a:t>v </a:t>
            </a:r>
            <a:r>
              <a:rPr lang="ko-KR" altLang="en-US" sz="1800" dirty="0" smtClean="0">
                <a:ea typeface="새굴림" panose="02030600000101010101" pitchFamily="18" charset="-127"/>
              </a:rPr>
              <a:t>와 곱한 후 소프트맥스를 통과하여 </a:t>
            </a:r>
            <a:r>
              <a:rPr lang="en-US" altLang="ko-KR" sz="1800" dirty="0" smtClean="0">
                <a:ea typeface="새굴림" panose="02030600000101010101" pitchFamily="18" charset="-127"/>
              </a:rPr>
              <a:t>Distractor patch</a:t>
            </a:r>
            <a:r>
              <a:rPr lang="ko-KR" altLang="en-US" sz="1800" dirty="0" smtClean="0">
                <a:ea typeface="새굴림" panose="02030600000101010101" pitchFamily="18" charset="-127"/>
              </a:rPr>
              <a:t>의 원래 위치를 학습한다</a:t>
            </a:r>
            <a:r>
              <a:rPr lang="en-US" altLang="ko-KR" sz="1800" dirty="0" smtClean="0">
                <a:ea typeface="새굴림" panose="02030600000101010101" pitchFamily="18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72" y="1690689"/>
            <a:ext cx="5875539" cy="36468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5019" y="5337527"/>
            <a:ext cx="4921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 smtClean="0"/>
              <a:t>P </a:t>
            </a:r>
            <a:r>
              <a:rPr lang="en-US" altLang="ko-KR" sz="1400" dirty="0" smtClean="0"/>
              <a:t>: 3 block of ResNet50,</a:t>
            </a:r>
          </a:p>
          <a:p>
            <a:r>
              <a:rPr lang="en-US" altLang="ko-KR" sz="1400" i="1" dirty="0" smtClean="0"/>
              <a:t>A</a:t>
            </a:r>
            <a:r>
              <a:rPr lang="en-US" altLang="ko-KR" sz="1400" dirty="0" smtClean="0"/>
              <a:t> : Transformer Layer(Attention pooling)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989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47" y="2312404"/>
            <a:ext cx="9286305" cy="1108129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3. Methods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028008" y="1807067"/>
            <a:ext cx="4815840" cy="6784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200" dirty="0" smtClean="0">
                <a:ea typeface="새굴림" panose="02030600000101010101" pitchFamily="18" charset="-127"/>
              </a:rPr>
              <a:t> </a:t>
            </a:r>
            <a:endParaRPr lang="ko-KR" altLang="en-US" sz="2200" dirty="0">
              <a:ea typeface="새굴림" panose="02030600000101010101" pitchFamily="18" charset="-127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23568" y="1798599"/>
            <a:ext cx="10325793" cy="454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dirty="0" smtClean="0">
                <a:ea typeface="새굴림" panose="02030600000101010101" pitchFamily="18" charset="-127"/>
              </a:rPr>
              <a:t> 2. Attention pooling A</a:t>
            </a:r>
            <a:r>
              <a:rPr lang="ko-KR" altLang="en-US" sz="2200" dirty="0" smtClean="0">
                <a:ea typeface="새굴림" panose="02030600000101010101" pitchFamily="18" charset="-127"/>
              </a:rPr>
              <a:t>에서는 아래와 같은 방법을 이용한다</a:t>
            </a:r>
            <a:r>
              <a:rPr lang="en-US" altLang="ko-KR" sz="2200" dirty="0" smtClean="0">
                <a:ea typeface="새굴림" panose="02030600000101010101" pitchFamily="18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200" dirty="0" smtClean="0">
              <a:ea typeface="새굴림" panose="0203060000010101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200" dirty="0" smtClean="0">
              <a:ea typeface="새굴림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200" dirty="0">
                <a:ea typeface="새굴림" panose="02030600000101010101" pitchFamily="18" charset="-127"/>
              </a:rPr>
              <a:t> </a:t>
            </a:r>
            <a:endParaRPr lang="en-US" altLang="ko-KR" sz="2200" dirty="0" smtClean="0">
              <a:ea typeface="새굴림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200" dirty="0">
                <a:ea typeface="새굴림" panose="02030600000101010101" pitchFamily="18" charset="-127"/>
              </a:rPr>
              <a:t> </a:t>
            </a:r>
            <a:r>
              <a:rPr lang="en-US" altLang="ko-KR" sz="2200" dirty="0" smtClean="0">
                <a:ea typeface="새굴림" panose="02030600000101010101" pitchFamily="18" charset="-127"/>
              </a:rPr>
              <a:t>input </a:t>
            </a:r>
            <a:r>
              <a:rPr lang="en-US" altLang="ko-KR" sz="2200" i="1" dirty="0" smtClean="0">
                <a:ea typeface="새굴림" panose="02030600000101010101" pitchFamily="18" charset="-127"/>
              </a:rPr>
              <a:t>u</a:t>
            </a:r>
            <a:r>
              <a:rPr lang="en-US" altLang="ko-KR" sz="2200" i="1" baseline="-25000" dirty="0" smtClean="0">
                <a:ea typeface="새굴림" panose="02030600000101010101" pitchFamily="18" charset="-127"/>
              </a:rPr>
              <a:t>0</a:t>
            </a:r>
            <a:r>
              <a:rPr lang="en-US" altLang="ko-KR" sz="2200" baseline="-25000" dirty="0" smtClean="0">
                <a:ea typeface="새굴림" panose="02030600000101010101" pitchFamily="18" charset="-127"/>
              </a:rPr>
              <a:t> </a:t>
            </a:r>
            <a:r>
              <a:rPr lang="ko-KR" altLang="en-US" sz="2200" dirty="0" smtClean="0">
                <a:ea typeface="새굴림" panose="02030600000101010101" pitchFamily="18" charset="-127"/>
              </a:rPr>
              <a:t>에 따른 </a:t>
            </a:r>
            <a:r>
              <a:rPr lang="en-US" altLang="ko-KR" sz="2200" dirty="0" smtClean="0">
                <a:ea typeface="새굴림" panose="02030600000101010101" pitchFamily="18" charset="-127"/>
              </a:rPr>
              <a:t>output </a:t>
            </a:r>
            <a:r>
              <a:rPr lang="en-US" altLang="ko-KR" sz="2200" i="1" dirty="0" smtClean="0">
                <a:ea typeface="새굴림" panose="02030600000101010101" pitchFamily="18" charset="-127"/>
              </a:rPr>
              <a:t>u</a:t>
            </a:r>
            <a:r>
              <a:rPr lang="ko-KR" altLang="en-US" sz="2200" dirty="0" smtClean="0">
                <a:ea typeface="새굴림" panose="02030600000101010101" pitchFamily="18" charset="-127"/>
              </a:rPr>
              <a:t>만 사용하며 </a:t>
            </a:r>
            <a:r>
              <a:rPr lang="en-US" altLang="ko-KR" sz="2200" dirty="0" smtClean="0">
                <a:ea typeface="새굴림" panose="02030600000101010101" pitchFamily="18" charset="-127"/>
              </a:rPr>
              <a:t>output h</a:t>
            </a:r>
            <a:r>
              <a:rPr lang="en-US" altLang="ko-KR" sz="2200" baseline="-25000" dirty="0" smtClean="0">
                <a:ea typeface="새굴림" panose="02030600000101010101" pitchFamily="18" charset="-127"/>
              </a:rPr>
              <a:t>1</a:t>
            </a:r>
            <a:r>
              <a:rPr lang="en-US" altLang="ko-KR" sz="2200" dirty="0" smtClean="0">
                <a:ea typeface="새굴림" panose="02030600000101010101" pitchFamily="18" charset="-127"/>
              </a:rPr>
              <a:t>, h</a:t>
            </a:r>
            <a:r>
              <a:rPr lang="en-US" altLang="ko-KR" sz="2200" baseline="-25000" dirty="0" smtClean="0">
                <a:ea typeface="새굴림" panose="02030600000101010101" pitchFamily="18" charset="-127"/>
              </a:rPr>
              <a:t>2</a:t>
            </a:r>
            <a:r>
              <a:rPr lang="en-US" altLang="ko-KR" sz="2200" dirty="0" smtClean="0">
                <a:ea typeface="새굴림" panose="02030600000101010101" pitchFamily="18" charset="-127"/>
              </a:rPr>
              <a:t>, h</a:t>
            </a:r>
            <a:r>
              <a:rPr lang="en-US" altLang="ko-KR" sz="2200" baseline="-25000" dirty="0" smtClean="0">
                <a:ea typeface="새굴림" panose="02030600000101010101" pitchFamily="18" charset="-127"/>
              </a:rPr>
              <a:t>3</a:t>
            </a:r>
            <a:r>
              <a:rPr lang="en-US" altLang="ko-KR" sz="2200" dirty="0" smtClean="0">
                <a:ea typeface="새굴림" panose="02030600000101010101" pitchFamily="18" charset="-127"/>
              </a:rPr>
              <a:t>… </a:t>
            </a:r>
            <a:r>
              <a:rPr lang="ko-KR" altLang="en-US" sz="2200" dirty="0" smtClean="0">
                <a:ea typeface="새굴림" panose="02030600000101010101" pitchFamily="18" charset="-127"/>
              </a:rPr>
              <a:t>는 무시한다</a:t>
            </a:r>
            <a:r>
              <a:rPr lang="en-US" altLang="ko-KR" sz="2200" dirty="0" smtClean="0">
                <a:ea typeface="새굴림" panose="02030600000101010101" pitchFamily="18" charset="-127"/>
              </a:rPr>
              <a:t>.</a:t>
            </a:r>
            <a:endParaRPr lang="ko-KR" altLang="en-US" sz="2200" dirty="0" smtClean="0">
              <a:ea typeface="새굴림" panose="0203060000010101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dirty="0" smtClean="0">
                <a:ea typeface="새굴림" panose="02030600000101010101" pitchFamily="18" charset="-127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dirty="0" smtClean="0">
                <a:ea typeface="새굴림" panose="02030600000101010101" pitchFamily="18" charset="-127"/>
              </a:rPr>
              <a:t> 3. </a:t>
            </a:r>
            <a:r>
              <a:rPr lang="ko-KR" altLang="en-US" sz="2200" dirty="0" smtClean="0">
                <a:ea typeface="새굴림" panose="02030600000101010101" pitchFamily="18" charset="-127"/>
              </a:rPr>
              <a:t>이미지 </a:t>
            </a:r>
            <a:r>
              <a:rPr lang="ko-KR" altLang="en-US" sz="2200" dirty="0" err="1" smtClean="0">
                <a:ea typeface="새굴림" panose="02030600000101010101" pitchFamily="18" charset="-127"/>
              </a:rPr>
              <a:t>임베딩시에는</a:t>
            </a:r>
            <a:r>
              <a:rPr lang="ko-KR" altLang="en-US" sz="2200" dirty="0" smtClean="0">
                <a:ea typeface="새굴림" panose="02030600000101010101" pitchFamily="18" charset="-127"/>
              </a:rPr>
              <a:t> 전체 이미지 사이즈 </a:t>
            </a:r>
            <a:r>
              <a:rPr lang="en-US" altLang="ko-KR" sz="2200" dirty="0" smtClean="0">
                <a:ea typeface="새굴림" panose="02030600000101010101" pitchFamily="18" charset="-127"/>
              </a:rPr>
              <a:t>(N by N)</a:t>
            </a:r>
            <a:r>
              <a:rPr lang="ko-KR" altLang="en-US" sz="2200" dirty="0" smtClean="0">
                <a:ea typeface="새굴림" panose="02030600000101010101" pitchFamily="18" charset="-127"/>
              </a:rPr>
              <a:t>가 아닌 각 </a:t>
            </a:r>
            <a:r>
              <a:rPr lang="en-US" altLang="ko-KR" sz="2200" dirty="0" smtClean="0">
                <a:ea typeface="새굴림" panose="02030600000101010101" pitchFamily="18" charset="-127"/>
              </a:rPr>
              <a:t>row</a:t>
            </a:r>
            <a:r>
              <a:rPr lang="ko-KR" altLang="en-US" sz="2200" dirty="0" smtClean="0">
                <a:ea typeface="새굴림" panose="02030600000101010101" pitchFamily="18" charset="-127"/>
              </a:rPr>
              <a:t>와 </a:t>
            </a:r>
            <a:r>
              <a:rPr lang="en-US" altLang="ko-KR" sz="2200" dirty="0" smtClean="0">
                <a:ea typeface="새굴림" panose="02030600000101010101" pitchFamily="18" charset="-127"/>
              </a:rPr>
              <a:t>col</a:t>
            </a:r>
            <a:r>
              <a:rPr lang="ko-KR" altLang="en-US" sz="2200" dirty="0" smtClean="0">
                <a:ea typeface="새굴림" panose="02030600000101010101" pitchFamily="18" charset="-127"/>
              </a:rPr>
              <a:t>로 구분하여 계산하여 </a:t>
            </a:r>
            <a:r>
              <a:rPr lang="en-US" altLang="ko-KR" sz="2200" dirty="0" smtClean="0">
                <a:ea typeface="새굴림" panose="02030600000101010101" pitchFamily="18" charset="-127"/>
              </a:rPr>
              <a:t>N+N </a:t>
            </a:r>
            <a:r>
              <a:rPr lang="ko-KR" altLang="en-US" sz="2200" dirty="0" smtClean="0">
                <a:ea typeface="새굴림" panose="02030600000101010101" pitchFamily="18" charset="-127"/>
              </a:rPr>
              <a:t>만큼의 계산을 수행</a:t>
            </a:r>
            <a:endParaRPr lang="en-US" altLang="ko-KR" sz="2200" dirty="0" smtClean="0">
              <a:ea typeface="새굴림" panose="0203060000010101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200" dirty="0">
              <a:ea typeface="새굴림" panose="0203060000010101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dirty="0" smtClean="0">
                <a:ea typeface="새굴림" panose="02030600000101010101" pitchFamily="18" charset="-127"/>
              </a:rPr>
              <a:t> 4. </a:t>
            </a:r>
            <a:r>
              <a:rPr lang="ko-KR" altLang="en-US" sz="2200" dirty="0" smtClean="0">
                <a:ea typeface="새굴림" panose="02030600000101010101" pitchFamily="18" charset="-127"/>
              </a:rPr>
              <a:t>이후 </a:t>
            </a:r>
            <a:r>
              <a:rPr lang="en-US" altLang="ko-KR" sz="2200" dirty="0" smtClean="0">
                <a:ea typeface="새굴림" panose="02030600000101010101" pitchFamily="18" charset="-127"/>
              </a:rPr>
              <a:t>CIFAR-10, ImageNet 32 x 32, ImageNet 224 x 224 </a:t>
            </a:r>
            <a:r>
              <a:rPr lang="ko-KR" altLang="en-US" sz="2200" dirty="0" smtClean="0">
                <a:ea typeface="새굴림" panose="02030600000101010101" pitchFamily="18" charset="-127"/>
              </a:rPr>
              <a:t>에 대해서 성능을 시험하였으며 </a:t>
            </a:r>
            <a:r>
              <a:rPr lang="en-US" altLang="ko-KR" sz="2200" dirty="0" smtClean="0">
                <a:ea typeface="새굴림" panose="02030600000101010101" pitchFamily="18" charset="-127"/>
              </a:rPr>
              <a:t>labeled data</a:t>
            </a:r>
            <a:r>
              <a:rPr lang="ko-KR" altLang="en-US" sz="2200" dirty="0" smtClean="0">
                <a:ea typeface="새굴림" panose="02030600000101010101" pitchFamily="18" charset="-127"/>
              </a:rPr>
              <a:t>는 </a:t>
            </a:r>
            <a:r>
              <a:rPr lang="en-US" altLang="ko-KR" sz="2200" dirty="0" smtClean="0">
                <a:ea typeface="새굴림" panose="02030600000101010101" pitchFamily="18" charset="-127"/>
              </a:rPr>
              <a:t>5%, 8%, 20%, 100%</a:t>
            </a:r>
            <a:r>
              <a:rPr lang="ko-KR" altLang="en-US" sz="2200" dirty="0" smtClean="0">
                <a:ea typeface="새굴림" panose="02030600000101010101" pitchFamily="18" charset="-127"/>
              </a:rPr>
              <a:t>로 사용하였다</a:t>
            </a:r>
            <a:r>
              <a:rPr lang="en-US" altLang="ko-KR" sz="2200" dirty="0" smtClean="0">
                <a:ea typeface="새굴림" panose="02030600000101010101" pitchFamily="18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170249" y="2387600"/>
            <a:ext cx="9430020" cy="897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9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Result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8" y="1435808"/>
            <a:ext cx="5650836" cy="24239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35" y="3859732"/>
            <a:ext cx="5681541" cy="22412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1629" y="1690688"/>
            <a:ext cx="572170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Finetuned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pretraining</a:t>
            </a:r>
            <a:r>
              <a:rPr lang="ko-KR" altLang="en-US" sz="2000" dirty="0" smtClean="0"/>
              <a:t>을 거친 </a:t>
            </a:r>
            <a:r>
              <a:rPr lang="en-US" altLang="ko-KR" sz="2000" dirty="0" smtClean="0"/>
              <a:t>Resnet50)</a:t>
            </a:r>
            <a:r>
              <a:rPr lang="ko-KR" altLang="en-US" sz="2000" dirty="0" smtClean="0"/>
              <a:t>을 사용한 결과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주황색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Random </a:t>
            </a:r>
            <a:r>
              <a:rPr lang="en-US" altLang="ko-KR" sz="2000" dirty="0" err="1" smtClean="0"/>
              <a:t>init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기존의 </a:t>
            </a:r>
            <a:r>
              <a:rPr lang="en-US" altLang="ko-KR" sz="2000" dirty="0" smtClean="0"/>
              <a:t>Resnet50) </a:t>
            </a:r>
            <a:r>
              <a:rPr lang="ko-KR" altLang="en-US" sz="2000" dirty="0" smtClean="0"/>
              <a:t>보다 안정적인 결과를 보임</a:t>
            </a:r>
            <a:r>
              <a:rPr lang="en-US" altLang="ko-KR" sz="20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ko-KR" altLang="en-US" sz="2000" dirty="0" smtClean="0"/>
              <a:t> 기존의 </a:t>
            </a:r>
            <a:r>
              <a:rPr lang="en-US" altLang="ko-KR" sz="2000" dirty="0" smtClean="0"/>
              <a:t>Supervised Resnet50 </a:t>
            </a:r>
            <a:r>
              <a:rPr lang="ko-KR" altLang="en-US" sz="2000" dirty="0" smtClean="0"/>
              <a:t>보다 </a:t>
            </a:r>
            <a:r>
              <a:rPr lang="en-US" altLang="ko-KR" sz="2000" i="1" dirty="0" smtClean="0"/>
              <a:t>Selfie </a:t>
            </a:r>
            <a:r>
              <a:rPr lang="ko-KR" altLang="en-US" sz="2000" dirty="0" smtClean="0"/>
              <a:t>로 </a:t>
            </a:r>
            <a:r>
              <a:rPr lang="en-US" altLang="ko-KR" sz="2000" dirty="0" err="1" smtClean="0"/>
              <a:t>pretrained</a:t>
            </a:r>
            <a:r>
              <a:rPr lang="ko-KR" altLang="en-US" sz="2000" dirty="0" smtClean="0"/>
              <a:t>된 </a:t>
            </a:r>
            <a:r>
              <a:rPr lang="en-US" altLang="ko-KR" sz="2000" dirty="0" smtClean="0"/>
              <a:t>Resnet50</a:t>
            </a:r>
            <a:r>
              <a:rPr lang="ko-KR" altLang="en-US" sz="2000" dirty="0" smtClean="0"/>
              <a:t>이 조금 더 높은 정확도를 얻음</a:t>
            </a:r>
            <a:r>
              <a:rPr lang="en-US" altLang="ko-KR" sz="20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2000" i="1" dirty="0"/>
          </a:p>
          <a:p>
            <a:pPr marL="342900" indent="-342900">
              <a:buAutoNum type="arabicPeriod"/>
            </a:pP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en-US" altLang="ko-KR" sz="2000" dirty="0" smtClean="0"/>
              <a:t> Resnet50</a:t>
            </a:r>
            <a:r>
              <a:rPr lang="ko-KR" altLang="en-US" sz="2000" dirty="0" smtClean="0"/>
              <a:t>을 </a:t>
            </a:r>
            <a:r>
              <a:rPr lang="en-US" altLang="ko-KR" sz="2000" dirty="0" smtClean="0"/>
              <a:t>stable</a:t>
            </a:r>
            <a:r>
              <a:rPr lang="ko-KR" altLang="en-US" sz="2000" dirty="0" smtClean="0"/>
              <a:t>하게 만들고 </a:t>
            </a:r>
            <a:r>
              <a:rPr lang="en-US" altLang="ko-KR" sz="2000" dirty="0" smtClean="0"/>
              <a:t>Test accuracy </a:t>
            </a:r>
            <a:r>
              <a:rPr lang="ko-KR" altLang="en-US" sz="2000" dirty="0" smtClean="0"/>
              <a:t>또한 상승</a:t>
            </a:r>
            <a:r>
              <a:rPr lang="en-US" altLang="ko-KR" sz="2000" dirty="0"/>
              <a:t>.</a:t>
            </a:r>
            <a:r>
              <a:rPr lang="en-US" altLang="ko-KR" sz="2000" dirty="0" smtClean="0"/>
              <a:t> Resnet50</a:t>
            </a:r>
            <a:r>
              <a:rPr lang="ko-KR" altLang="en-US" sz="2000" dirty="0" smtClean="0"/>
              <a:t>의 성능 향상을 이끌어냄</a:t>
            </a:r>
            <a:r>
              <a:rPr lang="en-US" altLang="ko-KR" sz="20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4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5. Discussion &amp; Evaluation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028007" y="1807067"/>
            <a:ext cx="10325793" cy="25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200" dirty="0" smtClean="0">
                <a:ea typeface="새굴림" panose="02030600000101010101" pitchFamily="18" charset="-127"/>
              </a:rPr>
              <a:t> 1. Analysis</a:t>
            </a:r>
          </a:p>
          <a:p>
            <a:pPr marL="0" indent="0">
              <a:buNone/>
            </a:pPr>
            <a:r>
              <a:rPr lang="en-US" altLang="ko-KR" sz="2200" dirty="0" smtClean="0">
                <a:ea typeface="새굴림" panose="02030600000101010101" pitchFamily="18" charset="-127"/>
              </a:rPr>
              <a:t> 1-1. 32 x 32, 5% labeled data </a:t>
            </a:r>
            <a:r>
              <a:rPr lang="ko-KR" altLang="en-US" sz="2200" dirty="0" smtClean="0">
                <a:ea typeface="새굴림" panose="02030600000101010101" pitchFamily="18" charset="-127"/>
              </a:rPr>
              <a:t>의 결과를 보면 </a:t>
            </a:r>
            <a:r>
              <a:rPr lang="en-US" altLang="ko-KR" sz="2200" dirty="0" smtClean="0">
                <a:ea typeface="새굴림" panose="02030600000101010101" pitchFamily="18" charset="-127"/>
              </a:rPr>
              <a:t>labeled data</a:t>
            </a:r>
            <a:r>
              <a:rPr lang="ko-KR" altLang="en-US" sz="2200" dirty="0" smtClean="0">
                <a:ea typeface="새굴림" panose="02030600000101010101" pitchFamily="18" charset="-127"/>
              </a:rPr>
              <a:t>가 적을 때 </a:t>
            </a:r>
            <a:r>
              <a:rPr lang="en-US" altLang="ko-KR" sz="2200" dirty="0" err="1" smtClean="0">
                <a:ea typeface="새굴림" panose="02030600000101010101" pitchFamily="18" charset="-127"/>
              </a:rPr>
              <a:t>pretraining</a:t>
            </a:r>
            <a:r>
              <a:rPr lang="ko-KR" altLang="en-US" sz="2200" dirty="0" smtClean="0">
                <a:ea typeface="새굴림" panose="02030600000101010101" pitchFamily="18" charset="-127"/>
              </a:rPr>
              <a:t>의 성능이 매우 뛰어남을 알 수 있다</a:t>
            </a:r>
            <a:r>
              <a:rPr lang="en-US" altLang="ko-KR" sz="2200" dirty="0" smtClean="0">
                <a:ea typeface="새굴림" panose="02030600000101010101" pitchFamily="18" charset="-127"/>
              </a:rPr>
              <a:t>. </a:t>
            </a:r>
            <a:r>
              <a:rPr lang="ko-KR" altLang="en-US" sz="2200" dirty="0" smtClean="0">
                <a:ea typeface="새굴림" panose="02030600000101010101" pitchFamily="18" charset="-127"/>
              </a:rPr>
              <a:t>즉</a:t>
            </a:r>
            <a:r>
              <a:rPr lang="en-US" altLang="ko-KR" sz="2200" dirty="0" smtClean="0">
                <a:ea typeface="새굴림" panose="02030600000101010101" pitchFamily="18" charset="-127"/>
              </a:rPr>
              <a:t>, </a:t>
            </a:r>
            <a:r>
              <a:rPr lang="en-US" altLang="ko-KR" sz="2200" dirty="0" err="1" smtClean="0">
                <a:ea typeface="새굴림" panose="02030600000101010101" pitchFamily="18" charset="-127"/>
              </a:rPr>
              <a:t>pretraining</a:t>
            </a:r>
            <a:r>
              <a:rPr lang="ko-KR" altLang="en-US" sz="2200" dirty="0" smtClean="0">
                <a:ea typeface="새굴림" panose="02030600000101010101" pitchFamily="18" charset="-127"/>
              </a:rPr>
              <a:t>은 </a:t>
            </a:r>
            <a:r>
              <a:rPr lang="ko-KR" altLang="en-US" sz="2200" dirty="0" err="1" smtClean="0">
                <a:ea typeface="새굴림" panose="02030600000101010101" pitchFamily="18" charset="-127"/>
              </a:rPr>
              <a:t>라벨링된</a:t>
            </a:r>
            <a:r>
              <a:rPr lang="ko-KR" altLang="en-US" sz="2200" dirty="0" smtClean="0">
                <a:ea typeface="새굴림" panose="02030600000101010101" pitchFamily="18" charset="-127"/>
              </a:rPr>
              <a:t> 데이터가 적을 때 매우 유용하다</a:t>
            </a:r>
            <a:r>
              <a:rPr lang="en-US" altLang="ko-KR" sz="2200" dirty="0" smtClean="0">
                <a:ea typeface="새굴림" panose="02030600000101010101" pitchFamily="18" charset="-127"/>
              </a:rPr>
              <a:t>. </a:t>
            </a:r>
          </a:p>
          <a:p>
            <a:pPr marL="0" indent="0">
              <a:buNone/>
            </a:pPr>
            <a:r>
              <a:rPr lang="en-US" altLang="ko-KR" sz="2200" dirty="0">
                <a:ea typeface="새굴림" panose="02030600000101010101" pitchFamily="18" charset="-127"/>
              </a:rPr>
              <a:t> </a:t>
            </a:r>
            <a:r>
              <a:rPr lang="en-US" altLang="ko-KR" sz="2200" dirty="0" smtClean="0">
                <a:ea typeface="새굴림" panose="02030600000101010101" pitchFamily="18" charset="-127"/>
              </a:rPr>
              <a:t>1-2. </a:t>
            </a:r>
            <a:r>
              <a:rPr lang="en-US" altLang="ko-KR" sz="2200" dirty="0" smtClean="0">
                <a:ea typeface="새굴림" panose="02030600000101010101" pitchFamily="18" charset="-127"/>
              </a:rPr>
              <a:t>training step</a:t>
            </a:r>
            <a:r>
              <a:rPr lang="ko-KR" altLang="en-US" sz="2200" dirty="0" smtClean="0">
                <a:ea typeface="새굴림" panose="02030600000101010101" pitchFamily="18" charset="-127"/>
              </a:rPr>
              <a:t>이 진행될 때 </a:t>
            </a:r>
            <a:r>
              <a:rPr lang="en-US" altLang="ko-KR" sz="2200" dirty="0" smtClean="0">
                <a:ea typeface="새굴림" panose="02030600000101010101" pitchFamily="18" charset="-127"/>
              </a:rPr>
              <a:t>Training Loss, Test Loss, Test Accuracy </a:t>
            </a:r>
            <a:r>
              <a:rPr lang="ko-KR" altLang="en-US" sz="2200" dirty="0" smtClean="0">
                <a:ea typeface="새굴림" panose="02030600000101010101" pitchFamily="18" charset="-127"/>
              </a:rPr>
              <a:t>모두 기존 </a:t>
            </a:r>
            <a:r>
              <a:rPr lang="en-US" altLang="ko-KR" sz="2200" dirty="0" smtClean="0">
                <a:ea typeface="새굴림" panose="02030600000101010101" pitchFamily="18" charset="-127"/>
              </a:rPr>
              <a:t>Resnet50 </a:t>
            </a:r>
            <a:r>
              <a:rPr lang="ko-KR" altLang="en-US" sz="2200" dirty="0" smtClean="0">
                <a:ea typeface="새굴림" panose="02030600000101010101" pitchFamily="18" charset="-127"/>
              </a:rPr>
              <a:t>보다 안정적으로 변화한다</a:t>
            </a:r>
            <a:r>
              <a:rPr lang="en-US" altLang="ko-KR" sz="2200" dirty="0" smtClean="0">
                <a:ea typeface="새굴림" panose="02030600000101010101" pitchFamily="18" charset="-127"/>
              </a:rPr>
              <a:t>. </a:t>
            </a:r>
            <a:r>
              <a:rPr lang="en-US" altLang="ko-KR" sz="2200" i="1" dirty="0" smtClean="0">
                <a:ea typeface="새굴림" panose="02030600000101010101" pitchFamily="18" charset="-127"/>
              </a:rPr>
              <a:t>Selfie </a:t>
            </a:r>
            <a:r>
              <a:rPr lang="ko-KR" altLang="en-US" sz="2200" dirty="0" smtClean="0">
                <a:ea typeface="새굴림" panose="02030600000101010101" pitchFamily="18" charset="-127"/>
              </a:rPr>
              <a:t>의 </a:t>
            </a:r>
            <a:r>
              <a:rPr lang="en-US" altLang="ko-KR" sz="2200" dirty="0" smtClean="0">
                <a:ea typeface="새굴림" panose="02030600000101010101" pitchFamily="18" charset="-127"/>
              </a:rPr>
              <a:t>Training</a:t>
            </a:r>
            <a:r>
              <a:rPr lang="ko-KR" altLang="en-US" sz="2200" dirty="0" smtClean="0">
                <a:ea typeface="새굴림" panose="02030600000101010101" pitchFamily="18" charset="-127"/>
              </a:rPr>
              <a:t>이 안정적임을 알 수 있다</a:t>
            </a:r>
            <a:r>
              <a:rPr lang="en-US" altLang="ko-KR" sz="2200" dirty="0" smtClean="0">
                <a:ea typeface="새굴림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200" dirty="0">
              <a:ea typeface="새굴림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200" dirty="0" smtClean="0">
                <a:ea typeface="새굴림" panose="02030600000101010101" pitchFamily="18" charset="-127"/>
              </a:rPr>
              <a:t> 2. Limitations</a:t>
            </a:r>
          </a:p>
          <a:p>
            <a:pPr marL="0" indent="0">
              <a:buNone/>
            </a:pPr>
            <a:r>
              <a:rPr lang="ko-KR" altLang="en-US" sz="2200" dirty="0" smtClean="0">
                <a:ea typeface="새굴림" panose="02030600000101010101" pitchFamily="18" charset="-127"/>
              </a:rPr>
              <a:t>논문에서 직접 언급된 부분</a:t>
            </a:r>
            <a:r>
              <a:rPr lang="en-US" altLang="ko-KR" sz="2200" dirty="0">
                <a:ea typeface="새굴림" panose="02030600000101010101" pitchFamily="18" charset="-127"/>
              </a:rPr>
              <a:t> </a:t>
            </a:r>
            <a:r>
              <a:rPr lang="en-US" altLang="ko-KR" sz="2200" dirty="0" smtClean="0">
                <a:ea typeface="새굴림" panose="02030600000101010101" pitchFamily="18" charset="-127"/>
              </a:rPr>
              <a:t>: fine </a:t>
            </a:r>
            <a:r>
              <a:rPr lang="en-US" altLang="ko-KR" sz="2200" dirty="0" err="1" smtClean="0">
                <a:ea typeface="새굴림" panose="02030600000101010101" pitchFamily="18" charset="-127"/>
              </a:rPr>
              <a:t>tunin</a:t>
            </a:r>
            <a:r>
              <a:rPr lang="ko-KR" altLang="en-US" sz="2200" dirty="0" smtClean="0">
                <a:ea typeface="새굴림" panose="02030600000101010101" pitchFamily="18" charset="-127"/>
              </a:rPr>
              <a:t>에 </a:t>
            </a:r>
            <a:r>
              <a:rPr lang="en-US" altLang="ko-KR" sz="2200" dirty="0" smtClean="0">
                <a:ea typeface="새굴림" panose="02030600000101010101" pitchFamily="18" charset="-127"/>
              </a:rPr>
              <a:t>image patch</a:t>
            </a:r>
            <a:r>
              <a:rPr lang="ko-KR" altLang="en-US" sz="2200" dirty="0" smtClean="0">
                <a:ea typeface="새굴림" panose="02030600000101010101" pitchFamily="18" charset="-127"/>
              </a:rPr>
              <a:t>들을 독립적으로 처리하였으나 </a:t>
            </a:r>
            <a:r>
              <a:rPr lang="en-US" altLang="ko-KR" sz="2200" dirty="0" smtClean="0">
                <a:ea typeface="새굴림" panose="02030600000101010101" pitchFamily="18" charset="-127"/>
              </a:rPr>
              <a:t>model</a:t>
            </a:r>
            <a:r>
              <a:rPr lang="ko-KR" altLang="en-US" sz="2200" dirty="0" smtClean="0">
                <a:ea typeface="새굴림" panose="02030600000101010101" pitchFamily="18" charset="-127"/>
              </a:rPr>
              <a:t>은 </a:t>
            </a:r>
            <a:r>
              <a:rPr lang="en-US" altLang="ko-KR" sz="2200" dirty="0" smtClean="0">
                <a:ea typeface="새굴림" panose="02030600000101010101" pitchFamily="18" charset="-127"/>
              </a:rPr>
              <a:t>patch</a:t>
            </a:r>
            <a:r>
              <a:rPr lang="ko-KR" altLang="en-US" sz="2200" dirty="0" smtClean="0">
                <a:ea typeface="새굴림" panose="02030600000101010101" pitchFamily="18" charset="-127"/>
              </a:rPr>
              <a:t>를 이미지 전체로 인식하는 문제점이 있었음</a:t>
            </a:r>
            <a:r>
              <a:rPr lang="en-US" altLang="ko-KR" sz="2200" dirty="0" smtClean="0">
                <a:ea typeface="새굴림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200" dirty="0">
                <a:ea typeface="새굴림" panose="02030600000101010101" pitchFamily="18" charset="-127"/>
              </a:rPr>
              <a:t> </a:t>
            </a:r>
            <a:endParaRPr lang="ko-KR" altLang="en-US" sz="2200" dirty="0"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804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5. Discussion &amp; Evaluation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028007" y="1807067"/>
            <a:ext cx="10325793" cy="25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200" dirty="0" smtClean="0">
                <a:ea typeface="새굴림" panose="02030600000101010101" pitchFamily="18" charset="-127"/>
              </a:rPr>
              <a:t> </a:t>
            </a:r>
            <a:endParaRPr lang="ko-KR" altLang="en-US" sz="2200" dirty="0">
              <a:ea typeface="새굴림" panose="02030600000101010101" pitchFamily="18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180407" y="1959467"/>
            <a:ext cx="10325793" cy="39248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dirty="0" smtClean="0">
                <a:ea typeface="새굴림" panose="02030600000101010101" pitchFamily="18" charset="-127"/>
              </a:rPr>
              <a:t> 3. Related Work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200" dirty="0" smtClean="0">
                <a:ea typeface="새굴림" panose="02030600000101010101" pitchFamily="18" charset="-127"/>
              </a:rPr>
              <a:t> Predicting – rotation angle from an original image</a:t>
            </a:r>
          </a:p>
          <a:p>
            <a:pPr marL="0" indent="0">
              <a:buNone/>
            </a:pPr>
            <a:r>
              <a:rPr lang="en-US" altLang="ko-KR" sz="2200" dirty="0">
                <a:ea typeface="새굴림" panose="02030600000101010101" pitchFamily="18" charset="-127"/>
              </a:rPr>
              <a:t> </a:t>
            </a:r>
            <a:r>
              <a:rPr lang="en-US" altLang="ko-KR" sz="2200" dirty="0" smtClean="0">
                <a:ea typeface="새굴림" panose="02030600000101010101" pitchFamily="18" charset="-127"/>
              </a:rPr>
              <a:t>              </a:t>
            </a:r>
            <a:r>
              <a:rPr lang="en-US" altLang="ko-KR" sz="2200" dirty="0" smtClean="0">
                <a:ea typeface="새굴림" panose="02030600000101010101" pitchFamily="18" charset="-127"/>
              </a:rPr>
              <a:t>– if a perturbed image belong to the same category with an                            		unperturbed image(Exemplar)</a:t>
            </a:r>
          </a:p>
          <a:p>
            <a:pPr marL="0" indent="0">
              <a:buNone/>
            </a:pPr>
            <a:r>
              <a:rPr lang="en-US" altLang="ko-KR" sz="2200" dirty="0" smtClean="0">
                <a:ea typeface="새굴림" panose="02030600000101010101" pitchFamily="18" charset="-127"/>
              </a:rPr>
              <a:t>               </a:t>
            </a:r>
            <a:r>
              <a:rPr lang="en-US" altLang="ko-KR" sz="2200" dirty="0" smtClean="0">
                <a:ea typeface="새굴림" panose="02030600000101010101" pitchFamily="18" charset="-127"/>
              </a:rPr>
              <a:t>– relative locations of patches</a:t>
            </a:r>
          </a:p>
          <a:p>
            <a:pPr marL="0" indent="0">
              <a:buNone/>
            </a:pPr>
            <a:r>
              <a:rPr lang="en-US" altLang="ko-KR" sz="2200" dirty="0" smtClean="0">
                <a:ea typeface="새굴림" panose="02030600000101010101" pitchFamily="18" charset="-127"/>
              </a:rPr>
              <a:t>  </a:t>
            </a:r>
          </a:p>
          <a:p>
            <a:pPr marL="0" indent="0">
              <a:buNone/>
            </a:pPr>
            <a:r>
              <a:rPr lang="en-US" altLang="ko-KR" sz="2200" dirty="0" smtClean="0">
                <a:ea typeface="새굴림" panose="02030600000101010101" pitchFamily="18" charset="-127"/>
              </a:rPr>
              <a:t> Solving Jigsaw puzzles</a:t>
            </a:r>
          </a:p>
          <a:p>
            <a:pPr marL="0" indent="0">
              <a:buNone/>
            </a:pPr>
            <a:r>
              <a:rPr lang="en-US" altLang="ko-KR" sz="2200" dirty="0">
                <a:ea typeface="새굴림" panose="02030600000101010101" pitchFamily="18" charset="-127"/>
              </a:rPr>
              <a:t> </a:t>
            </a:r>
            <a:endParaRPr lang="en-US" altLang="ko-KR" sz="2200" dirty="0" smtClean="0">
              <a:ea typeface="새굴림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200" dirty="0">
                <a:ea typeface="새굴림" panose="02030600000101010101" pitchFamily="18" charset="-127"/>
              </a:rPr>
              <a:t> </a:t>
            </a:r>
            <a:r>
              <a:rPr lang="en-US" altLang="ko-KR" sz="2200" dirty="0" err="1" smtClean="0">
                <a:ea typeface="새굴림" panose="02030600000101010101" pitchFamily="18" charset="-127"/>
              </a:rPr>
              <a:t>Denoising</a:t>
            </a:r>
            <a:endParaRPr lang="en-US" altLang="ko-KR" sz="2200" dirty="0" smtClean="0"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63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565</Words>
  <Application>Microsoft Office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새굴림</vt:lpstr>
      <vt:lpstr>Arial</vt:lpstr>
      <vt:lpstr>Baskerville Old Face</vt:lpstr>
      <vt:lpstr>Office 테마</vt:lpstr>
      <vt:lpstr>Selfie :  Self-supervised Pretraning for Image Embedding</vt:lpstr>
      <vt:lpstr>1. Goal</vt:lpstr>
      <vt:lpstr>2. Differences</vt:lpstr>
      <vt:lpstr>3. Methods</vt:lpstr>
      <vt:lpstr>3. Methods</vt:lpstr>
      <vt:lpstr>4. Result</vt:lpstr>
      <vt:lpstr>5. Discussion &amp; Evaluation</vt:lpstr>
      <vt:lpstr>5. Discussion &amp; Evaluation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24</cp:revision>
  <dcterms:created xsi:type="dcterms:W3CDTF">2020-02-02T10:21:27Z</dcterms:created>
  <dcterms:modified xsi:type="dcterms:W3CDTF">2020-02-02T17:10:02Z</dcterms:modified>
</cp:coreProperties>
</file>