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08" r:id="rId3"/>
    <p:sldId id="309" r:id="rId4"/>
    <p:sldId id="310" r:id="rId5"/>
    <p:sldId id="311" r:id="rId6"/>
    <p:sldId id="312" r:id="rId7"/>
    <p:sldId id="313" r:id="rId8"/>
    <p:sldId id="297" r:id="rId9"/>
    <p:sldId id="298" r:id="rId10"/>
    <p:sldId id="299" r:id="rId11"/>
    <p:sldId id="301" r:id="rId12"/>
    <p:sldId id="302" r:id="rId13"/>
    <p:sldId id="303" r:id="rId14"/>
    <p:sldId id="304" r:id="rId15"/>
    <p:sldId id="305" r:id="rId16"/>
    <p:sldId id="306" r:id="rId17"/>
    <p:sldId id="28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D9FF"/>
    <a:srgbClr val="FFFFFF"/>
    <a:srgbClr val="7C7C7C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75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26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89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3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9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28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99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24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46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47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56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18664" y="140682"/>
            <a:ext cx="12073335" cy="6719559"/>
            <a:chOff x="118664" y="140682"/>
            <a:chExt cx="12073335" cy="671955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A88E7D0-BF93-2A1E-C0C9-87ADE6670C9D}"/>
                </a:ext>
              </a:extLst>
            </p:cNvPr>
            <p:cNvSpPr/>
            <p:nvPr/>
          </p:nvSpPr>
          <p:spPr>
            <a:xfrm>
              <a:off x="252188" y="165462"/>
              <a:ext cx="11939811" cy="7609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23DA01B-93D8-5C6D-658F-B11D8EA8C773}"/>
                </a:ext>
              </a:extLst>
            </p:cNvPr>
            <p:cNvSpPr/>
            <p:nvPr/>
          </p:nvSpPr>
          <p:spPr>
            <a:xfrm>
              <a:off x="252189" y="204789"/>
              <a:ext cx="131986" cy="6655452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blurRad="228600" dist="139700" dir="10800000" algn="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959BAE2-C8C8-F598-8E62-2A91793AC46A}"/>
                </a:ext>
              </a:extLst>
            </p:cNvPr>
            <p:cNvSpPr/>
            <p:nvPr/>
          </p:nvSpPr>
          <p:spPr>
            <a:xfrm>
              <a:off x="660399" y="300037"/>
              <a:ext cx="309563" cy="30956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dist="50800" dir="18900000">
                <a:prstClr val="black">
                  <a:alpha val="8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원호 13">
              <a:extLst>
                <a:ext uri="{FF2B5EF4-FFF2-40B4-BE49-F238E27FC236}">
                  <a16:creationId xmlns:a16="http://schemas.microsoft.com/office/drawing/2014/main" id="{87E3BD76-1BC0-24EB-1D92-B70F67F2BDEE}"/>
                </a:ext>
              </a:extLst>
            </p:cNvPr>
            <p:cNvSpPr/>
            <p:nvPr/>
          </p:nvSpPr>
          <p:spPr>
            <a:xfrm rot="1800000">
              <a:off x="118664" y="249889"/>
              <a:ext cx="735807" cy="309564"/>
            </a:xfrm>
            <a:prstGeom prst="arc">
              <a:avLst>
                <a:gd name="adj1" fmla="val 8098225"/>
                <a:gd name="adj2" fmla="val 20572151"/>
              </a:avLst>
            </a:prstGeom>
            <a:ln w="165100" cap="rnd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prstMaterial="plastic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271EF86-14B6-F234-D688-4AD8FDA305EE}"/>
                </a:ext>
              </a:extLst>
            </p:cNvPr>
            <p:cNvSpPr/>
            <p:nvPr/>
          </p:nvSpPr>
          <p:spPr>
            <a:xfrm>
              <a:off x="251281" y="282181"/>
              <a:ext cx="131986" cy="360000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1DA20A2-0AAE-34FE-B920-F384105F1D25}"/>
                </a:ext>
              </a:extLst>
            </p:cNvPr>
            <p:cNvSpPr/>
            <p:nvPr/>
          </p:nvSpPr>
          <p:spPr>
            <a:xfrm rot="1344910">
              <a:off x="210831" y="140682"/>
              <a:ext cx="707795" cy="464591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3174093" y="2386321"/>
            <a:ext cx="6734678" cy="1627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6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Hanulfit</a:t>
            </a:r>
            <a:r>
              <a:rPr lang="en-US" altLang="ko-KR" sz="6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(Android)</a:t>
            </a:r>
            <a:r>
              <a:rPr lang="en-US" altLang="ko-KR" sz="3600" i="1" kern="0" dirty="0" smtClean="0">
                <a:ln w="12700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en-US" altLang="ko-KR" sz="3600" i="1" kern="0" dirty="0">
              <a:ln w="12700">
                <a:solidFill>
                  <a:prstClr val="black">
                    <a:lumMod val="85000"/>
                    <a:lumOff val="1500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0" lvl="2" algn="ctr">
              <a:lnSpc>
                <a:spcPct val="150000"/>
              </a:lnSpc>
              <a:defRPr/>
            </a:pPr>
            <a:r>
              <a:rPr lang="ko-KR" altLang="en-US" sz="1600" kern="0" dirty="0" err="1">
                <a:ln w="158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한울핏과</a:t>
            </a:r>
            <a:r>
              <a:rPr lang="ko-KR" altLang="en-US" sz="1600" kern="0" dirty="0">
                <a:ln w="158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 함께 건강한 운동을</a:t>
            </a:r>
            <a:r>
              <a:rPr lang="en-US" altLang="ko-KR" sz="1600" kern="0" dirty="0">
                <a:ln w="158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!</a:t>
            </a:r>
          </a:p>
          <a:p>
            <a:pPr marL="0" lvl="2" algn="ctr">
              <a:lnSpc>
                <a:spcPct val="150000"/>
              </a:lnSpc>
              <a:defRPr/>
            </a:pPr>
            <a:r>
              <a:rPr lang="ko-KR" altLang="en-US" sz="1050" kern="0" dirty="0">
                <a:ln w="158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강사 매칭</a:t>
            </a:r>
            <a:r>
              <a:rPr lang="en-US" altLang="ko-KR" sz="1050" kern="0" dirty="0">
                <a:ln w="158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050" kern="0" dirty="0">
                <a:ln w="158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센터 찾기</a:t>
            </a:r>
            <a:r>
              <a:rPr lang="en-US" altLang="ko-KR" sz="1050" kern="0" dirty="0">
                <a:ln w="158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050" kern="0" dirty="0">
                <a:ln w="158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커뮤니티까지</a:t>
            </a:r>
            <a:r>
              <a:rPr lang="en-US" altLang="ko-KR" sz="1050" kern="0" dirty="0">
                <a:ln w="158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3408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7781" y="138441"/>
            <a:ext cx="12073335" cy="6719559"/>
            <a:chOff x="118664" y="140682"/>
            <a:chExt cx="12073335" cy="671955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A88E7D0-BF93-2A1E-C0C9-87ADE6670C9D}"/>
                </a:ext>
              </a:extLst>
            </p:cNvPr>
            <p:cNvSpPr/>
            <p:nvPr/>
          </p:nvSpPr>
          <p:spPr>
            <a:xfrm>
              <a:off x="252188" y="165462"/>
              <a:ext cx="11939811" cy="7609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23DA01B-93D8-5C6D-658F-B11D8EA8C773}"/>
                </a:ext>
              </a:extLst>
            </p:cNvPr>
            <p:cNvSpPr/>
            <p:nvPr/>
          </p:nvSpPr>
          <p:spPr>
            <a:xfrm>
              <a:off x="252189" y="204789"/>
              <a:ext cx="131986" cy="6655452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blurRad="228600" dist="139700" dir="10800000" algn="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959BAE2-C8C8-F598-8E62-2A91793AC46A}"/>
                </a:ext>
              </a:extLst>
            </p:cNvPr>
            <p:cNvSpPr/>
            <p:nvPr/>
          </p:nvSpPr>
          <p:spPr>
            <a:xfrm>
              <a:off x="660399" y="300037"/>
              <a:ext cx="309563" cy="30956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dist="50800" dir="18900000">
                <a:prstClr val="black">
                  <a:alpha val="8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원호 13">
              <a:extLst>
                <a:ext uri="{FF2B5EF4-FFF2-40B4-BE49-F238E27FC236}">
                  <a16:creationId xmlns:a16="http://schemas.microsoft.com/office/drawing/2014/main" id="{87E3BD76-1BC0-24EB-1D92-B70F67F2BDEE}"/>
                </a:ext>
              </a:extLst>
            </p:cNvPr>
            <p:cNvSpPr/>
            <p:nvPr/>
          </p:nvSpPr>
          <p:spPr>
            <a:xfrm rot="1800000">
              <a:off x="118664" y="249889"/>
              <a:ext cx="735807" cy="309564"/>
            </a:xfrm>
            <a:prstGeom prst="arc">
              <a:avLst>
                <a:gd name="adj1" fmla="val 8098225"/>
                <a:gd name="adj2" fmla="val 20572151"/>
              </a:avLst>
            </a:prstGeom>
            <a:ln w="165100" cap="rnd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prstMaterial="plastic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271EF86-14B6-F234-D688-4AD8FDA305EE}"/>
                </a:ext>
              </a:extLst>
            </p:cNvPr>
            <p:cNvSpPr/>
            <p:nvPr/>
          </p:nvSpPr>
          <p:spPr>
            <a:xfrm>
              <a:off x="251281" y="282181"/>
              <a:ext cx="131986" cy="360000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1DA20A2-0AAE-34FE-B920-F384105F1D25}"/>
                </a:ext>
              </a:extLst>
            </p:cNvPr>
            <p:cNvSpPr/>
            <p:nvPr/>
          </p:nvSpPr>
          <p:spPr>
            <a:xfrm rot="1344910">
              <a:off x="210831" y="140682"/>
              <a:ext cx="707795" cy="464591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958711" y="244915"/>
            <a:ext cx="6942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i="1" dirty="0" smtClean="0">
                <a:solidFill>
                  <a:srgbClr val="00B0F0"/>
                </a:solidFill>
              </a:rPr>
              <a:t>Android</a:t>
            </a:r>
            <a:r>
              <a:rPr lang="en-US" altLang="ko-KR" sz="2400" b="1" i="1" dirty="0" smtClean="0">
                <a:solidFill>
                  <a:srgbClr val="00B0F0"/>
                </a:solidFill>
              </a:rPr>
              <a:t>(</a:t>
            </a:r>
            <a:r>
              <a:rPr lang="ko-KR" altLang="en-US" sz="2400" b="1" i="1" dirty="0" err="1" smtClean="0">
                <a:solidFill>
                  <a:srgbClr val="00B0F0"/>
                </a:solidFill>
              </a:rPr>
              <a:t>센터찾기</a:t>
            </a:r>
            <a:r>
              <a:rPr lang="en-US" altLang="ko-KR" sz="2400" b="1" i="1" dirty="0" smtClean="0">
                <a:solidFill>
                  <a:srgbClr val="00B0F0"/>
                </a:solidFill>
              </a:rPr>
              <a:t>)</a:t>
            </a:r>
            <a:endParaRPr lang="ko-KR" altLang="en-US" sz="2400" b="1" i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30586" y="1542832"/>
            <a:ext cx="44084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검색 버튼 클릭 시  헬스장 목록을 나열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Retrofit2,Adapter,Json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객체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목록의 아이템을 클릭 시 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상세페이지로 전환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09203" y="912242"/>
            <a:ext cx="12346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센터 찾기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21229" y="924215"/>
            <a:ext cx="24587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 센터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상세페이지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44371" y="1066391"/>
            <a:ext cx="1366258" cy="397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센터 찾기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630585" y="4192774"/>
            <a:ext cx="5156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클릭한 헬스장의 상세 정보를 보여줌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해당 헬스장 소속 트레이너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(Retrofit2,Adapter,Json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객체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30586" y="3598562"/>
            <a:ext cx="2131029" cy="397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센터 상세페이지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229" y="1408829"/>
            <a:ext cx="2427403" cy="49955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22" y="1408829"/>
            <a:ext cx="2412845" cy="49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62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7781" y="138441"/>
            <a:ext cx="12073335" cy="6719559"/>
            <a:chOff x="118664" y="140682"/>
            <a:chExt cx="12073335" cy="671955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A88E7D0-BF93-2A1E-C0C9-87ADE6670C9D}"/>
                </a:ext>
              </a:extLst>
            </p:cNvPr>
            <p:cNvSpPr/>
            <p:nvPr/>
          </p:nvSpPr>
          <p:spPr>
            <a:xfrm>
              <a:off x="252188" y="165462"/>
              <a:ext cx="11939811" cy="7609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23DA01B-93D8-5C6D-658F-B11D8EA8C773}"/>
                </a:ext>
              </a:extLst>
            </p:cNvPr>
            <p:cNvSpPr/>
            <p:nvPr/>
          </p:nvSpPr>
          <p:spPr>
            <a:xfrm>
              <a:off x="252189" y="204789"/>
              <a:ext cx="131986" cy="6655452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blurRad="228600" dist="139700" dir="10800000" algn="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959BAE2-C8C8-F598-8E62-2A91793AC46A}"/>
                </a:ext>
              </a:extLst>
            </p:cNvPr>
            <p:cNvSpPr/>
            <p:nvPr/>
          </p:nvSpPr>
          <p:spPr>
            <a:xfrm>
              <a:off x="660399" y="300037"/>
              <a:ext cx="309563" cy="30956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dist="50800" dir="18900000">
                <a:prstClr val="black">
                  <a:alpha val="8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원호 13">
              <a:extLst>
                <a:ext uri="{FF2B5EF4-FFF2-40B4-BE49-F238E27FC236}">
                  <a16:creationId xmlns:a16="http://schemas.microsoft.com/office/drawing/2014/main" id="{87E3BD76-1BC0-24EB-1D92-B70F67F2BDEE}"/>
                </a:ext>
              </a:extLst>
            </p:cNvPr>
            <p:cNvSpPr/>
            <p:nvPr/>
          </p:nvSpPr>
          <p:spPr>
            <a:xfrm rot="1800000">
              <a:off x="118664" y="249889"/>
              <a:ext cx="735807" cy="309564"/>
            </a:xfrm>
            <a:prstGeom prst="arc">
              <a:avLst>
                <a:gd name="adj1" fmla="val 8098225"/>
                <a:gd name="adj2" fmla="val 20572151"/>
              </a:avLst>
            </a:prstGeom>
            <a:ln w="165100" cap="rnd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prstMaterial="plastic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271EF86-14B6-F234-D688-4AD8FDA305EE}"/>
                </a:ext>
              </a:extLst>
            </p:cNvPr>
            <p:cNvSpPr/>
            <p:nvPr/>
          </p:nvSpPr>
          <p:spPr>
            <a:xfrm>
              <a:off x="251281" y="282181"/>
              <a:ext cx="131986" cy="360000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1DA20A2-0AAE-34FE-B920-F384105F1D25}"/>
                </a:ext>
              </a:extLst>
            </p:cNvPr>
            <p:cNvSpPr/>
            <p:nvPr/>
          </p:nvSpPr>
          <p:spPr>
            <a:xfrm rot="1344910">
              <a:off x="210831" y="140682"/>
              <a:ext cx="707795" cy="464591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958711" y="244915"/>
            <a:ext cx="6942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i="1" dirty="0" smtClean="0">
                <a:solidFill>
                  <a:srgbClr val="00B0F0"/>
                </a:solidFill>
              </a:rPr>
              <a:t>Android(</a:t>
            </a:r>
            <a:r>
              <a:rPr lang="ko-KR" altLang="en-US" sz="2400" b="1" i="1" dirty="0" err="1" smtClean="0">
                <a:solidFill>
                  <a:srgbClr val="00B0F0"/>
                </a:solidFill>
              </a:rPr>
              <a:t>로그인화면</a:t>
            </a:r>
            <a:r>
              <a:rPr lang="en-US" altLang="ko-KR" sz="2400" b="1" i="1" dirty="0" smtClean="0">
                <a:solidFill>
                  <a:srgbClr val="00B0F0"/>
                </a:solidFill>
              </a:rPr>
              <a:t>, </a:t>
            </a:r>
            <a:r>
              <a:rPr lang="ko-KR" altLang="en-US" sz="2400" b="1" i="1" dirty="0" smtClean="0">
                <a:solidFill>
                  <a:srgbClr val="00B0F0"/>
                </a:solidFill>
              </a:rPr>
              <a:t>회원가입</a:t>
            </a:r>
            <a:r>
              <a:rPr lang="en-US" altLang="ko-KR" sz="2400" b="1" i="1" dirty="0" smtClean="0">
                <a:solidFill>
                  <a:srgbClr val="00B0F0"/>
                </a:solidFill>
              </a:rPr>
              <a:t>, </a:t>
            </a:r>
            <a:r>
              <a:rPr lang="ko-KR" altLang="en-US" sz="2400" b="1" i="1" dirty="0" smtClean="0">
                <a:solidFill>
                  <a:srgbClr val="00B0F0"/>
                </a:solidFill>
              </a:rPr>
              <a:t>네비게이션 메뉴</a:t>
            </a:r>
            <a:r>
              <a:rPr lang="en-US" altLang="ko-KR" sz="2400" b="1" i="1" dirty="0" smtClean="0">
                <a:solidFill>
                  <a:srgbClr val="00B0F0"/>
                </a:solidFill>
              </a:rPr>
              <a:t>)</a:t>
            </a:r>
            <a:endParaRPr lang="ko-KR" altLang="en-US" sz="2400" b="1" i="1" dirty="0">
              <a:solidFill>
                <a:srgbClr val="00B0F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89079" y="924214"/>
            <a:ext cx="1647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트레이너 찾기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88962" y="891245"/>
            <a:ext cx="2464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트레이너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상세페이지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44123" y="946773"/>
            <a:ext cx="1992553" cy="346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트레이너 </a:t>
            </a:r>
            <a:r>
              <a:rPr lang="ko-KR" altLang="en-US" dirty="0" smtClean="0"/>
              <a:t>찾기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570" y="1293546"/>
            <a:ext cx="2517403" cy="52312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80" y="1293548"/>
            <a:ext cx="2562712" cy="523128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630586" y="1542832"/>
            <a:ext cx="44084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검색 버튼 클릭 시  트레이너 목록을 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dirty="0" err="1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카드뷰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형태로 나열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Retrofit2,Adapter,Json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객체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목록의 아이템을 </a:t>
            </a:r>
            <a:r>
              <a:rPr lang="ko-KR" altLang="en-US" dirty="0" err="1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클릭시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상세페이지로 전환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30586" y="3598562"/>
            <a:ext cx="2538352" cy="397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트레이너 상세페이지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30585" y="4192774"/>
            <a:ext cx="5156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클릭한 트레이너의 상세 정보를 보여줌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트레이너의 소속 헬스장을 </a:t>
            </a:r>
            <a:r>
              <a:rPr lang="ko-KR" altLang="en-US" dirty="0" err="1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카드뷰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형태 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(Retrofit2,Adapter,Json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객체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25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22431" y="244915"/>
            <a:ext cx="12073335" cy="6719559"/>
            <a:chOff x="118664" y="140682"/>
            <a:chExt cx="12073335" cy="671955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A88E7D0-BF93-2A1E-C0C9-87ADE6670C9D}"/>
                </a:ext>
              </a:extLst>
            </p:cNvPr>
            <p:cNvSpPr/>
            <p:nvPr/>
          </p:nvSpPr>
          <p:spPr>
            <a:xfrm>
              <a:off x="252188" y="165462"/>
              <a:ext cx="11939811" cy="7609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23DA01B-93D8-5C6D-658F-B11D8EA8C773}"/>
                </a:ext>
              </a:extLst>
            </p:cNvPr>
            <p:cNvSpPr/>
            <p:nvPr/>
          </p:nvSpPr>
          <p:spPr>
            <a:xfrm>
              <a:off x="252189" y="204789"/>
              <a:ext cx="131986" cy="6655452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blurRad="228600" dist="139700" dir="10800000" algn="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959BAE2-C8C8-F598-8E62-2A91793AC46A}"/>
                </a:ext>
              </a:extLst>
            </p:cNvPr>
            <p:cNvSpPr/>
            <p:nvPr/>
          </p:nvSpPr>
          <p:spPr>
            <a:xfrm>
              <a:off x="660399" y="300037"/>
              <a:ext cx="309563" cy="30956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dist="50800" dir="18900000">
                <a:prstClr val="black">
                  <a:alpha val="8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원호 13">
              <a:extLst>
                <a:ext uri="{FF2B5EF4-FFF2-40B4-BE49-F238E27FC236}">
                  <a16:creationId xmlns:a16="http://schemas.microsoft.com/office/drawing/2014/main" id="{87E3BD76-1BC0-24EB-1D92-B70F67F2BDEE}"/>
                </a:ext>
              </a:extLst>
            </p:cNvPr>
            <p:cNvSpPr/>
            <p:nvPr/>
          </p:nvSpPr>
          <p:spPr>
            <a:xfrm rot="1800000">
              <a:off x="118664" y="249889"/>
              <a:ext cx="735807" cy="309564"/>
            </a:xfrm>
            <a:prstGeom prst="arc">
              <a:avLst>
                <a:gd name="adj1" fmla="val 8098225"/>
                <a:gd name="adj2" fmla="val 20572151"/>
              </a:avLst>
            </a:prstGeom>
            <a:ln w="165100" cap="rnd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prstMaterial="plastic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271EF86-14B6-F234-D688-4AD8FDA305EE}"/>
                </a:ext>
              </a:extLst>
            </p:cNvPr>
            <p:cNvSpPr/>
            <p:nvPr/>
          </p:nvSpPr>
          <p:spPr>
            <a:xfrm>
              <a:off x="251281" y="282181"/>
              <a:ext cx="131986" cy="360000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1DA20A2-0AAE-34FE-B920-F384105F1D25}"/>
                </a:ext>
              </a:extLst>
            </p:cNvPr>
            <p:cNvSpPr/>
            <p:nvPr/>
          </p:nvSpPr>
          <p:spPr>
            <a:xfrm rot="1344910">
              <a:off x="210831" y="140682"/>
              <a:ext cx="707795" cy="464591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958711" y="244915"/>
            <a:ext cx="6942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i="1" dirty="0" smtClean="0">
                <a:solidFill>
                  <a:srgbClr val="00B0F0"/>
                </a:solidFill>
              </a:rPr>
              <a:t>Android(</a:t>
            </a:r>
            <a:r>
              <a:rPr lang="ko-KR" altLang="en-US" sz="2400" b="1" i="1" dirty="0" smtClean="0">
                <a:solidFill>
                  <a:srgbClr val="00B0F0"/>
                </a:solidFill>
              </a:rPr>
              <a:t>타이머 초기화면</a:t>
            </a:r>
            <a:r>
              <a:rPr lang="en-US" altLang="ko-KR" sz="2400" b="1" i="1" dirty="0" smtClean="0">
                <a:solidFill>
                  <a:srgbClr val="00B0F0"/>
                </a:solidFill>
              </a:rPr>
              <a:t>, </a:t>
            </a:r>
            <a:r>
              <a:rPr lang="ko-KR" altLang="en-US" sz="2400" b="1" i="1" dirty="0" err="1" smtClean="0">
                <a:solidFill>
                  <a:srgbClr val="00B0F0"/>
                </a:solidFill>
              </a:rPr>
              <a:t>목록생성</a:t>
            </a:r>
            <a:r>
              <a:rPr lang="en-US" altLang="ko-KR" sz="2400" b="1" i="1" dirty="0" smtClean="0">
                <a:solidFill>
                  <a:srgbClr val="00B0F0"/>
                </a:solidFill>
              </a:rPr>
              <a:t>)</a:t>
            </a:r>
            <a:endParaRPr lang="ko-KR" altLang="en-US" sz="2400" b="1" i="1" dirty="0">
              <a:solidFill>
                <a:srgbClr val="00B0F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02905" y="1140866"/>
            <a:ext cx="1891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타이머 초기화면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42818" y="4088398"/>
            <a:ext cx="29966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DB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에 저장 후 초기화면으로 전환  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526" y="1655101"/>
            <a:ext cx="1962538" cy="394854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43" y="1642388"/>
            <a:ext cx="1904592" cy="3948545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 flipH="1">
            <a:off x="2452255" y="1404851"/>
            <a:ext cx="374072" cy="1113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826327" y="1263535"/>
            <a:ext cx="1649350" cy="378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플러스 버튼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730704" y="1710980"/>
            <a:ext cx="29887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클릭 시 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목록 생성 레이아웃으로 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전환되는  기능 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2395868" y="2848748"/>
            <a:ext cx="506456" cy="1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2396394" y="3040387"/>
            <a:ext cx="506456" cy="1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2395868" y="3279386"/>
            <a:ext cx="506456" cy="1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903187" y="2836739"/>
            <a:ext cx="146185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r>
              <a:rPr lang="ko-KR" altLang="en-US" dirty="0" smtClean="0"/>
              <a:t>가지 목록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756682" y="3393556"/>
            <a:ext cx="21642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편의성을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고려하여 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가지의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목록으로 구성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4687407" y="1234763"/>
            <a:ext cx="640524" cy="370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648944" y="861307"/>
            <a:ext cx="71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클릭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!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422100" y="1220185"/>
            <a:ext cx="2556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목록 생성 레이아웃 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flipH="1" flipV="1">
            <a:off x="6225860" y="3629374"/>
            <a:ext cx="1622740" cy="24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7806805" y="3764288"/>
            <a:ext cx="1811328" cy="32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저장 버튼 클릭</a:t>
            </a:r>
            <a:endParaRPr lang="ko-KR" altLang="en-US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7213601" y="2495914"/>
            <a:ext cx="634999" cy="28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7281333" y="2495914"/>
            <a:ext cx="567267" cy="662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7848600" y="2145698"/>
            <a:ext cx="1811851" cy="37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목록 정보 기입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827432" y="2563870"/>
            <a:ext cx="2912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목록 생성에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필요한 값들을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Edit Text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에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기입 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29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138441"/>
            <a:ext cx="12073335" cy="6719559"/>
            <a:chOff x="118664" y="140682"/>
            <a:chExt cx="12073335" cy="671955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A88E7D0-BF93-2A1E-C0C9-87ADE6670C9D}"/>
                </a:ext>
              </a:extLst>
            </p:cNvPr>
            <p:cNvSpPr/>
            <p:nvPr/>
          </p:nvSpPr>
          <p:spPr>
            <a:xfrm>
              <a:off x="252188" y="165462"/>
              <a:ext cx="11939811" cy="7609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23DA01B-93D8-5C6D-658F-B11D8EA8C773}"/>
                </a:ext>
              </a:extLst>
            </p:cNvPr>
            <p:cNvSpPr/>
            <p:nvPr/>
          </p:nvSpPr>
          <p:spPr>
            <a:xfrm>
              <a:off x="252189" y="204789"/>
              <a:ext cx="131986" cy="6655452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blurRad="228600" dist="139700" dir="10800000" algn="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959BAE2-C8C8-F598-8E62-2A91793AC46A}"/>
                </a:ext>
              </a:extLst>
            </p:cNvPr>
            <p:cNvSpPr/>
            <p:nvPr/>
          </p:nvSpPr>
          <p:spPr>
            <a:xfrm>
              <a:off x="660399" y="300037"/>
              <a:ext cx="309563" cy="30956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dist="50800" dir="18900000">
                <a:prstClr val="black">
                  <a:alpha val="8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원호 13">
              <a:extLst>
                <a:ext uri="{FF2B5EF4-FFF2-40B4-BE49-F238E27FC236}">
                  <a16:creationId xmlns:a16="http://schemas.microsoft.com/office/drawing/2014/main" id="{87E3BD76-1BC0-24EB-1D92-B70F67F2BDEE}"/>
                </a:ext>
              </a:extLst>
            </p:cNvPr>
            <p:cNvSpPr/>
            <p:nvPr/>
          </p:nvSpPr>
          <p:spPr>
            <a:xfrm rot="1800000">
              <a:off x="118664" y="249889"/>
              <a:ext cx="735807" cy="309564"/>
            </a:xfrm>
            <a:prstGeom prst="arc">
              <a:avLst>
                <a:gd name="adj1" fmla="val 8098225"/>
                <a:gd name="adj2" fmla="val 20572151"/>
              </a:avLst>
            </a:prstGeom>
            <a:ln w="165100" cap="rnd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prstMaterial="plastic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271EF86-14B6-F234-D688-4AD8FDA305EE}"/>
                </a:ext>
              </a:extLst>
            </p:cNvPr>
            <p:cNvSpPr/>
            <p:nvPr/>
          </p:nvSpPr>
          <p:spPr>
            <a:xfrm>
              <a:off x="251281" y="282181"/>
              <a:ext cx="131986" cy="360000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1DA20A2-0AAE-34FE-B920-F384105F1D25}"/>
                </a:ext>
              </a:extLst>
            </p:cNvPr>
            <p:cNvSpPr/>
            <p:nvPr/>
          </p:nvSpPr>
          <p:spPr>
            <a:xfrm rot="1344910">
              <a:off x="210831" y="140682"/>
              <a:ext cx="707795" cy="464591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958711" y="244915"/>
            <a:ext cx="6942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i="1" dirty="0" smtClean="0">
                <a:solidFill>
                  <a:srgbClr val="00B0F0"/>
                </a:solidFill>
              </a:rPr>
              <a:t>Android(</a:t>
            </a:r>
            <a:r>
              <a:rPr lang="ko-KR" altLang="en-US" sz="2400" b="1" i="1" dirty="0" smtClean="0">
                <a:solidFill>
                  <a:srgbClr val="00B0F0"/>
                </a:solidFill>
              </a:rPr>
              <a:t>목록 정보 </a:t>
            </a:r>
            <a:r>
              <a:rPr lang="en-US" altLang="ko-KR" sz="2400" b="1" i="1" dirty="0" smtClean="0">
                <a:solidFill>
                  <a:srgbClr val="00B0F0"/>
                </a:solidFill>
              </a:rPr>
              <a:t>, </a:t>
            </a:r>
            <a:r>
              <a:rPr lang="ko-KR" altLang="en-US" sz="2400" b="1" i="1" dirty="0" smtClean="0">
                <a:solidFill>
                  <a:srgbClr val="00B0F0"/>
                </a:solidFill>
              </a:rPr>
              <a:t>타이머 기능 </a:t>
            </a:r>
            <a:r>
              <a:rPr lang="en-US" altLang="ko-KR" sz="2400" b="1" i="1" dirty="0" smtClean="0">
                <a:solidFill>
                  <a:srgbClr val="00B0F0"/>
                </a:solidFill>
              </a:rPr>
              <a:t>)</a:t>
            </a:r>
            <a:endParaRPr lang="ko-KR" altLang="en-US" sz="2400" b="1" i="1" dirty="0">
              <a:solidFill>
                <a:srgbClr val="00B0F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06223" y="1053389"/>
            <a:ext cx="2055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생성 후 </a:t>
            </a:r>
            <a:r>
              <a:rPr lang="ko-KR" altLang="en-US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목록화면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21782" y="1551896"/>
            <a:ext cx="29883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가지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클릭 </a:t>
            </a:r>
            <a:r>
              <a:rPr lang="ko-KR" altLang="en-US" dirty="0" err="1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리스너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구현 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1.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목록을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클릭해서 타이머기능을 수행 가능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2.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쓰레기통 모양의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아이콘을 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클릭해서 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삭제 </a:t>
            </a:r>
            <a:r>
              <a:rPr lang="ko-KR" altLang="en-US" dirty="0" err="1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메소드를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실행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6" y="1551896"/>
            <a:ext cx="2181847" cy="447463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541" y="1551896"/>
            <a:ext cx="2217833" cy="4474636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6518257" y="1111724"/>
            <a:ext cx="193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타이머 레이아웃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62602" y="706580"/>
            <a:ext cx="1832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글 아이템 클릭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5460141" y="1103606"/>
            <a:ext cx="837476" cy="385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8647233" y="3066945"/>
            <a:ext cx="760241" cy="434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647233" y="2784674"/>
            <a:ext cx="698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시작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333" y="1551896"/>
            <a:ext cx="2187800" cy="4497439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9551657" y="1119843"/>
            <a:ext cx="2009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작동을 마친 상태 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983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18665" y="138441"/>
            <a:ext cx="12073335" cy="6719559"/>
            <a:chOff x="118664" y="140682"/>
            <a:chExt cx="12073335" cy="671955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A88E7D0-BF93-2A1E-C0C9-87ADE6670C9D}"/>
                </a:ext>
              </a:extLst>
            </p:cNvPr>
            <p:cNvSpPr/>
            <p:nvPr/>
          </p:nvSpPr>
          <p:spPr>
            <a:xfrm>
              <a:off x="252188" y="165462"/>
              <a:ext cx="11939811" cy="7609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23DA01B-93D8-5C6D-658F-B11D8EA8C773}"/>
                </a:ext>
              </a:extLst>
            </p:cNvPr>
            <p:cNvSpPr/>
            <p:nvPr/>
          </p:nvSpPr>
          <p:spPr>
            <a:xfrm>
              <a:off x="252189" y="204789"/>
              <a:ext cx="131986" cy="6655452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blurRad="228600" dist="139700" dir="10800000" algn="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959BAE2-C8C8-F598-8E62-2A91793AC46A}"/>
                </a:ext>
              </a:extLst>
            </p:cNvPr>
            <p:cNvSpPr/>
            <p:nvPr/>
          </p:nvSpPr>
          <p:spPr>
            <a:xfrm>
              <a:off x="660399" y="300037"/>
              <a:ext cx="309563" cy="30956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dist="50800" dir="18900000">
                <a:prstClr val="black">
                  <a:alpha val="8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원호 13">
              <a:extLst>
                <a:ext uri="{FF2B5EF4-FFF2-40B4-BE49-F238E27FC236}">
                  <a16:creationId xmlns:a16="http://schemas.microsoft.com/office/drawing/2014/main" id="{87E3BD76-1BC0-24EB-1D92-B70F67F2BDEE}"/>
                </a:ext>
              </a:extLst>
            </p:cNvPr>
            <p:cNvSpPr/>
            <p:nvPr/>
          </p:nvSpPr>
          <p:spPr>
            <a:xfrm rot="1800000">
              <a:off x="118664" y="249889"/>
              <a:ext cx="735807" cy="309564"/>
            </a:xfrm>
            <a:prstGeom prst="arc">
              <a:avLst>
                <a:gd name="adj1" fmla="val 8098225"/>
                <a:gd name="adj2" fmla="val 20572151"/>
              </a:avLst>
            </a:prstGeom>
            <a:ln w="165100" cap="rnd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prstMaterial="plastic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271EF86-14B6-F234-D688-4AD8FDA305EE}"/>
                </a:ext>
              </a:extLst>
            </p:cNvPr>
            <p:cNvSpPr/>
            <p:nvPr/>
          </p:nvSpPr>
          <p:spPr>
            <a:xfrm>
              <a:off x="251281" y="282181"/>
              <a:ext cx="131986" cy="360000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1DA20A2-0AAE-34FE-B920-F384105F1D25}"/>
                </a:ext>
              </a:extLst>
            </p:cNvPr>
            <p:cNvSpPr/>
            <p:nvPr/>
          </p:nvSpPr>
          <p:spPr>
            <a:xfrm rot="1344910">
              <a:off x="210831" y="140682"/>
              <a:ext cx="707795" cy="464591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958711" y="244915"/>
            <a:ext cx="6942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i="1" dirty="0" smtClean="0">
                <a:solidFill>
                  <a:srgbClr val="00B0F0"/>
                </a:solidFill>
              </a:rPr>
              <a:t>Android(</a:t>
            </a:r>
            <a:r>
              <a:rPr lang="ko-KR" altLang="en-US" sz="2400" b="1" i="1" dirty="0" smtClean="0">
                <a:solidFill>
                  <a:srgbClr val="00B0F0"/>
                </a:solidFill>
              </a:rPr>
              <a:t>완료 후 레이아웃과 </a:t>
            </a:r>
            <a:r>
              <a:rPr lang="en-US" altLang="ko-KR" sz="2400" b="1" i="1" dirty="0" smtClean="0">
                <a:solidFill>
                  <a:srgbClr val="00B0F0"/>
                </a:solidFill>
              </a:rPr>
              <a:t>,</a:t>
            </a:r>
            <a:r>
              <a:rPr lang="ko-KR" altLang="en-US" sz="2400" b="1" i="1" dirty="0" smtClean="0">
                <a:solidFill>
                  <a:srgbClr val="00B0F0"/>
                </a:solidFill>
              </a:rPr>
              <a:t>삭제 </a:t>
            </a:r>
            <a:r>
              <a:rPr lang="en-US" altLang="ko-KR" sz="2400" b="1" i="1" dirty="0" smtClean="0">
                <a:solidFill>
                  <a:srgbClr val="00B0F0"/>
                </a:solidFill>
              </a:rPr>
              <a:t>)</a:t>
            </a:r>
            <a:endParaRPr lang="ko-KR" altLang="en-US" sz="2400" b="1" i="1" dirty="0">
              <a:solidFill>
                <a:srgbClr val="00B0F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8711" y="1126566"/>
            <a:ext cx="2055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완료 후 레이아웃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89040" y="3453345"/>
            <a:ext cx="17756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쓰레기통 클릭</a:t>
            </a:r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endParaRPr lang="en-US" altLang="ko-KR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7953758" y="1127881"/>
            <a:ext cx="2190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삭제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후 레이아웃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6096727" y="3993548"/>
            <a:ext cx="760241" cy="434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17" y="1657052"/>
            <a:ext cx="2296634" cy="4743776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486" y="1657052"/>
            <a:ext cx="2254031" cy="467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2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18665" y="138441"/>
            <a:ext cx="12073335" cy="6719559"/>
            <a:chOff x="118664" y="140682"/>
            <a:chExt cx="12073335" cy="671955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A88E7D0-BF93-2A1E-C0C9-87ADE6670C9D}"/>
                </a:ext>
              </a:extLst>
            </p:cNvPr>
            <p:cNvSpPr/>
            <p:nvPr/>
          </p:nvSpPr>
          <p:spPr>
            <a:xfrm>
              <a:off x="252188" y="165462"/>
              <a:ext cx="11939811" cy="7609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23DA01B-93D8-5C6D-658F-B11D8EA8C773}"/>
                </a:ext>
              </a:extLst>
            </p:cNvPr>
            <p:cNvSpPr/>
            <p:nvPr/>
          </p:nvSpPr>
          <p:spPr>
            <a:xfrm>
              <a:off x="252189" y="204789"/>
              <a:ext cx="131986" cy="6655452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blurRad="228600" dist="139700" dir="10800000" algn="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959BAE2-C8C8-F598-8E62-2A91793AC46A}"/>
                </a:ext>
              </a:extLst>
            </p:cNvPr>
            <p:cNvSpPr/>
            <p:nvPr/>
          </p:nvSpPr>
          <p:spPr>
            <a:xfrm>
              <a:off x="660399" y="300037"/>
              <a:ext cx="309563" cy="30956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dist="50800" dir="18900000">
                <a:prstClr val="black">
                  <a:alpha val="8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원호 13">
              <a:extLst>
                <a:ext uri="{FF2B5EF4-FFF2-40B4-BE49-F238E27FC236}">
                  <a16:creationId xmlns:a16="http://schemas.microsoft.com/office/drawing/2014/main" id="{87E3BD76-1BC0-24EB-1D92-B70F67F2BDEE}"/>
                </a:ext>
              </a:extLst>
            </p:cNvPr>
            <p:cNvSpPr/>
            <p:nvPr/>
          </p:nvSpPr>
          <p:spPr>
            <a:xfrm rot="1800000">
              <a:off x="118664" y="249889"/>
              <a:ext cx="735807" cy="309564"/>
            </a:xfrm>
            <a:prstGeom prst="arc">
              <a:avLst>
                <a:gd name="adj1" fmla="val 8098225"/>
                <a:gd name="adj2" fmla="val 20572151"/>
              </a:avLst>
            </a:prstGeom>
            <a:ln w="165100" cap="rnd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prstMaterial="plastic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271EF86-14B6-F234-D688-4AD8FDA305EE}"/>
                </a:ext>
              </a:extLst>
            </p:cNvPr>
            <p:cNvSpPr/>
            <p:nvPr/>
          </p:nvSpPr>
          <p:spPr>
            <a:xfrm>
              <a:off x="251281" y="282181"/>
              <a:ext cx="131986" cy="360000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1DA20A2-0AAE-34FE-B920-F384105F1D25}"/>
                </a:ext>
              </a:extLst>
            </p:cNvPr>
            <p:cNvSpPr/>
            <p:nvPr/>
          </p:nvSpPr>
          <p:spPr>
            <a:xfrm rot="1344910">
              <a:off x="210831" y="140682"/>
              <a:ext cx="707795" cy="464591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958711" y="244915"/>
            <a:ext cx="6942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i="1" dirty="0" smtClean="0">
                <a:solidFill>
                  <a:srgbClr val="00B0F0"/>
                </a:solidFill>
              </a:rPr>
              <a:t>Android(</a:t>
            </a:r>
            <a:r>
              <a:rPr lang="ko-KR" altLang="en-US" sz="2400" b="1" i="1" dirty="0" smtClean="0">
                <a:solidFill>
                  <a:srgbClr val="00B0F0"/>
                </a:solidFill>
              </a:rPr>
              <a:t>커뮤니티 </a:t>
            </a:r>
            <a:r>
              <a:rPr lang="ko-KR" altLang="en-US" sz="2400" b="1" i="1" dirty="0" smtClean="0">
                <a:solidFill>
                  <a:srgbClr val="00B0F0"/>
                </a:solidFill>
              </a:rPr>
              <a:t>초기화면</a:t>
            </a:r>
            <a:r>
              <a:rPr lang="en-US" altLang="ko-KR" sz="2400" b="1" i="1" dirty="0" smtClean="0">
                <a:solidFill>
                  <a:srgbClr val="00B0F0"/>
                </a:solidFill>
              </a:rPr>
              <a:t>)</a:t>
            </a:r>
            <a:endParaRPr lang="ko-KR" altLang="en-US" sz="2400" b="1" i="1" dirty="0">
              <a:solidFill>
                <a:srgbClr val="00B0F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2574" y="1123189"/>
            <a:ext cx="22371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커뮤니티 초기화면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76650" y="1853333"/>
            <a:ext cx="306447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Retrofit2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Adapter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등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활용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endParaRPr lang="en-US" altLang="ko-KR" dirty="0" smtClean="0">
              <a:solidFill>
                <a:schemeClr val="accent6">
                  <a:lumMod val="7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dirty="0" err="1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클릭리스너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해당 글 조회 기능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</a:p>
          <a:p>
            <a:endParaRPr lang="en-US" altLang="ko-KR" dirty="0">
              <a:solidFill>
                <a:schemeClr val="accent6">
                  <a:lumMod val="7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endParaRPr lang="en-US" altLang="ko-KR" dirty="0">
              <a:solidFill>
                <a:schemeClr val="accent6">
                  <a:lumMod val="7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endParaRPr lang="en-US" altLang="ko-KR" dirty="0" smtClean="0"/>
          </a:p>
        </p:txBody>
      </p:sp>
      <p:sp>
        <p:nvSpPr>
          <p:cNvPr id="22" name="오른쪽 화살표 21"/>
          <p:cNvSpPr/>
          <p:nvPr/>
        </p:nvSpPr>
        <p:spPr>
          <a:xfrm>
            <a:off x="6809024" y="1420350"/>
            <a:ext cx="760241" cy="434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29" y="1577977"/>
            <a:ext cx="2522151" cy="5221833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1130531" y="4850751"/>
            <a:ext cx="2622376" cy="90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1887604" y="4850751"/>
            <a:ext cx="1920890" cy="90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2582656" y="4850751"/>
            <a:ext cx="1170251" cy="90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752907" y="4360457"/>
            <a:ext cx="865752" cy="49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2660073" y="1687484"/>
            <a:ext cx="1334883" cy="124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2582656" y="1691495"/>
            <a:ext cx="1412300" cy="157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2527069" y="1741903"/>
            <a:ext cx="1467887" cy="1846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958485" y="1420350"/>
            <a:ext cx="1433009" cy="400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 아이템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449761" y="1064055"/>
            <a:ext cx="1478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아이템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클릭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526" y="1517460"/>
            <a:ext cx="2560576" cy="5282350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3752907" y="5005120"/>
            <a:ext cx="33098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BottomNavigationVIew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객체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가지 메뉴로 구성 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목록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작성하기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dirty="0" err="1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내글보기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endParaRPr lang="en-US" altLang="ko-KR" dirty="0">
              <a:solidFill>
                <a:schemeClr val="accent6">
                  <a:lumMod val="7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endParaRPr lang="ko-KR" altLang="en-US" dirty="0">
              <a:solidFill>
                <a:schemeClr val="accent6">
                  <a:lumMod val="7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009381" y="1074830"/>
            <a:ext cx="23988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글의 </a:t>
            </a:r>
            <a:r>
              <a:rPr lang="ko-KR" altLang="en-US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제목과 내용 표시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263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18665" y="138441"/>
            <a:ext cx="12073335" cy="6719559"/>
            <a:chOff x="118664" y="140682"/>
            <a:chExt cx="12073335" cy="671955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A88E7D0-BF93-2A1E-C0C9-87ADE6670C9D}"/>
                </a:ext>
              </a:extLst>
            </p:cNvPr>
            <p:cNvSpPr/>
            <p:nvPr/>
          </p:nvSpPr>
          <p:spPr>
            <a:xfrm>
              <a:off x="252188" y="165462"/>
              <a:ext cx="11939811" cy="7609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23DA01B-93D8-5C6D-658F-B11D8EA8C773}"/>
                </a:ext>
              </a:extLst>
            </p:cNvPr>
            <p:cNvSpPr/>
            <p:nvPr/>
          </p:nvSpPr>
          <p:spPr>
            <a:xfrm>
              <a:off x="252189" y="204789"/>
              <a:ext cx="131986" cy="6655452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blurRad="228600" dist="139700" dir="10800000" algn="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959BAE2-C8C8-F598-8E62-2A91793AC46A}"/>
                </a:ext>
              </a:extLst>
            </p:cNvPr>
            <p:cNvSpPr/>
            <p:nvPr/>
          </p:nvSpPr>
          <p:spPr>
            <a:xfrm>
              <a:off x="660399" y="300037"/>
              <a:ext cx="309563" cy="30956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dist="50800" dir="18900000">
                <a:prstClr val="black">
                  <a:alpha val="8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원호 13">
              <a:extLst>
                <a:ext uri="{FF2B5EF4-FFF2-40B4-BE49-F238E27FC236}">
                  <a16:creationId xmlns:a16="http://schemas.microsoft.com/office/drawing/2014/main" id="{87E3BD76-1BC0-24EB-1D92-B70F67F2BDEE}"/>
                </a:ext>
              </a:extLst>
            </p:cNvPr>
            <p:cNvSpPr/>
            <p:nvPr/>
          </p:nvSpPr>
          <p:spPr>
            <a:xfrm rot="1800000">
              <a:off x="118664" y="249889"/>
              <a:ext cx="735807" cy="309564"/>
            </a:xfrm>
            <a:prstGeom prst="arc">
              <a:avLst>
                <a:gd name="adj1" fmla="val 8098225"/>
                <a:gd name="adj2" fmla="val 20572151"/>
              </a:avLst>
            </a:prstGeom>
            <a:ln w="165100" cap="rnd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prstMaterial="plastic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271EF86-14B6-F234-D688-4AD8FDA305EE}"/>
                </a:ext>
              </a:extLst>
            </p:cNvPr>
            <p:cNvSpPr/>
            <p:nvPr/>
          </p:nvSpPr>
          <p:spPr>
            <a:xfrm>
              <a:off x="251281" y="282181"/>
              <a:ext cx="131986" cy="360000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1DA20A2-0AAE-34FE-B920-F384105F1D25}"/>
                </a:ext>
              </a:extLst>
            </p:cNvPr>
            <p:cNvSpPr/>
            <p:nvPr/>
          </p:nvSpPr>
          <p:spPr>
            <a:xfrm rot="1344910">
              <a:off x="210831" y="140682"/>
              <a:ext cx="707795" cy="464591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958711" y="244915"/>
            <a:ext cx="6942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i="1" dirty="0" smtClean="0">
                <a:solidFill>
                  <a:srgbClr val="00B0F0"/>
                </a:solidFill>
              </a:rPr>
              <a:t>Android</a:t>
            </a:r>
            <a:r>
              <a:rPr lang="en-US" altLang="ko-KR" sz="2400" b="1" i="1" dirty="0" smtClean="0">
                <a:solidFill>
                  <a:srgbClr val="00B0F0"/>
                </a:solidFill>
              </a:rPr>
              <a:t>(</a:t>
            </a:r>
            <a:r>
              <a:rPr lang="ko-KR" altLang="en-US" sz="2400" b="1" i="1" dirty="0" smtClean="0">
                <a:solidFill>
                  <a:srgbClr val="00B0F0"/>
                </a:solidFill>
              </a:rPr>
              <a:t>작성하기 </a:t>
            </a:r>
            <a:r>
              <a:rPr lang="en-US" altLang="ko-KR" sz="2400" b="1" i="1" dirty="0" smtClean="0">
                <a:solidFill>
                  <a:srgbClr val="00B0F0"/>
                </a:solidFill>
              </a:rPr>
              <a:t>, </a:t>
            </a:r>
            <a:r>
              <a:rPr lang="ko-KR" altLang="en-US" sz="2400" b="1" i="1" dirty="0" err="1" smtClean="0">
                <a:solidFill>
                  <a:srgbClr val="00B0F0"/>
                </a:solidFill>
              </a:rPr>
              <a:t>내글보기</a:t>
            </a:r>
            <a:r>
              <a:rPr lang="ko-KR" altLang="en-US" sz="2400" b="1" i="1" dirty="0" smtClean="0">
                <a:solidFill>
                  <a:srgbClr val="00B0F0"/>
                </a:solidFill>
              </a:rPr>
              <a:t>  </a:t>
            </a:r>
            <a:r>
              <a:rPr lang="en-US" altLang="ko-KR" sz="2400" b="1" i="1" dirty="0" smtClean="0">
                <a:solidFill>
                  <a:srgbClr val="00B0F0"/>
                </a:solidFill>
              </a:rPr>
              <a:t>)</a:t>
            </a:r>
            <a:endParaRPr lang="ko-KR" altLang="en-US" sz="2400" b="1" i="1" dirty="0">
              <a:solidFill>
                <a:srgbClr val="00B0F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1043" y="1143786"/>
            <a:ext cx="2522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          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작성하기 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48403" y="1945178"/>
            <a:ext cx="21906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제목과 내용을 작성할 수 있습니다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endParaRPr lang="en-US" altLang="ko-KR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3460547" y="3815195"/>
            <a:ext cx="2832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버튼 </a:t>
            </a:r>
            <a:r>
              <a:rPr lang="ko-KR" altLang="en-US" dirty="0" err="1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클릭시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Insert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문 수행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43" y="1553040"/>
            <a:ext cx="2556165" cy="5191638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2576945" y="1820487"/>
            <a:ext cx="856211" cy="1037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369127" y="1878676"/>
            <a:ext cx="1091420" cy="179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433156" y="1492521"/>
            <a:ext cx="1296786" cy="39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Edit Text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2493819" y="3615710"/>
            <a:ext cx="1027847" cy="1612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521666" y="3229555"/>
            <a:ext cx="171535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등록하기 버튼</a:t>
            </a:r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27" y="1489795"/>
            <a:ext cx="2535027" cy="519163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171476" y="2545342"/>
            <a:ext cx="19495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내가 작성한 글만 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볼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 있습니다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09527" y="1032287"/>
            <a:ext cx="2522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          </a:t>
            </a:r>
            <a:r>
              <a:rPr lang="ko-KR" altLang="en-US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내글보기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840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18665" y="119938"/>
            <a:ext cx="12073335" cy="6719559"/>
            <a:chOff x="118664" y="140682"/>
            <a:chExt cx="12073335" cy="671955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A88E7D0-BF93-2A1E-C0C9-87ADE6670C9D}"/>
                </a:ext>
              </a:extLst>
            </p:cNvPr>
            <p:cNvSpPr/>
            <p:nvPr/>
          </p:nvSpPr>
          <p:spPr>
            <a:xfrm>
              <a:off x="252188" y="165462"/>
              <a:ext cx="11939811" cy="7609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23DA01B-93D8-5C6D-658F-B11D8EA8C773}"/>
                </a:ext>
              </a:extLst>
            </p:cNvPr>
            <p:cNvSpPr/>
            <p:nvPr/>
          </p:nvSpPr>
          <p:spPr>
            <a:xfrm>
              <a:off x="252189" y="204789"/>
              <a:ext cx="131986" cy="6655452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blurRad="228600" dist="139700" dir="10800000" algn="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959BAE2-C8C8-F598-8E62-2A91793AC46A}"/>
                </a:ext>
              </a:extLst>
            </p:cNvPr>
            <p:cNvSpPr/>
            <p:nvPr/>
          </p:nvSpPr>
          <p:spPr>
            <a:xfrm>
              <a:off x="660399" y="300037"/>
              <a:ext cx="309563" cy="30956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dist="50800" dir="18900000">
                <a:prstClr val="black">
                  <a:alpha val="8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원호 13">
              <a:extLst>
                <a:ext uri="{FF2B5EF4-FFF2-40B4-BE49-F238E27FC236}">
                  <a16:creationId xmlns:a16="http://schemas.microsoft.com/office/drawing/2014/main" id="{87E3BD76-1BC0-24EB-1D92-B70F67F2BDEE}"/>
                </a:ext>
              </a:extLst>
            </p:cNvPr>
            <p:cNvSpPr/>
            <p:nvPr/>
          </p:nvSpPr>
          <p:spPr>
            <a:xfrm rot="1800000">
              <a:off x="118664" y="249889"/>
              <a:ext cx="735807" cy="309564"/>
            </a:xfrm>
            <a:prstGeom prst="arc">
              <a:avLst>
                <a:gd name="adj1" fmla="val 8098225"/>
                <a:gd name="adj2" fmla="val 20572151"/>
              </a:avLst>
            </a:prstGeom>
            <a:ln w="165100" cap="rnd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prstMaterial="plastic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271EF86-14B6-F234-D688-4AD8FDA305EE}"/>
                </a:ext>
              </a:extLst>
            </p:cNvPr>
            <p:cNvSpPr/>
            <p:nvPr/>
          </p:nvSpPr>
          <p:spPr>
            <a:xfrm>
              <a:off x="251281" y="282181"/>
              <a:ext cx="131986" cy="360000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1DA20A2-0AAE-34FE-B920-F384105F1D25}"/>
                </a:ext>
              </a:extLst>
            </p:cNvPr>
            <p:cNvSpPr/>
            <p:nvPr/>
          </p:nvSpPr>
          <p:spPr>
            <a:xfrm rot="1344910">
              <a:off x="210831" y="140682"/>
              <a:ext cx="707795" cy="464591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594980" y="2680774"/>
            <a:ext cx="3254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rgbClr val="00B0F0"/>
                </a:solidFill>
              </a:rPr>
              <a:t>감사합니다</a:t>
            </a:r>
            <a:endParaRPr lang="ko-KR" altLang="en-US" sz="4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18665" y="138441"/>
            <a:ext cx="12073335" cy="6719559"/>
            <a:chOff x="118664" y="140682"/>
            <a:chExt cx="12073335" cy="671955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A88E7D0-BF93-2A1E-C0C9-87ADE6670C9D}"/>
                </a:ext>
              </a:extLst>
            </p:cNvPr>
            <p:cNvSpPr/>
            <p:nvPr/>
          </p:nvSpPr>
          <p:spPr>
            <a:xfrm>
              <a:off x="252188" y="165462"/>
              <a:ext cx="11939811" cy="7609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23DA01B-93D8-5C6D-658F-B11D8EA8C773}"/>
                </a:ext>
              </a:extLst>
            </p:cNvPr>
            <p:cNvSpPr/>
            <p:nvPr/>
          </p:nvSpPr>
          <p:spPr>
            <a:xfrm>
              <a:off x="252189" y="204789"/>
              <a:ext cx="131986" cy="6655452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blurRad="228600" dist="139700" dir="10800000" algn="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959BAE2-C8C8-F598-8E62-2A91793AC46A}"/>
                </a:ext>
              </a:extLst>
            </p:cNvPr>
            <p:cNvSpPr/>
            <p:nvPr/>
          </p:nvSpPr>
          <p:spPr>
            <a:xfrm>
              <a:off x="660399" y="300037"/>
              <a:ext cx="309563" cy="30956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dist="50800" dir="18900000">
                <a:prstClr val="black">
                  <a:alpha val="8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원호 13">
              <a:extLst>
                <a:ext uri="{FF2B5EF4-FFF2-40B4-BE49-F238E27FC236}">
                  <a16:creationId xmlns:a16="http://schemas.microsoft.com/office/drawing/2014/main" id="{87E3BD76-1BC0-24EB-1D92-B70F67F2BDEE}"/>
                </a:ext>
              </a:extLst>
            </p:cNvPr>
            <p:cNvSpPr/>
            <p:nvPr/>
          </p:nvSpPr>
          <p:spPr>
            <a:xfrm rot="1800000">
              <a:off x="118664" y="249889"/>
              <a:ext cx="735807" cy="309564"/>
            </a:xfrm>
            <a:prstGeom prst="arc">
              <a:avLst>
                <a:gd name="adj1" fmla="val 8098225"/>
                <a:gd name="adj2" fmla="val 20572151"/>
              </a:avLst>
            </a:prstGeom>
            <a:ln w="165100" cap="rnd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prstMaterial="plastic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271EF86-14B6-F234-D688-4AD8FDA305EE}"/>
                </a:ext>
              </a:extLst>
            </p:cNvPr>
            <p:cNvSpPr/>
            <p:nvPr/>
          </p:nvSpPr>
          <p:spPr>
            <a:xfrm>
              <a:off x="251281" y="282181"/>
              <a:ext cx="131986" cy="360000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1DA20A2-0AAE-34FE-B920-F384105F1D25}"/>
                </a:ext>
              </a:extLst>
            </p:cNvPr>
            <p:cNvSpPr/>
            <p:nvPr/>
          </p:nvSpPr>
          <p:spPr>
            <a:xfrm rot="1344910">
              <a:off x="210831" y="140682"/>
              <a:ext cx="707795" cy="464591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51095" y="300037"/>
            <a:ext cx="1541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i="1" dirty="0">
                <a:solidFill>
                  <a:srgbClr val="00B0F0"/>
                </a:solidFill>
              </a:rPr>
              <a:t>contents</a:t>
            </a:r>
            <a:endParaRPr lang="ko-KR" altLang="en-US" sz="2400" b="1" i="1" dirty="0">
              <a:solidFill>
                <a:srgbClr val="00B0F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FA377E-5845-D73D-AAA6-2B8711A3EB00}"/>
              </a:ext>
            </a:extLst>
          </p:cNvPr>
          <p:cNvSpPr/>
          <p:nvPr/>
        </p:nvSpPr>
        <p:spPr>
          <a:xfrm>
            <a:off x="1749806" y="2863385"/>
            <a:ext cx="26634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팀원 및 담당 업무 소개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기획 의도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개발 일정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AFA377E-5845-D73D-AAA6-2B8711A3EB00}"/>
              </a:ext>
            </a:extLst>
          </p:cNvPr>
          <p:cNvSpPr/>
          <p:nvPr/>
        </p:nvSpPr>
        <p:spPr>
          <a:xfrm>
            <a:off x="4996514" y="2853169"/>
            <a:ext cx="24092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개발 환경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Hanulfit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기능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Hanulfit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기대 효과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FA377E-5845-D73D-AAA6-2B8711A3EB00}"/>
              </a:ext>
            </a:extLst>
          </p:cNvPr>
          <p:cNvSpPr/>
          <p:nvPr/>
        </p:nvSpPr>
        <p:spPr>
          <a:xfrm>
            <a:off x="8239770" y="2830134"/>
            <a:ext cx="24812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시스템 흐름도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Web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Android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IoT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0D3A3C6-9A34-48AB-8073-2CA135274492}"/>
              </a:ext>
            </a:extLst>
          </p:cNvPr>
          <p:cNvSpPr/>
          <p:nvPr/>
        </p:nvSpPr>
        <p:spPr>
          <a:xfrm>
            <a:off x="1635804" y="2028250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사각형: 둥근 모서리 82">
            <a:extLst>
              <a:ext uri="{FF2B5EF4-FFF2-40B4-BE49-F238E27FC236}">
                <a16:creationId xmlns:a16="http://schemas.microsoft.com/office/drawing/2014/main" id="{DCF7899A-F55A-4F3C-AF04-5405A100A834}"/>
              </a:ext>
            </a:extLst>
          </p:cNvPr>
          <p:cNvSpPr/>
          <p:nvPr/>
        </p:nvSpPr>
        <p:spPr>
          <a:xfrm>
            <a:off x="4760762" y="1934527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6D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en-US" altLang="ko-KR" sz="1600" b="1" dirty="0" err="1">
                <a:solidFill>
                  <a:prstClr val="white"/>
                </a:solidFill>
              </a:rPr>
              <a:t>Hanulfit</a:t>
            </a:r>
            <a:r>
              <a:rPr lang="en-US" altLang="ko-KR" sz="1600" b="1" dirty="0">
                <a:solidFill>
                  <a:prstClr val="white"/>
                </a:solidFill>
              </a:rPr>
              <a:t> </a:t>
            </a:r>
            <a:r>
              <a:rPr lang="ko-KR" altLang="en-US" sz="1600" b="1" dirty="0">
                <a:solidFill>
                  <a:prstClr val="white"/>
                </a:solidFill>
              </a:rPr>
              <a:t>기능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0D3A3C6-9A34-48AB-8073-2CA135274492}"/>
              </a:ext>
            </a:extLst>
          </p:cNvPr>
          <p:cNvSpPr/>
          <p:nvPr/>
        </p:nvSpPr>
        <p:spPr>
          <a:xfrm>
            <a:off x="4868712" y="2028250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사각형: 둥근 모서리 82">
            <a:extLst>
              <a:ext uri="{FF2B5EF4-FFF2-40B4-BE49-F238E27FC236}">
                <a16:creationId xmlns:a16="http://schemas.microsoft.com/office/drawing/2014/main" id="{DCF7899A-F55A-4F3C-AF04-5405A100A834}"/>
              </a:ext>
            </a:extLst>
          </p:cNvPr>
          <p:cNvSpPr/>
          <p:nvPr/>
        </p:nvSpPr>
        <p:spPr>
          <a:xfrm>
            <a:off x="8000860" y="1925834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6D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프로젝트 결과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0D3A3C6-9A34-48AB-8073-2CA135274492}"/>
              </a:ext>
            </a:extLst>
          </p:cNvPr>
          <p:cNvSpPr/>
          <p:nvPr/>
        </p:nvSpPr>
        <p:spPr>
          <a:xfrm>
            <a:off x="8108810" y="2019557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82">
            <a:extLst>
              <a:ext uri="{FF2B5EF4-FFF2-40B4-BE49-F238E27FC236}">
                <a16:creationId xmlns:a16="http://schemas.microsoft.com/office/drawing/2014/main" id="{DCF7899A-F55A-4F3C-AF04-5405A100A834}"/>
              </a:ext>
            </a:extLst>
          </p:cNvPr>
          <p:cNvSpPr/>
          <p:nvPr/>
        </p:nvSpPr>
        <p:spPr>
          <a:xfrm>
            <a:off x="1520664" y="1930824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6D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프로젝트 소개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0D3A3C6-9A34-48AB-8073-2CA135274492}"/>
              </a:ext>
            </a:extLst>
          </p:cNvPr>
          <p:cNvSpPr/>
          <p:nvPr/>
        </p:nvSpPr>
        <p:spPr>
          <a:xfrm>
            <a:off x="1628614" y="200805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6BC481BD-C35C-4793-A5AC-125548F320AC}"/>
              </a:ext>
            </a:extLst>
          </p:cNvPr>
          <p:cNvSpPr>
            <a:spLocks noEditPoints="1"/>
          </p:cNvSpPr>
          <p:nvPr/>
        </p:nvSpPr>
        <p:spPr bwMode="auto">
          <a:xfrm>
            <a:off x="1820162" y="2146109"/>
            <a:ext cx="156903" cy="26389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6DD9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100">
              <a:solidFill>
                <a:prstClr val="black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52" y="2127092"/>
            <a:ext cx="342315" cy="3423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514" y="2187201"/>
            <a:ext cx="284395" cy="23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2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18665" y="119938"/>
            <a:ext cx="12073335" cy="6719559"/>
            <a:chOff x="118664" y="140682"/>
            <a:chExt cx="12073335" cy="671955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A88E7D0-BF93-2A1E-C0C9-87ADE6670C9D}"/>
                </a:ext>
              </a:extLst>
            </p:cNvPr>
            <p:cNvSpPr/>
            <p:nvPr/>
          </p:nvSpPr>
          <p:spPr>
            <a:xfrm>
              <a:off x="252188" y="165462"/>
              <a:ext cx="11939811" cy="7609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23DA01B-93D8-5C6D-658F-B11D8EA8C773}"/>
                </a:ext>
              </a:extLst>
            </p:cNvPr>
            <p:cNvSpPr/>
            <p:nvPr/>
          </p:nvSpPr>
          <p:spPr>
            <a:xfrm>
              <a:off x="252189" y="204789"/>
              <a:ext cx="131986" cy="6655452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blurRad="228600" dist="139700" dir="10800000" algn="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959BAE2-C8C8-F598-8E62-2A91793AC46A}"/>
                </a:ext>
              </a:extLst>
            </p:cNvPr>
            <p:cNvSpPr/>
            <p:nvPr/>
          </p:nvSpPr>
          <p:spPr>
            <a:xfrm>
              <a:off x="660399" y="300037"/>
              <a:ext cx="309563" cy="30956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dist="50800" dir="18900000">
                <a:prstClr val="black">
                  <a:alpha val="8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원호 13">
              <a:extLst>
                <a:ext uri="{FF2B5EF4-FFF2-40B4-BE49-F238E27FC236}">
                  <a16:creationId xmlns:a16="http://schemas.microsoft.com/office/drawing/2014/main" id="{87E3BD76-1BC0-24EB-1D92-B70F67F2BDEE}"/>
                </a:ext>
              </a:extLst>
            </p:cNvPr>
            <p:cNvSpPr/>
            <p:nvPr/>
          </p:nvSpPr>
          <p:spPr>
            <a:xfrm rot="1800000">
              <a:off x="118664" y="249889"/>
              <a:ext cx="735807" cy="309564"/>
            </a:xfrm>
            <a:prstGeom prst="arc">
              <a:avLst>
                <a:gd name="adj1" fmla="val 8098225"/>
                <a:gd name="adj2" fmla="val 20572151"/>
              </a:avLst>
            </a:prstGeom>
            <a:ln w="165100" cap="rnd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prstMaterial="plastic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271EF86-14B6-F234-D688-4AD8FDA305EE}"/>
                </a:ext>
              </a:extLst>
            </p:cNvPr>
            <p:cNvSpPr/>
            <p:nvPr/>
          </p:nvSpPr>
          <p:spPr>
            <a:xfrm>
              <a:off x="251281" y="282181"/>
              <a:ext cx="131986" cy="360000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1DA20A2-0AAE-34FE-B920-F384105F1D25}"/>
                </a:ext>
              </a:extLst>
            </p:cNvPr>
            <p:cNvSpPr/>
            <p:nvPr/>
          </p:nvSpPr>
          <p:spPr>
            <a:xfrm rot="1344910">
              <a:off x="210831" y="140682"/>
              <a:ext cx="707795" cy="464591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612393" y="294382"/>
            <a:ext cx="3731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i="1" dirty="0">
                <a:solidFill>
                  <a:srgbClr val="00B0F0"/>
                </a:solidFill>
              </a:rPr>
              <a:t>팀원 및 담당 업무 소개</a:t>
            </a:r>
          </a:p>
        </p:txBody>
      </p:sp>
      <p:sp>
        <p:nvSpPr>
          <p:cNvPr id="33" name="모서리가 둥근 직사각형 10">
            <a:extLst>
              <a:ext uri="{FF2B5EF4-FFF2-40B4-BE49-F238E27FC236}">
                <a16:creationId xmlns:a16="http://schemas.microsoft.com/office/drawing/2014/main" id="{96C4F0FD-6AEB-7A29-CF2B-90E55DEC3367}"/>
              </a:ext>
            </a:extLst>
          </p:cNvPr>
          <p:cNvSpPr/>
          <p:nvPr/>
        </p:nvSpPr>
        <p:spPr>
          <a:xfrm>
            <a:off x="1589359" y="2167900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E3B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4375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김은지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714375">
              <a:lnSpc>
                <a:spcPct val="150000"/>
              </a:lnSpc>
              <a:defRPr/>
            </a:pPr>
            <a:r>
              <a:rPr lang="ko-KR" altLang="en-US" sz="900" b="1" dirty="0">
                <a:solidFill>
                  <a:srgbClr val="7C7C7C"/>
                </a:solidFill>
              </a:rPr>
              <a:t>웹</a:t>
            </a:r>
            <a:r>
              <a:rPr lang="en-US" altLang="ko-KR" sz="900" b="1" dirty="0">
                <a:solidFill>
                  <a:srgbClr val="7C7C7C"/>
                </a:solidFill>
              </a:rPr>
              <a:t>: </a:t>
            </a:r>
            <a:r>
              <a:rPr lang="ko-KR" altLang="en-US" sz="900" b="1" dirty="0">
                <a:solidFill>
                  <a:srgbClr val="7C7C7C"/>
                </a:solidFill>
              </a:rPr>
              <a:t>로그인 및 회원가입 화면 구현</a:t>
            </a:r>
            <a:r>
              <a:rPr lang="en-US" altLang="ko-KR" sz="900" b="1" dirty="0">
                <a:solidFill>
                  <a:srgbClr val="7C7C7C"/>
                </a:solidFill>
              </a:rPr>
              <a:t>, </a:t>
            </a:r>
            <a:r>
              <a:rPr lang="ko-KR" altLang="en-US" sz="900" b="1" dirty="0">
                <a:solidFill>
                  <a:srgbClr val="7C7C7C"/>
                </a:solidFill>
              </a:rPr>
              <a:t>기본 양식 개발 환경 구축</a:t>
            </a:r>
            <a:r>
              <a:rPr lang="en-US" altLang="ko-KR" sz="900" b="1" dirty="0">
                <a:solidFill>
                  <a:srgbClr val="7C7C7C"/>
                </a:solidFill>
              </a:rPr>
              <a:t>,</a:t>
            </a:r>
          </a:p>
          <a:p>
            <a:pPr marL="714375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srgbClr val="7C7C7C"/>
                </a:solidFill>
              </a:rPr>
              <a:t>	</a:t>
            </a:r>
            <a:r>
              <a:rPr lang="ko-KR" altLang="en-US" sz="900" b="1" dirty="0">
                <a:solidFill>
                  <a:srgbClr val="7C7C7C"/>
                </a:solidFill>
              </a:rPr>
              <a:t>공지사항 페이지 구현</a:t>
            </a:r>
            <a:endParaRPr lang="en-US" altLang="ko-KR" sz="900" b="1" dirty="0">
              <a:solidFill>
                <a:srgbClr val="7C7C7C"/>
              </a:solidFill>
            </a:endParaRPr>
          </a:p>
          <a:p>
            <a:pPr marL="714375">
              <a:lnSpc>
                <a:spcPct val="150000"/>
              </a:lnSpc>
              <a:defRPr/>
            </a:pPr>
            <a:r>
              <a:rPr lang="ko-KR" altLang="en-US" sz="900" b="1" dirty="0">
                <a:solidFill>
                  <a:srgbClr val="7C7C7C"/>
                </a:solidFill>
              </a:rPr>
              <a:t>앱</a:t>
            </a:r>
            <a:r>
              <a:rPr lang="en-US" altLang="ko-KR" sz="900" b="1" dirty="0">
                <a:solidFill>
                  <a:srgbClr val="7C7C7C"/>
                </a:solidFill>
              </a:rPr>
              <a:t>: </a:t>
            </a:r>
            <a:r>
              <a:rPr lang="ko-KR" altLang="en-US" sz="900" b="1" dirty="0">
                <a:solidFill>
                  <a:srgbClr val="7C7C7C"/>
                </a:solidFill>
              </a:rPr>
              <a:t>사용자가 직접 운동 리스트를 만들어 사용 하는 타이머 제작</a:t>
            </a:r>
            <a:endParaRPr lang="en-US" altLang="ko-KR" sz="900" b="1" dirty="0">
              <a:solidFill>
                <a:srgbClr val="7C7C7C"/>
              </a:solidFill>
            </a:endParaRPr>
          </a:p>
        </p:txBody>
      </p:sp>
      <p:sp>
        <p:nvSpPr>
          <p:cNvPr id="37" name="양쪽 모서리가 둥근 사각형 19">
            <a:extLst>
              <a:ext uri="{FF2B5EF4-FFF2-40B4-BE49-F238E27FC236}">
                <a16:creationId xmlns:a16="http://schemas.microsoft.com/office/drawing/2014/main" id="{CD329DDD-7CE3-A169-373A-30CECF3D59B7}"/>
              </a:ext>
            </a:extLst>
          </p:cNvPr>
          <p:cNvSpPr/>
          <p:nvPr/>
        </p:nvSpPr>
        <p:spPr>
          <a:xfrm rot="16200000" flipH="1">
            <a:off x="1355365" y="2409441"/>
            <a:ext cx="1058538" cy="590550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6DD9FF"/>
          </a:solidFill>
          <a:ln w="19050">
            <a:solidFill>
              <a:srgbClr val="5E3B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조장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9" name="모서리가 둥근 직사각형 10">
            <a:extLst>
              <a:ext uri="{FF2B5EF4-FFF2-40B4-BE49-F238E27FC236}">
                <a16:creationId xmlns:a16="http://schemas.microsoft.com/office/drawing/2014/main" id="{96C4F0FD-6AEB-7A29-CF2B-90E55DEC3367}"/>
              </a:ext>
            </a:extLst>
          </p:cNvPr>
          <p:cNvSpPr/>
          <p:nvPr/>
        </p:nvSpPr>
        <p:spPr>
          <a:xfrm>
            <a:off x="1589359" y="3950567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E3B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4375">
              <a:lnSpc>
                <a:spcPct val="150000"/>
              </a:lnSpc>
              <a:defRPr/>
            </a:pP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김찬민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714375">
              <a:lnSpc>
                <a:spcPct val="150000"/>
              </a:lnSpc>
              <a:defRPr/>
            </a:pPr>
            <a:r>
              <a:rPr lang="ko-KR" altLang="en-US" sz="900" b="1" dirty="0">
                <a:solidFill>
                  <a:srgbClr val="7C7C7C"/>
                </a:solidFill>
              </a:rPr>
              <a:t>웹</a:t>
            </a:r>
            <a:r>
              <a:rPr lang="en-US" altLang="ko-KR" sz="900" b="1" dirty="0">
                <a:solidFill>
                  <a:srgbClr val="7C7C7C"/>
                </a:solidFill>
              </a:rPr>
              <a:t>: </a:t>
            </a:r>
            <a:r>
              <a:rPr lang="ko-KR" altLang="en-US" sz="900" b="1" dirty="0">
                <a:solidFill>
                  <a:srgbClr val="7C7C7C"/>
                </a:solidFill>
              </a:rPr>
              <a:t>헬스장 찾기 및 강사 매칭 페이지 구현</a:t>
            </a:r>
            <a:endParaRPr lang="en-US" altLang="ko-KR" sz="900" b="1" dirty="0">
              <a:solidFill>
                <a:srgbClr val="7C7C7C"/>
              </a:solidFill>
            </a:endParaRPr>
          </a:p>
          <a:p>
            <a:pPr marL="714375">
              <a:lnSpc>
                <a:spcPct val="150000"/>
              </a:lnSpc>
              <a:defRPr/>
            </a:pPr>
            <a:r>
              <a:rPr lang="ko-KR" altLang="en-US" sz="900" b="1" dirty="0">
                <a:solidFill>
                  <a:srgbClr val="7C7C7C"/>
                </a:solidFill>
              </a:rPr>
              <a:t>앱</a:t>
            </a:r>
            <a:r>
              <a:rPr lang="en-US" altLang="ko-KR" sz="900" b="1" dirty="0">
                <a:solidFill>
                  <a:srgbClr val="7C7C7C"/>
                </a:solidFill>
              </a:rPr>
              <a:t>: </a:t>
            </a:r>
            <a:r>
              <a:rPr lang="ko-KR" altLang="en-US" sz="900" b="1" dirty="0">
                <a:solidFill>
                  <a:srgbClr val="7C7C7C"/>
                </a:solidFill>
              </a:rPr>
              <a:t>로그인 및 회원 가입</a:t>
            </a:r>
            <a:r>
              <a:rPr lang="en-US" altLang="ko-KR" sz="900" b="1" dirty="0">
                <a:solidFill>
                  <a:srgbClr val="7C7C7C"/>
                </a:solidFill>
              </a:rPr>
              <a:t>, </a:t>
            </a:r>
            <a:r>
              <a:rPr lang="ko-KR" altLang="en-US" sz="900" b="1" dirty="0">
                <a:solidFill>
                  <a:srgbClr val="7C7C7C"/>
                </a:solidFill>
              </a:rPr>
              <a:t>안드로이드의 기본적인 형식 제작</a:t>
            </a:r>
            <a:endParaRPr lang="en-US" altLang="ko-KR" sz="900" b="1" dirty="0">
              <a:solidFill>
                <a:srgbClr val="7C7C7C"/>
              </a:solidFill>
            </a:endParaRPr>
          </a:p>
        </p:txBody>
      </p:sp>
      <p:sp>
        <p:nvSpPr>
          <p:cNvPr id="43" name="양쪽 모서리가 둥근 사각형 19">
            <a:extLst>
              <a:ext uri="{FF2B5EF4-FFF2-40B4-BE49-F238E27FC236}">
                <a16:creationId xmlns:a16="http://schemas.microsoft.com/office/drawing/2014/main" id="{CD329DDD-7CE3-A169-373A-30CECF3D59B7}"/>
              </a:ext>
            </a:extLst>
          </p:cNvPr>
          <p:cNvSpPr/>
          <p:nvPr/>
        </p:nvSpPr>
        <p:spPr>
          <a:xfrm rot="16200000" flipH="1">
            <a:off x="1355365" y="4192108"/>
            <a:ext cx="1058538" cy="590550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6DD9FF"/>
          </a:solidFill>
          <a:ln w="19050">
            <a:solidFill>
              <a:srgbClr val="5E3B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조원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9" name="모서리가 둥근 직사각형 10">
            <a:extLst>
              <a:ext uri="{FF2B5EF4-FFF2-40B4-BE49-F238E27FC236}">
                <a16:creationId xmlns:a16="http://schemas.microsoft.com/office/drawing/2014/main" id="{96C4F0FD-6AEB-7A29-CF2B-90E55DEC3367}"/>
              </a:ext>
            </a:extLst>
          </p:cNvPr>
          <p:cNvSpPr/>
          <p:nvPr/>
        </p:nvSpPr>
        <p:spPr>
          <a:xfrm>
            <a:off x="6478306" y="2175446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E3B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4375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김현희</a:t>
            </a:r>
          </a:p>
          <a:p>
            <a:pPr marL="714375">
              <a:lnSpc>
                <a:spcPct val="150000"/>
              </a:lnSpc>
              <a:defRPr/>
            </a:pPr>
            <a:r>
              <a:rPr lang="ko-KR" altLang="en-US" sz="900" b="1" dirty="0">
                <a:solidFill>
                  <a:srgbClr val="7C7C7C"/>
                </a:solidFill>
              </a:rPr>
              <a:t>웹</a:t>
            </a:r>
            <a:r>
              <a:rPr lang="en-US" altLang="ko-KR" sz="900" b="1" dirty="0">
                <a:solidFill>
                  <a:srgbClr val="7C7C7C"/>
                </a:solidFill>
              </a:rPr>
              <a:t>: </a:t>
            </a:r>
            <a:r>
              <a:rPr lang="ko-KR" altLang="en-US" sz="900" b="1" dirty="0">
                <a:solidFill>
                  <a:srgbClr val="7C7C7C"/>
                </a:solidFill>
              </a:rPr>
              <a:t>헬스 커뮤니티 게시판 구현 </a:t>
            </a:r>
            <a:r>
              <a:rPr lang="en-US" altLang="ko-KR" sz="900" b="1" dirty="0">
                <a:solidFill>
                  <a:srgbClr val="7C7C7C"/>
                </a:solidFill>
              </a:rPr>
              <a:t>- </a:t>
            </a:r>
            <a:r>
              <a:rPr lang="ko-KR" altLang="en-US" sz="900" b="1" dirty="0">
                <a:solidFill>
                  <a:srgbClr val="7C7C7C"/>
                </a:solidFill>
              </a:rPr>
              <a:t>글쓰기</a:t>
            </a:r>
            <a:r>
              <a:rPr lang="en-US" altLang="ko-KR" sz="900" b="1" dirty="0">
                <a:solidFill>
                  <a:srgbClr val="7C7C7C"/>
                </a:solidFill>
              </a:rPr>
              <a:t>, </a:t>
            </a:r>
            <a:r>
              <a:rPr lang="ko-KR" altLang="en-US" sz="900" b="1" dirty="0">
                <a:solidFill>
                  <a:srgbClr val="7C7C7C"/>
                </a:solidFill>
              </a:rPr>
              <a:t>첨부파일</a:t>
            </a:r>
            <a:r>
              <a:rPr lang="en-US" altLang="ko-KR" sz="900" b="1" dirty="0">
                <a:solidFill>
                  <a:srgbClr val="7C7C7C"/>
                </a:solidFill>
              </a:rPr>
              <a:t>, </a:t>
            </a:r>
            <a:r>
              <a:rPr lang="ko-KR" altLang="en-US" sz="900" b="1" dirty="0">
                <a:solidFill>
                  <a:srgbClr val="7C7C7C"/>
                </a:solidFill>
              </a:rPr>
              <a:t>댓글</a:t>
            </a:r>
            <a:endParaRPr lang="en-US" altLang="ko-KR" sz="900" b="1" dirty="0">
              <a:solidFill>
                <a:srgbClr val="7C7C7C"/>
              </a:solidFill>
            </a:endParaRPr>
          </a:p>
          <a:p>
            <a:pPr marL="714375">
              <a:lnSpc>
                <a:spcPct val="150000"/>
              </a:lnSpc>
              <a:defRPr/>
            </a:pPr>
            <a:r>
              <a:rPr lang="ko-KR" altLang="en-US" sz="900" b="1" dirty="0">
                <a:solidFill>
                  <a:srgbClr val="7C7C7C"/>
                </a:solidFill>
              </a:rPr>
              <a:t>앱</a:t>
            </a:r>
            <a:r>
              <a:rPr lang="en-US" altLang="ko-KR" sz="900" b="1" dirty="0">
                <a:solidFill>
                  <a:srgbClr val="7C7C7C"/>
                </a:solidFill>
              </a:rPr>
              <a:t>: </a:t>
            </a:r>
            <a:r>
              <a:rPr lang="ko-KR" altLang="en-US" sz="900" b="1" dirty="0">
                <a:solidFill>
                  <a:srgbClr val="7C7C7C"/>
                </a:solidFill>
              </a:rPr>
              <a:t>헬스 커뮤니티 게시판 구현</a:t>
            </a:r>
            <a:endParaRPr lang="en-US" altLang="ko-KR" sz="900" b="1" dirty="0">
              <a:solidFill>
                <a:srgbClr val="7C7C7C"/>
              </a:solidFill>
            </a:endParaRPr>
          </a:p>
        </p:txBody>
      </p:sp>
      <p:sp>
        <p:nvSpPr>
          <p:cNvPr id="63" name="양쪽 모서리가 둥근 사각형 19">
            <a:extLst>
              <a:ext uri="{FF2B5EF4-FFF2-40B4-BE49-F238E27FC236}">
                <a16:creationId xmlns:a16="http://schemas.microsoft.com/office/drawing/2014/main" id="{CD329DDD-7CE3-A169-373A-30CECF3D59B7}"/>
              </a:ext>
            </a:extLst>
          </p:cNvPr>
          <p:cNvSpPr/>
          <p:nvPr/>
        </p:nvSpPr>
        <p:spPr>
          <a:xfrm rot="16200000" flipH="1">
            <a:off x="6244313" y="2409441"/>
            <a:ext cx="1058538" cy="590550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6DD9FF"/>
          </a:solidFill>
          <a:ln w="19050">
            <a:solidFill>
              <a:srgbClr val="5E3B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조원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9" name="모서리가 둥근 직사각형 10">
            <a:extLst>
              <a:ext uri="{FF2B5EF4-FFF2-40B4-BE49-F238E27FC236}">
                <a16:creationId xmlns:a16="http://schemas.microsoft.com/office/drawing/2014/main" id="{96C4F0FD-6AEB-7A29-CF2B-90E55DEC3367}"/>
              </a:ext>
            </a:extLst>
          </p:cNvPr>
          <p:cNvSpPr/>
          <p:nvPr/>
        </p:nvSpPr>
        <p:spPr>
          <a:xfrm>
            <a:off x="6478307" y="3950567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E3B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4375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이연우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714375">
              <a:lnSpc>
                <a:spcPct val="150000"/>
              </a:lnSpc>
              <a:defRPr/>
            </a:pPr>
            <a:r>
              <a:rPr lang="ko-KR" altLang="en-US" sz="900" b="1" dirty="0">
                <a:solidFill>
                  <a:srgbClr val="7C7C7C"/>
                </a:solidFill>
              </a:rPr>
              <a:t>앱</a:t>
            </a:r>
            <a:r>
              <a:rPr lang="en-US" altLang="ko-KR" sz="900" b="1" dirty="0">
                <a:solidFill>
                  <a:srgbClr val="7C7C7C"/>
                </a:solidFill>
              </a:rPr>
              <a:t>: </a:t>
            </a:r>
            <a:r>
              <a:rPr lang="ko-KR" altLang="en-US" sz="900" b="1" dirty="0">
                <a:solidFill>
                  <a:srgbClr val="7C7C7C"/>
                </a:solidFill>
              </a:rPr>
              <a:t>트레이너  소개 및 추천 기능 구현 </a:t>
            </a:r>
            <a:endParaRPr lang="en-US" altLang="ko-KR" sz="900" b="1" dirty="0">
              <a:solidFill>
                <a:srgbClr val="7C7C7C"/>
              </a:solidFill>
            </a:endParaRPr>
          </a:p>
          <a:p>
            <a:pPr marL="714375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srgbClr val="7C7C7C"/>
                </a:solidFill>
              </a:rPr>
              <a:t>IoT: </a:t>
            </a:r>
            <a:r>
              <a:rPr lang="ko-KR" altLang="en-US" sz="900" b="1" dirty="0">
                <a:solidFill>
                  <a:srgbClr val="7C7C7C"/>
                </a:solidFill>
              </a:rPr>
              <a:t> 온</a:t>
            </a:r>
            <a:r>
              <a:rPr lang="en-US" altLang="ko-KR" sz="900" b="1" dirty="0">
                <a:solidFill>
                  <a:srgbClr val="7C7C7C"/>
                </a:solidFill>
              </a:rPr>
              <a:t>/</a:t>
            </a:r>
            <a:r>
              <a:rPr lang="ko-KR" altLang="en-US" sz="900" b="1" dirty="0">
                <a:solidFill>
                  <a:srgbClr val="7C7C7C"/>
                </a:solidFill>
              </a:rPr>
              <a:t>습도 측정 기기 제작</a:t>
            </a:r>
            <a:endParaRPr lang="ko-KR" altLang="en-US" sz="900" dirty="0">
              <a:solidFill>
                <a:srgbClr val="7C7C7C"/>
              </a:solidFill>
            </a:endParaRPr>
          </a:p>
        </p:txBody>
      </p:sp>
      <p:sp>
        <p:nvSpPr>
          <p:cNvPr id="113" name="양쪽 모서리가 둥근 사각형 19">
            <a:extLst>
              <a:ext uri="{FF2B5EF4-FFF2-40B4-BE49-F238E27FC236}">
                <a16:creationId xmlns:a16="http://schemas.microsoft.com/office/drawing/2014/main" id="{CD329DDD-7CE3-A169-373A-30CECF3D59B7}"/>
              </a:ext>
            </a:extLst>
          </p:cNvPr>
          <p:cNvSpPr/>
          <p:nvPr/>
        </p:nvSpPr>
        <p:spPr>
          <a:xfrm rot="16200000" flipH="1">
            <a:off x="6244313" y="4192108"/>
            <a:ext cx="1058538" cy="590550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6DD9FF"/>
          </a:solidFill>
          <a:ln w="19050">
            <a:solidFill>
              <a:srgbClr val="5E3B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조원</a:t>
            </a: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32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18665" y="119938"/>
            <a:ext cx="12073335" cy="6719559"/>
            <a:chOff x="118664" y="140682"/>
            <a:chExt cx="12073335" cy="671955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A88E7D0-BF93-2A1E-C0C9-87ADE6670C9D}"/>
                </a:ext>
              </a:extLst>
            </p:cNvPr>
            <p:cNvSpPr/>
            <p:nvPr/>
          </p:nvSpPr>
          <p:spPr>
            <a:xfrm>
              <a:off x="252188" y="165462"/>
              <a:ext cx="11939811" cy="7609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23DA01B-93D8-5C6D-658F-B11D8EA8C773}"/>
                </a:ext>
              </a:extLst>
            </p:cNvPr>
            <p:cNvSpPr/>
            <p:nvPr/>
          </p:nvSpPr>
          <p:spPr>
            <a:xfrm>
              <a:off x="252189" y="204789"/>
              <a:ext cx="131986" cy="6655452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blurRad="228600" dist="139700" dir="10800000" algn="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959BAE2-C8C8-F598-8E62-2A91793AC46A}"/>
                </a:ext>
              </a:extLst>
            </p:cNvPr>
            <p:cNvSpPr/>
            <p:nvPr/>
          </p:nvSpPr>
          <p:spPr>
            <a:xfrm>
              <a:off x="660399" y="300037"/>
              <a:ext cx="309563" cy="30956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dist="50800" dir="18900000">
                <a:prstClr val="black">
                  <a:alpha val="8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원호 13">
              <a:extLst>
                <a:ext uri="{FF2B5EF4-FFF2-40B4-BE49-F238E27FC236}">
                  <a16:creationId xmlns:a16="http://schemas.microsoft.com/office/drawing/2014/main" id="{87E3BD76-1BC0-24EB-1D92-B70F67F2BDEE}"/>
                </a:ext>
              </a:extLst>
            </p:cNvPr>
            <p:cNvSpPr/>
            <p:nvPr/>
          </p:nvSpPr>
          <p:spPr>
            <a:xfrm rot="1800000">
              <a:off x="118664" y="249889"/>
              <a:ext cx="735807" cy="309564"/>
            </a:xfrm>
            <a:prstGeom prst="arc">
              <a:avLst>
                <a:gd name="adj1" fmla="val 8098225"/>
                <a:gd name="adj2" fmla="val 20572151"/>
              </a:avLst>
            </a:prstGeom>
            <a:ln w="165100" cap="rnd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prstMaterial="plastic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271EF86-14B6-F234-D688-4AD8FDA305EE}"/>
                </a:ext>
              </a:extLst>
            </p:cNvPr>
            <p:cNvSpPr/>
            <p:nvPr/>
          </p:nvSpPr>
          <p:spPr>
            <a:xfrm>
              <a:off x="251281" y="282181"/>
              <a:ext cx="131986" cy="360000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1DA20A2-0AAE-34FE-B920-F384105F1D25}"/>
                </a:ext>
              </a:extLst>
            </p:cNvPr>
            <p:cNvSpPr/>
            <p:nvPr/>
          </p:nvSpPr>
          <p:spPr>
            <a:xfrm rot="1344910">
              <a:off x="210831" y="140682"/>
              <a:ext cx="707795" cy="464591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02625" y="279293"/>
            <a:ext cx="1638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i="1" dirty="0">
                <a:solidFill>
                  <a:srgbClr val="00B0F0"/>
                </a:solidFill>
              </a:rPr>
              <a:t>기획 의도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BFA07C6-68BE-4949-AA31-6C164D4C2263}"/>
              </a:ext>
            </a:extLst>
          </p:cNvPr>
          <p:cNvGrpSpPr/>
          <p:nvPr/>
        </p:nvGrpSpPr>
        <p:grpSpPr>
          <a:xfrm>
            <a:off x="2818006" y="2006647"/>
            <a:ext cx="6808176" cy="400442"/>
            <a:chOff x="2382716" y="1600200"/>
            <a:chExt cx="6808176" cy="404446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DCAEA96-D81C-4250-AD34-AA3A0C9CDFC1}"/>
                </a:ext>
              </a:extLst>
            </p:cNvPr>
            <p:cNvSpPr/>
            <p:nvPr/>
          </p:nvSpPr>
          <p:spPr>
            <a:xfrm>
              <a:off x="2382716" y="1600200"/>
              <a:ext cx="404446" cy="404446"/>
            </a:xfrm>
            <a:prstGeom prst="ellipse">
              <a:avLst/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C58911-E0A3-4E47-8073-EE019166F4C3}"/>
                </a:ext>
              </a:extLst>
            </p:cNvPr>
            <p:cNvSpPr txBox="1"/>
            <p:nvPr/>
          </p:nvSpPr>
          <p:spPr>
            <a:xfrm>
              <a:off x="3001107" y="1613847"/>
              <a:ext cx="6189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커뮤니티를 통한 소통 창구 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86CC32C-818E-46F0-AC6C-A8C73153A2AC}"/>
              </a:ext>
            </a:extLst>
          </p:cNvPr>
          <p:cNvGrpSpPr/>
          <p:nvPr/>
        </p:nvGrpSpPr>
        <p:grpSpPr>
          <a:xfrm>
            <a:off x="2818006" y="2783301"/>
            <a:ext cx="6808176" cy="400442"/>
            <a:chOff x="2382716" y="1600200"/>
            <a:chExt cx="6808176" cy="404446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5C5B042-4CB4-4154-827F-D26BCE520BFB}"/>
                </a:ext>
              </a:extLst>
            </p:cNvPr>
            <p:cNvSpPr/>
            <p:nvPr/>
          </p:nvSpPr>
          <p:spPr>
            <a:xfrm>
              <a:off x="2382716" y="1600200"/>
              <a:ext cx="404446" cy="404446"/>
            </a:xfrm>
            <a:prstGeom prst="ellipse">
              <a:avLst/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8D1AB95-41ED-4A06-AB33-52B5F5D719DB}"/>
                </a:ext>
              </a:extLst>
            </p:cNvPr>
            <p:cNvSpPr txBox="1"/>
            <p:nvPr/>
          </p:nvSpPr>
          <p:spPr>
            <a:xfrm>
              <a:off x="3001107" y="1613847"/>
              <a:ext cx="6189785" cy="373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자신만의 루틴을 만들어 타이머를 사용 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4952D6E-8A51-4765-B2CA-799044D107C5}"/>
              </a:ext>
            </a:extLst>
          </p:cNvPr>
          <p:cNvGrpSpPr/>
          <p:nvPr/>
        </p:nvGrpSpPr>
        <p:grpSpPr>
          <a:xfrm>
            <a:off x="2818006" y="3559736"/>
            <a:ext cx="6808176" cy="400442"/>
            <a:chOff x="2382716" y="1600200"/>
            <a:chExt cx="6808176" cy="404446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F84D2D2-EDF7-49FF-8C95-4121F53FA560}"/>
                </a:ext>
              </a:extLst>
            </p:cNvPr>
            <p:cNvSpPr/>
            <p:nvPr/>
          </p:nvSpPr>
          <p:spPr>
            <a:xfrm>
              <a:off x="2382716" y="1600200"/>
              <a:ext cx="404446" cy="404446"/>
            </a:xfrm>
            <a:prstGeom prst="ellipse">
              <a:avLst/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D509A8-E4D4-4684-A61F-C354E64B41C3}"/>
                </a:ext>
              </a:extLst>
            </p:cNvPr>
            <p:cNvSpPr txBox="1"/>
            <p:nvPr/>
          </p:nvSpPr>
          <p:spPr>
            <a:xfrm>
              <a:off x="3001107" y="1613847"/>
              <a:ext cx="6189785" cy="373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자신에게 맞는 트레이너 추천 및 선택 가능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F923A0A-7F14-4DA2-A416-82F1EBED67FF}"/>
              </a:ext>
            </a:extLst>
          </p:cNvPr>
          <p:cNvGrpSpPr/>
          <p:nvPr/>
        </p:nvGrpSpPr>
        <p:grpSpPr>
          <a:xfrm>
            <a:off x="2818006" y="4370851"/>
            <a:ext cx="6808176" cy="400442"/>
            <a:chOff x="2382716" y="1600200"/>
            <a:chExt cx="6808176" cy="404446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F09095A-C1EA-495B-9384-FEB5FE521460}"/>
                </a:ext>
              </a:extLst>
            </p:cNvPr>
            <p:cNvSpPr/>
            <p:nvPr/>
          </p:nvSpPr>
          <p:spPr>
            <a:xfrm>
              <a:off x="2382716" y="1600200"/>
              <a:ext cx="404446" cy="404446"/>
            </a:xfrm>
            <a:prstGeom prst="ellipse">
              <a:avLst/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F782160-B1EC-45BF-8E9E-1DE8BD7420FE}"/>
                </a:ext>
              </a:extLst>
            </p:cNvPr>
            <p:cNvSpPr txBox="1"/>
            <p:nvPr/>
          </p:nvSpPr>
          <p:spPr>
            <a:xfrm>
              <a:off x="3001107" y="1613847"/>
              <a:ext cx="6189785" cy="373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자신에게 맞는 헬스장 비교 및 선택 가능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004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18665" y="119938"/>
            <a:ext cx="12073335" cy="6719559"/>
            <a:chOff x="118664" y="140682"/>
            <a:chExt cx="12073335" cy="671955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A88E7D0-BF93-2A1E-C0C9-87ADE6670C9D}"/>
                </a:ext>
              </a:extLst>
            </p:cNvPr>
            <p:cNvSpPr/>
            <p:nvPr/>
          </p:nvSpPr>
          <p:spPr>
            <a:xfrm>
              <a:off x="252188" y="165462"/>
              <a:ext cx="11939811" cy="7609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23DA01B-93D8-5C6D-658F-B11D8EA8C773}"/>
                </a:ext>
              </a:extLst>
            </p:cNvPr>
            <p:cNvSpPr/>
            <p:nvPr/>
          </p:nvSpPr>
          <p:spPr>
            <a:xfrm>
              <a:off x="252189" y="204789"/>
              <a:ext cx="131986" cy="6655452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blurRad="228600" dist="139700" dir="10800000" algn="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959BAE2-C8C8-F598-8E62-2A91793AC46A}"/>
                </a:ext>
              </a:extLst>
            </p:cNvPr>
            <p:cNvSpPr/>
            <p:nvPr/>
          </p:nvSpPr>
          <p:spPr>
            <a:xfrm>
              <a:off x="660399" y="300037"/>
              <a:ext cx="309563" cy="30956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dist="50800" dir="18900000">
                <a:prstClr val="black">
                  <a:alpha val="8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원호 13">
              <a:extLst>
                <a:ext uri="{FF2B5EF4-FFF2-40B4-BE49-F238E27FC236}">
                  <a16:creationId xmlns:a16="http://schemas.microsoft.com/office/drawing/2014/main" id="{87E3BD76-1BC0-24EB-1D92-B70F67F2BDEE}"/>
                </a:ext>
              </a:extLst>
            </p:cNvPr>
            <p:cNvSpPr/>
            <p:nvPr/>
          </p:nvSpPr>
          <p:spPr>
            <a:xfrm rot="1800000">
              <a:off x="118664" y="249889"/>
              <a:ext cx="735807" cy="309564"/>
            </a:xfrm>
            <a:prstGeom prst="arc">
              <a:avLst>
                <a:gd name="adj1" fmla="val 8098225"/>
                <a:gd name="adj2" fmla="val 20572151"/>
              </a:avLst>
            </a:prstGeom>
            <a:ln w="165100" cap="rnd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prstMaterial="plastic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271EF86-14B6-F234-D688-4AD8FDA305EE}"/>
                </a:ext>
              </a:extLst>
            </p:cNvPr>
            <p:cNvSpPr/>
            <p:nvPr/>
          </p:nvSpPr>
          <p:spPr>
            <a:xfrm>
              <a:off x="251281" y="282181"/>
              <a:ext cx="131986" cy="360000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1DA20A2-0AAE-34FE-B920-F384105F1D25}"/>
                </a:ext>
              </a:extLst>
            </p:cNvPr>
            <p:cNvSpPr/>
            <p:nvPr/>
          </p:nvSpPr>
          <p:spPr>
            <a:xfrm rot="1344910">
              <a:off x="210831" y="140682"/>
              <a:ext cx="707795" cy="464591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306667" y="334274"/>
            <a:ext cx="1830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i="1" dirty="0">
                <a:solidFill>
                  <a:srgbClr val="00B0F0"/>
                </a:solidFill>
              </a:rPr>
              <a:t>개발 일정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4A059B9-4B3B-4836-857D-9C22377A40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56391" y="1522112"/>
          <a:ext cx="9955368" cy="448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6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6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96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96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9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9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9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29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29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9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2/15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2/22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3/1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3/7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3/14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4/1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4/7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4/14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4/21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5/1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5/7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5/16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421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사각형: 둥근 모서리 33">
            <a:extLst>
              <a:ext uri="{FF2B5EF4-FFF2-40B4-BE49-F238E27FC236}">
                <a16:creationId xmlns:a16="http://schemas.microsoft.com/office/drawing/2014/main" id="{90710BB0-4CB7-4C19-B9FB-DD12A5391FEB}"/>
              </a:ext>
            </a:extLst>
          </p:cNvPr>
          <p:cNvSpPr/>
          <p:nvPr/>
        </p:nvSpPr>
        <p:spPr>
          <a:xfrm>
            <a:off x="1356391" y="2516845"/>
            <a:ext cx="1669124" cy="144000"/>
          </a:xfrm>
          <a:prstGeom prst="roundRect">
            <a:avLst>
              <a:gd name="adj" fmla="val 50000"/>
            </a:avLst>
          </a:prstGeom>
          <a:solidFill>
            <a:srgbClr val="6DD9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DD9FF"/>
              </a:solidFill>
            </a:endParaRPr>
          </a:p>
        </p:txBody>
      </p:sp>
      <p:sp>
        <p:nvSpPr>
          <p:cNvPr id="21" name="설명선: 굽은 선(테두리 없음) 35">
            <a:extLst>
              <a:ext uri="{FF2B5EF4-FFF2-40B4-BE49-F238E27FC236}">
                <a16:creationId xmlns:a16="http://schemas.microsoft.com/office/drawing/2014/main" id="{AAB9524B-321D-43E3-AD11-AC991B9A308E}"/>
              </a:ext>
            </a:extLst>
          </p:cNvPr>
          <p:cNvSpPr/>
          <p:nvPr/>
        </p:nvSpPr>
        <p:spPr>
          <a:xfrm>
            <a:off x="2238000" y="2109252"/>
            <a:ext cx="1285415" cy="244341"/>
          </a:xfrm>
          <a:prstGeom prst="callout2">
            <a:avLst>
              <a:gd name="adj1" fmla="val 49936"/>
              <a:gd name="adj2" fmla="val -1357"/>
              <a:gd name="adj3" fmla="val 51885"/>
              <a:gd name="adj4" fmla="val -17136"/>
              <a:gd name="adj5" fmla="val 137189"/>
              <a:gd name="adj6" fmla="val -29181"/>
            </a:avLst>
          </a:prstGeom>
          <a:noFill/>
          <a:ln>
            <a:solidFill>
              <a:schemeClr val="accent6">
                <a:lumMod val="50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아이디어 회의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사각형: 둥근 모서리 33">
            <a:extLst>
              <a:ext uri="{FF2B5EF4-FFF2-40B4-BE49-F238E27FC236}">
                <a16:creationId xmlns:a16="http://schemas.microsoft.com/office/drawing/2014/main" id="{90710BB0-4CB7-4C19-B9FB-DD12A5391FEB}"/>
              </a:ext>
            </a:extLst>
          </p:cNvPr>
          <p:cNvSpPr/>
          <p:nvPr/>
        </p:nvSpPr>
        <p:spPr>
          <a:xfrm>
            <a:off x="2880708" y="2824097"/>
            <a:ext cx="2880000" cy="144000"/>
          </a:xfrm>
          <a:prstGeom prst="roundRect">
            <a:avLst>
              <a:gd name="adj" fmla="val 50000"/>
            </a:avLst>
          </a:prstGeom>
          <a:solidFill>
            <a:srgbClr val="6DD9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DD9FF"/>
              </a:solidFill>
            </a:endParaRPr>
          </a:p>
        </p:txBody>
      </p:sp>
      <p:sp>
        <p:nvSpPr>
          <p:cNvPr id="23" name="사각형: 둥근 모서리 33">
            <a:extLst>
              <a:ext uri="{FF2B5EF4-FFF2-40B4-BE49-F238E27FC236}">
                <a16:creationId xmlns:a16="http://schemas.microsoft.com/office/drawing/2014/main" id="{90710BB0-4CB7-4C19-B9FB-DD12A5391FEB}"/>
              </a:ext>
            </a:extLst>
          </p:cNvPr>
          <p:cNvSpPr/>
          <p:nvPr/>
        </p:nvSpPr>
        <p:spPr>
          <a:xfrm>
            <a:off x="5008106" y="3189676"/>
            <a:ext cx="2160000" cy="144000"/>
          </a:xfrm>
          <a:prstGeom prst="roundRect">
            <a:avLst>
              <a:gd name="adj" fmla="val 50000"/>
            </a:avLst>
          </a:prstGeom>
          <a:solidFill>
            <a:srgbClr val="6DD9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사각형: 둥근 모서리 33">
            <a:extLst>
              <a:ext uri="{FF2B5EF4-FFF2-40B4-BE49-F238E27FC236}">
                <a16:creationId xmlns:a16="http://schemas.microsoft.com/office/drawing/2014/main" id="{90710BB0-4CB7-4C19-B9FB-DD12A5391FEB}"/>
              </a:ext>
            </a:extLst>
          </p:cNvPr>
          <p:cNvSpPr/>
          <p:nvPr/>
        </p:nvSpPr>
        <p:spPr>
          <a:xfrm>
            <a:off x="5649028" y="3638351"/>
            <a:ext cx="3600000" cy="144000"/>
          </a:xfrm>
          <a:prstGeom prst="roundRect">
            <a:avLst>
              <a:gd name="adj" fmla="val 50000"/>
            </a:avLst>
          </a:prstGeom>
          <a:solidFill>
            <a:srgbClr val="6DD9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사각형: 둥근 모서리 33">
            <a:extLst>
              <a:ext uri="{FF2B5EF4-FFF2-40B4-BE49-F238E27FC236}">
                <a16:creationId xmlns:a16="http://schemas.microsoft.com/office/drawing/2014/main" id="{90710BB0-4CB7-4C19-B9FB-DD12A5391FEB}"/>
              </a:ext>
            </a:extLst>
          </p:cNvPr>
          <p:cNvSpPr/>
          <p:nvPr/>
        </p:nvSpPr>
        <p:spPr>
          <a:xfrm>
            <a:off x="7168106" y="4514387"/>
            <a:ext cx="2880000" cy="144000"/>
          </a:xfrm>
          <a:prstGeom prst="roundRect">
            <a:avLst>
              <a:gd name="adj" fmla="val 50000"/>
            </a:avLst>
          </a:prstGeom>
          <a:solidFill>
            <a:srgbClr val="6DD9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설명선: 굽은 선(테두리 없음) 35">
            <a:extLst>
              <a:ext uri="{FF2B5EF4-FFF2-40B4-BE49-F238E27FC236}">
                <a16:creationId xmlns:a16="http://schemas.microsoft.com/office/drawing/2014/main" id="{AAB9524B-321D-43E3-AD11-AC991B9A308E}"/>
              </a:ext>
            </a:extLst>
          </p:cNvPr>
          <p:cNvSpPr/>
          <p:nvPr/>
        </p:nvSpPr>
        <p:spPr>
          <a:xfrm>
            <a:off x="4095568" y="2416504"/>
            <a:ext cx="1564920" cy="244341"/>
          </a:xfrm>
          <a:prstGeom prst="callout2">
            <a:avLst>
              <a:gd name="adj1" fmla="val 49936"/>
              <a:gd name="adj2" fmla="val -1357"/>
              <a:gd name="adj3" fmla="val 51885"/>
              <a:gd name="adj4" fmla="val -17136"/>
              <a:gd name="adj5" fmla="val 137189"/>
              <a:gd name="adj6" fmla="val -29181"/>
            </a:avLst>
          </a:prstGeom>
          <a:noFill/>
          <a:ln>
            <a:solidFill>
              <a:schemeClr val="accent6">
                <a:lumMod val="50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안드로이드 화면구성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설명선: 굽은 선(테두리 없음) 35">
            <a:extLst>
              <a:ext uri="{FF2B5EF4-FFF2-40B4-BE49-F238E27FC236}">
                <a16:creationId xmlns:a16="http://schemas.microsoft.com/office/drawing/2014/main" id="{AAB9524B-321D-43E3-AD11-AC991B9A308E}"/>
              </a:ext>
            </a:extLst>
          </p:cNvPr>
          <p:cNvSpPr/>
          <p:nvPr/>
        </p:nvSpPr>
        <p:spPr>
          <a:xfrm>
            <a:off x="6511393" y="2773927"/>
            <a:ext cx="1547266" cy="244341"/>
          </a:xfrm>
          <a:prstGeom prst="callout2">
            <a:avLst>
              <a:gd name="adj1" fmla="val 49936"/>
              <a:gd name="adj2" fmla="val -1357"/>
              <a:gd name="adj3" fmla="val 51885"/>
              <a:gd name="adj4" fmla="val -17136"/>
              <a:gd name="adj5" fmla="val 137189"/>
              <a:gd name="adj6" fmla="val -29181"/>
            </a:avLst>
          </a:prstGeom>
          <a:noFill/>
          <a:ln>
            <a:solidFill>
              <a:schemeClr val="accent6">
                <a:lumMod val="50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안드로이드 기능 구현 및 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차 개발 완료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설명선: 굽은 선(테두리 없음) 35">
            <a:extLst>
              <a:ext uri="{FF2B5EF4-FFF2-40B4-BE49-F238E27FC236}">
                <a16:creationId xmlns:a16="http://schemas.microsoft.com/office/drawing/2014/main" id="{AAB9524B-321D-43E3-AD11-AC991B9A308E}"/>
              </a:ext>
            </a:extLst>
          </p:cNvPr>
          <p:cNvSpPr/>
          <p:nvPr/>
        </p:nvSpPr>
        <p:spPr>
          <a:xfrm>
            <a:off x="7893876" y="3199893"/>
            <a:ext cx="1355152" cy="244341"/>
          </a:xfrm>
          <a:prstGeom prst="callout2">
            <a:avLst>
              <a:gd name="adj1" fmla="val 49936"/>
              <a:gd name="adj2" fmla="val -1357"/>
              <a:gd name="adj3" fmla="val 51885"/>
              <a:gd name="adj4" fmla="val -17136"/>
              <a:gd name="adj5" fmla="val 137189"/>
              <a:gd name="adj6" fmla="val -29181"/>
            </a:avLst>
          </a:prstGeom>
          <a:noFill/>
          <a:ln>
            <a:solidFill>
              <a:schemeClr val="accent6">
                <a:lumMod val="50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화면 구성 및 개발 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차 완료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9" name="설명선: 굽은 선(테두리 없음) 35">
            <a:extLst>
              <a:ext uri="{FF2B5EF4-FFF2-40B4-BE49-F238E27FC236}">
                <a16:creationId xmlns:a16="http://schemas.microsoft.com/office/drawing/2014/main" id="{AAB9524B-321D-43E3-AD11-AC991B9A308E}"/>
              </a:ext>
            </a:extLst>
          </p:cNvPr>
          <p:cNvSpPr/>
          <p:nvPr/>
        </p:nvSpPr>
        <p:spPr>
          <a:xfrm>
            <a:off x="8416000" y="4075929"/>
            <a:ext cx="1931364" cy="244341"/>
          </a:xfrm>
          <a:prstGeom prst="callout2">
            <a:avLst>
              <a:gd name="adj1" fmla="val 49936"/>
              <a:gd name="adj2" fmla="val -1357"/>
              <a:gd name="adj3" fmla="val 51885"/>
              <a:gd name="adj4" fmla="val -17136"/>
              <a:gd name="adj5" fmla="val 137189"/>
              <a:gd name="adj6" fmla="val -29181"/>
            </a:avLst>
          </a:prstGeom>
          <a:noFill/>
          <a:ln>
            <a:solidFill>
              <a:schemeClr val="accent6">
                <a:lumMod val="50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IoT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아이디어 회의 및 개발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사각형: 둥근 모서리 33">
            <a:extLst>
              <a:ext uri="{FF2B5EF4-FFF2-40B4-BE49-F238E27FC236}">
                <a16:creationId xmlns:a16="http://schemas.microsoft.com/office/drawing/2014/main" id="{90710BB0-4CB7-4C19-B9FB-DD12A5391FEB}"/>
              </a:ext>
            </a:extLst>
          </p:cNvPr>
          <p:cNvSpPr/>
          <p:nvPr/>
        </p:nvSpPr>
        <p:spPr>
          <a:xfrm>
            <a:off x="8827985" y="5343626"/>
            <a:ext cx="2160000" cy="144000"/>
          </a:xfrm>
          <a:prstGeom prst="roundRect">
            <a:avLst>
              <a:gd name="adj" fmla="val 50000"/>
            </a:avLst>
          </a:prstGeom>
          <a:solidFill>
            <a:srgbClr val="6DD9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설명선: 굽은 선(테두리 없음) 35">
            <a:extLst>
              <a:ext uri="{FF2B5EF4-FFF2-40B4-BE49-F238E27FC236}">
                <a16:creationId xmlns:a16="http://schemas.microsoft.com/office/drawing/2014/main" id="{AAB9524B-321D-43E3-AD11-AC991B9A308E}"/>
              </a:ext>
            </a:extLst>
          </p:cNvPr>
          <p:cNvSpPr/>
          <p:nvPr/>
        </p:nvSpPr>
        <p:spPr>
          <a:xfrm>
            <a:off x="9664687" y="4946665"/>
            <a:ext cx="1647072" cy="244341"/>
          </a:xfrm>
          <a:prstGeom prst="callout2">
            <a:avLst>
              <a:gd name="adj1" fmla="val 49936"/>
              <a:gd name="adj2" fmla="val -1357"/>
              <a:gd name="adj3" fmla="val 51885"/>
              <a:gd name="adj4" fmla="val -17136"/>
              <a:gd name="adj5" fmla="val 137189"/>
              <a:gd name="adj6" fmla="val -29181"/>
            </a:avLst>
          </a:prstGeom>
          <a:noFill/>
          <a:ln>
            <a:solidFill>
              <a:schemeClr val="accent6">
                <a:lumMod val="50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안드로이드 및 웹 개발 고도화 및 안정화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160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18665" y="119938"/>
            <a:ext cx="12073335" cy="6719559"/>
            <a:chOff x="118664" y="140682"/>
            <a:chExt cx="12073335" cy="671955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A88E7D0-BF93-2A1E-C0C9-87ADE6670C9D}"/>
                </a:ext>
              </a:extLst>
            </p:cNvPr>
            <p:cNvSpPr/>
            <p:nvPr/>
          </p:nvSpPr>
          <p:spPr>
            <a:xfrm>
              <a:off x="252188" y="165462"/>
              <a:ext cx="11939811" cy="7609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23DA01B-93D8-5C6D-658F-B11D8EA8C773}"/>
                </a:ext>
              </a:extLst>
            </p:cNvPr>
            <p:cNvSpPr/>
            <p:nvPr/>
          </p:nvSpPr>
          <p:spPr>
            <a:xfrm>
              <a:off x="252189" y="204789"/>
              <a:ext cx="131986" cy="6655452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blurRad="228600" dist="139700" dir="10800000" algn="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959BAE2-C8C8-F598-8E62-2A91793AC46A}"/>
                </a:ext>
              </a:extLst>
            </p:cNvPr>
            <p:cNvSpPr/>
            <p:nvPr/>
          </p:nvSpPr>
          <p:spPr>
            <a:xfrm>
              <a:off x="660399" y="300037"/>
              <a:ext cx="309563" cy="30956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dist="50800" dir="18900000">
                <a:prstClr val="black">
                  <a:alpha val="8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원호 13">
              <a:extLst>
                <a:ext uri="{FF2B5EF4-FFF2-40B4-BE49-F238E27FC236}">
                  <a16:creationId xmlns:a16="http://schemas.microsoft.com/office/drawing/2014/main" id="{87E3BD76-1BC0-24EB-1D92-B70F67F2BDEE}"/>
                </a:ext>
              </a:extLst>
            </p:cNvPr>
            <p:cNvSpPr/>
            <p:nvPr/>
          </p:nvSpPr>
          <p:spPr>
            <a:xfrm rot="1800000">
              <a:off x="118664" y="249889"/>
              <a:ext cx="735807" cy="309564"/>
            </a:xfrm>
            <a:prstGeom prst="arc">
              <a:avLst>
                <a:gd name="adj1" fmla="val 8098225"/>
                <a:gd name="adj2" fmla="val 20572151"/>
              </a:avLst>
            </a:prstGeom>
            <a:ln w="165100" cap="rnd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prstMaterial="plastic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271EF86-14B6-F234-D688-4AD8FDA305EE}"/>
                </a:ext>
              </a:extLst>
            </p:cNvPr>
            <p:cNvSpPr/>
            <p:nvPr/>
          </p:nvSpPr>
          <p:spPr>
            <a:xfrm>
              <a:off x="251281" y="282181"/>
              <a:ext cx="131986" cy="360000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1DA20A2-0AAE-34FE-B920-F384105F1D25}"/>
                </a:ext>
              </a:extLst>
            </p:cNvPr>
            <p:cNvSpPr/>
            <p:nvPr/>
          </p:nvSpPr>
          <p:spPr>
            <a:xfrm rot="1344910">
              <a:off x="210831" y="140682"/>
              <a:ext cx="707795" cy="464591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306667" y="334274"/>
            <a:ext cx="1830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i="1" dirty="0">
                <a:solidFill>
                  <a:srgbClr val="00B0F0"/>
                </a:solidFill>
              </a:rPr>
              <a:t>개발 환경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419" y="845567"/>
            <a:ext cx="2777350" cy="1847029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4756237" y="2692596"/>
            <a:ext cx="3063701" cy="341653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6DD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019794" y="2860478"/>
            <a:ext cx="25365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Mybatis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Retrofit2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Json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ojdbc8</a:t>
            </a:r>
          </a:p>
        </p:txBody>
      </p:sp>
    </p:spTree>
    <p:extLst>
      <p:ext uri="{BB962C8B-B14F-4D97-AF65-F5344CB8AC3E}">
        <p14:creationId xmlns:p14="http://schemas.microsoft.com/office/powerpoint/2010/main" val="24394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18665" y="119938"/>
            <a:ext cx="12073335" cy="6719559"/>
            <a:chOff x="118664" y="140682"/>
            <a:chExt cx="12073335" cy="671955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A88E7D0-BF93-2A1E-C0C9-87ADE6670C9D}"/>
                </a:ext>
              </a:extLst>
            </p:cNvPr>
            <p:cNvSpPr/>
            <p:nvPr/>
          </p:nvSpPr>
          <p:spPr>
            <a:xfrm>
              <a:off x="252188" y="165462"/>
              <a:ext cx="11939811" cy="7609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23DA01B-93D8-5C6D-658F-B11D8EA8C773}"/>
                </a:ext>
              </a:extLst>
            </p:cNvPr>
            <p:cNvSpPr/>
            <p:nvPr/>
          </p:nvSpPr>
          <p:spPr>
            <a:xfrm>
              <a:off x="252189" y="204789"/>
              <a:ext cx="131986" cy="6655452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blurRad="228600" dist="139700" dir="10800000" algn="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959BAE2-C8C8-F598-8E62-2A91793AC46A}"/>
                </a:ext>
              </a:extLst>
            </p:cNvPr>
            <p:cNvSpPr/>
            <p:nvPr/>
          </p:nvSpPr>
          <p:spPr>
            <a:xfrm>
              <a:off x="660399" y="300037"/>
              <a:ext cx="309563" cy="30956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dist="50800" dir="18900000">
                <a:prstClr val="black">
                  <a:alpha val="8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원호 13">
              <a:extLst>
                <a:ext uri="{FF2B5EF4-FFF2-40B4-BE49-F238E27FC236}">
                  <a16:creationId xmlns:a16="http://schemas.microsoft.com/office/drawing/2014/main" id="{87E3BD76-1BC0-24EB-1D92-B70F67F2BDEE}"/>
                </a:ext>
              </a:extLst>
            </p:cNvPr>
            <p:cNvSpPr/>
            <p:nvPr/>
          </p:nvSpPr>
          <p:spPr>
            <a:xfrm rot="1800000">
              <a:off x="118664" y="249889"/>
              <a:ext cx="735807" cy="309564"/>
            </a:xfrm>
            <a:prstGeom prst="arc">
              <a:avLst>
                <a:gd name="adj1" fmla="val 8098225"/>
                <a:gd name="adj2" fmla="val 20572151"/>
              </a:avLst>
            </a:prstGeom>
            <a:ln w="165100" cap="rnd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prstMaterial="plastic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271EF86-14B6-F234-D688-4AD8FDA305EE}"/>
                </a:ext>
              </a:extLst>
            </p:cNvPr>
            <p:cNvSpPr/>
            <p:nvPr/>
          </p:nvSpPr>
          <p:spPr>
            <a:xfrm>
              <a:off x="251281" y="282181"/>
              <a:ext cx="131986" cy="360000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1DA20A2-0AAE-34FE-B920-F384105F1D25}"/>
                </a:ext>
              </a:extLst>
            </p:cNvPr>
            <p:cNvSpPr/>
            <p:nvPr/>
          </p:nvSpPr>
          <p:spPr>
            <a:xfrm rot="1344910">
              <a:off x="210831" y="140682"/>
              <a:ext cx="707795" cy="464591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1D53D28-7BDA-438F-B79A-9C486A1BED2F}"/>
              </a:ext>
            </a:extLst>
          </p:cNvPr>
          <p:cNvSpPr/>
          <p:nvPr/>
        </p:nvSpPr>
        <p:spPr>
          <a:xfrm>
            <a:off x="1010553" y="2075486"/>
            <a:ext cx="2882294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자신만의 루틴을 담은 타이머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자신만의 운동 루틴을 만들어 개인의 선호에 맞춰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운동을 보다 쉽고 편리하게 시작할 수 있습니다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1D53D28-7BDA-438F-B79A-9C486A1BED2F}"/>
              </a:ext>
            </a:extLst>
          </p:cNvPr>
          <p:cNvSpPr/>
          <p:nvPr/>
        </p:nvSpPr>
        <p:spPr>
          <a:xfrm>
            <a:off x="1010553" y="4688778"/>
            <a:ext cx="2882294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헬스 커뮤니티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사람들과 함께 소통하고 공유하며 더 나은 운동법과 예쁜 몸매를 가꿀 수 있습니다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1D53D28-7BDA-438F-B79A-9C486A1BED2F}"/>
              </a:ext>
            </a:extLst>
          </p:cNvPr>
          <p:cNvSpPr/>
          <p:nvPr/>
        </p:nvSpPr>
        <p:spPr>
          <a:xfrm>
            <a:off x="8551339" y="2075486"/>
            <a:ext cx="2882294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헬스장 추천 및 찾기 기능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7C7C7C"/>
                </a:solidFill>
              </a:rPr>
              <a:t>헬스장의 가격 </a:t>
            </a:r>
            <a:r>
              <a:rPr lang="en-US" altLang="ko-KR" sz="1100" dirty="0">
                <a:solidFill>
                  <a:srgbClr val="7C7C7C"/>
                </a:solidFill>
              </a:rPr>
              <a:t>, </a:t>
            </a:r>
            <a:r>
              <a:rPr lang="ko-KR" altLang="en-US" sz="1100" dirty="0">
                <a:solidFill>
                  <a:srgbClr val="7C7C7C"/>
                </a:solidFill>
              </a:rPr>
              <a:t>위치 </a:t>
            </a:r>
            <a:r>
              <a:rPr lang="en-US" altLang="ko-KR" sz="1100" dirty="0">
                <a:solidFill>
                  <a:srgbClr val="7C7C7C"/>
                </a:solidFill>
              </a:rPr>
              <a:t>, </a:t>
            </a:r>
            <a:r>
              <a:rPr lang="ko-KR" altLang="en-US" sz="1100" dirty="0">
                <a:solidFill>
                  <a:srgbClr val="7C7C7C"/>
                </a:solidFill>
              </a:rPr>
              <a:t>소속 트레이너 들을 고려해 헬스장을 추천 받을 수 있습니다</a:t>
            </a:r>
            <a:endParaRPr lang="en-US" altLang="ko-KR" sz="1100" dirty="0">
              <a:solidFill>
                <a:srgbClr val="7C7C7C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1D53D28-7BDA-438F-B79A-9C486A1BED2F}"/>
              </a:ext>
            </a:extLst>
          </p:cNvPr>
          <p:cNvSpPr/>
          <p:nvPr/>
        </p:nvSpPr>
        <p:spPr>
          <a:xfrm>
            <a:off x="8551338" y="4689178"/>
            <a:ext cx="2882294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헬스 트레이너 추천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트레이너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PT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가격 비교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위치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운동 방식을 고려해 트레이너를 추천 받을 수 있습니다</a:t>
            </a:r>
            <a:endParaRPr lang="en-US" altLang="ko-KR" sz="1100" dirty="0">
              <a:solidFill>
                <a:srgbClr val="0070C0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9C92392-C42D-4824-B3BE-0670D1DA67C4}"/>
              </a:ext>
            </a:extLst>
          </p:cNvPr>
          <p:cNvGrpSpPr/>
          <p:nvPr/>
        </p:nvGrpSpPr>
        <p:grpSpPr>
          <a:xfrm>
            <a:off x="4168979" y="1991920"/>
            <a:ext cx="4106228" cy="4004902"/>
            <a:chOff x="3780472" y="2789900"/>
            <a:chExt cx="3087991" cy="3011791"/>
          </a:xfrm>
          <a:solidFill>
            <a:srgbClr val="6DD9FF"/>
          </a:solidFill>
        </p:grpSpPr>
        <p:sp>
          <p:nvSpPr>
            <p:cNvPr id="34" name="자유형: 도형 20">
              <a:extLst>
                <a:ext uri="{FF2B5EF4-FFF2-40B4-BE49-F238E27FC236}">
                  <a16:creationId xmlns:a16="http://schemas.microsoft.com/office/drawing/2014/main" id="{4F75E182-5C9B-4A14-94EE-0B511C1DD238}"/>
                </a:ext>
              </a:extLst>
            </p:cNvPr>
            <p:cNvSpPr/>
            <p:nvPr/>
          </p:nvSpPr>
          <p:spPr>
            <a:xfrm>
              <a:off x="3780472" y="2789900"/>
              <a:ext cx="1782128" cy="1098204"/>
            </a:xfrm>
            <a:custGeom>
              <a:avLst/>
              <a:gdLst>
                <a:gd name="connsiteX0" fmla="*/ 94047 w 1038700"/>
                <a:gd name="connsiteY0" fmla="*/ 0 h 640080"/>
                <a:gd name="connsiteX1" fmla="*/ 546033 w 1038700"/>
                <a:gd name="connsiteY1" fmla="*/ 0 h 640080"/>
                <a:gd name="connsiteX2" fmla="*/ 640080 w 1038700"/>
                <a:gd name="connsiteY2" fmla="*/ 94047 h 640080"/>
                <a:gd name="connsiteX3" fmla="*/ 640080 w 1038700"/>
                <a:gd name="connsiteY3" fmla="*/ 516251 h 640080"/>
                <a:gd name="connsiteX4" fmla="*/ 579020 w 1038700"/>
                <a:gd name="connsiteY4" fmla="*/ 516251 h 640080"/>
                <a:gd name="connsiteX5" fmla="*/ 579020 w 1038700"/>
                <a:gd name="connsiteY5" fmla="*/ 111898 h 640080"/>
                <a:gd name="connsiteX6" fmla="*/ 528182 w 1038700"/>
                <a:gd name="connsiteY6" fmla="*/ 61060 h 640080"/>
                <a:gd name="connsiteX7" fmla="*/ 111898 w 1038700"/>
                <a:gd name="connsiteY7" fmla="*/ 61060 h 640080"/>
                <a:gd name="connsiteX8" fmla="*/ 61060 w 1038700"/>
                <a:gd name="connsiteY8" fmla="*/ 111898 h 640080"/>
                <a:gd name="connsiteX9" fmla="*/ 61060 w 1038700"/>
                <a:gd name="connsiteY9" fmla="*/ 528182 h 640080"/>
                <a:gd name="connsiteX10" fmla="*/ 111898 w 1038700"/>
                <a:gd name="connsiteY10" fmla="*/ 579020 h 640080"/>
                <a:gd name="connsiteX11" fmla="*/ 339565 w 1038700"/>
                <a:gd name="connsiteY11" fmla="*/ 579020 h 640080"/>
                <a:gd name="connsiteX12" fmla="*/ 339565 w 1038700"/>
                <a:gd name="connsiteY12" fmla="*/ 578643 h 640080"/>
                <a:gd name="connsiteX13" fmla="*/ 1038700 w 1038700"/>
                <a:gd name="connsiteY13" fmla="*/ 578643 h 640080"/>
                <a:gd name="connsiteX14" fmla="*/ 1038700 w 1038700"/>
                <a:gd name="connsiteY14" fmla="*/ 640080 h 640080"/>
                <a:gd name="connsiteX15" fmla="*/ 489823 w 1038700"/>
                <a:gd name="connsiteY15" fmla="*/ 640080 h 640080"/>
                <a:gd name="connsiteX16" fmla="*/ 339565 w 1038700"/>
                <a:gd name="connsiteY16" fmla="*/ 640080 h 640080"/>
                <a:gd name="connsiteX17" fmla="*/ 94047 w 1038700"/>
                <a:gd name="connsiteY17" fmla="*/ 640080 h 640080"/>
                <a:gd name="connsiteX18" fmla="*/ 0 w 1038700"/>
                <a:gd name="connsiteY18" fmla="*/ 546033 h 640080"/>
                <a:gd name="connsiteX19" fmla="*/ 0 w 1038700"/>
                <a:gd name="connsiteY19" fmla="*/ 94047 h 640080"/>
                <a:gd name="connsiteX20" fmla="*/ 94047 w 1038700"/>
                <a:gd name="connsiteY20" fmla="*/ 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자유형: 도형 21">
              <a:extLst>
                <a:ext uri="{FF2B5EF4-FFF2-40B4-BE49-F238E27FC236}">
                  <a16:creationId xmlns:a16="http://schemas.microsoft.com/office/drawing/2014/main" id="{0D5E0A26-6FEE-43AE-AE9B-2F85A64888F0}"/>
                </a:ext>
              </a:extLst>
            </p:cNvPr>
            <p:cNvSpPr/>
            <p:nvPr/>
          </p:nvSpPr>
          <p:spPr>
            <a:xfrm rot="16200000">
              <a:off x="3438510" y="4361525"/>
              <a:ext cx="1782128" cy="1098204"/>
            </a:xfrm>
            <a:custGeom>
              <a:avLst/>
              <a:gdLst>
                <a:gd name="connsiteX0" fmla="*/ 94047 w 1038700"/>
                <a:gd name="connsiteY0" fmla="*/ 0 h 640080"/>
                <a:gd name="connsiteX1" fmla="*/ 546033 w 1038700"/>
                <a:gd name="connsiteY1" fmla="*/ 0 h 640080"/>
                <a:gd name="connsiteX2" fmla="*/ 640080 w 1038700"/>
                <a:gd name="connsiteY2" fmla="*/ 94047 h 640080"/>
                <a:gd name="connsiteX3" fmla="*/ 640080 w 1038700"/>
                <a:gd name="connsiteY3" fmla="*/ 516251 h 640080"/>
                <a:gd name="connsiteX4" fmla="*/ 579020 w 1038700"/>
                <a:gd name="connsiteY4" fmla="*/ 516251 h 640080"/>
                <a:gd name="connsiteX5" fmla="*/ 579020 w 1038700"/>
                <a:gd name="connsiteY5" fmla="*/ 111898 h 640080"/>
                <a:gd name="connsiteX6" fmla="*/ 528182 w 1038700"/>
                <a:gd name="connsiteY6" fmla="*/ 61060 h 640080"/>
                <a:gd name="connsiteX7" fmla="*/ 111898 w 1038700"/>
                <a:gd name="connsiteY7" fmla="*/ 61060 h 640080"/>
                <a:gd name="connsiteX8" fmla="*/ 61060 w 1038700"/>
                <a:gd name="connsiteY8" fmla="*/ 111898 h 640080"/>
                <a:gd name="connsiteX9" fmla="*/ 61060 w 1038700"/>
                <a:gd name="connsiteY9" fmla="*/ 528182 h 640080"/>
                <a:gd name="connsiteX10" fmla="*/ 111898 w 1038700"/>
                <a:gd name="connsiteY10" fmla="*/ 579020 h 640080"/>
                <a:gd name="connsiteX11" fmla="*/ 339565 w 1038700"/>
                <a:gd name="connsiteY11" fmla="*/ 579020 h 640080"/>
                <a:gd name="connsiteX12" fmla="*/ 339565 w 1038700"/>
                <a:gd name="connsiteY12" fmla="*/ 578643 h 640080"/>
                <a:gd name="connsiteX13" fmla="*/ 1038700 w 1038700"/>
                <a:gd name="connsiteY13" fmla="*/ 578643 h 640080"/>
                <a:gd name="connsiteX14" fmla="*/ 1038700 w 1038700"/>
                <a:gd name="connsiteY14" fmla="*/ 640080 h 640080"/>
                <a:gd name="connsiteX15" fmla="*/ 489823 w 1038700"/>
                <a:gd name="connsiteY15" fmla="*/ 640080 h 640080"/>
                <a:gd name="connsiteX16" fmla="*/ 339565 w 1038700"/>
                <a:gd name="connsiteY16" fmla="*/ 640080 h 640080"/>
                <a:gd name="connsiteX17" fmla="*/ 94047 w 1038700"/>
                <a:gd name="connsiteY17" fmla="*/ 640080 h 640080"/>
                <a:gd name="connsiteX18" fmla="*/ 0 w 1038700"/>
                <a:gd name="connsiteY18" fmla="*/ 546033 h 640080"/>
                <a:gd name="connsiteX19" fmla="*/ 0 w 1038700"/>
                <a:gd name="connsiteY19" fmla="*/ 94047 h 640080"/>
                <a:gd name="connsiteX20" fmla="*/ 94047 w 1038700"/>
                <a:gd name="connsiteY20" fmla="*/ 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22">
              <a:extLst>
                <a:ext uri="{FF2B5EF4-FFF2-40B4-BE49-F238E27FC236}">
                  <a16:creationId xmlns:a16="http://schemas.microsoft.com/office/drawing/2014/main" id="{88681DBB-6A7F-4B5C-9346-CE2C6A1C8B16}"/>
                </a:ext>
              </a:extLst>
            </p:cNvPr>
            <p:cNvSpPr/>
            <p:nvPr/>
          </p:nvSpPr>
          <p:spPr>
            <a:xfrm rot="10800000">
              <a:off x="5086335" y="4703487"/>
              <a:ext cx="1782128" cy="1098204"/>
            </a:xfrm>
            <a:custGeom>
              <a:avLst/>
              <a:gdLst>
                <a:gd name="connsiteX0" fmla="*/ 94047 w 1038700"/>
                <a:gd name="connsiteY0" fmla="*/ 0 h 640080"/>
                <a:gd name="connsiteX1" fmla="*/ 546033 w 1038700"/>
                <a:gd name="connsiteY1" fmla="*/ 0 h 640080"/>
                <a:gd name="connsiteX2" fmla="*/ 640080 w 1038700"/>
                <a:gd name="connsiteY2" fmla="*/ 94047 h 640080"/>
                <a:gd name="connsiteX3" fmla="*/ 640080 w 1038700"/>
                <a:gd name="connsiteY3" fmla="*/ 516251 h 640080"/>
                <a:gd name="connsiteX4" fmla="*/ 579020 w 1038700"/>
                <a:gd name="connsiteY4" fmla="*/ 516251 h 640080"/>
                <a:gd name="connsiteX5" fmla="*/ 579020 w 1038700"/>
                <a:gd name="connsiteY5" fmla="*/ 111898 h 640080"/>
                <a:gd name="connsiteX6" fmla="*/ 528182 w 1038700"/>
                <a:gd name="connsiteY6" fmla="*/ 61060 h 640080"/>
                <a:gd name="connsiteX7" fmla="*/ 111898 w 1038700"/>
                <a:gd name="connsiteY7" fmla="*/ 61060 h 640080"/>
                <a:gd name="connsiteX8" fmla="*/ 61060 w 1038700"/>
                <a:gd name="connsiteY8" fmla="*/ 111898 h 640080"/>
                <a:gd name="connsiteX9" fmla="*/ 61060 w 1038700"/>
                <a:gd name="connsiteY9" fmla="*/ 528182 h 640080"/>
                <a:gd name="connsiteX10" fmla="*/ 111898 w 1038700"/>
                <a:gd name="connsiteY10" fmla="*/ 579020 h 640080"/>
                <a:gd name="connsiteX11" fmla="*/ 339565 w 1038700"/>
                <a:gd name="connsiteY11" fmla="*/ 579020 h 640080"/>
                <a:gd name="connsiteX12" fmla="*/ 339565 w 1038700"/>
                <a:gd name="connsiteY12" fmla="*/ 578643 h 640080"/>
                <a:gd name="connsiteX13" fmla="*/ 1038700 w 1038700"/>
                <a:gd name="connsiteY13" fmla="*/ 578643 h 640080"/>
                <a:gd name="connsiteX14" fmla="*/ 1038700 w 1038700"/>
                <a:gd name="connsiteY14" fmla="*/ 640080 h 640080"/>
                <a:gd name="connsiteX15" fmla="*/ 489823 w 1038700"/>
                <a:gd name="connsiteY15" fmla="*/ 640080 h 640080"/>
                <a:gd name="connsiteX16" fmla="*/ 339565 w 1038700"/>
                <a:gd name="connsiteY16" fmla="*/ 640080 h 640080"/>
                <a:gd name="connsiteX17" fmla="*/ 94047 w 1038700"/>
                <a:gd name="connsiteY17" fmla="*/ 640080 h 640080"/>
                <a:gd name="connsiteX18" fmla="*/ 0 w 1038700"/>
                <a:gd name="connsiteY18" fmla="*/ 546033 h 640080"/>
                <a:gd name="connsiteX19" fmla="*/ 0 w 1038700"/>
                <a:gd name="connsiteY19" fmla="*/ 94047 h 640080"/>
                <a:gd name="connsiteX20" fmla="*/ 94047 w 1038700"/>
                <a:gd name="connsiteY20" fmla="*/ 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자유형: 도형 23">
              <a:extLst>
                <a:ext uri="{FF2B5EF4-FFF2-40B4-BE49-F238E27FC236}">
                  <a16:creationId xmlns:a16="http://schemas.microsoft.com/office/drawing/2014/main" id="{A41973A4-2E31-41C6-918F-8784A876AA0D}"/>
                </a:ext>
              </a:extLst>
            </p:cNvPr>
            <p:cNvSpPr/>
            <p:nvPr/>
          </p:nvSpPr>
          <p:spPr>
            <a:xfrm rot="5400000">
              <a:off x="5428297" y="3131862"/>
              <a:ext cx="1782128" cy="1098204"/>
            </a:xfrm>
            <a:custGeom>
              <a:avLst/>
              <a:gdLst>
                <a:gd name="connsiteX0" fmla="*/ 94047 w 1038700"/>
                <a:gd name="connsiteY0" fmla="*/ 0 h 640080"/>
                <a:gd name="connsiteX1" fmla="*/ 546033 w 1038700"/>
                <a:gd name="connsiteY1" fmla="*/ 0 h 640080"/>
                <a:gd name="connsiteX2" fmla="*/ 640080 w 1038700"/>
                <a:gd name="connsiteY2" fmla="*/ 94047 h 640080"/>
                <a:gd name="connsiteX3" fmla="*/ 640080 w 1038700"/>
                <a:gd name="connsiteY3" fmla="*/ 516251 h 640080"/>
                <a:gd name="connsiteX4" fmla="*/ 579020 w 1038700"/>
                <a:gd name="connsiteY4" fmla="*/ 516251 h 640080"/>
                <a:gd name="connsiteX5" fmla="*/ 579020 w 1038700"/>
                <a:gd name="connsiteY5" fmla="*/ 111898 h 640080"/>
                <a:gd name="connsiteX6" fmla="*/ 528182 w 1038700"/>
                <a:gd name="connsiteY6" fmla="*/ 61060 h 640080"/>
                <a:gd name="connsiteX7" fmla="*/ 111898 w 1038700"/>
                <a:gd name="connsiteY7" fmla="*/ 61060 h 640080"/>
                <a:gd name="connsiteX8" fmla="*/ 61060 w 1038700"/>
                <a:gd name="connsiteY8" fmla="*/ 111898 h 640080"/>
                <a:gd name="connsiteX9" fmla="*/ 61060 w 1038700"/>
                <a:gd name="connsiteY9" fmla="*/ 528182 h 640080"/>
                <a:gd name="connsiteX10" fmla="*/ 111898 w 1038700"/>
                <a:gd name="connsiteY10" fmla="*/ 579020 h 640080"/>
                <a:gd name="connsiteX11" fmla="*/ 339565 w 1038700"/>
                <a:gd name="connsiteY11" fmla="*/ 579020 h 640080"/>
                <a:gd name="connsiteX12" fmla="*/ 339565 w 1038700"/>
                <a:gd name="connsiteY12" fmla="*/ 578643 h 640080"/>
                <a:gd name="connsiteX13" fmla="*/ 1038700 w 1038700"/>
                <a:gd name="connsiteY13" fmla="*/ 578643 h 640080"/>
                <a:gd name="connsiteX14" fmla="*/ 1038700 w 1038700"/>
                <a:gd name="connsiteY14" fmla="*/ 640080 h 640080"/>
                <a:gd name="connsiteX15" fmla="*/ 489823 w 1038700"/>
                <a:gd name="connsiteY15" fmla="*/ 640080 h 640080"/>
                <a:gd name="connsiteX16" fmla="*/ 339565 w 1038700"/>
                <a:gd name="connsiteY16" fmla="*/ 640080 h 640080"/>
                <a:gd name="connsiteX17" fmla="*/ 94047 w 1038700"/>
                <a:gd name="connsiteY17" fmla="*/ 640080 h 640080"/>
                <a:gd name="connsiteX18" fmla="*/ 0 w 1038700"/>
                <a:gd name="connsiteY18" fmla="*/ 546033 h 640080"/>
                <a:gd name="connsiteX19" fmla="*/ 0 w 1038700"/>
                <a:gd name="connsiteY19" fmla="*/ 94047 h 640080"/>
                <a:gd name="connsiteX20" fmla="*/ 94047 w 1038700"/>
                <a:gd name="connsiteY20" fmla="*/ 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id="{7B52A847-5B59-4592-92B1-344F364E5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7" y="2239070"/>
            <a:ext cx="737831" cy="96602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613A448-B19B-402B-B666-ED3C407E9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786" y="4885093"/>
            <a:ext cx="925630" cy="802538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333B700A-D020-4C8C-963F-107218A97C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786" y="2316769"/>
            <a:ext cx="922711" cy="808668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341D5B88-2C0A-43A2-BBE8-7C003AB029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7" y="4885093"/>
            <a:ext cx="763131" cy="76313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4A0A86A-F791-476D-925B-4B29E7F6D626}"/>
              </a:ext>
            </a:extLst>
          </p:cNvPr>
          <p:cNvSpPr txBox="1"/>
          <p:nvPr/>
        </p:nvSpPr>
        <p:spPr>
          <a:xfrm>
            <a:off x="4688237" y="300617"/>
            <a:ext cx="3067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i="1" dirty="0" err="1">
                <a:solidFill>
                  <a:srgbClr val="00B0F0"/>
                </a:solidFill>
              </a:rPr>
              <a:t>Hanulfit</a:t>
            </a:r>
            <a:r>
              <a:rPr lang="ko-KR" altLang="en-US" sz="2400" b="1" i="1" dirty="0">
                <a:solidFill>
                  <a:srgbClr val="00B0F0"/>
                </a:solidFill>
              </a:rPr>
              <a:t>의 기능</a:t>
            </a:r>
          </a:p>
        </p:txBody>
      </p:sp>
    </p:spTree>
    <p:extLst>
      <p:ext uri="{BB962C8B-B14F-4D97-AF65-F5344CB8AC3E}">
        <p14:creationId xmlns:p14="http://schemas.microsoft.com/office/powerpoint/2010/main" val="934660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0476" y="138441"/>
            <a:ext cx="12073335" cy="6719559"/>
            <a:chOff x="118664" y="140682"/>
            <a:chExt cx="12073335" cy="671955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A88E7D0-BF93-2A1E-C0C9-87ADE6670C9D}"/>
                </a:ext>
              </a:extLst>
            </p:cNvPr>
            <p:cNvSpPr/>
            <p:nvPr/>
          </p:nvSpPr>
          <p:spPr>
            <a:xfrm>
              <a:off x="252188" y="165462"/>
              <a:ext cx="11939811" cy="7609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23DA01B-93D8-5C6D-658F-B11D8EA8C773}"/>
                </a:ext>
              </a:extLst>
            </p:cNvPr>
            <p:cNvSpPr/>
            <p:nvPr/>
          </p:nvSpPr>
          <p:spPr>
            <a:xfrm>
              <a:off x="252189" y="204789"/>
              <a:ext cx="131986" cy="6655452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blurRad="228600" dist="139700" dir="10800000" algn="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959BAE2-C8C8-F598-8E62-2A91793AC46A}"/>
                </a:ext>
              </a:extLst>
            </p:cNvPr>
            <p:cNvSpPr/>
            <p:nvPr/>
          </p:nvSpPr>
          <p:spPr>
            <a:xfrm>
              <a:off x="660399" y="300037"/>
              <a:ext cx="309563" cy="30956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dist="50800" dir="18900000">
                <a:prstClr val="black">
                  <a:alpha val="8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원호 13">
              <a:extLst>
                <a:ext uri="{FF2B5EF4-FFF2-40B4-BE49-F238E27FC236}">
                  <a16:creationId xmlns:a16="http://schemas.microsoft.com/office/drawing/2014/main" id="{87E3BD76-1BC0-24EB-1D92-B70F67F2BDEE}"/>
                </a:ext>
              </a:extLst>
            </p:cNvPr>
            <p:cNvSpPr/>
            <p:nvPr/>
          </p:nvSpPr>
          <p:spPr>
            <a:xfrm rot="1800000">
              <a:off x="118664" y="249889"/>
              <a:ext cx="735807" cy="309564"/>
            </a:xfrm>
            <a:prstGeom prst="arc">
              <a:avLst>
                <a:gd name="adj1" fmla="val 8098225"/>
                <a:gd name="adj2" fmla="val 20572151"/>
              </a:avLst>
            </a:prstGeom>
            <a:ln w="165100" cap="rnd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prstMaterial="plastic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271EF86-14B6-F234-D688-4AD8FDA305EE}"/>
                </a:ext>
              </a:extLst>
            </p:cNvPr>
            <p:cNvSpPr/>
            <p:nvPr/>
          </p:nvSpPr>
          <p:spPr>
            <a:xfrm>
              <a:off x="251281" y="282181"/>
              <a:ext cx="131986" cy="360000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1DA20A2-0AAE-34FE-B920-F384105F1D25}"/>
                </a:ext>
              </a:extLst>
            </p:cNvPr>
            <p:cNvSpPr/>
            <p:nvPr/>
          </p:nvSpPr>
          <p:spPr>
            <a:xfrm rot="1344910">
              <a:off x="210831" y="140682"/>
              <a:ext cx="707795" cy="464591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121359" y="203241"/>
            <a:ext cx="5055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i="1" dirty="0" smtClean="0">
                <a:solidFill>
                  <a:srgbClr val="00B0F0"/>
                </a:solidFill>
              </a:rPr>
              <a:t>Android(</a:t>
            </a:r>
            <a:r>
              <a:rPr lang="ko-KR" altLang="en-US" sz="2400" b="1" i="1" dirty="0" err="1" smtClean="0">
                <a:solidFill>
                  <a:srgbClr val="00B0F0"/>
                </a:solidFill>
              </a:rPr>
              <a:t>스플래시</a:t>
            </a:r>
            <a:r>
              <a:rPr lang="ko-KR" altLang="en-US" sz="2400" b="1" i="1" dirty="0" smtClean="0">
                <a:solidFill>
                  <a:srgbClr val="00B0F0"/>
                </a:solidFill>
              </a:rPr>
              <a:t> 화면</a:t>
            </a:r>
            <a:r>
              <a:rPr lang="en-US" altLang="ko-KR" sz="2400" b="1" i="1" dirty="0" smtClean="0">
                <a:solidFill>
                  <a:srgbClr val="00B0F0"/>
                </a:solidFill>
              </a:rPr>
              <a:t>, </a:t>
            </a:r>
            <a:r>
              <a:rPr lang="ko-KR" altLang="en-US" sz="2400" b="1" i="1" dirty="0" err="1" smtClean="0">
                <a:solidFill>
                  <a:srgbClr val="00B0F0"/>
                </a:solidFill>
              </a:rPr>
              <a:t>메인화면</a:t>
            </a:r>
            <a:r>
              <a:rPr lang="en-US" altLang="ko-KR" sz="2400" b="1" i="1" dirty="0" smtClean="0">
                <a:solidFill>
                  <a:srgbClr val="00B0F0"/>
                </a:solidFill>
              </a:rPr>
              <a:t>)</a:t>
            </a:r>
            <a:endParaRPr lang="ko-KR" altLang="en-US" sz="2400" b="1" i="1" dirty="0">
              <a:solidFill>
                <a:srgbClr val="00B0F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24693" y="1157840"/>
            <a:ext cx="4064485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dirty="0" err="1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스플래시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화면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대기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화면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용도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en-US" altLang="ko-KR" sz="1600" dirty="0" smtClean="0">
                <a:solidFill>
                  <a:srgbClr val="4D5156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en-US" altLang="ko-KR" sz="1600" dirty="0" smtClean="0">
                <a:solidFill>
                  <a:srgbClr val="4D5156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12</a:t>
            </a:r>
            <a:r>
              <a:rPr lang="ko-KR" altLang="en-US" sz="1600" dirty="0" smtClean="0">
                <a:solidFill>
                  <a:srgbClr val="4D5156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버전 이후로는 </a:t>
            </a:r>
            <a:r>
              <a:rPr lang="ko-KR" altLang="en-US" sz="1600" dirty="0" err="1" smtClean="0">
                <a:solidFill>
                  <a:srgbClr val="4D5156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스플래시</a:t>
            </a:r>
            <a:r>
              <a:rPr lang="ko-KR" altLang="en-US" sz="1600" dirty="0" smtClean="0">
                <a:solidFill>
                  <a:srgbClr val="4D5156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en-US" altLang="ko-KR" sz="1600" dirty="0" smtClean="0">
              <a:solidFill>
                <a:srgbClr val="4D5156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sz="1600" dirty="0" smtClean="0">
                <a:solidFill>
                  <a:srgbClr val="4D5156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라이브러리 </a:t>
            </a:r>
            <a:r>
              <a:rPr lang="ko-KR" altLang="en-US" sz="1600" dirty="0" smtClean="0">
                <a:solidFill>
                  <a:srgbClr val="4D5156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사용 권장</a:t>
            </a:r>
            <a:r>
              <a:rPr lang="en-US" altLang="ko-KR" sz="1600" dirty="0" smtClean="0">
                <a:solidFill>
                  <a:srgbClr val="4D5156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endPara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24694" y="3188605"/>
            <a:ext cx="362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캐러샐</a:t>
            </a:r>
            <a:r>
              <a:rPr lang="ko-KR" altLang="en-US" dirty="0" smtClean="0"/>
              <a:t> 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메뉴바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4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가지 주요 기능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625" y="1313411"/>
            <a:ext cx="2204744" cy="4572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8" y="1313411"/>
            <a:ext cx="2243847" cy="4572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12917" y="839585"/>
            <a:ext cx="166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스플래시</a:t>
            </a: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화면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10347" y="866777"/>
            <a:ext cx="119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메인 화면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2502131" y="1878676"/>
            <a:ext cx="4522563" cy="1529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4610347" y="2144685"/>
            <a:ext cx="3770690" cy="1043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9" idx="1"/>
          </p:cNvCxnSpPr>
          <p:nvPr/>
        </p:nvCxnSpPr>
        <p:spPr>
          <a:xfrm flipH="1">
            <a:off x="5323652" y="3373271"/>
            <a:ext cx="1701042" cy="801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836649" y="3507956"/>
            <a:ext cx="18950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16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센터찾기</a:t>
            </a: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en-US" altLang="ko-KR" sz="16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16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강사매칭</a:t>
            </a:r>
            <a:endParaRPr lang="en-US" altLang="ko-KR" sz="16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타이머</a:t>
            </a:r>
            <a:endParaRPr lang="en-US" altLang="ko-KR" sz="16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en-US" altLang="ko-KR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1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커뮤니티 </a:t>
            </a:r>
            <a:endPara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96904" y="4175450"/>
            <a:ext cx="2329199" cy="77062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40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7781" y="194602"/>
            <a:ext cx="12073335" cy="6719559"/>
            <a:chOff x="118664" y="140682"/>
            <a:chExt cx="12073335" cy="671955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A88E7D0-BF93-2A1E-C0C9-87ADE6670C9D}"/>
                </a:ext>
              </a:extLst>
            </p:cNvPr>
            <p:cNvSpPr/>
            <p:nvPr/>
          </p:nvSpPr>
          <p:spPr>
            <a:xfrm>
              <a:off x="252188" y="165462"/>
              <a:ext cx="11939811" cy="7609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23DA01B-93D8-5C6D-658F-B11D8EA8C773}"/>
                </a:ext>
              </a:extLst>
            </p:cNvPr>
            <p:cNvSpPr/>
            <p:nvPr/>
          </p:nvSpPr>
          <p:spPr>
            <a:xfrm>
              <a:off x="252189" y="204789"/>
              <a:ext cx="131986" cy="6655452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blurRad="228600" dist="139700" dir="10800000" algn="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959BAE2-C8C8-F598-8E62-2A91793AC46A}"/>
                </a:ext>
              </a:extLst>
            </p:cNvPr>
            <p:cNvSpPr/>
            <p:nvPr/>
          </p:nvSpPr>
          <p:spPr>
            <a:xfrm>
              <a:off x="660399" y="300037"/>
              <a:ext cx="309563" cy="30956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dist="50800" dir="18900000">
                <a:prstClr val="black">
                  <a:alpha val="8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원호 13">
              <a:extLst>
                <a:ext uri="{FF2B5EF4-FFF2-40B4-BE49-F238E27FC236}">
                  <a16:creationId xmlns:a16="http://schemas.microsoft.com/office/drawing/2014/main" id="{87E3BD76-1BC0-24EB-1D92-B70F67F2BDEE}"/>
                </a:ext>
              </a:extLst>
            </p:cNvPr>
            <p:cNvSpPr/>
            <p:nvPr/>
          </p:nvSpPr>
          <p:spPr>
            <a:xfrm rot="1800000">
              <a:off x="118664" y="249889"/>
              <a:ext cx="735807" cy="309564"/>
            </a:xfrm>
            <a:prstGeom prst="arc">
              <a:avLst>
                <a:gd name="adj1" fmla="val 8098225"/>
                <a:gd name="adj2" fmla="val 20572151"/>
              </a:avLst>
            </a:prstGeom>
            <a:ln w="165100" cap="rnd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prstMaterial="plastic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271EF86-14B6-F234-D688-4AD8FDA305EE}"/>
                </a:ext>
              </a:extLst>
            </p:cNvPr>
            <p:cNvSpPr/>
            <p:nvPr/>
          </p:nvSpPr>
          <p:spPr>
            <a:xfrm>
              <a:off x="251281" y="282181"/>
              <a:ext cx="131986" cy="360000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1DA20A2-0AAE-34FE-B920-F384105F1D25}"/>
                </a:ext>
              </a:extLst>
            </p:cNvPr>
            <p:cNvSpPr/>
            <p:nvPr/>
          </p:nvSpPr>
          <p:spPr>
            <a:xfrm rot="1344910">
              <a:off x="210831" y="140682"/>
              <a:ext cx="707795" cy="464591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958711" y="244915"/>
            <a:ext cx="6942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i="1" dirty="0" smtClean="0">
                <a:solidFill>
                  <a:srgbClr val="00B0F0"/>
                </a:solidFill>
              </a:rPr>
              <a:t>Android(</a:t>
            </a:r>
            <a:r>
              <a:rPr lang="ko-KR" altLang="en-US" sz="2400" b="1" i="1" dirty="0" err="1" smtClean="0">
                <a:solidFill>
                  <a:srgbClr val="00B0F0"/>
                </a:solidFill>
              </a:rPr>
              <a:t>로그인화면</a:t>
            </a:r>
            <a:r>
              <a:rPr lang="en-US" altLang="ko-KR" sz="2400" b="1" i="1" dirty="0" smtClean="0">
                <a:solidFill>
                  <a:srgbClr val="00B0F0"/>
                </a:solidFill>
              </a:rPr>
              <a:t>, </a:t>
            </a:r>
            <a:r>
              <a:rPr lang="ko-KR" altLang="en-US" sz="2400" b="1" i="1" dirty="0" smtClean="0">
                <a:solidFill>
                  <a:srgbClr val="00B0F0"/>
                </a:solidFill>
              </a:rPr>
              <a:t>회원가입</a:t>
            </a:r>
            <a:r>
              <a:rPr lang="en-US" altLang="ko-KR" sz="2400" b="1" i="1" dirty="0" smtClean="0">
                <a:solidFill>
                  <a:srgbClr val="00B0F0"/>
                </a:solidFill>
              </a:rPr>
              <a:t>, </a:t>
            </a:r>
            <a:r>
              <a:rPr lang="ko-KR" altLang="en-US" sz="2400" b="1" i="1" dirty="0" smtClean="0">
                <a:solidFill>
                  <a:srgbClr val="00B0F0"/>
                </a:solidFill>
              </a:rPr>
              <a:t>네비게이션 메뉴</a:t>
            </a:r>
            <a:r>
              <a:rPr lang="en-US" altLang="ko-KR" sz="2400" b="1" i="1" dirty="0" smtClean="0">
                <a:solidFill>
                  <a:srgbClr val="00B0F0"/>
                </a:solidFill>
              </a:rPr>
              <a:t>)</a:t>
            </a:r>
            <a:endParaRPr lang="ko-KR" altLang="en-US" sz="2400" b="1" i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83562" y="2957836"/>
            <a:ext cx="4408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로그인 버튼을 통해 로그인 기능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en-US" altLang="ko-KR" dirty="0" err="1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Retrofit,gson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등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객체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Select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문   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93" y="1281575"/>
            <a:ext cx="2339847" cy="47983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532" y="1281574"/>
            <a:ext cx="2314911" cy="479838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525" y="1281574"/>
            <a:ext cx="2278073" cy="4798383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502752" y="818682"/>
            <a:ext cx="2155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네비게이션 메뉴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76112" y="821243"/>
            <a:ext cx="15135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로그인 화면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522156" y="821243"/>
            <a:ext cx="1815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회원가입 화면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02680" y="1171070"/>
            <a:ext cx="1956462" cy="397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네비게이션 메뉴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802680" y="2548941"/>
            <a:ext cx="1956462" cy="397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 화면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783562" y="4357264"/>
            <a:ext cx="4408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회원가입 버튼을 통해 회원가입 기능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en-US" altLang="ko-KR" dirty="0" err="1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Retrofit,gson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등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객체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Insert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문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802680" y="3921501"/>
            <a:ext cx="1956462" cy="397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 화면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783562" y="1558408"/>
            <a:ext cx="3623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주요 기능으로 이동하는 메뉴 버튼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로그인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회원가입으로 이동 버튼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en-US" altLang="ko-KR" dirty="0" err="1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NavigationView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객체 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4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1924</TotalTime>
  <Words>646</Words>
  <Application>Microsoft Office PowerPoint</Application>
  <PresentationFormat>와이드스크린</PresentationFormat>
  <Paragraphs>187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Adobe 고딕 Std B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학생용</cp:lastModifiedBy>
  <cp:revision>148</cp:revision>
  <dcterms:created xsi:type="dcterms:W3CDTF">2022-12-08T06:00:20Z</dcterms:created>
  <dcterms:modified xsi:type="dcterms:W3CDTF">2023-05-15T11:46:07Z</dcterms:modified>
</cp:coreProperties>
</file>