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9" r:id="rId2"/>
    <p:sldId id="262" r:id="rId3"/>
    <p:sldId id="263" r:id="rId4"/>
    <p:sldId id="275" r:id="rId5"/>
    <p:sldId id="279" r:id="rId6"/>
    <p:sldId id="277" r:id="rId7"/>
    <p:sldId id="278" r:id="rId8"/>
    <p:sldId id="280" r:id="rId9"/>
    <p:sldId id="276" r:id="rId10"/>
    <p:sldId id="281" r:id="rId11"/>
    <p:sldId id="283" r:id="rId12"/>
    <p:sldId id="284" r:id="rId13"/>
    <p:sldId id="27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8"/>
    <p:restoredTop sz="74403"/>
  </p:normalViewPr>
  <p:slideViewPr>
    <p:cSldViewPr snapToGrid="0" snapToObjects="1">
      <p:cViewPr varScale="1">
        <p:scale>
          <a:sx n="113" d="100"/>
          <a:sy n="113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7E75D-83BC-1843-86E7-4E3C95770EBE}" type="datetimeFigureOut">
              <a:rPr kumimoji="1" lang="zh-CN" altLang="en-US" smtClean="0"/>
              <a:t>2021/11/12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C0F69-F585-9943-B292-525F7496A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2660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今天我跟大家分享的题目是“一种基于 </a:t>
            </a:r>
            <a:r>
              <a:rPr kumimoji="1" lang="en-US" altLang="zh-CN" dirty="0"/>
              <a:t>Chord</a:t>
            </a:r>
            <a:r>
              <a:rPr kumimoji="1" lang="zh-CN" altLang="en-US" dirty="0"/>
              <a:t> 算法的 </a:t>
            </a:r>
            <a:r>
              <a:rPr kumimoji="1" lang="en-US" altLang="zh-CN" dirty="0"/>
              <a:t>P2P</a:t>
            </a:r>
            <a:r>
              <a:rPr kumimoji="1" lang="zh-CN" altLang="en-US" dirty="0"/>
              <a:t> 分布式文件存储系统 ”，</a:t>
            </a:r>
            <a:endParaRPr kumimoji="1" lang="en-US" altLang="zh-CN" dirty="0"/>
          </a:p>
          <a:p>
            <a:r>
              <a:rPr kumimoji="1" lang="zh-CN" altLang="en-US" dirty="0"/>
              <a:t>这是一个花了我快两个月时间来实现的一个练手项目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C0F69-F585-9943-B292-525F7496AE34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2569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我们要解决两个问题，一个是：</a:t>
            </a:r>
            <a:endParaRPr kumimoji="1" lang="en-US" altLang="zh-CN" dirty="0"/>
          </a:p>
          <a:p>
            <a:r>
              <a:rPr lang="zh-CN" altLang="en-US" dirty="0"/>
              <a:t>如何把文件信息映射在IP地址上</a:t>
            </a:r>
            <a:endParaRPr lang="en-US" altLang="zh-CN" dirty="0"/>
          </a:p>
          <a:p>
            <a:r>
              <a:rPr lang="zh-CN" altLang="en-US" dirty="0"/>
              <a:t>给定文件信息，如何找到存储该文件相应机器的IP地址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C0F69-F585-9943-B292-525F7496AE34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9805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C0F69-F585-9943-B292-525F7496AE34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3783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这些就是我今天分享的全部内容，希望大家都能有所收获，同时对我的项目存在的问题提出宝贵的意见，谢谢大家。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C0F69-F585-9943-B292-525F7496AE34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7063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首先我来介绍一下我将会使用到的技术：</a:t>
            </a:r>
            <a:endParaRPr kumimoji="1" lang="en-US" altLang="zh-CN" dirty="0"/>
          </a:p>
          <a:p>
            <a:pPr marL="171450" indent="-171450">
              <a:buFontTx/>
              <a:buChar char="-"/>
            </a:pPr>
            <a:r>
              <a:rPr kumimoji="1" lang="en-US" altLang="zh-CN" dirty="0"/>
              <a:t>IPv4/IPv6</a:t>
            </a:r>
            <a:r>
              <a:rPr kumimoji="1" lang="zh-CN" altLang="en-US" dirty="0"/>
              <a:t> 双栈协议</a:t>
            </a:r>
            <a:endParaRPr kumimoji="1" lang="en-US" altLang="zh-CN" dirty="0"/>
          </a:p>
          <a:p>
            <a:pPr marL="171450" indent="-171450">
              <a:buFontTx/>
              <a:buChar char="-"/>
            </a:pPr>
            <a:r>
              <a:rPr kumimoji="1" lang="en-US" altLang="zh-CN" dirty="0"/>
              <a:t>RSA/SHA-512</a:t>
            </a:r>
            <a:r>
              <a:rPr kumimoji="1" lang="zh-CN" altLang="en-US" dirty="0"/>
              <a:t> 非对称加密通信</a:t>
            </a:r>
            <a:endParaRPr kumimoji="1" lang="en-US" altLang="zh-CN" dirty="0"/>
          </a:p>
          <a:p>
            <a:pPr marL="171450" indent="-171450">
              <a:buFontTx/>
              <a:buChar char="-"/>
            </a:pPr>
            <a:r>
              <a:rPr kumimoji="1" lang="zh-CN" altLang="en-US" dirty="0"/>
              <a:t>断点续传</a:t>
            </a:r>
            <a:endParaRPr kumimoji="1" lang="en-US" altLang="zh-CN" dirty="0"/>
          </a:p>
          <a:p>
            <a:pPr marL="171450" indent="-171450">
              <a:buFontTx/>
              <a:buChar char="-"/>
            </a:pPr>
            <a:r>
              <a:rPr kumimoji="1" lang="zh-CN" altLang="en-US" dirty="0"/>
              <a:t>多点并行下载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C0F69-F585-9943-B292-525F7496AE34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426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800" dirty="0"/>
              <a:t>什么是一个分布式系统？我们首先来看一个基于传统 客户端服务器端架构的模型，在</a:t>
            </a:r>
            <a:r>
              <a:rPr kumimoji="1" lang="en-US" altLang="zh-CN" sz="1800" dirty="0"/>
              <a:t>cs</a:t>
            </a:r>
            <a:r>
              <a:rPr kumimoji="1" lang="zh-CN" altLang="en-US" sz="1800" dirty="0"/>
              <a:t>模型中，位于逻辑根节点的服务器是这个体系的核心，所有的业务数据均存放于服务器的存储设备中，用户可以通过请求服务器，来获取所需要的数据。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C0F69-F585-9943-B292-525F7496AE3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4287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800" dirty="0"/>
              <a:t>在并发量不大的时候，</a:t>
            </a:r>
            <a:r>
              <a:rPr kumimoji="1" lang="en-US" altLang="zh-CN" sz="1800" dirty="0"/>
              <a:t>CS</a:t>
            </a:r>
            <a:r>
              <a:rPr kumimoji="1" lang="zh-CN" altLang="en-US" sz="1800" dirty="0"/>
              <a:t>模型是一个非常稳定的结构，用于作为服务器的节点往往是性能远超客户端的主机，可以处理大量来自于客户端的请求并作出响应；</a:t>
            </a:r>
            <a:endParaRPr kumimoji="1" lang="en-US" altLang="zh-CN" sz="1800" dirty="0"/>
          </a:p>
          <a:p>
            <a:r>
              <a:rPr kumimoji="1" lang="zh-CN" altLang="en-US" sz="1800" dirty="0"/>
              <a:t>高性能，分离的交互步骤，带来的就是</a:t>
            </a:r>
            <a:r>
              <a:rPr kumimoji="1" lang="en-US" altLang="zh-CN" sz="1800" dirty="0"/>
              <a:t>cs</a:t>
            </a:r>
            <a:r>
              <a:rPr kumimoji="1" lang="zh-CN" altLang="en-US" sz="1800" dirty="0"/>
              <a:t>模型易于构建、维护、定位</a:t>
            </a:r>
            <a:r>
              <a:rPr kumimoji="1" lang="en-US" altLang="zh-CN" sz="1800" dirty="0"/>
              <a:t>bug</a:t>
            </a:r>
            <a:r>
              <a:rPr kumimoji="1" lang="zh-CN" altLang="en-US" sz="1800" dirty="0"/>
              <a:t>的优点；</a:t>
            </a:r>
            <a:endParaRPr kumimoji="1" lang="en-US" altLang="zh-CN" sz="1800" dirty="0"/>
          </a:p>
          <a:p>
            <a:r>
              <a:rPr kumimoji="1" lang="zh-CN" altLang="en-US" sz="1800" dirty="0"/>
              <a:t>同时，由于大部分的业务数据均集中存放，只下放客户端主机权限内的</a:t>
            </a:r>
            <a:r>
              <a:rPr kumimoji="1" lang="en-US" altLang="zh-CN" sz="1800" dirty="0"/>
              <a:t>API</a:t>
            </a:r>
            <a:r>
              <a:rPr kumimoji="1" lang="zh-CN" altLang="en-US" sz="1800" dirty="0"/>
              <a:t>，所以</a:t>
            </a:r>
            <a:r>
              <a:rPr kumimoji="1" lang="en-US" altLang="zh-CN" sz="1800" dirty="0"/>
              <a:t>CS</a:t>
            </a:r>
            <a:r>
              <a:rPr kumimoji="1" lang="zh-CN" altLang="en-US" sz="1800" dirty="0"/>
              <a:t>模型具有高安全性。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然而，显而易见的是，当并发量上升时，并非所有服务器主机都能够及时的处理问题，事实上，每一台单一的服务器都存在理论上的并发处理上限，一旦某一时段出现了大量请求，一旦服务器节点崩溃，势必会带来损失；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同时，若某一节点执行长时</a:t>
            </a:r>
            <a:r>
              <a:rPr kumimoji="1" lang="en-US" altLang="zh-CN" sz="1800" dirty="0"/>
              <a:t>IO</a:t>
            </a:r>
            <a:r>
              <a:rPr kumimoji="1" lang="zh-CN" altLang="en-US" sz="1800" dirty="0"/>
              <a:t>操作，阻塞与服务器的请求响应，那么也会造成服务器空转，无法及时处理其他节点的请求。</a:t>
            </a:r>
            <a:endParaRPr kumimoji="1"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C0F69-F585-9943-B292-525F7496AE34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34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C0F69-F585-9943-B292-525F7496AE34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8597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800" dirty="0"/>
              <a:t>于是业界产生了分歧，一部分人继续研究</a:t>
            </a:r>
            <a:r>
              <a:rPr kumimoji="1" lang="en-US" altLang="zh-CN" sz="1800" dirty="0"/>
              <a:t>cs</a:t>
            </a:r>
            <a:r>
              <a:rPr kumimoji="1" lang="zh-CN" altLang="en-US" sz="1800" dirty="0"/>
              <a:t>模型的优化手段，而另一部分人本着解决不了服务器优化那就解决掉服务器的想法，从产生问题的地方入手，尝试去掉服务器这个中心节点。于是就产生了</a:t>
            </a:r>
            <a:r>
              <a:rPr kumimoji="1" lang="en-US" altLang="zh-CN" sz="1800" dirty="0"/>
              <a:t>P2P</a:t>
            </a:r>
            <a:r>
              <a:rPr kumimoji="1" lang="zh-CN" altLang="en-US" sz="1800" dirty="0"/>
              <a:t>模式的雏形。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每一个节点，既作为一个客户端，向其他节点发送请求，同时也作为一个服务端，响应来自其他节点中的请求。分散了中心服务器节点的压力，充分利用客户端主机的计算、存储、与网络资源。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而分布式系统，也是一种去中心化的主机集群，同样是为了能够使用大规模的廉价主机集群，来协同处理一件单个主机需要很大成本来完成的事情。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C0F69-F585-9943-B292-525F7496AE34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815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800" dirty="0"/>
              <a:t>但是去掉一个逻辑上的中心，而引入了与客户端同等规模的服务端，事实上提升了整个系统的复杂度，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我将着重介绍在一个集群网络中，如何从一个客户端定位到目标节点。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C0F69-F585-9943-B292-525F7496AE34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316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事先声明一下：在文件的定位中，我们不关注具体在某一个计算机上一个文件是如何存储的，而只是关注给出一个文件名，如何找到存储他的主机。</a:t>
            </a:r>
            <a:endParaRPr kumimoji="1" lang="en-US" altLang="zh-CN" dirty="0"/>
          </a:p>
          <a:p>
            <a:r>
              <a:rPr kumimoji="1" lang="zh-CN" altLang="en-US" dirty="0"/>
              <a:t>很自然的，分别有三种实现方法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C0F69-F585-9943-B292-525F7496AE34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7698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事先声明一下：在文件的定位中，我们不关注具体在某一个计算机上一个文件是如何存储的，而只是关注给出一个文件名，如何找到存储他的主机。</a:t>
            </a:r>
            <a:endParaRPr kumimoji="1" lang="en-US" altLang="zh-CN" dirty="0"/>
          </a:p>
          <a:p>
            <a:r>
              <a:rPr kumimoji="1" lang="zh-CN" altLang="en-US" dirty="0"/>
              <a:t>很自然的，分别有三种实现方法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C0F69-F585-9943-B292-525F7496AE34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122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 userDrawn="1"/>
        </p:nvSpPr>
        <p:spPr>
          <a:xfrm>
            <a:off x="8304246" y="6208513"/>
            <a:ext cx="4101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9A0000"/>
                </a:solidFill>
                <a:latin typeface="华文行楷" pitchFamily="2" charset="-122"/>
                <a:ea typeface="华文行楷" pitchFamily="2" charset="-122"/>
              </a:rPr>
              <a:t>知山知水</a:t>
            </a:r>
            <a:r>
              <a:rPr lang="zh-CN" altLang="en-US" sz="3200" b="1" baseline="0" dirty="0">
                <a:solidFill>
                  <a:srgbClr val="9A0000"/>
                </a:solidFill>
                <a:latin typeface="华文行楷" pitchFamily="2" charset="-122"/>
                <a:ea typeface="华文行楷" pitchFamily="2" charset="-122"/>
              </a:rPr>
              <a:t>   树木树人</a:t>
            </a:r>
            <a:endParaRPr lang="zh-CN" altLang="en-US" sz="3200" b="1" dirty="0">
              <a:solidFill>
                <a:srgbClr val="9A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0" t="10800" r="9401" b="10800"/>
          <a:stretch/>
        </p:blipFill>
        <p:spPr>
          <a:xfrm>
            <a:off x="143339" y="164637"/>
            <a:ext cx="913156" cy="89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621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867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2021/11/12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82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" y="463"/>
            <a:ext cx="12189892" cy="6859191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-14799" y="-4233"/>
            <a:ext cx="12194117" cy="686011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71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36" tIns="60968" rIns="121936" bIns="6096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0" t="10800" r="9401" b="10800"/>
          <a:stretch/>
        </p:blipFill>
        <p:spPr>
          <a:xfrm>
            <a:off x="143339" y="164637"/>
            <a:ext cx="913156" cy="89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6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189" indent="-457189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990575" indent="-38099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523962" indent="-304792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2133547" indent="-304792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743131" indent="-304792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565CB81-8656-3A4F-832F-6A59E18B6F46}"/>
              </a:ext>
            </a:extLst>
          </p:cNvPr>
          <p:cNvSpPr txBox="1"/>
          <p:nvPr/>
        </p:nvSpPr>
        <p:spPr>
          <a:xfrm>
            <a:off x="2964988" y="2510361"/>
            <a:ext cx="626202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Recent Study Report</a:t>
            </a:r>
            <a:endParaRPr kumimoji="1"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1B273B-ED36-FE48-95DF-E871549817FB}"/>
              </a:ext>
            </a:extLst>
          </p:cNvPr>
          <p:cNvSpPr txBox="1"/>
          <p:nvPr/>
        </p:nvSpPr>
        <p:spPr>
          <a:xfrm>
            <a:off x="3686671" y="3670532"/>
            <a:ext cx="4236767" cy="6644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Reporter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张家铭</a:t>
            </a:r>
            <a:endParaRPr kumimoji="1"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Date  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2021.11.12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193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75DA79-53EC-1742-998E-62A4C25E22A0}"/>
              </a:ext>
            </a:extLst>
          </p:cNvPr>
          <p:cNvSpPr txBox="1"/>
          <p:nvPr/>
        </p:nvSpPr>
        <p:spPr>
          <a:xfrm>
            <a:off x="1399822" y="361245"/>
            <a:ext cx="598144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Theorem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Chord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Algorithm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CA5AF5-28F1-5040-A348-2C076C38486F}"/>
              </a:ext>
            </a:extLst>
          </p:cNvPr>
          <p:cNvSpPr txBox="1"/>
          <p:nvPr/>
        </p:nvSpPr>
        <p:spPr>
          <a:xfrm>
            <a:off x="835378" y="2404533"/>
            <a:ext cx="1300036" cy="18466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Napster</a:t>
            </a:r>
          </a:p>
          <a:p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Gnutella</a:t>
            </a:r>
            <a:endParaRPr kumimoji="1"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AA70AA-A32A-054F-A3AD-F2C19B4AB707}"/>
              </a:ext>
            </a:extLst>
          </p:cNvPr>
          <p:cNvSpPr txBox="1"/>
          <p:nvPr/>
        </p:nvSpPr>
        <p:spPr>
          <a:xfrm>
            <a:off x="2664176" y="2169600"/>
            <a:ext cx="2731069" cy="858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CN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kumimoji="1" lang="zh-CN" altLang="en-US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kumimoji="1" lang="zh-CN" altLang="en-US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</a:t>
            </a:r>
            <a:r>
              <a:rPr kumimoji="1" lang="zh-CN" altLang="en-US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flexibility</a:t>
            </a:r>
            <a:endParaRPr kumimoji="1" lang="zh-CN" altLang="en-US" sz="2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2317C5C-A069-3B46-B12A-78C4093C702B}"/>
              </a:ext>
            </a:extLst>
          </p:cNvPr>
          <p:cNvSpPr txBox="1"/>
          <p:nvPr/>
        </p:nvSpPr>
        <p:spPr>
          <a:xfrm>
            <a:off x="2664176" y="3974235"/>
            <a:ext cx="3586046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CN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</a:t>
            </a:r>
            <a:r>
              <a:rPr kumimoji="1" lang="zh-CN" altLang="en-US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searching</a:t>
            </a:r>
            <a:r>
              <a:rPr kumimoji="1" lang="zh-CN" altLang="en-US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</a:p>
          <a:p>
            <a:endParaRPr kumimoji="1" lang="zh-CN" altLang="en-US" sz="2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虚尾箭头 4">
            <a:extLst>
              <a:ext uri="{FF2B5EF4-FFF2-40B4-BE49-F238E27FC236}">
                <a16:creationId xmlns:a16="http://schemas.microsoft.com/office/drawing/2014/main" id="{53D000FB-19AB-B041-A76D-E114434EA160}"/>
              </a:ext>
            </a:extLst>
          </p:cNvPr>
          <p:cNvSpPr/>
          <p:nvPr/>
        </p:nvSpPr>
        <p:spPr>
          <a:xfrm>
            <a:off x="6020957" y="3090795"/>
            <a:ext cx="2720622" cy="47413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063198-D286-164E-844C-00AAC85AA652}"/>
              </a:ext>
            </a:extLst>
          </p:cNvPr>
          <p:cNvSpPr txBox="1"/>
          <p:nvPr/>
        </p:nvSpPr>
        <p:spPr>
          <a:xfrm>
            <a:off x="9426222" y="3090446"/>
            <a:ext cx="172528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4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Chord</a:t>
            </a:r>
            <a:endParaRPr kumimoji="1" lang="zh-CN" altLang="en-US" sz="4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693EE9-7E42-FF4A-99D8-B1B6962325FA}"/>
              </a:ext>
            </a:extLst>
          </p:cNvPr>
          <p:cNvSpPr txBox="1"/>
          <p:nvPr/>
        </p:nvSpPr>
        <p:spPr>
          <a:xfrm>
            <a:off x="8782943" y="3862959"/>
            <a:ext cx="301183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based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Distributed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mapping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technique</a:t>
            </a:r>
          </a:p>
        </p:txBody>
      </p:sp>
    </p:spTree>
    <p:extLst>
      <p:ext uri="{BB962C8B-B14F-4D97-AF65-F5344CB8AC3E}">
        <p14:creationId xmlns:p14="http://schemas.microsoft.com/office/powerpoint/2010/main" val="2491151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75DA79-53EC-1742-998E-62A4C25E22A0}"/>
              </a:ext>
            </a:extLst>
          </p:cNvPr>
          <p:cNvSpPr txBox="1"/>
          <p:nvPr/>
        </p:nvSpPr>
        <p:spPr>
          <a:xfrm>
            <a:off x="1399822" y="361245"/>
            <a:ext cx="598144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Theorem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Chord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Algorithm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586F16-93AE-FA47-99DC-66BA2F02ADC1}"/>
              </a:ext>
            </a:extLst>
          </p:cNvPr>
          <p:cNvSpPr txBox="1"/>
          <p:nvPr/>
        </p:nvSpPr>
        <p:spPr>
          <a:xfrm>
            <a:off x="1336901" y="1658330"/>
            <a:ext cx="61072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Key</a:t>
            </a:r>
            <a:endParaRPr lang="zh-CN" altLang="en-US" sz="3600" dirty="0"/>
          </a:p>
          <a:p>
            <a:r>
              <a:rPr lang="zh-CN" altLang="en-US" sz="3600" dirty="0"/>
              <a:t>– </a:t>
            </a:r>
            <a:r>
              <a:rPr lang="en-US" altLang="zh-CN" sz="3600" dirty="0"/>
              <a:t>File</a:t>
            </a:r>
            <a:r>
              <a:rPr lang="zh-CN" altLang="en-US" sz="3600" dirty="0"/>
              <a:t> </a:t>
            </a:r>
            <a:r>
              <a:rPr lang="en-US" altLang="zh-CN" sz="3600" dirty="0"/>
              <a:t>Map</a:t>
            </a:r>
            <a:r>
              <a:rPr lang="zh-CN" altLang="en-US" sz="3600" dirty="0"/>
              <a:t>：</a:t>
            </a:r>
            <a:r>
              <a:rPr lang="en-US" altLang="zh-CN" sz="3600" dirty="0">
                <a:solidFill>
                  <a:schemeClr val="accent1"/>
                </a:solidFill>
              </a:rPr>
              <a:t>Where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store</a:t>
            </a:r>
            <a:r>
              <a:rPr lang="zh-CN" altLang="en-US" sz="3600" dirty="0"/>
              <a:t>？</a:t>
            </a:r>
          </a:p>
          <a:p>
            <a:endParaRPr lang="zh-CN" altLang="en-US" sz="3600" dirty="0"/>
          </a:p>
          <a:p>
            <a:r>
              <a:rPr lang="zh-CN" altLang="en-US" sz="3600" dirty="0"/>
              <a:t>– </a:t>
            </a:r>
            <a:r>
              <a:rPr lang="en-US" altLang="zh-CN" sz="3600" dirty="0"/>
              <a:t>File</a:t>
            </a:r>
            <a:r>
              <a:rPr lang="zh-CN" altLang="en-US" sz="3600" dirty="0"/>
              <a:t> </a:t>
            </a:r>
            <a:r>
              <a:rPr lang="en-US" altLang="zh-CN" sz="3600" dirty="0"/>
              <a:t>Searching</a:t>
            </a:r>
            <a:r>
              <a:rPr lang="zh-CN" altLang="en-US" sz="3600" dirty="0"/>
              <a:t>：</a:t>
            </a:r>
            <a:r>
              <a:rPr lang="en-US" altLang="zh-CN" sz="3600" dirty="0">
                <a:solidFill>
                  <a:schemeClr val="accent1"/>
                </a:solidFill>
              </a:rPr>
              <a:t>Where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find</a:t>
            </a:r>
            <a:r>
              <a:rPr lang="zh-CN" altLang="en-US" sz="3600" dirty="0"/>
              <a:t>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499E71-41AE-5E46-8455-7C1C3635F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647" y="4492050"/>
            <a:ext cx="9196706" cy="49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15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>
            <a:extLst>
              <a:ext uri="{FF2B5EF4-FFF2-40B4-BE49-F238E27FC236}">
                <a16:creationId xmlns:a16="http://schemas.microsoft.com/office/drawing/2014/main" id="{97584523-C1D3-CB43-8914-A83B2FD69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1159"/>
            <a:ext cx="6061428" cy="555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875DA79-53EC-1742-998E-62A4C25E22A0}"/>
              </a:ext>
            </a:extLst>
          </p:cNvPr>
          <p:cNvSpPr txBox="1"/>
          <p:nvPr/>
        </p:nvSpPr>
        <p:spPr>
          <a:xfrm>
            <a:off x="1399822" y="361245"/>
            <a:ext cx="598144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Theorem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Chord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Algorithm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D063A1-BC70-4C43-BD4C-9217FDC49845}"/>
              </a:ext>
            </a:extLst>
          </p:cNvPr>
          <p:cNvSpPr txBox="1"/>
          <p:nvPr/>
        </p:nvSpPr>
        <p:spPr>
          <a:xfrm>
            <a:off x="0" y="1323236"/>
            <a:ext cx="61555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= 7</a:t>
            </a:r>
            <a:endParaRPr kumimoji="1"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577AF8-3011-4E49-A885-A98C9F448E1A}"/>
              </a:ext>
            </a:extLst>
          </p:cNvPr>
          <p:cNvSpPr txBox="1"/>
          <p:nvPr/>
        </p:nvSpPr>
        <p:spPr>
          <a:xfrm>
            <a:off x="6232787" y="2055420"/>
            <a:ext cx="615808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dirty="0"/>
              <a:t>(K10,N14) </a:t>
            </a:r>
            <a:endParaRPr lang="en-US" altLang="zh-CN" sz="4000" dirty="0"/>
          </a:p>
          <a:p>
            <a:r>
              <a:rPr lang="zh-CN" altLang="en-US" sz="4000" dirty="0"/>
              <a:t>(K24,N32) </a:t>
            </a:r>
            <a:endParaRPr lang="en-US" altLang="zh-CN" sz="4000" dirty="0"/>
          </a:p>
          <a:p>
            <a:r>
              <a:rPr lang="zh-CN" altLang="en-US" sz="4000" dirty="0"/>
              <a:t>(K30,N32) </a:t>
            </a:r>
            <a:endParaRPr lang="en-US" altLang="zh-CN" sz="4000" dirty="0"/>
          </a:p>
          <a:p>
            <a:r>
              <a:rPr lang="zh-CN" altLang="en-US" sz="4000" dirty="0"/>
              <a:t>(K38,N38) </a:t>
            </a:r>
            <a:endParaRPr lang="en-US" altLang="zh-CN" sz="4000" dirty="0"/>
          </a:p>
          <a:p>
            <a:r>
              <a:rPr lang="zh-CN" altLang="en-US" sz="4000" dirty="0"/>
              <a:t>(K54,N56)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808CC3-93D0-8341-A217-426A4589CBAC}"/>
              </a:ext>
            </a:extLst>
          </p:cNvPr>
          <p:cNvSpPr txBox="1"/>
          <p:nvPr/>
        </p:nvSpPr>
        <p:spPr>
          <a:xfrm>
            <a:off x="6232787" y="1569457"/>
            <a:ext cx="209672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(File, Node)</a:t>
            </a:r>
            <a:endParaRPr kumimoji="1" lang="zh-CN" altLang="en-US" sz="28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89703ED-D403-C444-9B1F-077D115C2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787" y="1044481"/>
            <a:ext cx="54356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80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7511046-88C4-8F4F-A891-F4BBF23AF2BD}"/>
              </a:ext>
            </a:extLst>
          </p:cNvPr>
          <p:cNvSpPr txBox="1"/>
          <p:nvPr/>
        </p:nvSpPr>
        <p:spPr>
          <a:xfrm>
            <a:off x="1399822" y="361245"/>
            <a:ext cx="211756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" altLang="zh-CN" sz="3200" dirty="0" err="1">
                <a:latin typeface="Bradley Hand ITC" panose="020F0502020204030204" pitchFamily="34" charset="0"/>
                <a:ea typeface="Microsoft YaHei" panose="020B0503020204020204" pitchFamily="34" charset="-122"/>
                <a:cs typeface="Bradley Hand ITC" panose="020F0502020204030204" pitchFamily="34" charset="0"/>
              </a:rPr>
              <a:t>Danke</a:t>
            </a:r>
            <a:r>
              <a:rPr lang="en" altLang="zh-CN" sz="3200" dirty="0">
                <a:latin typeface="Bradley Hand ITC" panose="020F0502020204030204" pitchFamily="34" charset="0"/>
                <a:ea typeface="Microsoft YaHei" panose="020B0503020204020204" pitchFamily="34" charset="-122"/>
                <a:cs typeface="Bradley Hand ITC" panose="020F0502020204030204" pitchFamily="34" charset="0"/>
              </a:rPr>
              <a:t> </a:t>
            </a:r>
            <a:r>
              <a:rPr lang="en" altLang="zh-CN" sz="3200" dirty="0" err="1">
                <a:latin typeface="Bradley Hand ITC" panose="020F0502020204030204" pitchFamily="34" charset="0"/>
                <a:ea typeface="Microsoft YaHei" panose="020B0503020204020204" pitchFamily="34" charset="-122"/>
                <a:cs typeface="Bradley Hand ITC" panose="020F0502020204030204" pitchFamily="34" charset="0"/>
              </a:rPr>
              <a:t>schön</a:t>
            </a:r>
            <a:endParaRPr lang="en-US" altLang="zh-CN" sz="3200" dirty="0">
              <a:latin typeface="Bradley Hand ITC" panose="020F0502020204030204" pitchFamily="34" charset="0"/>
              <a:ea typeface="Microsoft YaHei" panose="020B0503020204020204" pitchFamily="34" charset="-122"/>
              <a:cs typeface="Bradley Hand ITC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1B18B3-5847-1449-B033-3525C92BB5CE}"/>
              </a:ext>
            </a:extLst>
          </p:cNvPr>
          <p:cNvSpPr txBox="1"/>
          <p:nvPr/>
        </p:nvSpPr>
        <p:spPr>
          <a:xfrm>
            <a:off x="406399" y="2402048"/>
            <a:ext cx="11932356" cy="22775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8800" b="1" dirty="0">
                <a:latin typeface="Bradley Hand ITC" panose="03070402050302030203" pitchFamily="66" charset="0"/>
                <a:ea typeface="微软雅黑" panose="020B0503020204020204" pitchFamily="34" charset="-122"/>
              </a:rPr>
              <a:t>Thanks</a:t>
            </a:r>
            <a:r>
              <a:rPr kumimoji="1" lang="zh-CN" altLang="en-US" sz="8800" b="1" dirty="0">
                <a:latin typeface="Bradley Hand ITC" panose="03070402050302030203" pitchFamily="66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8800" b="1" dirty="0">
                <a:latin typeface="Bradley Hand ITC" panose="03070402050302030203" pitchFamily="66" charset="0"/>
                <a:ea typeface="微软雅黑" panose="020B0503020204020204" pitchFamily="34" charset="-122"/>
              </a:rPr>
              <a:t>for</a:t>
            </a:r>
            <a:r>
              <a:rPr kumimoji="1" lang="zh-CN" altLang="en-US" sz="8800" b="1" dirty="0">
                <a:latin typeface="Bradley Hand ITC" panose="03070402050302030203" pitchFamily="66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8800" b="1" dirty="0">
                <a:latin typeface="Bradley Hand ITC" panose="03070402050302030203" pitchFamily="66" charset="0"/>
                <a:ea typeface="微软雅黑" panose="020B0503020204020204" pitchFamily="34" charset="-122"/>
              </a:rPr>
              <a:t>Listening </a:t>
            </a:r>
            <a:r>
              <a:rPr kumimoji="1" lang="en-US" altLang="zh-CN" sz="7200" b="1" dirty="0">
                <a:latin typeface="Bradley Hand ITC" panose="03070402050302030203" pitchFamily="66" charset="0"/>
                <a:ea typeface="微软雅黑" panose="020B0503020204020204" pitchFamily="34" charset="-122"/>
              </a:rPr>
              <a:t>!~</a:t>
            </a:r>
          </a:p>
          <a:p>
            <a:r>
              <a:rPr lang="zh-CN" altLang="en-US" sz="6000" dirty="0"/>
              <a:t>                 </a:t>
            </a:r>
            <a:r>
              <a:rPr lang="en-US" altLang="zh-CN" sz="6000" dirty="0"/>
              <a:t>(</a:t>
            </a:r>
            <a:r>
              <a:rPr lang="th-TH" altLang="zh-CN" sz="6000" dirty="0"/>
              <a:t>๑•͈</a:t>
            </a:r>
            <a:r>
              <a:rPr lang="en" altLang="zh-CN" sz="6000" dirty="0"/>
              <a:t>ᴗ•͈</a:t>
            </a:r>
            <a:r>
              <a:rPr lang="en-US" altLang="zh-CN" sz="6000" dirty="0"/>
              <a:t>)</a:t>
            </a:r>
            <a:r>
              <a:rPr lang="ja-JP" altLang="en-US" sz="6000"/>
              <a:t>ﾉ♥ </a:t>
            </a:r>
            <a:endParaRPr kumimoji="1" lang="zh-CN" altLang="en-US" sz="23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329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71BE2B0-986E-ED49-9E16-D5A4578B5724}"/>
              </a:ext>
            </a:extLst>
          </p:cNvPr>
          <p:cNvSpPr txBox="1"/>
          <p:nvPr/>
        </p:nvSpPr>
        <p:spPr>
          <a:xfrm>
            <a:off x="0" y="1523495"/>
            <a:ext cx="1210168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 Distributed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File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Sharing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Based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P2P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&amp;&amp;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Chord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Algorithm</a:t>
            </a:r>
            <a:endParaRPr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56CE6A-635D-7A40-B7EA-BC0014B05360}"/>
              </a:ext>
            </a:extLst>
          </p:cNvPr>
          <p:cNvSpPr txBox="1"/>
          <p:nvPr/>
        </p:nvSpPr>
        <p:spPr>
          <a:xfrm>
            <a:off x="5712177" y="3644430"/>
            <a:ext cx="6016979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Outline              [ 3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Theorems          [ 9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Implements       [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Improvements  [ ]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13E90D-A5D6-384D-8BE7-102F119FCD75}"/>
              </a:ext>
            </a:extLst>
          </p:cNvPr>
          <p:cNvSpPr txBox="1"/>
          <p:nvPr/>
        </p:nvSpPr>
        <p:spPr>
          <a:xfrm>
            <a:off x="1399822" y="361245"/>
            <a:ext cx="90890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673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75DA79-53EC-1742-998E-62A4C25E22A0}"/>
              </a:ext>
            </a:extLst>
          </p:cNvPr>
          <p:cNvSpPr txBox="1"/>
          <p:nvPr/>
        </p:nvSpPr>
        <p:spPr>
          <a:xfrm>
            <a:off x="1399822" y="361245"/>
            <a:ext cx="152125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8B0C3F-58CD-E744-A20F-5C994162BFDA}"/>
              </a:ext>
            </a:extLst>
          </p:cNvPr>
          <p:cNvSpPr txBox="1"/>
          <p:nvPr/>
        </p:nvSpPr>
        <p:spPr>
          <a:xfrm>
            <a:off x="235700" y="1035700"/>
            <a:ext cx="9318898" cy="65609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Decentralized Network Structure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IPv4/IPv6 Double-Stack Protocol Support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RSA/SHA 512 Security Transmitting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*nix like User Command Interface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Broken Transfer Resume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Parallel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Downloading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65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75DA79-53EC-1742-998E-62A4C25E22A0}"/>
              </a:ext>
            </a:extLst>
          </p:cNvPr>
          <p:cNvSpPr txBox="1"/>
          <p:nvPr/>
        </p:nvSpPr>
        <p:spPr>
          <a:xfrm>
            <a:off x="1399822" y="361245"/>
            <a:ext cx="436658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C/S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CC937D-1749-1B43-8C6B-3B05AF5E5B61}"/>
              </a:ext>
            </a:extLst>
          </p:cNvPr>
          <p:cNvSpPr txBox="1"/>
          <p:nvPr/>
        </p:nvSpPr>
        <p:spPr>
          <a:xfrm>
            <a:off x="268667" y="1064632"/>
            <a:ext cx="11654665" cy="6516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 is a </a:t>
            </a:r>
            <a:r>
              <a:rPr kumimoji="1"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Distributed Group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and </a:t>
            </a:r>
            <a:r>
              <a:rPr kumimoji="1"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DISTRIBUTED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45CAA5-B6F3-AF44-B6BB-93D72C58A5B0}"/>
              </a:ext>
            </a:extLst>
          </p:cNvPr>
          <p:cNvSpPr/>
          <p:nvPr/>
        </p:nvSpPr>
        <p:spPr>
          <a:xfrm>
            <a:off x="4022631" y="2095722"/>
            <a:ext cx="2528711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  <a:endParaRPr kumimoji="1" lang="zh-CN" altLang="en-US" sz="36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虚尾箭头 8">
            <a:extLst>
              <a:ext uri="{FF2B5EF4-FFF2-40B4-BE49-F238E27FC236}">
                <a16:creationId xmlns:a16="http://schemas.microsoft.com/office/drawing/2014/main" id="{1B05A01C-803C-A048-B6D3-22596618194C}"/>
              </a:ext>
            </a:extLst>
          </p:cNvPr>
          <p:cNvSpPr/>
          <p:nvPr/>
        </p:nvSpPr>
        <p:spPr>
          <a:xfrm rot="6897026">
            <a:off x="1997686" y="4275895"/>
            <a:ext cx="512233" cy="1961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8B18EB3-7CD2-494C-B840-25077DDE2B83}"/>
              </a:ext>
            </a:extLst>
          </p:cNvPr>
          <p:cNvSpPr/>
          <p:nvPr/>
        </p:nvSpPr>
        <p:spPr>
          <a:xfrm>
            <a:off x="2351875" y="3504011"/>
            <a:ext cx="959556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Router</a:t>
            </a:r>
            <a:endParaRPr kumimoji="1" lang="zh-CN" altLang="en-US" dirty="0"/>
          </a:p>
        </p:txBody>
      </p:sp>
      <p:sp>
        <p:nvSpPr>
          <p:cNvPr id="14" name="虚尾箭头 13">
            <a:extLst>
              <a:ext uri="{FF2B5EF4-FFF2-40B4-BE49-F238E27FC236}">
                <a16:creationId xmlns:a16="http://schemas.microsoft.com/office/drawing/2014/main" id="{C7EFB8C8-109D-8F46-82D3-51081754FBED}"/>
              </a:ext>
            </a:extLst>
          </p:cNvPr>
          <p:cNvSpPr/>
          <p:nvPr/>
        </p:nvSpPr>
        <p:spPr>
          <a:xfrm rot="4218297">
            <a:off x="5296612" y="3013275"/>
            <a:ext cx="512233" cy="1961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虚尾箭头 14">
            <a:extLst>
              <a:ext uri="{FF2B5EF4-FFF2-40B4-BE49-F238E27FC236}">
                <a16:creationId xmlns:a16="http://schemas.microsoft.com/office/drawing/2014/main" id="{20310DEA-EA7C-7C47-8ACC-588E180FC5CC}"/>
              </a:ext>
            </a:extLst>
          </p:cNvPr>
          <p:cNvSpPr/>
          <p:nvPr/>
        </p:nvSpPr>
        <p:spPr>
          <a:xfrm rot="5400000">
            <a:off x="2575536" y="4293364"/>
            <a:ext cx="512233" cy="1961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虚尾箭头 15">
            <a:extLst>
              <a:ext uri="{FF2B5EF4-FFF2-40B4-BE49-F238E27FC236}">
                <a16:creationId xmlns:a16="http://schemas.microsoft.com/office/drawing/2014/main" id="{AA7B31B7-8912-004F-A0BC-43EC0B5DAB97}"/>
              </a:ext>
            </a:extLst>
          </p:cNvPr>
          <p:cNvSpPr/>
          <p:nvPr/>
        </p:nvSpPr>
        <p:spPr>
          <a:xfrm rot="3429651">
            <a:off x="3177715" y="4281109"/>
            <a:ext cx="512233" cy="1961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AF9BB0E-10E5-154B-B4BE-852570DC71F8}"/>
              </a:ext>
            </a:extLst>
          </p:cNvPr>
          <p:cNvSpPr/>
          <p:nvPr/>
        </p:nvSpPr>
        <p:spPr>
          <a:xfrm>
            <a:off x="1399822" y="4855483"/>
            <a:ext cx="818593" cy="361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USER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50088A3-764F-E74B-A015-04257589D99C}"/>
              </a:ext>
            </a:extLst>
          </p:cNvPr>
          <p:cNvSpPr/>
          <p:nvPr/>
        </p:nvSpPr>
        <p:spPr>
          <a:xfrm>
            <a:off x="2422355" y="4849466"/>
            <a:ext cx="818593" cy="361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USER</a:t>
            </a:r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8ADD1CB-DF1F-1448-B805-EABD2A3CC319}"/>
              </a:ext>
            </a:extLst>
          </p:cNvPr>
          <p:cNvSpPr/>
          <p:nvPr/>
        </p:nvSpPr>
        <p:spPr>
          <a:xfrm>
            <a:off x="3446894" y="4849466"/>
            <a:ext cx="818593" cy="361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USER</a:t>
            </a:r>
            <a:endParaRPr kumimoji="1" lang="zh-CN" altLang="en-US" dirty="0"/>
          </a:p>
        </p:txBody>
      </p:sp>
      <p:sp>
        <p:nvSpPr>
          <p:cNvPr id="20" name="虚尾箭头 19">
            <a:extLst>
              <a:ext uri="{FF2B5EF4-FFF2-40B4-BE49-F238E27FC236}">
                <a16:creationId xmlns:a16="http://schemas.microsoft.com/office/drawing/2014/main" id="{220C6ADD-0E31-2345-BA38-849D22E26C76}"/>
              </a:ext>
            </a:extLst>
          </p:cNvPr>
          <p:cNvSpPr/>
          <p:nvPr/>
        </p:nvSpPr>
        <p:spPr>
          <a:xfrm rot="6897026">
            <a:off x="5030870" y="4275895"/>
            <a:ext cx="512233" cy="1961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4B2FF9F-530D-C347-A456-B45AC60F1DE0}"/>
              </a:ext>
            </a:extLst>
          </p:cNvPr>
          <p:cNvSpPr/>
          <p:nvPr/>
        </p:nvSpPr>
        <p:spPr>
          <a:xfrm>
            <a:off x="5385059" y="3504011"/>
            <a:ext cx="959556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Router</a:t>
            </a:r>
            <a:endParaRPr kumimoji="1" lang="zh-CN" altLang="en-US" dirty="0"/>
          </a:p>
        </p:txBody>
      </p:sp>
      <p:sp>
        <p:nvSpPr>
          <p:cNvPr id="22" name="虚尾箭头 21">
            <a:extLst>
              <a:ext uri="{FF2B5EF4-FFF2-40B4-BE49-F238E27FC236}">
                <a16:creationId xmlns:a16="http://schemas.microsoft.com/office/drawing/2014/main" id="{64D76060-AD0E-6740-9BB2-3B8100A83721}"/>
              </a:ext>
            </a:extLst>
          </p:cNvPr>
          <p:cNvSpPr/>
          <p:nvPr/>
        </p:nvSpPr>
        <p:spPr>
          <a:xfrm rot="5400000">
            <a:off x="5608720" y="4293364"/>
            <a:ext cx="512233" cy="1961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虚尾箭头 22">
            <a:extLst>
              <a:ext uri="{FF2B5EF4-FFF2-40B4-BE49-F238E27FC236}">
                <a16:creationId xmlns:a16="http://schemas.microsoft.com/office/drawing/2014/main" id="{6450D6A9-B8AF-5345-9648-7E361464C64C}"/>
              </a:ext>
            </a:extLst>
          </p:cNvPr>
          <p:cNvSpPr/>
          <p:nvPr/>
        </p:nvSpPr>
        <p:spPr>
          <a:xfrm rot="3429651">
            <a:off x="6210899" y="4281109"/>
            <a:ext cx="512233" cy="1961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30FE8B5-7CDB-0E4E-B699-930F2E153A44}"/>
              </a:ext>
            </a:extLst>
          </p:cNvPr>
          <p:cNvSpPr/>
          <p:nvPr/>
        </p:nvSpPr>
        <p:spPr>
          <a:xfrm>
            <a:off x="4433006" y="4855483"/>
            <a:ext cx="818593" cy="361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USER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BE94E6A-CA25-854F-AB71-38345C53E8AE}"/>
              </a:ext>
            </a:extLst>
          </p:cNvPr>
          <p:cNvSpPr/>
          <p:nvPr/>
        </p:nvSpPr>
        <p:spPr>
          <a:xfrm>
            <a:off x="5455539" y="4849466"/>
            <a:ext cx="818593" cy="361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USER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95872C5-B2F2-964C-B75B-ECEFD589B150}"/>
              </a:ext>
            </a:extLst>
          </p:cNvPr>
          <p:cNvSpPr/>
          <p:nvPr/>
        </p:nvSpPr>
        <p:spPr>
          <a:xfrm>
            <a:off x="6480078" y="4849466"/>
            <a:ext cx="818593" cy="361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USER</a:t>
            </a:r>
            <a:endParaRPr kumimoji="1" lang="zh-CN" altLang="en-US" dirty="0"/>
          </a:p>
        </p:txBody>
      </p:sp>
      <p:sp>
        <p:nvSpPr>
          <p:cNvPr id="27" name="虚尾箭头 26">
            <a:extLst>
              <a:ext uri="{FF2B5EF4-FFF2-40B4-BE49-F238E27FC236}">
                <a16:creationId xmlns:a16="http://schemas.microsoft.com/office/drawing/2014/main" id="{3DB9DE75-7D98-534F-95F1-8D40226602B2}"/>
              </a:ext>
            </a:extLst>
          </p:cNvPr>
          <p:cNvSpPr/>
          <p:nvPr/>
        </p:nvSpPr>
        <p:spPr>
          <a:xfrm rot="6897026">
            <a:off x="8064054" y="4269878"/>
            <a:ext cx="512233" cy="1961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5758E6D-F7F3-3344-A5CA-0813679ACF5C}"/>
              </a:ext>
            </a:extLst>
          </p:cNvPr>
          <p:cNvSpPr/>
          <p:nvPr/>
        </p:nvSpPr>
        <p:spPr>
          <a:xfrm>
            <a:off x="8418243" y="3497994"/>
            <a:ext cx="959556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Router</a:t>
            </a:r>
            <a:endParaRPr kumimoji="1" lang="zh-CN" altLang="en-US" dirty="0"/>
          </a:p>
        </p:txBody>
      </p:sp>
      <p:sp>
        <p:nvSpPr>
          <p:cNvPr id="29" name="虚尾箭头 28">
            <a:extLst>
              <a:ext uri="{FF2B5EF4-FFF2-40B4-BE49-F238E27FC236}">
                <a16:creationId xmlns:a16="http://schemas.microsoft.com/office/drawing/2014/main" id="{D5009F9A-1D0D-A34B-9DB5-306557D84C87}"/>
              </a:ext>
            </a:extLst>
          </p:cNvPr>
          <p:cNvSpPr/>
          <p:nvPr/>
        </p:nvSpPr>
        <p:spPr>
          <a:xfrm rot="5400000">
            <a:off x="8641904" y="4287347"/>
            <a:ext cx="512233" cy="1961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虚尾箭头 29">
            <a:extLst>
              <a:ext uri="{FF2B5EF4-FFF2-40B4-BE49-F238E27FC236}">
                <a16:creationId xmlns:a16="http://schemas.microsoft.com/office/drawing/2014/main" id="{12AE8895-8E75-8742-969C-F022D67052B9}"/>
              </a:ext>
            </a:extLst>
          </p:cNvPr>
          <p:cNvSpPr/>
          <p:nvPr/>
        </p:nvSpPr>
        <p:spPr>
          <a:xfrm rot="3429651">
            <a:off x="9244083" y="4275092"/>
            <a:ext cx="512233" cy="1961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FAE40D1-6895-344F-8177-4BB217AB22A6}"/>
              </a:ext>
            </a:extLst>
          </p:cNvPr>
          <p:cNvSpPr/>
          <p:nvPr/>
        </p:nvSpPr>
        <p:spPr>
          <a:xfrm>
            <a:off x="7466190" y="4849466"/>
            <a:ext cx="818593" cy="361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USER</a:t>
            </a:r>
            <a:endParaRPr kumimoji="1"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D64E884-BDA3-1243-B19D-6294FFDB5DDD}"/>
              </a:ext>
            </a:extLst>
          </p:cNvPr>
          <p:cNvSpPr/>
          <p:nvPr/>
        </p:nvSpPr>
        <p:spPr>
          <a:xfrm>
            <a:off x="8488723" y="4843449"/>
            <a:ext cx="818593" cy="361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USER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022CB6B-47B9-7442-8060-06EC24AC9988}"/>
              </a:ext>
            </a:extLst>
          </p:cNvPr>
          <p:cNvSpPr/>
          <p:nvPr/>
        </p:nvSpPr>
        <p:spPr>
          <a:xfrm>
            <a:off x="9513262" y="4843449"/>
            <a:ext cx="818593" cy="361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USER</a:t>
            </a:r>
            <a:endParaRPr kumimoji="1" lang="zh-CN" altLang="en-US" dirty="0"/>
          </a:p>
        </p:txBody>
      </p:sp>
      <p:sp>
        <p:nvSpPr>
          <p:cNvPr id="34" name="虚尾箭头 33">
            <a:extLst>
              <a:ext uri="{FF2B5EF4-FFF2-40B4-BE49-F238E27FC236}">
                <a16:creationId xmlns:a16="http://schemas.microsoft.com/office/drawing/2014/main" id="{11D3D733-95CC-3547-BA1F-FFF572F0E40D}"/>
              </a:ext>
            </a:extLst>
          </p:cNvPr>
          <p:cNvSpPr/>
          <p:nvPr/>
        </p:nvSpPr>
        <p:spPr>
          <a:xfrm rot="1522811">
            <a:off x="6928303" y="2982969"/>
            <a:ext cx="1040634" cy="25675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虚尾箭头 34">
            <a:extLst>
              <a:ext uri="{FF2B5EF4-FFF2-40B4-BE49-F238E27FC236}">
                <a16:creationId xmlns:a16="http://schemas.microsoft.com/office/drawing/2014/main" id="{B0C31BA2-D9F2-DF4B-BDF0-1C179E8310B0}"/>
              </a:ext>
            </a:extLst>
          </p:cNvPr>
          <p:cNvSpPr/>
          <p:nvPr/>
        </p:nvSpPr>
        <p:spPr>
          <a:xfrm rot="7940997">
            <a:off x="3212421" y="2997323"/>
            <a:ext cx="512233" cy="1961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FBDCD2F-5635-E444-9C49-BAB92E416E0B}"/>
              </a:ext>
            </a:extLst>
          </p:cNvPr>
          <p:cNvSpPr txBox="1"/>
          <p:nvPr/>
        </p:nvSpPr>
        <p:spPr>
          <a:xfrm>
            <a:off x="3713552" y="5547147"/>
            <a:ext cx="39551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Classical Client / Server Architecture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563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75DA79-53EC-1742-998E-62A4C25E22A0}"/>
              </a:ext>
            </a:extLst>
          </p:cNvPr>
          <p:cNvSpPr txBox="1"/>
          <p:nvPr/>
        </p:nvSpPr>
        <p:spPr>
          <a:xfrm>
            <a:off x="1399822" y="361245"/>
            <a:ext cx="533280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C/S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CC937D-1749-1B43-8C6B-3B05AF5E5B61}"/>
              </a:ext>
            </a:extLst>
          </p:cNvPr>
          <p:cNvSpPr txBox="1"/>
          <p:nvPr/>
        </p:nvSpPr>
        <p:spPr>
          <a:xfrm>
            <a:off x="268667" y="1064632"/>
            <a:ext cx="11654665" cy="6516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 is a </a:t>
            </a:r>
            <a:r>
              <a:rPr kumimoji="1"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Distributed Group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and </a:t>
            </a:r>
            <a:r>
              <a:rPr kumimoji="1"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DISTRIBUTED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45CAA5-B6F3-AF44-B6BB-93D72C58A5B0}"/>
              </a:ext>
            </a:extLst>
          </p:cNvPr>
          <p:cNvSpPr/>
          <p:nvPr/>
        </p:nvSpPr>
        <p:spPr>
          <a:xfrm>
            <a:off x="1083733" y="2266932"/>
            <a:ext cx="2528711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  <a:endParaRPr kumimoji="1" lang="zh-CN" altLang="en-US" sz="36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FBDCD2F-5635-E444-9C49-BAB92E416E0B}"/>
              </a:ext>
            </a:extLst>
          </p:cNvPr>
          <p:cNvSpPr txBox="1"/>
          <p:nvPr/>
        </p:nvSpPr>
        <p:spPr>
          <a:xfrm>
            <a:off x="370527" y="5141716"/>
            <a:ext cx="395512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Classical Client / Server Architecture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9DBBD58C-64C9-2D4D-9766-BA247E936DAB}"/>
              </a:ext>
            </a:extLst>
          </p:cNvPr>
          <p:cNvSpPr/>
          <p:nvPr/>
        </p:nvSpPr>
        <p:spPr>
          <a:xfrm>
            <a:off x="2020710" y="3065934"/>
            <a:ext cx="293512" cy="925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下箭头 35">
            <a:extLst>
              <a:ext uri="{FF2B5EF4-FFF2-40B4-BE49-F238E27FC236}">
                <a16:creationId xmlns:a16="http://schemas.microsoft.com/office/drawing/2014/main" id="{AF529E73-719B-8243-BEDC-90E6C9A9E7C8}"/>
              </a:ext>
            </a:extLst>
          </p:cNvPr>
          <p:cNvSpPr/>
          <p:nvPr/>
        </p:nvSpPr>
        <p:spPr>
          <a:xfrm rot="10800000">
            <a:off x="2348088" y="3065934"/>
            <a:ext cx="293512" cy="925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10B47DB-F912-A34C-839E-1A12163AC806}"/>
              </a:ext>
            </a:extLst>
          </p:cNvPr>
          <p:cNvSpPr/>
          <p:nvPr/>
        </p:nvSpPr>
        <p:spPr>
          <a:xfrm>
            <a:off x="1049866" y="4079425"/>
            <a:ext cx="2528711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kumimoji="1" lang="zh-CN" altLang="en-US" sz="36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801ABC-2607-494F-92AC-DCD17FC18F83}"/>
              </a:ext>
            </a:extLst>
          </p:cNvPr>
          <p:cNvSpPr txBox="1"/>
          <p:nvPr/>
        </p:nvSpPr>
        <p:spPr>
          <a:xfrm>
            <a:off x="4709472" y="2429508"/>
            <a:ext cx="6690165" cy="21544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Easy to build / improve / </a:t>
            </a:r>
            <a:r>
              <a:rPr kumimoji="1" lang="en-US" altLang="zh-CN" sz="2800" b="1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maitain</a:t>
            </a:r>
            <a:endParaRPr kumimoji="1" lang="en-US" altLang="zh-CN" sz="28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 Information Security</a:t>
            </a:r>
          </a:p>
          <a:p>
            <a:pPr lvl="1"/>
            <a:endParaRPr kumimoji="1" lang="en-US" altLang="zh-CN" sz="28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zh-CN" altLang="en-US" sz="28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BDFB141-4A90-A84E-B4CC-CB96927D4F43}"/>
              </a:ext>
            </a:extLst>
          </p:cNvPr>
          <p:cNvSpPr txBox="1"/>
          <p:nvPr/>
        </p:nvSpPr>
        <p:spPr>
          <a:xfrm>
            <a:off x="4743336" y="3928850"/>
            <a:ext cx="6690165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 Stability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Broadband</a:t>
            </a:r>
            <a:r>
              <a:rPr kumimoji="1" lang="zh-CN" altLang="en-US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Decrease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zh-CN" altLang="en-US" sz="28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902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75DA79-53EC-1742-998E-62A4C25E22A0}"/>
              </a:ext>
            </a:extLst>
          </p:cNvPr>
          <p:cNvSpPr txBox="1"/>
          <p:nvPr/>
        </p:nvSpPr>
        <p:spPr>
          <a:xfrm>
            <a:off x="1399822" y="361245"/>
            <a:ext cx="248747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CC937D-1749-1B43-8C6B-3B05AF5E5B61}"/>
              </a:ext>
            </a:extLst>
          </p:cNvPr>
          <p:cNvSpPr txBox="1"/>
          <p:nvPr/>
        </p:nvSpPr>
        <p:spPr>
          <a:xfrm>
            <a:off x="268667" y="1064632"/>
            <a:ext cx="11654665" cy="6516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 is a </a:t>
            </a:r>
            <a:r>
              <a:rPr kumimoji="1"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Distributed Group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and </a:t>
            </a:r>
            <a:r>
              <a:rPr kumimoji="1"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DISTRIBUTED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EF8FE8-BF24-C745-8E82-E71DE6E42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59" y="2077533"/>
            <a:ext cx="3935308" cy="37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41AA02B-0082-7441-B1CD-01B306C43BD0}"/>
              </a:ext>
            </a:extLst>
          </p:cNvPr>
          <p:cNvSpPr txBox="1"/>
          <p:nvPr/>
        </p:nvSpPr>
        <p:spPr>
          <a:xfrm>
            <a:off x="675905" y="5939172"/>
            <a:ext cx="39353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" altLang="zh-CN" sz="2800" dirty="0"/>
              <a:t>Von Neumann architecture</a:t>
            </a:r>
            <a:endParaRPr kumimoji="1" lang="zh-CN" altLang="en-US" sz="2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032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75DA79-53EC-1742-998E-62A4C25E22A0}"/>
              </a:ext>
            </a:extLst>
          </p:cNvPr>
          <p:cNvSpPr txBox="1"/>
          <p:nvPr/>
        </p:nvSpPr>
        <p:spPr>
          <a:xfrm>
            <a:off x="1399822" y="361245"/>
            <a:ext cx="436658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C/S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CC937D-1749-1B43-8C6B-3B05AF5E5B61}"/>
              </a:ext>
            </a:extLst>
          </p:cNvPr>
          <p:cNvSpPr txBox="1"/>
          <p:nvPr/>
        </p:nvSpPr>
        <p:spPr>
          <a:xfrm>
            <a:off x="268667" y="1064632"/>
            <a:ext cx="11654665" cy="6516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 is a </a:t>
            </a:r>
            <a:r>
              <a:rPr kumimoji="1"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Distributed Group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and </a:t>
            </a:r>
            <a:r>
              <a:rPr kumimoji="1"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DISTRIBUTED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6" name="虚尾箭头 5">
            <a:extLst>
              <a:ext uri="{FF2B5EF4-FFF2-40B4-BE49-F238E27FC236}">
                <a16:creationId xmlns:a16="http://schemas.microsoft.com/office/drawing/2014/main" id="{E9E6DE37-8EDD-6D4B-A0D6-B852108F051E}"/>
              </a:ext>
            </a:extLst>
          </p:cNvPr>
          <p:cNvSpPr/>
          <p:nvPr/>
        </p:nvSpPr>
        <p:spPr>
          <a:xfrm rot="6897026">
            <a:off x="1523553" y="3743683"/>
            <a:ext cx="512233" cy="1961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E39AD8-7BFD-C44F-B1B2-65B1D3551602}"/>
              </a:ext>
            </a:extLst>
          </p:cNvPr>
          <p:cNvSpPr/>
          <p:nvPr/>
        </p:nvSpPr>
        <p:spPr>
          <a:xfrm>
            <a:off x="1877742" y="2971799"/>
            <a:ext cx="959556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Router</a:t>
            </a:r>
            <a:endParaRPr kumimoji="1" lang="zh-CN" altLang="en-US" dirty="0"/>
          </a:p>
        </p:txBody>
      </p:sp>
      <p:sp>
        <p:nvSpPr>
          <p:cNvPr id="8" name="虚尾箭头 7">
            <a:extLst>
              <a:ext uri="{FF2B5EF4-FFF2-40B4-BE49-F238E27FC236}">
                <a16:creationId xmlns:a16="http://schemas.microsoft.com/office/drawing/2014/main" id="{AE310BC5-1000-AE4C-B4F0-87C4B22278A3}"/>
              </a:ext>
            </a:extLst>
          </p:cNvPr>
          <p:cNvSpPr/>
          <p:nvPr/>
        </p:nvSpPr>
        <p:spPr>
          <a:xfrm rot="5400000">
            <a:off x="2101403" y="3761152"/>
            <a:ext cx="512233" cy="1961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虚尾箭头 8">
            <a:extLst>
              <a:ext uri="{FF2B5EF4-FFF2-40B4-BE49-F238E27FC236}">
                <a16:creationId xmlns:a16="http://schemas.microsoft.com/office/drawing/2014/main" id="{4AE0EAF4-EC29-B648-B23A-10AA8CDC4DF4}"/>
              </a:ext>
            </a:extLst>
          </p:cNvPr>
          <p:cNvSpPr/>
          <p:nvPr/>
        </p:nvSpPr>
        <p:spPr>
          <a:xfrm rot="3429651">
            <a:off x="2703582" y="3748897"/>
            <a:ext cx="512233" cy="1961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03F7A7-1A16-BE4B-A003-104275CB39D7}"/>
              </a:ext>
            </a:extLst>
          </p:cNvPr>
          <p:cNvSpPr/>
          <p:nvPr/>
        </p:nvSpPr>
        <p:spPr>
          <a:xfrm>
            <a:off x="925689" y="4323271"/>
            <a:ext cx="818593" cy="361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USER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458FB4-BCA6-0841-BC88-A07DAF8CF862}"/>
              </a:ext>
            </a:extLst>
          </p:cNvPr>
          <p:cNvSpPr/>
          <p:nvPr/>
        </p:nvSpPr>
        <p:spPr>
          <a:xfrm>
            <a:off x="1948222" y="4317254"/>
            <a:ext cx="818593" cy="361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USER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3AFA096-4551-7B45-8952-04A8000B8365}"/>
              </a:ext>
            </a:extLst>
          </p:cNvPr>
          <p:cNvSpPr/>
          <p:nvPr/>
        </p:nvSpPr>
        <p:spPr>
          <a:xfrm>
            <a:off x="2972761" y="4317254"/>
            <a:ext cx="818593" cy="361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USER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CB210E-FE74-2948-9C8C-F730E85BC955}"/>
              </a:ext>
            </a:extLst>
          </p:cNvPr>
          <p:cNvSpPr txBox="1"/>
          <p:nvPr/>
        </p:nvSpPr>
        <p:spPr>
          <a:xfrm>
            <a:off x="524773" y="5238086"/>
            <a:ext cx="55564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Peer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Peer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(P2P) Architecture</a:t>
            </a:r>
            <a:endParaRPr kumimoji="1"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曲线连接符 13">
            <a:extLst>
              <a:ext uri="{FF2B5EF4-FFF2-40B4-BE49-F238E27FC236}">
                <a16:creationId xmlns:a16="http://schemas.microsoft.com/office/drawing/2014/main" id="{6E65AC9A-C303-9F4F-95A0-88759BB92A02}"/>
              </a:ext>
            </a:extLst>
          </p:cNvPr>
          <p:cNvCxnSpPr>
            <a:cxnSpLocks/>
            <a:stCxn id="10" idx="2"/>
            <a:endCxn id="11" idx="2"/>
          </p:cNvCxnSpPr>
          <p:nvPr/>
        </p:nvCxnSpPr>
        <p:spPr>
          <a:xfrm rot="5400000" flipH="1" flipV="1">
            <a:off x="1843243" y="4170240"/>
            <a:ext cx="6017" cy="1022533"/>
          </a:xfrm>
          <a:prstGeom prst="curvedConnector3">
            <a:avLst>
              <a:gd name="adj1" fmla="val -37992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EC98144A-C0A8-5240-B6C6-396A74C3B217}"/>
              </a:ext>
            </a:extLst>
          </p:cNvPr>
          <p:cNvCxnSpPr>
            <a:stCxn id="10" idx="2"/>
            <a:endCxn id="12" idx="2"/>
          </p:cNvCxnSpPr>
          <p:nvPr/>
        </p:nvCxnSpPr>
        <p:spPr>
          <a:xfrm rot="5400000" flipH="1" flipV="1">
            <a:off x="2355513" y="3657971"/>
            <a:ext cx="6017" cy="2047072"/>
          </a:xfrm>
          <a:prstGeom prst="curvedConnector3">
            <a:avLst>
              <a:gd name="adj1" fmla="val -69887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522AA867-3305-B140-B506-E062FDEF753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34289" y="4176256"/>
            <a:ext cx="6017" cy="1022533"/>
          </a:xfrm>
          <a:prstGeom prst="curvedConnector3">
            <a:avLst>
              <a:gd name="adj1" fmla="val -37992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50D0120F-1766-1D4E-8766-D1DF60002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73" y="2129637"/>
            <a:ext cx="4004985" cy="3058070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E472504F-AA87-664A-93DA-31563493FD2B}"/>
              </a:ext>
            </a:extLst>
          </p:cNvPr>
          <p:cNvSpPr/>
          <p:nvPr/>
        </p:nvSpPr>
        <p:spPr>
          <a:xfrm>
            <a:off x="524773" y="2280356"/>
            <a:ext cx="400916" cy="2709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718CF56-AD40-A146-AE02-93CA768F7720}"/>
              </a:ext>
            </a:extLst>
          </p:cNvPr>
          <p:cNvSpPr txBox="1"/>
          <p:nvPr/>
        </p:nvSpPr>
        <p:spPr>
          <a:xfrm>
            <a:off x="5183316" y="1922914"/>
            <a:ext cx="610728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分布式系统</a:t>
            </a:r>
            <a:r>
              <a:rPr lang="zh-CN" altLang="en-US" sz="2800" dirty="0"/>
              <a:t>是由一组通过网络进行通信、为了完成共同的任务而协调工作的计算机节点组成的系统。</a:t>
            </a:r>
            <a:endParaRPr lang="en-US" altLang="zh-CN" sz="2800" dirty="0"/>
          </a:p>
          <a:p>
            <a:r>
              <a:rPr lang="zh-CN" altLang="en-US" sz="2800" dirty="0"/>
              <a:t>分布式系统的出现是为了用</a:t>
            </a:r>
            <a:r>
              <a:rPr lang="zh-CN" altLang="en-US" sz="2800" dirty="0">
                <a:solidFill>
                  <a:srgbClr val="FF0000"/>
                </a:solidFill>
              </a:rPr>
              <a:t>廉价的、普通的</a:t>
            </a:r>
            <a:r>
              <a:rPr lang="zh-CN" altLang="en-US" sz="2800" dirty="0"/>
              <a:t>机器完成单个计算机无法完成的计算、存储任务。</a:t>
            </a:r>
            <a:endParaRPr lang="en-US" altLang="zh-CN" sz="2800" dirty="0"/>
          </a:p>
          <a:p>
            <a:r>
              <a:rPr lang="zh-CN" altLang="en-US" sz="2800" dirty="0"/>
              <a:t>其目的是</a:t>
            </a:r>
            <a:r>
              <a:rPr lang="zh-CN" altLang="en-US" sz="2800" b="1" dirty="0"/>
              <a:t>利用更多的机器，处理更多的数据</a:t>
            </a:r>
            <a:r>
              <a:rPr lang="zh-CN" altLang="en-US" sz="2800" dirty="0"/>
              <a:t>。</a:t>
            </a:r>
            <a:endParaRPr kumimoji="1"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173714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75DA79-53EC-1742-998E-62A4C25E22A0}"/>
              </a:ext>
            </a:extLst>
          </p:cNvPr>
          <p:cNvSpPr txBox="1"/>
          <p:nvPr/>
        </p:nvSpPr>
        <p:spPr>
          <a:xfrm>
            <a:off x="1399822" y="361245"/>
            <a:ext cx="436658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C/S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CC937D-1749-1B43-8C6B-3B05AF5E5B61}"/>
              </a:ext>
            </a:extLst>
          </p:cNvPr>
          <p:cNvSpPr txBox="1"/>
          <p:nvPr/>
        </p:nvSpPr>
        <p:spPr>
          <a:xfrm>
            <a:off x="268667" y="1064632"/>
            <a:ext cx="11654665" cy="6516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 is a </a:t>
            </a:r>
            <a:r>
              <a:rPr kumimoji="1"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Distributed Group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and </a:t>
            </a:r>
            <a:r>
              <a:rPr kumimoji="1"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DISTRIBUTED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6" name="虚尾箭头 5">
            <a:extLst>
              <a:ext uri="{FF2B5EF4-FFF2-40B4-BE49-F238E27FC236}">
                <a16:creationId xmlns:a16="http://schemas.microsoft.com/office/drawing/2014/main" id="{E9E6DE37-8EDD-6D4B-A0D6-B852108F051E}"/>
              </a:ext>
            </a:extLst>
          </p:cNvPr>
          <p:cNvSpPr/>
          <p:nvPr/>
        </p:nvSpPr>
        <p:spPr>
          <a:xfrm rot="6897026">
            <a:off x="1523553" y="3743683"/>
            <a:ext cx="512233" cy="1961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E39AD8-7BFD-C44F-B1B2-65B1D3551602}"/>
              </a:ext>
            </a:extLst>
          </p:cNvPr>
          <p:cNvSpPr/>
          <p:nvPr/>
        </p:nvSpPr>
        <p:spPr>
          <a:xfrm>
            <a:off x="1877742" y="2971799"/>
            <a:ext cx="959556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Router</a:t>
            </a:r>
            <a:endParaRPr kumimoji="1" lang="zh-CN" altLang="en-US" dirty="0"/>
          </a:p>
        </p:txBody>
      </p:sp>
      <p:sp>
        <p:nvSpPr>
          <p:cNvPr id="8" name="虚尾箭头 7">
            <a:extLst>
              <a:ext uri="{FF2B5EF4-FFF2-40B4-BE49-F238E27FC236}">
                <a16:creationId xmlns:a16="http://schemas.microsoft.com/office/drawing/2014/main" id="{AE310BC5-1000-AE4C-B4F0-87C4B22278A3}"/>
              </a:ext>
            </a:extLst>
          </p:cNvPr>
          <p:cNvSpPr/>
          <p:nvPr/>
        </p:nvSpPr>
        <p:spPr>
          <a:xfrm rot="5400000">
            <a:off x="2101403" y="3761152"/>
            <a:ext cx="512233" cy="1961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虚尾箭头 8">
            <a:extLst>
              <a:ext uri="{FF2B5EF4-FFF2-40B4-BE49-F238E27FC236}">
                <a16:creationId xmlns:a16="http://schemas.microsoft.com/office/drawing/2014/main" id="{4AE0EAF4-EC29-B648-B23A-10AA8CDC4DF4}"/>
              </a:ext>
            </a:extLst>
          </p:cNvPr>
          <p:cNvSpPr/>
          <p:nvPr/>
        </p:nvSpPr>
        <p:spPr>
          <a:xfrm rot="3429651">
            <a:off x="2703582" y="3748897"/>
            <a:ext cx="512233" cy="1961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03F7A7-1A16-BE4B-A003-104275CB39D7}"/>
              </a:ext>
            </a:extLst>
          </p:cNvPr>
          <p:cNvSpPr/>
          <p:nvPr/>
        </p:nvSpPr>
        <p:spPr>
          <a:xfrm>
            <a:off x="925689" y="4323271"/>
            <a:ext cx="818593" cy="361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USER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458FB4-BCA6-0841-BC88-A07DAF8CF862}"/>
              </a:ext>
            </a:extLst>
          </p:cNvPr>
          <p:cNvSpPr/>
          <p:nvPr/>
        </p:nvSpPr>
        <p:spPr>
          <a:xfrm>
            <a:off x="1948222" y="4317254"/>
            <a:ext cx="818593" cy="361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USER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3AFA096-4551-7B45-8952-04A8000B8365}"/>
              </a:ext>
            </a:extLst>
          </p:cNvPr>
          <p:cNvSpPr/>
          <p:nvPr/>
        </p:nvSpPr>
        <p:spPr>
          <a:xfrm>
            <a:off x="2972761" y="4317254"/>
            <a:ext cx="818593" cy="361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USER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CB210E-FE74-2948-9C8C-F730E85BC955}"/>
              </a:ext>
            </a:extLst>
          </p:cNvPr>
          <p:cNvSpPr txBox="1"/>
          <p:nvPr/>
        </p:nvSpPr>
        <p:spPr>
          <a:xfrm>
            <a:off x="524773" y="5238086"/>
            <a:ext cx="55564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Peer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Peer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(P2P) Architecture</a:t>
            </a:r>
            <a:endParaRPr kumimoji="1"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曲线连接符 13">
            <a:extLst>
              <a:ext uri="{FF2B5EF4-FFF2-40B4-BE49-F238E27FC236}">
                <a16:creationId xmlns:a16="http://schemas.microsoft.com/office/drawing/2014/main" id="{6E65AC9A-C303-9F4F-95A0-88759BB92A02}"/>
              </a:ext>
            </a:extLst>
          </p:cNvPr>
          <p:cNvCxnSpPr>
            <a:cxnSpLocks/>
            <a:stCxn id="10" idx="2"/>
            <a:endCxn id="11" idx="2"/>
          </p:cNvCxnSpPr>
          <p:nvPr/>
        </p:nvCxnSpPr>
        <p:spPr>
          <a:xfrm rot="5400000" flipH="1" flipV="1">
            <a:off x="1843243" y="4170240"/>
            <a:ext cx="6017" cy="1022533"/>
          </a:xfrm>
          <a:prstGeom prst="curvedConnector3">
            <a:avLst>
              <a:gd name="adj1" fmla="val -37992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EC98144A-C0A8-5240-B6C6-396A74C3B217}"/>
              </a:ext>
            </a:extLst>
          </p:cNvPr>
          <p:cNvCxnSpPr>
            <a:stCxn id="10" idx="2"/>
            <a:endCxn id="12" idx="2"/>
          </p:cNvCxnSpPr>
          <p:nvPr/>
        </p:nvCxnSpPr>
        <p:spPr>
          <a:xfrm rot="5400000" flipH="1" flipV="1">
            <a:off x="2355513" y="3657971"/>
            <a:ext cx="6017" cy="2047072"/>
          </a:xfrm>
          <a:prstGeom prst="curvedConnector3">
            <a:avLst>
              <a:gd name="adj1" fmla="val -69887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522AA867-3305-B140-B506-E062FDEF753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34289" y="4176256"/>
            <a:ext cx="6017" cy="1022533"/>
          </a:xfrm>
          <a:prstGeom prst="curvedConnector3">
            <a:avLst>
              <a:gd name="adj1" fmla="val -37992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50D0120F-1766-1D4E-8766-D1DF60002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73" y="2129637"/>
            <a:ext cx="4004985" cy="3058070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E472504F-AA87-664A-93DA-31563493FD2B}"/>
              </a:ext>
            </a:extLst>
          </p:cNvPr>
          <p:cNvSpPr/>
          <p:nvPr/>
        </p:nvSpPr>
        <p:spPr>
          <a:xfrm>
            <a:off x="524773" y="2280356"/>
            <a:ext cx="400916" cy="2709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718CF56-AD40-A146-AE02-93CA768F7720}"/>
              </a:ext>
            </a:extLst>
          </p:cNvPr>
          <p:cNvSpPr txBox="1"/>
          <p:nvPr/>
        </p:nvSpPr>
        <p:spPr>
          <a:xfrm>
            <a:off x="5183316" y="1635330"/>
            <a:ext cx="6107288" cy="5189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分布式网络存储系统</a:t>
            </a:r>
            <a:endParaRPr lang="en-US" altLang="zh-CN" sz="28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由多个计算机组成</a:t>
            </a:r>
            <a:endParaRPr lang="en-US" altLang="zh-CN" sz="28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可以看作一个虚拟的计算机系统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/>
              <a:t>Key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定位问题：寻找节点上的文件</a:t>
            </a:r>
            <a:endParaRPr lang="en-US" altLang="zh-CN" sz="28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服务质量问题：高效传输</a:t>
            </a:r>
            <a:endParaRPr lang="en-US" altLang="zh-CN" sz="28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信任问题：保证信息的安全性</a:t>
            </a:r>
            <a:endParaRPr lang="en-US" altLang="zh-CN" sz="28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连通问题：保证网络连通</a:t>
            </a:r>
          </a:p>
        </p:txBody>
      </p:sp>
    </p:spTree>
    <p:extLst>
      <p:ext uri="{BB962C8B-B14F-4D97-AF65-F5344CB8AC3E}">
        <p14:creationId xmlns:p14="http://schemas.microsoft.com/office/powerpoint/2010/main" val="160603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75DA79-53EC-1742-998E-62A4C25E22A0}"/>
              </a:ext>
            </a:extLst>
          </p:cNvPr>
          <p:cNvSpPr txBox="1"/>
          <p:nvPr/>
        </p:nvSpPr>
        <p:spPr>
          <a:xfrm>
            <a:off x="1399822" y="361245"/>
            <a:ext cx="427001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Theorem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Locating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FE9D67-CD89-574A-9017-B89E705A34F6}"/>
              </a:ext>
            </a:extLst>
          </p:cNvPr>
          <p:cNvSpPr txBox="1"/>
          <p:nvPr/>
        </p:nvSpPr>
        <p:spPr>
          <a:xfrm>
            <a:off x="3139717" y="1970418"/>
            <a:ext cx="7415394" cy="3250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基于</a:t>
            </a:r>
            <a:r>
              <a:rPr lang="zh-CN" altLang="en-US" sz="2800" dirty="0">
                <a:solidFill>
                  <a:srgbClr val="FF0000"/>
                </a:solidFill>
              </a:rPr>
              <a:t>目录/索引</a:t>
            </a:r>
            <a:r>
              <a:rPr lang="zh-CN" altLang="en-US" sz="2800" dirty="0"/>
              <a:t>的定位机制（</a:t>
            </a:r>
            <a:r>
              <a:rPr lang="en-US" altLang="zh-CN" sz="2800" dirty="0"/>
              <a:t>Napster</a:t>
            </a:r>
            <a:r>
              <a:rPr lang="zh-CN" altLang="en-US" sz="2800" dirty="0"/>
              <a:t>）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基于</a:t>
            </a:r>
            <a:r>
              <a:rPr lang="zh-CN" altLang="en-US" sz="2800" dirty="0">
                <a:solidFill>
                  <a:srgbClr val="FF0000"/>
                </a:solidFill>
              </a:rPr>
              <a:t>洪泛查询</a:t>
            </a:r>
            <a:r>
              <a:rPr lang="zh-CN" altLang="en-US" sz="2800" dirty="0"/>
              <a:t>的定位机制（</a:t>
            </a:r>
            <a:r>
              <a:rPr lang="en-US" altLang="zh-CN" sz="2800" dirty="0"/>
              <a:t>Gnutella</a:t>
            </a:r>
            <a:r>
              <a:rPr lang="zh-CN" altLang="en-US" sz="2800" dirty="0"/>
              <a:t>）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基于</a:t>
            </a:r>
            <a:r>
              <a:rPr lang="zh-CN" altLang="en-US" sz="2800" dirty="0">
                <a:solidFill>
                  <a:srgbClr val="FF0000"/>
                </a:solidFill>
              </a:rPr>
              <a:t>哈希</a:t>
            </a:r>
            <a:r>
              <a:rPr lang="zh-CN" altLang="en-US" sz="2800" dirty="0"/>
              <a:t>的分布式映射定位机制（</a:t>
            </a:r>
            <a:r>
              <a:rPr lang="en-US" altLang="zh-CN" sz="2800" dirty="0"/>
              <a:t>MIT-Chord</a:t>
            </a:r>
            <a:r>
              <a:rPr lang="zh-CN" altLang="en-US" sz="2800" dirty="0"/>
              <a:t>）</a:t>
            </a:r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AB4EC519-ABEC-0845-A73F-822B0EC2D7B8}"/>
              </a:ext>
            </a:extLst>
          </p:cNvPr>
          <p:cNvSpPr/>
          <p:nvPr/>
        </p:nvSpPr>
        <p:spPr>
          <a:xfrm>
            <a:off x="1557867" y="1049867"/>
            <a:ext cx="846666" cy="5091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C28DF9-AFE9-0544-8919-560DC4ACEDC2}"/>
              </a:ext>
            </a:extLst>
          </p:cNvPr>
          <p:cNvSpPr txBox="1"/>
          <p:nvPr/>
        </p:nvSpPr>
        <p:spPr>
          <a:xfrm>
            <a:off x="2404533" y="2249171"/>
            <a:ext cx="50654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1990</a:t>
            </a:r>
            <a:endParaRPr kumimoji="1"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7F42B37-3A55-1C4E-9D06-B407BBB73BBB}"/>
              </a:ext>
            </a:extLst>
          </p:cNvPr>
          <p:cNvSpPr txBox="1"/>
          <p:nvPr/>
        </p:nvSpPr>
        <p:spPr>
          <a:xfrm>
            <a:off x="2404532" y="3518658"/>
            <a:ext cx="50654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1999</a:t>
            </a:r>
            <a:endParaRPr kumimoji="1"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F0DB556-1865-0140-8D94-60C45B247F08}"/>
              </a:ext>
            </a:extLst>
          </p:cNvPr>
          <p:cNvSpPr txBox="1"/>
          <p:nvPr/>
        </p:nvSpPr>
        <p:spPr>
          <a:xfrm>
            <a:off x="2404532" y="4841072"/>
            <a:ext cx="50654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2001</a:t>
            </a:r>
            <a:endParaRPr kumimoji="1"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1105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1175</Words>
  <Application>Microsoft Macintosh PowerPoint</Application>
  <PresentationFormat>宽屏</PresentationFormat>
  <Paragraphs>152</Paragraphs>
  <Slides>13</Slides>
  <Notes>12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华文行楷</vt:lpstr>
      <vt:lpstr>Microsoft YaHei</vt:lpstr>
      <vt:lpstr>Microsoft YaHei</vt:lpstr>
      <vt:lpstr>Arial</vt:lpstr>
      <vt:lpstr>Bradley Hand ITC</vt:lpstr>
      <vt:lpstr>Calibri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 user</dc:creator>
  <cp:lastModifiedBy>office user</cp:lastModifiedBy>
  <cp:revision>6</cp:revision>
  <dcterms:created xsi:type="dcterms:W3CDTF">2021-10-11T19:27:54Z</dcterms:created>
  <dcterms:modified xsi:type="dcterms:W3CDTF">2021-11-12T20:13:34Z</dcterms:modified>
</cp:coreProperties>
</file>