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9" r:id="rId2"/>
    <p:sldId id="262" r:id="rId3"/>
    <p:sldId id="263" r:id="rId4"/>
    <p:sldId id="275" r:id="rId5"/>
    <p:sldId id="279" r:id="rId6"/>
    <p:sldId id="277" r:id="rId7"/>
    <p:sldId id="278" r:id="rId8"/>
    <p:sldId id="280" r:id="rId9"/>
    <p:sldId id="276" r:id="rId10"/>
    <p:sldId id="281" r:id="rId11"/>
    <p:sldId id="283" r:id="rId12"/>
    <p:sldId id="284" r:id="rId13"/>
    <p:sldId id="285" r:id="rId14"/>
    <p:sldId id="286" r:id="rId15"/>
    <p:sldId id="287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/>
    <p:restoredTop sz="74403"/>
  </p:normalViewPr>
  <p:slideViewPr>
    <p:cSldViewPr snapToGrid="0" snapToObjects="1">
      <p:cViewPr varScale="1">
        <p:scale>
          <a:sx n="113" d="100"/>
          <a:sy n="113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7E75D-83BC-1843-86E7-4E3C95770EBE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0F69-F585-9943-B292-525F7496A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6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今天我跟大家分享的题目是“一种基于 </a:t>
            </a:r>
            <a:r>
              <a:rPr kumimoji="1" lang="en-US" altLang="zh-CN" dirty="0"/>
              <a:t>Chord</a:t>
            </a:r>
            <a:r>
              <a:rPr kumimoji="1" lang="zh-CN" altLang="en-US" dirty="0"/>
              <a:t> 算法的 </a:t>
            </a:r>
            <a:r>
              <a:rPr kumimoji="1" lang="en-US" altLang="zh-CN" dirty="0"/>
              <a:t>P2P</a:t>
            </a:r>
            <a:r>
              <a:rPr kumimoji="1" lang="zh-CN" altLang="en-US" dirty="0"/>
              <a:t> 分布式文件存储系统 ”，</a:t>
            </a:r>
            <a:endParaRPr kumimoji="1" lang="en-US" altLang="zh-CN" dirty="0"/>
          </a:p>
          <a:p>
            <a:r>
              <a:rPr kumimoji="1" lang="zh-CN" altLang="en-US" dirty="0"/>
              <a:t>这是一个花了我快两个月时间来实现的一个练手项目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56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我们要解决两个问题，一个是：</a:t>
            </a:r>
            <a:endParaRPr kumimoji="1" lang="en-US" altLang="zh-CN" dirty="0"/>
          </a:p>
          <a:p>
            <a:r>
              <a:rPr lang="zh-CN" altLang="en-US" dirty="0"/>
              <a:t>如何把文件信息映射在IP地址上</a:t>
            </a:r>
            <a:endParaRPr lang="en-US" altLang="zh-CN" dirty="0"/>
          </a:p>
          <a:p>
            <a:r>
              <a:rPr lang="zh-CN" altLang="en-US" dirty="0"/>
              <a:t>给定文件信息，如何找到存储该文件相应机器的IP地址</a:t>
            </a:r>
            <a:endParaRPr lang="en-US" altLang="zh-CN" dirty="0"/>
          </a:p>
          <a:p>
            <a:r>
              <a:rPr kumimoji="1" lang="en-US" altLang="zh-CN" dirty="0"/>
              <a:t>Chord</a:t>
            </a:r>
            <a:r>
              <a:rPr kumimoji="1" lang="zh-CN" altLang="en-US" dirty="0"/>
              <a:t>的方法是，将文件名、</a:t>
            </a:r>
            <a:r>
              <a:rPr kumimoji="1" lang="en-US" altLang="zh-CN" dirty="0" err="1"/>
              <a:t>ip</a:t>
            </a:r>
            <a:r>
              <a:rPr kumimoji="1" lang="zh-CN" altLang="en-US" dirty="0"/>
              <a:t>地址通过</a:t>
            </a:r>
            <a:r>
              <a:rPr kumimoji="1" lang="en-US" altLang="zh-CN" dirty="0"/>
              <a:t>SHA-1</a:t>
            </a:r>
            <a:r>
              <a:rPr kumimoji="1" lang="zh-CN" altLang="en-US" dirty="0"/>
              <a:t>作为哈希函数，计算出一个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值，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作为一个限制网络规模的变量一般取</a:t>
            </a:r>
            <a:r>
              <a:rPr kumimoji="1" lang="en-US" altLang="zh-CN" dirty="0"/>
              <a:t>160</a:t>
            </a:r>
            <a:r>
              <a:rPr kumimoji="1" lang="zh-CN" altLang="en-US" dirty="0"/>
              <a:t>，通过哈希函数计算出的结果对</a:t>
            </a:r>
            <a:r>
              <a:rPr kumimoji="1" lang="en-US" altLang="zh-CN" dirty="0"/>
              <a:t>2m</a:t>
            </a:r>
            <a:r>
              <a:rPr kumimoji="1" lang="zh-CN" altLang="en-US" dirty="0"/>
              <a:t>取余就得到了</a:t>
            </a:r>
            <a:r>
              <a:rPr kumimoji="1" lang="en-US" altLang="zh-CN" dirty="0"/>
              <a:t>key</a:t>
            </a:r>
          </a:p>
          <a:p>
            <a:r>
              <a:rPr kumimoji="1" lang="zh-CN" altLang="en-US" dirty="0"/>
              <a:t>可以看出，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应该是等概率散布在 </a:t>
            </a:r>
            <a:r>
              <a:rPr kumimoji="1" lang="en-US" altLang="zh-CN" dirty="0"/>
              <a:t>0</a:t>
            </a:r>
            <a:r>
              <a:rPr kumimoji="1" lang="zh-CN" altLang="en-US" dirty="0"/>
              <a:t> ～ </a:t>
            </a:r>
            <a:r>
              <a:rPr kumimoji="1" lang="en-US" altLang="zh-CN" dirty="0"/>
              <a:t>2m-1</a:t>
            </a:r>
            <a:r>
              <a:rPr kumimoji="1" lang="zh-CN" altLang="en-US" dirty="0"/>
              <a:t> 中的。同时我们也得到了一个 </a:t>
            </a:r>
            <a:r>
              <a:rPr kumimoji="1" lang="en-US" altLang="zh-CN" dirty="0"/>
              <a:t>0</a:t>
            </a:r>
            <a:r>
              <a:rPr kumimoji="1" lang="zh-CN" altLang="en-US" dirty="0"/>
              <a:t>～</a:t>
            </a:r>
            <a:r>
              <a:rPr kumimoji="1" lang="en-US" altLang="zh-CN" dirty="0"/>
              <a:t>2m-1</a:t>
            </a:r>
            <a:r>
              <a:rPr kumimoji="1" lang="zh-CN" altLang="en-US" dirty="0"/>
              <a:t> 的地址空间</a:t>
            </a:r>
            <a:endParaRPr kumimoji="1" lang="en-US" altLang="zh-CN" dirty="0"/>
          </a:p>
          <a:p>
            <a:r>
              <a:rPr kumimoji="1" lang="zh-CN" altLang="en-US" dirty="0"/>
              <a:t>我们可以认为这些整数首尾相连形成一个环，称之为</a:t>
            </a:r>
            <a:r>
              <a:rPr kumimoji="1" lang="en-US" altLang="zh-CN" dirty="0"/>
              <a:t>Chord</a:t>
            </a:r>
            <a:r>
              <a:rPr kumimoji="1" lang="zh-CN" altLang="en-US" dirty="0"/>
              <a:t>环。整数在</a:t>
            </a:r>
            <a:r>
              <a:rPr kumimoji="1" lang="en-US" altLang="zh-CN" dirty="0"/>
              <a:t>Chord</a:t>
            </a:r>
            <a:r>
              <a:rPr kumimoji="1" lang="zh-CN" altLang="en-US" dirty="0"/>
              <a:t>环上按大小顺时针排列，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（机器的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地址和</a:t>
            </a:r>
            <a:r>
              <a:rPr kumimoji="1" lang="en-US" altLang="zh-CN" dirty="0"/>
              <a:t>Port</a:t>
            </a:r>
            <a:r>
              <a:rPr kumimoji="1" lang="zh-CN" altLang="en-US" dirty="0"/>
              <a:t>）与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（资源标识）都被哈希到</a:t>
            </a:r>
            <a:r>
              <a:rPr kumimoji="1" lang="en-US" altLang="zh-CN" dirty="0"/>
              <a:t>Chord</a:t>
            </a:r>
            <a:r>
              <a:rPr kumimoji="1" lang="zh-CN" altLang="en-US" dirty="0"/>
              <a:t>环上，这样我们就假定了整个</a:t>
            </a:r>
            <a:r>
              <a:rPr kumimoji="1" lang="en-US" altLang="zh-CN" dirty="0"/>
              <a:t>P2P</a:t>
            </a:r>
            <a:r>
              <a:rPr kumimoji="1" lang="zh-CN" altLang="en-US" dirty="0"/>
              <a:t>网络的状态为一个虚拟的环，因此我们说</a:t>
            </a:r>
            <a:r>
              <a:rPr kumimoji="1" lang="en-US" altLang="zh-CN" dirty="0"/>
              <a:t>Chord</a:t>
            </a:r>
            <a:r>
              <a:rPr kumimoji="1" lang="zh-CN" altLang="en-US" dirty="0"/>
              <a:t>是结构化的</a:t>
            </a:r>
            <a:r>
              <a:rPr kumimoji="1" lang="en-US" altLang="zh-CN" dirty="0"/>
              <a:t>P2P</a:t>
            </a:r>
            <a:r>
              <a:rPr kumimoji="1" lang="zh-CN" altLang="en-US" dirty="0"/>
              <a:t>网络。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80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沿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hash(Node)&gt;=hash(key)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的第一个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我们称这个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为这个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783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很显然，任何查找只要沿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环一圈结果肯定可以找到，这样的时间复杂度是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为网络节点数，但对一个上百万节点，且节点经常加入、退出的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网络来说，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是不可忍受的，因此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提出了下面非线性查找的算法：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dirty="0"/>
              <a:t>1.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的哈希是否落在节点</a:t>
            </a:r>
            <a:r>
              <a:rPr kumimoji="1" lang="en-US" altLang="zh-CN" dirty="0"/>
              <a:t>n</a:t>
            </a:r>
            <a:r>
              <a:rPr kumimoji="1" lang="zh-CN" altLang="en-US" dirty="0"/>
              <a:t>和其直接</a:t>
            </a:r>
            <a:r>
              <a:rPr kumimoji="1" lang="en-US" altLang="zh-CN" dirty="0"/>
              <a:t>successor</a:t>
            </a:r>
            <a:r>
              <a:rPr kumimoji="1" lang="zh-CN" altLang="en-US" dirty="0"/>
              <a:t>之间，若是结束查找，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successor</a:t>
            </a:r>
            <a:r>
              <a:rPr kumimoji="1" lang="zh-CN" altLang="en-US" dirty="0"/>
              <a:t>即为所找</a:t>
            </a:r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Finger</a:t>
            </a:r>
            <a:r>
              <a:rPr kumimoji="1" lang="zh-CN" altLang="en-US" dirty="0"/>
              <a:t>表中，找出与</a:t>
            </a:r>
            <a:r>
              <a:rPr kumimoji="1" lang="en-US" altLang="zh-CN" dirty="0"/>
              <a:t>hash(Key)</a:t>
            </a:r>
            <a:r>
              <a:rPr kumimoji="1" lang="zh-CN" altLang="en-US" dirty="0"/>
              <a:t>距离最近且</a:t>
            </a:r>
            <a:r>
              <a:rPr kumimoji="1" lang="en-US" altLang="zh-CN" dirty="0"/>
              <a:t>&lt;hash(Key)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successor</a:t>
            </a:r>
            <a:r>
              <a:rPr kumimoji="1" lang="zh-CN" altLang="en-US" dirty="0"/>
              <a:t>，该节点也是</a:t>
            </a:r>
            <a:r>
              <a:rPr kumimoji="1" lang="en-US" altLang="zh-CN" dirty="0"/>
              <a:t>Finger</a:t>
            </a:r>
            <a:r>
              <a:rPr kumimoji="1" lang="zh-CN" altLang="en-US" dirty="0"/>
              <a:t>表中最接近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predecessor</a:t>
            </a:r>
            <a:r>
              <a:rPr kumimoji="1" lang="zh-CN" altLang="en-US" dirty="0"/>
              <a:t>，把查找请求转发到该节点</a:t>
            </a:r>
          </a:p>
          <a:p>
            <a:r>
              <a:rPr kumimoji="1" lang="zh-CN" altLang="en-US" dirty="0"/>
              <a:t>继续上述过程，直至找到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对应的节点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79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5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假如节点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表中的第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的距离最近，则满足：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处在第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项与第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项中间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不妨记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项为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项为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</a:p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J&lt;hash(Key)</a:t>
            </a:r>
          </a:p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P&gt;hash(Key)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可以推出节点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dirty="0">
                <a:effectLst/>
              </a:rPr>
              <a:t>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dirty="0">
                <a:effectLst/>
              </a:rPr>
              <a:t>的距离应该处在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dirty="0">
                <a:effectLst/>
              </a:rPr>
              <a:t>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dirty="0">
                <a:effectLst/>
              </a:rPr>
              <a:t>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dirty="0">
                <a:effectLst/>
              </a:rPr>
              <a:t>的中间，即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i−1&lt;n−hash(Key)&lt;2i2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−1&lt;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)&lt;2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" dirty="0">
                <a:effectLst/>
              </a:rPr>
              <a:t>。</a:t>
            </a:r>
            <a:r>
              <a:rPr lang="zh-CN" altLang="en-US" dirty="0">
                <a:effectLst/>
              </a:rPr>
              <a:t>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dirty="0">
                <a:effectLst/>
              </a:rPr>
              <a:t>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dirty="0">
                <a:effectLst/>
              </a:rPr>
              <a:t>的距离不超过</a:t>
            </a:r>
            <a:r>
              <a:rPr lang="en" altLang="zh-CN" dirty="0">
                <a:effectLst/>
              </a:rPr>
              <a:t>J</a:t>
            </a:r>
            <a:r>
              <a:rPr lang="zh-CN" altLang="en-US" dirty="0">
                <a:effectLst/>
              </a:rPr>
              <a:t>与</a:t>
            </a:r>
            <a:r>
              <a:rPr lang="en" altLang="zh-CN" dirty="0">
                <a:effectLst/>
              </a:rPr>
              <a:t>P</a:t>
            </a:r>
            <a:r>
              <a:rPr lang="zh-CN" altLang="en-US" dirty="0">
                <a:effectLst/>
              </a:rPr>
              <a:t>的距离，即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J−hash(Key)≤P−J=2i−1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)≤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</a:t>
            </a:r>
            <a:r>
              <a:rPr lang="zh-CN" altLang="en-US" dirty="0">
                <a:effectLst/>
              </a:rPr>
              <a:t>也就是说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dirty="0">
                <a:effectLst/>
              </a:rPr>
              <a:t>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dirty="0">
                <a:effectLst/>
              </a:rPr>
              <a:t>的距离，小于</a:t>
            </a:r>
            <a:r>
              <a:rPr lang="en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与</a:t>
            </a:r>
            <a:r>
              <a:rPr lang="en" altLang="zh-CN" dirty="0">
                <a:effectLst/>
              </a:rPr>
              <a:t>Key</a:t>
            </a:r>
            <a:r>
              <a:rPr lang="zh-CN" altLang="en-US" dirty="0">
                <a:effectLst/>
              </a:rPr>
              <a:t>的距离，并且该距离小于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dirty="0">
                <a:effectLst/>
              </a:rPr>
              <a:t>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dirty="0">
                <a:effectLst/>
              </a:rPr>
              <a:t>距离的一半，这样我们就证明了，每次迭代与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dirty="0">
                <a:effectLst/>
              </a:rPr>
              <a:t>的距离都会按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zh-CN" altLang="en-US" dirty="0">
                <a:effectLst/>
              </a:rPr>
              <a:t>的指数收敛（即折半）。</a:t>
            </a:r>
          </a:p>
          <a:p>
            <a:endParaRPr lang="e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068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这些就是我今天分享的全部内容，希望大家都能有所收获，同时对我的项目存在的问题提出宝贵的意见，谢谢大家。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06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首先我来介绍一下我将会使用到的技术：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IPv4/IPv6</a:t>
            </a:r>
            <a:r>
              <a:rPr kumimoji="1" lang="zh-CN" altLang="en-US" dirty="0"/>
              <a:t> 双栈协议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RSA/SHA-512</a:t>
            </a:r>
            <a:r>
              <a:rPr kumimoji="1" lang="zh-CN" altLang="en-US" dirty="0"/>
              <a:t> 非对称加密通信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断点续传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多点并行下载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2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800" dirty="0"/>
              <a:t>什么是一个分布式系统？我们首先来看一个基于传统 客户端服务器端架构的模型，在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模型中，位于逻辑根节点的服务器是这个体系的核心，所有的业务数据均存放于服务器的存储设备中，用户可以通过请求服务器，来获取所需要的数据。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28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800" dirty="0"/>
              <a:t>在并发量不大的时候，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模型是一个非常稳定的结构，用于作为服务器的节点往往是性能远超客户端的主机，可以处理大量来自于客户端的请求并作出响应；</a:t>
            </a:r>
            <a:endParaRPr kumimoji="1" lang="en-US" altLang="zh-CN" sz="1800" dirty="0"/>
          </a:p>
          <a:p>
            <a:r>
              <a:rPr kumimoji="1" lang="zh-CN" altLang="en-US" sz="1800" dirty="0"/>
              <a:t>高性能，分离的交互步骤，带来的就是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模型易于构建、维护、定位</a:t>
            </a:r>
            <a:r>
              <a:rPr kumimoji="1" lang="en-US" altLang="zh-CN" sz="1800" dirty="0"/>
              <a:t>bug</a:t>
            </a:r>
            <a:r>
              <a:rPr kumimoji="1" lang="zh-CN" altLang="en-US" sz="1800" dirty="0"/>
              <a:t>的优点；</a:t>
            </a:r>
            <a:endParaRPr kumimoji="1" lang="en-US" altLang="zh-CN" sz="1800" dirty="0"/>
          </a:p>
          <a:p>
            <a:r>
              <a:rPr kumimoji="1" lang="zh-CN" altLang="en-US" sz="1800" dirty="0"/>
              <a:t>同时，由于大部分的业务数据均集中存放，只下放客户端主机权限内的</a:t>
            </a:r>
            <a:r>
              <a:rPr kumimoji="1" lang="en-US" altLang="zh-CN" sz="1800" dirty="0"/>
              <a:t>API</a:t>
            </a:r>
            <a:r>
              <a:rPr kumimoji="1" lang="zh-CN" altLang="en-US" sz="1800" dirty="0"/>
              <a:t>，所以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模型具有高安全性。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然而，显而易见的是，当并发量上升时，并非所有服务器主机都能够及时的处理问题，事实上，每一台单一的服务器都存在理论上的并发处理上限，一旦某一时段出现了大量请求，一旦服务器节点崩溃，势必会带来损失；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同时，若某一节点执行长时</a:t>
            </a:r>
            <a:r>
              <a:rPr kumimoji="1" lang="en-US" altLang="zh-CN" sz="1800" dirty="0"/>
              <a:t>IO</a:t>
            </a:r>
            <a:r>
              <a:rPr kumimoji="1" lang="zh-CN" altLang="en-US" sz="1800" dirty="0"/>
              <a:t>操作，阻塞与服务器的请求响应，那么也会造成服务器空转，无法及时处理其他节点的请求。</a:t>
            </a:r>
            <a:endParaRPr kumimoji="1"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59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800" dirty="0"/>
              <a:t>于是业界产生了分歧，一部分人继续研究</a:t>
            </a:r>
            <a:r>
              <a:rPr kumimoji="1" lang="en-US" altLang="zh-CN" sz="1800" dirty="0"/>
              <a:t>cs</a:t>
            </a:r>
            <a:r>
              <a:rPr kumimoji="1" lang="zh-CN" altLang="en-US" sz="1800" dirty="0"/>
              <a:t>模型的优化手段，而另一部分人本着解决不了服务器优化那就解决掉服务器的想法，从产生问题的地方入手，尝试去掉服务器这个中心节点。于是就产生了</a:t>
            </a:r>
            <a:r>
              <a:rPr kumimoji="1" lang="en-US" altLang="zh-CN" sz="1800" dirty="0"/>
              <a:t>P2P</a:t>
            </a:r>
            <a:r>
              <a:rPr kumimoji="1" lang="zh-CN" altLang="en-US" sz="1800" dirty="0"/>
              <a:t>模式的雏形。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每一个节点，既作为一个客户端，向其他节点发送请求，同时也作为一个服务端，响应来自其他节点中的请求。分散了中心服务器节点的压力，充分利用客户端主机的计算、存储、与网络资源。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而分布式系统，也是一种去中心化的主机集群，同样是为了能够使用大规模的廉价主机集群，来协同处理一件单个主机需要很大成本来完成的事情。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8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800" dirty="0"/>
              <a:t>但是去掉一个逻辑上的中心，而引入了与客户端同等规模的服务端，事实上提升了整个系统的复杂度，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我将着重介绍在一个集群网络中，如何从一个客户端定位到目标节点。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31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事先声明一下：在文件的定位中，我们不关注具体在某一个计算机上一个文件是如何存储的，而只是关注给出一个文件名，如何找到存储他的主机。</a:t>
            </a:r>
            <a:endParaRPr kumimoji="1" lang="en-US" altLang="zh-CN" dirty="0"/>
          </a:p>
          <a:p>
            <a:r>
              <a:rPr kumimoji="1" lang="zh-CN" altLang="en-US" dirty="0"/>
              <a:t>很自然的，分别有三种实现方法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69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总结一下基于目录与泛红查询的优缺点，如果担心单点故障以及低可扩展性，我们应该采用分布式模型，如果担心长时间的查询，我们应该采用一定的数据结构保存节点信息。</a:t>
            </a:r>
            <a:endParaRPr kumimoji="1" lang="en-US" altLang="zh-CN" dirty="0"/>
          </a:p>
          <a:p>
            <a:r>
              <a:rPr kumimoji="1" lang="zh-CN" altLang="en-US" dirty="0"/>
              <a:t>但是存储节点信息是一件很微妙的事情</a:t>
            </a:r>
            <a:endParaRPr kumimoji="1" lang="en-US" altLang="zh-CN" dirty="0"/>
          </a:p>
          <a:p>
            <a:r>
              <a:rPr kumimoji="1" lang="zh-CN" altLang="en-US" dirty="0"/>
              <a:t>但是我们不希望在同一个节点中存储整个集群的信息，同时我们又希望存储的信息足够我们快速定位到想要寻找的节点</a:t>
            </a:r>
            <a:endParaRPr kumimoji="1" lang="en-US" altLang="zh-CN" dirty="0"/>
          </a:p>
          <a:p>
            <a:r>
              <a:rPr kumimoji="1" lang="zh-CN" altLang="en-US" dirty="0"/>
              <a:t>我们引入</a:t>
            </a:r>
            <a:r>
              <a:rPr kumimoji="1" lang="en-US" altLang="zh-CN" dirty="0"/>
              <a:t>chord</a:t>
            </a:r>
            <a:r>
              <a:rPr kumimoji="1" lang="zh-CN" altLang="en-US" dirty="0"/>
              <a:t> 算法，他正如他的名字一样，“像和弦一样优雅”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0F69-F585-9943-B292-525F7496AE3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1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 userDrawn="1"/>
        </p:nvSpPr>
        <p:spPr>
          <a:xfrm>
            <a:off x="8304246" y="6208513"/>
            <a:ext cx="410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A0000"/>
                </a:solidFill>
                <a:latin typeface="华文行楷" pitchFamily="2" charset="-122"/>
                <a:ea typeface="华文行楷" pitchFamily="2" charset="-122"/>
              </a:rPr>
              <a:t>知山知水</a:t>
            </a:r>
            <a:r>
              <a:rPr lang="zh-CN" altLang="en-US" sz="3200" b="1" baseline="0" dirty="0">
                <a:solidFill>
                  <a:srgbClr val="9A0000"/>
                </a:solidFill>
                <a:latin typeface="华文行楷" pitchFamily="2" charset="-122"/>
                <a:ea typeface="华文行楷" pitchFamily="2" charset="-122"/>
              </a:rPr>
              <a:t>   树木树人</a:t>
            </a:r>
            <a:endParaRPr lang="zh-CN" altLang="en-US" sz="3200" b="1" dirty="0">
              <a:solidFill>
                <a:srgbClr val="9A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10800" r="9401" b="10800"/>
          <a:stretch/>
        </p:blipFill>
        <p:spPr>
          <a:xfrm>
            <a:off x="143339" y="164637"/>
            <a:ext cx="913156" cy="8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2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6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" y="463"/>
            <a:ext cx="12189892" cy="685919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4799" y="-4233"/>
            <a:ext cx="12194117" cy="686011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10800" r="9401" b="10800"/>
          <a:stretch/>
        </p:blipFill>
        <p:spPr>
          <a:xfrm>
            <a:off x="143339" y="164637"/>
            <a:ext cx="913156" cy="8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65CB81-8656-3A4F-832F-6A59E18B6F46}"/>
              </a:ext>
            </a:extLst>
          </p:cNvPr>
          <p:cNvSpPr txBox="1"/>
          <p:nvPr/>
        </p:nvSpPr>
        <p:spPr>
          <a:xfrm>
            <a:off x="2964988" y="2510361"/>
            <a:ext cx="626202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Recent Study Report</a:t>
            </a:r>
            <a:endParaRPr kumimoji="1"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1B273B-ED36-FE48-95DF-E871549817FB}"/>
              </a:ext>
            </a:extLst>
          </p:cNvPr>
          <p:cNvSpPr txBox="1"/>
          <p:nvPr/>
        </p:nvSpPr>
        <p:spPr>
          <a:xfrm>
            <a:off x="3686671" y="3670532"/>
            <a:ext cx="4236767" cy="664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张家铭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Date 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2021.11.12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9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9814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CA5AF5-28F1-5040-A348-2C076C38486F}"/>
              </a:ext>
            </a:extLst>
          </p:cNvPr>
          <p:cNvSpPr txBox="1"/>
          <p:nvPr/>
        </p:nvSpPr>
        <p:spPr>
          <a:xfrm>
            <a:off x="835378" y="2404533"/>
            <a:ext cx="1300036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Napster</a:t>
            </a:r>
          </a:p>
          <a:p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AA70AA-A32A-054F-A3AD-F2C19B4AB707}"/>
              </a:ext>
            </a:extLst>
          </p:cNvPr>
          <p:cNvSpPr txBox="1"/>
          <p:nvPr/>
        </p:nvSpPr>
        <p:spPr>
          <a:xfrm>
            <a:off x="2664176" y="2169600"/>
            <a:ext cx="2731069" cy="858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flexibility</a:t>
            </a:r>
            <a:endParaRPr kumimoji="1"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317C5C-A069-3B46-B12A-78C4093C702B}"/>
              </a:ext>
            </a:extLst>
          </p:cNvPr>
          <p:cNvSpPr txBox="1"/>
          <p:nvPr/>
        </p:nvSpPr>
        <p:spPr>
          <a:xfrm>
            <a:off x="2664176" y="3974235"/>
            <a:ext cx="358604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searching</a:t>
            </a:r>
            <a:r>
              <a:rPr kumimoji="1"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endParaRPr kumimoji="1"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虚尾箭头 4">
            <a:extLst>
              <a:ext uri="{FF2B5EF4-FFF2-40B4-BE49-F238E27FC236}">
                <a16:creationId xmlns:a16="http://schemas.microsoft.com/office/drawing/2014/main" id="{53D000FB-19AB-B041-A76D-E114434EA160}"/>
              </a:ext>
            </a:extLst>
          </p:cNvPr>
          <p:cNvSpPr/>
          <p:nvPr/>
        </p:nvSpPr>
        <p:spPr>
          <a:xfrm>
            <a:off x="6020957" y="3090795"/>
            <a:ext cx="2720622" cy="4741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63198-D286-164E-844C-00AAC85AA652}"/>
              </a:ext>
            </a:extLst>
          </p:cNvPr>
          <p:cNvSpPr txBox="1"/>
          <p:nvPr/>
        </p:nvSpPr>
        <p:spPr>
          <a:xfrm>
            <a:off x="8906931" y="3090446"/>
            <a:ext cx="309700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MIT-Chord</a:t>
            </a:r>
            <a:endParaRPr kumimoji="1" lang="zh-CN" altLang="en-US" sz="4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693EE9-7E42-FF4A-99D8-B1B6962325FA}"/>
              </a:ext>
            </a:extLst>
          </p:cNvPr>
          <p:cNvSpPr txBox="1"/>
          <p:nvPr/>
        </p:nvSpPr>
        <p:spPr>
          <a:xfrm>
            <a:off x="8782943" y="3862959"/>
            <a:ext cx="30118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based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Distributed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technique</a:t>
            </a:r>
          </a:p>
        </p:txBody>
      </p:sp>
      <p:pic>
        <p:nvPicPr>
          <p:cNvPr id="9" name="Picture 6" descr="If two nodes are at a distance 11 apart along the ring (i.e., there are 10 nodes between them), it takes three hops to send a message from one to the other. The first hop covers a distance of 8 units, the second 2 units, and the final hop 1 unit.">
            <a:extLst>
              <a:ext uri="{FF2B5EF4-FFF2-40B4-BE49-F238E27FC236}">
                <a16:creationId xmlns:a16="http://schemas.microsoft.com/office/drawing/2014/main" id="{4079D467-016F-DD4D-B798-F78E86BC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082" y="938906"/>
            <a:ext cx="2151540" cy="215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A3CD0-AD71-3D45-BC0A-D0ED40423952}"/>
              </a:ext>
            </a:extLst>
          </p:cNvPr>
          <p:cNvSpPr txBox="1"/>
          <p:nvPr/>
        </p:nvSpPr>
        <p:spPr>
          <a:xfrm>
            <a:off x="1916564" y="5122206"/>
            <a:ext cx="820878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5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“Elegant as a chord !”</a:t>
            </a:r>
            <a:endParaRPr kumimoji="1" lang="zh-CN" altLang="en-US" sz="5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1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33043A07-2DFC-8B4F-A7A1-66C2AB13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12" y="361245"/>
            <a:ext cx="5180199" cy="47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9814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86F16-93AE-FA47-99DC-66BA2F02ADC1}"/>
              </a:ext>
            </a:extLst>
          </p:cNvPr>
          <p:cNvSpPr txBox="1"/>
          <p:nvPr/>
        </p:nvSpPr>
        <p:spPr>
          <a:xfrm>
            <a:off x="199424" y="1473327"/>
            <a:ext cx="6107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highlight>
                  <a:srgbClr val="FFFF00"/>
                </a:highlight>
              </a:rPr>
              <a:t>Key</a:t>
            </a:r>
            <a:r>
              <a:rPr lang="zh-CN" altLang="en-US" sz="3600" dirty="0"/>
              <a:t> </a:t>
            </a:r>
          </a:p>
          <a:p>
            <a:r>
              <a:rPr lang="zh-CN" altLang="en-US" sz="3600" dirty="0"/>
              <a:t>– </a:t>
            </a:r>
            <a:r>
              <a:rPr lang="en-US" altLang="zh-CN" sz="3600" dirty="0"/>
              <a:t>File</a:t>
            </a:r>
            <a:r>
              <a:rPr lang="zh-CN" altLang="en-US" sz="3600" dirty="0"/>
              <a:t> </a:t>
            </a:r>
            <a:r>
              <a:rPr lang="en-US" altLang="zh-CN" sz="3600" dirty="0"/>
              <a:t>Map</a:t>
            </a:r>
            <a:r>
              <a:rPr lang="zh-CN" altLang="en-US" sz="3600" dirty="0"/>
              <a:t>：</a:t>
            </a:r>
            <a:r>
              <a:rPr lang="en-US" altLang="zh-CN" sz="3600" dirty="0">
                <a:solidFill>
                  <a:schemeClr val="accent1"/>
                </a:solidFill>
              </a:rPr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store</a:t>
            </a:r>
            <a:r>
              <a:rPr lang="zh-CN" altLang="en-US" sz="3600" dirty="0"/>
              <a:t>？</a:t>
            </a:r>
          </a:p>
          <a:p>
            <a:endParaRPr lang="zh-CN" altLang="en-US" sz="3600" dirty="0"/>
          </a:p>
          <a:p>
            <a:r>
              <a:rPr lang="zh-CN" altLang="en-US" sz="3600" dirty="0"/>
              <a:t>– </a:t>
            </a:r>
            <a:r>
              <a:rPr lang="en-US" altLang="zh-CN" sz="3600" dirty="0"/>
              <a:t>File</a:t>
            </a:r>
            <a:r>
              <a:rPr lang="zh-CN" altLang="en-US" sz="3600" dirty="0"/>
              <a:t> </a:t>
            </a:r>
            <a:r>
              <a:rPr lang="en-US" altLang="zh-CN" sz="3600" dirty="0"/>
              <a:t>Searching</a:t>
            </a:r>
            <a:r>
              <a:rPr lang="zh-CN" altLang="en-US" sz="3600" dirty="0"/>
              <a:t>：</a:t>
            </a:r>
            <a:r>
              <a:rPr lang="en-US" altLang="zh-CN" sz="3600" dirty="0">
                <a:solidFill>
                  <a:schemeClr val="accent1"/>
                </a:solidFill>
              </a:rPr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find</a:t>
            </a:r>
            <a:r>
              <a:rPr lang="zh-CN" altLang="en-US" sz="3600" dirty="0"/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99E71-41AE-5E46-8455-7C1C3635FC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424" y="4925970"/>
            <a:ext cx="9196706" cy="4924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6812F9-42C0-ED4A-A33F-87AAA9E09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329" y="5557043"/>
            <a:ext cx="4719004" cy="10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97584523-C1D3-CB43-8914-A83B2FD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159"/>
            <a:ext cx="6061428" cy="555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9814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063A1-BC70-4C43-BD4C-9217FDC49845}"/>
              </a:ext>
            </a:extLst>
          </p:cNvPr>
          <p:cNvSpPr txBox="1"/>
          <p:nvPr/>
        </p:nvSpPr>
        <p:spPr>
          <a:xfrm>
            <a:off x="0" y="132323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= 7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577AF8-3011-4E49-A885-A98C9F448E1A}"/>
              </a:ext>
            </a:extLst>
          </p:cNvPr>
          <p:cNvSpPr txBox="1"/>
          <p:nvPr/>
        </p:nvSpPr>
        <p:spPr>
          <a:xfrm>
            <a:off x="7655187" y="3429000"/>
            <a:ext cx="25048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(K10,N14) </a:t>
            </a:r>
            <a:endParaRPr lang="en-US" altLang="zh-CN" sz="4000" dirty="0"/>
          </a:p>
          <a:p>
            <a:r>
              <a:rPr lang="zh-CN" altLang="en-US" sz="4000" dirty="0"/>
              <a:t>(K24,N32) </a:t>
            </a:r>
            <a:endParaRPr lang="en-US" altLang="zh-CN" sz="4000" dirty="0"/>
          </a:p>
          <a:p>
            <a:r>
              <a:rPr lang="zh-CN" altLang="en-US" sz="4000" dirty="0"/>
              <a:t>(K30,N32) </a:t>
            </a:r>
            <a:endParaRPr lang="en-US" altLang="zh-CN" sz="4000" dirty="0"/>
          </a:p>
          <a:p>
            <a:r>
              <a:rPr lang="zh-CN" altLang="en-US" sz="4000" dirty="0"/>
              <a:t>(K38,N38) </a:t>
            </a:r>
            <a:endParaRPr lang="en-US" altLang="zh-CN" sz="4000" dirty="0"/>
          </a:p>
          <a:p>
            <a:r>
              <a:rPr lang="zh-CN" altLang="en-US" sz="4000" dirty="0"/>
              <a:t>(K54,N56)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808CC3-93D0-8341-A217-426A4589CBAC}"/>
              </a:ext>
            </a:extLst>
          </p:cNvPr>
          <p:cNvSpPr txBox="1"/>
          <p:nvPr/>
        </p:nvSpPr>
        <p:spPr>
          <a:xfrm>
            <a:off x="7734210" y="2976904"/>
            <a:ext cx="26064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(File, Node)</a:t>
            </a:r>
            <a:endParaRPr kumimoji="1" lang="zh-CN" altLang="en-US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9703ED-D403-C444-9B1F-077D115C2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87" y="1044481"/>
            <a:ext cx="5435600" cy="4699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65629D-8388-4B43-8099-0A387E2E8D7E}"/>
              </a:ext>
            </a:extLst>
          </p:cNvPr>
          <p:cNvSpPr txBox="1"/>
          <p:nvPr/>
        </p:nvSpPr>
        <p:spPr>
          <a:xfrm>
            <a:off x="6130574" y="1600781"/>
            <a:ext cx="6158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hash(Node) &gt;= hash(key)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09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9814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7DF70E-C45B-EE4C-9755-BC5C4895C57D}"/>
              </a:ext>
            </a:extLst>
          </p:cNvPr>
          <p:cNvSpPr txBox="1"/>
          <p:nvPr/>
        </p:nvSpPr>
        <p:spPr>
          <a:xfrm>
            <a:off x="0" y="1069047"/>
            <a:ext cx="12207701" cy="276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Finger Table 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Node_i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Lenth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m;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List[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getSuccesor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kumimoji="1" lang="en-US" altLang="zh-CN" sz="36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Node_i</a:t>
            </a:r>
            <a:r>
              <a:rPr kumimoji="1" lang="en-US" altLang="zh-CN" sz="36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+ 2^(j-1)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)% 2^m )</a:t>
            </a:r>
          </a:p>
          <a:p>
            <a:pPr lvl="1"/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j </a:t>
            </a:r>
            <a:r>
              <a:rPr lang="zh-CN" altLang="en-US" sz="3600" b="1" dirty="0"/>
              <a:t>∈ </a:t>
            </a:r>
            <a:r>
              <a:rPr lang="en-US" altLang="zh-CN" sz="3600" b="1" dirty="0"/>
              <a:t>[ 0, m-1 ]</a:t>
            </a:r>
            <a:endParaRPr kumimoji="1"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209279-887B-2743-832E-9CEDCBAF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62" y="2731040"/>
            <a:ext cx="5801863" cy="41269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6F8BEE-02F9-974E-9E1F-11204CA7A1B2}"/>
              </a:ext>
            </a:extLst>
          </p:cNvPr>
          <p:cNvSpPr txBox="1"/>
          <p:nvPr/>
        </p:nvSpPr>
        <p:spPr>
          <a:xfrm>
            <a:off x="-15701" y="3276025"/>
            <a:ext cx="7822654" cy="3877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Node_i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):</a:t>
            </a:r>
          </a:p>
          <a:p>
            <a:pPr lvl="1"/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Node_i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</a:t>
            </a:r>
            <a:endParaRPr kumimoji="1"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</a:t>
            </a:r>
            <a:endParaRPr kumimoji="1"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if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Node_i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Node_j</a:t>
            </a:r>
            <a:endParaRPr kumimoji="1"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&amp;&amp;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Node_i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kumimoji="1"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Node_(j-1)</a:t>
            </a:r>
          </a:p>
          <a:p>
            <a:pPr lvl="1"/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</a:t>
            </a:r>
            <a:r>
              <a:rPr kumimoji="1"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getSuccesor</a:t>
            </a:r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kumimoji="1" lang="en-US" altLang="zh-CN" sz="36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Node_j</a:t>
            </a:r>
            <a:r>
              <a:rPr kumimoji="1"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 lvl="1"/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59636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9814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DE7532-EAF7-6446-8A94-EAEC0463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393"/>
            <a:ext cx="72009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59E31E-89EB-F040-BB80-710E7235E5FE}"/>
              </a:ext>
            </a:extLst>
          </p:cNvPr>
          <p:cNvSpPr txBox="1"/>
          <p:nvPr/>
        </p:nvSpPr>
        <p:spPr>
          <a:xfrm>
            <a:off x="327378" y="1306504"/>
            <a:ext cx="12327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N8 find K49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3ECA53-2767-1A48-B076-DC9FD962595E}"/>
              </a:ext>
            </a:extLst>
          </p:cNvPr>
          <p:cNvSpPr txBox="1"/>
          <p:nvPr/>
        </p:nvSpPr>
        <p:spPr>
          <a:xfrm>
            <a:off x="7230152" y="1183393"/>
            <a:ext cx="4448334" cy="4062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24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getSuccessor</a:t>
            </a:r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K49 ) = N51</a:t>
            </a:r>
          </a:p>
          <a:p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Needs to find N51</a:t>
            </a:r>
          </a:p>
          <a:p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check Finger Table</a:t>
            </a:r>
          </a:p>
          <a:p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not N51</a:t>
            </a: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find nearest 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jump to N42</a:t>
            </a:r>
          </a:p>
          <a:p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Check Finger Table</a:t>
            </a:r>
          </a:p>
          <a:p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not N51</a:t>
            </a: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find nearest 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jump to N51</a:t>
            </a:r>
          </a:p>
          <a:p>
            <a:r>
              <a:rPr kumimoji="1" lang="en-US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076587A8-66AF-1544-95F0-8847F97F03A8}"/>
              </a:ext>
            </a:extLst>
          </p:cNvPr>
          <p:cNvSpPr/>
          <p:nvPr/>
        </p:nvSpPr>
        <p:spPr>
          <a:xfrm rot="2969684">
            <a:off x="3398723" y="2276087"/>
            <a:ext cx="341841" cy="294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上弧形箭头 8">
            <a:extLst>
              <a:ext uri="{FF2B5EF4-FFF2-40B4-BE49-F238E27FC236}">
                <a16:creationId xmlns:a16="http://schemas.microsoft.com/office/drawing/2014/main" id="{3943C5F8-CFA8-CE4D-8EC4-C71C80BFE21C}"/>
              </a:ext>
            </a:extLst>
          </p:cNvPr>
          <p:cNvSpPr/>
          <p:nvPr/>
        </p:nvSpPr>
        <p:spPr>
          <a:xfrm rot="14926498">
            <a:off x="2008011" y="3418770"/>
            <a:ext cx="1177522" cy="656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294DF2-14CE-0946-A84E-331593404E16}"/>
              </a:ext>
            </a:extLst>
          </p:cNvPr>
          <p:cNvSpPr txBox="1"/>
          <p:nvPr/>
        </p:nvSpPr>
        <p:spPr>
          <a:xfrm>
            <a:off x="3917245" y="3305889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1600" b="1" dirty="0">
              <a:solidFill>
                <a:schemeClr val="accent6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E67AE-D7A4-7042-82E9-375FBD6B11EC}"/>
              </a:ext>
            </a:extLst>
          </p:cNvPr>
          <p:cNvSpPr txBox="1"/>
          <p:nvPr/>
        </p:nvSpPr>
        <p:spPr>
          <a:xfrm>
            <a:off x="2737681" y="3428999"/>
            <a:ext cx="12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zh-CN" altLang="en-US" sz="1600" b="1" dirty="0">
              <a:solidFill>
                <a:schemeClr val="accent6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7CA559-4E90-CF4B-A4A0-49286C936B1C}"/>
              </a:ext>
            </a:extLst>
          </p:cNvPr>
          <p:cNvSpPr/>
          <p:nvPr/>
        </p:nvSpPr>
        <p:spPr>
          <a:xfrm>
            <a:off x="5904089" y="2980267"/>
            <a:ext cx="1128889" cy="23445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DD5D6C-FA11-8E4C-9D20-AD159D8908C5}"/>
              </a:ext>
            </a:extLst>
          </p:cNvPr>
          <p:cNvSpPr/>
          <p:nvPr/>
        </p:nvSpPr>
        <p:spPr>
          <a:xfrm>
            <a:off x="531134" y="5325718"/>
            <a:ext cx="1128889" cy="23445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42211A9-0D94-654C-B619-8B100835AA5F}"/>
              </a:ext>
            </a:extLst>
          </p:cNvPr>
          <p:cNvSpPr/>
          <p:nvPr/>
        </p:nvSpPr>
        <p:spPr>
          <a:xfrm>
            <a:off x="4798741" y="2517422"/>
            <a:ext cx="540903" cy="462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F075E7-12B4-CB45-A728-E0461F52A9C6}"/>
              </a:ext>
            </a:extLst>
          </p:cNvPr>
          <p:cNvSpPr/>
          <p:nvPr/>
        </p:nvSpPr>
        <p:spPr>
          <a:xfrm>
            <a:off x="1564074" y="3189558"/>
            <a:ext cx="540903" cy="462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3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9814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9ED7BF-1E20-714D-837F-7CE9C29C6088}"/>
              </a:ext>
            </a:extLst>
          </p:cNvPr>
          <p:cNvSpPr txBox="1"/>
          <p:nvPr/>
        </p:nvSpPr>
        <p:spPr>
          <a:xfrm>
            <a:off x="7381268" y="315078"/>
            <a:ext cx="6107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32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Convergence</a:t>
            </a:r>
            <a:r>
              <a:rPr lang="zh-CN" altLang="en-US" sz="32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32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Proof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5" name="弧 4">
            <a:extLst>
              <a:ext uri="{FF2B5EF4-FFF2-40B4-BE49-F238E27FC236}">
                <a16:creationId xmlns:a16="http://schemas.microsoft.com/office/drawing/2014/main" id="{D3558D82-9111-C149-AB76-306DB5243C85}"/>
              </a:ext>
            </a:extLst>
          </p:cNvPr>
          <p:cNvSpPr/>
          <p:nvPr/>
        </p:nvSpPr>
        <p:spPr>
          <a:xfrm>
            <a:off x="270932" y="2472267"/>
            <a:ext cx="5621867" cy="2562578"/>
          </a:xfrm>
          <a:prstGeom prst="arc">
            <a:avLst>
              <a:gd name="adj1" fmla="val 1077490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EBF69E-3479-2045-8BBF-2F26BD38EB63}"/>
              </a:ext>
            </a:extLst>
          </p:cNvPr>
          <p:cNvSpPr/>
          <p:nvPr/>
        </p:nvSpPr>
        <p:spPr>
          <a:xfrm>
            <a:off x="349956" y="2912533"/>
            <a:ext cx="451556" cy="516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A578FA-6A01-C446-9C64-B637EBFC4DC4}"/>
              </a:ext>
            </a:extLst>
          </p:cNvPr>
          <p:cNvSpPr/>
          <p:nvPr/>
        </p:nvSpPr>
        <p:spPr>
          <a:xfrm>
            <a:off x="1727200" y="2335386"/>
            <a:ext cx="451556" cy="516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054488-F374-A949-BB41-77350A78D1B2}"/>
              </a:ext>
            </a:extLst>
          </p:cNvPr>
          <p:cNvSpPr/>
          <p:nvPr/>
        </p:nvSpPr>
        <p:spPr>
          <a:xfrm>
            <a:off x="4814711" y="2628899"/>
            <a:ext cx="451556" cy="516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DDE0F2B4-24BD-6A40-A7BF-1A5FC682167F}"/>
              </a:ext>
            </a:extLst>
          </p:cNvPr>
          <p:cNvSpPr/>
          <p:nvPr/>
        </p:nvSpPr>
        <p:spPr>
          <a:xfrm>
            <a:off x="2965322" y="2135717"/>
            <a:ext cx="1027289" cy="673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92FEF6-E545-A543-AE53-2AD331080B6A}"/>
              </a:ext>
            </a:extLst>
          </p:cNvPr>
          <p:cNvSpPr txBox="1"/>
          <p:nvPr/>
        </p:nvSpPr>
        <p:spPr>
          <a:xfrm>
            <a:off x="1922521" y="3022255"/>
            <a:ext cx="1218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kumimoji="1" lang="zh-CN" altLang="en-US" sz="3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7303C4-C475-CA48-9849-44C40ADC60CE}"/>
              </a:ext>
            </a:extLst>
          </p:cNvPr>
          <p:cNvSpPr txBox="1"/>
          <p:nvPr/>
        </p:nvSpPr>
        <p:spPr>
          <a:xfrm>
            <a:off x="4696644" y="3254025"/>
            <a:ext cx="68768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endParaRPr kumimoji="1" lang="zh-CN" altLang="en-US" sz="3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08A654-D5B9-8240-AFA6-DF19347B8538}"/>
              </a:ext>
            </a:extLst>
          </p:cNvPr>
          <p:cNvSpPr txBox="1"/>
          <p:nvPr/>
        </p:nvSpPr>
        <p:spPr>
          <a:xfrm>
            <a:off x="6096000" y="1278255"/>
            <a:ext cx="5981446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2^(i-1)</a:t>
            </a:r>
          </a:p>
          <a:p>
            <a:pPr algn="ctr"/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= n + 2^i</a:t>
            </a:r>
          </a:p>
          <a:p>
            <a:pPr algn="ctr"/>
            <a:r>
              <a:rPr lang="en" altLang="zh-CN" sz="2800" dirty="0"/>
              <a:t>J-n &lt; hash(Key) – n &lt;P – n</a:t>
            </a:r>
          </a:p>
          <a:p>
            <a:pPr algn="ctr"/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2^(i-1) &lt; hash(key) – n &lt; 2^i</a:t>
            </a:r>
          </a:p>
          <a:p>
            <a:pPr algn="ctr"/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2EFAEB-B964-B547-B51F-CD4FEA5F0732}"/>
              </a:ext>
            </a:extLst>
          </p:cNvPr>
          <p:cNvSpPr txBox="1"/>
          <p:nvPr/>
        </p:nvSpPr>
        <p:spPr>
          <a:xfrm>
            <a:off x="758708" y="3432854"/>
            <a:ext cx="26609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1" lang="zh-CN" altLang="en-US" sz="3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2EEAEB-BB8F-A847-8F8F-765E18851F07}"/>
              </a:ext>
            </a:extLst>
          </p:cNvPr>
          <p:cNvSpPr txBox="1"/>
          <p:nvPr/>
        </p:nvSpPr>
        <p:spPr>
          <a:xfrm>
            <a:off x="6570133" y="3746468"/>
            <a:ext cx="51555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Distance(Key, J) &lt; Distance( J, P ) = P – J = 2^(i-1)</a:t>
            </a:r>
          </a:p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F1268B-0596-E642-A703-5B89D712E1AD}"/>
              </a:ext>
            </a:extLst>
          </p:cNvPr>
          <p:cNvSpPr txBox="1"/>
          <p:nvPr/>
        </p:nvSpPr>
        <p:spPr>
          <a:xfrm>
            <a:off x="5508978" y="4560711"/>
            <a:ext cx="61757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Above</a:t>
            </a:r>
            <a:r>
              <a:rPr kumimoji="1"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kumimoji="1"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Distance(Key, J) &lt; Distance(J, P) &lt; Distance(n, Key)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65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511046-88C4-8F4F-A891-F4BBF23AF2BD}"/>
              </a:ext>
            </a:extLst>
          </p:cNvPr>
          <p:cNvSpPr txBox="1"/>
          <p:nvPr/>
        </p:nvSpPr>
        <p:spPr>
          <a:xfrm>
            <a:off x="1399822" y="361245"/>
            <a:ext cx="21175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zh-CN" sz="3200" dirty="0" err="1">
                <a:latin typeface="Bradley Hand ITC" panose="020F0502020204030204" pitchFamily="34" charset="0"/>
                <a:ea typeface="Microsoft YaHei" panose="020B0503020204020204" pitchFamily="34" charset="-122"/>
                <a:cs typeface="Bradley Hand ITC" panose="020F0502020204030204" pitchFamily="34" charset="0"/>
              </a:rPr>
              <a:t>Danke</a:t>
            </a:r>
            <a:r>
              <a:rPr lang="en" altLang="zh-CN" sz="3200" dirty="0">
                <a:latin typeface="Bradley Hand ITC" panose="020F0502020204030204" pitchFamily="34" charset="0"/>
                <a:ea typeface="Microsoft YaHei" panose="020B0503020204020204" pitchFamily="34" charset="-122"/>
                <a:cs typeface="Bradley Hand ITC" panose="020F0502020204030204" pitchFamily="34" charset="0"/>
              </a:rPr>
              <a:t> </a:t>
            </a:r>
            <a:r>
              <a:rPr lang="en" altLang="zh-CN" sz="3200" dirty="0" err="1">
                <a:latin typeface="Bradley Hand ITC" panose="020F0502020204030204" pitchFamily="34" charset="0"/>
                <a:ea typeface="Microsoft YaHei" panose="020B0503020204020204" pitchFamily="34" charset="-122"/>
                <a:cs typeface="Bradley Hand ITC" panose="020F0502020204030204" pitchFamily="34" charset="0"/>
              </a:rPr>
              <a:t>schön</a:t>
            </a:r>
            <a:endParaRPr lang="en-US" altLang="zh-CN" sz="3200" dirty="0">
              <a:latin typeface="Bradley Hand ITC" panose="020F0502020204030204" pitchFamily="34" charset="0"/>
              <a:ea typeface="Microsoft YaHei" panose="020B0503020204020204" pitchFamily="34" charset="-122"/>
              <a:cs typeface="Bradley Hand ITC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1B18B3-5847-1449-B033-3525C92BB5CE}"/>
              </a:ext>
            </a:extLst>
          </p:cNvPr>
          <p:cNvSpPr txBox="1"/>
          <p:nvPr/>
        </p:nvSpPr>
        <p:spPr>
          <a:xfrm>
            <a:off x="406399" y="2402048"/>
            <a:ext cx="11932356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Thanks</a:t>
            </a:r>
            <a:r>
              <a:rPr kumimoji="1" lang="zh-CN" altLang="en-US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for</a:t>
            </a:r>
            <a:r>
              <a:rPr kumimoji="1" lang="zh-CN" altLang="en-US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88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Listening </a:t>
            </a:r>
            <a:r>
              <a:rPr kumimoji="1" lang="en-US" altLang="zh-CN" sz="7200" b="1" dirty="0">
                <a:latin typeface="Bradley Hand ITC" panose="03070402050302030203" pitchFamily="66" charset="0"/>
                <a:ea typeface="微软雅黑" panose="020B0503020204020204" pitchFamily="34" charset="-122"/>
              </a:rPr>
              <a:t>!~</a:t>
            </a:r>
          </a:p>
          <a:p>
            <a:r>
              <a:rPr lang="zh-CN" altLang="en-US" sz="6000" dirty="0"/>
              <a:t>                 </a:t>
            </a:r>
            <a:r>
              <a:rPr lang="en-US" altLang="zh-CN" sz="6000" dirty="0"/>
              <a:t>(</a:t>
            </a:r>
            <a:r>
              <a:rPr lang="th-TH" altLang="zh-CN" sz="6000" dirty="0"/>
              <a:t>๑•͈</a:t>
            </a:r>
            <a:r>
              <a:rPr lang="en" altLang="zh-CN" sz="6000" dirty="0"/>
              <a:t>ᴗ•͈</a:t>
            </a:r>
            <a:r>
              <a:rPr lang="en-US" altLang="zh-CN" sz="6000" dirty="0"/>
              <a:t>)</a:t>
            </a:r>
            <a:r>
              <a:rPr lang="ja-JP" altLang="en-US" sz="6000"/>
              <a:t>ﾉ♥ </a:t>
            </a:r>
            <a:endParaRPr kumimoji="1" lang="zh-CN" altLang="en-US" sz="23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2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1BE2B0-986E-ED49-9E16-D5A4578B5724}"/>
              </a:ext>
            </a:extLst>
          </p:cNvPr>
          <p:cNvSpPr txBox="1"/>
          <p:nvPr/>
        </p:nvSpPr>
        <p:spPr>
          <a:xfrm>
            <a:off x="0" y="1523495"/>
            <a:ext cx="121016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Distributed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Sharing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Based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P2P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Chord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  <a:endParaRPr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6CE6A-635D-7A40-B7EA-BC0014B05360}"/>
              </a:ext>
            </a:extLst>
          </p:cNvPr>
          <p:cNvSpPr txBox="1"/>
          <p:nvPr/>
        </p:nvSpPr>
        <p:spPr>
          <a:xfrm>
            <a:off x="5712177" y="3644430"/>
            <a:ext cx="6016979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             [ 3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Theorems          [ 9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Implements       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Improvements  [ ]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13E90D-A5D6-384D-8BE7-102F119FCD75}"/>
              </a:ext>
            </a:extLst>
          </p:cNvPr>
          <p:cNvSpPr txBox="1"/>
          <p:nvPr/>
        </p:nvSpPr>
        <p:spPr>
          <a:xfrm>
            <a:off x="1399822" y="361245"/>
            <a:ext cx="9089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7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152125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8B0C3F-58CD-E744-A20F-5C994162BFDA}"/>
              </a:ext>
            </a:extLst>
          </p:cNvPr>
          <p:cNvSpPr txBox="1"/>
          <p:nvPr/>
        </p:nvSpPr>
        <p:spPr>
          <a:xfrm>
            <a:off x="235700" y="1035700"/>
            <a:ext cx="9318898" cy="65609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Decentralized Network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IPv4/IPv6 Double-Stack Protocol Support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RSA/SHA 512 Security Transmitting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*nix like User Command Interface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Broken Transfer Resume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43665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45CAA5-B6F3-AF44-B6BB-93D72C58A5B0}"/>
              </a:ext>
            </a:extLst>
          </p:cNvPr>
          <p:cNvSpPr/>
          <p:nvPr/>
        </p:nvSpPr>
        <p:spPr>
          <a:xfrm>
            <a:off x="4022631" y="2095722"/>
            <a:ext cx="252871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kumimoji="1" lang="zh-CN" altLang="en-US" sz="3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虚尾箭头 8">
            <a:extLst>
              <a:ext uri="{FF2B5EF4-FFF2-40B4-BE49-F238E27FC236}">
                <a16:creationId xmlns:a16="http://schemas.microsoft.com/office/drawing/2014/main" id="{1B05A01C-803C-A048-B6D3-22596618194C}"/>
              </a:ext>
            </a:extLst>
          </p:cNvPr>
          <p:cNvSpPr/>
          <p:nvPr/>
        </p:nvSpPr>
        <p:spPr>
          <a:xfrm rot="6897026">
            <a:off x="1997686" y="4275895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B18EB3-7CD2-494C-B840-25077DDE2B83}"/>
              </a:ext>
            </a:extLst>
          </p:cNvPr>
          <p:cNvSpPr/>
          <p:nvPr/>
        </p:nvSpPr>
        <p:spPr>
          <a:xfrm>
            <a:off x="2351875" y="3504011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14" name="虚尾箭头 13">
            <a:extLst>
              <a:ext uri="{FF2B5EF4-FFF2-40B4-BE49-F238E27FC236}">
                <a16:creationId xmlns:a16="http://schemas.microsoft.com/office/drawing/2014/main" id="{C7EFB8C8-109D-8F46-82D3-51081754FBED}"/>
              </a:ext>
            </a:extLst>
          </p:cNvPr>
          <p:cNvSpPr/>
          <p:nvPr/>
        </p:nvSpPr>
        <p:spPr>
          <a:xfrm rot="4218297">
            <a:off x="5296612" y="3013275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虚尾箭头 14">
            <a:extLst>
              <a:ext uri="{FF2B5EF4-FFF2-40B4-BE49-F238E27FC236}">
                <a16:creationId xmlns:a16="http://schemas.microsoft.com/office/drawing/2014/main" id="{20310DEA-EA7C-7C47-8ACC-588E180FC5CC}"/>
              </a:ext>
            </a:extLst>
          </p:cNvPr>
          <p:cNvSpPr/>
          <p:nvPr/>
        </p:nvSpPr>
        <p:spPr>
          <a:xfrm rot="5400000">
            <a:off x="2575536" y="4293364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虚尾箭头 15">
            <a:extLst>
              <a:ext uri="{FF2B5EF4-FFF2-40B4-BE49-F238E27FC236}">
                <a16:creationId xmlns:a16="http://schemas.microsoft.com/office/drawing/2014/main" id="{AA7B31B7-8912-004F-A0BC-43EC0B5DAB97}"/>
              </a:ext>
            </a:extLst>
          </p:cNvPr>
          <p:cNvSpPr/>
          <p:nvPr/>
        </p:nvSpPr>
        <p:spPr>
          <a:xfrm rot="3429651">
            <a:off x="3177715" y="4281109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F9BB0E-10E5-154B-B4BE-852570DC71F8}"/>
              </a:ext>
            </a:extLst>
          </p:cNvPr>
          <p:cNvSpPr/>
          <p:nvPr/>
        </p:nvSpPr>
        <p:spPr>
          <a:xfrm>
            <a:off x="1399822" y="4855483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0088A3-764F-E74B-A015-04257589D99C}"/>
              </a:ext>
            </a:extLst>
          </p:cNvPr>
          <p:cNvSpPr/>
          <p:nvPr/>
        </p:nvSpPr>
        <p:spPr>
          <a:xfrm>
            <a:off x="2422355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ADD1CB-DF1F-1448-B805-EABD2A3CC319}"/>
              </a:ext>
            </a:extLst>
          </p:cNvPr>
          <p:cNvSpPr/>
          <p:nvPr/>
        </p:nvSpPr>
        <p:spPr>
          <a:xfrm>
            <a:off x="3446894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20" name="虚尾箭头 19">
            <a:extLst>
              <a:ext uri="{FF2B5EF4-FFF2-40B4-BE49-F238E27FC236}">
                <a16:creationId xmlns:a16="http://schemas.microsoft.com/office/drawing/2014/main" id="{220C6ADD-0E31-2345-BA38-849D22E26C76}"/>
              </a:ext>
            </a:extLst>
          </p:cNvPr>
          <p:cNvSpPr/>
          <p:nvPr/>
        </p:nvSpPr>
        <p:spPr>
          <a:xfrm rot="6897026">
            <a:off x="5030870" y="4275895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B2FF9F-530D-C347-A456-B45AC60F1DE0}"/>
              </a:ext>
            </a:extLst>
          </p:cNvPr>
          <p:cNvSpPr/>
          <p:nvPr/>
        </p:nvSpPr>
        <p:spPr>
          <a:xfrm>
            <a:off x="5385059" y="3504011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22" name="虚尾箭头 21">
            <a:extLst>
              <a:ext uri="{FF2B5EF4-FFF2-40B4-BE49-F238E27FC236}">
                <a16:creationId xmlns:a16="http://schemas.microsoft.com/office/drawing/2014/main" id="{64D76060-AD0E-6740-9BB2-3B8100A83721}"/>
              </a:ext>
            </a:extLst>
          </p:cNvPr>
          <p:cNvSpPr/>
          <p:nvPr/>
        </p:nvSpPr>
        <p:spPr>
          <a:xfrm rot="5400000">
            <a:off x="5608720" y="4293364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虚尾箭头 22">
            <a:extLst>
              <a:ext uri="{FF2B5EF4-FFF2-40B4-BE49-F238E27FC236}">
                <a16:creationId xmlns:a16="http://schemas.microsoft.com/office/drawing/2014/main" id="{6450D6A9-B8AF-5345-9648-7E361464C64C}"/>
              </a:ext>
            </a:extLst>
          </p:cNvPr>
          <p:cNvSpPr/>
          <p:nvPr/>
        </p:nvSpPr>
        <p:spPr>
          <a:xfrm rot="3429651">
            <a:off x="6210899" y="4281109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30FE8B5-7CDB-0E4E-B699-930F2E153A44}"/>
              </a:ext>
            </a:extLst>
          </p:cNvPr>
          <p:cNvSpPr/>
          <p:nvPr/>
        </p:nvSpPr>
        <p:spPr>
          <a:xfrm>
            <a:off x="4433006" y="4855483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E94E6A-CA25-854F-AB71-38345C53E8AE}"/>
              </a:ext>
            </a:extLst>
          </p:cNvPr>
          <p:cNvSpPr/>
          <p:nvPr/>
        </p:nvSpPr>
        <p:spPr>
          <a:xfrm>
            <a:off x="5455539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95872C5-B2F2-964C-B75B-ECEFD589B150}"/>
              </a:ext>
            </a:extLst>
          </p:cNvPr>
          <p:cNvSpPr/>
          <p:nvPr/>
        </p:nvSpPr>
        <p:spPr>
          <a:xfrm>
            <a:off x="6480078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27" name="虚尾箭头 26">
            <a:extLst>
              <a:ext uri="{FF2B5EF4-FFF2-40B4-BE49-F238E27FC236}">
                <a16:creationId xmlns:a16="http://schemas.microsoft.com/office/drawing/2014/main" id="{3DB9DE75-7D98-534F-95F1-8D40226602B2}"/>
              </a:ext>
            </a:extLst>
          </p:cNvPr>
          <p:cNvSpPr/>
          <p:nvPr/>
        </p:nvSpPr>
        <p:spPr>
          <a:xfrm rot="6897026">
            <a:off x="8064054" y="4269878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758E6D-F7F3-3344-A5CA-0813679ACF5C}"/>
              </a:ext>
            </a:extLst>
          </p:cNvPr>
          <p:cNvSpPr/>
          <p:nvPr/>
        </p:nvSpPr>
        <p:spPr>
          <a:xfrm>
            <a:off x="8418243" y="3497994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29" name="虚尾箭头 28">
            <a:extLst>
              <a:ext uri="{FF2B5EF4-FFF2-40B4-BE49-F238E27FC236}">
                <a16:creationId xmlns:a16="http://schemas.microsoft.com/office/drawing/2014/main" id="{D5009F9A-1D0D-A34B-9DB5-306557D84C87}"/>
              </a:ext>
            </a:extLst>
          </p:cNvPr>
          <p:cNvSpPr/>
          <p:nvPr/>
        </p:nvSpPr>
        <p:spPr>
          <a:xfrm rot="5400000">
            <a:off x="8641904" y="4287347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虚尾箭头 29">
            <a:extLst>
              <a:ext uri="{FF2B5EF4-FFF2-40B4-BE49-F238E27FC236}">
                <a16:creationId xmlns:a16="http://schemas.microsoft.com/office/drawing/2014/main" id="{12AE8895-8E75-8742-969C-F022D67052B9}"/>
              </a:ext>
            </a:extLst>
          </p:cNvPr>
          <p:cNvSpPr/>
          <p:nvPr/>
        </p:nvSpPr>
        <p:spPr>
          <a:xfrm rot="3429651">
            <a:off x="9244083" y="4275092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AE40D1-6895-344F-8177-4BB217AB22A6}"/>
              </a:ext>
            </a:extLst>
          </p:cNvPr>
          <p:cNvSpPr/>
          <p:nvPr/>
        </p:nvSpPr>
        <p:spPr>
          <a:xfrm>
            <a:off x="7466190" y="4849466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64E884-BDA3-1243-B19D-6294FFDB5DDD}"/>
              </a:ext>
            </a:extLst>
          </p:cNvPr>
          <p:cNvSpPr/>
          <p:nvPr/>
        </p:nvSpPr>
        <p:spPr>
          <a:xfrm>
            <a:off x="8488723" y="4843449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022CB6B-47B9-7442-8060-06EC24AC9988}"/>
              </a:ext>
            </a:extLst>
          </p:cNvPr>
          <p:cNvSpPr/>
          <p:nvPr/>
        </p:nvSpPr>
        <p:spPr>
          <a:xfrm>
            <a:off x="9513262" y="4843449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34" name="虚尾箭头 33">
            <a:extLst>
              <a:ext uri="{FF2B5EF4-FFF2-40B4-BE49-F238E27FC236}">
                <a16:creationId xmlns:a16="http://schemas.microsoft.com/office/drawing/2014/main" id="{11D3D733-95CC-3547-BA1F-FFF572F0E40D}"/>
              </a:ext>
            </a:extLst>
          </p:cNvPr>
          <p:cNvSpPr/>
          <p:nvPr/>
        </p:nvSpPr>
        <p:spPr>
          <a:xfrm rot="1522811">
            <a:off x="6928303" y="2982969"/>
            <a:ext cx="1040634" cy="2567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虚尾箭头 34">
            <a:extLst>
              <a:ext uri="{FF2B5EF4-FFF2-40B4-BE49-F238E27FC236}">
                <a16:creationId xmlns:a16="http://schemas.microsoft.com/office/drawing/2014/main" id="{B0C31BA2-D9F2-DF4B-BDF0-1C179E8310B0}"/>
              </a:ext>
            </a:extLst>
          </p:cNvPr>
          <p:cNvSpPr/>
          <p:nvPr/>
        </p:nvSpPr>
        <p:spPr>
          <a:xfrm rot="7940997">
            <a:off x="3212421" y="2997323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BDCD2F-5635-E444-9C49-BAB92E416E0B}"/>
              </a:ext>
            </a:extLst>
          </p:cNvPr>
          <p:cNvSpPr txBox="1"/>
          <p:nvPr/>
        </p:nvSpPr>
        <p:spPr>
          <a:xfrm>
            <a:off x="3713552" y="5547147"/>
            <a:ext cx="3955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Classical Client / Server Architecture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56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53328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45CAA5-B6F3-AF44-B6BB-93D72C58A5B0}"/>
              </a:ext>
            </a:extLst>
          </p:cNvPr>
          <p:cNvSpPr/>
          <p:nvPr/>
        </p:nvSpPr>
        <p:spPr>
          <a:xfrm>
            <a:off x="1083733" y="2266932"/>
            <a:ext cx="252871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kumimoji="1" lang="zh-CN" altLang="en-US" sz="3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BDCD2F-5635-E444-9C49-BAB92E416E0B}"/>
              </a:ext>
            </a:extLst>
          </p:cNvPr>
          <p:cNvSpPr txBox="1"/>
          <p:nvPr/>
        </p:nvSpPr>
        <p:spPr>
          <a:xfrm>
            <a:off x="370527" y="5141716"/>
            <a:ext cx="39551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Classical Client / Server Architecture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9DBBD58C-64C9-2D4D-9766-BA247E936DAB}"/>
              </a:ext>
            </a:extLst>
          </p:cNvPr>
          <p:cNvSpPr/>
          <p:nvPr/>
        </p:nvSpPr>
        <p:spPr>
          <a:xfrm>
            <a:off x="2020710" y="3065934"/>
            <a:ext cx="293512" cy="925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下箭头 35">
            <a:extLst>
              <a:ext uri="{FF2B5EF4-FFF2-40B4-BE49-F238E27FC236}">
                <a16:creationId xmlns:a16="http://schemas.microsoft.com/office/drawing/2014/main" id="{AF529E73-719B-8243-BEDC-90E6C9A9E7C8}"/>
              </a:ext>
            </a:extLst>
          </p:cNvPr>
          <p:cNvSpPr/>
          <p:nvPr/>
        </p:nvSpPr>
        <p:spPr>
          <a:xfrm rot="10800000">
            <a:off x="2348088" y="3065934"/>
            <a:ext cx="293512" cy="925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0B47DB-F912-A34C-839E-1A12163AC806}"/>
              </a:ext>
            </a:extLst>
          </p:cNvPr>
          <p:cNvSpPr/>
          <p:nvPr/>
        </p:nvSpPr>
        <p:spPr>
          <a:xfrm>
            <a:off x="1049866" y="4079425"/>
            <a:ext cx="252871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sz="3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01ABC-2607-494F-92AC-DCD17FC18F83}"/>
              </a:ext>
            </a:extLst>
          </p:cNvPr>
          <p:cNvSpPr txBox="1"/>
          <p:nvPr/>
        </p:nvSpPr>
        <p:spPr>
          <a:xfrm>
            <a:off x="4709472" y="2429508"/>
            <a:ext cx="6690165" cy="215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to build / improve / </a:t>
            </a:r>
            <a:r>
              <a:rPr kumimoji="1" lang="en-US" altLang="zh-CN" sz="28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maitain</a:t>
            </a:r>
            <a:endParaRPr kumimoji="1" lang="en-US" altLang="zh-CN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Information Security</a:t>
            </a:r>
          </a:p>
          <a:p>
            <a:pPr lvl="1"/>
            <a:endParaRPr kumimoji="1" lang="en-US" altLang="zh-CN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DFB141-4A90-A84E-B4CC-CB96927D4F43}"/>
              </a:ext>
            </a:extLst>
          </p:cNvPr>
          <p:cNvSpPr txBox="1"/>
          <p:nvPr/>
        </p:nvSpPr>
        <p:spPr>
          <a:xfrm>
            <a:off x="4743336" y="3928850"/>
            <a:ext cx="6690165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Broadband</a:t>
            </a:r>
            <a:r>
              <a:rPr kumimoji="1"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24874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EF8FE8-BF24-C745-8E82-E71DE6E4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9" y="2077533"/>
            <a:ext cx="3935308" cy="37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1AA02B-0082-7441-B1CD-01B306C43BD0}"/>
              </a:ext>
            </a:extLst>
          </p:cNvPr>
          <p:cNvSpPr txBox="1"/>
          <p:nvPr/>
        </p:nvSpPr>
        <p:spPr>
          <a:xfrm>
            <a:off x="675905" y="5939172"/>
            <a:ext cx="39353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zh-CN" sz="2800" dirty="0"/>
              <a:t>Von Neumann architecture</a:t>
            </a:r>
            <a:endParaRPr kumimoji="1"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43665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虚尾箭头 5">
            <a:extLst>
              <a:ext uri="{FF2B5EF4-FFF2-40B4-BE49-F238E27FC236}">
                <a16:creationId xmlns:a16="http://schemas.microsoft.com/office/drawing/2014/main" id="{E9E6DE37-8EDD-6D4B-A0D6-B852108F051E}"/>
              </a:ext>
            </a:extLst>
          </p:cNvPr>
          <p:cNvSpPr/>
          <p:nvPr/>
        </p:nvSpPr>
        <p:spPr>
          <a:xfrm rot="6897026">
            <a:off x="1523553" y="3743683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E39AD8-7BFD-C44F-B1B2-65B1D3551602}"/>
              </a:ext>
            </a:extLst>
          </p:cNvPr>
          <p:cNvSpPr/>
          <p:nvPr/>
        </p:nvSpPr>
        <p:spPr>
          <a:xfrm>
            <a:off x="1877742" y="2971799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8" name="虚尾箭头 7">
            <a:extLst>
              <a:ext uri="{FF2B5EF4-FFF2-40B4-BE49-F238E27FC236}">
                <a16:creationId xmlns:a16="http://schemas.microsoft.com/office/drawing/2014/main" id="{AE310BC5-1000-AE4C-B4F0-87C4B22278A3}"/>
              </a:ext>
            </a:extLst>
          </p:cNvPr>
          <p:cNvSpPr/>
          <p:nvPr/>
        </p:nvSpPr>
        <p:spPr>
          <a:xfrm rot="5400000">
            <a:off x="2101403" y="3761152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虚尾箭头 8">
            <a:extLst>
              <a:ext uri="{FF2B5EF4-FFF2-40B4-BE49-F238E27FC236}">
                <a16:creationId xmlns:a16="http://schemas.microsoft.com/office/drawing/2014/main" id="{4AE0EAF4-EC29-B648-B23A-10AA8CDC4DF4}"/>
              </a:ext>
            </a:extLst>
          </p:cNvPr>
          <p:cNvSpPr/>
          <p:nvPr/>
        </p:nvSpPr>
        <p:spPr>
          <a:xfrm rot="3429651">
            <a:off x="2703582" y="3748897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3F7A7-1A16-BE4B-A003-104275CB39D7}"/>
              </a:ext>
            </a:extLst>
          </p:cNvPr>
          <p:cNvSpPr/>
          <p:nvPr/>
        </p:nvSpPr>
        <p:spPr>
          <a:xfrm>
            <a:off x="925689" y="4323271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458FB4-BCA6-0841-BC88-A07DAF8CF862}"/>
              </a:ext>
            </a:extLst>
          </p:cNvPr>
          <p:cNvSpPr/>
          <p:nvPr/>
        </p:nvSpPr>
        <p:spPr>
          <a:xfrm>
            <a:off x="1948222" y="4317254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AFA096-4551-7B45-8952-04A8000B8365}"/>
              </a:ext>
            </a:extLst>
          </p:cNvPr>
          <p:cNvSpPr/>
          <p:nvPr/>
        </p:nvSpPr>
        <p:spPr>
          <a:xfrm>
            <a:off x="2972761" y="4317254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B210E-FE74-2948-9C8C-F730E85BC955}"/>
              </a:ext>
            </a:extLst>
          </p:cNvPr>
          <p:cNvSpPr txBox="1"/>
          <p:nvPr/>
        </p:nvSpPr>
        <p:spPr>
          <a:xfrm>
            <a:off x="524773" y="5238086"/>
            <a:ext cx="5556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(P2P) Architecture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6E65AC9A-C303-9F4F-95A0-88759BB92A02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5400000" flipH="1" flipV="1">
            <a:off x="1843243" y="4170240"/>
            <a:ext cx="6017" cy="1022533"/>
          </a:xfrm>
          <a:prstGeom prst="curvedConnector3">
            <a:avLst>
              <a:gd name="adj1" fmla="val -379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EC98144A-C0A8-5240-B6C6-396A74C3B217}"/>
              </a:ext>
            </a:extLst>
          </p:cNvPr>
          <p:cNvCxnSpPr>
            <a:stCxn id="10" idx="2"/>
            <a:endCxn id="12" idx="2"/>
          </p:cNvCxnSpPr>
          <p:nvPr/>
        </p:nvCxnSpPr>
        <p:spPr>
          <a:xfrm rot="5400000" flipH="1" flipV="1">
            <a:off x="2355513" y="3657971"/>
            <a:ext cx="6017" cy="2047072"/>
          </a:xfrm>
          <a:prstGeom prst="curvedConnector3">
            <a:avLst>
              <a:gd name="adj1" fmla="val -6988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522AA867-3305-B140-B506-E062FDEF75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4289" y="4176256"/>
            <a:ext cx="6017" cy="1022533"/>
          </a:xfrm>
          <a:prstGeom prst="curvedConnector3">
            <a:avLst>
              <a:gd name="adj1" fmla="val -379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0D0120F-1766-1D4E-8766-D1DF6000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3" y="2129637"/>
            <a:ext cx="4004985" cy="305807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472504F-AA87-664A-93DA-31563493FD2B}"/>
              </a:ext>
            </a:extLst>
          </p:cNvPr>
          <p:cNvSpPr/>
          <p:nvPr/>
        </p:nvSpPr>
        <p:spPr>
          <a:xfrm>
            <a:off x="524773" y="2280356"/>
            <a:ext cx="400916" cy="2709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718CF56-AD40-A146-AE02-93CA768F7720}"/>
              </a:ext>
            </a:extLst>
          </p:cNvPr>
          <p:cNvSpPr txBox="1"/>
          <p:nvPr/>
        </p:nvSpPr>
        <p:spPr>
          <a:xfrm>
            <a:off x="5183316" y="1922914"/>
            <a:ext cx="61072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分布式系统</a:t>
            </a:r>
            <a:r>
              <a:rPr lang="zh-CN" altLang="en-US" sz="2800" dirty="0"/>
              <a:t>是由一组通过网络进行通信、为了完成共同的任务而协调工作的计算机节点组成的系统。</a:t>
            </a:r>
            <a:endParaRPr lang="en-US" altLang="zh-CN" sz="2800" dirty="0"/>
          </a:p>
          <a:p>
            <a:r>
              <a:rPr lang="zh-CN" altLang="en-US" sz="2800" dirty="0"/>
              <a:t>分布式系统的出现是为了用</a:t>
            </a:r>
            <a:r>
              <a:rPr lang="zh-CN" altLang="en-US" sz="2800" dirty="0">
                <a:solidFill>
                  <a:srgbClr val="FF0000"/>
                </a:solidFill>
              </a:rPr>
              <a:t>廉价的、普通的</a:t>
            </a:r>
            <a:r>
              <a:rPr lang="zh-CN" altLang="en-US" sz="2800" dirty="0"/>
              <a:t>机器完成单个计算机无法完成的计算、存储任务。</a:t>
            </a:r>
            <a:endParaRPr lang="en-US" altLang="zh-CN" sz="2800" dirty="0"/>
          </a:p>
          <a:p>
            <a:r>
              <a:rPr lang="zh-CN" altLang="en-US" sz="2800" dirty="0"/>
              <a:t>其目的是</a:t>
            </a:r>
            <a:r>
              <a:rPr lang="zh-CN" altLang="en-US" sz="2800" b="1" dirty="0"/>
              <a:t>利用更多的机器，处理更多的数据</a:t>
            </a:r>
            <a:r>
              <a:rPr lang="zh-CN" altLang="en-US" sz="2800" dirty="0"/>
              <a:t>。</a:t>
            </a:r>
            <a:endParaRPr kumimoji="1" lang="en-US" altLang="zh-CN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D0DC1-D955-F64E-88D1-7F92FD831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37846"/>
            <a:ext cx="4978400" cy="13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43665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37D-1749-1B43-8C6B-3B05AF5E5B61}"/>
              </a:ext>
            </a:extLst>
          </p:cNvPr>
          <p:cNvSpPr txBox="1"/>
          <p:nvPr/>
        </p:nvSpPr>
        <p:spPr>
          <a:xfrm>
            <a:off x="268667" y="1064632"/>
            <a:ext cx="11654665" cy="651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Group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DISTRIBUTED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虚尾箭头 5">
            <a:extLst>
              <a:ext uri="{FF2B5EF4-FFF2-40B4-BE49-F238E27FC236}">
                <a16:creationId xmlns:a16="http://schemas.microsoft.com/office/drawing/2014/main" id="{E9E6DE37-8EDD-6D4B-A0D6-B852108F051E}"/>
              </a:ext>
            </a:extLst>
          </p:cNvPr>
          <p:cNvSpPr/>
          <p:nvPr/>
        </p:nvSpPr>
        <p:spPr>
          <a:xfrm rot="6897026">
            <a:off x="1523553" y="3743683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E39AD8-7BFD-C44F-B1B2-65B1D3551602}"/>
              </a:ext>
            </a:extLst>
          </p:cNvPr>
          <p:cNvSpPr/>
          <p:nvPr/>
        </p:nvSpPr>
        <p:spPr>
          <a:xfrm>
            <a:off x="1877742" y="2971799"/>
            <a:ext cx="95955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sp>
        <p:nvSpPr>
          <p:cNvPr id="8" name="虚尾箭头 7">
            <a:extLst>
              <a:ext uri="{FF2B5EF4-FFF2-40B4-BE49-F238E27FC236}">
                <a16:creationId xmlns:a16="http://schemas.microsoft.com/office/drawing/2014/main" id="{AE310BC5-1000-AE4C-B4F0-87C4B22278A3}"/>
              </a:ext>
            </a:extLst>
          </p:cNvPr>
          <p:cNvSpPr/>
          <p:nvPr/>
        </p:nvSpPr>
        <p:spPr>
          <a:xfrm rot="5400000">
            <a:off x="2101403" y="3761152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虚尾箭头 8">
            <a:extLst>
              <a:ext uri="{FF2B5EF4-FFF2-40B4-BE49-F238E27FC236}">
                <a16:creationId xmlns:a16="http://schemas.microsoft.com/office/drawing/2014/main" id="{4AE0EAF4-EC29-B648-B23A-10AA8CDC4DF4}"/>
              </a:ext>
            </a:extLst>
          </p:cNvPr>
          <p:cNvSpPr/>
          <p:nvPr/>
        </p:nvSpPr>
        <p:spPr>
          <a:xfrm rot="3429651">
            <a:off x="2703582" y="3748897"/>
            <a:ext cx="512233" cy="1961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3F7A7-1A16-BE4B-A003-104275CB39D7}"/>
              </a:ext>
            </a:extLst>
          </p:cNvPr>
          <p:cNvSpPr/>
          <p:nvPr/>
        </p:nvSpPr>
        <p:spPr>
          <a:xfrm>
            <a:off x="925689" y="4323271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458FB4-BCA6-0841-BC88-A07DAF8CF862}"/>
              </a:ext>
            </a:extLst>
          </p:cNvPr>
          <p:cNvSpPr/>
          <p:nvPr/>
        </p:nvSpPr>
        <p:spPr>
          <a:xfrm>
            <a:off x="1948222" y="4317254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AFA096-4551-7B45-8952-04A8000B8365}"/>
              </a:ext>
            </a:extLst>
          </p:cNvPr>
          <p:cNvSpPr/>
          <p:nvPr/>
        </p:nvSpPr>
        <p:spPr>
          <a:xfrm>
            <a:off x="2972761" y="4317254"/>
            <a:ext cx="81859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B210E-FE74-2948-9C8C-F730E85BC955}"/>
              </a:ext>
            </a:extLst>
          </p:cNvPr>
          <p:cNvSpPr txBox="1"/>
          <p:nvPr/>
        </p:nvSpPr>
        <p:spPr>
          <a:xfrm>
            <a:off x="524773" y="5238086"/>
            <a:ext cx="5556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(P2P) Architecture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6E65AC9A-C303-9F4F-95A0-88759BB92A02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5400000" flipH="1" flipV="1">
            <a:off x="1843243" y="4170240"/>
            <a:ext cx="6017" cy="1022533"/>
          </a:xfrm>
          <a:prstGeom prst="curvedConnector3">
            <a:avLst>
              <a:gd name="adj1" fmla="val -379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EC98144A-C0A8-5240-B6C6-396A74C3B217}"/>
              </a:ext>
            </a:extLst>
          </p:cNvPr>
          <p:cNvCxnSpPr>
            <a:stCxn id="10" idx="2"/>
            <a:endCxn id="12" idx="2"/>
          </p:cNvCxnSpPr>
          <p:nvPr/>
        </p:nvCxnSpPr>
        <p:spPr>
          <a:xfrm rot="5400000" flipH="1" flipV="1">
            <a:off x="2355513" y="3657971"/>
            <a:ext cx="6017" cy="2047072"/>
          </a:xfrm>
          <a:prstGeom prst="curvedConnector3">
            <a:avLst>
              <a:gd name="adj1" fmla="val -6988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522AA867-3305-B140-B506-E062FDEF75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4289" y="4176256"/>
            <a:ext cx="6017" cy="1022533"/>
          </a:xfrm>
          <a:prstGeom prst="curvedConnector3">
            <a:avLst>
              <a:gd name="adj1" fmla="val -379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0D0120F-1766-1D4E-8766-D1DF6000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3" y="2129637"/>
            <a:ext cx="4004985" cy="305807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472504F-AA87-664A-93DA-31563493FD2B}"/>
              </a:ext>
            </a:extLst>
          </p:cNvPr>
          <p:cNvSpPr/>
          <p:nvPr/>
        </p:nvSpPr>
        <p:spPr>
          <a:xfrm>
            <a:off x="524773" y="2280356"/>
            <a:ext cx="400916" cy="2709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718CF56-AD40-A146-AE02-93CA768F7720}"/>
              </a:ext>
            </a:extLst>
          </p:cNvPr>
          <p:cNvSpPr txBox="1"/>
          <p:nvPr/>
        </p:nvSpPr>
        <p:spPr>
          <a:xfrm>
            <a:off x="5183316" y="1635330"/>
            <a:ext cx="6107288" cy="518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分布式网络存储系统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由多个计算机组成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可以看作一个虚拟的计算机系统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定位问题：寻找节点上的文件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服务质量问题：高效传输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信任问题：保证信息的安全性</a:t>
            </a:r>
            <a:endParaRPr lang="en-US" altLang="zh-CN" sz="28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连通问题：保证网络连通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4F280E-899C-4D47-A4BB-22822540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1" y="5549171"/>
            <a:ext cx="4877956" cy="13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he Gnutella protocol | Download Scientific Diagram">
            <a:extLst>
              <a:ext uri="{FF2B5EF4-FFF2-40B4-BE49-F238E27FC236}">
                <a16:creationId xmlns:a16="http://schemas.microsoft.com/office/drawing/2014/main" id="{77626CD2-0A0A-F441-8C0E-D35B4C48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56" y="2227956"/>
            <a:ext cx="3441869" cy="258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75DA79-53EC-1742-998E-62A4C25E22A0}"/>
              </a:ext>
            </a:extLst>
          </p:cNvPr>
          <p:cNvSpPr txBox="1"/>
          <p:nvPr/>
        </p:nvSpPr>
        <p:spPr>
          <a:xfrm>
            <a:off x="1399822" y="361245"/>
            <a:ext cx="427001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Locating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FE9D67-CD89-574A-9017-B89E705A34F6}"/>
              </a:ext>
            </a:extLst>
          </p:cNvPr>
          <p:cNvSpPr txBox="1"/>
          <p:nvPr/>
        </p:nvSpPr>
        <p:spPr>
          <a:xfrm>
            <a:off x="3416878" y="1893565"/>
            <a:ext cx="7415394" cy="3250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Index</a:t>
            </a:r>
            <a:r>
              <a:rPr lang="zh-CN" altLang="en-US" sz="2800" dirty="0"/>
              <a:t> </a:t>
            </a:r>
            <a:r>
              <a:rPr lang="en-US" altLang="zh-CN" sz="2800" dirty="0"/>
              <a:t>mapping</a:t>
            </a:r>
            <a:r>
              <a:rPr lang="zh-CN" altLang="en-US" sz="2800" dirty="0"/>
              <a:t>（</a:t>
            </a:r>
            <a:r>
              <a:rPr lang="en-US" altLang="zh-CN" sz="2800" dirty="0"/>
              <a:t>Napster</a:t>
            </a:r>
            <a:r>
              <a:rPr lang="zh-CN" altLang="en-US" sz="2800" dirty="0"/>
              <a:t> </a:t>
            </a:r>
            <a:r>
              <a:rPr lang="en-US" altLang="zh-CN" sz="2800" dirty="0"/>
              <a:t>C/S</a:t>
            </a:r>
            <a:r>
              <a:rPr lang="zh-CN" altLang="en-US" sz="2800" dirty="0"/>
              <a:t> ）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Flood</a:t>
            </a:r>
            <a:r>
              <a:rPr lang="zh-CN" altLang="en-US" sz="2800" dirty="0"/>
              <a:t> </a:t>
            </a:r>
            <a:r>
              <a:rPr lang="en-US" altLang="zh-CN" sz="2800" dirty="0"/>
              <a:t>Searching</a:t>
            </a:r>
            <a:r>
              <a:rPr lang="zh-CN" altLang="en-US" sz="2800" dirty="0"/>
              <a:t>（</a:t>
            </a:r>
            <a:r>
              <a:rPr lang="en-US" altLang="zh-CN" sz="2800" dirty="0"/>
              <a:t>Gnutella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Structural</a:t>
            </a:r>
            <a:r>
              <a:rPr lang="zh-CN" altLang="en-US" sz="2800" dirty="0"/>
              <a:t> </a:t>
            </a:r>
            <a:r>
              <a:rPr lang="en-US" altLang="zh-CN" sz="2800" dirty="0"/>
              <a:t>Hash</a:t>
            </a:r>
            <a:r>
              <a:rPr lang="zh-CN" altLang="en-US" sz="2800" dirty="0"/>
              <a:t> </a:t>
            </a:r>
            <a:r>
              <a:rPr lang="en-US" altLang="zh-CN" sz="2800" dirty="0"/>
              <a:t>Map</a:t>
            </a:r>
            <a:r>
              <a:rPr lang="zh-CN" altLang="en-US" sz="2800" dirty="0"/>
              <a:t>（</a:t>
            </a:r>
            <a:r>
              <a:rPr lang="en-US" altLang="zh-CN" sz="2800" dirty="0"/>
              <a:t>MIT-Chord</a:t>
            </a:r>
            <a:r>
              <a:rPr lang="zh-CN" altLang="en-US" sz="2800" dirty="0"/>
              <a:t>）</a:t>
            </a: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AB4EC519-ABEC-0845-A73F-822B0EC2D7B8}"/>
              </a:ext>
            </a:extLst>
          </p:cNvPr>
          <p:cNvSpPr/>
          <p:nvPr/>
        </p:nvSpPr>
        <p:spPr>
          <a:xfrm>
            <a:off x="1535289" y="1332092"/>
            <a:ext cx="846666" cy="5091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不用看我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，我是时间线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28DF9-AFE9-0544-8919-560DC4ACEDC2}"/>
              </a:ext>
            </a:extLst>
          </p:cNvPr>
          <p:cNvSpPr txBox="1"/>
          <p:nvPr/>
        </p:nvSpPr>
        <p:spPr>
          <a:xfrm>
            <a:off x="2743203" y="2249171"/>
            <a:ext cx="5065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F42B37-3A55-1C4E-9D06-B407BBB73BBB}"/>
              </a:ext>
            </a:extLst>
          </p:cNvPr>
          <p:cNvSpPr txBox="1"/>
          <p:nvPr/>
        </p:nvSpPr>
        <p:spPr>
          <a:xfrm>
            <a:off x="2743202" y="3518658"/>
            <a:ext cx="5065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0DB556-1865-0140-8D94-60C45B247F08}"/>
              </a:ext>
            </a:extLst>
          </p:cNvPr>
          <p:cNvSpPr txBox="1"/>
          <p:nvPr/>
        </p:nvSpPr>
        <p:spPr>
          <a:xfrm>
            <a:off x="2743202" y="4841072"/>
            <a:ext cx="5065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endParaRPr kumimoji="1"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Napster">
            <a:extLst>
              <a:ext uri="{FF2B5EF4-FFF2-40B4-BE49-F238E27FC236}">
                <a16:creationId xmlns:a16="http://schemas.microsoft.com/office/drawing/2014/main" id="{25CD6EB3-5443-3A4B-BC9F-05BCCB46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003" y="853688"/>
            <a:ext cx="2465955" cy="125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f two nodes are at a distance 11 apart along the ring (i.e., there are 10 nodes between them), it takes three hops to send a message from one to the other. The first hop covers a distance of 8 units, the second 2 units, and the final hop 1 unit.">
            <a:extLst>
              <a:ext uri="{FF2B5EF4-FFF2-40B4-BE49-F238E27FC236}">
                <a16:creationId xmlns:a16="http://schemas.microsoft.com/office/drawing/2014/main" id="{AA672877-29D9-0749-9D68-B6D93E2D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18" y="4546231"/>
            <a:ext cx="2151540" cy="215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2031</Words>
  <Application>Microsoft Macintosh PowerPoint</Application>
  <PresentationFormat>宽屏</PresentationFormat>
  <Paragraphs>219</Paragraphs>
  <Slides>16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华文行楷</vt:lpstr>
      <vt:lpstr>Microsoft YaHei</vt:lpstr>
      <vt:lpstr>Microsoft YaHei</vt:lpstr>
      <vt:lpstr>Arial</vt:lpstr>
      <vt:lpstr>Bradley Hand ITC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user</dc:creator>
  <cp:lastModifiedBy>office user</cp:lastModifiedBy>
  <cp:revision>7</cp:revision>
  <dcterms:created xsi:type="dcterms:W3CDTF">2021-10-11T19:27:54Z</dcterms:created>
  <dcterms:modified xsi:type="dcterms:W3CDTF">2021-11-13T17:11:39Z</dcterms:modified>
</cp:coreProperties>
</file>