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4.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6"/>
    <p:sldMasterId id="2147483686" r:id="rId7"/>
  </p:sldMasterIdLst>
  <p:notesMasterIdLst>
    <p:notesMasterId r:id="rId33"/>
  </p:notesMasterIdLst>
  <p:handoutMasterIdLst>
    <p:handoutMasterId r:id="rId34"/>
  </p:handoutMasterIdLst>
  <p:sldIdLst>
    <p:sldId id="615" r:id="rId8"/>
    <p:sldId id="592" r:id="rId9"/>
    <p:sldId id="556" r:id="rId10"/>
    <p:sldId id="558" r:id="rId11"/>
    <p:sldId id="559" r:id="rId12"/>
    <p:sldId id="560" r:id="rId13"/>
    <p:sldId id="561" r:id="rId14"/>
    <p:sldId id="609" r:id="rId15"/>
    <p:sldId id="590" r:id="rId16"/>
    <p:sldId id="594" r:id="rId17"/>
    <p:sldId id="616" r:id="rId18"/>
    <p:sldId id="617" r:id="rId19"/>
    <p:sldId id="618" r:id="rId20"/>
    <p:sldId id="597" r:id="rId21"/>
    <p:sldId id="612" r:id="rId22"/>
    <p:sldId id="611" r:id="rId23"/>
    <p:sldId id="613" r:id="rId24"/>
    <p:sldId id="554" r:id="rId25"/>
    <p:sldId id="565" r:id="rId26"/>
    <p:sldId id="600" r:id="rId27"/>
    <p:sldId id="280" r:id="rId28"/>
    <p:sldId id="260" r:id="rId29"/>
    <p:sldId id="281" r:id="rId30"/>
    <p:sldId id="614" r:id="rId31"/>
    <p:sldId id="271" r:id="rId3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CAB"/>
    <a:srgbClr val="11AFDC"/>
    <a:srgbClr val="14CCFF"/>
    <a:srgbClr val="2671B6"/>
    <a:srgbClr val="29779D"/>
    <a:srgbClr val="0070C0"/>
    <a:srgbClr val="78E6D1"/>
    <a:srgbClr val="339DFF"/>
    <a:srgbClr val="0D0D0D"/>
    <a:srgbClr val="08A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40" autoAdjust="0"/>
    <p:restoredTop sz="95768" autoAdjust="0"/>
  </p:normalViewPr>
  <p:slideViewPr>
    <p:cSldViewPr>
      <p:cViewPr varScale="1">
        <p:scale>
          <a:sx n="117" d="100"/>
          <a:sy n="117" d="100"/>
        </p:scale>
        <p:origin x="84" y="174"/>
      </p:cViewPr>
      <p:guideLst>
        <p:guide orient="horz" pos="1620"/>
        <p:guide pos="288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10" d="100"/>
        <a:sy n="110" d="100"/>
      </p:scale>
      <p:origin x="0" y="102"/>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handoutMaster" Target="handoutMasters/handoutMaster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B81676-12AF-4D2C-84B6-F71A86A8FD5D}" type="datetimeFigureOut">
              <a:rPr lang="en-US" smtClean="0"/>
              <a:t>7/27/2019</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E87A46-545E-4B54-9814-BE8AD37D5583}" type="slidenum">
              <a:rPr lang="en-US" smtClean="0"/>
              <a:t>‹#›</a:t>
            </a:fld>
            <a:endParaRPr lang="en-US" dirty="0"/>
          </a:p>
        </p:txBody>
      </p:sp>
      <p:sp>
        <p:nvSpPr>
          <p:cNvPr id="6" name="Footer Placeholder 5"/>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1650859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2DBBD-45A0-406D-B529-0C6A3DFC05BB}" type="datetimeFigureOut">
              <a:rPr lang="en-US" smtClean="0"/>
              <a:t>7/27/2019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11E679-53C4-49BB-B2FA-B22C23CDA4DF}" type="slidenum">
              <a:rPr lang="en-US" smtClean="0"/>
              <a:t>‹#›</a:t>
            </a:fld>
            <a:endParaRPr lang="en-US" dirty="0"/>
          </a:p>
        </p:txBody>
      </p:sp>
    </p:spTree>
    <p:extLst>
      <p:ext uri="{BB962C8B-B14F-4D97-AF65-F5344CB8AC3E}">
        <p14:creationId xmlns:p14="http://schemas.microsoft.com/office/powerpoint/2010/main" val="3292780441"/>
      </p:ext>
    </p:extLst>
  </p:cSld>
  <p:clrMap bg1="lt1" tx1="dk1" bg2="lt2" tx2="dk2" accent1="accent1" accent2="accent2" accent3="accent3" accent4="accent4" accent5="accent5" accent6="accent6" hlink="hlink" folHlink="folHlink"/>
  <p:notesStyle>
    <a:lvl1pPr marL="0" algn="l" defTabSz="913731" rtl="0" eaLnBrk="1" latinLnBrk="0" hangingPunct="1">
      <a:defRPr sz="1200" kern="1200">
        <a:solidFill>
          <a:schemeClr val="tx1"/>
        </a:solidFill>
        <a:latin typeface="+mn-lt"/>
        <a:ea typeface="+mn-ea"/>
        <a:cs typeface="+mn-cs"/>
      </a:defRPr>
    </a:lvl1pPr>
    <a:lvl2pPr marL="456866" algn="l" defTabSz="913731" rtl="0" eaLnBrk="1" latinLnBrk="0" hangingPunct="1">
      <a:defRPr sz="1200" kern="1200">
        <a:solidFill>
          <a:schemeClr val="tx1"/>
        </a:solidFill>
        <a:latin typeface="+mn-lt"/>
        <a:ea typeface="+mn-ea"/>
        <a:cs typeface="+mn-cs"/>
      </a:defRPr>
    </a:lvl2pPr>
    <a:lvl3pPr marL="913731" algn="l" defTabSz="913731" rtl="0" eaLnBrk="1" latinLnBrk="0" hangingPunct="1">
      <a:defRPr sz="1200" kern="1200">
        <a:solidFill>
          <a:schemeClr val="tx1"/>
        </a:solidFill>
        <a:latin typeface="+mn-lt"/>
        <a:ea typeface="+mn-ea"/>
        <a:cs typeface="+mn-cs"/>
      </a:defRPr>
    </a:lvl3pPr>
    <a:lvl4pPr marL="1370597" algn="l" defTabSz="913731" rtl="0" eaLnBrk="1" latinLnBrk="0" hangingPunct="1">
      <a:defRPr sz="1200" kern="1200">
        <a:solidFill>
          <a:schemeClr val="tx1"/>
        </a:solidFill>
        <a:latin typeface="+mn-lt"/>
        <a:ea typeface="+mn-ea"/>
        <a:cs typeface="+mn-cs"/>
      </a:defRPr>
    </a:lvl4pPr>
    <a:lvl5pPr marL="1827458" algn="l" defTabSz="913731" rtl="0" eaLnBrk="1" latinLnBrk="0" hangingPunct="1">
      <a:defRPr sz="1200" kern="1200">
        <a:solidFill>
          <a:schemeClr val="tx1"/>
        </a:solidFill>
        <a:latin typeface="+mn-lt"/>
        <a:ea typeface="+mn-ea"/>
        <a:cs typeface="+mn-cs"/>
      </a:defRPr>
    </a:lvl5pPr>
    <a:lvl6pPr marL="2284319" algn="l" defTabSz="913731" rtl="0" eaLnBrk="1" latinLnBrk="0" hangingPunct="1">
      <a:defRPr sz="1200" kern="1200">
        <a:solidFill>
          <a:schemeClr val="tx1"/>
        </a:solidFill>
        <a:latin typeface="+mn-lt"/>
        <a:ea typeface="+mn-ea"/>
        <a:cs typeface="+mn-cs"/>
      </a:defRPr>
    </a:lvl6pPr>
    <a:lvl7pPr marL="2741192" algn="l" defTabSz="913731" rtl="0" eaLnBrk="1" latinLnBrk="0" hangingPunct="1">
      <a:defRPr sz="1200" kern="1200">
        <a:solidFill>
          <a:schemeClr val="tx1"/>
        </a:solidFill>
        <a:latin typeface="+mn-lt"/>
        <a:ea typeface="+mn-ea"/>
        <a:cs typeface="+mn-cs"/>
      </a:defRPr>
    </a:lvl7pPr>
    <a:lvl8pPr marL="3198051" algn="l" defTabSz="913731" rtl="0" eaLnBrk="1" latinLnBrk="0" hangingPunct="1">
      <a:defRPr sz="1200" kern="1200">
        <a:solidFill>
          <a:schemeClr val="tx1"/>
        </a:solidFill>
        <a:latin typeface="+mn-lt"/>
        <a:ea typeface="+mn-ea"/>
        <a:cs typeface="+mn-cs"/>
      </a:defRPr>
    </a:lvl8pPr>
    <a:lvl9pPr marL="3654911" algn="l" defTabSz="91373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675176" y="1080000"/>
            <a:ext cx="8280000" cy="1440000"/>
          </a:xfrm>
        </p:spPr>
        <p:txBody>
          <a:bodyPr lIns="0" tIns="0" rIns="0" bIns="0">
            <a:normAutofit/>
          </a:bodyPr>
          <a:lstStyle>
            <a:lvl1pPr algn="r">
              <a:defRPr sz="4800" b="0">
                <a:solidFill>
                  <a:srgbClr val="00B0F0"/>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675176" y="2700000"/>
            <a:ext cx="8280000" cy="720000"/>
          </a:xfrm>
        </p:spPr>
        <p:txBody>
          <a:bodyPr lIns="0" tIns="0" rIns="0"/>
          <a:lstStyle>
            <a:lvl1pPr marL="36548" indent="0" algn="r">
              <a:spcBef>
                <a:spcPts val="0"/>
              </a:spcBef>
              <a:buNone/>
              <a:defRPr sz="3200">
                <a:solidFill>
                  <a:schemeClr val="tx1"/>
                </a:solidFill>
              </a:defRPr>
            </a:lvl1pPr>
            <a:lvl2pPr marL="456854" indent="0" algn="ctr">
              <a:buNone/>
            </a:lvl2pPr>
            <a:lvl3pPr marL="913709" indent="0" algn="ctr">
              <a:buNone/>
            </a:lvl3pPr>
            <a:lvl4pPr marL="1370563" indent="0" algn="ctr">
              <a:buNone/>
            </a:lvl4pPr>
            <a:lvl5pPr marL="1827413" indent="0" algn="ctr">
              <a:buNone/>
            </a:lvl5pPr>
            <a:lvl6pPr marL="2284262" indent="0" algn="ctr">
              <a:buNone/>
            </a:lvl6pPr>
            <a:lvl7pPr marL="2741123" indent="0" algn="ctr">
              <a:buNone/>
            </a:lvl7pPr>
            <a:lvl8pPr marL="3197971" indent="0" algn="ctr">
              <a:buNone/>
            </a:lvl8pPr>
            <a:lvl9pPr marL="3654820"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33134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4pPr>
              <a:defRPr kumimoji="0" lang="en-US" sz="2000" b="0" i="0" kern="1200" baseline="0" dirty="0">
                <a:solidFill>
                  <a:schemeClr val="tx1"/>
                </a:solidFill>
                <a:latin typeface="Arial" panose="020B0604020202020204" pitchFamily="34" charset="0"/>
                <a:ea typeface="微软雅黑" panose="020B0503020204020204" pitchFamily="34" charset="-122"/>
                <a:cs typeface="Gill Sans MT"/>
              </a:defRPr>
            </a:lvl4pPr>
            <a:lvl5pPr marL="802674" indent="-264914">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7"/>
            <a:ext cx="2057400" cy="273844"/>
          </a:xfrm>
          <a:prstGeom prst="rect">
            <a:avLst/>
          </a:prstGeom>
        </p:spPr>
        <p:txBody>
          <a:bodyPr/>
          <a:lstStyle/>
          <a:p>
            <a:fld id="{093B2A86-45ED-C24E-A6EF-CE2E29A7B2D6}" type="datetimeFigureOut">
              <a:rPr kumimoji="1" lang="zh-CN" altLang="en-US" smtClean="0"/>
              <a:t>2019/7/27</a:t>
            </a:fld>
            <a:endParaRPr kumimoji="1" lang="zh-CN" altLang="en-US"/>
          </a:p>
        </p:txBody>
      </p:sp>
      <p:sp>
        <p:nvSpPr>
          <p:cNvPr id="5" name="Footer Placeholder 4"/>
          <p:cNvSpPr>
            <a:spLocks noGrp="1"/>
          </p:cNvSpPr>
          <p:nvPr>
            <p:ph type="ftr" sz="quarter" idx="11"/>
          </p:nvPr>
        </p:nvSpPr>
        <p:spPr>
          <a:xfrm>
            <a:off x="3028950" y="4767267"/>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7"/>
            <a:ext cx="2057400" cy="273844"/>
          </a:xfrm>
          <a:prstGeom prst="rect">
            <a:avLst/>
          </a:prstGeom>
        </p:spPr>
        <p:txBody>
          <a:bodyPr/>
          <a:lstStyle/>
          <a:p>
            <a:fld id="{4B177189-E7CB-4A4F-A05A-B7FCD8F5ECEC}" type="slidenum">
              <a:rPr kumimoji="1" lang="zh-CN" altLang="en-US" smtClean="0"/>
              <a:t>‹#›</a:t>
            </a:fld>
            <a:endParaRPr kumimoji="1" lang="zh-CN" altLang="en-US"/>
          </a:p>
        </p:txBody>
      </p:sp>
    </p:spTree>
    <p:extLst>
      <p:ext uri="{BB962C8B-B14F-4D97-AF65-F5344CB8AC3E}">
        <p14:creationId xmlns:p14="http://schemas.microsoft.com/office/powerpoint/2010/main" val="68805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675176" y="1080000"/>
            <a:ext cx="8280000" cy="1440000"/>
          </a:xfrm>
        </p:spPr>
        <p:txBody>
          <a:bodyPr lIns="0" tIns="0" rIns="0" bIns="0">
            <a:normAutofit/>
          </a:bodyPr>
          <a:lstStyle>
            <a:lvl1pPr algn="r">
              <a:defRPr sz="4800" b="0">
                <a:solidFill>
                  <a:srgbClr val="00B0F0"/>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675176" y="2700000"/>
            <a:ext cx="8280000" cy="720000"/>
          </a:xfrm>
        </p:spPr>
        <p:txBody>
          <a:bodyPr lIns="0" tIns="0" rIns="0"/>
          <a:lstStyle>
            <a:lvl1pPr marL="36549" indent="0" algn="r">
              <a:spcBef>
                <a:spcPts val="0"/>
              </a:spcBef>
              <a:buNone/>
              <a:defRPr sz="3200">
                <a:solidFill>
                  <a:schemeClr val="tx1"/>
                </a:solidFill>
              </a:defRPr>
            </a:lvl1pPr>
            <a:lvl2pPr marL="456866" indent="0" algn="ctr">
              <a:buNone/>
            </a:lvl2pPr>
            <a:lvl3pPr marL="913731" indent="0" algn="ctr">
              <a:buNone/>
            </a:lvl3pPr>
            <a:lvl4pPr marL="1370597" indent="0" algn="ctr">
              <a:buNone/>
            </a:lvl4pPr>
            <a:lvl5pPr marL="1827458" indent="0" algn="ctr">
              <a:buNone/>
            </a:lvl5pPr>
            <a:lvl6pPr marL="2284319" indent="0" algn="ctr">
              <a:buNone/>
            </a:lvl6pPr>
            <a:lvl7pPr marL="2741192" indent="0" algn="ctr">
              <a:buNone/>
            </a:lvl7pPr>
            <a:lvl8pPr marL="3198051" indent="0" algn="ctr">
              <a:buNone/>
            </a:lvl8pPr>
            <a:lvl9pPr marL="3654911"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59950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5" y="1080000"/>
            <a:ext cx="836899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226849"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2412754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360001"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4558340" y="1080000"/>
            <a:ext cx="4171913"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370930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4"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4558340" y="1080000"/>
            <a:ext cx="4171913"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374056" y="690332"/>
            <a:ext cx="8372180" cy="297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226849"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1566073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5" y="1080000"/>
            <a:ext cx="836899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374056" y="690332"/>
            <a:ext cx="8372180" cy="297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226849"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1722451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360004" y="1080000"/>
            <a:ext cx="8370249"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143004"/>
            <a:ext cx="9144000" cy="3436055"/>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31"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0000"/>
              </a:solidFill>
              <a:effectLst/>
              <a:latin typeface="Arial" charset="0"/>
              <a:ea typeface="MS PGothic" pitchFamily="34" charset="-128"/>
            </a:endParaRPr>
          </a:p>
        </p:txBody>
      </p:sp>
      <p:sp>
        <p:nvSpPr>
          <p:cNvPr id="8" name="Rectangle 7"/>
          <p:cNvSpPr/>
          <p:nvPr/>
        </p:nvSpPr>
        <p:spPr bwMode="auto">
          <a:xfrm>
            <a:off x="2991994" y="767473"/>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31"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2991994" y="4579075"/>
            <a:ext cx="3062784" cy="56444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31"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p:nvSpPr>
        <p:spPr bwMode="auto">
          <a:xfrm>
            <a:off x="2991994" y="626359"/>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31"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2991994" y="4615313"/>
            <a:ext cx="3062784" cy="52820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31"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2980626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143004"/>
            <a:ext cx="9144000" cy="3436055"/>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31"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0000"/>
              </a:solidFill>
              <a:effectLst/>
              <a:latin typeface="Arial" charset="0"/>
              <a:ea typeface="MS PGothic" pitchFamily="34" charset="-128"/>
            </a:endParaRPr>
          </a:p>
        </p:txBody>
      </p:sp>
      <p:sp>
        <p:nvSpPr>
          <p:cNvPr id="6" name="Rectangle 5"/>
          <p:cNvSpPr/>
          <p:nvPr/>
        </p:nvSpPr>
        <p:spPr bwMode="auto">
          <a:xfrm>
            <a:off x="2991994" y="767473"/>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31"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2991994" y="4579075"/>
            <a:ext cx="3062784" cy="56444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31"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4550475" y="987412"/>
            <a:ext cx="0" cy="3818390"/>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360001"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4558790" y="1080000"/>
            <a:ext cx="4171461"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2991994" y="626359"/>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31"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2991994" y="4615313"/>
            <a:ext cx="3062784" cy="52820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31"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351589" y="1004889"/>
            <a:ext cx="0" cy="3800914"/>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550475" y="987412"/>
            <a:ext cx="0" cy="3818390"/>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954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675176" y="2097178"/>
            <a:ext cx="8280000" cy="760219"/>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3301060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151542" y="1905020"/>
            <a:ext cx="6958968" cy="1109747"/>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2519567" y="3386667"/>
            <a:ext cx="685979" cy="685800"/>
          </a:xfrm>
          <a:prstGeom prst="rect">
            <a:avLst/>
          </a:prstGeom>
        </p:spPr>
        <p:txBody>
          <a:bodyPr vert="horz" wrap="none" lIns="0" tIns="0" rIns="0" bIns="0" rtlCol="0" anchor="t">
            <a:normAutofit/>
          </a:bodyPr>
          <a:lstStyle/>
          <a:p>
            <a:endParaRPr lang="en-US" sz="1800" dirty="0"/>
          </a:p>
        </p:txBody>
      </p:sp>
      <p:sp>
        <p:nvSpPr>
          <p:cNvPr id="14" name="Text Placeholder 13"/>
          <p:cNvSpPr>
            <a:spLocks noGrp="1"/>
          </p:cNvSpPr>
          <p:nvPr>
            <p:ph type="body" sz="quarter" idx="11" hasCustomPrompt="1"/>
          </p:nvPr>
        </p:nvSpPr>
        <p:spPr>
          <a:xfrm>
            <a:off x="4636843" y="3393436"/>
            <a:ext cx="3534164" cy="409531"/>
          </a:xfrm>
        </p:spPr>
        <p:txBody>
          <a:bodyPr/>
          <a:lstStyle>
            <a:lvl1pPr marL="0" indent="0" algn="r">
              <a:buNone/>
              <a:defRPr sz="1200">
                <a:solidFill>
                  <a:srgbClr val="7F7F7F"/>
                </a:solidFill>
              </a:defRPr>
            </a:lvl1pPr>
            <a:lvl2pPr marL="537767" indent="0">
              <a:buNone/>
              <a:defRPr sz="1200">
                <a:solidFill>
                  <a:srgbClr val="7F7F7F"/>
                </a:solidFill>
              </a:defRPr>
            </a:lvl2pPr>
            <a:lvl3pPr marL="537767" indent="0">
              <a:buNone/>
              <a:defRPr sz="1200">
                <a:solidFill>
                  <a:srgbClr val="7F7F7F"/>
                </a:solidFill>
              </a:defRPr>
            </a:lvl3pPr>
            <a:lvl4pPr marL="537767" indent="0">
              <a:buNone/>
              <a:defRPr sz="1200">
                <a:solidFill>
                  <a:srgbClr val="7F7F7F"/>
                </a:solidFill>
              </a:defRPr>
            </a:lvl4pPr>
            <a:lvl5pPr marL="537767"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311731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5" y="1080000"/>
            <a:ext cx="836899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226852"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199171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550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dirty="0"/>
          </a:p>
        </p:txBody>
      </p:sp>
      <p:sp>
        <p:nvSpPr>
          <p:cNvPr id="3" name="Content Placeholder 2"/>
          <p:cNvSpPr>
            <a:spLocks noGrp="1"/>
          </p:cNvSpPr>
          <p:nvPr>
            <p:ph sz="half" idx="1"/>
          </p:nvPr>
        </p:nvSpPr>
        <p:spPr>
          <a:xfrm>
            <a:off x="360000" y="1080000"/>
            <a:ext cx="8280000" cy="3291840"/>
          </a:xfrm>
        </p:spPr>
        <p:txBody>
          <a:bodyPr/>
          <a:lstStyle>
            <a:lvl1pPr>
              <a:defRPr sz="2400"/>
            </a:lvl1pPr>
            <a:lvl2pPr>
              <a:defRPr sz="2000"/>
            </a:lvl2pPr>
            <a:lvl3pPr>
              <a:defRPr sz="2000"/>
            </a:lvl3pPr>
            <a:lvl4pPr>
              <a:defRPr sz="2000"/>
            </a:lvl4pPr>
            <a:lvl5pPr>
              <a:defRPr sz="2000"/>
            </a:lvl5pPr>
            <a:lvl6pPr>
              <a:buClr>
                <a:srgbClr val="0070C0"/>
              </a:buClr>
              <a:buFont typeface="Wingdings" pitchFamily="2" charset="2"/>
              <a:buChar char="§"/>
              <a:defRPr sz="1600">
                <a:latin typeface="Gill Sans MT" pitchFamily="34" charset="0"/>
              </a:defRPr>
            </a:lvl6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7" name="Slide Number Placeholder 6"/>
          <p:cNvSpPr>
            <a:spLocks noGrp="1"/>
          </p:cNvSpPr>
          <p:nvPr>
            <p:ph type="sldNum" sz="quarter" idx="12"/>
          </p:nvPr>
        </p:nvSpPr>
        <p:spPr>
          <a:xfrm>
            <a:off x="360000" y="4913394"/>
            <a:ext cx="360000" cy="180000"/>
          </a:xfrm>
          <a:prstGeom prst="rect">
            <a:avLst/>
          </a:prstGeom>
        </p:spPr>
        <p:txBody>
          <a:bodyPr lIns="91368" tIns="45684" rIns="91368" bIns="45684"/>
          <a:lstStyle/>
          <a:p>
            <a:fld id="{20FEC0B6-DC05-49FF-86BF-59BC12A6DC3B}" type="slidenum">
              <a:rPr lang="en-US" smtClean="0"/>
              <a:pPr/>
              <a:t>‹#›</a:t>
            </a:fld>
            <a:endParaRPr lang="en-US" dirty="0"/>
          </a:p>
        </p:txBody>
      </p:sp>
    </p:spTree>
    <p:extLst>
      <p:ext uri="{BB962C8B-B14F-4D97-AF65-F5344CB8AC3E}">
        <p14:creationId xmlns:p14="http://schemas.microsoft.com/office/powerpoint/2010/main" val="2602856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4pPr>
              <a:defRPr kumimoji="0" lang="en-US" sz="2000" b="0" i="0" kern="1200" baseline="0" dirty="0">
                <a:solidFill>
                  <a:schemeClr val="tx1"/>
                </a:solidFill>
                <a:latin typeface="Arial" panose="020B0604020202020204" pitchFamily="34" charset="0"/>
                <a:ea typeface="微软雅黑" panose="020B0503020204020204" pitchFamily="34" charset="-122"/>
                <a:cs typeface="Gill Sans MT"/>
              </a:defRPr>
            </a:lvl4pPr>
            <a:lvl5pPr marL="802694" indent="-26492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093B2A86-45ED-C24E-A6EF-CE2E29A7B2D6}" type="datetimeFigureOut">
              <a:rPr kumimoji="1" lang="zh-CN" altLang="en-US" smtClean="0"/>
              <a:t>2019/7/27</a:t>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B177189-E7CB-4A4F-A05A-B7FCD8F5ECEC}" type="slidenum">
              <a:rPr kumimoji="1" lang="zh-CN" altLang="en-US" smtClean="0"/>
              <a:t>‹#›</a:t>
            </a:fld>
            <a:endParaRPr kumimoji="1" lang="zh-CN" altLang="en-US"/>
          </a:p>
        </p:txBody>
      </p:sp>
    </p:spTree>
    <p:extLst>
      <p:ext uri="{BB962C8B-B14F-4D97-AF65-F5344CB8AC3E}">
        <p14:creationId xmlns:p14="http://schemas.microsoft.com/office/powerpoint/2010/main" val="36612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360001"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4558343" y="1080000"/>
            <a:ext cx="4171913"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212554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4"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4558343" y="1080000"/>
            <a:ext cx="4171913"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374056" y="690332"/>
            <a:ext cx="8372180" cy="297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226852"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139599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5" y="1080000"/>
            <a:ext cx="836899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374056" y="690332"/>
            <a:ext cx="8372180" cy="297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226852"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4292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360005" y="1080000"/>
            <a:ext cx="8370249"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143004"/>
            <a:ext cx="9144000" cy="3436055"/>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0000"/>
              </a:solidFill>
              <a:effectLst/>
              <a:latin typeface="Arial" charset="0"/>
              <a:ea typeface="MS PGothic" pitchFamily="34" charset="-128"/>
            </a:endParaRPr>
          </a:p>
        </p:txBody>
      </p:sp>
      <p:sp>
        <p:nvSpPr>
          <p:cNvPr id="8" name="Rectangle 7"/>
          <p:cNvSpPr/>
          <p:nvPr/>
        </p:nvSpPr>
        <p:spPr bwMode="auto">
          <a:xfrm>
            <a:off x="2991994" y="767478"/>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2991994" y="4579080"/>
            <a:ext cx="3062784" cy="56444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09"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p:nvSpPr>
        <p:spPr bwMode="auto">
          <a:xfrm>
            <a:off x="2991994" y="626364"/>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2991994" y="4615317"/>
            <a:ext cx="3062784" cy="52820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09"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17208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143004"/>
            <a:ext cx="9144000" cy="3436055"/>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0000"/>
              </a:solidFill>
              <a:effectLst/>
              <a:latin typeface="Arial" charset="0"/>
              <a:ea typeface="MS PGothic" pitchFamily="34" charset="-128"/>
            </a:endParaRPr>
          </a:p>
        </p:txBody>
      </p:sp>
      <p:sp>
        <p:nvSpPr>
          <p:cNvPr id="6" name="Rectangle 5"/>
          <p:cNvSpPr/>
          <p:nvPr/>
        </p:nvSpPr>
        <p:spPr bwMode="auto">
          <a:xfrm>
            <a:off x="2991994" y="767478"/>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2991994" y="4579080"/>
            <a:ext cx="3062784" cy="56444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09"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4550475" y="987414"/>
            <a:ext cx="0" cy="3818390"/>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360001"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4558790" y="1080000"/>
            <a:ext cx="4171461"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2991994" y="626364"/>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2991994" y="4615317"/>
            <a:ext cx="3062784" cy="52820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09"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351589" y="1004889"/>
            <a:ext cx="0" cy="3800914"/>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550475" y="987414"/>
            <a:ext cx="0" cy="3818390"/>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14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675176" y="2097183"/>
            <a:ext cx="8280000" cy="760219"/>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341156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151542" y="1905025"/>
            <a:ext cx="6958968" cy="1109747"/>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2519570" y="3386667"/>
            <a:ext cx="685979" cy="685800"/>
          </a:xfrm>
          <a:prstGeom prst="rect">
            <a:avLst/>
          </a:prstGeom>
        </p:spPr>
        <p:txBody>
          <a:bodyPr vert="horz" wrap="none" lIns="0" tIns="0" rIns="0" bIns="0" rtlCol="0" anchor="t">
            <a:normAutofit/>
          </a:bodyPr>
          <a:lstStyle/>
          <a:p>
            <a:endParaRPr lang="en-US" sz="1800" dirty="0"/>
          </a:p>
        </p:txBody>
      </p:sp>
      <p:sp>
        <p:nvSpPr>
          <p:cNvPr id="14" name="Text Placeholder 13"/>
          <p:cNvSpPr>
            <a:spLocks noGrp="1"/>
          </p:cNvSpPr>
          <p:nvPr>
            <p:ph type="body" sz="quarter" idx="11" hasCustomPrompt="1"/>
          </p:nvPr>
        </p:nvSpPr>
        <p:spPr>
          <a:xfrm>
            <a:off x="4636843" y="3393441"/>
            <a:ext cx="3534164" cy="409531"/>
          </a:xfrm>
        </p:spPr>
        <p:txBody>
          <a:bodyPr/>
          <a:lstStyle>
            <a:lvl1pPr marL="0" indent="0" algn="r">
              <a:buNone/>
              <a:defRPr sz="1200">
                <a:solidFill>
                  <a:srgbClr val="7F7F7F"/>
                </a:solidFill>
              </a:defRPr>
            </a:lvl1pPr>
            <a:lvl2pPr marL="537754" indent="0">
              <a:buNone/>
              <a:defRPr sz="1200">
                <a:solidFill>
                  <a:srgbClr val="7F7F7F"/>
                </a:solidFill>
              </a:defRPr>
            </a:lvl2pPr>
            <a:lvl3pPr marL="537754" indent="0">
              <a:buNone/>
              <a:defRPr sz="1200">
                <a:solidFill>
                  <a:srgbClr val="7F7F7F"/>
                </a:solidFill>
              </a:defRPr>
            </a:lvl3pPr>
            <a:lvl4pPr marL="537754" indent="0">
              <a:buNone/>
              <a:defRPr sz="1200">
                <a:solidFill>
                  <a:srgbClr val="7F7F7F"/>
                </a:solidFill>
              </a:defRPr>
            </a:lvl4pPr>
            <a:lvl5pPr marL="537754"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418925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360001" y="252000"/>
            <a:ext cx="8372180" cy="432000"/>
          </a:xfrm>
          <a:prstGeom prst="rect">
            <a:avLst/>
          </a:prstGeom>
        </p:spPr>
        <p:txBody>
          <a:bodyPr vert="horz" lIns="0" tIns="0" rIns="0" bIns="0" anchor="t">
            <a:noAutofit/>
          </a:bodyPr>
          <a:lstStyle/>
          <a:p>
            <a:r>
              <a:rPr kumimoji="0" lang="en-GB" dirty="0"/>
              <a:t>Click to Edit Title</a:t>
            </a:r>
            <a:endParaRPr kumimoji="0" lang="en-US" dirty="0"/>
          </a:p>
        </p:txBody>
      </p:sp>
      <p:sp>
        <p:nvSpPr>
          <p:cNvPr id="4" name="Text Placeholder 3"/>
          <p:cNvSpPr>
            <a:spLocks noGrp="1"/>
          </p:cNvSpPr>
          <p:nvPr>
            <p:ph type="body" idx="1"/>
          </p:nvPr>
        </p:nvSpPr>
        <p:spPr>
          <a:xfrm>
            <a:off x="360006" y="882001"/>
            <a:ext cx="8372176" cy="3685858"/>
          </a:xfrm>
          <a:prstGeom prst="rect">
            <a:avLst/>
          </a:prstGeom>
        </p:spPr>
        <p:txBody>
          <a:bodyPr vert="horz" lIns="0" tIns="0" rIns="0" bIns="0">
            <a:noAutofit/>
          </a:bodyPr>
          <a:lstStyle/>
          <a:p>
            <a:pPr lvl="0" eaLnBrk="1" latinLnBrk="0" hangingPunct="1"/>
            <a:r>
              <a:rPr kumimoji="0" lang="en-GB" dirty="0"/>
              <a:t>Click to edit text</a:t>
            </a:r>
          </a:p>
          <a:p>
            <a:pPr lvl="2" eaLnBrk="1" latinLnBrk="0" hangingPunct="1"/>
            <a:r>
              <a:rPr kumimoji="0" lang="en-GB" dirty="0"/>
              <a:t>Second level</a:t>
            </a:r>
          </a:p>
          <a:p>
            <a:pPr lvl="1" eaLnBrk="1" latinLnBrk="0" hangingPunct="1"/>
            <a:r>
              <a:rPr kumimoji="0" lang="en-GB" dirty="0"/>
              <a:t>Third level</a:t>
            </a:r>
          </a:p>
          <a:p>
            <a:pPr lvl="3" eaLnBrk="1" latinLnBrk="0" hangingPunct="1"/>
            <a:r>
              <a:rPr kumimoji="0" lang="en-GB" dirty="0"/>
              <a:t>Fourth level</a:t>
            </a:r>
          </a:p>
          <a:p>
            <a:pPr lvl="2" eaLnBrk="1" latinLnBrk="0" hangingPunct="1"/>
            <a:r>
              <a:rPr kumimoji="0" lang="en-GB" dirty="0"/>
              <a:t>Fifth level</a:t>
            </a:r>
            <a:endParaRPr kumimoji="0" lang="en-US" dirty="0"/>
          </a:p>
        </p:txBody>
      </p:sp>
      <p:sp>
        <p:nvSpPr>
          <p:cNvPr id="7" name="Slide Number Placeholder 4"/>
          <p:cNvSpPr txBox="1">
            <a:spLocks/>
          </p:cNvSpPr>
          <p:nvPr/>
        </p:nvSpPr>
        <p:spPr>
          <a:xfrm>
            <a:off x="4272430" y="4765858"/>
            <a:ext cx="547322" cy="221729"/>
          </a:xfrm>
          <a:prstGeom prst="rect">
            <a:avLst/>
          </a:prstGeom>
        </p:spPr>
        <p:txBody>
          <a:bodyPr vert="horz" lIns="0" tIns="0" rIns="91372" bIns="0" anchor="ctr"/>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6854" rtl="0" eaLnBrk="1" fontAlgn="auto" latinLnBrk="0" hangingPunct="1">
              <a:lnSpc>
                <a:spcPct val="100000"/>
              </a:lnSpc>
              <a:spcBef>
                <a:spcPts val="0"/>
              </a:spcBef>
              <a:spcAft>
                <a:spcPts val="0"/>
              </a:spcAft>
              <a:buClrTx/>
              <a:buSzTx/>
              <a:buFontTx/>
              <a:buNone/>
              <a:tabLst/>
              <a:defRPr/>
            </a:pPr>
            <a:fld id="{319DA607-C033-414D-8F05-C963E77EB547}" type="slidenum">
              <a:rPr lang="en-US" sz="1000" smtClean="0">
                <a:solidFill>
                  <a:schemeClr val="bg1">
                    <a:lumMod val="50000"/>
                  </a:schemeClr>
                </a:solidFill>
              </a:rPr>
              <a:pPr marL="0" marR="0" indent="0" algn="ctr" defTabSz="456854" rtl="0" eaLnBrk="1" fontAlgn="auto" latinLnBrk="0" hangingPunct="1">
                <a:lnSpc>
                  <a:spcPct val="100000"/>
                </a:lnSpc>
                <a:spcBef>
                  <a:spcPts val="0"/>
                </a:spcBef>
                <a:spcAft>
                  <a:spcPts val="0"/>
                </a:spcAft>
                <a:buClrTx/>
                <a:buSzTx/>
                <a:buFontTx/>
                <a:buNone/>
                <a:tabLst/>
                <a:defRPr/>
              </a:pPr>
              <a:t>‹#›</a:t>
            </a:fld>
            <a:endParaRPr lang="en-US" sz="1000" dirty="0">
              <a:solidFill>
                <a:schemeClr val="bg1">
                  <a:lumMod val="50000"/>
                </a:schemeClr>
              </a:solidFill>
            </a:endParaRPr>
          </a:p>
        </p:txBody>
      </p:sp>
      <p:pic>
        <p:nvPicPr>
          <p:cNvPr id="5" name="图片 4">
            <a:extLst>
              <a:ext uri="{FF2B5EF4-FFF2-40B4-BE49-F238E27FC236}">
                <a16:creationId xmlns="" xmlns:a16="http://schemas.microsoft.com/office/drawing/2014/main" id="{7A98062F-EE8D-49EB-A317-22916E181206}"/>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7576772" y="4727365"/>
            <a:ext cx="1155408" cy="310631"/>
          </a:xfrm>
          <a:prstGeom prst="rect">
            <a:avLst/>
          </a:prstGeom>
        </p:spPr>
      </p:pic>
    </p:spTree>
    <p:extLst>
      <p:ext uri="{BB962C8B-B14F-4D97-AF65-F5344CB8AC3E}">
        <p14:creationId xmlns:p14="http://schemas.microsoft.com/office/powerpoint/2010/main" val="33622379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5" r:id="rId10"/>
  </p:sldLayoutIdLst>
  <p:txStyles>
    <p:titleStyle>
      <a:lvl1pPr algn="l" rtl="0" eaLnBrk="1" latinLnBrk="0" hangingPunct="1">
        <a:spcBef>
          <a:spcPct val="0"/>
        </a:spcBef>
        <a:buNone/>
        <a:tabLst>
          <a:tab pos="2154188" algn="l"/>
        </a:tabLst>
        <a:defRPr kumimoji="0" sz="3000" b="1" i="0" kern="1200" baseline="0">
          <a:solidFill>
            <a:srgbClr val="0070C0"/>
          </a:solidFill>
          <a:effectLst/>
          <a:latin typeface="Arial" panose="020B0604020202020204" pitchFamily="34" charset="0"/>
          <a:ea typeface="微软雅黑" panose="020B0503020204020204" pitchFamily="34" charset="-122"/>
          <a:cs typeface="Gill Sans MT"/>
        </a:defRPr>
      </a:lvl1pPr>
    </p:titleStyle>
    <p:bodyStyle>
      <a:lvl1pPr marL="264914" indent="-264914" algn="l" rtl="0" eaLnBrk="1" latinLnBrk="0" hangingPunct="1">
        <a:spcBef>
          <a:spcPts val="400"/>
        </a:spcBef>
        <a:buClr>
          <a:schemeClr val="accent5"/>
        </a:buClr>
        <a:buSzPct val="95000"/>
        <a:buFont typeface="Wingdings" charset="2"/>
        <a:buChar char="§"/>
        <a:defRPr kumimoji="0" sz="24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802674" indent="-264914" algn="l" rtl="0" eaLnBrk="1" latinLnBrk="0" hangingPunct="1">
        <a:spcBef>
          <a:spcPts val="400"/>
        </a:spcBef>
        <a:buClr>
          <a:schemeClr val="accent5"/>
        </a:buClr>
        <a:buSzPct val="95000"/>
        <a:buFont typeface="Wingdings" charset="2"/>
        <a:buChar char="§"/>
        <a:defRPr kumimoji="0" sz="21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802674" indent="-264914" algn="l" rtl="0" eaLnBrk="1" latinLnBrk="0" hangingPunct="1">
        <a:spcBef>
          <a:spcPts val="400"/>
        </a:spcBef>
        <a:buClr>
          <a:schemeClr val="accent5"/>
        </a:buClr>
        <a:buSzPct val="95000"/>
        <a:buFont typeface="Wingdings" charset="2"/>
        <a:buChar char="§"/>
        <a:defRPr kumimoji="0" sz="20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802674" indent="-264914" algn="l" rtl="0" eaLnBrk="1" latinLnBrk="0" hangingPunct="1">
        <a:spcBef>
          <a:spcPts val="400"/>
        </a:spcBef>
        <a:buClr>
          <a:schemeClr val="accent5"/>
        </a:buClr>
        <a:buSzPct val="95000"/>
        <a:buFont typeface="Wingdings" charset="2"/>
        <a:buChar char="§"/>
        <a:defRPr kumimoji="0" sz="20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802674" indent="-264914" algn="l" rtl="0" eaLnBrk="1" latinLnBrk="0" hangingPunct="1">
        <a:spcBef>
          <a:spcPts val="400"/>
        </a:spcBef>
        <a:buClr>
          <a:schemeClr val="accent5"/>
        </a:buClr>
        <a:buSzPct val="95000"/>
        <a:buFont typeface="Wingdings" panose="05000000000000000000" pitchFamily="2" charset="2"/>
        <a:buChar char="Ø"/>
        <a:defRPr kumimoji="0" sz="2000" b="0" i="0" kern="1200" baseline="0">
          <a:solidFill>
            <a:schemeClr val="tx1"/>
          </a:solidFill>
          <a:latin typeface="Arial" panose="020B0604020202020204" pitchFamily="34" charset="0"/>
          <a:ea typeface="微软雅黑" panose="020B0503020204020204" pitchFamily="34" charset="-122"/>
          <a:cs typeface="Gill Sans MT"/>
        </a:defRPr>
      </a:lvl5pPr>
      <a:lvl6pPr marL="1563770" indent="-257168" algn="l" rtl="0" eaLnBrk="1" latinLnBrk="0" hangingPunct="1">
        <a:spcBef>
          <a:spcPts val="250"/>
        </a:spcBef>
        <a:buClr>
          <a:schemeClr val="accent3">
            <a:tint val="85000"/>
            <a:satMod val="275000"/>
          </a:schemeClr>
        </a:buClr>
        <a:buSzPct val="100000"/>
        <a:buFont typeface="Wingdings" panose="05000000000000000000" pitchFamily="2" charset="2"/>
        <a:buChar char="Ø"/>
        <a:defRPr kumimoji="0" sz="1700" kern="1200" baseline="0">
          <a:solidFill>
            <a:schemeClr val="tx1"/>
          </a:solidFill>
          <a:latin typeface="+mn-lt"/>
          <a:ea typeface="+mn-ea"/>
          <a:cs typeface="+mn-cs"/>
        </a:defRPr>
      </a:lvl6pPr>
      <a:lvl7pPr marL="1699493" indent="-182743"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18784" indent="-182743"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7204" indent="-182743"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854" algn="l" rtl="0" eaLnBrk="1" latinLnBrk="0" hangingPunct="1">
        <a:defRPr kumimoji="0" kern="1200">
          <a:solidFill>
            <a:schemeClr val="tx1"/>
          </a:solidFill>
          <a:latin typeface="+mn-lt"/>
          <a:ea typeface="+mn-ea"/>
          <a:cs typeface="+mn-cs"/>
        </a:defRPr>
      </a:lvl2pPr>
      <a:lvl3pPr marL="913709" algn="l" rtl="0" eaLnBrk="1" latinLnBrk="0" hangingPunct="1">
        <a:defRPr kumimoji="0" kern="1200">
          <a:solidFill>
            <a:schemeClr val="tx1"/>
          </a:solidFill>
          <a:latin typeface="+mn-lt"/>
          <a:ea typeface="+mn-ea"/>
          <a:cs typeface="+mn-cs"/>
        </a:defRPr>
      </a:lvl3pPr>
      <a:lvl4pPr marL="1370563" algn="l" rtl="0" eaLnBrk="1" latinLnBrk="0" hangingPunct="1">
        <a:defRPr kumimoji="0" kern="1200">
          <a:solidFill>
            <a:schemeClr val="tx1"/>
          </a:solidFill>
          <a:latin typeface="+mn-lt"/>
          <a:ea typeface="+mn-ea"/>
          <a:cs typeface="+mn-cs"/>
        </a:defRPr>
      </a:lvl4pPr>
      <a:lvl5pPr marL="1827413" algn="l" rtl="0" eaLnBrk="1" latinLnBrk="0" hangingPunct="1">
        <a:defRPr kumimoji="0" kern="1200">
          <a:solidFill>
            <a:schemeClr val="tx1"/>
          </a:solidFill>
          <a:latin typeface="+mn-lt"/>
          <a:ea typeface="+mn-ea"/>
          <a:cs typeface="+mn-cs"/>
        </a:defRPr>
      </a:lvl5pPr>
      <a:lvl6pPr marL="2284262" algn="l" rtl="0" eaLnBrk="1" latinLnBrk="0" hangingPunct="1">
        <a:defRPr kumimoji="0" kern="1200">
          <a:solidFill>
            <a:schemeClr val="tx1"/>
          </a:solidFill>
          <a:latin typeface="+mn-lt"/>
          <a:ea typeface="+mn-ea"/>
          <a:cs typeface="+mn-cs"/>
        </a:defRPr>
      </a:lvl6pPr>
      <a:lvl7pPr marL="2741123" algn="l" rtl="0" eaLnBrk="1" latinLnBrk="0" hangingPunct="1">
        <a:defRPr kumimoji="0" kern="1200">
          <a:solidFill>
            <a:schemeClr val="tx1"/>
          </a:solidFill>
          <a:latin typeface="+mn-lt"/>
          <a:ea typeface="+mn-ea"/>
          <a:cs typeface="+mn-cs"/>
        </a:defRPr>
      </a:lvl7pPr>
      <a:lvl8pPr marL="3197971" algn="l" rtl="0" eaLnBrk="1" latinLnBrk="0" hangingPunct="1">
        <a:defRPr kumimoji="0" kern="1200">
          <a:solidFill>
            <a:schemeClr val="tx1"/>
          </a:solidFill>
          <a:latin typeface="+mn-lt"/>
          <a:ea typeface="+mn-ea"/>
          <a:cs typeface="+mn-cs"/>
        </a:defRPr>
      </a:lvl8pPr>
      <a:lvl9pPr marL="365482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360000" y="252000"/>
            <a:ext cx="8372180" cy="432000"/>
          </a:xfrm>
          <a:prstGeom prst="rect">
            <a:avLst/>
          </a:prstGeom>
        </p:spPr>
        <p:txBody>
          <a:bodyPr vert="horz" lIns="0" tIns="0" rIns="0" bIns="0" anchor="t">
            <a:noAutofit/>
          </a:bodyPr>
          <a:lstStyle/>
          <a:p>
            <a:r>
              <a:rPr kumimoji="0" lang="en-GB" dirty="0"/>
              <a:t>Click to Edit Title</a:t>
            </a:r>
            <a:endParaRPr kumimoji="0" lang="en-US" dirty="0"/>
          </a:p>
        </p:txBody>
      </p:sp>
      <p:sp>
        <p:nvSpPr>
          <p:cNvPr id="4" name="Text Placeholder 3"/>
          <p:cNvSpPr>
            <a:spLocks noGrp="1"/>
          </p:cNvSpPr>
          <p:nvPr>
            <p:ph type="body" idx="1"/>
          </p:nvPr>
        </p:nvSpPr>
        <p:spPr>
          <a:xfrm>
            <a:off x="360004" y="882000"/>
            <a:ext cx="8372176" cy="3685858"/>
          </a:xfrm>
          <a:prstGeom prst="rect">
            <a:avLst/>
          </a:prstGeom>
        </p:spPr>
        <p:txBody>
          <a:bodyPr vert="horz" lIns="0" tIns="0" rIns="0" bIns="0">
            <a:noAutofit/>
          </a:bodyPr>
          <a:lstStyle/>
          <a:p>
            <a:pPr lvl="0" eaLnBrk="1" latinLnBrk="0" hangingPunct="1"/>
            <a:r>
              <a:rPr kumimoji="0" lang="en-GB" dirty="0"/>
              <a:t>Click to edit text</a:t>
            </a:r>
          </a:p>
          <a:p>
            <a:pPr lvl="2" eaLnBrk="1" latinLnBrk="0" hangingPunct="1"/>
            <a:r>
              <a:rPr kumimoji="0" lang="en-GB" dirty="0"/>
              <a:t>Second level</a:t>
            </a:r>
          </a:p>
          <a:p>
            <a:pPr lvl="1" eaLnBrk="1" latinLnBrk="0" hangingPunct="1"/>
            <a:r>
              <a:rPr kumimoji="0" lang="en-GB" dirty="0"/>
              <a:t>Third level</a:t>
            </a:r>
          </a:p>
          <a:p>
            <a:pPr lvl="3" eaLnBrk="1" latinLnBrk="0" hangingPunct="1"/>
            <a:r>
              <a:rPr kumimoji="0" lang="en-GB" dirty="0"/>
              <a:t>Fourth level</a:t>
            </a:r>
          </a:p>
          <a:p>
            <a:pPr lvl="2" eaLnBrk="1" latinLnBrk="0" hangingPunct="1"/>
            <a:r>
              <a:rPr kumimoji="0" lang="en-GB" dirty="0"/>
              <a:t>Fifth level</a:t>
            </a:r>
            <a:endParaRPr kumimoji="0" lang="en-US" dirty="0"/>
          </a:p>
        </p:txBody>
      </p:sp>
      <p:sp>
        <p:nvSpPr>
          <p:cNvPr id="7" name="Slide Number Placeholder 4"/>
          <p:cNvSpPr txBox="1">
            <a:spLocks/>
          </p:cNvSpPr>
          <p:nvPr/>
        </p:nvSpPr>
        <p:spPr>
          <a:xfrm>
            <a:off x="4272428" y="4765858"/>
            <a:ext cx="547322" cy="221729"/>
          </a:xfrm>
          <a:prstGeom prst="rect">
            <a:avLst/>
          </a:prstGeom>
        </p:spPr>
        <p:txBody>
          <a:bodyPr vert="horz" lIns="0" tIns="0" rIns="91372" bIns="0" anchor="ctr"/>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6866" rtl="0" eaLnBrk="1" fontAlgn="auto" latinLnBrk="0" hangingPunct="1">
              <a:lnSpc>
                <a:spcPct val="100000"/>
              </a:lnSpc>
              <a:spcBef>
                <a:spcPts val="0"/>
              </a:spcBef>
              <a:spcAft>
                <a:spcPts val="0"/>
              </a:spcAft>
              <a:buClrTx/>
              <a:buSzTx/>
              <a:buFontTx/>
              <a:buNone/>
              <a:tabLst/>
              <a:defRPr/>
            </a:pPr>
            <a:fld id="{319DA607-C033-414D-8F05-C963E77EB547}" type="slidenum">
              <a:rPr lang="en-US" sz="1000" smtClean="0">
                <a:solidFill>
                  <a:schemeClr val="bg1">
                    <a:lumMod val="50000"/>
                  </a:schemeClr>
                </a:solidFill>
              </a:rPr>
              <a:pPr marL="0" marR="0" indent="0" algn="ctr" defTabSz="456866" rtl="0" eaLnBrk="1" fontAlgn="auto" latinLnBrk="0" hangingPunct="1">
                <a:lnSpc>
                  <a:spcPct val="100000"/>
                </a:lnSpc>
                <a:spcBef>
                  <a:spcPts val="0"/>
                </a:spcBef>
                <a:spcAft>
                  <a:spcPts val="0"/>
                </a:spcAft>
                <a:buClrTx/>
                <a:buSzTx/>
                <a:buFontTx/>
                <a:buNone/>
                <a:tabLst/>
                <a:defRPr/>
              </a:pPr>
              <a:t>‹#›</a:t>
            </a:fld>
            <a:endParaRPr lang="en-US" sz="1000" dirty="0">
              <a:solidFill>
                <a:schemeClr val="bg1">
                  <a:lumMod val="50000"/>
                </a:schemeClr>
              </a:solidFill>
            </a:endParaRPr>
          </a:p>
        </p:txBody>
      </p:sp>
      <p:pic>
        <p:nvPicPr>
          <p:cNvPr id="5" name="图片 4">
            <a:extLst>
              <a:ext uri="{FF2B5EF4-FFF2-40B4-BE49-F238E27FC236}">
                <a16:creationId xmlns="" xmlns:a16="http://schemas.microsoft.com/office/drawing/2014/main" id="{7A98062F-EE8D-49EB-A317-22916E181206}"/>
              </a:ext>
            </a:extLst>
          </p:cNvPr>
          <p:cNvPicPr>
            <a:picLocks noChangeAspect="1"/>
          </p:cNvPicPr>
          <p:nvPr/>
        </p:nvPicPr>
        <p:blipFill>
          <a:blip r:embed="rId14" cstate="hqprint">
            <a:extLst>
              <a:ext uri="{28A0092B-C50C-407E-A947-70E740481C1C}">
                <a14:useLocalDpi xmlns:a14="http://schemas.microsoft.com/office/drawing/2010/main"/>
              </a:ext>
            </a:extLst>
          </a:blip>
          <a:stretch>
            <a:fillRect/>
          </a:stretch>
        </p:blipFill>
        <p:spPr>
          <a:xfrm>
            <a:off x="7576772" y="4727361"/>
            <a:ext cx="1155408" cy="310631"/>
          </a:xfrm>
          <a:prstGeom prst="rect">
            <a:avLst/>
          </a:prstGeom>
        </p:spPr>
      </p:pic>
    </p:spTree>
    <p:extLst>
      <p:ext uri="{BB962C8B-B14F-4D97-AF65-F5344CB8AC3E}">
        <p14:creationId xmlns:p14="http://schemas.microsoft.com/office/powerpoint/2010/main" val="2344798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latinLnBrk="0" hangingPunct="1">
        <a:spcBef>
          <a:spcPct val="0"/>
        </a:spcBef>
        <a:buNone/>
        <a:tabLst>
          <a:tab pos="2154242" algn="l"/>
        </a:tabLst>
        <a:defRPr kumimoji="0" sz="3000" b="1" i="0" kern="1200" baseline="0">
          <a:solidFill>
            <a:srgbClr val="0070C0"/>
          </a:solidFill>
          <a:effectLst/>
          <a:latin typeface="Arial" panose="020B0604020202020204" pitchFamily="34" charset="0"/>
          <a:ea typeface="微软雅黑" panose="020B0503020204020204" pitchFamily="34" charset="-122"/>
          <a:cs typeface="Gill Sans MT"/>
        </a:defRPr>
      </a:lvl1pPr>
    </p:titleStyle>
    <p:bodyStyle>
      <a:lvl1pPr marL="264920" indent="-264920" algn="l" rtl="0" eaLnBrk="1" latinLnBrk="0" hangingPunct="1">
        <a:spcBef>
          <a:spcPts val="400"/>
        </a:spcBef>
        <a:buClr>
          <a:schemeClr val="accent5"/>
        </a:buClr>
        <a:buSzPct val="95000"/>
        <a:buFont typeface="Wingdings" charset="2"/>
        <a:buChar char="§"/>
        <a:defRPr kumimoji="0" sz="24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802694" indent="-264920" algn="l" rtl="0" eaLnBrk="1" latinLnBrk="0" hangingPunct="1">
        <a:spcBef>
          <a:spcPts val="400"/>
        </a:spcBef>
        <a:buClr>
          <a:schemeClr val="accent5"/>
        </a:buClr>
        <a:buSzPct val="95000"/>
        <a:buFont typeface="Wingdings" charset="2"/>
        <a:buChar char="§"/>
        <a:defRPr kumimoji="0" sz="21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802694" indent="-264920" algn="l" rtl="0" eaLnBrk="1" latinLnBrk="0" hangingPunct="1">
        <a:spcBef>
          <a:spcPts val="400"/>
        </a:spcBef>
        <a:buClr>
          <a:schemeClr val="accent5"/>
        </a:buClr>
        <a:buSzPct val="95000"/>
        <a:buFont typeface="Wingdings" charset="2"/>
        <a:buChar char="§"/>
        <a:defRPr kumimoji="0" sz="20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802694" indent="-264920" algn="l" rtl="0" eaLnBrk="1" latinLnBrk="0" hangingPunct="1">
        <a:spcBef>
          <a:spcPts val="400"/>
        </a:spcBef>
        <a:buClr>
          <a:schemeClr val="accent5"/>
        </a:buClr>
        <a:buSzPct val="95000"/>
        <a:buFont typeface="Wingdings" charset="2"/>
        <a:buChar char="§"/>
        <a:defRPr kumimoji="0" sz="20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802694" indent="-264920" algn="l" rtl="0" eaLnBrk="1" latinLnBrk="0" hangingPunct="1">
        <a:spcBef>
          <a:spcPts val="400"/>
        </a:spcBef>
        <a:buClr>
          <a:schemeClr val="accent5"/>
        </a:buClr>
        <a:buSzPct val="95000"/>
        <a:buFont typeface="Wingdings" panose="05000000000000000000" pitchFamily="2" charset="2"/>
        <a:buChar char="Ø"/>
        <a:defRPr kumimoji="0" sz="2000" b="0" i="0" kern="1200" baseline="0">
          <a:solidFill>
            <a:schemeClr val="tx1"/>
          </a:solidFill>
          <a:latin typeface="Arial" panose="020B0604020202020204" pitchFamily="34" charset="0"/>
          <a:ea typeface="微软雅黑" panose="020B0503020204020204" pitchFamily="34" charset="-122"/>
          <a:cs typeface="Gill Sans MT"/>
        </a:defRPr>
      </a:lvl5pPr>
      <a:lvl6pPr marL="1563809" indent="-257175" algn="l" rtl="0" eaLnBrk="1" latinLnBrk="0" hangingPunct="1">
        <a:spcBef>
          <a:spcPts val="250"/>
        </a:spcBef>
        <a:buClr>
          <a:schemeClr val="accent3">
            <a:tint val="85000"/>
            <a:satMod val="275000"/>
          </a:schemeClr>
        </a:buClr>
        <a:buSzPct val="100000"/>
        <a:buFont typeface="Wingdings" panose="05000000000000000000" pitchFamily="2" charset="2"/>
        <a:buChar char="Ø"/>
        <a:defRPr kumimoji="0" sz="1700" kern="1200" baseline="0">
          <a:solidFill>
            <a:schemeClr val="tx1"/>
          </a:solidFill>
          <a:latin typeface="+mn-lt"/>
          <a:ea typeface="+mn-ea"/>
          <a:cs typeface="+mn-cs"/>
        </a:defRPr>
      </a:lvl6pPr>
      <a:lvl7pPr marL="1699535" indent="-182747"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18832" indent="-182747"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7258" indent="-182747"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866" algn="l" rtl="0" eaLnBrk="1" latinLnBrk="0" hangingPunct="1">
        <a:defRPr kumimoji="0" kern="1200">
          <a:solidFill>
            <a:schemeClr val="tx1"/>
          </a:solidFill>
          <a:latin typeface="+mn-lt"/>
          <a:ea typeface="+mn-ea"/>
          <a:cs typeface="+mn-cs"/>
        </a:defRPr>
      </a:lvl2pPr>
      <a:lvl3pPr marL="913731" algn="l" rtl="0" eaLnBrk="1" latinLnBrk="0" hangingPunct="1">
        <a:defRPr kumimoji="0" kern="1200">
          <a:solidFill>
            <a:schemeClr val="tx1"/>
          </a:solidFill>
          <a:latin typeface="+mn-lt"/>
          <a:ea typeface="+mn-ea"/>
          <a:cs typeface="+mn-cs"/>
        </a:defRPr>
      </a:lvl3pPr>
      <a:lvl4pPr marL="1370597" algn="l" rtl="0" eaLnBrk="1" latinLnBrk="0" hangingPunct="1">
        <a:defRPr kumimoji="0" kern="1200">
          <a:solidFill>
            <a:schemeClr val="tx1"/>
          </a:solidFill>
          <a:latin typeface="+mn-lt"/>
          <a:ea typeface="+mn-ea"/>
          <a:cs typeface="+mn-cs"/>
        </a:defRPr>
      </a:lvl4pPr>
      <a:lvl5pPr marL="1827458" algn="l" rtl="0" eaLnBrk="1" latinLnBrk="0" hangingPunct="1">
        <a:defRPr kumimoji="0" kern="1200">
          <a:solidFill>
            <a:schemeClr val="tx1"/>
          </a:solidFill>
          <a:latin typeface="+mn-lt"/>
          <a:ea typeface="+mn-ea"/>
          <a:cs typeface="+mn-cs"/>
        </a:defRPr>
      </a:lvl5pPr>
      <a:lvl6pPr marL="2284319" algn="l" rtl="0" eaLnBrk="1" latinLnBrk="0" hangingPunct="1">
        <a:defRPr kumimoji="0" kern="1200">
          <a:solidFill>
            <a:schemeClr val="tx1"/>
          </a:solidFill>
          <a:latin typeface="+mn-lt"/>
          <a:ea typeface="+mn-ea"/>
          <a:cs typeface="+mn-cs"/>
        </a:defRPr>
      </a:lvl6pPr>
      <a:lvl7pPr marL="2741192" algn="l" rtl="0" eaLnBrk="1" latinLnBrk="0" hangingPunct="1">
        <a:defRPr kumimoji="0" kern="1200">
          <a:solidFill>
            <a:schemeClr val="tx1"/>
          </a:solidFill>
          <a:latin typeface="+mn-lt"/>
          <a:ea typeface="+mn-ea"/>
          <a:cs typeface="+mn-cs"/>
        </a:defRPr>
      </a:lvl7pPr>
      <a:lvl8pPr marL="3198051" algn="l" rtl="0" eaLnBrk="1" latinLnBrk="0" hangingPunct="1">
        <a:defRPr kumimoji="0" kern="1200">
          <a:solidFill>
            <a:schemeClr val="tx1"/>
          </a:solidFill>
          <a:latin typeface="+mn-lt"/>
          <a:ea typeface="+mn-ea"/>
          <a:cs typeface="+mn-cs"/>
        </a:defRPr>
      </a:lvl8pPr>
      <a:lvl9pPr marL="365491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OAID/Tengine"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3B736B-BA57-4BFF-8DF6-454081159E8C}"/>
              </a:ext>
            </a:extLst>
          </p:cNvPr>
          <p:cNvSpPr>
            <a:spLocks noGrp="1"/>
          </p:cNvSpPr>
          <p:nvPr>
            <p:ph type="ctrTitle"/>
          </p:nvPr>
        </p:nvSpPr>
        <p:spPr>
          <a:xfrm>
            <a:off x="432000" y="1610541"/>
            <a:ext cx="8280000" cy="1440000"/>
          </a:xfrm>
        </p:spPr>
        <p:txBody>
          <a:bodyPr/>
          <a:lstStyle/>
          <a:p>
            <a:pPr algn="ctr"/>
            <a:r>
              <a:rPr lang="en-US" altLang="zh-CN" dirty="0" err="1"/>
              <a:t>Tengine</a:t>
            </a:r>
            <a:endParaRPr lang="zh-CN" altLang="en-US" dirty="0"/>
          </a:p>
        </p:txBody>
      </p:sp>
      <p:sp>
        <p:nvSpPr>
          <p:cNvPr id="3" name="副标题 2">
            <a:extLst>
              <a:ext uri="{FF2B5EF4-FFF2-40B4-BE49-F238E27FC236}">
                <a16:creationId xmlns="" xmlns:a16="http://schemas.microsoft.com/office/drawing/2014/main" id="{4D0302E5-E026-4D47-B550-9E77249C52F1}"/>
              </a:ext>
            </a:extLst>
          </p:cNvPr>
          <p:cNvSpPr>
            <a:spLocks noGrp="1"/>
          </p:cNvSpPr>
          <p:nvPr>
            <p:ph type="subTitle" idx="1"/>
          </p:nvPr>
        </p:nvSpPr>
        <p:spPr/>
        <p:txBody>
          <a:bodyPr/>
          <a:lstStyle/>
          <a:p>
            <a:pPr algn="ctr"/>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张晋铭</a:t>
            </a:r>
          </a:p>
        </p:txBody>
      </p:sp>
    </p:spTree>
    <p:extLst>
      <p:ext uri="{BB962C8B-B14F-4D97-AF65-F5344CB8AC3E}">
        <p14:creationId xmlns:p14="http://schemas.microsoft.com/office/powerpoint/2010/main" val="2637692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62C2C4CE-6863-4AC8-AB4D-899AC0E55088}"/>
              </a:ext>
            </a:extLst>
          </p:cNvPr>
          <p:cNvSpPr>
            <a:spLocks noGrp="1"/>
          </p:cNvSpPr>
          <p:nvPr>
            <p:ph sz="half" idx="1"/>
          </p:nvPr>
        </p:nvSpPr>
        <p:spPr/>
        <p:txBody>
          <a:bodyPr/>
          <a:lstStyle/>
          <a:p>
            <a:endParaRPr lang="en-US" altLang="zh-CN" sz="1600" b="0" dirty="0">
              <a:latin typeface="宋体" panose="02010600030101010101" pitchFamily="2" charset="-122"/>
              <a:ea typeface="宋体" panose="02010600030101010101" pitchFamily="2" charset="-122"/>
              <a:sym typeface="Wingdings" panose="05000000000000000000" pitchFamily="2" charset="2"/>
            </a:endParaRPr>
          </a:p>
        </p:txBody>
      </p:sp>
      <p:sp>
        <p:nvSpPr>
          <p:cNvPr id="3" name="标题 2">
            <a:extLst>
              <a:ext uri="{FF2B5EF4-FFF2-40B4-BE49-F238E27FC236}">
                <a16:creationId xmlns="" xmlns:a16="http://schemas.microsoft.com/office/drawing/2014/main" id="{77257B72-D45F-4FF4-8094-02901F3AED27}"/>
              </a:ext>
            </a:extLst>
          </p:cNvPr>
          <p:cNvSpPr>
            <a:spLocks noGrp="1"/>
          </p:cNvSpPr>
          <p:nvPr>
            <p:ph type="title"/>
          </p:nvPr>
        </p:nvSpPr>
        <p:spPr/>
        <p:txBody>
          <a:bodyPr/>
          <a:lstStyle/>
          <a:p>
            <a:r>
              <a:rPr lang="zh-CN" altLang="en-US" dirty="0"/>
              <a:t>前向传播和反向传播</a:t>
            </a:r>
          </a:p>
        </p:txBody>
      </p:sp>
      <p:pic>
        <p:nvPicPr>
          <p:cNvPr id="9" name="图片 8">
            <a:extLst>
              <a:ext uri="{FF2B5EF4-FFF2-40B4-BE49-F238E27FC236}">
                <a16:creationId xmlns="" xmlns:a16="http://schemas.microsoft.com/office/drawing/2014/main" id="{EEE07991-DAE8-4B15-B1D0-D8051C8B78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2" y="1105692"/>
            <a:ext cx="4104456" cy="3213701"/>
          </a:xfrm>
          <a:prstGeom prst="rect">
            <a:avLst/>
          </a:prstGeom>
        </p:spPr>
      </p:pic>
    </p:spTree>
    <p:extLst>
      <p:ext uri="{BB962C8B-B14F-4D97-AF65-F5344CB8AC3E}">
        <p14:creationId xmlns:p14="http://schemas.microsoft.com/office/powerpoint/2010/main" val="245840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 xmlns:a16="http://schemas.microsoft.com/office/drawing/2014/main" id="{62C2C4CE-6863-4AC8-AB4D-899AC0E55088}"/>
                  </a:ext>
                </a:extLst>
              </p:cNvPr>
              <p:cNvSpPr>
                <a:spLocks noGrp="1"/>
              </p:cNvSpPr>
              <p:nvPr>
                <p:ph sz="half" idx="1"/>
              </p:nvPr>
            </p:nvSpPr>
            <p:spPr/>
            <p:txBody>
              <a:bodyPr/>
              <a:lstStyle/>
              <a:p>
                <a:r>
                  <a:rPr lang="zh-CN" altLang="en-US" sz="1600" dirty="0">
                    <a:latin typeface="宋体" panose="02010600030101010101" pitchFamily="2" charset="-122"/>
                    <a:ea typeface="宋体" panose="02010600030101010101" pitchFamily="2" charset="-122"/>
                  </a:rPr>
                  <a:t>输入层</a:t>
                </a:r>
                <a:r>
                  <a:rPr lang="en-US"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sym typeface="Wingdings" panose="05000000000000000000" pitchFamily="2" charset="2"/>
                  </a:rPr>
                  <a:t>-&gt;</a:t>
                </a:r>
                <a:r>
                  <a:rPr lang="zh-CN" altLang="en-US" sz="1600" dirty="0">
                    <a:latin typeface="宋体" panose="02010600030101010101" pitchFamily="2" charset="-122"/>
                    <a:ea typeface="宋体" panose="02010600030101010101" pitchFamily="2" charset="-122"/>
                    <a:sym typeface="Wingdings" panose="05000000000000000000" pitchFamily="2" charset="2"/>
                  </a:rPr>
                  <a:t>隐藏层：</a:t>
                </a:r>
                <a:endParaRPr lang="en-US" altLang="zh-CN" sz="1600" dirty="0">
                  <a:latin typeface="宋体" panose="02010600030101010101" pitchFamily="2" charset="-122"/>
                  <a:ea typeface="宋体" panose="02010600030101010101" pitchFamily="2" charset="-122"/>
                  <a:sym typeface="Wingdings" panose="05000000000000000000" pitchFamily="2" charset="2"/>
                </a:endParaRPr>
              </a:p>
              <a:p>
                <a:r>
                  <a:rPr lang="en-US" altLang="zh-CN" sz="1600" dirty="0">
                    <a:latin typeface="宋体" panose="02010600030101010101" pitchFamily="2" charset="-122"/>
                    <a:ea typeface="宋体" panose="02010600030101010101" pitchFamily="2" charset="-122"/>
                    <a:sym typeface="Wingdings" panose="05000000000000000000" pitchFamily="2" charset="2"/>
                  </a:rPr>
                  <a:t>h1</a:t>
                </a:r>
                <a:r>
                  <a:rPr lang="zh-CN" altLang="en-US" sz="1600" dirty="0">
                    <a:latin typeface="宋体" panose="02010600030101010101" pitchFamily="2" charset="-122"/>
                    <a:ea typeface="宋体" panose="02010600030101010101" pitchFamily="2" charset="-122"/>
                    <a:sym typeface="Wingdings" panose="05000000000000000000" pitchFamily="2" charset="2"/>
                  </a:rPr>
                  <a:t>的输入：</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h</m:t>
                        </m:r>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sSubPr>
                      <m:e>
                        <m:r>
                          <a:rPr lang="zh-CN" altLang="en-US" sz="1600" b="0" i="1" smtClean="0">
                            <a:latin typeface="Cambria Math" panose="02040503050406030204" pitchFamily="18" charset="0"/>
                            <a:ea typeface="宋体" panose="02010600030101010101" pitchFamily="2" charset="-122"/>
                            <a:sym typeface="Wingdings" panose="05000000000000000000" pitchFamily="2" charset="2"/>
                          </a:rPr>
                          <m:t>𝜔</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𝑖</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a:rPr lang="zh-CN" altLang="en-US" sz="1600" i="1">
                            <a:latin typeface="Cambria Math" panose="02040503050406030204" pitchFamily="18" charset="0"/>
                            <a:ea typeface="宋体" panose="02010600030101010101" pitchFamily="2" charset="-122"/>
                            <a:sym typeface="Wingdings" panose="05000000000000000000" pitchFamily="2" charset="2"/>
                          </a:rPr>
                          <m:t>𝜔</m:t>
                        </m:r>
                      </m:e>
                      <m:sub>
                        <m:r>
                          <a:rPr lang="en-US" altLang="zh-CN" sz="1600"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i="1">
                            <a:latin typeface="Cambria Math" panose="02040503050406030204" pitchFamily="18" charset="0"/>
                            <a:ea typeface="宋体" panose="02010600030101010101" pitchFamily="2" charset="-122"/>
                            <a:sym typeface="Wingdings" panose="05000000000000000000" pitchFamily="2" charset="2"/>
                          </a:rPr>
                          <m:t>𝑖</m:t>
                        </m:r>
                      </m:e>
                      <m:sub>
                        <m:r>
                          <a:rPr lang="en-US" altLang="zh-CN" sz="1600"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𝑏</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oMath>
                </a14:m>
                <a:endParaRPr lang="en-US" altLang="zh-CN" sz="1600" b="0" dirty="0">
                  <a:latin typeface="宋体" panose="02010600030101010101" pitchFamily="2" charset="-122"/>
                  <a:ea typeface="宋体" panose="02010600030101010101" pitchFamily="2" charset="-122"/>
                  <a:sym typeface="Wingdings" panose="05000000000000000000" pitchFamily="2" charset="2"/>
                </a:endParaRPr>
              </a:p>
              <a:p>
                <a14:m>
                  <m:oMath xmlns:m="http://schemas.openxmlformats.org/officeDocument/2006/math">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i="1">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1600" i="1">
                            <a:latin typeface="Cambria Math" panose="02040503050406030204" pitchFamily="18" charset="0"/>
                            <a:ea typeface="宋体" panose="02010600030101010101" pitchFamily="2" charset="-122"/>
                            <a:sym typeface="Wingdings" panose="05000000000000000000" pitchFamily="2" charset="2"/>
                          </a:rPr>
                          <m:t>h</m:t>
                        </m:r>
                        <m:r>
                          <a:rPr lang="en-US" altLang="zh-CN" sz="1600"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0" smtClean="0">
                        <a:latin typeface="Cambria Math" panose="02040503050406030204" pitchFamily="18" charset="0"/>
                        <a:ea typeface="宋体" panose="02010600030101010101" pitchFamily="2" charset="-122"/>
                        <a:sym typeface="Wingdings" panose="05000000000000000000" pitchFamily="2" charset="2"/>
                      </a:rPr>
                      <m:t>=0.15∗0.05+0.2∗0.1+0.35∗1=0.3775</m:t>
                    </m:r>
                  </m:oMath>
                </a14:m>
                <a:endParaRPr lang="en-US" altLang="zh-CN" sz="1600" b="0" dirty="0">
                  <a:latin typeface="宋体" panose="02010600030101010101" pitchFamily="2" charset="-122"/>
                  <a:ea typeface="宋体" panose="02010600030101010101" pitchFamily="2" charset="-122"/>
                  <a:sym typeface="Wingdings" panose="05000000000000000000" pitchFamily="2" charset="2"/>
                </a:endParaRPr>
              </a:p>
              <a:p>
                <a:r>
                  <a:rPr lang="en-US" altLang="zh-CN" sz="1600" b="0" dirty="0">
                    <a:latin typeface="宋体" panose="02010600030101010101" pitchFamily="2" charset="-122"/>
                    <a:ea typeface="宋体" panose="02010600030101010101" pitchFamily="2" charset="-122"/>
                    <a:sym typeface="Wingdings" panose="05000000000000000000" pitchFamily="2" charset="2"/>
                  </a:rPr>
                  <a:t>h1</a:t>
                </a:r>
                <a:r>
                  <a:rPr lang="zh-CN" altLang="en-US" sz="1600" b="0" dirty="0">
                    <a:latin typeface="宋体" panose="02010600030101010101" pitchFamily="2" charset="-122"/>
                    <a:ea typeface="宋体" panose="02010600030101010101" pitchFamily="2" charset="-122"/>
                    <a:sym typeface="Wingdings" panose="05000000000000000000" pitchFamily="2" charset="2"/>
                  </a:rPr>
                  <a:t>的输出：</a:t>
                </a: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6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h</m:t>
                        </m:r>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f>
                      <m:f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fPr>
                      <m:num>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num>
                      <m:den>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Sup>
                          <m:sSup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sSupPr>
                          <m:e>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𝑒</m:t>
                            </m:r>
                          </m:e>
                          <m:sup>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h</m:t>
                                </m:r>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ub>
                            </m:sSub>
                          </m:sup>
                        </m:sSup>
                      </m:den>
                    </m:f>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f>
                      <m:f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fPr>
                      <m:num>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num>
                      <m:den>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Sup>
                          <m:sSup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sSupPr>
                          <m:e>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𝑒</m:t>
                            </m:r>
                          </m:e>
                          <m:sup>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−0.3775</m:t>
                            </m:r>
                          </m:sup>
                        </m:sSup>
                      </m:den>
                    </m:f>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=0.593269992</m:t>
                    </m:r>
                  </m:oMath>
                </a14:m>
                <a:endParaRPr lang="en-US" altLang="zh-CN" sz="1600" b="0" dirty="0">
                  <a:latin typeface="宋体" panose="02010600030101010101" pitchFamily="2" charset="-122"/>
                  <a:ea typeface="宋体" panose="02010600030101010101" pitchFamily="2" charset="-122"/>
                  <a:sym typeface="Wingdings" panose="05000000000000000000" pitchFamily="2" charset="2"/>
                </a:endParaRPr>
              </a:p>
              <a:p>
                <a:r>
                  <a:rPr lang="zh-CN" altLang="en-US" sz="1600" dirty="0">
                    <a:latin typeface="宋体" panose="02010600030101010101" pitchFamily="2" charset="-122"/>
                    <a:ea typeface="宋体" panose="02010600030101010101" pitchFamily="2" charset="-122"/>
                    <a:sym typeface="Wingdings" panose="05000000000000000000" pitchFamily="2" charset="2"/>
                  </a:rPr>
                  <a:t>同理</a:t>
                </a:r>
                <a:r>
                  <a:rPr lang="en-US" altLang="zh-CN" sz="1600" dirty="0">
                    <a:latin typeface="宋体" panose="02010600030101010101" pitchFamily="2" charset="-122"/>
                    <a:ea typeface="宋体" panose="02010600030101010101" pitchFamily="2" charset="-122"/>
                    <a:sym typeface="Wingdings" panose="05000000000000000000" pitchFamily="2" charset="2"/>
                  </a:rPr>
                  <a:t>h2</a:t>
                </a:r>
                <a:r>
                  <a:rPr lang="zh-CN" altLang="en-US" sz="1600" dirty="0">
                    <a:latin typeface="宋体" panose="02010600030101010101" pitchFamily="2" charset="-122"/>
                    <a:ea typeface="宋体" panose="02010600030101010101" pitchFamily="2" charset="-122"/>
                    <a:sym typeface="Wingdings" panose="05000000000000000000" pitchFamily="2" charset="2"/>
                  </a:rPr>
                  <a:t>的输出为：</a:t>
                </a:r>
                <a:r>
                  <a:rPr lang="en-US" altLang="zh-CN" sz="1600" dirty="0">
                    <a:ea typeface="宋体" panose="02010600030101010101" pitchFamily="2" charset="-122"/>
                    <a:sym typeface="Wingdings" panose="05000000000000000000" pitchFamily="2" charset="2"/>
                  </a:rPr>
                  <a:t> </a:t>
                </a:r>
                <a14:m>
                  <m:oMath xmlns:m="http://schemas.openxmlformats.org/officeDocument/2006/math">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6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600" i="1">
                            <a:latin typeface="Cambria Math" panose="02040503050406030204" pitchFamily="18" charset="0"/>
                            <a:ea typeface="宋体" panose="02010600030101010101" pitchFamily="2" charset="-122"/>
                            <a:sym typeface="Wingdings" panose="05000000000000000000" pitchFamily="2" charset="2"/>
                          </a:rPr>
                          <m:t>h</m:t>
                        </m:r>
                        <m:r>
                          <a:rPr lang="en-US" altLang="zh-CN" sz="1600" i="1" smtClean="0">
                            <a:latin typeface="Cambria Math" panose="02040503050406030204" pitchFamily="18" charset="0"/>
                            <a:ea typeface="宋体" panose="02010600030101010101" pitchFamily="2" charset="-122"/>
                            <a:sym typeface="Wingdings" panose="05000000000000000000" pitchFamily="2" charset="2"/>
                          </a:rPr>
                          <m:t>2</m:t>
                        </m:r>
                      </m:sub>
                    </m:sSub>
                    <m:r>
                      <a:rPr lang="en-US" altLang="zh-CN" sz="1600" i="1">
                        <a:latin typeface="Cambria Math" panose="02040503050406030204" pitchFamily="18" charset="0"/>
                        <a:ea typeface="宋体" panose="02010600030101010101" pitchFamily="2" charset="-122"/>
                        <a:sym typeface="Wingdings" panose="05000000000000000000" pitchFamily="2" charset="2"/>
                      </a:rPr>
                      <m:t>=</m:t>
                    </m:r>
                    <m:r>
                      <a:rPr lang="en-US" altLang="zh-CN" sz="1600" i="1" smtClean="0">
                        <a:latin typeface="Cambria Math" panose="02040503050406030204" pitchFamily="18" charset="0"/>
                        <a:ea typeface="宋体" panose="02010600030101010101" pitchFamily="2" charset="-122"/>
                        <a:sym typeface="Wingdings" panose="05000000000000000000" pitchFamily="2" charset="2"/>
                      </a:rPr>
                      <m:t>0</m:t>
                    </m:r>
                  </m:oMath>
                </a14:m>
                <a:r>
                  <a:rPr lang="en-US" altLang="zh-CN" sz="1600" b="0" dirty="0">
                    <a:latin typeface="宋体" panose="02010600030101010101" pitchFamily="2" charset="-122"/>
                    <a:ea typeface="宋体" panose="02010600030101010101" pitchFamily="2" charset="-122"/>
                    <a:sym typeface="Wingdings" panose="05000000000000000000" pitchFamily="2" charset="2"/>
                  </a:rPr>
                  <a:t>.596884378</a:t>
                </a:r>
              </a:p>
              <a:p>
                <a:r>
                  <a:rPr lang="zh-CN" altLang="en-US" sz="1600" dirty="0">
                    <a:latin typeface="宋体" panose="02010600030101010101" pitchFamily="2" charset="-122"/>
                    <a:ea typeface="宋体" panose="02010600030101010101" pitchFamily="2" charset="-122"/>
                    <a:sym typeface="Wingdings" panose="05000000000000000000" pitchFamily="2" charset="2"/>
                  </a:rPr>
                  <a:t>隐藏层</a:t>
                </a:r>
                <a:r>
                  <a:rPr lang="en-US" altLang="zh-CN" sz="1600" dirty="0">
                    <a:latin typeface="宋体" panose="02010600030101010101" pitchFamily="2" charset="-122"/>
                    <a:ea typeface="宋体" panose="02010600030101010101" pitchFamily="2" charset="-122"/>
                    <a:sym typeface="Wingdings" panose="05000000000000000000" pitchFamily="2" charset="2"/>
                  </a:rPr>
                  <a:t>---&gt;</a:t>
                </a:r>
                <a:r>
                  <a:rPr lang="zh-CN" altLang="en-US" sz="1600" dirty="0">
                    <a:latin typeface="宋体" panose="02010600030101010101" pitchFamily="2" charset="-122"/>
                    <a:ea typeface="宋体" panose="02010600030101010101" pitchFamily="2" charset="-122"/>
                    <a:sym typeface="Wingdings" panose="05000000000000000000" pitchFamily="2" charset="2"/>
                  </a:rPr>
                  <a:t>输出层：</a:t>
                </a:r>
                <a:endParaRPr lang="en-US" altLang="zh-CN" sz="1600" dirty="0">
                  <a:latin typeface="宋体" panose="02010600030101010101" pitchFamily="2" charset="-122"/>
                  <a:ea typeface="宋体" panose="02010600030101010101" pitchFamily="2" charset="-122"/>
                  <a:sym typeface="Wingdings" panose="05000000000000000000" pitchFamily="2" charset="2"/>
                </a:endParaRPr>
              </a:p>
              <a:p>
                <a14:m>
                  <m:oMath xmlns:m="http://schemas.openxmlformats.org/officeDocument/2006/math">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i="1">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𝑜</m:t>
                        </m:r>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b="0" i="1" smtClean="0">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𝑤</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5</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i="1" smtClean="0">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6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600" i="1">
                            <a:latin typeface="Cambria Math" panose="02040503050406030204" pitchFamily="18" charset="0"/>
                            <a:ea typeface="宋体" panose="02010600030101010101" pitchFamily="2" charset="-122"/>
                            <a:sym typeface="Wingdings" panose="05000000000000000000" pitchFamily="2" charset="2"/>
                          </a:rPr>
                          <m:t>h</m:t>
                        </m:r>
                        <m:r>
                          <a:rPr lang="en-US" altLang="zh-CN" sz="1600"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i="1">
                            <a:latin typeface="Cambria Math" panose="02040503050406030204" pitchFamily="18" charset="0"/>
                            <a:ea typeface="宋体" panose="02010600030101010101" pitchFamily="2" charset="-122"/>
                            <a:sym typeface="Wingdings" panose="05000000000000000000" pitchFamily="2" charset="2"/>
                          </a:rPr>
                          <m:t>𝑤</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6</m:t>
                        </m:r>
                      </m:sub>
                    </m:sSub>
                    <m:r>
                      <a:rPr lang="en-US" altLang="zh-CN" sz="1600"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6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600" i="1">
                            <a:latin typeface="Cambria Math" panose="02040503050406030204" pitchFamily="18" charset="0"/>
                            <a:ea typeface="宋体" panose="02010600030101010101" pitchFamily="2" charset="-122"/>
                            <a:sym typeface="Wingdings" panose="05000000000000000000" pitchFamily="2" charset="2"/>
                          </a:rPr>
                          <m:t>h</m:t>
                        </m:r>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2</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i="1">
                            <a:latin typeface="Cambria Math" panose="02040503050406030204" pitchFamily="18" charset="0"/>
                            <a:ea typeface="宋体" panose="02010600030101010101" pitchFamily="2" charset="-122"/>
                            <a:sym typeface="Wingdings" panose="05000000000000000000" pitchFamily="2" charset="2"/>
                          </a:rPr>
                          <m:t>𝑏</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2</m:t>
                        </m:r>
                      </m:sub>
                    </m:sSub>
                    <m:r>
                      <a:rPr lang="en-US" altLang="zh-CN" sz="1600" i="1">
                        <a:latin typeface="Cambria Math" panose="02040503050406030204" pitchFamily="18" charset="0"/>
                        <a:ea typeface="宋体" panose="02010600030101010101" pitchFamily="2" charset="-122"/>
                        <a:sym typeface="Wingdings" panose="05000000000000000000" pitchFamily="2" charset="2"/>
                      </a:rPr>
                      <m:t>∗1</m:t>
                    </m:r>
                  </m:oMath>
                </a14:m>
                <a:r>
                  <a:rPr lang="en-US" altLang="zh-CN" sz="1600" dirty="0">
                    <a:latin typeface="宋体" panose="02010600030101010101" pitchFamily="2" charset="-122"/>
                    <a:ea typeface="宋体" panose="02010600030101010101" pitchFamily="2" charset="-122"/>
                    <a:sym typeface="Wingdings" panose="05000000000000000000" pitchFamily="2" charset="2"/>
                  </a:rPr>
                  <a:t>=1.105905967</a:t>
                </a:r>
              </a:p>
              <a:p>
                <a14:m>
                  <m:oMath xmlns:m="http://schemas.openxmlformats.org/officeDocument/2006/math">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6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𝑜</m:t>
                        </m:r>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1</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m:t>
                    </m:r>
                  </m:oMath>
                </a14:m>
                <a:r>
                  <a:rPr lang="en-US" altLang="zh-CN" sz="1600" dirty="0">
                    <a:ea typeface="宋体" panose="02010600030101010101" pitchFamily="2" charset="-122"/>
                    <a:sym typeface="Wingdings" panose="05000000000000000000" pitchFamily="2" charset="2"/>
                  </a:rPr>
                  <a:t> </a:t>
                </a:r>
                <a14:m>
                  <m:oMath xmlns:m="http://schemas.openxmlformats.org/officeDocument/2006/math">
                    <m:f>
                      <m:f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fPr>
                      <m:num>
                        <m:r>
                          <a:rPr lang="en-US" altLang="zh-CN" sz="1600" i="1">
                            <a:latin typeface="Cambria Math" panose="02040503050406030204" pitchFamily="18" charset="0"/>
                            <a:ea typeface="宋体" panose="02010600030101010101" pitchFamily="2" charset="-122"/>
                            <a:sym typeface="Wingdings" panose="05000000000000000000" pitchFamily="2" charset="2"/>
                          </a:rPr>
                          <m:t>1</m:t>
                        </m:r>
                      </m:num>
                      <m:den>
                        <m:r>
                          <a:rPr lang="en-US" altLang="zh-CN" sz="1600" i="1">
                            <a:latin typeface="Cambria Math" panose="02040503050406030204" pitchFamily="18" charset="0"/>
                            <a:ea typeface="宋体" panose="02010600030101010101" pitchFamily="2" charset="-122"/>
                            <a:sym typeface="Wingdings" panose="05000000000000000000" pitchFamily="2" charset="2"/>
                          </a:rPr>
                          <m:t>1+</m:t>
                        </m:r>
                        <m:sSup>
                          <m:sSup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pPr>
                          <m:e>
                            <m:r>
                              <a:rPr lang="en-US" altLang="zh-CN" sz="1600" i="1">
                                <a:latin typeface="Cambria Math" panose="02040503050406030204" pitchFamily="18" charset="0"/>
                                <a:ea typeface="宋体" panose="02010600030101010101" pitchFamily="2" charset="-122"/>
                                <a:sym typeface="Wingdings" panose="05000000000000000000" pitchFamily="2" charset="2"/>
                              </a:rPr>
                              <m:t>𝑒</m:t>
                            </m:r>
                          </m:e>
                          <m:sup>
                            <m:r>
                              <a:rPr lang="en-US" altLang="zh-CN" sz="1600" i="1">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a:rPr lang="en-US" altLang="zh-CN" sz="1600" i="1">
                                    <a:latin typeface="Cambria Math" panose="02040503050406030204" pitchFamily="18" charset="0"/>
                                    <a:ea typeface="宋体" panose="02010600030101010101" pitchFamily="2" charset="-122"/>
                                    <a:sym typeface="Wingdings" panose="05000000000000000000" pitchFamily="2" charset="2"/>
                                  </a:rPr>
                                  <m:t>𝑛𝑒𝑡</m:t>
                                </m:r>
                              </m:e>
                              <m: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𝑜</m:t>
                                </m:r>
                                <m:r>
                                  <a:rPr lang="en-US" altLang="zh-CN" sz="1600" i="1">
                                    <a:latin typeface="Cambria Math" panose="02040503050406030204" pitchFamily="18" charset="0"/>
                                    <a:ea typeface="宋体" panose="02010600030101010101" pitchFamily="2" charset="-122"/>
                                    <a:sym typeface="Wingdings" panose="05000000000000000000" pitchFamily="2" charset="2"/>
                                  </a:rPr>
                                  <m:t>1</m:t>
                                </m:r>
                              </m:sub>
                            </m:sSub>
                          </m:sup>
                        </m:sSup>
                      </m:den>
                    </m:f>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=0.75136507</m:t>
                    </m:r>
                  </m:oMath>
                </a14:m>
                <a:endParaRPr lang="en-US" altLang="zh-CN" sz="1600" b="0" dirty="0">
                  <a:ea typeface="宋体" panose="02010600030101010101" pitchFamily="2" charset="-122"/>
                  <a:sym typeface="Wingdings" panose="05000000000000000000" pitchFamily="2" charset="2"/>
                </a:endParaRPr>
              </a:p>
              <a:p>
                <a14:m>
                  <m:oMath xmlns:m="http://schemas.openxmlformats.org/officeDocument/2006/math">
                    <m:sSub>
                      <m:sSubPr>
                        <m:ctrlPr>
                          <a:rPr lang="en-US" altLang="zh-CN" sz="16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6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600" i="1">
                            <a:latin typeface="Cambria Math" panose="02040503050406030204" pitchFamily="18" charset="0"/>
                            <a:ea typeface="宋体" panose="02010600030101010101" pitchFamily="2" charset="-122"/>
                            <a:sym typeface="Wingdings" panose="05000000000000000000" pitchFamily="2" charset="2"/>
                          </a:rPr>
                          <m:t>𝑜</m:t>
                        </m:r>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2</m:t>
                        </m:r>
                      </m:sub>
                    </m:sSub>
                    <m:r>
                      <a:rPr lang="en-US" altLang="zh-CN" sz="1600" b="0" i="1" smtClean="0">
                        <a:latin typeface="Cambria Math" panose="02040503050406030204" pitchFamily="18" charset="0"/>
                        <a:ea typeface="宋体" panose="02010600030101010101" pitchFamily="2" charset="-122"/>
                        <a:sym typeface="Wingdings" panose="05000000000000000000" pitchFamily="2" charset="2"/>
                      </a:rPr>
                      <m:t>=0.772928465</m:t>
                    </m:r>
                  </m:oMath>
                </a14:m>
                <a:endParaRPr lang="en-US" altLang="zh-CN" sz="1600" dirty="0">
                  <a:latin typeface="宋体" panose="02010600030101010101" pitchFamily="2" charset="-122"/>
                  <a:ea typeface="宋体" panose="02010600030101010101" pitchFamily="2" charset="-122"/>
                  <a:sym typeface="Wingdings" panose="05000000000000000000" pitchFamily="2" charset="2"/>
                </a:endParaRPr>
              </a:p>
              <a:p>
                <a:endParaRPr lang="en-US" altLang="zh-CN" sz="1600" b="0" dirty="0">
                  <a:latin typeface="宋体" panose="02010600030101010101" pitchFamily="2" charset="-122"/>
                  <a:ea typeface="宋体" panose="02010600030101010101" pitchFamily="2" charset="-122"/>
                  <a:sym typeface="Wingdings" panose="05000000000000000000" pitchFamily="2" charset="2"/>
                </a:endParaRPr>
              </a:p>
            </p:txBody>
          </p:sp>
        </mc:Choice>
        <mc:Fallback xmlns="">
          <p:sp>
            <p:nvSpPr>
              <p:cNvPr id="2" name="内容占位符 1">
                <a:extLst>
                  <a:ext uri="{FF2B5EF4-FFF2-40B4-BE49-F238E27FC236}">
                    <a16:creationId xmlns:a16="http://schemas.microsoft.com/office/drawing/2014/main" id="{62C2C4CE-6863-4AC8-AB4D-899AC0E55088}"/>
                  </a:ext>
                </a:extLst>
              </p:cNvPr>
              <p:cNvSpPr>
                <a:spLocks noGrp="1" noRot="1" noChangeAspect="1" noMove="1" noResize="1" noEditPoints="1" noAdjustHandles="1" noChangeArrowheads="1" noChangeShapeType="1" noTextEdit="1"/>
              </p:cNvSpPr>
              <p:nvPr>
                <p:ph sz="half" idx="1"/>
              </p:nvPr>
            </p:nvSpPr>
            <p:spPr>
              <a:blipFill>
                <a:blip r:embed="rId2"/>
                <a:stretch>
                  <a:fillRect l="-1311" t="-1736"/>
                </a:stretch>
              </a:blipFill>
            </p:spPr>
            <p:txBody>
              <a:bodyPr/>
              <a:lstStyle/>
              <a:p>
                <a:r>
                  <a:rPr lang="zh-CN" altLang="en-US">
                    <a:noFill/>
                  </a:rPr>
                  <a:t> </a:t>
                </a:r>
              </a:p>
            </p:txBody>
          </p:sp>
        </mc:Fallback>
      </mc:AlternateContent>
      <p:sp>
        <p:nvSpPr>
          <p:cNvPr id="3" name="标题 2">
            <a:extLst>
              <a:ext uri="{FF2B5EF4-FFF2-40B4-BE49-F238E27FC236}">
                <a16:creationId xmlns="" xmlns:a16="http://schemas.microsoft.com/office/drawing/2014/main" id="{77257B72-D45F-4FF4-8094-02901F3AED27}"/>
              </a:ext>
            </a:extLst>
          </p:cNvPr>
          <p:cNvSpPr>
            <a:spLocks noGrp="1"/>
          </p:cNvSpPr>
          <p:nvPr>
            <p:ph type="title"/>
          </p:nvPr>
        </p:nvSpPr>
        <p:spPr/>
        <p:txBody>
          <a:bodyPr/>
          <a:lstStyle/>
          <a:p>
            <a:r>
              <a:rPr lang="zh-CN" altLang="en-US" dirty="0"/>
              <a:t>前向传播</a:t>
            </a:r>
          </a:p>
        </p:txBody>
      </p:sp>
      <p:pic>
        <p:nvPicPr>
          <p:cNvPr id="9" name="图片 8">
            <a:extLst>
              <a:ext uri="{FF2B5EF4-FFF2-40B4-BE49-F238E27FC236}">
                <a16:creationId xmlns="" xmlns:a16="http://schemas.microsoft.com/office/drawing/2014/main" id="{EEE07991-DAE8-4B15-B1D0-D8051C8B78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1080000"/>
            <a:ext cx="1628388" cy="1274993"/>
          </a:xfrm>
          <a:prstGeom prst="rect">
            <a:avLst/>
          </a:prstGeom>
        </p:spPr>
      </p:pic>
    </p:spTree>
    <p:extLst>
      <p:ext uri="{BB962C8B-B14F-4D97-AF65-F5344CB8AC3E}">
        <p14:creationId xmlns:p14="http://schemas.microsoft.com/office/powerpoint/2010/main" val="237234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 xmlns:a16="http://schemas.microsoft.com/office/drawing/2014/main" id="{86F90283-BE67-49E1-89A2-DCCBF5AE16CA}"/>
                  </a:ext>
                </a:extLst>
              </p:cNvPr>
              <p:cNvSpPr>
                <a:spLocks noGrp="1"/>
              </p:cNvSpPr>
              <p:nvPr>
                <p:ph sz="half" idx="1"/>
              </p:nvPr>
            </p:nvSpPr>
            <p:spPr/>
            <p:txBody>
              <a:bodyPr/>
              <a:lstStyle/>
              <a:p>
                <a:r>
                  <a:rPr lang="zh-CN" altLang="en-US" sz="1400" dirty="0">
                    <a:latin typeface="宋体" panose="02010600030101010101" pitchFamily="2" charset="-122"/>
                    <a:ea typeface="宋体" panose="02010600030101010101" pitchFamily="2" charset="-122"/>
                  </a:rPr>
                  <a:t>隐藏层</a:t>
                </a:r>
                <a:r>
                  <a:rPr lang="en-US" altLang="zh-CN" sz="1400" dirty="0">
                    <a:latin typeface="宋体" panose="02010600030101010101" pitchFamily="2" charset="-122"/>
                    <a:ea typeface="宋体" panose="02010600030101010101" pitchFamily="2" charset="-122"/>
                  </a:rPr>
                  <a:t>---&gt;</a:t>
                </a:r>
                <a:r>
                  <a:rPr lang="zh-CN" altLang="en-US" sz="1400" dirty="0">
                    <a:latin typeface="宋体" panose="02010600030101010101" pitchFamily="2" charset="-122"/>
                    <a:ea typeface="宋体" panose="02010600030101010101" pitchFamily="2" charset="-122"/>
                  </a:rPr>
                  <a:t>输出层：</a:t>
                </a:r>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总误差：</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𝐸</m:t>
                        </m:r>
                      </m:e>
                      <m:sub>
                        <m:r>
                          <a:rPr lang="en-US" altLang="zh-CN" sz="1400" b="0" i="1" smtClean="0">
                            <a:latin typeface="Cambria Math" panose="02040503050406030204" pitchFamily="18" charset="0"/>
                            <a:ea typeface="宋体" panose="02010600030101010101" pitchFamily="2" charset="-122"/>
                          </a:rPr>
                          <m:t>𝑡𝑜𝑡𝑎𝑙</m:t>
                        </m:r>
                      </m:sub>
                    </m:sSub>
                    <m:r>
                      <a:rPr lang="en-US" altLang="zh-CN" sz="1400" b="0" i="1" smtClean="0">
                        <a:latin typeface="Cambria Math" panose="02040503050406030204" pitchFamily="18" charset="0"/>
                        <a:ea typeface="宋体" panose="02010600030101010101" pitchFamily="2" charset="-122"/>
                      </a:rPr>
                      <m:t>=</m:t>
                    </m:r>
                    <m:nary>
                      <m:naryPr>
                        <m:chr m:val="∑"/>
                        <m:subHide m:val="on"/>
                        <m:supHide m:val="on"/>
                        <m:ctrlPr>
                          <a:rPr lang="en-US" altLang="zh-CN" sz="1400" b="0" i="1" smtClean="0">
                            <a:latin typeface="Cambria Math" panose="02040503050406030204" pitchFamily="18" charset="0"/>
                            <a:ea typeface="宋体" panose="02010600030101010101" pitchFamily="2" charset="-122"/>
                          </a:rPr>
                        </m:ctrlPr>
                      </m:naryPr>
                      <m:sub/>
                      <m:sup/>
                      <m:e>
                        <m:f>
                          <m:fPr>
                            <m:ctrlPr>
                              <a:rPr lang="en-US" altLang="zh-CN" sz="1400" b="0" i="1" smtClean="0">
                                <a:latin typeface="Cambria Math" panose="02040503050406030204" pitchFamily="18" charset="0"/>
                                <a:ea typeface="宋体" panose="02010600030101010101" pitchFamily="2" charset="-122"/>
                              </a:rPr>
                            </m:ctrlPr>
                          </m:fPr>
                          <m:num>
                            <m:r>
                              <a:rPr lang="en-US" altLang="zh-CN" sz="1400" b="0" i="1" smtClean="0">
                                <a:latin typeface="Cambria Math" panose="02040503050406030204" pitchFamily="18" charset="0"/>
                                <a:ea typeface="宋体" panose="02010600030101010101" pitchFamily="2" charset="-122"/>
                              </a:rPr>
                              <m:t>1</m:t>
                            </m:r>
                          </m:num>
                          <m:den>
                            <m:r>
                              <a:rPr lang="en-US" altLang="zh-CN" sz="1400" b="0" i="1" smtClean="0">
                                <a:latin typeface="Cambria Math" panose="02040503050406030204" pitchFamily="18" charset="0"/>
                                <a:ea typeface="宋体" panose="02010600030101010101" pitchFamily="2" charset="-122"/>
                              </a:rPr>
                              <m:t>2</m:t>
                            </m:r>
                          </m:den>
                        </m:f>
                        <m:sSup>
                          <m:sSupPr>
                            <m:ctrlPr>
                              <a:rPr lang="en-US" altLang="zh-CN" sz="1400" b="0" i="1" smtClean="0">
                                <a:latin typeface="Cambria Math" panose="02040503050406030204" pitchFamily="18" charset="0"/>
                                <a:ea typeface="宋体" panose="02010600030101010101" pitchFamily="2" charset="-122"/>
                              </a:rPr>
                            </m:ctrlPr>
                          </m:sSupPr>
                          <m:e>
                            <m:r>
                              <a:rPr lang="zh-CN" altLang="en-US"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rPr>
                              <m:t>𝑡𝑎𝑟𝑔𝑒𝑡</m:t>
                            </m:r>
                            <m:r>
                              <a:rPr lang="en-US" altLang="zh-CN" sz="1400" i="1">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rPr>
                              <m:t>𝑜𝑢𝑡𝑝𝑢𝑡</m:t>
                            </m:r>
                            <m:r>
                              <a:rPr lang="zh-CN" altLang="en-US" sz="1400" i="1" smtClean="0">
                                <a:latin typeface="Cambria Math" panose="02040503050406030204" pitchFamily="18" charset="0"/>
                                <a:ea typeface="宋体" panose="02010600030101010101" pitchFamily="2" charset="-122"/>
                              </a:rPr>
                              <m:t>）</m:t>
                            </m:r>
                          </m:e>
                          <m:sup>
                            <m:r>
                              <a:rPr lang="en-US" altLang="zh-CN" sz="1400" i="1">
                                <a:latin typeface="Cambria Math" panose="02040503050406030204" pitchFamily="18" charset="0"/>
                                <a:ea typeface="宋体" panose="02010600030101010101" pitchFamily="2" charset="-122"/>
                              </a:rPr>
                              <m:t>2</m:t>
                            </m:r>
                          </m:sup>
                        </m:sSup>
                      </m:e>
                    </m:nary>
                  </m:oMath>
                </a14:m>
                <a:endParaRPr lang="en-US" altLang="zh-CN" sz="1400"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E</m:t>
                        </m:r>
                      </m:e>
                      <m:sub>
                        <m:r>
                          <a:rPr lang="en-US" altLang="zh-CN" sz="1400" b="0" i="1" smtClean="0">
                            <a:latin typeface="Cambria Math" panose="02040503050406030204" pitchFamily="18" charset="0"/>
                            <a:ea typeface="宋体" panose="02010600030101010101" pitchFamily="2" charset="-122"/>
                          </a:rPr>
                          <m:t>𝑜</m:t>
                        </m:r>
                        <m:r>
                          <a:rPr lang="en-US" altLang="zh-CN" sz="1400" b="0" i="1" smtClean="0">
                            <a:latin typeface="Cambria Math" panose="02040503050406030204" pitchFamily="18" charset="0"/>
                            <a:ea typeface="宋体" panose="02010600030101010101" pitchFamily="2" charset="-122"/>
                          </a:rPr>
                          <m:t>1</m:t>
                        </m:r>
                      </m:sub>
                    </m:sSub>
                    <m:r>
                      <a:rPr lang="en-US" altLang="zh-CN" sz="1400" b="0" i="1" smtClean="0">
                        <a:latin typeface="Cambria Math" panose="02040503050406030204" pitchFamily="18" charset="0"/>
                        <a:ea typeface="宋体" panose="02010600030101010101" pitchFamily="2" charset="-122"/>
                      </a:rPr>
                      <m:t>=</m:t>
                    </m:r>
                    <m:f>
                      <m:fPr>
                        <m:ctrlPr>
                          <a:rPr lang="en-US" altLang="zh-CN" sz="1400" b="0" i="1" smtClean="0">
                            <a:latin typeface="Cambria Math" panose="02040503050406030204" pitchFamily="18" charset="0"/>
                            <a:ea typeface="宋体" panose="02010600030101010101" pitchFamily="2" charset="-122"/>
                          </a:rPr>
                        </m:ctrlPr>
                      </m:fPr>
                      <m:num>
                        <m:r>
                          <a:rPr lang="en-US" altLang="zh-CN" sz="1400" b="0" i="1" smtClean="0">
                            <a:latin typeface="Cambria Math" panose="02040503050406030204" pitchFamily="18" charset="0"/>
                            <a:ea typeface="宋体" panose="02010600030101010101" pitchFamily="2" charset="-122"/>
                          </a:rPr>
                          <m:t>1</m:t>
                        </m:r>
                      </m:num>
                      <m:den>
                        <m:r>
                          <a:rPr lang="en-US" altLang="zh-CN" sz="1400" b="0" i="1" smtClean="0">
                            <a:latin typeface="Cambria Math" panose="02040503050406030204" pitchFamily="18" charset="0"/>
                            <a:ea typeface="宋体" panose="02010600030101010101" pitchFamily="2" charset="-122"/>
                          </a:rPr>
                          <m:t>2</m:t>
                        </m:r>
                      </m:den>
                    </m:f>
                    <m:sSup>
                      <m:sSupPr>
                        <m:ctrlPr>
                          <a:rPr lang="en-US" altLang="zh-CN" sz="1400" b="0" i="1" smtClean="0">
                            <a:latin typeface="Cambria Math" panose="02040503050406030204" pitchFamily="18" charset="0"/>
                            <a:ea typeface="宋体" panose="02010600030101010101" pitchFamily="2" charset="-122"/>
                          </a:rPr>
                        </m:ctrlPr>
                      </m:sSupPr>
                      <m:e>
                        <m:r>
                          <a:rPr lang="en-US" altLang="zh-CN" sz="1400" b="0" i="1" smtClean="0">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𝑡𝑎𝑟𝑔𝑒𝑡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r>
                          <a:rPr lang="en-US" altLang="zh-CN"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𝑜𝑢𝑡𝑝𝑢𝑡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r>
                          <a:rPr lang="en-US" altLang="zh-CN" sz="1400" b="0" i="1" smtClean="0">
                            <a:latin typeface="Cambria Math" panose="02040503050406030204" pitchFamily="18" charset="0"/>
                            <a:ea typeface="宋体" panose="02010600030101010101" pitchFamily="2" charset="-122"/>
                          </a:rPr>
                          <m:t>)</m:t>
                        </m:r>
                      </m:e>
                      <m:sup>
                        <m:r>
                          <a:rPr lang="en-US" altLang="zh-CN" sz="1400" b="0" i="1" smtClean="0">
                            <a:latin typeface="Cambria Math" panose="02040503050406030204" pitchFamily="18" charset="0"/>
                            <a:ea typeface="宋体" panose="02010600030101010101" pitchFamily="2" charset="-122"/>
                          </a:rPr>
                          <m:t>2</m:t>
                        </m:r>
                      </m:sup>
                    </m:sSup>
                    <m:r>
                      <a:rPr lang="en-US" altLang="zh-CN" sz="1400" b="0" i="1" smtClean="0">
                        <a:latin typeface="Cambria Math" panose="02040503050406030204" pitchFamily="18" charset="0"/>
                        <a:ea typeface="宋体" panose="02010600030101010101" pitchFamily="2" charset="-122"/>
                      </a:rPr>
                      <m:t>=</m:t>
                    </m:r>
                    <m:f>
                      <m:fPr>
                        <m:ctrlPr>
                          <a:rPr lang="en-US" altLang="zh-CN" sz="1400" b="0" i="1" smtClean="0">
                            <a:latin typeface="Cambria Math" panose="02040503050406030204" pitchFamily="18" charset="0"/>
                            <a:ea typeface="宋体" panose="02010600030101010101" pitchFamily="2" charset="-122"/>
                          </a:rPr>
                        </m:ctrlPr>
                      </m:fPr>
                      <m:num>
                        <m:r>
                          <a:rPr lang="en-US" altLang="zh-CN" sz="1400" b="0" i="1" smtClean="0">
                            <a:latin typeface="Cambria Math" panose="02040503050406030204" pitchFamily="18" charset="0"/>
                            <a:ea typeface="宋体" panose="02010600030101010101" pitchFamily="2" charset="-122"/>
                          </a:rPr>
                          <m:t>1</m:t>
                        </m:r>
                      </m:num>
                      <m:den>
                        <m:r>
                          <a:rPr lang="en-US" altLang="zh-CN" sz="1400" b="0" i="1" smtClean="0">
                            <a:latin typeface="Cambria Math" panose="02040503050406030204" pitchFamily="18" charset="0"/>
                            <a:ea typeface="宋体" panose="02010600030101010101" pitchFamily="2" charset="-122"/>
                          </a:rPr>
                          <m:t>2</m:t>
                        </m:r>
                      </m:den>
                    </m:f>
                    <m:sSup>
                      <m:sSupPr>
                        <m:ctrlPr>
                          <a:rPr lang="en-US" altLang="zh-CN" sz="1400" b="0" i="1" smtClean="0">
                            <a:latin typeface="Cambria Math" panose="02040503050406030204" pitchFamily="18" charset="0"/>
                            <a:ea typeface="宋体" panose="02010600030101010101" pitchFamily="2" charset="-122"/>
                          </a:rPr>
                        </m:ctrlPr>
                      </m:sSupPr>
                      <m:e>
                        <m:r>
                          <a:rPr lang="en-US" altLang="zh-CN" sz="1400" b="0" i="1" smtClean="0">
                            <a:latin typeface="Cambria Math" panose="02040503050406030204" pitchFamily="18" charset="0"/>
                            <a:ea typeface="宋体" panose="02010600030101010101" pitchFamily="2" charset="-122"/>
                          </a:rPr>
                          <m:t>(0.01−0.75136507)</m:t>
                        </m:r>
                      </m:e>
                      <m:sup>
                        <m:r>
                          <a:rPr lang="en-US" altLang="zh-CN" sz="1400" b="0" i="1" smtClean="0">
                            <a:latin typeface="Cambria Math" panose="02040503050406030204" pitchFamily="18" charset="0"/>
                            <a:ea typeface="宋体" panose="02010600030101010101" pitchFamily="2" charset="-122"/>
                          </a:rPr>
                          <m:t>2</m:t>
                        </m:r>
                      </m:sup>
                    </m:sSup>
                    <m:r>
                      <a:rPr lang="en-US" altLang="zh-CN" sz="1400" b="0" i="1" smtClean="0">
                        <a:latin typeface="Cambria Math" panose="02040503050406030204" pitchFamily="18" charset="0"/>
                        <a:ea typeface="宋体" panose="02010600030101010101" pitchFamily="2" charset="-122"/>
                      </a:rPr>
                      <m:t>=0.274811083</m:t>
                    </m:r>
                  </m:oMath>
                </a14:m>
                <a:endParaRPr lang="en-US" altLang="zh-CN" sz="1400" b="0"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E</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r>
                      <a:rPr lang="en-US" altLang="zh-CN" sz="1400" i="1">
                        <a:latin typeface="Cambria Math" panose="02040503050406030204" pitchFamily="18" charset="0"/>
                        <a:ea typeface="宋体" panose="02010600030101010101" pitchFamily="2" charset="-122"/>
                      </a:rPr>
                      <m:t>=</m:t>
                    </m:r>
                    <m:r>
                      <a:rPr lang="en-US" altLang="zh-CN" sz="1400" b="0" i="1" smtClean="0">
                        <a:latin typeface="Cambria Math" panose="02040503050406030204" pitchFamily="18" charset="0"/>
                        <a:ea typeface="宋体" panose="02010600030101010101" pitchFamily="2" charset="-122"/>
                      </a:rPr>
                      <m:t>0.023560026</m:t>
                    </m:r>
                  </m:oMath>
                </a14:m>
                <a:endParaRPr lang="en-US" altLang="zh-CN" sz="1400" b="0" dirty="0">
                  <a:latin typeface="宋体" panose="02010600030101010101" pitchFamily="2" charset="-122"/>
                  <a:ea typeface="宋体" panose="02010600030101010101" pitchFamily="2" charset="-122"/>
                </a:endParaRPr>
              </a:p>
              <a:p>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r>
                      <a:rPr lang="en-US" altLang="zh-CN" sz="1400" i="1">
                        <a:latin typeface="Cambria Math" panose="02040503050406030204" pitchFamily="18" charset="0"/>
                        <a:ea typeface="宋体" panose="02010600030101010101" pitchFamily="2" charset="-122"/>
                      </a:rPr>
                      <m:t>=</m:t>
                    </m:r>
                    <m:r>
                      <a:rPr lang="en-US" altLang="zh-CN" sz="1400" b="0" i="0" smtClean="0">
                        <a:latin typeface="Cambria Math" panose="02040503050406030204" pitchFamily="18" charset="0"/>
                        <a:ea typeface="宋体" panose="02010600030101010101" pitchFamily="2" charset="-122"/>
                      </a:rPr>
                      <m:t>0.298371109</m:t>
                    </m:r>
                  </m:oMath>
                </a14:m>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对参数</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5</m:t>
                        </m:r>
                      </m:sub>
                    </m:sSub>
                    <m:r>
                      <a:rPr lang="zh-CN" altLang="en-US" sz="1400" i="1">
                        <a:latin typeface="Cambria Math" panose="02040503050406030204" pitchFamily="18" charset="0"/>
                        <a:ea typeface="宋体" panose="02010600030101010101" pitchFamily="2" charset="-122"/>
                      </a:rPr>
                      <m:t>求导</m:t>
                    </m:r>
                  </m:oMath>
                </a14:m>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pPr marL="537760" lvl="1" indent="0">
                  <a:buNone/>
                </a:pPr>
                <a14:m>
                  <m:oMath xmlns:m="http://schemas.openxmlformats.org/officeDocument/2006/math">
                    <m:f>
                      <m:fPr>
                        <m:ctrlPr>
                          <a:rPr lang="en-US" altLang="zh-CN" sz="1400" i="1" smtClean="0">
                            <a:latin typeface="Cambria Math" panose="02040503050406030204" pitchFamily="18" charset="0"/>
                            <a:ea typeface="宋体" panose="02010600030101010101" pitchFamily="2" charset="-122"/>
                          </a:rPr>
                        </m:ctrlPr>
                      </m:fPr>
                      <m:num>
                        <m:r>
                          <a:rPr lang="zh-CN" altLang="en-US" sz="1400" i="1" smtClean="0">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smtClean="0">
                            <a:latin typeface="Cambria Math" panose="02040503050406030204" pitchFamily="18" charset="0"/>
                            <a:ea typeface="宋体" panose="02010600030101010101" pitchFamily="2" charset="-122"/>
                          </a:rPr>
                          <m:t>𝜕</m:t>
                        </m:r>
                        <m:sSub>
                          <m:sSubPr>
                            <m:ctrlPr>
                              <a:rPr lang="en-US" altLang="zh-CN" sz="1400" i="1" smtClean="0">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5</m:t>
                            </m:r>
                          </m:sub>
                        </m:sSub>
                      </m:den>
                    </m:f>
                    <m:r>
                      <a:rPr lang="en-US" altLang="zh-CN" sz="1400" b="0" i="1" smtClean="0">
                        <a:latin typeface="Cambria Math" panose="02040503050406030204" pitchFamily="18" charset="0"/>
                        <a:ea typeface="宋体" panose="02010600030101010101" pitchFamily="2" charset="-122"/>
                      </a:rPr>
                      <m:t>=</m:t>
                    </m:r>
                  </m:oMath>
                </a14:m>
                <a:r>
                  <a:rPr lang="en-US" altLang="zh-CN" sz="1400" dirty="0">
                    <a:latin typeface="宋体" panose="02010600030101010101" pitchFamily="2" charset="-122"/>
                    <a:ea typeface="宋体" panose="02010600030101010101" pitchFamily="2" charset="-122"/>
                  </a:rPr>
                  <a:t> </a:t>
                </a:r>
                <a14:m>
                  <m:oMath xmlns:m="http://schemas.openxmlformats.org/officeDocument/2006/math">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smtClean="0">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𝑜𝑢𝑡</m:t>
                            </m:r>
                          </m:e>
                          <m:sub>
                            <m:r>
                              <a:rPr lang="en-US" altLang="zh-CN" sz="1400" b="0" i="1" smtClean="0">
                                <a:latin typeface="Cambria Math" panose="02040503050406030204" pitchFamily="18" charset="0"/>
                                <a:ea typeface="宋体" panose="02010600030101010101" pitchFamily="2" charset="-122"/>
                              </a:rPr>
                              <m:t>𝑜</m:t>
                            </m:r>
                            <m:r>
                              <a:rPr lang="en-US" altLang="zh-CN" sz="1400" b="0" i="1" smtClean="0">
                                <a:latin typeface="Cambria Math" panose="02040503050406030204" pitchFamily="18" charset="0"/>
                                <a:ea typeface="宋体" panose="02010600030101010101" pitchFamily="2" charset="-122"/>
                              </a:rPr>
                              <m:t>1</m:t>
                            </m:r>
                          </m:sub>
                        </m:sSub>
                      </m:den>
                    </m:f>
                    <m:r>
                      <a:rPr lang="en-US" altLang="zh-CN" sz="1400" b="0" i="1" smtClean="0">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𝑜𝑢𝑡</m:t>
                            </m:r>
                          </m:e>
                          <m:sub>
                            <m:r>
                              <a:rPr lang="en-US" altLang="zh-CN" sz="1400" b="0" i="1" smtClean="0">
                                <a:latin typeface="Cambria Math" panose="02040503050406030204" pitchFamily="18" charset="0"/>
                                <a:ea typeface="宋体" panose="02010600030101010101" pitchFamily="2" charset="-122"/>
                              </a:rPr>
                              <m:t>𝑜</m:t>
                            </m:r>
                            <m:r>
                              <a:rPr lang="en-US" altLang="zh-CN" sz="1400" b="0" i="1" smtClean="0">
                                <a:latin typeface="Cambria Math" panose="02040503050406030204" pitchFamily="18" charset="0"/>
                                <a:ea typeface="宋体" panose="02010600030101010101" pitchFamily="2" charset="-122"/>
                              </a:rPr>
                              <m:t>1</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𝑛𝑒𝑡</m:t>
                            </m:r>
                          </m:e>
                          <m:sub>
                            <m:r>
                              <a:rPr lang="en-US" altLang="zh-CN" sz="1400" b="0" i="1" smtClean="0">
                                <a:latin typeface="Cambria Math" panose="02040503050406030204" pitchFamily="18" charset="0"/>
                                <a:ea typeface="宋体" panose="02010600030101010101" pitchFamily="2" charset="-122"/>
                              </a:rPr>
                              <m:t>𝑜</m:t>
                            </m:r>
                            <m:r>
                              <a:rPr lang="en-US" altLang="zh-CN" sz="1400" b="0" i="1" smtClean="0">
                                <a:latin typeface="Cambria Math" panose="02040503050406030204" pitchFamily="18" charset="0"/>
                                <a:ea typeface="宋体" panose="02010600030101010101" pitchFamily="2" charset="-122"/>
                              </a:rPr>
                              <m:t>1</m:t>
                            </m:r>
                          </m:sub>
                        </m:sSub>
                      </m:den>
                    </m:f>
                    <m:r>
                      <a:rPr lang="en-US" altLang="zh-CN" sz="1400" b="0" i="1" smtClean="0">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𝑛𝑒𝑡</m:t>
                            </m:r>
                          </m:e>
                          <m:sub>
                            <m:r>
                              <a:rPr lang="en-US" altLang="zh-CN" sz="1400" b="0" i="1" smtClean="0">
                                <a:latin typeface="Cambria Math" panose="02040503050406030204" pitchFamily="18" charset="0"/>
                                <a:ea typeface="宋体" panose="02010600030101010101" pitchFamily="2" charset="-122"/>
                              </a:rPr>
                              <m:t>𝑜</m:t>
                            </m:r>
                            <m:r>
                              <a:rPr lang="en-US" altLang="zh-CN" sz="1400" b="0" i="1" smtClean="0">
                                <a:latin typeface="Cambria Math" panose="02040503050406030204" pitchFamily="18" charset="0"/>
                                <a:ea typeface="宋体" panose="02010600030101010101" pitchFamily="2" charset="-122"/>
                              </a:rPr>
                              <m:t>1</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5</m:t>
                            </m:r>
                          </m:sub>
                        </m:sSub>
                      </m:den>
                    </m:f>
                    <m:r>
                      <a:rPr lang="en-US" altLang="zh-CN" sz="1400" b="0" i="0" smtClean="0">
                        <a:latin typeface="Cambria Math" panose="02040503050406030204" pitchFamily="18" charset="0"/>
                        <a:ea typeface="宋体" panose="02010600030101010101" pitchFamily="2" charset="-122"/>
                      </a:rPr>
                      <m:t>=−</m:t>
                    </m:r>
                    <m:d>
                      <m:dPr>
                        <m:ctrlPr>
                          <a:rPr lang="en-US" altLang="zh-CN" sz="1400" b="0" i="1" smtClean="0">
                            <a:latin typeface="Cambria Math" panose="02040503050406030204" pitchFamily="18" charset="0"/>
                            <a:ea typeface="宋体" panose="02010600030101010101" pitchFamily="2" charset="-122"/>
                          </a:rPr>
                        </m:ctrlPr>
                      </m:dP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𝑡𝑎𝑟𝑔𝑒𝑡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r>
                          <a:rPr lang="en-US" altLang="zh-CN"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𝑜𝑢𝑡𝑝𝑢𝑡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e>
                    </m:d>
                    <m:r>
                      <a:rPr lang="en-US" altLang="zh-CN" sz="1400" b="0" i="0" smtClean="0">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4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400" i="1">
                            <a:latin typeface="Cambria Math" panose="02040503050406030204" pitchFamily="18" charset="0"/>
                            <a:ea typeface="宋体" panose="02010600030101010101" pitchFamily="2" charset="-122"/>
                            <a:sym typeface="Wingdings" panose="05000000000000000000" pitchFamily="2" charset="2"/>
                          </a:rPr>
                          <m:t>𝑜</m:t>
                        </m:r>
                        <m:r>
                          <a:rPr lang="en-US" altLang="zh-CN" sz="1400" i="1">
                            <a:latin typeface="Cambria Math" panose="02040503050406030204" pitchFamily="18" charset="0"/>
                            <a:ea typeface="宋体" panose="02010600030101010101" pitchFamily="2" charset="-122"/>
                            <a:sym typeface="Wingdings" panose="05000000000000000000" pitchFamily="2" charset="2"/>
                          </a:rPr>
                          <m:t>1</m:t>
                        </m:r>
                      </m:sub>
                    </m:sSub>
                    <m:d>
                      <m:dPr>
                        <m:ctrlPr>
                          <a:rPr lang="en-US" altLang="zh-CN" sz="1400" b="0" i="1" smtClean="0">
                            <a:latin typeface="Cambria Math" panose="02040503050406030204" pitchFamily="18" charset="0"/>
                            <a:ea typeface="宋体" panose="02010600030101010101" pitchFamily="2" charset="-122"/>
                            <a:sym typeface="Wingdings" panose="05000000000000000000" pitchFamily="2" charset="2"/>
                          </a:rPr>
                        </m:ctrlPr>
                      </m:dPr>
                      <m:e>
                        <m:r>
                          <a:rPr lang="en-US" altLang="zh-CN" sz="1400" b="0" i="1" smtClean="0">
                            <a:latin typeface="Cambria Math" panose="02040503050406030204" pitchFamily="18" charset="0"/>
                            <a:ea typeface="宋体" panose="02010600030101010101" pitchFamily="2" charset="-122"/>
                            <a:sym typeface="Wingdings" panose="05000000000000000000" pitchFamily="2" charset="2"/>
                          </a:rPr>
                          <m:t>1−</m:t>
                        </m:r>
                        <m:sSub>
                          <m:sSub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4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400" i="1">
                                <a:latin typeface="Cambria Math" panose="02040503050406030204" pitchFamily="18" charset="0"/>
                                <a:ea typeface="宋体" panose="02010600030101010101" pitchFamily="2" charset="-122"/>
                                <a:sym typeface="Wingdings" panose="05000000000000000000" pitchFamily="2" charset="2"/>
                              </a:rPr>
                              <m:t>𝑜</m:t>
                            </m:r>
                            <m:r>
                              <a:rPr lang="en-US" altLang="zh-CN" sz="1400" i="1">
                                <a:latin typeface="Cambria Math" panose="02040503050406030204" pitchFamily="18" charset="0"/>
                                <a:ea typeface="宋体" panose="02010600030101010101" pitchFamily="2" charset="-122"/>
                                <a:sym typeface="Wingdings" panose="05000000000000000000" pitchFamily="2" charset="2"/>
                              </a:rPr>
                              <m:t>1</m:t>
                            </m:r>
                          </m:sub>
                        </m:sSub>
                      </m:e>
                    </m:d>
                    <m:sSub>
                      <m:sSub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4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400" i="1">
                            <a:latin typeface="Cambria Math" panose="02040503050406030204" pitchFamily="18" charset="0"/>
                            <a:ea typeface="宋体" panose="02010600030101010101" pitchFamily="2" charset="-122"/>
                            <a:sym typeface="Wingdings" panose="05000000000000000000" pitchFamily="2" charset="2"/>
                          </a:rPr>
                          <m:t>h</m:t>
                        </m:r>
                        <m:r>
                          <a:rPr lang="en-US" altLang="zh-CN" sz="1400" i="1">
                            <a:latin typeface="Cambria Math" panose="02040503050406030204" pitchFamily="18" charset="0"/>
                            <a:ea typeface="宋体" panose="02010600030101010101" pitchFamily="2" charset="-122"/>
                            <a:sym typeface="Wingdings" panose="05000000000000000000" pitchFamily="2" charset="2"/>
                          </a:rPr>
                          <m:t>1</m:t>
                        </m:r>
                      </m:sub>
                    </m:sSub>
                    <m:r>
                      <a:rPr lang="en-US" altLang="zh-CN" sz="1400" b="0" i="1" smtClean="0">
                        <a:latin typeface="Cambria Math" panose="02040503050406030204" pitchFamily="18" charset="0"/>
                        <a:ea typeface="宋体" panose="02010600030101010101" pitchFamily="2" charset="-122"/>
                        <a:sym typeface="Wingdings" panose="05000000000000000000" pitchFamily="2" charset="2"/>
                      </a:rPr>
                      <m:t>=0.082167041</m:t>
                    </m:r>
                  </m:oMath>
                </a14:m>
                <a:endParaRPr lang="en-US" altLang="zh-CN" sz="1400" dirty="0">
                  <a:latin typeface="宋体" panose="02010600030101010101" pitchFamily="2" charset="-122"/>
                  <a:ea typeface="宋体" panose="02010600030101010101" pitchFamily="2" charset="-122"/>
                  <a:sym typeface="Wingdings" panose="05000000000000000000" pitchFamily="2" charset="2"/>
                </a:endParaRPr>
              </a:p>
              <a:p>
                <a:pPr marL="264914" lvl="1"/>
                <a:r>
                  <a:rPr lang="zh-CN" altLang="en-US" sz="1400" dirty="0">
                    <a:latin typeface="宋体" panose="02010600030101010101" pitchFamily="2" charset="-122"/>
                    <a:ea typeface="宋体" panose="02010600030101010101" pitchFamily="2" charset="-122"/>
                  </a:rPr>
                  <a:t>假设输出层误差为：</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a:rPr lang="zh-CN" altLang="en-US" sz="1400" i="1" smtClean="0">
                            <a:latin typeface="Cambria Math" panose="02040503050406030204" pitchFamily="18" charset="0"/>
                            <a:ea typeface="宋体" panose="02010600030101010101" pitchFamily="2" charset="-122"/>
                          </a:rPr>
                          <m:t>𝛿</m:t>
                        </m:r>
                      </m:e>
                      <m:sub>
                        <m:r>
                          <a:rPr lang="en-US" altLang="zh-CN" sz="1400" b="0" i="1" smtClean="0">
                            <a:latin typeface="Cambria Math" panose="02040503050406030204" pitchFamily="18" charset="0"/>
                            <a:ea typeface="宋体" panose="02010600030101010101" pitchFamily="2" charset="-122"/>
                          </a:rPr>
                          <m:t>𝑜</m:t>
                        </m:r>
                        <m:r>
                          <a:rPr lang="en-US" altLang="zh-CN" sz="1400" b="0" i="1" smtClean="0">
                            <a:latin typeface="Cambria Math" panose="02040503050406030204" pitchFamily="18" charset="0"/>
                            <a:ea typeface="宋体" panose="02010600030101010101" pitchFamily="2" charset="-122"/>
                          </a:rPr>
                          <m:t>1</m:t>
                        </m:r>
                      </m:sub>
                    </m:sSub>
                  </m:oMath>
                </a14:m>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则</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a:rPr lang="zh-CN" altLang="en-US" sz="1400" i="1">
                            <a:latin typeface="Cambria Math" panose="02040503050406030204" pitchFamily="18" charset="0"/>
                            <a:ea typeface="宋体" panose="02010600030101010101" pitchFamily="2" charset="-122"/>
                          </a:rPr>
                          <m:t>𝛿</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r>
                      <a:rPr lang="en-US" altLang="zh-CN" sz="1400" i="1" smtClean="0">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den>
                    </m:f>
                    <m:r>
                      <a:rPr lang="en-US" altLang="zh-CN" sz="1400" i="1">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𝑛𝑒𝑡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den>
                    </m:f>
                    <m:r>
                      <a:rPr lang="en-US" altLang="zh-CN" sz="1400" i="1" smtClean="0">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ne</m:t>
                            </m:r>
                            <m:r>
                              <a:rPr lang="en-US" altLang="zh-CN" sz="1400" i="1">
                                <a:latin typeface="Cambria Math" panose="02040503050406030204" pitchFamily="18" charset="0"/>
                                <a:ea typeface="宋体" panose="02010600030101010101" pitchFamily="2" charset="-122"/>
                              </a:rPr>
                              <m:t>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den>
                    </m:f>
                    <m:r>
                      <a:rPr lang="en-US" altLang="zh-CN" sz="1400" b="0" i="0" smtClean="0">
                        <a:latin typeface="Cambria Math" panose="02040503050406030204" pitchFamily="18" charset="0"/>
                        <a:ea typeface="宋体" panose="02010600030101010101" pitchFamily="2" charset="-122"/>
                      </a:rPr>
                      <m:t>=</m:t>
                    </m:r>
                    <m:r>
                      <a:rPr lang="en-US" altLang="zh-CN" sz="1400">
                        <a:latin typeface="Cambria Math" panose="02040503050406030204" pitchFamily="18" charset="0"/>
                        <a:ea typeface="宋体" panose="02010600030101010101" pitchFamily="2" charset="-122"/>
                      </a:rPr>
                      <m:t>−</m:t>
                    </m:r>
                    <m:d>
                      <m:dPr>
                        <m:ctrlPr>
                          <a:rPr lang="en-US" altLang="zh-CN" sz="1400" i="1">
                            <a:latin typeface="Cambria Math" panose="02040503050406030204" pitchFamily="18" charset="0"/>
                            <a:ea typeface="宋体" panose="02010600030101010101" pitchFamily="2" charset="-122"/>
                          </a:rPr>
                        </m:ctrlPr>
                      </m:dPr>
                      <m:e>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𝑡𝑎𝑟𝑔𝑒𝑡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r>
                          <a:rPr lang="en-US" altLang="zh-CN"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𝑜𝑢𝑡𝑝𝑢𝑡</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e>
                    </m:d>
                    <m:r>
                      <a:rPr lang="en-US" altLang="zh-CN" sz="1400">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4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400" i="1">
                            <a:latin typeface="Cambria Math" panose="02040503050406030204" pitchFamily="18" charset="0"/>
                            <a:ea typeface="宋体" panose="02010600030101010101" pitchFamily="2" charset="-122"/>
                            <a:sym typeface="Wingdings" panose="05000000000000000000" pitchFamily="2" charset="2"/>
                          </a:rPr>
                          <m:t>𝑜</m:t>
                        </m:r>
                        <m:r>
                          <a:rPr lang="en-US" altLang="zh-CN" sz="1400" i="1">
                            <a:latin typeface="Cambria Math" panose="02040503050406030204" pitchFamily="18" charset="0"/>
                            <a:ea typeface="宋体" panose="02010600030101010101" pitchFamily="2" charset="-122"/>
                            <a:sym typeface="Wingdings" panose="05000000000000000000" pitchFamily="2" charset="2"/>
                          </a:rPr>
                          <m:t>1</m:t>
                        </m:r>
                      </m:sub>
                    </m:sSub>
                    <m:d>
                      <m:d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dPr>
                      <m:e>
                        <m:r>
                          <a:rPr lang="en-US" altLang="zh-CN" sz="1400" i="1">
                            <a:latin typeface="Cambria Math" panose="02040503050406030204" pitchFamily="18" charset="0"/>
                            <a:ea typeface="宋体" panose="02010600030101010101" pitchFamily="2" charset="-122"/>
                            <a:sym typeface="Wingdings" panose="05000000000000000000" pitchFamily="2" charset="2"/>
                          </a:rPr>
                          <m:t>1−</m:t>
                        </m:r>
                        <m:sSub>
                          <m:sSub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4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400" i="1">
                                <a:latin typeface="Cambria Math" panose="02040503050406030204" pitchFamily="18" charset="0"/>
                                <a:ea typeface="宋体" panose="02010600030101010101" pitchFamily="2" charset="-122"/>
                                <a:sym typeface="Wingdings" panose="05000000000000000000" pitchFamily="2" charset="2"/>
                              </a:rPr>
                              <m:t>𝑜</m:t>
                            </m:r>
                            <m:r>
                              <a:rPr lang="en-US" altLang="zh-CN" sz="1400" i="1">
                                <a:latin typeface="Cambria Math" panose="02040503050406030204" pitchFamily="18" charset="0"/>
                                <a:ea typeface="宋体" panose="02010600030101010101" pitchFamily="2" charset="-122"/>
                                <a:sym typeface="Wingdings" panose="05000000000000000000" pitchFamily="2" charset="2"/>
                              </a:rPr>
                              <m:t>1</m:t>
                            </m:r>
                          </m:sub>
                        </m:sSub>
                      </m:e>
                    </m:d>
                  </m:oMath>
                </a14:m>
                <a:endParaRPr lang="en-US" altLang="zh-CN" sz="1400" dirty="0">
                  <a:latin typeface="宋体" panose="02010600030101010101" pitchFamily="2" charset="-122"/>
                  <a:ea typeface="宋体" panose="02010600030101010101" pitchFamily="2" charset="-122"/>
                </a:endParaRPr>
              </a:p>
              <a:p>
                <a:pPr marL="264914" lvl="1"/>
                <a:r>
                  <a:rPr lang="zh-CN" altLang="en-US" sz="1400" dirty="0">
                    <a:latin typeface="宋体" panose="02010600030101010101" pitchFamily="2" charset="-122"/>
                    <a:ea typeface="宋体" panose="02010600030101010101" pitchFamily="2" charset="-122"/>
                  </a:rPr>
                  <a:t>则</a:t>
                </a:r>
                <a14:m>
                  <m:oMath xmlns:m="http://schemas.openxmlformats.org/officeDocument/2006/math">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5</m:t>
                            </m:r>
                          </m:sub>
                        </m:sSub>
                      </m:den>
                    </m:f>
                    <m:r>
                      <a:rPr lang="en-US" altLang="zh-CN"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zh-CN" altLang="en-US" sz="1400" i="1">
                            <a:latin typeface="Cambria Math" panose="02040503050406030204" pitchFamily="18" charset="0"/>
                            <a:ea typeface="宋体" panose="02010600030101010101" pitchFamily="2" charset="-122"/>
                          </a:rPr>
                          <m:t>𝛿</m:t>
                        </m:r>
                      </m:e>
                      <m:sub>
                        <m:r>
                          <a:rPr lang="en-US" altLang="zh-CN" sz="1400" i="1">
                            <a:latin typeface="Cambria Math" panose="02040503050406030204" pitchFamily="18" charset="0"/>
                            <a:ea typeface="宋体" panose="02010600030101010101" pitchFamily="2" charset="-122"/>
                          </a:rPr>
                          <m:t>𝑜</m:t>
                        </m:r>
                        <m:r>
                          <a:rPr lang="en-US" altLang="zh-CN" sz="1400" i="1">
                            <a:latin typeface="Cambria Math" panose="02040503050406030204" pitchFamily="18" charset="0"/>
                            <a:ea typeface="宋体" panose="02010600030101010101" pitchFamily="2" charset="-122"/>
                          </a:rPr>
                          <m:t>1</m:t>
                        </m:r>
                      </m:sub>
                    </m:sSub>
                    <m:sSub>
                      <m:sSub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4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400" i="1">
                            <a:latin typeface="Cambria Math" panose="02040503050406030204" pitchFamily="18" charset="0"/>
                            <a:ea typeface="宋体" panose="02010600030101010101" pitchFamily="2" charset="-122"/>
                            <a:sym typeface="Wingdings" panose="05000000000000000000" pitchFamily="2" charset="2"/>
                          </a:rPr>
                          <m:t>h</m:t>
                        </m:r>
                        <m:r>
                          <a:rPr lang="en-US" altLang="zh-CN" sz="1400" i="1">
                            <a:latin typeface="Cambria Math" panose="02040503050406030204" pitchFamily="18" charset="0"/>
                            <a:ea typeface="宋体" panose="02010600030101010101" pitchFamily="2" charset="-122"/>
                            <a:sym typeface="Wingdings" panose="05000000000000000000" pitchFamily="2" charset="2"/>
                          </a:rPr>
                          <m:t>1</m:t>
                        </m:r>
                      </m:sub>
                    </m:sSub>
                  </m:oMath>
                </a14:m>
                <a:endParaRPr lang="en-US" altLang="zh-CN" sz="1400" dirty="0">
                  <a:latin typeface="宋体" panose="02010600030101010101" pitchFamily="2" charset="-122"/>
                  <a:ea typeface="宋体" panose="02010600030101010101" pitchFamily="2" charset="-122"/>
                </a:endParaRPr>
              </a:p>
              <a:p>
                <a:pPr marL="264914" lvl="1"/>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5</m:t>
                        </m:r>
                      </m:sub>
                    </m:sSub>
                  </m:oMath>
                </a14:m>
                <a:r>
                  <a:rPr lang="zh-CN" altLang="en-US" sz="1400" dirty="0">
                    <a:latin typeface="宋体" panose="02010600030101010101" pitchFamily="2" charset="-122"/>
                    <a:ea typeface="宋体" panose="02010600030101010101" pitchFamily="2" charset="-122"/>
                  </a:rPr>
                  <a:t>更新：</a:t>
                </a:r>
                <a14:m>
                  <m:oMath xmlns:m="http://schemas.openxmlformats.org/officeDocument/2006/math">
                    <m:sSubSup>
                      <m:sSubSupPr>
                        <m:ctrlPr>
                          <a:rPr lang="en-US" altLang="zh-CN" sz="1400" b="0" i="1" smtClean="0">
                            <a:latin typeface="Cambria Math" panose="02040503050406030204" pitchFamily="18" charset="0"/>
                            <a:ea typeface="宋体" panose="02010600030101010101" pitchFamily="2" charset="-122"/>
                          </a:rPr>
                        </m:ctrlPr>
                      </m:sSubSup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5</m:t>
                        </m:r>
                      </m:sub>
                      <m:sup>
                        <m:r>
                          <a:rPr lang="en-US" altLang="zh-CN" sz="1400" b="0" i="1" smtClean="0">
                            <a:latin typeface="Cambria Math" panose="02040503050406030204" pitchFamily="18" charset="0"/>
                            <a:ea typeface="宋体" panose="02010600030101010101" pitchFamily="2" charset="-122"/>
                          </a:rPr>
                          <m:t>+</m:t>
                        </m:r>
                      </m:sup>
                    </m:sSubSup>
                    <m:r>
                      <a:rPr lang="en-US" altLang="zh-CN" sz="1400" b="0" i="1" smtClean="0">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5</m:t>
                        </m:r>
                      </m:sub>
                    </m:sSub>
                    <m:r>
                      <a:rPr lang="en-US" altLang="zh-CN" sz="1400" b="0" i="1" smtClean="0">
                        <a:latin typeface="Cambria Math" panose="02040503050406030204" pitchFamily="18" charset="0"/>
                        <a:ea typeface="宋体" panose="02010600030101010101" pitchFamily="2" charset="-122"/>
                      </a:rPr>
                      <m:t>−</m:t>
                    </m:r>
                    <m:r>
                      <a:rPr lang="zh-CN" altLang="en-US" sz="1400" b="0" i="1" smtClean="0">
                        <a:latin typeface="Cambria Math" panose="02040503050406030204" pitchFamily="18" charset="0"/>
                        <a:ea typeface="宋体" panose="02010600030101010101" pitchFamily="2" charset="-122"/>
                      </a:rPr>
                      <m:t>𝛼</m:t>
                    </m:r>
                    <m:r>
                      <a:rPr lang="en-US" altLang="zh-CN" sz="1400" b="0" i="1" smtClean="0">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5</m:t>
                            </m:r>
                          </m:sub>
                        </m:sSub>
                      </m:den>
                    </m:f>
                  </m:oMath>
                </a14:m>
                <a:r>
                  <a:rPr lang="en-US" altLang="zh-CN" sz="1400" dirty="0">
                    <a:latin typeface="宋体" panose="02010600030101010101" pitchFamily="2" charset="-122"/>
                    <a:ea typeface="宋体" panose="02010600030101010101" pitchFamily="2" charset="-122"/>
                  </a:rPr>
                  <a:t>=0.35891648</a:t>
                </a:r>
              </a:p>
              <a:p>
                <a:pPr marL="264914" lvl="1"/>
                <a:r>
                  <a:rPr lang="zh-CN" altLang="en-US" sz="1400" dirty="0">
                    <a:latin typeface="宋体" panose="02010600030101010101" pitchFamily="2" charset="-122"/>
                    <a:ea typeface="宋体" panose="02010600030101010101" pitchFamily="2" charset="-122"/>
                  </a:rPr>
                  <a:t>同理可得：</a:t>
                </a:r>
                <a:r>
                  <a:rPr lang="en-US" altLang="zh-CN" sz="1400" dirty="0">
                    <a:ea typeface="宋体" panose="02010600030101010101" pitchFamily="2" charset="-122"/>
                  </a:rPr>
                  <a:t> </a:t>
                </a:r>
                <a14:m>
                  <m:oMath xmlns:m="http://schemas.openxmlformats.org/officeDocument/2006/math">
                    <m:sSubSup>
                      <m:sSubSupPr>
                        <m:ctrlPr>
                          <a:rPr lang="en-US" altLang="zh-CN" sz="1400" i="1">
                            <a:latin typeface="Cambria Math" panose="02040503050406030204" pitchFamily="18" charset="0"/>
                            <a:ea typeface="宋体" panose="02010600030101010101" pitchFamily="2" charset="-122"/>
                          </a:rPr>
                        </m:ctrlPr>
                      </m:sSubSup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6</m:t>
                        </m:r>
                      </m:sub>
                      <m:sup>
                        <m:r>
                          <a:rPr lang="en-US" altLang="zh-CN" sz="1400" i="1">
                            <a:latin typeface="Cambria Math" panose="02040503050406030204" pitchFamily="18" charset="0"/>
                            <a:ea typeface="宋体" panose="02010600030101010101" pitchFamily="2" charset="-122"/>
                          </a:rPr>
                          <m:t>+</m:t>
                        </m:r>
                      </m:sup>
                    </m:sSubSup>
                    <m:r>
                      <a:rPr lang="en-US" altLang="zh-CN" sz="1400" i="1">
                        <a:latin typeface="Cambria Math" panose="02040503050406030204" pitchFamily="18" charset="0"/>
                        <a:ea typeface="宋体" panose="02010600030101010101" pitchFamily="2" charset="-122"/>
                      </a:rPr>
                      <m:t>=</m:t>
                    </m:r>
                    <m:r>
                      <a:rPr lang="en-US" altLang="zh-CN" sz="1400" b="0" i="1" smtClean="0">
                        <a:latin typeface="Cambria Math" panose="02040503050406030204" pitchFamily="18" charset="0"/>
                        <a:ea typeface="宋体" panose="02010600030101010101" pitchFamily="2" charset="-122"/>
                      </a:rPr>
                      <m:t>0.408666186</m:t>
                    </m:r>
                  </m:oMath>
                </a14:m>
                <a:r>
                  <a:rPr lang="en-US" altLang="zh-CN" sz="1400" dirty="0">
                    <a:latin typeface="宋体" panose="02010600030101010101" pitchFamily="2" charset="-122"/>
                    <a:ea typeface="宋体" panose="02010600030101010101" pitchFamily="2" charset="-122"/>
                  </a:rPr>
                  <a:t>,</a:t>
                </a:r>
                <a:r>
                  <a:rPr lang="en-US" altLang="zh-CN" sz="1400" dirty="0">
                    <a:ea typeface="宋体" panose="02010600030101010101" pitchFamily="2" charset="-122"/>
                  </a:rPr>
                  <a:t> </a:t>
                </a:r>
                <a14:m>
                  <m:oMath xmlns:m="http://schemas.openxmlformats.org/officeDocument/2006/math">
                    <m:sSubSup>
                      <m:sSubSupPr>
                        <m:ctrlPr>
                          <a:rPr lang="en-US" altLang="zh-CN" sz="1400" i="1">
                            <a:latin typeface="Cambria Math" panose="02040503050406030204" pitchFamily="18" charset="0"/>
                            <a:ea typeface="宋体" panose="02010600030101010101" pitchFamily="2" charset="-122"/>
                          </a:rPr>
                        </m:ctrlPr>
                      </m:sSubSup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7</m:t>
                        </m:r>
                      </m:sub>
                      <m:sup>
                        <m:r>
                          <a:rPr lang="en-US" altLang="zh-CN" sz="1400" i="1">
                            <a:latin typeface="Cambria Math" panose="02040503050406030204" pitchFamily="18" charset="0"/>
                            <a:ea typeface="宋体" panose="02010600030101010101" pitchFamily="2" charset="-122"/>
                          </a:rPr>
                          <m:t>+</m:t>
                        </m:r>
                      </m:sup>
                    </m:sSubSup>
                    <m:r>
                      <a:rPr lang="en-US" altLang="zh-CN" sz="1400" i="1">
                        <a:latin typeface="Cambria Math" panose="02040503050406030204" pitchFamily="18" charset="0"/>
                        <a:ea typeface="宋体" panose="02010600030101010101" pitchFamily="2" charset="-122"/>
                      </a:rPr>
                      <m:t>=</m:t>
                    </m:r>
                    <m:r>
                      <a:rPr lang="en-US" altLang="zh-CN" sz="1400" b="0" i="1" smtClean="0">
                        <a:latin typeface="Cambria Math" panose="02040503050406030204" pitchFamily="18" charset="0"/>
                        <a:ea typeface="宋体" panose="02010600030101010101" pitchFamily="2" charset="-122"/>
                      </a:rPr>
                      <m:t>0.511301270</m:t>
                    </m:r>
                  </m:oMath>
                </a14:m>
                <a:r>
                  <a:rPr lang="en-US" altLang="zh-CN" sz="1400" dirty="0">
                    <a:latin typeface="宋体" panose="02010600030101010101" pitchFamily="2" charset="-122"/>
                    <a:ea typeface="宋体" panose="02010600030101010101" pitchFamily="2" charset="-122"/>
                  </a:rPr>
                  <a:t>,</a:t>
                </a:r>
                <a:r>
                  <a:rPr lang="en-US" altLang="zh-CN" sz="1400" dirty="0">
                    <a:ea typeface="宋体" panose="02010600030101010101" pitchFamily="2" charset="-122"/>
                  </a:rPr>
                  <a:t> </a:t>
                </a:r>
                <a14:m>
                  <m:oMath xmlns:m="http://schemas.openxmlformats.org/officeDocument/2006/math">
                    <m:sSubSup>
                      <m:sSubSupPr>
                        <m:ctrlPr>
                          <a:rPr lang="en-US" altLang="zh-CN" sz="1400" i="1">
                            <a:latin typeface="Cambria Math" panose="02040503050406030204" pitchFamily="18" charset="0"/>
                            <a:ea typeface="宋体" panose="02010600030101010101" pitchFamily="2" charset="-122"/>
                          </a:rPr>
                        </m:ctrlPr>
                      </m:sSubSup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8</m:t>
                        </m:r>
                      </m:sub>
                      <m:sup>
                        <m:r>
                          <a:rPr lang="en-US" altLang="zh-CN" sz="1400" i="1">
                            <a:latin typeface="Cambria Math" panose="02040503050406030204" pitchFamily="18" charset="0"/>
                            <a:ea typeface="宋体" panose="02010600030101010101" pitchFamily="2" charset="-122"/>
                          </a:rPr>
                          <m:t>+</m:t>
                        </m:r>
                      </m:sup>
                    </m:sSubSup>
                    <m:r>
                      <a:rPr lang="en-US" altLang="zh-CN" sz="1400" i="1">
                        <a:latin typeface="Cambria Math" panose="02040503050406030204" pitchFamily="18" charset="0"/>
                        <a:ea typeface="宋体" panose="02010600030101010101" pitchFamily="2" charset="-122"/>
                      </a:rPr>
                      <m:t>=</m:t>
                    </m:r>
                    <m:r>
                      <a:rPr lang="en-US" altLang="zh-CN" sz="1400" b="0" i="1" smtClean="0">
                        <a:latin typeface="Cambria Math" panose="02040503050406030204" pitchFamily="18" charset="0"/>
                        <a:ea typeface="宋体" panose="02010600030101010101" pitchFamily="2" charset="-122"/>
                      </a:rPr>
                      <m:t>0.561370121</m:t>
                    </m:r>
                  </m:oMath>
                </a14:m>
                <a:endParaRPr lang="en-US" altLang="zh-CN" sz="1400" dirty="0">
                  <a:latin typeface="宋体" panose="02010600030101010101" pitchFamily="2" charset="-122"/>
                  <a:ea typeface="宋体" panose="02010600030101010101" pitchFamily="2" charset="-122"/>
                </a:endParaRPr>
              </a:p>
              <a:p>
                <a:pPr marL="0" lvl="1" indent="0">
                  <a:buNone/>
                </a:pPr>
                <a:endParaRPr lang="en-US" altLang="zh-CN" sz="1400" dirty="0">
                  <a:latin typeface="宋体" panose="02010600030101010101" pitchFamily="2" charset="-122"/>
                  <a:ea typeface="宋体" panose="02010600030101010101" pitchFamily="2" charset="-122"/>
                </a:endParaRPr>
              </a:p>
              <a:p>
                <a:pPr marL="537760" lvl="1" indent="0">
                  <a:buNone/>
                </a:pPr>
                <a:endParaRPr lang="en-US" altLang="zh-CN" sz="1600" i="1" dirty="0">
                  <a:latin typeface="Cambria Math" panose="02040503050406030204" pitchFamily="18" charset="0"/>
                  <a:ea typeface="宋体" panose="02010600030101010101" pitchFamily="2" charset="-122"/>
                </a:endParaRPr>
              </a:p>
              <a:p>
                <a:pPr marL="537760" lvl="1" indent="0">
                  <a:buNone/>
                </a:pPr>
                <a:endParaRPr lang="en-US" altLang="zh-CN" sz="1200" b="0" dirty="0">
                  <a:ea typeface="宋体" panose="02010600030101010101" pitchFamily="2" charset="-122"/>
                  <a:sym typeface="Wingdings" panose="05000000000000000000" pitchFamily="2" charset="2"/>
                </a:endParaRPr>
              </a:p>
              <a:p>
                <a:pPr marL="537760" lvl="1" indent="0">
                  <a:buNone/>
                </a:pPr>
                <a:endParaRPr lang="en-US" altLang="zh-CN" sz="1200" dirty="0">
                  <a:latin typeface="宋体" panose="02010600030101010101" pitchFamily="2" charset="-122"/>
                  <a:ea typeface="宋体" panose="02010600030101010101" pitchFamily="2" charset="-122"/>
                  <a:sym typeface="Wingdings" panose="05000000000000000000" pitchFamily="2" charset="2"/>
                </a:endParaRPr>
              </a:p>
              <a:p>
                <a:pPr marL="537760" lvl="1" indent="0">
                  <a:buNone/>
                </a:pPr>
                <a:endParaRPr lang="en-US" altLang="zh-CN" sz="1200" dirty="0">
                  <a:latin typeface="宋体" panose="02010600030101010101" pitchFamily="2" charset="-122"/>
                  <a:ea typeface="宋体" panose="02010600030101010101" pitchFamily="2" charset="-122"/>
                  <a:sym typeface="Wingdings" panose="05000000000000000000" pitchFamily="2" charset="2"/>
                </a:endParaRPr>
              </a:p>
              <a:p>
                <a:pPr marL="537760" lvl="1" indent="0">
                  <a:buNone/>
                </a:pPr>
                <a:endParaRPr lang="en-US" altLang="zh-CN" sz="1200" dirty="0">
                  <a:latin typeface="宋体" panose="02010600030101010101" pitchFamily="2" charset="-122"/>
                  <a:ea typeface="宋体" panose="02010600030101010101" pitchFamily="2" charset="-122"/>
                  <a:sym typeface="Wingdings" panose="05000000000000000000" pitchFamily="2" charset="2"/>
                </a:endParaRPr>
              </a:p>
              <a:p>
                <a:pPr marL="537760" lvl="1" indent="0">
                  <a:buNone/>
                </a:pPr>
                <a:endParaRPr lang="en-US" altLang="zh-CN" sz="1200" dirty="0">
                  <a:latin typeface="宋体" panose="02010600030101010101" pitchFamily="2" charset="-122"/>
                  <a:ea typeface="宋体" panose="02010600030101010101" pitchFamily="2" charset="-122"/>
                  <a:sym typeface="Wingdings" panose="05000000000000000000" pitchFamily="2" charset="2"/>
                </a:endParaRPr>
              </a:p>
              <a:p>
                <a:pPr marL="537760" lvl="1" indent="0">
                  <a:buNone/>
                </a:pPr>
                <a:endParaRPr lang="en-US" altLang="zh-CN" sz="1200" dirty="0">
                  <a:latin typeface="宋体" panose="02010600030101010101" pitchFamily="2" charset="-122"/>
                  <a:ea typeface="宋体" panose="02010600030101010101" pitchFamily="2" charset="-122"/>
                  <a:sym typeface="Wingdings" panose="05000000000000000000" pitchFamily="2" charset="2"/>
                </a:endParaRPr>
              </a:p>
            </p:txBody>
          </p:sp>
        </mc:Choice>
        <mc:Fallback xmlns="">
          <p:sp>
            <p:nvSpPr>
              <p:cNvPr id="2" name="内容占位符 1">
                <a:extLst>
                  <a:ext uri="{FF2B5EF4-FFF2-40B4-BE49-F238E27FC236}">
                    <a16:creationId xmlns:a16="http://schemas.microsoft.com/office/drawing/2014/main" id="{86F90283-BE67-49E1-89A2-DCCBF5AE16CA}"/>
                  </a:ext>
                </a:extLst>
              </p:cNvPr>
              <p:cNvSpPr>
                <a:spLocks noGrp="1" noRot="1" noChangeAspect="1" noMove="1" noResize="1" noEditPoints="1" noAdjustHandles="1" noChangeArrowheads="1" noChangeShapeType="1" noTextEdit="1"/>
              </p:cNvSpPr>
              <p:nvPr>
                <p:ph sz="half" idx="1"/>
              </p:nvPr>
            </p:nvSpPr>
            <p:spPr>
              <a:blipFill>
                <a:blip r:embed="rId2"/>
                <a:stretch>
                  <a:fillRect l="-1165" t="-1563" b="-3646"/>
                </a:stretch>
              </a:blipFill>
            </p:spPr>
            <p:txBody>
              <a:bodyPr/>
              <a:lstStyle/>
              <a:p>
                <a:r>
                  <a:rPr lang="zh-CN" altLang="en-US">
                    <a:noFill/>
                  </a:rPr>
                  <a:t> </a:t>
                </a:r>
              </a:p>
            </p:txBody>
          </p:sp>
        </mc:Fallback>
      </mc:AlternateContent>
      <p:sp>
        <p:nvSpPr>
          <p:cNvPr id="3" name="标题 2">
            <a:extLst>
              <a:ext uri="{FF2B5EF4-FFF2-40B4-BE49-F238E27FC236}">
                <a16:creationId xmlns="" xmlns:a16="http://schemas.microsoft.com/office/drawing/2014/main" id="{26E5E501-3913-412F-931F-7575FC61D155}"/>
              </a:ext>
            </a:extLst>
          </p:cNvPr>
          <p:cNvSpPr>
            <a:spLocks noGrp="1"/>
          </p:cNvSpPr>
          <p:nvPr>
            <p:ph type="title"/>
          </p:nvPr>
        </p:nvSpPr>
        <p:spPr/>
        <p:txBody>
          <a:bodyPr/>
          <a:lstStyle/>
          <a:p>
            <a:r>
              <a:rPr lang="zh-CN" altLang="en-US" dirty="0"/>
              <a:t>反向传播</a:t>
            </a:r>
          </a:p>
        </p:txBody>
      </p:sp>
      <p:pic>
        <p:nvPicPr>
          <p:cNvPr id="4" name="图片 3">
            <a:extLst>
              <a:ext uri="{FF2B5EF4-FFF2-40B4-BE49-F238E27FC236}">
                <a16:creationId xmlns="" xmlns:a16="http://schemas.microsoft.com/office/drawing/2014/main" id="{CF10904B-F4A9-4407-B498-06495ED3C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1203598"/>
            <a:ext cx="1628388" cy="1274993"/>
          </a:xfrm>
          <a:prstGeom prst="rect">
            <a:avLst/>
          </a:prstGeom>
        </p:spPr>
      </p:pic>
    </p:spTree>
    <p:extLst>
      <p:ext uri="{BB962C8B-B14F-4D97-AF65-F5344CB8AC3E}">
        <p14:creationId xmlns:p14="http://schemas.microsoft.com/office/powerpoint/2010/main" val="315720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 xmlns:a16="http://schemas.microsoft.com/office/drawing/2014/main" id="{ACC482DC-3143-4FB7-9E27-3EA13D8A8CF4}"/>
                  </a:ext>
                </a:extLst>
              </p:cNvPr>
              <p:cNvSpPr>
                <a:spLocks noGrp="1"/>
              </p:cNvSpPr>
              <p:nvPr>
                <p:ph sz="half" idx="1"/>
              </p:nvPr>
            </p:nvSpPr>
            <p:spPr/>
            <p:txBody>
              <a:bodyPr/>
              <a:lstStyle/>
              <a:p>
                <a:r>
                  <a:rPr lang="zh-CN" altLang="en-US" sz="1400" dirty="0">
                    <a:latin typeface="宋体" panose="02010600030101010101" pitchFamily="2" charset="-122"/>
                    <a:ea typeface="宋体" panose="02010600030101010101" pitchFamily="2" charset="-122"/>
                  </a:rPr>
                  <a:t>隐藏层</a:t>
                </a:r>
                <a:r>
                  <a:rPr lang="en-US" altLang="zh-CN" sz="1400" dirty="0">
                    <a:latin typeface="宋体" panose="02010600030101010101" pitchFamily="2" charset="-122"/>
                    <a:ea typeface="宋体" panose="02010600030101010101" pitchFamily="2" charset="-122"/>
                  </a:rPr>
                  <a:t>---&gt;</a:t>
                </a:r>
                <a:r>
                  <a:rPr lang="zh-CN" altLang="en-US" sz="1400" dirty="0">
                    <a:latin typeface="宋体" panose="02010600030101010101" pitchFamily="2" charset="-122"/>
                    <a:ea typeface="宋体" panose="02010600030101010101" pitchFamily="2" charset="-122"/>
                  </a:rPr>
                  <a:t>输入层：以</a:t>
                </a:r>
                <a14:m>
                  <m:oMath xmlns:m="http://schemas.openxmlformats.org/officeDocument/2006/math">
                    <m:sSub>
                      <m:sSubPr>
                        <m:ctrlPr>
                          <a:rPr lang="en-US" altLang="zh-CN" sz="1400" i="1" smtClean="0">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1</m:t>
                        </m:r>
                      </m:sub>
                    </m:sSub>
                    <m:r>
                      <a:rPr lang="zh-CN" altLang="en-US" sz="1400" i="1">
                        <a:latin typeface="Cambria Math" panose="02040503050406030204" pitchFamily="18" charset="0"/>
                        <a:ea typeface="宋体" panose="02010600030101010101" pitchFamily="2" charset="-122"/>
                      </a:rPr>
                      <m:t>为例</m:t>
                    </m:r>
                  </m:oMath>
                </a14:m>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14:m>
                  <m:oMath xmlns:m="http://schemas.openxmlformats.org/officeDocument/2006/math">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1</m:t>
                            </m:r>
                          </m:sub>
                        </m:sSub>
                      </m:den>
                    </m:f>
                    <m:r>
                      <a:rPr lang="en-US" altLang="zh-CN" sz="1400" i="1">
                        <a:latin typeface="Cambria Math" panose="02040503050406030204" pitchFamily="18" charset="0"/>
                        <a:ea typeface="宋体" panose="02010600030101010101" pitchFamily="2" charset="-122"/>
                      </a:rPr>
                      <m:t>=</m:t>
                    </m:r>
                  </m:oMath>
                </a14:m>
                <a:r>
                  <a:rPr lang="en-US" altLang="zh-CN" sz="1400" dirty="0">
                    <a:latin typeface="宋体" panose="02010600030101010101" pitchFamily="2" charset="-122"/>
                    <a:ea typeface="宋体" panose="02010600030101010101" pitchFamily="2" charset="-122"/>
                  </a:rPr>
                  <a:t> </a:t>
                </a:r>
                <a14:m>
                  <m:oMath xmlns:m="http://schemas.openxmlformats.org/officeDocument/2006/math">
                    <m:r>
                      <a:rPr lang="en-US" altLang="zh-CN" sz="1400" b="0" i="0" smtClean="0">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b="0" i="1" smtClean="0">
                                <a:latin typeface="Cambria Math" panose="02040503050406030204" pitchFamily="18" charset="0"/>
                                <a:ea typeface="宋体" panose="02010600030101010101" pitchFamily="2" charset="-122"/>
                              </a:rPr>
                              <m:t>𝑜</m:t>
                            </m:r>
                            <m:r>
                              <a:rPr lang="en-US" altLang="zh-CN" sz="1400" b="0" i="1" smtClean="0">
                                <a:latin typeface="Cambria Math" panose="02040503050406030204" pitchFamily="18" charset="0"/>
                                <a:ea typeface="宋体" panose="02010600030101010101" pitchFamily="2" charset="-122"/>
                              </a:rPr>
                              <m:t>1</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m:t>
                            </m:r>
                          </m:e>
                          <m:sub>
                            <m:r>
                              <a:rPr lang="en-US" altLang="zh-CN" sz="1400" b="0" i="1" smtClean="0">
                                <a:latin typeface="Cambria Math" panose="02040503050406030204" pitchFamily="18" charset="0"/>
                                <a:ea typeface="宋体" panose="02010600030101010101" pitchFamily="2" charset="-122"/>
                              </a:rPr>
                              <m:t>h</m:t>
                            </m:r>
                            <m:r>
                              <a:rPr lang="en-US" altLang="zh-CN" sz="1400" i="1">
                                <a:latin typeface="Cambria Math" panose="02040503050406030204" pitchFamily="18" charset="0"/>
                                <a:ea typeface="宋体" panose="02010600030101010101" pitchFamily="2" charset="-122"/>
                              </a:rPr>
                              <m:t>1</m:t>
                            </m:r>
                          </m:sub>
                        </m:sSub>
                      </m:den>
                    </m:f>
                    <m:r>
                      <a:rPr lang="en-US" altLang="zh-CN" sz="1400" i="1" smtClean="0">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b="0" i="1" smtClean="0">
                                <a:latin typeface="Cambria Math" panose="02040503050406030204" pitchFamily="18" charset="0"/>
                                <a:ea typeface="宋体" panose="02010600030101010101" pitchFamily="2" charset="-122"/>
                              </a:rPr>
                              <m:t>𝑜</m:t>
                            </m:r>
                            <m:r>
                              <a:rPr lang="en-US" altLang="zh-CN" sz="1400" b="0" i="1" smtClean="0">
                                <a:latin typeface="Cambria Math" panose="02040503050406030204" pitchFamily="18" charset="0"/>
                                <a:ea typeface="宋体" panose="02010600030101010101" pitchFamily="2" charset="-122"/>
                              </a:rPr>
                              <m:t>2</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m:t>
                            </m:r>
                          </m:e>
                          <m:sub>
                            <m:r>
                              <m:rPr>
                                <m:sty m:val="p"/>
                              </m:rPr>
                              <a:rPr lang="en-US" altLang="zh-CN" sz="1400" i="1">
                                <a:latin typeface="Cambria Math" panose="02040503050406030204" pitchFamily="18" charset="0"/>
                                <a:ea typeface="宋体" panose="02010600030101010101" pitchFamily="2" charset="-122"/>
                              </a:rPr>
                              <m:t>h</m:t>
                            </m:r>
                            <m:r>
                              <a:rPr lang="en-US" altLang="zh-CN" sz="1400" b="0" i="1" smtClean="0">
                                <a:latin typeface="Cambria Math" panose="02040503050406030204" pitchFamily="18" charset="0"/>
                                <a:ea typeface="宋体" panose="02010600030101010101" pitchFamily="2" charset="-122"/>
                              </a:rPr>
                              <m:t>1</m:t>
                            </m:r>
                          </m:sub>
                        </m:sSub>
                      </m:den>
                    </m:f>
                    <m:r>
                      <a:rPr lang="en-US" altLang="zh-CN" sz="1400" b="0" i="1" smtClean="0">
                        <a:latin typeface="Cambria Math" panose="02040503050406030204" pitchFamily="18" charset="0"/>
                        <a:ea typeface="宋体" panose="02010600030101010101" pitchFamily="2" charset="-122"/>
                      </a:rPr>
                      <m:t>)</m:t>
                    </m:r>
                    <m:r>
                      <a:rPr lang="en-US" altLang="zh-CN" sz="1400" i="1">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m:t>
                            </m:r>
                          </m:e>
                          <m:sub>
                            <m:r>
                              <a:rPr lang="en-US" altLang="zh-CN" sz="1400" b="0" i="1" smtClean="0">
                                <a:latin typeface="Cambria Math" panose="02040503050406030204" pitchFamily="18" charset="0"/>
                                <a:ea typeface="宋体" panose="02010600030101010101" pitchFamily="2" charset="-122"/>
                              </a:rPr>
                              <m:t>h</m:t>
                            </m:r>
                            <m:r>
                              <a:rPr lang="en-US" altLang="zh-CN" sz="1400" i="1">
                                <a:latin typeface="Cambria Math" panose="02040503050406030204" pitchFamily="18" charset="0"/>
                                <a:ea typeface="宋体" panose="02010600030101010101" pitchFamily="2" charset="-122"/>
                              </a:rPr>
                              <m:t>1</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𝑛𝑒𝑡</m:t>
                            </m:r>
                          </m:e>
                          <m:sub>
                            <m:r>
                              <a:rPr lang="en-US" altLang="zh-CN" sz="1400" b="0" i="1" smtClean="0">
                                <a:latin typeface="Cambria Math" panose="02040503050406030204" pitchFamily="18" charset="0"/>
                                <a:ea typeface="宋体" panose="02010600030101010101" pitchFamily="2" charset="-122"/>
                              </a:rPr>
                              <m:t>h</m:t>
                            </m:r>
                            <m:r>
                              <a:rPr lang="en-US" altLang="zh-CN" sz="1400" i="1">
                                <a:latin typeface="Cambria Math" panose="02040503050406030204" pitchFamily="18" charset="0"/>
                                <a:ea typeface="宋体" panose="02010600030101010101" pitchFamily="2" charset="-122"/>
                              </a:rPr>
                              <m:t>1</m:t>
                            </m:r>
                          </m:sub>
                        </m:sSub>
                      </m:den>
                    </m:f>
                    <m:r>
                      <a:rPr lang="en-US" altLang="zh-CN" sz="1400" i="1">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𝑛𝑒𝑡</m:t>
                            </m:r>
                          </m:e>
                          <m:sub>
                            <m:r>
                              <a:rPr lang="en-US" altLang="zh-CN" sz="1400" b="0" i="1" smtClean="0">
                                <a:latin typeface="Cambria Math" panose="02040503050406030204" pitchFamily="18" charset="0"/>
                                <a:ea typeface="宋体" panose="02010600030101010101" pitchFamily="2" charset="-122"/>
                              </a:rPr>
                              <m:t>h</m:t>
                            </m:r>
                            <m:r>
                              <a:rPr lang="en-US" altLang="zh-CN" sz="1400" i="1">
                                <a:latin typeface="Cambria Math" panose="02040503050406030204" pitchFamily="18" charset="0"/>
                                <a:ea typeface="宋体" panose="02010600030101010101" pitchFamily="2" charset="-122"/>
                              </a:rPr>
                              <m:t>1</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1</m:t>
                            </m:r>
                          </m:sub>
                        </m:sSub>
                      </m:den>
                    </m:f>
                  </m:oMath>
                </a14:m>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             </a:t>
                </a:r>
                <a14:m>
                  <m:oMath xmlns:m="http://schemas.openxmlformats.org/officeDocument/2006/math">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nary>
                          <m:naryPr>
                            <m:chr m:val="∑"/>
                            <m:supHide m:val="on"/>
                            <m:ctrlPr>
                              <a:rPr lang="zh-CN" altLang="en-US" sz="1400" b="0" i="1" dirty="0" smtClean="0">
                                <a:latin typeface="Cambria Math" panose="02040503050406030204" pitchFamily="18" charset="0"/>
                              </a:rPr>
                            </m:ctrlPr>
                          </m:naryPr>
                          <m:sub>
                            <m:r>
                              <m:rPr>
                                <m:brk m:alnAt="7"/>
                              </m:rPr>
                              <a:rPr lang="en-US" altLang="zh-CN" sz="1400" b="0" i="1" dirty="0" smtClean="0">
                                <a:latin typeface="Cambria Math" panose="02040503050406030204" pitchFamily="18" charset="0"/>
                              </a:rPr>
                              <m:t>𝑜</m:t>
                            </m:r>
                          </m:sub>
                          <m:sup/>
                          <m:e>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𝑜𝑢𝑡</m:t>
                                    </m:r>
                                  </m:e>
                                  <m:sub>
                                    <m:r>
                                      <a:rPr lang="en-US" altLang="zh-CN" sz="1400" b="0" i="1" smtClean="0">
                                        <a:latin typeface="Cambria Math" panose="02040503050406030204" pitchFamily="18" charset="0"/>
                                        <a:ea typeface="宋体" panose="02010600030101010101" pitchFamily="2" charset="-122"/>
                                      </a:rPr>
                                      <m:t>𝑜</m:t>
                                    </m:r>
                                  </m:sub>
                                </m:sSub>
                              </m:den>
                            </m:f>
                            <m:r>
                              <a:rPr lang="en-US" altLang="zh-CN" sz="1400" b="0" i="1" smtClean="0">
                                <a:latin typeface="Cambria Math" panose="02040503050406030204" pitchFamily="18" charset="0"/>
                                <a:ea typeface="宋体" panose="02010600030101010101" pitchFamily="2" charset="-122"/>
                              </a:rPr>
                              <m:t>∗</m:t>
                            </m:r>
                          </m:e>
                        </m:nary>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m:t>
                                </m:r>
                              </m:e>
                              <m:sub>
                                <m:r>
                                  <a:rPr lang="en-US" altLang="zh-CN" sz="1400" b="0" i="1" smtClean="0">
                                    <a:latin typeface="Cambria Math" panose="02040503050406030204" pitchFamily="18" charset="0"/>
                                    <a:ea typeface="宋体" panose="02010600030101010101" pitchFamily="2" charset="-122"/>
                                  </a:rPr>
                                  <m:t>𝑜</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𝑛𝑒𝑡</m:t>
                                </m:r>
                              </m:e>
                              <m:sub>
                                <m:r>
                                  <a:rPr lang="en-US" altLang="zh-CN" sz="1400" b="0" i="1" smtClean="0">
                                    <a:latin typeface="Cambria Math" panose="02040503050406030204" pitchFamily="18" charset="0"/>
                                    <a:ea typeface="宋体" panose="02010600030101010101" pitchFamily="2" charset="-122"/>
                                  </a:rPr>
                                  <m:t>𝑜</m:t>
                                </m:r>
                              </m:sub>
                            </m:sSub>
                          </m:den>
                        </m:f>
                        <m:r>
                          <a:rPr lang="en-US" altLang="zh-CN" sz="1400" i="1">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𝑛𝑒𝑡</m:t>
                                </m:r>
                              </m:e>
                              <m:sub>
                                <m:r>
                                  <a:rPr lang="en-US" altLang="zh-CN" sz="1400" b="0" i="1" smtClean="0">
                                    <a:latin typeface="Cambria Math" panose="02040503050406030204" pitchFamily="18" charset="0"/>
                                    <a:ea typeface="宋体" panose="02010600030101010101" pitchFamily="2" charset="-122"/>
                                  </a:rPr>
                                  <m:t>𝑜</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b="0" i="1" smtClean="0">
                                    <a:latin typeface="Cambria Math" panose="02040503050406030204" pitchFamily="18" charset="0"/>
                                    <a:ea typeface="宋体" panose="02010600030101010101" pitchFamily="2" charset="-122"/>
                                  </a:rPr>
                                  <m:t>𝑜𝑢𝑡</m:t>
                                </m:r>
                              </m:e>
                              <m:sub>
                                <m:r>
                                  <a:rPr lang="en-US" altLang="zh-CN" sz="1400" b="0" i="1" smtClean="0">
                                    <a:latin typeface="Cambria Math" panose="02040503050406030204" pitchFamily="18" charset="0"/>
                                    <a:ea typeface="宋体" panose="02010600030101010101" pitchFamily="2" charset="-122"/>
                                  </a:rPr>
                                  <m:t>h</m:t>
                                </m:r>
                                <m:r>
                                  <a:rPr lang="en-US" altLang="zh-CN" sz="1400" i="1">
                                    <a:latin typeface="Cambria Math" panose="02040503050406030204" pitchFamily="18" charset="0"/>
                                    <a:ea typeface="宋体" panose="02010600030101010101" pitchFamily="2" charset="-122"/>
                                  </a:rPr>
                                  <m:t>1</m:t>
                                </m:r>
                              </m:sub>
                            </m:sSub>
                          </m:den>
                        </m:f>
                      </m:e>
                    </m:d>
                    <m:r>
                      <a:rPr lang="en-US" altLang="zh-CN" sz="1400" b="0" i="1" smtClean="0">
                        <a:latin typeface="Cambria Math" panose="02040503050406030204" pitchFamily="18" charset="0"/>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𝑜𝑢𝑡</m:t>
                            </m:r>
                          </m:e>
                          <m:sub>
                            <m:r>
                              <a:rPr lang="en-US" altLang="zh-CN" sz="1400" i="1">
                                <a:latin typeface="Cambria Math" panose="02040503050406030204" pitchFamily="18" charset="0"/>
                                <a:ea typeface="宋体" panose="02010600030101010101" pitchFamily="2" charset="-122"/>
                              </a:rPr>
                              <m:t>h</m:t>
                            </m:r>
                            <m:r>
                              <a:rPr lang="en-US" altLang="zh-CN" sz="1400" i="1">
                                <a:latin typeface="Cambria Math" panose="02040503050406030204" pitchFamily="18" charset="0"/>
                                <a:ea typeface="宋体" panose="02010600030101010101" pitchFamily="2" charset="-122"/>
                              </a:rPr>
                              <m:t>1</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𝑛𝑒𝑡</m:t>
                            </m:r>
                          </m:e>
                          <m:sub>
                            <m:r>
                              <a:rPr lang="en-US" altLang="zh-CN" sz="1400" i="1">
                                <a:latin typeface="Cambria Math" panose="02040503050406030204" pitchFamily="18" charset="0"/>
                                <a:ea typeface="宋体" panose="02010600030101010101" pitchFamily="2" charset="-122"/>
                              </a:rPr>
                              <m:t>h</m:t>
                            </m:r>
                            <m:r>
                              <a:rPr lang="en-US" altLang="zh-CN" sz="1400" i="1">
                                <a:latin typeface="Cambria Math" panose="02040503050406030204" pitchFamily="18" charset="0"/>
                                <a:ea typeface="宋体" panose="02010600030101010101" pitchFamily="2" charset="-122"/>
                              </a:rPr>
                              <m:t>1</m:t>
                            </m:r>
                          </m:sub>
                        </m:sSub>
                      </m:den>
                    </m:f>
                    <m:r>
                      <a:rPr lang="en-US" altLang="zh-CN" sz="1400" i="1">
                        <a:latin typeface="Cambria Math" panose="02040503050406030204" pitchFamily="18" charset="0"/>
                        <a:ea typeface="宋体" panose="02010600030101010101" pitchFamily="2" charset="-122"/>
                      </a:rPr>
                      <m:t>∗</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𝑛𝑒𝑡</m:t>
                            </m:r>
                          </m:e>
                          <m:sub>
                            <m:r>
                              <a:rPr lang="en-US" altLang="zh-CN" sz="1400" i="1">
                                <a:latin typeface="Cambria Math" panose="02040503050406030204" pitchFamily="18" charset="0"/>
                                <a:ea typeface="宋体" panose="02010600030101010101" pitchFamily="2" charset="-122"/>
                              </a:rPr>
                              <m:t>h</m:t>
                            </m:r>
                            <m:r>
                              <a:rPr lang="en-US" altLang="zh-CN" sz="1400" i="1">
                                <a:latin typeface="Cambria Math" panose="02040503050406030204" pitchFamily="18" charset="0"/>
                                <a:ea typeface="宋体" panose="02010600030101010101" pitchFamily="2" charset="-122"/>
                              </a:rPr>
                              <m:t>1</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1</m:t>
                            </m:r>
                          </m:sub>
                        </m:sSub>
                      </m:den>
                    </m:f>
                  </m:oMath>
                </a14:m>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             </a:t>
                </a:r>
                <a14:m>
                  <m:oMath xmlns:m="http://schemas.openxmlformats.org/officeDocument/2006/math">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𝑜</m:t>
                            </m:r>
                          </m:sub>
                          <m:sup/>
                          <m:e>
                            <m:sSub>
                              <m:sSubPr>
                                <m:ctrlPr>
                                  <a:rPr lang="en-US" altLang="zh-CN" sz="1400" b="0" i="1" smtClean="0">
                                    <a:latin typeface="Cambria Math" panose="02040503050406030204" pitchFamily="18" charset="0"/>
                                  </a:rPr>
                                </m:ctrlPr>
                              </m:sSubPr>
                              <m:e>
                                <m:r>
                                  <a:rPr lang="zh-CN" altLang="en-US" sz="1400" b="0" i="1" smtClean="0">
                                    <a:latin typeface="Cambria Math" panose="02040503050406030204" pitchFamily="18" charset="0"/>
                                  </a:rPr>
                                  <m:t>𝛿</m:t>
                                </m:r>
                              </m:e>
                              <m:sub>
                                <m:r>
                                  <a:rPr lang="en-US" altLang="zh-CN" sz="1400" b="0" i="1" smtClean="0">
                                    <a:latin typeface="Cambria Math" panose="02040503050406030204" pitchFamily="18" charset="0"/>
                                  </a:rPr>
                                  <m:t>𝑜</m:t>
                                </m:r>
                              </m:sub>
                            </m:sSub>
                          </m:e>
                        </m:nary>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h𝑜</m:t>
                            </m:r>
                          </m:sub>
                        </m:sSub>
                      </m:e>
                    </m:d>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4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400" b="0" i="1" smtClean="0">
                            <a:latin typeface="Cambria Math" panose="02040503050406030204" pitchFamily="18" charset="0"/>
                            <a:ea typeface="宋体" panose="02010600030101010101" pitchFamily="2" charset="-122"/>
                            <a:sym typeface="Wingdings" panose="05000000000000000000" pitchFamily="2" charset="2"/>
                          </a:rPr>
                          <m:t>h</m:t>
                        </m:r>
                        <m:r>
                          <a:rPr lang="en-US" altLang="zh-CN" sz="1400" i="1">
                            <a:latin typeface="Cambria Math" panose="02040503050406030204" pitchFamily="18" charset="0"/>
                            <a:ea typeface="宋体" panose="02010600030101010101" pitchFamily="2" charset="-122"/>
                            <a:sym typeface="Wingdings" panose="05000000000000000000" pitchFamily="2" charset="2"/>
                          </a:rPr>
                          <m:t>1</m:t>
                        </m:r>
                      </m:sub>
                    </m:sSub>
                    <m:d>
                      <m:d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dPr>
                      <m:e>
                        <m:r>
                          <a:rPr lang="en-US" altLang="zh-CN" sz="1400" i="1">
                            <a:latin typeface="Cambria Math" panose="02040503050406030204" pitchFamily="18" charset="0"/>
                            <a:ea typeface="宋体" panose="02010600030101010101" pitchFamily="2" charset="-122"/>
                            <a:sym typeface="Wingdings" panose="05000000000000000000" pitchFamily="2" charset="2"/>
                          </a:rPr>
                          <m:t>1−</m:t>
                        </m:r>
                        <m:sSub>
                          <m:sSubPr>
                            <m:ctrlPr>
                              <a:rPr lang="en-US" altLang="zh-CN" sz="1400" i="1">
                                <a:latin typeface="Cambria Math" panose="02040503050406030204" pitchFamily="18" charset="0"/>
                                <a:ea typeface="宋体" panose="02010600030101010101" pitchFamily="2" charset="-122"/>
                                <a:sym typeface="Wingdings" panose="05000000000000000000" pitchFamily="2" charset="2"/>
                              </a:rPr>
                            </m:ctrlPr>
                          </m:sSubPr>
                          <m:e>
                            <m:r>
                              <m:rPr>
                                <m:sty m:val="p"/>
                              </m:rPr>
                              <a:rPr lang="en-US" altLang="zh-CN" sz="1400" i="1">
                                <a:latin typeface="Cambria Math" panose="02040503050406030204" pitchFamily="18" charset="0"/>
                                <a:ea typeface="宋体" panose="02010600030101010101" pitchFamily="2" charset="-122"/>
                                <a:sym typeface="Wingdings" panose="05000000000000000000" pitchFamily="2" charset="2"/>
                              </a:rPr>
                              <m:t>out</m:t>
                            </m:r>
                          </m:e>
                          <m:sub>
                            <m:r>
                              <a:rPr lang="en-US" altLang="zh-CN" sz="1400" b="0" i="1" smtClean="0">
                                <a:latin typeface="Cambria Math" panose="02040503050406030204" pitchFamily="18" charset="0"/>
                                <a:ea typeface="宋体" panose="02010600030101010101" pitchFamily="2" charset="-122"/>
                                <a:sym typeface="Wingdings" panose="05000000000000000000" pitchFamily="2" charset="2"/>
                              </a:rPr>
                              <m:t>h</m:t>
                            </m:r>
                            <m:r>
                              <a:rPr lang="en-US" altLang="zh-CN" sz="1400" i="1">
                                <a:latin typeface="Cambria Math" panose="02040503050406030204" pitchFamily="18" charset="0"/>
                                <a:ea typeface="宋体" panose="02010600030101010101" pitchFamily="2" charset="-122"/>
                                <a:sym typeface="Wingdings" panose="05000000000000000000" pitchFamily="2" charset="2"/>
                              </a:rPr>
                              <m:t>1</m:t>
                            </m:r>
                          </m:sub>
                        </m:sSub>
                      </m:e>
                    </m:d>
                    <m:r>
                      <a:rPr lang="en-US" altLang="zh-CN" sz="1400" b="0" i="1" smtClean="0">
                        <a:latin typeface="Cambria Math" panose="02040503050406030204" pitchFamily="18" charset="0"/>
                        <a:ea typeface="宋体" panose="02010600030101010101" pitchFamily="2" charset="-122"/>
                        <a:sym typeface="Wingdings" panose="05000000000000000000" pitchFamily="2" charset="2"/>
                      </a:rPr>
                      <m:t>∗</m:t>
                    </m:r>
                    <m:sSub>
                      <m:sSubPr>
                        <m:ctrlPr>
                          <a:rPr lang="en-US" altLang="zh-CN" sz="1400" b="0" i="1" smtClean="0">
                            <a:latin typeface="Cambria Math" panose="02040503050406030204" pitchFamily="18" charset="0"/>
                            <a:ea typeface="宋体" panose="02010600030101010101" pitchFamily="2" charset="-122"/>
                            <a:sym typeface="Wingdings" panose="05000000000000000000" pitchFamily="2" charset="2"/>
                          </a:rPr>
                        </m:ctrlPr>
                      </m:sSubPr>
                      <m:e>
                        <m:r>
                          <a:rPr lang="en-US" altLang="zh-CN" sz="1400" b="0" i="1" smtClean="0">
                            <a:latin typeface="Cambria Math" panose="02040503050406030204" pitchFamily="18" charset="0"/>
                            <a:ea typeface="宋体" panose="02010600030101010101" pitchFamily="2" charset="-122"/>
                            <a:sym typeface="Wingdings" panose="05000000000000000000" pitchFamily="2" charset="2"/>
                          </a:rPr>
                          <m:t>𝑖</m:t>
                        </m:r>
                      </m:e>
                      <m:sub>
                        <m:r>
                          <a:rPr lang="en-US" altLang="zh-CN" sz="1400" b="0" i="1" smtClean="0">
                            <a:latin typeface="Cambria Math" panose="02040503050406030204" pitchFamily="18" charset="0"/>
                            <a:ea typeface="宋体" panose="02010600030101010101" pitchFamily="2" charset="-122"/>
                            <a:sym typeface="Wingdings" panose="05000000000000000000" pitchFamily="2" charset="2"/>
                          </a:rPr>
                          <m:t>1</m:t>
                        </m:r>
                      </m:sub>
                    </m:sSub>
                  </m:oMath>
                </a14:m>
                <a:endParaRPr lang="en-US" altLang="zh-CN" sz="1400" b="0" dirty="0">
                  <a:latin typeface="宋体" panose="02010600030101010101" pitchFamily="2" charset="-122"/>
                  <a:ea typeface="宋体" panose="02010600030101010101" pitchFamily="2" charset="-122"/>
                  <a:sym typeface="Wingdings" panose="05000000000000000000" pitchFamily="2" charset="2"/>
                </a:endParaRPr>
              </a:p>
              <a:p>
                <a:pPr marL="0" indent="0">
                  <a:buNone/>
                </a:pPr>
                <a:r>
                  <a:rPr lang="en-US" altLang="zh-CN" sz="1400" dirty="0">
                    <a:latin typeface="宋体" panose="02010600030101010101" pitchFamily="2" charset="-122"/>
                    <a:ea typeface="宋体" panose="02010600030101010101" pitchFamily="2" charset="-122"/>
                  </a:rPr>
                  <a:t>             </a:t>
                </a:r>
                <a14:m>
                  <m:oMath xmlns:m="http://schemas.openxmlformats.org/officeDocument/2006/math">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zh-CN" altLang="en-US" sz="1400" i="1" smtClean="0">
                            <a:latin typeface="Cambria Math" panose="02040503050406030204" pitchFamily="18" charset="0"/>
                          </a:rPr>
                          <m:t>𝛿</m:t>
                        </m:r>
                      </m:e>
                      <m:sub>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1</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1</m:t>
                        </m:r>
                      </m:sub>
                    </m:sSub>
                  </m:oMath>
                </a14:m>
                <a:endParaRPr lang="en-US" altLang="zh-CN" sz="1400" dirty="0">
                  <a:latin typeface="宋体" panose="02010600030101010101" pitchFamily="2" charset="-122"/>
                  <a:ea typeface="宋体" panose="02010600030101010101" pitchFamily="2" charset="-122"/>
                </a:endParaRPr>
              </a:p>
              <a:p>
                <a:pPr marL="0" indent="0">
                  <a:buNone/>
                </a:pPr>
                <a:r>
                  <a:rPr lang="en-US" altLang="zh-CN" sz="1400" dirty="0">
                    <a:latin typeface="宋体" panose="02010600030101010101" pitchFamily="2" charset="-122"/>
                    <a:ea typeface="宋体" panose="02010600030101010101" pitchFamily="2" charset="-122"/>
                  </a:rPr>
                  <a:t>             </a:t>
                </a:r>
                <a14:m>
                  <m:oMath xmlns:m="http://schemas.openxmlformats.org/officeDocument/2006/math">
                    <m:r>
                      <a:rPr lang="en-US" altLang="zh-CN" sz="1400" b="0" i="1" smtClean="0">
                        <a:latin typeface="Cambria Math" panose="02040503050406030204" pitchFamily="18" charset="0"/>
                        <a:ea typeface="宋体" panose="02010600030101010101" pitchFamily="2" charset="-122"/>
                      </a:rPr>
                      <m:t>=0.000438568</m:t>
                    </m:r>
                  </m:oMath>
                </a14:m>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更新</a:t>
                </a:r>
                <a14:m>
                  <m:oMath xmlns:m="http://schemas.openxmlformats.org/officeDocument/2006/math">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1</m:t>
                        </m:r>
                      </m:sub>
                    </m:sSub>
                    <m:r>
                      <a:rPr lang="en-US" altLang="zh-CN" sz="1400" i="1">
                        <a:latin typeface="Cambria Math" panose="02040503050406030204" pitchFamily="18" charset="0"/>
                        <a:ea typeface="宋体" panose="02010600030101010101" pitchFamily="2" charset="-122"/>
                      </a:rPr>
                      <m:t> </m:t>
                    </m:r>
                  </m:oMath>
                </a14:m>
                <a:r>
                  <a:rPr lang="zh-CN" altLang="en-US" sz="1400" dirty="0">
                    <a:latin typeface="宋体" panose="02010600030101010101" pitchFamily="2" charset="-122"/>
                    <a:ea typeface="宋体" panose="02010600030101010101" pitchFamily="2" charset="-122"/>
                  </a:rPr>
                  <a:t>：</a:t>
                </a:r>
                <a14:m>
                  <m:oMath xmlns:m="http://schemas.openxmlformats.org/officeDocument/2006/math">
                    <m:sSubSup>
                      <m:sSubSupPr>
                        <m:ctrlPr>
                          <a:rPr lang="en-US" altLang="zh-CN" sz="1400" i="1" dirty="0" smtClean="0">
                            <a:latin typeface="Cambria Math" panose="02040503050406030204" pitchFamily="18" charset="0"/>
                            <a:ea typeface="宋体" panose="02010600030101010101" pitchFamily="2" charset="-122"/>
                          </a:rPr>
                        </m:ctrlPr>
                      </m:sSubSupPr>
                      <m:e>
                        <m:r>
                          <m:rPr>
                            <m:sty m:val="p"/>
                          </m:rPr>
                          <a:rPr lang="en-US" altLang="zh-CN" sz="1400" i="1" dirty="0">
                            <a:latin typeface="Cambria Math" panose="02040503050406030204" pitchFamily="18" charset="0"/>
                            <a:ea typeface="宋体" panose="02010600030101010101" pitchFamily="2" charset="-122"/>
                          </a:rPr>
                          <m:t>w</m:t>
                        </m:r>
                      </m:e>
                      <m:sub>
                        <m:r>
                          <a:rPr lang="en-US" altLang="zh-CN" sz="1400" b="0" i="1" dirty="0" smtClean="0">
                            <a:latin typeface="Cambria Math" panose="02040503050406030204" pitchFamily="18" charset="0"/>
                            <a:ea typeface="宋体" panose="02010600030101010101" pitchFamily="2" charset="-122"/>
                          </a:rPr>
                          <m:t>1</m:t>
                        </m:r>
                      </m:sub>
                      <m:sup>
                        <m:r>
                          <a:rPr lang="en-US" altLang="zh-CN" sz="1400" b="0" i="1" dirty="0" smtClean="0">
                            <a:latin typeface="Cambria Math" panose="02040503050406030204" pitchFamily="18" charset="0"/>
                            <a:ea typeface="宋体" panose="02010600030101010101" pitchFamily="2" charset="-122"/>
                          </a:rPr>
                          <m:t>+</m:t>
                        </m:r>
                      </m:sup>
                    </m:sSubSup>
                    <m:r>
                      <a:rPr lang="en-US" altLang="zh-CN" sz="1400" b="0" i="1" dirty="0" smtClean="0">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b="0" i="1" smtClean="0">
                            <a:latin typeface="Cambria Math" panose="02040503050406030204" pitchFamily="18" charset="0"/>
                            <a:ea typeface="宋体" panose="02010600030101010101" pitchFamily="2" charset="-122"/>
                          </a:rPr>
                          <m:t>1</m:t>
                        </m:r>
                      </m:sub>
                    </m:sSub>
                    <m:r>
                      <a:rPr lang="en-US" altLang="zh-CN" sz="1400" b="0" i="1" smtClean="0">
                        <a:latin typeface="Cambria Math" panose="02040503050406030204" pitchFamily="18" charset="0"/>
                        <a:ea typeface="宋体" panose="02010600030101010101" pitchFamily="2" charset="-122"/>
                      </a:rPr>
                      <m:t>−</m:t>
                    </m:r>
                    <m:r>
                      <a:rPr lang="zh-CN" altLang="en-US" sz="1400" b="0" i="1" smtClean="0">
                        <a:latin typeface="Cambria Math" panose="02040503050406030204" pitchFamily="18" charset="0"/>
                        <a:ea typeface="宋体" panose="02010600030101010101" pitchFamily="2" charset="-122"/>
                      </a:rPr>
                      <m:t>𝛼</m:t>
                    </m:r>
                    <m:f>
                      <m:fPr>
                        <m:ctrlPr>
                          <a:rPr lang="en-US" altLang="zh-CN" sz="1400" i="1">
                            <a:latin typeface="Cambria Math" panose="02040503050406030204" pitchFamily="18" charset="0"/>
                            <a:ea typeface="宋体" panose="02010600030101010101" pitchFamily="2" charset="-122"/>
                          </a:rPr>
                        </m:ctrlPr>
                      </m:fPr>
                      <m:num>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a:rPr lang="en-US" altLang="zh-CN" sz="1400" i="1">
                                <a:latin typeface="Cambria Math" panose="02040503050406030204" pitchFamily="18" charset="0"/>
                                <a:ea typeface="宋体" panose="02010600030101010101" pitchFamily="2" charset="-122"/>
                              </a:rPr>
                              <m:t>𝐸</m:t>
                            </m:r>
                          </m:e>
                          <m:sub>
                            <m:r>
                              <a:rPr lang="en-US" altLang="zh-CN" sz="1400" i="1">
                                <a:latin typeface="Cambria Math" panose="02040503050406030204" pitchFamily="18" charset="0"/>
                                <a:ea typeface="宋体" panose="02010600030101010101" pitchFamily="2" charset="-122"/>
                              </a:rPr>
                              <m:t>𝑡𝑜𝑡𝑎𝑙</m:t>
                            </m:r>
                          </m:sub>
                        </m:sSub>
                      </m:num>
                      <m:den>
                        <m:r>
                          <a:rPr lang="zh-CN" altLang="en-US" sz="1400" i="1">
                            <a:latin typeface="Cambria Math" panose="02040503050406030204" pitchFamily="18" charset="0"/>
                            <a:ea typeface="宋体" panose="02010600030101010101" pitchFamily="2" charset="-122"/>
                          </a:rPr>
                          <m:t>𝜕</m:t>
                        </m:r>
                        <m:sSub>
                          <m:sSubPr>
                            <m:ctrlPr>
                              <a:rPr lang="en-US" altLang="zh-CN" sz="1400" i="1">
                                <a:latin typeface="Cambria Math" panose="02040503050406030204" pitchFamily="18" charset="0"/>
                                <a:ea typeface="宋体" panose="02010600030101010101" pitchFamily="2" charset="-122"/>
                              </a:rPr>
                            </m:ctrlPr>
                          </m:sSub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1</m:t>
                            </m:r>
                          </m:sub>
                        </m:sSub>
                      </m:den>
                    </m:f>
                    <m:r>
                      <a:rPr lang="en-US" altLang="zh-CN" sz="1400" b="0" i="1" smtClean="0">
                        <a:latin typeface="Cambria Math" panose="02040503050406030204" pitchFamily="18" charset="0"/>
                        <a:ea typeface="宋体" panose="02010600030101010101" pitchFamily="2" charset="-122"/>
                      </a:rPr>
                      <m:t>=0.149780716</m:t>
                    </m:r>
                  </m:oMath>
                </a14:m>
                <a:endParaRPr lang="en-US" altLang="zh-CN" sz="1400" dirty="0">
                  <a:latin typeface="宋体" panose="02010600030101010101" pitchFamily="2" charset="-122"/>
                  <a:ea typeface="宋体" panose="02010600030101010101" pitchFamily="2" charset="-122"/>
                </a:endParaRPr>
              </a:p>
              <a:p>
                <a:r>
                  <a:rPr lang="zh-CN" altLang="en-US" sz="1400" dirty="0">
                    <a:latin typeface="宋体" panose="02010600030101010101" pitchFamily="2" charset="-122"/>
                    <a:ea typeface="宋体" panose="02010600030101010101" pitchFamily="2" charset="-122"/>
                  </a:rPr>
                  <a:t>同理：</a:t>
                </a:r>
                <a14:m>
                  <m:oMath xmlns:m="http://schemas.openxmlformats.org/officeDocument/2006/math">
                    <m:sSubSup>
                      <m:sSubSupPr>
                        <m:ctrlPr>
                          <a:rPr lang="en-US" altLang="zh-CN" sz="1400" i="1">
                            <a:latin typeface="Cambria Math" panose="02040503050406030204" pitchFamily="18" charset="0"/>
                            <a:ea typeface="宋体" panose="02010600030101010101" pitchFamily="2" charset="-122"/>
                          </a:rPr>
                        </m:ctrlPr>
                      </m:sSubSup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2</m:t>
                        </m:r>
                      </m:sub>
                      <m:sup>
                        <m:r>
                          <a:rPr lang="en-US" altLang="zh-CN" sz="1400" i="1">
                            <a:latin typeface="Cambria Math" panose="02040503050406030204" pitchFamily="18" charset="0"/>
                            <a:ea typeface="宋体" panose="02010600030101010101" pitchFamily="2" charset="-122"/>
                          </a:rPr>
                          <m:t>+</m:t>
                        </m:r>
                      </m:sup>
                    </m:sSubSup>
                    <m:r>
                      <a:rPr lang="en-US" altLang="zh-CN" sz="1400" i="1">
                        <a:latin typeface="Cambria Math" panose="02040503050406030204" pitchFamily="18" charset="0"/>
                        <a:ea typeface="宋体" panose="02010600030101010101" pitchFamily="2" charset="-122"/>
                      </a:rPr>
                      <m:t>=0</m:t>
                    </m:r>
                  </m:oMath>
                </a14:m>
                <a:r>
                  <a:rPr lang="en-US" altLang="zh-CN" sz="1400" dirty="0">
                    <a:latin typeface="宋体" panose="02010600030101010101" pitchFamily="2" charset="-122"/>
                    <a:ea typeface="宋体" panose="02010600030101010101" pitchFamily="2" charset="-122"/>
                  </a:rPr>
                  <a:t>.19956143,</a:t>
                </a:r>
                <a:r>
                  <a:rPr lang="en-US" altLang="zh-CN" sz="1400" dirty="0">
                    <a:ea typeface="宋体" panose="02010600030101010101" pitchFamily="2" charset="-122"/>
                  </a:rPr>
                  <a:t> </a:t>
                </a:r>
                <a14:m>
                  <m:oMath xmlns:m="http://schemas.openxmlformats.org/officeDocument/2006/math">
                    <m:sSubSup>
                      <m:sSubSupPr>
                        <m:ctrlPr>
                          <a:rPr lang="en-US" altLang="zh-CN" sz="1400" i="1">
                            <a:latin typeface="Cambria Math" panose="02040503050406030204" pitchFamily="18" charset="0"/>
                            <a:ea typeface="宋体" panose="02010600030101010101" pitchFamily="2" charset="-122"/>
                          </a:rPr>
                        </m:ctrlPr>
                      </m:sSubSup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3</m:t>
                        </m:r>
                      </m:sub>
                      <m:sup>
                        <m:r>
                          <a:rPr lang="en-US" altLang="zh-CN" sz="1400" i="1">
                            <a:latin typeface="Cambria Math" panose="02040503050406030204" pitchFamily="18" charset="0"/>
                            <a:ea typeface="宋体" panose="02010600030101010101" pitchFamily="2" charset="-122"/>
                          </a:rPr>
                          <m:t>+</m:t>
                        </m:r>
                      </m:sup>
                    </m:sSubSup>
                    <m:r>
                      <a:rPr lang="en-US" altLang="zh-CN" sz="1400" i="1">
                        <a:latin typeface="Cambria Math" panose="02040503050406030204" pitchFamily="18" charset="0"/>
                        <a:ea typeface="宋体" panose="02010600030101010101" pitchFamily="2" charset="-122"/>
                      </a:rPr>
                      <m:t>=</m:t>
                    </m:r>
                  </m:oMath>
                </a14:m>
                <a:r>
                  <a:rPr lang="en-US" altLang="zh-CN" sz="1400" dirty="0">
                    <a:latin typeface="宋体" panose="02010600030101010101" pitchFamily="2" charset="-122"/>
                    <a:ea typeface="宋体" panose="02010600030101010101" pitchFamily="2" charset="-122"/>
                  </a:rPr>
                  <a:t>0.24975114,</a:t>
                </a:r>
                <a:r>
                  <a:rPr lang="en-US" altLang="zh-CN" sz="1400" dirty="0">
                    <a:ea typeface="宋体" panose="02010600030101010101" pitchFamily="2" charset="-122"/>
                  </a:rPr>
                  <a:t> </a:t>
                </a:r>
                <a14:m>
                  <m:oMath xmlns:m="http://schemas.openxmlformats.org/officeDocument/2006/math">
                    <m:sSubSup>
                      <m:sSubSupPr>
                        <m:ctrlPr>
                          <a:rPr lang="en-US" altLang="zh-CN" sz="1400" i="1">
                            <a:latin typeface="Cambria Math" panose="02040503050406030204" pitchFamily="18" charset="0"/>
                            <a:ea typeface="宋体" panose="02010600030101010101" pitchFamily="2" charset="-122"/>
                          </a:rPr>
                        </m:ctrlPr>
                      </m:sSubSupPr>
                      <m:e>
                        <m:r>
                          <m:rPr>
                            <m:sty m:val="p"/>
                          </m:rPr>
                          <a:rPr lang="en-US" altLang="zh-CN" sz="1400" i="1">
                            <a:latin typeface="Cambria Math" panose="02040503050406030204" pitchFamily="18" charset="0"/>
                            <a:ea typeface="宋体" panose="02010600030101010101" pitchFamily="2" charset="-122"/>
                          </a:rPr>
                          <m:t>w</m:t>
                        </m:r>
                      </m:e>
                      <m:sub>
                        <m:r>
                          <a:rPr lang="en-US" altLang="zh-CN" sz="1400" i="1">
                            <a:latin typeface="Cambria Math" panose="02040503050406030204" pitchFamily="18" charset="0"/>
                            <a:ea typeface="宋体" panose="02010600030101010101" pitchFamily="2" charset="-122"/>
                          </a:rPr>
                          <m:t>4</m:t>
                        </m:r>
                      </m:sub>
                      <m:sup>
                        <m:r>
                          <a:rPr lang="en-US" altLang="zh-CN" sz="1400" i="1">
                            <a:latin typeface="Cambria Math" panose="02040503050406030204" pitchFamily="18" charset="0"/>
                            <a:ea typeface="宋体" panose="02010600030101010101" pitchFamily="2" charset="-122"/>
                          </a:rPr>
                          <m:t>+</m:t>
                        </m:r>
                      </m:sup>
                    </m:sSubSup>
                    <m:r>
                      <a:rPr lang="en-US" altLang="zh-CN" sz="1400" i="1">
                        <a:latin typeface="Cambria Math" panose="02040503050406030204" pitchFamily="18" charset="0"/>
                        <a:ea typeface="宋体" panose="02010600030101010101" pitchFamily="2" charset="-122"/>
                      </a:rPr>
                      <m:t>=0</m:t>
                    </m:r>
                  </m:oMath>
                </a14:m>
                <a:r>
                  <a:rPr lang="en-US" altLang="zh-CN" sz="1400" dirty="0">
                    <a:latin typeface="宋体" panose="02010600030101010101" pitchFamily="2" charset="-122"/>
                    <a:ea typeface="宋体" panose="02010600030101010101" pitchFamily="2" charset="-122"/>
                  </a:rPr>
                  <a:t>.29950229</a:t>
                </a:r>
              </a:p>
              <a:p>
                <a:endParaRPr lang="en-US" altLang="zh-CN" sz="1400" dirty="0">
                  <a:latin typeface="宋体" panose="02010600030101010101" pitchFamily="2" charset="-122"/>
                  <a:ea typeface="宋体" panose="02010600030101010101" pitchFamily="2" charset="-122"/>
                </a:endParaRPr>
              </a:p>
              <a:p>
                <a:pPr marL="0" indent="0">
                  <a:buNone/>
                </a:pPr>
                <a:endParaRPr lang="zh-CN" altLang="en-US" sz="1400" dirty="0">
                  <a:latin typeface="宋体" panose="02010600030101010101" pitchFamily="2" charset="-122"/>
                  <a:ea typeface="宋体" panose="02010600030101010101" pitchFamily="2" charset="-122"/>
                </a:endParaRPr>
              </a:p>
            </p:txBody>
          </p:sp>
        </mc:Choice>
        <mc:Fallback xmlns="">
          <p:sp>
            <p:nvSpPr>
              <p:cNvPr id="2" name="内容占位符 1">
                <a:extLst>
                  <a:ext uri="{FF2B5EF4-FFF2-40B4-BE49-F238E27FC236}">
                    <a16:creationId xmlns:a16="http://schemas.microsoft.com/office/drawing/2014/main" id="{ACC482DC-3143-4FB7-9E27-3EA13D8A8CF4}"/>
                  </a:ext>
                </a:extLst>
              </p:cNvPr>
              <p:cNvSpPr>
                <a:spLocks noGrp="1" noRot="1" noChangeAspect="1" noMove="1" noResize="1" noEditPoints="1" noAdjustHandles="1" noChangeArrowheads="1" noChangeShapeType="1" noTextEdit="1"/>
              </p:cNvSpPr>
              <p:nvPr>
                <p:ph sz="half" idx="1"/>
              </p:nvPr>
            </p:nvSpPr>
            <p:spPr>
              <a:blipFill>
                <a:blip r:embed="rId2"/>
                <a:stretch>
                  <a:fillRect l="-1165" t="-1736"/>
                </a:stretch>
              </a:blipFill>
            </p:spPr>
            <p:txBody>
              <a:bodyPr/>
              <a:lstStyle/>
              <a:p>
                <a:r>
                  <a:rPr lang="zh-CN" altLang="en-US">
                    <a:noFill/>
                  </a:rPr>
                  <a:t> </a:t>
                </a:r>
              </a:p>
            </p:txBody>
          </p:sp>
        </mc:Fallback>
      </mc:AlternateContent>
      <p:sp>
        <p:nvSpPr>
          <p:cNvPr id="3" name="标题 2">
            <a:extLst>
              <a:ext uri="{FF2B5EF4-FFF2-40B4-BE49-F238E27FC236}">
                <a16:creationId xmlns="" xmlns:a16="http://schemas.microsoft.com/office/drawing/2014/main" id="{35CA128F-AC99-4D81-A41D-76B9F8A36485}"/>
              </a:ext>
            </a:extLst>
          </p:cNvPr>
          <p:cNvSpPr>
            <a:spLocks noGrp="1"/>
          </p:cNvSpPr>
          <p:nvPr>
            <p:ph type="title"/>
          </p:nvPr>
        </p:nvSpPr>
        <p:spPr/>
        <p:txBody>
          <a:bodyPr/>
          <a:lstStyle/>
          <a:p>
            <a:r>
              <a:rPr lang="zh-CN" altLang="en-US" dirty="0"/>
              <a:t>反向传播</a:t>
            </a:r>
          </a:p>
        </p:txBody>
      </p:sp>
      <p:pic>
        <p:nvPicPr>
          <p:cNvPr id="4" name="图片 3">
            <a:extLst>
              <a:ext uri="{FF2B5EF4-FFF2-40B4-BE49-F238E27FC236}">
                <a16:creationId xmlns="" xmlns:a16="http://schemas.microsoft.com/office/drawing/2014/main" id="{913409E8-4C72-4CF6-A7A8-003386C1A7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1203598"/>
            <a:ext cx="1628388" cy="1274993"/>
          </a:xfrm>
          <a:prstGeom prst="rect">
            <a:avLst/>
          </a:prstGeom>
        </p:spPr>
      </p:pic>
    </p:spTree>
    <p:extLst>
      <p:ext uri="{BB962C8B-B14F-4D97-AF65-F5344CB8AC3E}">
        <p14:creationId xmlns:p14="http://schemas.microsoft.com/office/powerpoint/2010/main" val="311794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8A926E19-C2FD-4736-AD67-9712CB436FE1}"/>
              </a:ext>
            </a:extLst>
          </p:cNvPr>
          <p:cNvSpPr>
            <a:spLocks noGrp="1"/>
          </p:cNvSpPr>
          <p:nvPr>
            <p:ph sz="half" idx="1"/>
          </p:nvPr>
        </p:nvSpPr>
        <p:spPr>
          <a:xfrm>
            <a:off x="387503" y="1203598"/>
            <a:ext cx="8368994" cy="3510000"/>
          </a:xfrm>
        </p:spPr>
        <p:txBody>
          <a:bodyPr/>
          <a:lstStyle/>
          <a:p>
            <a:r>
              <a:rPr lang="zh-CN" altLang="en-US" sz="1400" dirty="0">
                <a:latin typeface="宋体" panose="02010600030101010101" pitchFamily="2" charset="-122"/>
                <a:ea typeface="宋体" panose="02010600030101010101" pitchFamily="2" charset="-122"/>
              </a:rPr>
              <a:t>卷积神经网络（</a:t>
            </a:r>
            <a:r>
              <a:rPr lang="en-US" altLang="zh-CN" sz="1400" dirty="0">
                <a:latin typeface="宋体" panose="02010600030101010101" pitchFamily="2" charset="-122"/>
                <a:ea typeface="宋体" panose="02010600030101010101" pitchFamily="2" charset="-122"/>
              </a:rPr>
              <a:t>Convolutional Neural </a:t>
            </a:r>
            <a:r>
              <a:rPr lang="en-US" altLang="zh-CN" sz="1400" dirty="0" err="1">
                <a:latin typeface="宋体" panose="02010600030101010101" pitchFamily="2" charset="-122"/>
                <a:ea typeface="宋体" panose="02010600030101010101" pitchFamily="2" charset="-122"/>
              </a:rPr>
              <a:t>Network,CNN</a:t>
            </a:r>
            <a:r>
              <a:rPr lang="zh-CN" altLang="en-US" sz="1400" dirty="0">
                <a:latin typeface="宋体" panose="02010600030101010101" pitchFamily="2" charset="-122"/>
                <a:ea typeface="宋体" panose="02010600030101010101" pitchFamily="2" charset="-122"/>
              </a:rPr>
              <a:t>）是一种前馈神经网络，它的人工神经元可以响应一部分覆盖范围内的周围单元，对于大型图像处理有出色表现。它包括卷积层</a:t>
            </a:r>
            <a:r>
              <a:rPr lang="en-US" altLang="zh-CN" sz="1400" dirty="0">
                <a:latin typeface="宋体" panose="02010600030101010101" pitchFamily="2" charset="-122"/>
                <a:ea typeface="宋体" panose="02010600030101010101" pitchFamily="2" charset="-122"/>
              </a:rPr>
              <a:t>(convolutional layer)</a:t>
            </a:r>
            <a:r>
              <a:rPr lang="zh-CN" altLang="en-US" sz="1400" dirty="0">
                <a:latin typeface="宋体" panose="02010600030101010101" pitchFamily="2" charset="-122"/>
                <a:ea typeface="宋体" panose="02010600030101010101" pitchFamily="2" charset="-122"/>
              </a:rPr>
              <a:t>和池层</a:t>
            </a:r>
            <a:r>
              <a:rPr lang="en-US" altLang="zh-CN" sz="1400" dirty="0">
                <a:latin typeface="宋体" panose="02010600030101010101" pitchFamily="2" charset="-122"/>
                <a:ea typeface="宋体" panose="02010600030101010101" pitchFamily="2" charset="-122"/>
              </a:rPr>
              <a:t>(pooling layer)</a:t>
            </a:r>
            <a:r>
              <a:rPr lang="zh-CN" altLang="en-US" sz="1400" dirty="0">
                <a:latin typeface="宋体" panose="02010600030101010101" pitchFamily="2" charset="-122"/>
                <a:ea typeface="宋体" panose="02010600030101010101" pitchFamily="2" charset="-122"/>
              </a:rPr>
              <a:t>。</a:t>
            </a:r>
            <a:endParaRPr lang="en-US" altLang="zh-CN" sz="1400" dirty="0">
              <a:latin typeface="宋体" panose="02010600030101010101" pitchFamily="2" charset="-122"/>
              <a:ea typeface="宋体" panose="02010600030101010101" pitchFamily="2" charset="-122"/>
            </a:endParaRPr>
          </a:p>
          <a:p>
            <a:r>
              <a:rPr lang="en-US" altLang="zh-CN" sz="1400" dirty="0">
                <a:latin typeface="宋体" panose="02010600030101010101" pitchFamily="2" charset="-122"/>
                <a:ea typeface="宋体" panose="02010600030101010101" pitchFamily="2" charset="-122"/>
              </a:rPr>
              <a:t>CNN</a:t>
            </a:r>
            <a:r>
              <a:rPr lang="zh-CN" altLang="en-US" sz="1400" dirty="0">
                <a:latin typeface="宋体" panose="02010600030101010101" pitchFamily="2" charset="-122"/>
                <a:ea typeface="宋体" panose="02010600030101010101" pitchFamily="2" charset="-122"/>
              </a:rPr>
              <a:t>的基本结构包括两层，其一为特征提取层，每个神经元的输入与前一层的局部接受域相连，并提取该局部的特征。一旦该局部特征被提取后，它与其它特征间的位置关系也随之确定下来；其二是特征映射层，网络的每个计算层由多个特征映射组成，每个特征映射是一个平面，平面上所有神经元的权值相等。特征映射结构采用影响函数核小的</a:t>
            </a:r>
            <a:r>
              <a:rPr lang="en-US" altLang="zh-CN" sz="1400" dirty="0">
                <a:latin typeface="宋体" panose="02010600030101010101" pitchFamily="2" charset="-122"/>
                <a:ea typeface="宋体" panose="02010600030101010101" pitchFamily="2" charset="-122"/>
              </a:rPr>
              <a:t>sigmoid</a:t>
            </a:r>
            <a:r>
              <a:rPr lang="zh-CN" altLang="en-US" sz="1400" dirty="0">
                <a:latin typeface="宋体" panose="02010600030101010101" pitchFamily="2" charset="-122"/>
                <a:ea typeface="宋体" panose="02010600030101010101" pitchFamily="2" charset="-122"/>
              </a:rPr>
              <a:t>函数作为卷积网络的激活函数，使得特征映射具有位移不变性。</a:t>
            </a:r>
          </a:p>
        </p:txBody>
      </p:sp>
      <p:sp>
        <p:nvSpPr>
          <p:cNvPr id="3" name="标题 2">
            <a:extLst>
              <a:ext uri="{FF2B5EF4-FFF2-40B4-BE49-F238E27FC236}">
                <a16:creationId xmlns="" xmlns:a16="http://schemas.microsoft.com/office/drawing/2014/main" id="{A88359E7-3308-4951-BC40-031223B71600}"/>
              </a:ext>
            </a:extLst>
          </p:cNvPr>
          <p:cNvSpPr>
            <a:spLocks noGrp="1"/>
          </p:cNvSpPr>
          <p:nvPr>
            <p:ph type="title"/>
          </p:nvPr>
        </p:nvSpPr>
        <p:spPr/>
        <p:txBody>
          <a:bodyPr/>
          <a:lstStyle/>
          <a:p>
            <a:r>
              <a:rPr lang="en-US" altLang="zh-CN" dirty="0"/>
              <a:t>CNN—</a:t>
            </a:r>
            <a:r>
              <a:rPr lang="zh-CN" altLang="en-US" dirty="0"/>
              <a:t>卷积神经网络</a:t>
            </a:r>
          </a:p>
        </p:txBody>
      </p:sp>
      <p:pic>
        <p:nvPicPr>
          <p:cNvPr id="5" name="图片 4">
            <a:extLst>
              <a:ext uri="{FF2B5EF4-FFF2-40B4-BE49-F238E27FC236}">
                <a16:creationId xmlns="" xmlns:a16="http://schemas.microsoft.com/office/drawing/2014/main" id="{7F399AF0-C7DE-4FA1-A6B6-8C24CC9AA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859782"/>
            <a:ext cx="5067300" cy="1609725"/>
          </a:xfrm>
          <a:prstGeom prst="rect">
            <a:avLst/>
          </a:prstGeom>
        </p:spPr>
      </p:pic>
    </p:spTree>
    <p:extLst>
      <p:ext uri="{BB962C8B-B14F-4D97-AF65-F5344CB8AC3E}">
        <p14:creationId xmlns:p14="http://schemas.microsoft.com/office/powerpoint/2010/main" val="291750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 xmlns:a16="http://schemas.microsoft.com/office/drawing/2014/main" id="{871DB942-CFFB-4313-A824-14FFE83983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41847" y="1079501"/>
            <a:ext cx="3870313" cy="2825476"/>
          </a:xfrm>
        </p:spPr>
      </p:pic>
      <p:sp>
        <p:nvSpPr>
          <p:cNvPr id="3" name="标题 2">
            <a:extLst>
              <a:ext uri="{FF2B5EF4-FFF2-40B4-BE49-F238E27FC236}">
                <a16:creationId xmlns="" xmlns:a16="http://schemas.microsoft.com/office/drawing/2014/main" id="{D0A6269B-C4FA-47F5-8977-06C89AB62593}"/>
              </a:ext>
            </a:extLst>
          </p:cNvPr>
          <p:cNvSpPr>
            <a:spLocks noGrp="1"/>
          </p:cNvSpPr>
          <p:nvPr>
            <p:ph type="title"/>
          </p:nvPr>
        </p:nvSpPr>
        <p:spPr/>
        <p:txBody>
          <a:bodyPr/>
          <a:lstStyle/>
          <a:p>
            <a:r>
              <a:rPr lang="zh-CN" altLang="en-US" dirty="0"/>
              <a:t>卷积</a:t>
            </a:r>
            <a:r>
              <a:rPr lang="en-US" altLang="zh-CN" dirty="0"/>
              <a:t>	</a:t>
            </a:r>
            <a:endParaRPr lang="zh-CN" altLang="en-US" dirty="0"/>
          </a:p>
        </p:txBody>
      </p:sp>
    </p:spTree>
    <p:extLst>
      <p:ext uri="{BB962C8B-B14F-4D97-AF65-F5344CB8AC3E}">
        <p14:creationId xmlns:p14="http://schemas.microsoft.com/office/powerpoint/2010/main" val="188222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 xmlns:a16="http://schemas.microsoft.com/office/drawing/2014/main" id="{52BDE35A-18F6-44B1-9D91-0EBB310F34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0285" y="1079501"/>
            <a:ext cx="5447979" cy="3139398"/>
          </a:xfrm>
        </p:spPr>
      </p:pic>
      <p:sp>
        <p:nvSpPr>
          <p:cNvPr id="3" name="标题 2">
            <a:extLst>
              <a:ext uri="{FF2B5EF4-FFF2-40B4-BE49-F238E27FC236}">
                <a16:creationId xmlns="" xmlns:a16="http://schemas.microsoft.com/office/drawing/2014/main" id="{FFFEFC1B-8F70-4D31-B2FA-3AC07155D50E}"/>
              </a:ext>
            </a:extLst>
          </p:cNvPr>
          <p:cNvSpPr>
            <a:spLocks noGrp="1"/>
          </p:cNvSpPr>
          <p:nvPr>
            <p:ph type="title"/>
          </p:nvPr>
        </p:nvSpPr>
        <p:spPr/>
        <p:txBody>
          <a:bodyPr/>
          <a:lstStyle/>
          <a:p>
            <a:r>
              <a:rPr lang="zh-CN" altLang="en-US" dirty="0"/>
              <a:t>池化层</a:t>
            </a:r>
          </a:p>
        </p:txBody>
      </p:sp>
    </p:spTree>
    <p:extLst>
      <p:ext uri="{BB962C8B-B14F-4D97-AF65-F5344CB8AC3E}">
        <p14:creationId xmlns:p14="http://schemas.microsoft.com/office/powerpoint/2010/main" val="367355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 xmlns:a16="http://schemas.microsoft.com/office/drawing/2014/main" id="{9AD3144C-4F5C-4748-B11E-969FAF394ACA}"/>
                  </a:ext>
                </a:extLst>
              </p:cNvPr>
              <p:cNvSpPr>
                <a:spLocks noGrp="1"/>
              </p:cNvSpPr>
              <p:nvPr>
                <p:ph sz="half" idx="1"/>
              </p:nvPr>
            </p:nvSpPr>
            <p:spPr/>
            <p:txBody>
              <a:bodyPr/>
              <a:lstStyle/>
              <a:p>
                <a:r>
                  <a:rPr lang="en-US" altLang="zh-CN" dirty="0"/>
                  <a:t>ReLu</a:t>
                </a:r>
                <a:r>
                  <a:rPr lang="zh-CN" altLang="en-US" dirty="0"/>
                  <a:t>函数：</a:t>
                </a:r>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0,  </m:t>
                            </m:r>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e>
                          <m:e>
                            <m:r>
                              <a:rPr lang="en-US" altLang="zh-CN" b="0" i="1" smtClean="0">
                                <a:latin typeface="Cambria Math" panose="02040503050406030204" pitchFamily="18" charset="0"/>
                              </a:rPr>
                              <m:t>&amp;</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eqArr>
                      </m:e>
                    </m:d>
                  </m:oMath>
                </a14:m>
                <a:endParaRPr lang="en-US" altLang="zh-CN" dirty="0"/>
              </a:p>
              <a:p>
                <a:pPr marL="0" indent="0">
                  <a:buNone/>
                </a:pPr>
                <a:endParaRPr lang="en-US" altLang="zh-CN" dirty="0"/>
              </a:p>
              <a:p>
                <a:r>
                  <a:rPr lang="en-US" altLang="zh-CN" dirty="0" err="1"/>
                  <a:t>Softmax</a:t>
                </a:r>
                <a:r>
                  <a:rPr lang="zh-CN" altLang="en-US" dirty="0"/>
                  <a:t>：</a:t>
                </a:r>
                <a:endParaRPr lang="en-US" altLang="zh-CN" dirty="0"/>
              </a:p>
              <a:p>
                <a:pPr marL="0" indent="0">
                  <a:buNone/>
                </a:pPr>
                <a:r>
                  <a:rPr lang="en-US" altLang="zh-CN" dirty="0"/>
                  <a:t>	</a:t>
                </a:r>
              </a:p>
              <a:p>
                <a:pPr marL="0" indent="0">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up>
                        </m:sSup>
                      </m:num>
                      <m:den>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up>
                            </m:sSup>
                          </m:e>
                        </m:nary>
                      </m:den>
                    </m:f>
                  </m:oMath>
                </a14:m>
                <a:endParaRPr lang="en-US" altLang="zh-CN" dirty="0"/>
              </a:p>
            </p:txBody>
          </p:sp>
        </mc:Choice>
        <mc:Fallback xmlns="">
          <p:sp>
            <p:nvSpPr>
              <p:cNvPr id="2" name="内容占位符 1">
                <a:extLst>
                  <a:ext uri="{FF2B5EF4-FFF2-40B4-BE49-F238E27FC236}">
                    <a16:creationId xmlns:a16="http://schemas.microsoft.com/office/drawing/2014/main" id="{9AD3144C-4F5C-4748-B11E-969FAF394ACA}"/>
                  </a:ext>
                </a:extLst>
              </p:cNvPr>
              <p:cNvSpPr>
                <a:spLocks noGrp="1" noRot="1" noChangeAspect="1" noMove="1" noResize="1" noEditPoints="1" noAdjustHandles="1" noChangeArrowheads="1" noChangeShapeType="1" noTextEdit="1"/>
              </p:cNvSpPr>
              <p:nvPr>
                <p:ph sz="half" idx="1"/>
              </p:nvPr>
            </p:nvSpPr>
            <p:spPr>
              <a:blipFill>
                <a:blip r:embed="rId2"/>
                <a:stretch>
                  <a:fillRect l="-1966" t="-2604"/>
                </a:stretch>
              </a:blipFill>
            </p:spPr>
            <p:txBody>
              <a:bodyPr/>
              <a:lstStyle/>
              <a:p>
                <a:r>
                  <a:rPr lang="zh-CN" altLang="en-US">
                    <a:noFill/>
                  </a:rPr>
                  <a:t> </a:t>
                </a:r>
              </a:p>
            </p:txBody>
          </p:sp>
        </mc:Fallback>
      </mc:AlternateContent>
      <p:sp>
        <p:nvSpPr>
          <p:cNvPr id="3" name="标题 2">
            <a:extLst>
              <a:ext uri="{FF2B5EF4-FFF2-40B4-BE49-F238E27FC236}">
                <a16:creationId xmlns="" xmlns:a16="http://schemas.microsoft.com/office/drawing/2014/main" id="{F367FD3A-D74F-41AF-AE1D-08F036C0D3C5}"/>
              </a:ext>
            </a:extLst>
          </p:cNvPr>
          <p:cNvSpPr>
            <a:spLocks noGrp="1"/>
          </p:cNvSpPr>
          <p:nvPr>
            <p:ph type="title"/>
          </p:nvPr>
        </p:nvSpPr>
        <p:spPr/>
        <p:txBody>
          <a:bodyPr/>
          <a:lstStyle/>
          <a:p>
            <a:r>
              <a:rPr lang="en-US" altLang="zh-CN" dirty="0" err="1"/>
              <a:t>ReLu</a:t>
            </a:r>
            <a:r>
              <a:rPr lang="zh-CN" altLang="en-US" dirty="0"/>
              <a:t>和</a:t>
            </a:r>
            <a:r>
              <a:rPr lang="en-US" altLang="zh-CN" dirty="0" err="1"/>
              <a:t>Softmax</a:t>
            </a:r>
            <a:endParaRPr lang="zh-CN" altLang="en-US" dirty="0"/>
          </a:p>
        </p:txBody>
      </p:sp>
      <p:pic>
        <p:nvPicPr>
          <p:cNvPr id="5" name="图片 4">
            <a:extLst>
              <a:ext uri="{FF2B5EF4-FFF2-40B4-BE49-F238E27FC236}">
                <a16:creationId xmlns="" xmlns:a16="http://schemas.microsoft.com/office/drawing/2014/main" id="{B15BBB0F-C6A4-48C2-BCE0-4B6F39548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771550"/>
            <a:ext cx="3428502" cy="1941389"/>
          </a:xfrm>
          <a:prstGeom prst="rect">
            <a:avLst/>
          </a:prstGeom>
        </p:spPr>
      </p:pic>
    </p:spTree>
    <p:extLst>
      <p:ext uri="{BB962C8B-B14F-4D97-AF65-F5344CB8AC3E}">
        <p14:creationId xmlns:p14="http://schemas.microsoft.com/office/powerpoint/2010/main" val="512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用于承载深度学习算法的嵌入式</a:t>
            </a:r>
            <a:r>
              <a:rPr kumimoji="1" lang="en-US" altLang="zh-CN" dirty="0"/>
              <a:t>SoC</a:t>
            </a:r>
            <a:endParaRPr kumimoji="1" lang="zh-CN" altLang="en-US" dirty="0"/>
          </a:p>
        </p:txBody>
      </p:sp>
      <p:graphicFrame>
        <p:nvGraphicFramePr>
          <p:cNvPr id="2" name="表格 1">
            <a:extLst>
              <a:ext uri="{FF2B5EF4-FFF2-40B4-BE49-F238E27FC236}">
                <a16:creationId xmlns="" xmlns:a16="http://schemas.microsoft.com/office/drawing/2014/main" id="{0566B0D9-C93D-4CFD-8723-994C655D8030}"/>
              </a:ext>
            </a:extLst>
          </p:cNvPr>
          <p:cNvGraphicFramePr>
            <a:graphicFrameLocks noGrp="1"/>
          </p:cNvGraphicFramePr>
          <p:nvPr>
            <p:extLst/>
          </p:nvPr>
        </p:nvGraphicFramePr>
        <p:xfrm>
          <a:off x="359999" y="1059582"/>
          <a:ext cx="7722392" cy="3294366"/>
        </p:xfrm>
        <a:graphic>
          <a:graphicData uri="http://schemas.openxmlformats.org/drawingml/2006/table">
            <a:tbl>
              <a:tblPr>
                <a:tableStyleId>{5C22544A-7EE6-4342-B048-85BDC9FD1C3A}</a:tableStyleId>
              </a:tblPr>
              <a:tblGrid>
                <a:gridCol w="1090034">
                  <a:extLst>
                    <a:ext uri="{9D8B030D-6E8A-4147-A177-3AD203B41FA5}">
                      <a16:colId xmlns="" xmlns:a16="http://schemas.microsoft.com/office/drawing/2014/main" val="4226075269"/>
                    </a:ext>
                  </a:extLst>
                </a:gridCol>
                <a:gridCol w="1016497">
                  <a:extLst>
                    <a:ext uri="{9D8B030D-6E8A-4147-A177-3AD203B41FA5}">
                      <a16:colId xmlns="" xmlns:a16="http://schemas.microsoft.com/office/drawing/2014/main" val="3084565307"/>
                    </a:ext>
                  </a:extLst>
                </a:gridCol>
                <a:gridCol w="1715570">
                  <a:extLst>
                    <a:ext uri="{9D8B030D-6E8A-4147-A177-3AD203B41FA5}">
                      <a16:colId xmlns="" xmlns:a16="http://schemas.microsoft.com/office/drawing/2014/main" val="2999399843"/>
                    </a:ext>
                  </a:extLst>
                </a:gridCol>
                <a:gridCol w="1319956">
                  <a:extLst>
                    <a:ext uri="{9D8B030D-6E8A-4147-A177-3AD203B41FA5}">
                      <a16:colId xmlns="" xmlns:a16="http://schemas.microsoft.com/office/drawing/2014/main" val="1608899834"/>
                    </a:ext>
                  </a:extLst>
                </a:gridCol>
                <a:gridCol w="1186842">
                  <a:extLst>
                    <a:ext uri="{9D8B030D-6E8A-4147-A177-3AD203B41FA5}">
                      <a16:colId xmlns="" xmlns:a16="http://schemas.microsoft.com/office/drawing/2014/main" val="2196378587"/>
                    </a:ext>
                  </a:extLst>
                </a:gridCol>
                <a:gridCol w="1393493">
                  <a:extLst>
                    <a:ext uri="{9D8B030D-6E8A-4147-A177-3AD203B41FA5}">
                      <a16:colId xmlns="" xmlns:a16="http://schemas.microsoft.com/office/drawing/2014/main" val="1723943624"/>
                    </a:ext>
                  </a:extLst>
                </a:gridCol>
              </a:tblGrid>
              <a:tr h="299488">
                <a:tc>
                  <a:txBody>
                    <a:bodyPr/>
                    <a:lstStyle/>
                    <a:p>
                      <a:pPr algn="just">
                        <a:spcAft>
                          <a:spcPts val="0"/>
                        </a:spcAft>
                      </a:pPr>
                      <a:r>
                        <a:rPr lang="zh-CN" sz="1500" kern="100">
                          <a:effectLst/>
                        </a:rPr>
                        <a:t>芯片型号</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厂家</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dirty="0">
                          <a:effectLst/>
                        </a:rPr>
                        <a:t>CPU</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GPU</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DLA</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DSP</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247348479"/>
                  </a:ext>
                </a:extLst>
              </a:tr>
              <a:tr h="299488">
                <a:tc>
                  <a:txBody>
                    <a:bodyPr/>
                    <a:lstStyle/>
                    <a:p>
                      <a:pPr algn="just">
                        <a:spcAft>
                          <a:spcPts val="0"/>
                        </a:spcAft>
                      </a:pPr>
                      <a:r>
                        <a:rPr lang="en-US" sz="1500" kern="100">
                          <a:effectLst/>
                        </a:rPr>
                        <a:t>RK3399</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瑞芯微</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A72x2+A53x4</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Mali-T864</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573402075"/>
                  </a:ext>
                </a:extLst>
              </a:tr>
              <a:tr h="299488">
                <a:tc>
                  <a:txBody>
                    <a:bodyPr/>
                    <a:lstStyle/>
                    <a:p>
                      <a:pPr algn="just">
                        <a:spcAft>
                          <a:spcPts val="0"/>
                        </a:spcAft>
                      </a:pPr>
                      <a:r>
                        <a:rPr lang="en-US" sz="1500" kern="100">
                          <a:effectLst/>
                        </a:rPr>
                        <a:t>RK3288</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瑞芯微</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dirty="0">
                          <a:effectLst/>
                        </a:rPr>
                        <a:t>A17x4</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Mali-T764</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1226783788"/>
                  </a:ext>
                </a:extLst>
              </a:tr>
              <a:tr h="299488">
                <a:tc>
                  <a:txBody>
                    <a:bodyPr/>
                    <a:lstStyle/>
                    <a:p>
                      <a:pPr algn="just">
                        <a:spcAft>
                          <a:spcPts val="0"/>
                        </a:spcAft>
                      </a:pPr>
                      <a:r>
                        <a:rPr lang="en-US" sz="1500" kern="100">
                          <a:effectLst/>
                        </a:rPr>
                        <a:t>Hi3519</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dirty="0">
                          <a:effectLst/>
                        </a:rPr>
                        <a:t>海思</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dirty="0">
                          <a:effectLst/>
                        </a:rPr>
                        <a:t>A7x1+A17x1</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dirty="0">
                          <a:effectLst/>
                        </a:rPr>
                        <a:t>无</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2539015042"/>
                  </a:ext>
                </a:extLst>
              </a:tr>
              <a:tr h="299488">
                <a:tc>
                  <a:txBody>
                    <a:bodyPr/>
                    <a:lstStyle/>
                    <a:p>
                      <a:pPr algn="just">
                        <a:spcAft>
                          <a:spcPts val="0"/>
                        </a:spcAft>
                      </a:pPr>
                      <a:r>
                        <a:rPr lang="en-US" sz="1500" kern="100">
                          <a:effectLst/>
                        </a:rPr>
                        <a:t>S5L</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安霸</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A53x4</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55384870"/>
                  </a:ext>
                </a:extLst>
              </a:tr>
              <a:tr h="299488">
                <a:tc>
                  <a:txBody>
                    <a:bodyPr/>
                    <a:lstStyle/>
                    <a:p>
                      <a:pPr algn="just">
                        <a:spcAft>
                          <a:spcPts val="0"/>
                        </a:spcAft>
                      </a:pPr>
                      <a:r>
                        <a:rPr lang="en-US" sz="1500" kern="100">
                          <a:effectLst/>
                        </a:rPr>
                        <a:t>RV1108</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dirty="0">
                          <a:effectLst/>
                        </a:rPr>
                        <a:t>瑞芯微</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A7x1</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CEVA XM4</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660611"/>
                  </a:ext>
                </a:extLst>
              </a:tr>
              <a:tr h="299488">
                <a:tc>
                  <a:txBody>
                    <a:bodyPr/>
                    <a:lstStyle/>
                    <a:p>
                      <a:pPr algn="just">
                        <a:spcAft>
                          <a:spcPts val="0"/>
                        </a:spcAft>
                      </a:pPr>
                      <a:r>
                        <a:rPr lang="en-US" sz="1500" kern="100">
                          <a:effectLst/>
                        </a:rPr>
                        <a:t>AR9X01</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dirty="0">
                          <a:effectLst/>
                        </a:rPr>
                        <a:t>酷芯微</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未知</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未知</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CEVA XM4</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2303591366"/>
                  </a:ext>
                </a:extLst>
              </a:tr>
              <a:tr h="299488">
                <a:tc>
                  <a:txBody>
                    <a:bodyPr/>
                    <a:lstStyle/>
                    <a:p>
                      <a:pPr algn="just">
                        <a:spcAft>
                          <a:spcPts val="0"/>
                        </a:spcAft>
                      </a:pPr>
                      <a:r>
                        <a:rPr lang="en-US" sz="1500" kern="100">
                          <a:effectLst/>
                        </a:rPr>
                        <a:t>CV22S</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dirty="0">
                          <a:effectLst/>
                        </a:rPr>
                        <a:t>安霸</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A53x4</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CVflow</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无</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530255865"/>
                  </a:ext>
                </a:extLst>
              </a:tr>
              <a:tr h="299488">
                <a:tc>
                  <a:txBody>
                    <a:bodyPr/>
                    <a:lstStyle/>
                    <a:p>
                      <a:pPr algn="just">
                        <a:spcAft>
                          <a:spcPts val="0"/>
                        </a:spcAft>
                      </a:pPr>
                      <a:r>
                        <a:rPr lang="en-US" sz="1500" kern="100">
                          <a:effectLst/>
                        </a:rPr>
                        <a:t>Kirin970</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海思</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A73x4+A53x4</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Mali-G72x12</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寒武纪</a:t>
                      </a:r>
                      <a:r>
                        <a:rPr lang="en-US" sz="1500" kern="100">
                          <a:effectLst/>
                        </a:rPr>
                        <a:t>1A</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Tensilica P6</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3344005960"/>
                  </a:ext>
                </a:extLst>
              </a:tr>
              <a:tr h="598974">
                <a:tc>
                  <a:txBody>
                    <a:bodyPr/>
                    <a:lstStyle/>
                    <a:p>
                      <a:pPr algn="just">
                        <a:spcAft>
                          <a:spcPts val="0"/>
                        </a:spcAft>
                      </a:pPr>
                      <a:r>
                        <a:rPr lang="en-US" sz="1500" kern="100">
                          <a:effectLst/>
                        </a:rPr>
                        <a:t>Hi3559A</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zh-CN" sz="1500" kern="100">
                          <a:effectLst/>
                        </a:rPr>
                        <a:t>海思</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A73x2+A53x3</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Mali-G71x2</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a:effectLst/>
                        </a:rPr>
                        <a:t>NNIEx2</a:t>
                      </a:r>
                      <a:endParaRPr lang="zh-CN" sz="1500" kern="100">
                        <a:effectLst/>
                        <a:latin typeface="Times New Roman" panose="02020603050405020304" pitchFamily="18" charset="0"/>
                        <a:ea typeface="仿宋体"/>
                        <a:cs typeface="Times New Roman" panose="02020603050405020304" pitchFamily="18" charset="0"/>
                      </a:endParaRPr>
                    </a:p>
                  </a:txBody>
                  <a:tcPr marL="51435" marR="51435" marT="0" marB="0"/>
                </a:tc>
                <a:tc>
                  <a:txBody>
                    <a:bodyPr/>
                    <a:lstStyle/>
                    <a:p>
                      <a:pPr algn="just">
                        <a:spcAft>
                          <a:spcPts val="0"/>
                        </a:spcAft>
                      </a:pPr>
                      <a:r>
                        <a:rPr lang="en-US" sz="1500" kern="100" dirty="0" err="1">
                          <a:effectLst/>
                        </a:rPr>
                        <a:t>Tensilica</a:t>
                      </a:r>
                      <a:r>
                        <a:rPr lang="en-US" sz="1500" kern="100" dirty="0">
                          <a:effectLst/>
                        </a:rPr>
                        <a:t> P6x4</a:t>
                      </a:r>
                      <a:endParaRPr lang="zh-CN" sz="1500" kern="100" dirty="0">
                        <a:effectLst/>
                        <a:latin typeface="Times New Roman" panose="02020603050405020304" pitchFamily="18" charset="0"/>
                        <a:ea typeface="仿宋体"/>
                        <a:cs typeface="Times New Roman" panose="02020603050405020304" pitchFamily="18" charset="0"/>
                      </a:endParaRPr>
                    </a:p>
                  </a:txBody>
                  <a:tcPr marL="51435" marR="51435" marT="0" marB="0"/>
                </a:tc>
                <a:extLst>
                  <a:ext uri="{0D108BD9-81ED-4DB2-BD59-A6C34878D82A}">
                    <a16:rowId xmlns="" xmlns:a16="http://schemas.microsoft.com/office/drawing/2014/main" val="1366215992"/>
                  </a:ext>
                </a:extLst>
              </a:tr>
            </a:tbl>
          </a:graphicData>
        </a:graphic>
      </p:graphicFrame>
    </p:spTree>
    <p:extLst>
      <p:ext uri="{BB962C8B-B14F-4D97-AF65-F5344CB8AC3E}">
        <p14:creationId xmlns:p14="http://schemas.microsoft.com/office/powerpoint/2010/main" val="684813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err="1"/>
              <a:t>Tengine</a:t>
            </a:r>
            <a:r>
              <a:rPr kumimoji="1" lang="zh-CN" altLang="en-US" dirty="0"/>
              <a:t>的设计思路</a:t>
            </a:r>
          </a:p>
        </p:txBody>
      </p:sp>
      <p:sp>
        <p:nvSpPr>
          <p:cNvPr id="8" name="Content Placeholder 2">
            <a:extLst>
              <a:ext uri="{FF2B5EF4-FFF2-40B4-BE49-F238E27FC236}">
                <a16:creationId xmlns="" xmlns:a16="http://schemas.microsoft.com/office/drawing/2014/main" id="{DE906A99-971E-4E2C-BC0F-856774DD4944}"/>
              </a:ext>
            </a:extLst>
          </p:cNvPr>
          <p:cNvSpPr txBox="1">
            <a:spLocks/>
          </p:cNvSpPr>
          <p:nvPr/>
        </p:nvSpPr>
        <p:spPr>
          <a:xfrm>
            <a:off x="575556" y="843558"/>
            <a:ext cx="7614846" cy="4178490"/>
          </a:xfrm>
          <a:prstGeom prst="rect">
            <a:avLst/>
          </a:prstGeom>
        </p:spPr>
        <p:txBody>
          <a:bodyPr vert="horz" lIns="0" tIns="0" rIns="0" bIns="0">
            <a:noAutofit/>
          </a:bodyPr>
          <a:lstStyle>
            <a:lvl1pPr marL="353226" indent="-353226" algn="l" rtl="0" eaLnBrk="1" latinLnBrk="0" hangingPunct="1">
              <a:spcBef>
                <a:spcPts val="533"/>
              </a:spcBef>
              <a:buClr>
                <a:schemeClr val="accent5"/>
              </a:buClr>
              <a:buSzPct val="95000"/>
              <a:buFont typeface="Wingdings" charset="2"/>
              <a:buChar char="§"/>
              <a:defRPr kumimoji="0" sz="32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1070259" indent="-353226" algn="l" rtl="0" eaLnBrk="1" latinLnBrk="0" hangingPunct="1">
              <a:spcBef>
                <a:spcPts val="533"/>
              </a:spcBef>
              <a:buClr>
                <a:schemeClr val="accent5"/>
              </a:buClr>
              <a:buSzPct val="95000"/>
              <a:buFont typeface="Wingdings" panose="05000000000000000000" pitchFamily="2" charset="2"/>
              <a:buChar char="Ø"/>
              <a:defRPr kumimoji="0" sz="2667" b="0" i="0" kern="1200" baseline="0">
                <a:solidFill>
                  <a:schemeClr val="tx1"/>
                </a:solidFill>
                <a:latin typeface="Arial" panose="020B0604020202020204" pitchFamily="34" charset="0"/>
                <a:ea typeface="微软雅黑" panose="020B0503020204020204" pitchFamily="34" charset="-122"/>
                <a:cs typeface="Gill Sans MT"/>
              </a:defRPr>
            </a:lvl5pPr>
            <a:lvl6pPr marL="2085078" indent="-342900" algn="l" rtl="0" eaLnBrk="1" latinLnBrk="0" hangingPunct="1">
              <a:spcBef>
                <a:spcPts val="333"/>
              </a:spcBef>
              <a:buClr>
                <a:schemeClr val="accent3">
                  <a:tint val="85000"/>
                  <a:satMod val="275000"/>
                </a:schemeClr>
              </a:buClr>
              <a:buSzPct val="100000"/>
              <a:buFont typeface="Wingdings" panose="05000000000000000000" pitchFamily="2" charset="2"/>
              <a:buChar char="Ø"/>
              <a:defRPr kumimoji="0" sz="2267" kern="1200" baseline="0">
                <a:solidFill>
                  <a:schemeClr val="tx1"/>
                </a:solidFill>
                <a:latin typeface="+mn-lt"/>
                <a:ea typeface="+mn-ea"/>
                <a:cs typeface="+mn-cs"/>
              </a:defRPr>
            </a:lvl6pPr>
            <a:lvl7pPr marL="2266046"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7pPr>
            <a:lvl8pPr marL="2558443" indent="-243663" algn="l" rtl="0" eaLnBrk="1" latinLnBrk="0" hangingPunct="1">
              <a:spcBef>
                <a:spcPts val="343"/>
              </a:spcBef>
              <a:buClr>
                <a:schemeClr val="accent3">
                  <a:tint val="85000"/>
                  <a:satMod val="275000"/>
                </a:schemeClr>
              </a:buClr>
              <a:buSzPct val="100000"/>
              <a:buFont typeface="Verdana"/>
              <a:buChar char="◦"/>
              <a:defRPr kumimoji="0" sz="2000" kern="1200" baseline="0">
                <a:solidFill>
                  <a:schemeClr val="tx1"/>
                </a:solidFill>
                <a:latin typeface="+mn-lt"/>
                <a:ea typeface="+mn-ea"/>
                <a:cs typeface="+mn-cs"/>
              </a:defRPr>
            </a:lvl8pPr>
            <a:lvl9pPr marL="2863010"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9pPr>
          </a:lstStyle>
          <a:p>
            <a:pPr marL="264920" indent="-264920">
              <a:spcBef>
                <a:spcPts val="400"/>
              </a:spcBef>
              <a:buClr>
                <a:srgbClr val="00B1DB"/>
              </a:buClr>
            </a:pPr>
            <a:r>
              <a:rPr lang="zh-CN" altLang="en-US" sz="1800" dirty="0">
                <a:solidFill>
                  <a:srgbClr val="000000">
                    <a:lumMod val="75000"/>
                    <a:lumOff val="25000"/>
                  </a:srgbClr>
                </a:solidFill>
                <a:latin typeface="宋体" panose="02010600030101010101" pitchFamily="2" charset="-122"/>
                <a:ea typeface="宋体" panose="02010600030101010101" pitchFamily="2" charset="-122"/>
              </a:rPr>
              <a:t>针对当前主流前端智能</a:t>
            </a:r>
            <a:r>
              <a:rPr lang="en-US" altLang="zh-CN" sz="1800" dirty="0">
                <a:solidFill>
                  <a:srgbClr val="000000">
                    <a:lumMod val="75000"/>
                    <a:lumOff val="25000"/>
                  </a:srgbClr>
                </a:solidFill>
                <a:latin typeface="宋体" panose="02010600030101010101" pitchFamily="2" charset="-122"/>
                <a:ea typeface="宋体" panose="02010600030101010101" pitchFamily="2" charset="-122"/>
              </a:rPr>
              <a:t>AI</a:t>
            </a:r>
            <a:r>
              <a:rPr lang="zh-CN" altLang="en-US" sz="1800" dirty="0">
                <a:solidFill>
                  <a:srgbClr val="000000">
                    <a:lumMod val="75000"/>
                    <a:lumOff val="25000"/>
                  </a:srgbClr>
                </a:solidFill>
                <a:latin typeface="宋体" panose="02010600030101010101" pitchFamily="2" charset="-122"/>
                <a:ea typeface="宋体" panose="02010600030101010101" pitchFamily="2" charset="-122"/>
              </a:rPr>
              <a:t>计算框架的不足，我们提出了</a:t>
            </a:r>
            <a:r>
              <a:rPr lang="en-US" altLang="zh-CN" sz="1800" dirty="0" err="1">
                <a:solidFill>
                  <a:srgbClr val="000000">
                    <a:lumMod val="75000"/>
                    <a:lumOff val="25000"/>
                  </a:srgbClr>
                </a:solidFill>
                <a:latin typeface="宋体" panose="02010600030101010101" pitchFamily="2" charset="-122"/>
                <a:ea typeface="宋体" panose="02010600030101010101" pitchFamily="2" charset="-122"/>
              </a:rPr>
              <a:t>Tengine</a:t>
            </a:r>
            <a:r>
              <a:rPr lang="zh-CN" altLang="en-US" sz="1800" dirty="0">
                <a:solidFill>
                  <a:srgbClr val="000000">
                    <a:lumMod val="75000"/>
                    <a:lumOff val="25000"/>
                  </a:srgbClr>
                </a:solidFill>
                <a:latin typeface="宋体" panose="02010600030101010101" pitchFamily="2" charset="-122"/>
                <a:ea typeface="宋体" panose="02010600030101010101" pitchFamily="2" charset="-122"/>
              </a:rPr>
              <a:t> 计算框架</a:t>
            </a:r>
            <a:endParaRPr lang="en-US" altLang="zh-CN" sz="18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buNone/>
            </a:pPr>
            <a:r>
              <a:rPr lang="zh-CN" altLang="en-US" sz="1500" b="1" dirty="0">
                <a:solidFill>
                  <a:srgbClr val="000000">
                    <a:lumMod val="75000"/>
                    <a:lumOff val="25000"/>
                  </a:srgbClr>
                </a:solidFill>
                <a:latin typeface="宋体" panose="02010600030101010101" pitchFamily="2" charset="-122"/>
                <a:ea typeface="宋体" panose="02010600030101010101" pitchFamily="2" charset="-122"/>
              </a:rPr>
              <a:t>解决前端智能的性能问题</a:t>
            </a:r>
            <a:endParaRPr lang="en-US" altLang="zh-CN" sz="1500" b="1"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支持 </a:t>
            </a:r>
            <a:r>
              <a:rPr lang="en-US" altLang="zh-CN" sz="1500" dirty="0">
                <a:solidFill>
                  <a:srgbClr val="000000">
                    <a:lumMod val="75000"/>
                    <a:lumOff val="25000"/>
                  </a:srgbClr>
                </a:solidFill>
                <a:latin typeface="宋体" panose="02010600030101010101" pitchFamily="2" charset="-122"/>
                <a:ea typeface="宋体" panose="02010600030101010101" pitchFamily="2" charset="-122"/>
              </a:rPr>
              <a:t>DLA</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 ，</a:t>
            </a:r>
            <a:r>
              <a:rPr lang="en-US" altLang="zh-CN" sz="1500" dirty="0">
                <a:solidFill>
                  <a:srgbClr val="000000">
                    <a:lumMod val="75000"/>
                    <a:lumOff val="25000"/>
                  </a:srgbClr>
                </a:solidFill>
                <a:latin typeface="宋体" panose="02010600030101010101" pitchFamily="2" charset="-122"/>
                <a:ea typeface="宋体" panose="02010600030101010101" pitchFamily="2" charset="-122"/>
              </a:rPr>
              <a:t>DSP</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加速</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支持 嵌入式</a:t>
            </a:r>
            <a:r>
              <a:rPr lang="en-US" altLang="zh-CN" sz="1500" dirty="0">
                <a:solidFill>
                  <a:srgbClr val="000000">
                    <a:lumMod val="75000"/>
                    <a:lumOff val="25000"/>
                  </a:srgbClr>
                </a:solidFill>
                <a:latin typeface="宋体" panose="02010600030101010101" pitchFamily="2" charset="-122"/>
                <a:ea typeface="宋体" panose="02010600030101010101" pitchFamily="2" charset="-122"/>
              </a:rPr>
              <a:t>GPU</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加速</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支持包含</a:t>
            </a:r>
            <a:r>
              <a:rPr lang="en-US" altLang="zh-CN" sz="1500" dirty="0">
                <a:solidFill>
                  <a:srgbClr val="000000">
                    <a:lumMod val="75000"/>
                    <a:lumOff val="25000"/>
                  </a:srgbClr>
                </a:solidFill>
                <a:latin typeface="宋体" panose="02010600030101010101" pitchFamily="2" charset="-122"/>
                <a:ea typeface="宋体" panose="02010600030101010101" pitchFamily="2" charset="-122"/>
              </a:rPr>
              <a:t>DLA,CPU,GPU</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异构计算加速</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针对每一个支持的硬件平台优化到极致的性能</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支持低精度计算</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buNone/>
            </a:pPr>
            <a:r>
              <a:rPr lang="zh-CN" altLang="en-US" sz="1500" b="1" dirty="0">
                <a:solidFill>
                  <a:srgbClr val="000000">
                    <a:lumMod val="75000"/>
                    <a:lumOff val="25000"/>
                  </a:srgbClr>
                </a:solidFill>
                <a:latin typeface="宋体" panose="02010600030101010101" pitchFamily="2" charset="-122"/>
                <a:ea typeface="宋体" panose="02010600030101010101" pitchFamily="2" charset="-122"/>
              </a:rPr>
              <a:t>解决从低端设备的运行问题</a:t>
            </a:r>
            <a:endParaRPr lang="en-US" altLang="zh-CN" sz="1500" b="1"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支持没有</a:t>
            </a:r>
            <a:r>
              <a:rPr lang="en-US" altLang="zh-CN" sz="1500" dirty="0">
                <a:solidFill>
                  <a:srgbClr val="000000">
                    <a:lumMod val="75000"/>
                    <a:lumOff val="25000"/>
                  </a:srgbClr>
                </a:solidFill>
                <a:latin typeface="宋体" panose="02010600030101010101" pitchFamily="2" charset="-122"/>
                <a:ea typeface="宋体" panose="02010600030101010101" pitchFamily="2" charset="-122"/>
              </a:rPr>
              <a:t>OS</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a:t>
            </a:r>
            <a:r>
              <a:rPr lang="en-US" altLang="zh-CN" sz="1500" dirty="0" err="1">
                <a:solidFill>
                  <a:srgbClr val="000000">
                    <a:lumMod val="75000"/>
                    <a:lumOff val="25000"/>
                  </a:srgbClr>
                </a:solidFill>
                <a:latin typeface="宋体" panose="02010600030101010101" pitchFamily="2" charset="-122"/>
                <a:ea typeface="宋体" panose="02010600030101010101" pitchFamily="2" charset="-122"/>
              </a:rPr>
              <a:t>Baremetal</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）的计算环境</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模块化的系统设计，可以定制系统到极低的内存占用</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buNone/>
            </a:pPr>
            <a:r>
              <a:rPr lang="zh-CN" altLang="en-US" sz="1500" b="1" dirty="0">
                <a:solidFill>
                  <a:srgbClr val="000000">
                    <a:lumMod val="75000"/>
                    <a:lumOff val="25000"/>
                  </a:srgbClr>
                </a:solidFill>
                <a:latin typeface="宋体" panose="02010600030101010101" pitchFamily="2" charset="-122"/>
                <a:ea typeface="宋体" panose="02010600030101010101" pitchFamily="2" charset="-122"/>
              </a:rPr>
              <a:t>多设备通过网络协同计算问题</a:t>
            </a:r>
            <a:endParaRPr lang="en-US" altLang="zh-CN" sz="1500" b="1"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支持客户</a:t>
            </a:r>
            <a:r>
              <a:rPr lang="en-US" altLang="zh-CN" sz="1500" dirty="0">
                <a:solidFill>
                  <a:srgbClr val="000000">
                    <a:lumMod val="75000"/>
                    <a:lumOff val="25000"/>
                  </a:srgbClr>
                </a:solidFill>
                <a:latin typeface="宋体" panose="02010600030101010101" pitchFamily="2" charset="-122"/>
                <a:ea typeface="宋体" panose="02010600030101010101" pitchFamily="2" charset="-122"/>
              </a:rPr>
              <a:t>/</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服务器计算模型，让极低端的</a:t>
            </a:r>
            <a:r>
              <a:rPr lang="en-US" altLang="zh-CN" sz="1500" dirty="0">
                <a:solidFill>
                  <a:srgbClr val="000000">
                    <a:lumMod val="75000"/>
                    <a:lumOff val="25000"/>
                  </a:srgbClr>
                </a:solidFill>
                <a:latin typeface="宋体" panose="02010600030101010101" pitchFamily="2" charset="-122"/>
                <a:ea typeface="宋体" panose="02010600030101010101" pitchFamily="2" charset="-122"/>
              </a:rPr>
              <a:t>IoT</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设备可以使用智能控制设备提供的智能</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r>
              <a:rPr lang="zh-CN" altLang="en-US" sz="1500" dirty="0">
                <a:solidFill>
                  <a:srgbClr val="000000">
                    <a:lumMod val="75000"/>
                    <a:lumOff val="25000"/>
                  </a:srgbClr>
                </a:solidFill>
                <a:latin typeface="宋体" panose="02010600030101010101" pitchFamily="2" charset="-122"/>
                <a:ea typeface="宋体" panose="02010600030101010101" pitchFamily="2" charset="-122"/>
              </a:rPr>
              <a:t>分布式协同计算，让多个低端</a:t>
            </a:r>
            <a:r>
              <a:rPr lang="en-US" altLang="zh-CN" sz="1500" dirty="0">
                <a:solidFill>
                  <a:srgbClr val="000000">
                    <a:lumMod val="75000"/>
                    <a:lumOff val="25000"/>
                  </a:srgbClr>
                </a:solidFill>
                <a:latin typeface="宋体" panose="02010600030101010101" pitchFamily="2" charset="-122"/>
                <a:ea typeface="宋体" panose="02010600030101010101" pitchFamily="2" charset="-122"/>
              </a:rPr>
              <a:t>IoT</a:t>
            </a:r>
            <a:r>
              <a:rPr lang="zh-CN" altLang="en-US" sz="1500" dirty="0">
                <a:solidFill>
                  <a:srgbClr val="000000">
                    <a:lumMod val="75000"/>
                    <a:lumOff val="25000"/>
                  </a:srgbClr>
                </a:solidFill>
                <a:latin typeface="宋体" panose="02010600030101010101" pitchFamily="2" charset="-122"/>
                <a:ea typeface="宋体" panose="02010600030101010101" pitchFamily="2" charset="-122"/>
              </a:rPr>
              <a:t>设备可以共同完成复杂的智能任务</a:t>
            </a:r>
            <a:endParaRPr lang="en-US" altLang="zh-CN" sz="1500" dirty="0">
              <a:solidFill>
                <a:srgbClr val="000000">
                  <a:lumMod val="75000"/>
                  <a:lumOff val="25000"/>
                </a:srgbClr>
              </a:solidFill>
              <a:latin typeface="宋体" panose="02010600030101010101" pitchFamily="2" charset="-122"/>
              <a:ea typeface="宋体" panose="02010600030101010101" pitchFamily="2" charset="-122"/>
            </a:endParaRPr>
          </a:p>
          <a:p>
            <a:pPr marL="802694" lvl="1" indent="-264920">
              <a:spcBef>
                <a:spcPts val="400"/>
              </a:spcBef>
              <a:buClr>
                <a:srgbClr val="00B1DB"/>
              </a:buClr>
            </a:pPr>
            <a:endParaRPr lang="en-US" altLang="zh-CN" sz="1200" dirty="0">
              <a:solidFill>
                <a:srgbClr val="000000">
                  <a:lumMod val="75000"/>
                  <a:lumOff val="25000"/>
                </a:srgbClr>
              </a:solidFill>
            </a:endParaRPr>
          </a:p>
          <a:p>
            <a:pPr marL="802694" lvl="1" indent="-264920">
              <a:spcBef>
                <a:spcPts val="400"/>
              </a:spcBef>
              <a:buClr>
                <a:srgbClr val="00B1DB"/>
              </a:buClr>
            </a:pPr>
            <a:endParaRPr lang="en-US" altLang="zh-CN" sz="1200" dirty="0">
              <a:solidFill>
                <a:srgbClr val="000000">
                  <a:lumMod val="75000"/>
                  <a:lumOff val="25000"/>
                </a:srgbClr>
              </a:solidFill>
            </a:endParaRPr>
          </a:p>
          <a:p>
            <a:pPr marL="264920" indent="-264920">
              <a:spcBef>
                <a:spcPts val="400"/>
              </a:spcBef>
              <a:buClr>
                <a:srgbClr val="00B1DB"/>
              </a:buClr>
              <a:buNone/>
            </a:pPr>
            <a:endParaRPr lang="en-US" altLang="zh-CN" sz="1200" dirty="0">
              <a:solidFill>
                <a:srgbClr val="000000">
                  <a:lumMod val="75000"/>
                  <a:lumOff val="25000"/>
                </a:srgbClr>
              </a:solidFill>
            </a:endParaRPr>
          </a:p>
          <a:p>
            <a:pPr marL="264920" indent="-264920">
              <a:spcBef>
                <a:spcPts val="400"/>
              </a:spcBef>
              <a:buClr>
                <a:srgbClr val="00B1DB"/>
              </a:buClr>
            </a:pPr>
            <a:endParaRPr lang="en-US" sz="1200" dirty="0">
              <a:solidFill>
                <a:srgbClr val="000000">
                  <a:lumMod val="75000"/>
                  <a:lumOff val="25000"/>
                </a:srgbClr>
              </a:solidFill>
            </a:endParaRPr>
          </a:p>
        </p:txBody>
      </p:sp>
    </p:spTree>
    <p:extLst>
      <p:ext uri="{BB962C8B-B14F-4D97-AF65-F5344CB8AC3E}">
        <p14:creationId xmlns:p14="http://schemas.microsoft.com/office/powerpoint/2010/main" val="137088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B03498CD-4F8B-4DC3-9EDE-3BF84C2FACE5}"/>
              </a:ext>
            </a:extLst>
          </p:cNvPr>
          <p:cNvSpPr>
            <a:spLocks noGrp="1"/>
          </p:cNvSpPr>
          <p:nvPr>
            <p:ph sz="half" idx="1"/>
          </p:nvPr>
        </p:nvSpPr>
        <p:spPr/>
        <p:txBody>
          <a:bodyPr/>
          <a:lstStyle/>
          <a:p>
            <a:r>
              <a:rPr lang="zh-CN" altLang="en-US" sz="1800" dirty="0">
                <a:latin typeface="宋体" panose="02010600030101010101" pitchFamily="2" charset="-122"/>
                <a:ea typeface="宋体" panose="02010600030101010101" pitchFamily="2" charset="-122"/>
              </a:rPr>
              <a:t>深度学习（</a:t>
            </a:r>
            <a:r>
              <a:rPr lang="en-US" altLang="zh-CN" sz="1800" dirty="0">
                <a:latin typeface="宋体" panose="02010600030101010101" pitchFamily="2" charset="-122"/>
                <a:ea typeface="宋体" panose="02010600030101010101" pitchFamily="2" charset="-122"/>
              </a:rPr>
              <a:t>deep learning</a:t>
            </a:r>
            <a:r>
              <a:rPr lang="zh-CN" altLang="en-US" sz="1800" dirty="0">
                <a:latin typeface="宋体" panose="02010600030101010101" pitchFamily="2" charset="-122"/>
                <a:ea typeface="宋体" panose="02010600030101010101" pitchFamily="2" charset="-122"/>
              </a:rPr>
              <a:t>）是机器学习的分支，是一种试图使用包含复杂结构或由多重非线性变换构成的多个处理层对数据进行高层抽象的算法。</a:t>
            </a:r>
          </a:p>
          <a:p>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深度学习是机器学习中一种基于对数据进行表征学习的算法。观测值（例如一幅图像）可以使用多种方式来表示，如每个像素强度值的向量，或者更抽象地表示成一系列边、特定形状的区域等。而使用某些特定的表示方法更容易从实例中学习任务（例如，人脸识别或面部表情识别）。深度学习的好处是用非监督式或半监督式的特征学习和分层特征提取高效算法来替代手工获取特征。</a:t>
            </a:r>
          </a:p>
          <a:p>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至今已有数种深度学习框架，如深度神经网络、卷积神经网络和深度置信网络和递归神经网络已被应用在计算机视觉、语音识别、自然语言处理、音频识别与生物信息学等领域并获取了极好的效果。</a:t>
            </a:r>
          </a:p>
          <a:p>
            <a:endParaRPr lang="zh-CN" altLang="en-US" dirty="0"/>
          </a:p>
        </p:txBody>
      </p:sp>
      <p:sp>
        <p:nvSpPr>
          <p:cNvPr id="3" name="标题 2">
            <a:extLst>
              <a:ext uri="{FF2B5EF4-FFF2-40B4-BE49-F238E27FC236}">
                <a16:creationId xmlns="" xmlns:a16="http://schemas.microsoft.com/office/drawing/2014/main" id="{1FD91E82-1A80-479D-A69B-F228789897CB}"/>
              </a:ext>
            </a:extLst>
          </p:cNvPr>
          <p:cNvSpPr>
            <a:spLocks noGrp="1"/>
          </p:cNvSpPr>
          <p:nvPr>
            <p:ph type="title"/>
          </p:nvPr>
        </p:nvSpPr>
        <p:spPr/>
        <p:txBody>
          <a:bodyPr/>
          <a:lstStyle/>
          <a:p>
            <a:r>
              <a:rPr lang="zh-CN" altLang="en-US" dirty="0"/>
              <a:t>深度学习</a:t>
            </a:r>
          </a:p>
        </p:txBody>
      </p:sp>
    </p:spTree>
    <p:extLst>
      <p:ext uri="{BB962C8B-B14F-4D97-AF65-F5344CB8AC3E}">
        <p14:creationId xmlns:p14="http://schemas.microsoft.com/office/powerpoint/2010/main" val="871573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46710628-F0F2-421F-B28D-39404AB6C2B0}"/>
              </a:ext>
            </a:extLst>
          </p:cNvPr>
          <p:cNvSpPr>
            <a:spLocks noGrp="1"/>
          </p:cNvSpPr>
          <p:nvPr>
            <p:ph type="title"/>
          </p:nvPr>
        </p:nvSpPr>
        <p:spPr/>
        <p:txBody>
          <a:bodyPr/>
          <a:lstStyle/>
          <a:p>
            <a:r>
              <a:rPr lang="en-US" altLang="zh-CN" dirty="0" err="1"/>
              <a:t>Tengine</a:t>
            </a:r>
            <a:endParaRPr lang="zh-CN" altLang="en-US" dirty="0"/>
          </a:p>
        </p:txBody>
      </p:sp>
      <p:grpSp>
        <p:nvGrpSpPr>
          <p:cNvPr id="4" name="组合 3">
            <a:extLst>
              <a:ext uri="{FF2B5EF4-FFF2-40B4-BE49-F238E27FC236}">
                <a16:creationId xmlns="" xmlns:a16="http://schemas.microsoft.com/office/drawing/2014/main" id="{8427CB6F-F740-4ED7-84EA-01A5389848E3}"/>
              </a:ext>
            </a:extLst>
          </p:cNvPr>
          <p:cNvGrpSpPr/>
          <p:nvPr/>
        </p:nvGrpSpPr>
        <p:grpSpPr>
          <a:xfrm>
            <a:off x="440609" y="1307945"/>
            <a:ext cx="3676938" cy="2527609"/>
            <a:chOff x="97277" y="1926077"/>
            <a:chExt cx="5009744" cy="4805463"/>
          </a:xfrm>
        </p:grpSpPr>
        <p:sp>
          <p:nvSpPr>
            <p:cNvPr id="5" name="矩形: 圆角 4">
              <a:extLst>
                <a:ext uri="{FF2B5EF4-FFF2-40B4-BE49-F238E27FC236}">
                  <a16:creationId xmlns="" xmlns:a16="http://schemas.microsoft.com/office/drawing/2014/main" id="{B24E7867-3550-43DF-A237-4BB012FEE15D}"/>
                </a:ext>
              </a:extLst>
            </p:cNvPr>
            <p:cNvSpPr/>
            <p:nvPr/>
          </p:nvSpPr>
          <p:spPr>
            <a:xfrm>
              <a:off x="334627" y="2443158"/>
              <a:ext cx="4542817" cy="74038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上层应用程序</a:t>
              </a:r>
              <a:r>
                <a:rPr lang="en-US" altLang="zh-CN" b="1" dirty="0">
                  <a:solidFill>
                    <a:schemeClr val="bg1"/>
                  </a:solidFill>
                </a:rPr>
                <a:t>(</a:t>
              </a:r>
              <a:r>
                <a:rPr lang="zh-CN" altLang="en-US" b="1" dirty="0">
                  <a:solidFill>
                    <a:schemeClr val="bg1"/>
                  </a:solidFill>
                </a:rPr>
                <a:t>人脸识别，语音识别</a:t>
              </a:r>
              <a:r>
                <a:rPr lang="en-US" altLang="zh-CN" b="1" dirty="0">
                  <a:solidFill>
                    <a:schemeClr val="bg1"/>
                  </a:solidFill>
                </a:rPr>
                <a:t>...)</a:t>
              </a:r>
              <a:endParaRPr lang="zh-CN" altLang="en-US" b="1" dirty="0">
                <a:solidFill>
                  <a:schemeClr val="bg1"/>
                </a:solidFill>
              </a:endParaRPr>
            </a:p>
          </p:txBody>
        </p:sp>
        <p:sp>
          <p:nvSpPr>
            <p:cNvPr id="6" name="矩形: 圆角 5">
              <a:extLst>
                <a:ext uri="{FF2B5EF4-FFF2-40B4-BE49-F238E27FC236}">
                  <a16:creationId xmlns="" xmlns:a16="http://schemas.microsoft.com/office/drawing/2014/main" id="{86379B7D-F2F4-40CD-AC6D-C42048C4798B}"/>
                </a:ext>
              </a:extLst>
            </p:cNvPr>
            <p:cNvSpPr/>
            <p:nvPr/>
          </p:nvSpPr>
          <p:spPr>
            <a:xfrm>
              <a:off x="345335" y="5509641"/>
              <a:ext cx="4542817" cy="740380"/>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底层硬件（</a:t>
              </a:r>
              <a:r>
                <a:rPr lang="en-US" altLang="zh-CN" dirty="0"/>
                <a:t>CPU</a:t>
              </a:r>
              <a:r>
                <a:rPr lang="zh-CN" altLang="en-US" dirty="0"/>
                <a:t>，</a:t>
              </a:r>
              <a:r>
                <a:rPr lang="en-US" altLang="zh-CN" dirty="0"/>
                <a:t>GPU</a:t>
              </a:r>
              <a:r>
                <a:rPr lang="zh-CN" altLang="en-US" dirty="0"/>
                <a:t>，</a:t>
              </a:r>
              <a:r>
                <a:rPr lang="en-US" altLang="zh-CN" dirty="0"/>
                <a:t>DSP</a:t>
              </a:r>
              <a:r>
                <a:rPr lang="zh-CN" altLang="en-US" dirty="0"/>
                <a:t>，</a:t>
              </a:r>
              <a:r>
                <a:rPr lang="en-US" altLang="zh-CN" dirty="0"/>
                <a:t>DLA...</a:t>
              </a:r>
              <a:r>
                <a:rPr lang="zh-CN" altLang="en-US" dirty="0"/>
                <a:t>）</a:t>
              </a:r>
            </a:p>
          </p:txBody>
        </p:sp>
        <p:sp>
          <p:nvSpPr>
            <p:cNvPr id="7" name="椭圆 6">
              <a:extLst>
                <a:ext uri="{FF2B5EF4-FFF2-40B4-BE49-F238E27FC236}">
                  <a16:creationId xmlns="" xmlns:a16="http://schemas.microsoft.com/office/drawing/2014/main" id="{7A7DBBBC-7FD0-4E0C-BA8B-40140BEFAC52}"/>
                </a:ext>
              </a:extLst>
            </p:cNvPr>
            <p:cNvSpPr/>
            <p:nvPr/>
          </p:nvSpPr>
          <p:spPr>
            <a:xfrm>
              <a:off x="1736389" y="3841627"/>
              <a:ext cx="1760707" cy="854955"/>
            </a:xfrm>
            <a:prstGeom prst="ellipse">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B0F0"/>
                  </a:solidFill>
                </a:rPr>
                <a:t>Tengine</a:t>
              </a:r>
              <a:endParaRPr lang="zh-CN" altLang="en-US" b="1" dirty="0">
                <a:solidFill>
                  <a:srgbClr val="00B0F0"/>
                </a:solidFill>
              </a:endParaRPr>
            </a:p>
          </p:txBody>
        </p:sp>
        <p:sp>
          <p:nvSpPr>
            <p:cNvPr id="8" name="箭头: 上下 7">
              <a:extLst>
                <a:ext uri="{FF2B5EF4-FFF2-40B4-BE49-F238E27FC236}">
                  <a16:creationId xmlns="" xmlns:a16="http://schemas.microsoft.com/office/drawing/2014/main" id="{CAD3F1D5-72EC-4360-B687-1E4A233A9FEF}"/>
                </a:ext>
              </a:extLst>
            </p:cNvPr>
            <p:cNvSpPr/>
            <p:nvPr/>
          </p:nvSpPr>
          <p:spPr>
            <a:xfrm>
              <a:off x="2456235" y="3331881"/>
              <a:ext cx="321013" cy="466927"/>
            </a:xfrm>
            <a:prstGeom prst="up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上下 8">
              <a:extLst>
                <a:ext uri="{FF2B5EF4-FFF2-40B4-BE49-F238E27FC236}">
                  <a16:creationId xmlns="" xmlns:a16="http://schemas.microsoft.com/office/drawing/2014/main" id="{02785CCC-3DC9-41FF-940D-F914C50A64A1}"/>
                </a:ext>
              </a:extLst>
            </p:cNvPr>
            <p:cNvSpPr/>
            <p:nvPr/>
          </p:nvSpPr>
          <p:spPr>
            <a:xfrm>
              <a:off x="2456234" y="4894371"/>
              <a:ext cx="321013" cy="466927"/>
            </a:xfrm>
            <a:prstGeom prst="up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 xmlns:a16="http://schemas.microsoft.com/office/drawing/2014/main" id="{472D3AE6-3BC8-4AD4-B195-234C11196F1C}"/>
                </a:ext>
              </a:extLst>
            </p:cNvPr>
            <p:cNvSpPr/>
            <p:nvPr/>
          </p:nvSpPr>
          <p:spPr>
            <a:xfrm>
              <a:off x="97277" y="1926077"/>
              <a:ext cx="5009744" cy="4805463"/>
            </a:xfrm>
            <a:prstGeom prst="round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内容占位符 10">
            <a:extLst>
              <a:ext uri="{FF2B5EF4-FFF2-40B4-BE49-F238E27FC236}">
                <a16:creationId xmlns="" xmlns:a16="http://schemas.microsoft.com/office/drawing/2014/main" id="{2DEC78FA-18BA-4157-8E47-30AD65A153E4}"/>
              </a:ext>
            </a:extLst>
          </p:cNvPr>
          <p:cNvSpPr txBox="1">
            <a:spLocks noGrp="1"/>
          </p:cNvSpPr>
          <p:nvPr>
            <p:ph sz="half" idx="1"/>
          </p:nvPr>
        </p:nvSpPr>
        <p:spPr>
          <a:xfrm>
            <a:off x="4546091" y="843558"/>
            <a:ext cx="4664505" cy="3549690"/>
          </a:xfrm>
          <a:prstGeom prst="rect">
            <a:avLst/>
          </a:prstGeom>
          <a:noFill/>
        </p:spPr>
        <p:txBody>
          <a:bodyPr wrap="square" rtlCol="0">
            <a:spAutoFit/>
          </a:bodyPr>
          <a:lstStyle/>
          <a:p>
            <a:pPr marL="285750" indent="-285750">
              <a:lnSpc>
                <a:spcPct val="250000"/>
              </a:lnSpc>
              <a:buFont typeface="Wingdings" panose="05000000000000000000" pitchFamily="2" charset="2"/>
              <a:buChar char="p"/>
            </a:pPr>
            <a:r>
              <a:rPr lang="en-US" altLang="zh-CN" sz="2000" dirty="0"/>
              <a:t> </a:t>
            </a:r>
            <a:r>
              <a:rPr lang="zh-CN" altLang="en-US" sz="1400" dirty="0">
                <a:latin typeface="宋体" panose="02010600030101010101" pitchFamily="2" charset="-122"/>
                <a:ea typeface="宋体" panose="02010600030101010101" pitchFamily="2" charset="-122"/>
              </a:rPr>
              <a:t>嵌入式 </a:t>
            </a:r>
            <a:r>
              <a:rPr lang="en-US" altLang="zh-CN" sz="1400" dirty="0">
                <a:latin typeface="宋体" panose="02010600030101010101" pitchFamily="2" charset="-122"/>
                <a:ea typeface="宋体" panose="02010600030101010101" pitchFamily="2" charset="-122"/>
              </a:rPr>
              <a:t>Deep Learning </a:t>
            </a:r>
            <a:r>
              <a:rPr lang="en-US" altLang="zh-CN" sz="1400" b="1" dirty="0">
                <a:solidFill>
                  <a:srgbClr val="FF0000"/>
                </a:solidFill>
                <a:latin typeface="宋体" panose="02010600030101010101" pitchFamily="2" charset="-122"/>
                <a:ea typeface="宋体" panose="02010600030101010101" pitchFamily="2" charset="-122"/>
              </a:rPr>
              <a:t>Inference</a:t>
            </a: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Framework </a:t>
            </a:r>
          </a:p>
          <a:p>
            <a:pPr marL="285750" indent="-285750">
              <a:lnSpc>
                <a:spcPct val="250000"/>
              </a:lnSpc>
              <a:buFont typeface="Wingdings" panose="05000000000000000000" pitchFamily="2" charset="2"/>
              <a:buChar char="p"/>
            </a:pPr>
            <a:r>
              <a:rPr lang="zh-CN" altLang="en-US" sz="1400" dirty="0">
                <a:latin typeface="宋体" panose="02010600030101010101" pitchFamily="2" charset="-122"/>
                <a:ea typeface="宋体" panose="02010600030101010101" pitchFamily="2" charset="-122"/>
              </a:rPr>
              <a:t>为上层应用提供推理</a:t>
            </a:r>
            <a:r>
              <a:rPr lang="en-US" altLang="zh-CN" sz="1400" dirty="0">
                <a:latin typeface="宋体" panose="02010600030101010101" pitchFamily="2" charset="-122"/>
                <a:ea typeface="宋体" panose="02010600030101010101" pitchFamily="2" charset="-122"/>
              </a:rPr>
              <a:t>API</a:t>
            </a:r>
          </a:p>
          <a:p>
            <a:pPr marL="285750" indent="-285750">
              <a:lnSpc>
                <a:spcPct val="250000"/>
              </a:lnSpc>
              <a:buFont typeface="Wingdings" panose="05000000000000000000" pitchFamily="2" charset="2"/>
              <a:buChar char="p"/>
            </a:pPr>
            <a:r>
              <a:rPr lang="zh-CN" altLang="en-US" sz="1400" dirty="0">
                <a:latin typeface="宋体" panose="02010600030101010101" pitchFamily="2" charset="-122"/>
                <a:ea typeface="宋体" panose="02010600030101010101" pitchFamily="2" charset="-122"/>
              </a:rPr>
              <a:t>为芯片厂商提供适配</a:t>
            </a:r>
            <a:r>
              <a:rPr lang="en-US" altLang="zh-CN" sz="1400" dirty="0">
                <a:latin typeface="宋体" panose="02010600030101010101" pitchFamily="2" charset="-122"/>
                <a:ea typeface="宋体" panose="02010600030101010101" pitchFamily="2" charset="-122"/>
              </a:rPr>
              <a:t>API</a:t>
            </a:r>
          </a:p>
          <a:p>
            <a:pPr marL="285750" indent="-285750">
              <a:lnSpc>
                <a:spcPct val="250000"/>
              </a:lnSpc>
              <a:buFont typeface="Wingdings" panose="05000000000000000000" pitchFamily="2" charset="2"/>
              <a:buChar char="p"/>
            </a:pP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支持同时运行多个</a:t>
            </a:r>
            <a:r>
              <a:rPr lang="en-US" altLang="zh-CN" sz="1400" dirty="0">
                <a:latin typeface="宋体" panose="02010600030101010101" pitchFamily="2" charset="-122"/>
                <a:ea typeface="宋体" panose="02010600030101010101" pitchFamily="2" charset="-122"/>
              </a:rPr>
              <a:t>AI</a:t>
            </a:r>
            <a:r>
              <a:rPr lang="zh-CN" altLang="en-US" sz="1400" dirty="0">
                <a:latin typeface="宋体" panose="02010600030101010101" pitchFamily="2" charset="-122"/>
                <a:ea typeface="宋体" panose="02010600030101010101" pitchFamily="2" charset="-122"/>
              </a:rPr>
              <a:t>应用算法</a:t>
            </a:r>
            <a:endParaRPr lang="en-US" altLang="zh-CN" sz="1400" dirty="0">
              <a:latin typeface="宋体" panose="02010600030101010101" pitchFamily="2" charset="-122"/>
              <a:ea typeface="宋体" panose="02010600030101010101" pitchFamily="2" charset="-122"/>
            </a:endParaRPr>
          </a:p>
          <a:p>
            <a:pPr marL="285750" indent="-285750">
              <a:lnSpc>
                <a:spcPct val="250000"/>
              </a:lnSpc>
              <a:buFont typeface="Wingdings" panose="05000000000000000000" pitchFamily="2" charset="2"/>
              <a:buChar char="p"/>
            </a:pPr>
            <a:r>
              <a:rPr lang="zh-CN" altLang="en-US" sz="1400" dirty="0">
                <a:latin typeface="宋体" panose="02010600030101010101" pitchFamily="2" charset="-122"/>
                <a:ea typeface="宋体" panose="02010600030101010101" pitchFamily="2" charset="-122"/>
              </a:rPr>
              <a:t> 支持同时调用多个计算模块</a:t>
            </a:r>
            <a:endParaRPr lang="en-US" altLang="zh-CN" sz="1400"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17852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25D5BC76-D039-422F-A30A-D8E51870FBD5}"/>
              </a:ext>
            </a:extLst>
          </p:cNvPr>
          <p:cNvSpPr txBox="1"/>
          <p:nvPr/>
        </p:nvSpPr>
        <p:spPr>
          <a:xfrm>
            <a:off x="249551" y="211435"/>
            <a:ext cx="4065815" cy="461665"/>
          </a:xfrm>
          <a:prstGeom prst="rect">
            <a:avLst/>
          </a:prstGeom>
          <a:noFill/>
        </p:spPr>
        <p:txBody>
          <a:bodyPr wrap="square" rtlCol="0">
            <a:spAutoFit/>
          </a:bodyPr>
          <a:lstStyle/>
          <a:p>
            <a:r>
              <a:rPr lang="en-US" altLang="zh-CN" sz="2400" dirty="0">
                <a:solidFill>
                  <a:srgbClr val="00B0F0"/>
                </a:solidFill>
                <a:latin typeface="Cooper Black" panose="0208090404030B020404" pitchFamily="18" charset="0"/>
              </a:rPr>
              <a:t>Tengine Framework </a:t>
            </a:r>
            <a:endParaRPr lang="zh-CN" altLang="en-US" sz="2400" dirty="0">
              <a:solidFill>
                <a:srgbClr val="00B0F0"/>
              </a:solidFill>
              <a:latin typeface="Cooper Black" panose="0208090404030B020404" pitchFamily="18" charset="0"/>
            </a:endParaRPr>
          </a:p>
        </p:txBody>
      </p:sp>
      <p:sp>
        <p:nvSpPr>
          <p:cNvPr id="3" name="矩形: 圆角 12">
            <a:extLst>
              <a:ext uri="{FF2B5EF4-FFF2-40B4-BE49-F238E27FC236}">
                <a16:creationId xmlns="" xmlns:a16="http://schemas.microsoft.com/office/drawing/2014/main" id="{DF1F9C25-8155-4E21-A0DB-63B61DAD60D6}"/>
              </a:ext>
            </a:extLst>
          </p:cNvPr>
          <p:cNvSpPr/>
          <p:nvPr/>
        </p:nvSpPr>
        <p:spPr>
          <a:xfrm>
            <a:off x="2079268" y="2320514"/>
            <a:ext cx="4874895" cy="89154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endParaRPr lang="en-US" altLang="zh-CN" sz="900" dirty="0">
              <a:solidFill>
                <a:schemeClr val="tx1">
                  <a:lumMod val="75000"/>
                  <a:lumOff val="25000"/>
                </a:schemeClr>
              </a:solidFill>
            </a:endParaRPr>
          </a:p>
        </p:txBody>
      </p:sp>
      <p:grpSp>
        <p:nvGrpSpPr>
          <p:cNvPr id="4" name="组合 12">
            <a:extLst>
              <a:ext uri="{FF2B5EF4-FFF2-40B4-BE49-F238E27FC236}">
                <a16:creationId xmlns="" xmlns:a16="http://schemas.microsoft.com/office/drawing/2014/main" id="{5A549BD3-1429-423E-B0AB-8BB25307B283}"/>
              </a:ext>
            </a:extLst>
          </p:cNvPr>
          <p:cNvGrpSpPr/>
          <p:nvPr/>
        </p:nvGrpSpPr>
        <p:grpSpPr>
          <a:xfrm>
            <a:off x="324866" y="1581922"/>
            <a:ext cx="8244026" cy="3364809"/>
            <a:chOff x="653553" y="1459247"/>
            <a:chExt cx="10992034" cy="4486412"/>
          </a:xfrm>
        </p:grpSpPr>
        <p:sp>
          <p:nvSpPr>
            <p:cNvPr id="5" name="矩形: 圆角 12">
              <a:extLst>
                <a:ext uri="{FF2B5EF4-FFF2-40B4-BE49-F238E27FC236}">
                  <a16:creationId xmlns="" xmlns:a16="http://schemas.microsoft.com/office/drawing/2014/main" id="{1B825D56-95F4-4170-A560-7726B874F77F}"/>
                </a:ext>
              </a:extLst>
            </p:cNvPr>
            <p:cNvSpPr/>
            <p:nvPr/>
          </p:nvSpPr>
          <p:spPr>
            <a:xfrm>
              <a:off x="2988533" y="5207047"/>
              <a:ext cx="8365267" cy="738612"/>
            </a:xfrm>
            <a:prstGeom prst="roundRect">
              <a:avLst/>
            </a:prstGeom>
            <a:solidFill>
              <a:schemeClr val="bg1"/>
            </a:solidFill>
            <a:ln w="19050">
              <a:solidFill>
                <a:schemeClr val="bg1">
                  <a:lumMod val="65000"/>
                </a:schemeClr>
              </a:solidFill>
            </a:ln>
            <a:effectLst/>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endParaRPr lang="en-US" altLang="zh-CN" sz="1200" dirty="0">
                <a:solidFill>
                  <a:schemeClr val="tx1">
                    <a:lumMod val="75000"/>
                    <a:lumOff val="25000"/>
                  </a:schemeClr>
                </a:solidFill>
              </a:endParaRPr>
            </a:p>
          </p:txBody>
        </p:sp>
        <p:cxnSp>
          <p:nvCxnSpPr>
            <p:cNvPr id="7" name="直线箭头连接符 6">
              <a:extLst>
                <a:ext uri="{FF2B5EF4-FFF2-40B4-BE49-F238E27FC236}">
                  <a16:creationId xmlns="" xmlns:a16="http://schemas.microsoft.com/office/drawing/2014/main" id="{3F4DE0B0-15BB-4F1B-8632-92FBD33A5CF2}"/>
                </a:ext>
              </a:extLst>
            </p:cNvPr>
            <p:cNvCxnSpPr/>
            <p:nvPr/>
          </p:nvCxnSpPr>
          <p:spPr>
            <a:xfrm flipV="1">
              <a:off x="4288884" y="4829885"/>
              <a:ext cx="1" cy="245400"/>
            </a:xfrm>
            <a:prstGeom prst="straightConnector1">
              <a:avLst/>
            </a:prstGeom>
            <a:ln>
              <a:solidFill>
                <a:srgbClr val="00AFCE"/>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a:extLst>
                <a:ext uri="{FF2B5EF4-FFF2-40B4-BE49-F238E27FC236}">
                  <a16:creationId xmlns="" xmlns:a16="http://schemas.microsoft.com/office/drawing/2014/main" id="{44056B14-FDC3-4118-ADBE-47B78344DEF2}"/>
                </a:ext>
              </a:extLst>
            </p:cNvPr>
            <p:cNvCxnSpPr/>
            <p:nvPr/>
          </p:nvCxnSpPr>
          <p:spPr>
            <a:xfrm flipV="1">
              <a:off x="9841263" y="4839281"/>
              <a:ext cx="0" cy="245400"/>
            </a:xfrm>
            <a:prstGeom prst="straightConnector1">
              <a:avLst/>
            </a:prstGeom>
            <a:ln>
              <a:solidFill>
                <a:srgbClr val="00AFCE"/>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 xmlns:a16="http://schemas.microsoft.com/office/drawing/2014/main" id="{33C3C693-D4D5-4E51-9CAE-709E2E6F40DD}"/>
                </a:ext>
              </a:extLst>
            </p:cNvPr>
            <p:cNvCxnSpPr/>
            <p:nvPr/>
          </p:nvCxnSpPr>
          <p:spPr>
            <a:xfrm flipV="1">
              <a:off x="7079225" y="4837424"/>
              <a:ext cx="1" cy="247257"/>
            </a:xfrm>
            <a:prstGeom prst="straightConnector1">
              <a:avLst/>
            </a:prstGeom>
            <a:ln>
              <a:solidFill>
                <a:srgbClr val="00AFCE"/>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 xmlns:a16="http://schemas.microsoft.com/office/drawing/2014/main" id="{957A19E8-7711-42AF-A2AF-FC20439C3CED}"/>
                </a:ext>
              </a:extLst>
            </p:cNvPr>
            <p:cNvSpPr/>
            <p:nvPr/>
          </p:nvSpPr>
          <p:spPr>
            <a:xfrm>
              <a:off x="3183878" y="5306801"/>
              <a:ext cx="2210013" cy="421830"/>
            </a:xfrm>
            <a:prstGeom prst="rect">
              <a:avLst/>
            </a:prstGeom>
            <a:noFill/>
            <a:ln w="19050" cmpd="sng">
              <a:solidFill>
                <a:srgbClr val="00AFCE"/>
              </a:solidFill>
            </a:ln>
            <a:effectLst/>
          </p:spPr>
          <p:style>
            <a:lnRef idx="1">
              <a:schemeClr val="accent1"/>
            </a:lnRef>
            <a:fillRef idx="3">
              <a:schemeClr val="accent1"/>
            </a:fillRef>
            <a:effectRef idx="2">
              <a:schemeClr val="accent1"/>
            </a:effectRef>
            <a:fontRef idx="minor">
              <a:schemeClr val="lt1"/>
            </a:fontRef>
          </p:style>
          <p:txBody>
            <a:bodyPr lIns="51442" tIns="25721" rIns="51442" bIns="25721" rtlCol="0" anchor="ctr"/>
            <a:lstStyle/>
            <a:p>
              <a:pPr algn="ctr"/>
              <a:r>
                <a:rPr kumimoji="1" lang="en-US" altLang="zh-CN" sz="750" b="1" dirty="0">
                  <a:solidFill>
                    <a:schemeClr val="tx1">
                      <a:lumMod val="75000"/>
                      <a:lumOff val="25000"/>
                    </a:schemeClr>
                  </a:solidFill>
                  <a:latin typeface="微软雅黑" panose="020B0503020204020204" pitchFamily="34" charset="-122"/>
                  <a:ea typeface="微软雅黑" panose="020B0503020204020204" pitchFamily="34" charset="-122"/>
                </a:rPr>
                <a:t>Arm CPU,</a:t>
              </a:r>
              <a:r>
                <a:rPr kumimoji="1" lang="zh-CN" altLang="en-US" sz="750" b="1" dirty="0">
                  <a:solidFill>
                    <a:schemeClr val="tx1">
                      <a:lumMod val="75000"/>
                      <a:lumOff val="25000"/>
                    </a:schemeClr>
                  </a:solidFill>
                  <a:latin typeface="微软雅黑" panose="020B0503020204020204" pitchFamily="34" charset="-122"/>
                  <a:ea typeface="微软雅黑" panose="020B0503020204020204" pitchFamily="34" charset="-122"/>
                </a:rPr>
                <a:t> </a:t>
              </a:r>
              <a:r>
                <a:rPr kumimoji="1" lang="en-US" altLang="zh-CN" sz="750" b="1" dirty="0">
                  <a:solidFill>
                    <a:schemeClr val="tx1">
                      <a:lumMod val="75000"/>
                      <a:lumOff val="25000"/>
                    </a:schemeClr>
                  </a:solidFill>
                  <a:latin typeface="微软雅黑" panose="020B0503020204020204" pitchFamily="34" charset="-122"/>
                  <a:ea typeface="微软雅黑" panose="020B0503020204020204" pitchFamily="34" charset="-122"/>
                </a:rPr>
                <a:t>GPU</a:t>
              </a:r>
              <a:endParaRPr kumimoji="1" lang="zh-CN" altLang="en-US" sz="750" b="1" dirty="0" err="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 xmlns:a16="http://schemas.microsoft.com/office/drawing/2014/main" id="{AA60B550-1831-43B8-A4A4-3CDF38FF0DB7}"/>
                </a:ext>
              </a:extLst>
            </p:cNvPr>
            <p:cNvSpPr/>
            <p:nvPr/>
          </p:nvSpPr>
          <p:spPr>
            <a:xfrm>
              <a:off x="8738708" y="5311426"/>
              <a:ext cx="2210013" cy="421830"/>
            </a:xfrm>
            <a:prstGeom prst="rect">
              <a:avLst/>
            </a:prstGeom>
            <a:noFill/>
            <a:ln w="19050" cmpd="sng">
              <a:solidFill>
                <a:srgbClr val="00AFCE"/>
              </a:solidFill>
            </a:ln>
            <a:effectLst/>
          </p:spPr>
          <p:style>
            <a:lnRef idx="1">
              <a:schemeClr val="accent1"/>
            </a:lnRef>
            <a:fillRef idx="3">
              <a:schemeClr val="accent1"/>
            </a:fillRef>
            <a:effectRef idx="2">
              <a:schemeClr val="accent1"/>
            </a:effectRef>
            <a:fontRef idx="minor">
              <a:schemeClr val="lt1"/>
            </a:fontRef>
          </p:style>
          <p:txBody>
            <a:bodyPr lIns="51442" tIns="25721" rIns="51442" bIns="25721" rtlCol="0" anchor="ctr"/>
            <a:lstStyle/>
            <a:p>
              <a:pPr algn="ctr"/>
              <a:r>
                <a:rPr kumimoji="1" lang="en-US" altLang="zh-CN" sz="750" b="1" dirty="0">
                  <a:solidFill>
                    <a:schemeClr val="tx1">
                      <a:lumMod val="75000"/>
                      <a:lumOff val="25000"/>
                    </a:schemeClr>
                  </a:solidFill>
                  <a:latin typeface="微软雅黑" panose="020B0503020204020204" pitchFamily="34" charset="-122"/>
                  <a:ea typeface="微软雅黑" panose="020B0503020204020204" pitchFamily="34" charset="-122"/>
                </a:rPr>
                <a:t>Xu/DLA</a:t>
              </a:r>
              <a:endParaRPr kumimoji="1" lang="zh-CN" altLang="en-US" sz="750" b="1" dirty="0" err="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7006B893-5613-4D3D-BD6F-9F64843AD0B9}"/>
                </a:ext>
              </a:extLst>
            </p:cNvPr>
            <p:cNvSpPr/>
            <p:nvPr/>
          </p:nvSpPr>
          <p:spPr>
            <a:xfrm>
              <a:off x="5974219" y="5311426"/>
              <a:ext cx="2210013" cy="421830"/>
            </a:xfrm>
            <a:prstGeom prst="rect">
              <a:avLst/>
            </a:prstGeom>
            <a:noFill/>
            <a:ln w="19050" cmpd="sng">
              <a:solidFill>
                <a:srgbClr val="00AFCE"/>
              </a:solidFill>
            </a:ln>
            <a:effectLst/>
          </p:spPr>
          <p:style>
            <a:lnRef idx="1">
              <a:schemeClr val="accent1"/>
            </a:lnRef>
            <a:fillRef idx="3">
              <a:schemeClr val="accent1"/>
            </a:fillRef>
            <a:effectRef idx="2">
              <a:schemeClr val="accent1"/>
            </a:effectRef>
            <a:fontRef idx="minor">
              <a:schemeClr val="lt1"/>
            </a:fontRef>
          </p:style>
          <p:txBody>
            <a:bodyPr lIns="51442" tIns="25721" rIns="51442" bIns="25721" rtlCol="0" anchor="ctr"/>
            <a:lstStyle/>
            <a:p>
              <a:pPr algn="ctr"/>
              <a:r>
                <a:rPr kumimoji="1" lang="en-US" altLang="zh-CN" sz="750" b="1" dirty="0">
                  <a:solidFill>
                    <a:schemeClr val="tx1">
                      <a:lumMod val="75000"/>
                      <a:lumOff val="25000"/>
                    </a:schemeClr>
                  </a:solidFill>
                  <a:latin typeface="微软雅黑" panose="020B0503020204020204" pitchFamily="34" charset="-122"/>
                  <a:ea typeface="微软雅黑" panose="020B0503020204020204" pitchFamily="34" charset="-122"/>
                </a:rPr>
                <a:t>DSP Partners</a:t>
              </a:r>
              <a:endParaRPr kumimoji="1" lang="zh-CN" altLang="en-US" sz="750" b="1" dirty="0" err="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 xmlns:a16="http://schemas.microsoft.com/office/drawing/2014/main" id="{C5F25E30-BA03-4664-A1B9-647DD36A8E45}"/>
                </a:ext>
              </a:extLst>
            </p:cNvPr>
            <p:cNvSpPr/>
            <p:nvPr/>
          </p:nvSpPr>
          <p:spPr>
            <a:xfrm>
              <a:off x="2988533" y="4192992"/>
              <a:ext cx="8365267" cy="627368"/>
            </a:xfrm>
            <a:prstGeom prst="roundRect">
              <a:avLst/>
            </a:prstGeom>
            <a:solidFill>
              <a:schemeClr val="bg1"/>
            </a:solidFill>
            <a:ln w="19050">
              <a:solidFill>
                <a:schemeClr val="bg1">
                  <a:lumMod val="65000"/>
                </a:schemeClr>
              </a:solidFill>
            </a:ln>
            <a:effectLst/>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endParaRPr lang="en-US" altLang="zh-CN" sz="1200" dirty="0">
                <a:solidFill>
                  <a:schemeClr val="tx1">
                    <a:lumMod val="75000"/>
                    <a:lumOff val="25000"/>
                  </a:schemeClr>
                </a:solidFill>
              </a:endParaRPr>
            </a:p>
          </p:txBody>
        </p:sp>
        <p:cxnSp>
          <p:nvCxnSpPr>
            <p:cNvPr id="14" name="直线箭头连接符 18">
              <a:extLst>
                <a:ext uri="{FF2B5EF4-FFF2-40B4-BE49-F238E27FC236}">
                  <a16:creationId xmlns="" xmlns:a16="http://schemas.microsoft.com/office/drawing/2014/main" id="{ED1BDB32-AD9E-4F9B-9B33-4C306585FFE5}"/>
                </a:ext>
              </a:extLst>
            </p:cNvPr>
            <p:cNvCxnSpPr/>
            <p:nvPr/>
          </p:nvCxnSpPr>
          <p:spPr>
            <a:xfrm>
              <a:off x="2484755" y="4506517"/>
              <a:ext cx="614045" cy="0"/>
            </a:xfrm>
            <a:prstGeom prst="straightConnector1">
              <a:avLst/>
            </a:prstGeom>
            <a:ln>
              <a:solidFill>
                <a:srgbClr val="00AFCE"/>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 xmlns:a16="http://schemas.microsoft.com/office/drawing/2014/main" id="{A9E14A7E-8914-4C83-8F62-7949FC50D5FA}"/>
                </a:ext>
              </a:extLst>
            </p:cNvPr>
            <p:cNvSpPr txBox="1"/>
            <p:nvPr/>
          </p:nvSpPr>
          <p:spPr>
            <a:xfrm>
              <a:off x="653553" y="4200659"/>
              <a:ext cx="1923099" cy="861775"/>
            </a:xfrm>
            <a:prstGeom prst="rect">
              <a:avLst/>
            </a:prstGeom>
            <a:noFill/>
          </p:spPr>
          <p:txBody>
            <a:bodyPr wrap="square" rtlCol="0">
              <a:spAutoFit/>
            </a:bodyPr>
            <a:lstStyle/>
            <a:p>
              <a:r>
                <a:rPr lang="zh-CN" altLang="en-US" sz="900" dirty="0">
                  <a:latin typeface="微软雅黑" panose="020B0503020204020204" pitchFamily="34" charset="-122"/>
                  <a:ea typeface="微软雅黑" panose="020B0503020204020204" pitchFamily="34" charset="-122"/>
                  <a:cs typeface="DengXian" charset="-122"/>
                </a:rPr>
                <a:t>针对不同</a:t>
              </a:r>
              <a:r>
                <a:rPr lang="en-US" altLang="zh-CN" sz="900" dirty="0">
                  <a:latin typeface="微软雅黑" panose="020B0503020204020204" pitchFamily="34" charset="-122"/>
                  <a:ea typeface="微软雅黑" panose="020B0503020204020204" pitchFamily="34" charset="-122"/>
                  <a:cs typeface="DengXian" charset="-122"/>
                </a:rPr>
                <a:t>SoC</a:t>
              </a:r>
              <a:r>
                <a:rPr lang="zh-CN" altLang="en-US" sz="900" dirty="0">
                  <a:latin typeface="微软雅黑" panose="020B0503020204020204" pitchFamily="34" charset="-122"/>
                  <a:ea typeface="微软雅黑" panose="020B0503020204020204" pitchFamily="34" charset="-122"/>
                  <a:cs typeface="DengXian" charset="-122"/>
                </a:rPr>
                <a:t>的专有的</a:t>
              </a:r>
              <a:r>
                <a:rPr lang="en-US" altLang="zh-CN" sz="900" dirty="0">
                  <a:latin typeface="微软雅黑" panose="020B0503020204020204" pitchFamily="34" charset="-122"/>
                  <a:ea typeface="微软雅黑" panose="020B0503020204020204" pitchFamily="34" charset="-122"/>
                  <a:cs typeface="DengXian" charset="-122"/>
                </a:rPr>
                <a:t>DL Compute Library</a:t>
              </a:r>
              <a:r>
                <a:rPr lang="zh-CN" altLang="en-US" sz="900" dirty="0">
                  <a:latin typeface="微软雅黑" panose="020B0503020204020204" pitchFamily="34" charset="-122"/>
                  <a:ea typeface="微软雅黑" panose="020B0503020204020204" pitchFamily="34" charset="-122"/>
                  <a:cs typeface="DengXian" charset="-122"/>
                </a:rPr>
                <a:t>高性能</a:t>
              </a:r>
              <a:r>
                <a:rPr lang="zh-CN" altLang="zh-CN" sz="900" dirty="0">
                  <a:latin typeface="微软雅黑" panose="020B0503020204020204" pitchFamily="34" charset="-122"/>
                  <a:ea typeface="微软雅黑" panose="020B0503020204020204" pitchFamily="34" charset="-122"/>
                  <a:cs typeface="DengXian" charset="-122"/>
                </a:rPr>
                <a:t>优化</a:t>
              </a:r>
              <a:r>
                <a:rPr lang="zh-CN" altLang="en-US" sz="900" dirty="0">
                  <a:latin typeface="微软雅黑" panose="020B0503020204020204" pitchFamily="34" charset="-122"/>
                  <a:ea typeface="微软雅黑" panose="020B0503020204020204" pitchFamily="34" charset="-122"/>
                  <a:cs typeface="DengXian" charset="-122"/>
                </a:rPr>
                <a:t>库，带来</a:t>
              </a:r>
              <a:r>
                <a:rPr lang="en-US" altLang="zh-CN" sz="900" b="1" dirty="0">
                  <a:solidFill>
                    <a:srgbClr val="FF0000"/>
                  </a:solidFill>
                  <a:latin typeface="微软雅黑" panose="020B0503020204020204" pitchFamily="34" charset="-122"/>
                  <a:ea typeface="微软雅黑" panose="020B0503020204020204" pitchFamily="34" charset="-122"/>
                  <a:cs typeface="DengXian" charset="-122"/>
                </a:rPr>
                <a:t>1.6</a:t>
              </a:r>
              <a:r>
                <a:rPr lang="zh-CN" altLang="en-US" sz="900" b="1" dirty="0">
                  <a:solidFill>
                    <a:srgbClr val="FF0000"/>
                  </a:solidFill>
                  <a:latin typeface="微软雅黑" panose="020B0503020204020204" pitchFamily="34" charset="-122"/>
                  <a:ea typeface="微软雅黑" panose="020B0503020204020204" pitchFamily="34" charset="-122"/>
                  <a:cs typeface="DengXian" charset="-122"/>
                </a:rPr>
                <a:t>～</a:t>
              </a:r>
              <a:r>
                <a:rPr lang="en-US" altLang="zh-CN" sz="900" b="1" dirty="0">
                  <a:solidFill>
                    <a:srgbClr val="FF0000"/>
                  </a:solidFill>
                  <a:latin typeface="微软雅黑" panose="020B0503020204020204" pitchFamily="34" charset="-122"/>
                  <a:ea typeface="微软雅黑" panose="020B0503020204020204" pitchFamily="34" charset="-122"/>
                  <a:cs typeface="DengXian" charset="-122"/>
                </a:rPr>
                <a:t>2.55</a:t>
              </a:r>
              <a:r>
                <a:rPr lang="zh-CN" altLang="en-US" sz="900" b="1" dirty="0">
                  <a:solidFill>
                    <a:srgbClr val="FF0000"/>
                  </a:solidFill>
                  <a:latin typeface="微软雅黑" panose="020B0503020204020204" pitchFamily="34" charset="-122"/>
                  <a:ea typeface="微软雅黑" panose="020B0503020204020204" pitchFamily="34" charset="-122"/>
                  <a:cs typeface="DengXian" charset="-122"/>
                </a:rPr>
                <a:t>倍</a:t>
              </a:r>
              <a:r>
                <a:rPr lang="zh-CN" altLang="en-US" sz="900" dirty="0">
                  <a:latin typeface="微软雅黑" panose="020B0503020204020204" pitchFamily="34" charset="-122"/>
                  <a:ea typeface="微软雅黑" panose="020B0503020204020204" pitchFamily="34" charset="-122"/>
                  <a:cs typeface="DengXian" charset="-122"/>
                </a:rPr>
                <a:t>的性能提升。</a:t>
              </a:r>
              <a:endParaRPr kumimoji="1" lang="zh-CN" altLang="en-US" sz="9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50BAE248-E8B2-4455-81B7-862C1D717E63}"/>
                </a:ext>
              </a:extLst>
            </p:cNvPr>
            <p:cNvSpPr txBox="1"/>
            <p:nvPr/>
          </p:nvSpPr>
          <p:spPr>
            <a:xfrm>
              <a:off x="3065164" y="3047676"/>
              <a:ext cx="6368136" cy="307776"/>
            </a:xfrm>
            <a:prstGeom prst="rect">
              <a:avLst/>
            </a:prstGeom>
            <a:noFill/>
          </p:spPr>
          <p:txBody>
            <a:bodyPr wrap="square" rtlCol="0">
              <a:spAutoFit/>
            </a:bodyPr>
            <a:lstStyle/>
            <a:p>
              <a:r>
                <a:rPr lang="zh-CN" altLang="en-US" sz="900" b="1" dirty="0">
                  <a:latin typeface="微软雅黑" panose="020B0503020204020204" pitchFamily="34" charset="-122"/>
                  <a:ea typeface="微软雅黑" panose="020B0503020204020204" pitchFamily="34" charset="-122"/>
                  <a:cs typeface="DengXian" charset="-122"/>
                </a:rPr>
                <a:t>针对不同算法优化的嵌入式前端推理引擎，全面支持流行的</a:t>
              </a:r>
              <a:r>
                <a:rPr lang="en-US" altLang="zh-CN" sz="900" b="1" dirty="0">
                  <a:latin typeface="微软雅黑" panose="020B0503020204020204" pitchFamily="34" charset="-122"/>
                  <a:ea typeface="微软雅黑" panose="020B0503020204020204" pitchFamily="34" charset="-122"/>
                  <a:cs typeface="DengXian" charset="-122"/>
                </a:rPr>
                <a:t>Caffe</a:t>
              </a:r>
              <a:r>
                <a:rPr lang="zh-CN" altLang="en-US" sz="900" b="1" dirty="0">
                  <a:latin typeface="微软雅黑" panose="020B0503020204020204" pitchFamily="34" charset="-122"/>
                  <a:ea typeface="微软雅黑" panose="020B0503020204020204" pitchFamily="34" charset="-122"/>
                  <a:cs typeface="DengXian" charset="-122"/>
                </a:rPr>
                <a:t>，</a:t>
              </a:r>
              <a:r>
                <a:rPr lang="en-US" altLang="zh-CN" sz="900" b="1" dirty="0">
                  <a:latin typeface="微软雅黑" panose="020B0503020204020204" pitchFamily="34" charset="-122"/>
                  <a:ea typeface="微软雅黑" panose="020B0503020204020204" pitchFamily="34" charset="-122"/>
                  <a:cs typeface="DengXian" charset="-122"/>
                </a:rPr>
                <a:t>TensorFlow, </a:t>
              </a:r>
              <a:r>
                <a:rPr lang="en-US" altLang="zh-CN" sz="900" b="1" dirty="0" err="1">
                  <a:latin typeface="微软雅黑" panose="020B0503020204020204" pitchFamily="34" charset="-122"/>
                  <a:ea typeface="微软雅黑" panose="020B0503020204020204" pitchFamily="34" charset="-122"/>
                  <a:cs typeface="DengXian" charset="-122"/>
                </a:rPr>
                <a:t>Mxent</a:t>
              </a:r>
              <a:endParaRPr kumimoji="1" lang="zh-CN" altLang="en-US" sz="900" b="1" dirty="0">
                <a:latin typeface="微软雅黑" panose="020B0503020204020204" pitchFamily="34" charset="-122"/>
                <a:ea typeface="微软雅黑" panose="020B0503020204020204" pitchFamily="34" charset="-122"/>
              </a:endParaRPr>
            </a:p>
          </p:txBody>
        </p:sp>
        <p:cxnSp>
          <p:nvCxnSpPr>
            <p:cNvPr id="17" name="直线箭头连接符 22">
              <a:extLst>
                <a:ext uri="{FF2B5EF4-FFF2-40B4-BE49-F238E27FC236}">
                  <a16:creationId xmlns="" xmlns:a16="http://schemas.microsoft.com/office/drawing/2014/main" id="{0C119E31-E3F9-46F4-84DC-8966D42FD59F}"/>
                </a:ext>
              </a:extLst>
            </p:cNvPr>
            <p:cNvCxnSpPr/>
            <p:nvPr/>
          </p:nvCxnSpPr>
          <p:spPr>
            <a:xfrm flipV="1">
              <a:off x="2530371" y="5494701"/>
              <a:ext cx="415697" cy="4537"/>
            </a:xfrm>
            <a:prstGeom prst="straightConnector1">
              <a:avLst/>
            </a:prstGeom>
            <a:ln>
              <a:solidFill>
                <a:srgbClr val="00AFCE"/>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2E8F7657-9941-4F2E-BCC7-D13444F93B2C}"/>
                </a:ext>
              </a:extLst>
            </p:cNvPr>
            <p:cNvSpPr txBox="1"/>
            <p:nvPr/>
          </p:nvSpPr>
          <p:spPr>
            <a:xfrm>
              <a:off x="962317" y="5356202"/>
              <a:ext cx="1591193" cy="307776"/>
            </a:xfrm>
            <a:prstGeom prst="rect">
              <a:avLst/>
            </a:prstGeom>
            <a:noFill/>
          </p:spPr>
          <p:txBody>
            <a:bodyPr wrap="square" rtlCol="0">
              <a:spAutoFit/>
            </a:bodyPr>
            <a:lstStyle/>
            <a:p>
              <a:pPr algn="ctr"/>
              <a:r>
                <a:rPr lang="zh-CN" altLang="en-US" sz="900" dirty="0">
                  <a:latin typeface="微软雅黑" panose="020B0503020204020204" pitchFamily="34" charset="-122"/>
                  <a:ea typeface="微软雅黑" panose="020B0503020204020204" pitchFamily="34" charset="-122"/>
                  <a:cs typeface="DengXian" charset="-122"/>
                </a:rPr>
                <a:t>芯片和板级系统</a:t>
              </a:r>
              <a:endParaRPr kumimoji="1" lang="zh-CN" altLang="en-US" sz="900" dirty="0">
                <a:latin typeface="微软雅黑" panose="020B0503020204020204" pitchFamily="34" charset="-122"/>
                <a:ea typeface="微软雅黑" panose="020B0503020204020204" pitchFamily="34" charset="-122"/>
              </a:endParaRPr>
            </a:p>
          </p:txBody>
        </p:sp>
        <p:sp>
          <p:nvSpPr>
            <p:cNvPr id="19" name="上箭头 18">
              <a:extLst>
                <a:ext uri="{FF2B5EF4-FFF2-40B4-BE49-F238E27FC236}">
                  <a16:creationId xmlns="" xmlns:a16="http://schemas.microsoft.com/office/drawing/2014/main" id="{396D5904-72C8-4B65-89E2-4FC009470B54}"/>
                </a:ext>
              </a:extLst>
            </p:cNvPr>
            <p:cNvSpPr/>
            <p:nvPr/>
          </p:nvSpPr>
          <p:spPr>
            <a:xfrm>
              <a:off x="6187491" y="1928746"/>
              <a:ext cx="263184" cy="257550"/>
            </a:xfrm>
            <a:prstGeom prst="upArrow">
              <a:avLst>
                <a:gd name="adj1" fmla="val 50000"/>
                <a:gd name="adj2" fmla="val 50000"/>
              </a:avLst>
            </a:prstGeom>
            <a:solidFill>
              <a:srgbClr val="00AF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dirty="0">
                <a:solidFill>
                  <a:srgbClr val="00AFCE"/>
                </a:solidFill>
              </a:endParaRPr>
            </a:p>
          </p:txBody>
        </p:sp>
        <p:sp>
          <p:nvSpPr>
            <p:cNvPr id="20" name="矩形: 圆角 12">
              <a:extLst>
                <a:ext uri="{FF2B5EF4-FFF2-40B4-BE49-F238E27FC236}">
                  <a16:creationId xmlns="" xmlns:a16="http://schemas.microsoft.com/office/drawing/2014/main" id="{71E07959-70FA-48AA-8C35-D5326574A5FE}"/>
                </a:ext>
              </a:extLst>
            </p:cNvPr>
            <p:cNvSpPr/>
            <p:nvPr/>
          </p:nvSpPr>
          <p:spPr>
            <a:xfrm>
              <a:off x="3511049" y="1459247"/>
              <a:ext cx="5463137" cy="335593"/>
            </a:xfrm>
            <a:prstGeom prst="roundRect">
              <a:avLst/>
            </a:prstGeom>
            <a:noFill/>
            <a:ln>
              <a:solidFill>
                <a:schemeClr val="bg1"/>
              </a:solidFill>
            </a:ln>
            <a:effectLst/>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Tengine APIs</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Caffe APIs</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TensorFlow API etc.</a:t>
              </a:r>
            </a:p>
          </p:txBody>
        </p:sp>
        <p:sp>
          <p:nvSpPr>
            <p:cNvPr id="21" name="矩形: 圆角 12">
              <a:extLst>
                <a:ext uri="{FF2B5EF4-FFF2-40B4-BE49-F238E27FC236}">
                  <a16:creationId xmlns="" xmlns:a16="http://schemas.microsoft.com/office/drawing/2014/main" id="{5C8BA6C2-A5E4-4590-AC84-AFDCC92E6CE5}"/>
                </a:ext>
              </a:extLst>
            </p:cNvPr>
            <p:cNvSpPr/>
            <p:nvPr/>
          </p:nvSpPr>
          <p:spPr>
            <a:xfrm>
              <a:off x="10064327" y="2421280"/>
              <a:ext cx="1581260" cy="1385025"/>
            </a:xfrm>
            <a:prstGeom prst="round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r>
                <a:rPr lang="en-US" altLang="zh-CN" sz="1200" b="1" dirty="0">
                  <a:solidFill>
                    <a:schemeClr val="tx1">
                      <a:lumMod val="75000"/>
                      <a:lumOff val="25000"/>
                    </a:schemeClr>
                  </a:solidFill>
                </a:rPr>
                <a:t>Models</a:t>
              </a:r>
            </a:p>
            <a:p>
              <a:pPr marL="214313" indent="-214313">
                <a:buFont typeface="Wingdings" panose="05000000000000000000" pitchFamily="2" charset="2"/>
                <a:buChar char="ü"/>
              </a:pPr>
              <a:r>
                <a:rPr lang="en-US" altLang="zh-CN" sz="900" b="1" dirty="0">
                  <a:solidFill>
                    <a:schemeClr val="tx1">
                      <a:lumMod val="75000"/>
                      <a:lumOff val="25000"/>
                    </a:schemeClr>
                  </a:solidFill>
                  <a:latin typeface="Courier New" panose="02070309020205020404" pitchFamily="49" charset="0"/>
                  <a:cs typeface="Courier New" panose="02070309020205020404" pitchFamily="49" charset="0"/>
                </a:rPr>
                <a:t>Caffe</a:t>
              </a:r>
            </a:p>
            <a:p>
              <a:pPr marL="214313" indent="-214313">
                <a:buFont typeface="Wingdings" panose="05000000000000000000" pitchFamily="2" charset="2"/>
                <a:buChar char="ü"/>
              </a:pPr>
              <a:r>
                <a:rPr lang="en-US" altLang="zh-CN" sz="900" b="1" dirty="0">
                  <a:solidFill>
                    <a:schemeClr val="tx1">
                      <a:lumMod val="75000"/>
                      <a:lumOff val="25000"/>
                    </a:schemeClr>
                  </a:solidFill>
                  <a:latin typeface="Courier New" panose="02070309020205020404" pitchFamily="49" charset="0"/>
                  <a:cs typeface="Courier New" panose="02070309020205020404" pitchFamily="49" charset="0"/>
                </a:rPr>
                <a:t>TensorFlow</a:t>
              </a:r>
            </a:p>
            <a:p>
              <a:pPr marL="214313" indent="-214313">
                <a:buFont typeface="Wingdings" panose="05000000000000000000" pitchFamily="2" charset="2"/>
                <a:buChar char="ü"/>
              </a:pPr>
              <a:r>
                <a:rPr lang="en-US" altLang="zh-CN" sz="900" b="1" dirty="0">
                  <a:solidFill>
                    <a:schemeClr val="tx1">
                      <a:lumMod val="75000"/>
                      <a:lumOff val="25000"/>
                    </a:schemeClr>
                  </a:solidFill>
                  <a:latin typeface="Courier New" panose="02070309020205020404" pitchFamily="49" charset="0"/>
                  <a:cs typeface="Courier New" panose="02070309020205020404" pitchFamily="49" charset="0"/>
                </a:rPr>
                <a:t>MXNET</a:t>
              </a:r>
            </a:p>
            <a:p>
              <a:pPr marL="214313" indent="-214313">
                <a:buFont typeface="Wingdings" panose="05000000000000000000" pitchFamily="2" charset="2"/>
                <a:buChar char="ü"/>
              </a:pPr>
              <a:r>
                <a:rPr lang="en-US" altLang="zh-CN" sz="900" b="1" dirty="0">
                  <a:solidFill>
                    <a:schemeClr val="tx1">
                      <a:lumMod val="75000"/>
                      <a:lumOff val="25000"/>
                    </a:schemeClr>
                  </a:solidFill>
                  <a:latin typeface="Courier New" panose="02070309020205020404" pitchFamily="49" charset="0"/>
                  <a:cs typeface="Courier New" panose="02070309020205020404" pitchFamily="49" charset="0"/>
                </a:rPr>
                <a:t>ONNX</a:t>
              </a:r>
            </a:p>
            <a:p>
              <a:pPr marL="214313" indent="-214313">
                <a:buFont typeface="Wingdings" panose="05000000000000000000" pitchFamily="2" charset="2"/>
                <a:buChar char="ü"/>
              </a:pPr>
              <a:r>
                <a:rPr lang="en-US" altLang="zh-CN" sz="900" b="1" dirty="0">
                  <a:solidFill>
                    <a:schemeClr val="tx1">
                      <a:lumMod val="75000"/>
                      <a:lumOff val="25000"/>
                    </a:schemeClr>
                  </a:solidFill>
                  <a:latin typeface="Courier New" panose="02070309020205020404" pitchFamily="49" charset="0"/>
                  <a:cs typeface="Courier New" panose="02070309020205020404" pitchFamily="49" charset="0"/>
                </a:rPr>
                <a:t>……</a:t>
              </a:r>
            </a:p>
            <a:p>
              <a:pPr algn="ctr"/>
              <a:endParaRPr lang="en-US" altLang="zh-CN" sz="900" b="1" dirty="0">
                <a:solidFill>
                  <a:schemeClr val="tx1">
                    <a:lumMod val="75000"/>
                    <a:lumOff val="25000"/>
                  </a:schemeClr>
                </a:solidFill>
                <a:latin typeface="Courier New" panose="02070309020205020404" pitchFamily="49" charset="0"/>
                <a:cs typeface="Courier New" panose="02070309020205020404" pitchFamily="49" charset="0"/>
              </a:endParaRPr>
            </a:p>
            <a:p>
              <a:pPr algn="ctr"/>
              <a:r>
                <a:rPr lang="en-US" altLang="zh-CN" sz="900" b="1" dirty="0">
                  <a:solidFill>
                    <a:schemeClr val="tx1">
                      <a:lumMod val="75000"/>
                      <a:lumOff val="25000"/>
                    </a:schemeClr>
                  </a:solidFill>
                  <a:latin typeface="Courier New" panose="02070309020205020404" pitchFamily="49" charset="0"/>
                  <a:cs typeface="Courier New" panose="02070309020205020404" pitchFamily="49" charset="0"/>
                </a:rPr>
                <a:t> </a:t>
              </a:r>
            </a:p>
            <a:p>
              <a:pPr algn="ctr"/>
              <a:endParaRPr lang="en-US" altLang="zh-CN" sz="900" b="1" dirty="0">
                <a:solidFill>
                  <a:schemeClr val="tx1">
                    <a:lumMod val="75000"/>
                    <a:lumOff val="25000"/>
                  </a:schemeClr>
                </a:solidFill>
                <a:latin typeface="Courier New" panose="02070309020205020404" pitchFamily="49" charset="0"/>
                <a:cs typeface="Courier New" panose="02070309020205020404" pitchFamily="49" charset="0"/>
              </a:endParaRPr>
            </a:p>
            <a:p>
              <a:pPr algn="ctr"/>
              <a:r>
                <a:rPr lang="en-US" altLang="zh-CN" sz="900" b="1" dirty="0">
                  <a:solidFill>
                    <a:schemeClr val="tx1">
                      <a:lumMod val="75000"/>
                      <a:lumOff val="25000"/>
                    </a:schemeClr>
                  </a:solidFill>
                  <a:latin typeface="Courier New" panose="02070309020205020404" pitchFamily="49" charset="0"/>
                  <a:cs typeface="Courier New" panose="02070309020205020404" pitchFamily="49" charset="0"/>
                </a:rPr>
                <a:t>ONNX, ...</a:t>
              </a:r>
            </a:p>
          </p:txBody>
        </p:sp>
        <p:sp>
          <p:nvSpPr>
            <p:cNvPr id="22" name="圆角矩形 21">
              <a:extLst>
                <a:ext uri="{FF2B5EF4-FFF2-40B4-BE49-F238E27FC236}">
                  <a16:creationId xmlns="" xmlns:a16="http://schemas.microsoft.com/office/drawing/2014/main" id="{5EBE09E1-A89F-40F8-87D1-50AE411BE192}"/>
                </a:ext>
              </a:extLst>
            </p:cNvPr>
            <p:cNvSpPr/>
            <p:nvPr/>
          </p:nvSpPr>
          <p:spPr>
            <a:xfrm>
              <a:off x="2897428" y="2393836"/>
              <a:ext cx="6672833" cy="1323196"/>
            </a:xfrm>
            <a:prstGeom prst="roundRect">
              <a:avLst/>
            </a:prstGeom>
            <a:noFill/>
            <a:ln w="28575" cmpd="sng">
              <a:solidFill>
                <a:srgbClr val="00AFCE"/>
              </a:solidFill>
              <a:prstDash val="dash"/>
            </a:ln>
            <a:effectLst/>
          </p:spPr>
          <p:style>
            <a:lnRef idx="1">
              <a:schemeClr val="accent1"/>
            </a:lnRef>
            <a:fillRef idx="3">
              <a:schemeClr val="accent1"/>
            </a:fillRef>
            <a:effectRef idx="2">
              <a:schemeClr val="accent1"/>
            </a:effectRef>
            <a:fontRef idx="minor">
              <a:schemeClr val="lt1"/>
            </a:fontRef>
          </p:style>
          <p:txBody>
            <a:bodyPr lIns="51442" tIns="25721" rIns="51442" bIns="25721" rtlCol="0" anchor="t"/>
            <a:lstStyle/>
            <a:p>
              <a:pPr algn="ctr"/>
              <a:endParaRPr kumimoji="1" lang="zh-CN" altLang="en-US" sz="825" dirty="0" err="1">
                <a:solidFill>
                  <a:schemeClr val="tx1"/>
                </a:solidFill>
              </a:endParaRPr>
            </a:p>
          </p:txBody>
        </p:sp>
      </p:grpSp>
      <p:grpSp>
        <p:nvGrpSpPr>
          <p:cNvPr id="23" name="组合 11">
            <a:extLst>
              <a:ext uri="{FF2B5EF4-FFF2-40B4-BE49-F238E27FC236}">
                <a16:creationId xmlns="" xmlns:a16="http://schemas.microsoft.com/office/drawing/2014/main" id="{7A86738C-B23E-4B29-806D-C9685E991513}"/>
              </a:ext>
            </a:extLst>
          </p:cNvPr>
          <p:cNvGrpSpPr/>
          <p:nvPr/>
        </p:nvGrpSpPr>
        <p:grpSpPr>
          <a:xfrm>
            <a:off x="3982363" y="3664492"/>
            <a:ext cx="4257675" cy="402908"/>
            <a:chOff x="8804" y="6579"/>
            <a:chExt cx="8940" cy="846"/>
          </a:xfrm>
          <a:scene3d>
            <a:camera prst="orthographicFront">
              <a:rot lat="0" lon="0" rev="0"/>
            </a:camera>
            <a:lightRig rig="soft" dir="t">
              <a:rot lat="0" lon="0" rev="0"/>
            </a:lightRig>
          </a:scene3d>
        </p:grpSpPr>
        <p:sp>
          <p:nvSpPr>
            <p:cNvPr id="24" name="矩形: 圆角 12">
              <a:extLst>
                <a:ext uri="{FF2B5EF4-FFF2-40B4-BE49-F238E27FC236}">
                  <a16:creationId xmlns="" xmlns:a16="http://schemas.microsoft.com/office/drawing/2014/main" id="{860DF39D-2614-4CCC-BD36-EF4160B3DCDC}"/>
                </a:ext>
              </a:extLst>
            </p:cNvPr>
            <p:cNvSpPr/>
            <p:nvPr/>
          </p:nvSpPr>
          <p:spPr>
            <a:xfrm>
              <a:off x="8804" y="6585"/>
              <a:ext cx="2916" cy="840"/>
            </a:xfrm>
            <a:prstGeom prst="roundRect">
              <a:avLst/>
            </a:prstGeom>
            <a:solidFill>
              <a:schemeClr val="bg1">
                <a:lumMod val="6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endParaRPr lang="en-US" altLang="zh-CN" sz="900" dirty="0">
                <a:solidFill>
                  <a:schemeClr val="tx1">
                    <a:lumMod val="75000"/>
                    <a:lumOff val="25000"/>
                  </a:schemeClr>
                </a:solidFill>
              </a:endParaRPr>
            </a:p>
          </p:txBody>
        </p:sp>
        <p:sp>
          <p:nvSpPr>
            <p:cNvPr id="25" name="矩形: 圆角 12">
              <a:extLst>
                <a:ext uri="{FF2B5EF4-FFF2-40B4-BE49-F238E27FC236}">
                  <a16:creationId xmlns="" xmlns:a16="http://schemas.microsoft.com/office/drawing/2014/main" id="{5C245827-0CF0-458B-8D78-D94FF2E141DF}"/>
                </a:ext>
              </a:extLst>
            </p:cNvPr>
            <p:cNvSpPr/>
            <p:nvPr/>
          </p:nvSpPr>
          <p:spPr>
            <a:xfrm>
              <a:off x="11949" y="6585"/>
              <a:ext cx="2900" cy="840"/>
            </a:xfrm>
            <a:prstGeom prst="roundRect">
              <a:avLst/>
            </a:prstGeom>
            <a:solidFill>
              <a:schemeClr val="bg1">
                <a:lumMod val="6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endParaRPr lang="en-US" altLang="zh-CN" sz="900" dirty="0">
                <a:solidFill>
                  <a:schemeClr val="tx1">
                    <a:lumMod val="75000"/>
                    <a:lumOff val="25000"/>
                  </a:schemeClr>
                </a:solidFill>
              </a:endParaRPr>
            </a:p>
          </p:txBody>
        </p:sp>
        <p:sp>
          <p:nvSpPr>
            <p:cNvPr id="26" name="矩形: 圆角 12">
              <a:extLst>
                <a:ext uri="{FF2B5EF4-FFF2-40B4-BE49-F238E27FC236}">
                  <a16:creationId xmlns="" xmlns:a16="http://schemas.microsoft.com/office/drawing/2014/main" id="{6BAE463D-2832-4A47-A0AD-5AABF07F4F63}"/>
                </a:ext>
              </a:extLst>
            </p:cNvPr>
            <p:cNvSpPr/>
            <p:nvPr/>
          </p:nvSpPr>
          <p:spPr>
            <a:xfrm>
              <a:off x="15074" y="6579"/>
              <a:ext cx="2670" cy="840"/>
            </a:xfrm>
            <a:prstGeom prst="roundRect">
              <a:avLst/>
            </a:prstGeom>
            <a:solidFill>
              <a:schemeClr val="bg1">
                <a:lumMod val="6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endParaRPr lang="en-US" altLang="zh-CN" sz="900" dirty="0">
                <a:solidFill>
                  <a:schemeClr val="tx1">
                    <a:lumMod val="75000"/>
                    <a:lumOff val="25000"/>
                  </a:schemeClr>
                </a:solidFill>
              </a:endParaRPr>
            </a:p>
          </p:txBody>
        </p:sp>
      </p:grpSp>
      <p:sp>
        <p:nvSpPr>
          <p:cNvPr id="27" name="矩形 26">
            <a:extLst>
              <a:ext uri="{FF2B5EF4-FFF2-40B4-BE49-F238E27FC236}">
                <a16:creationId xmlns="" xmlns:a16="http://schemas.microsoft.com/office/drawing/2014/main" id="{2F6B5485-9D97-42A1-8079-FC0BE42CA187}"/>
              </a:ext>
            </a:extLst>
          </p:cNvPr>
          <p:cNvSpPr/>
          <p:nvPr/>
        </p:nvSpPr>
        <p:spPr>
          <a:xfrm>
            <a:off x="3998017" y="3746546"/>
            <a:ext cx="1370888" cy="230832"/>
          </a:xfrm>
          <a:prstGeom prst="rect">
            <a:avLst/>
          </a:prstGeom>
        </p:spPr>
        <p:txBody>
          <a:bodyPr wrap="none">
            <a:spAutoFit/>
          </a:bodyPr>
          <a:lstStyle/>
          <a:p>
            <a:pPr algn="ctr"/>
            <a:r>
              <a:rPr lang="en-US" altLang="zh-CN" sz="900" dirty="0">
                <a:latin typeface="微软雅黑" panose="020B0503020204020204" pitchFamily="34" charset="-122"/>
                <a:ea typeface="微软雅黑" panose="020B0503020204020204" pitchFamily="34" charset="-122"/>
              </a:rPr>
              <a:t>Arm Compute Library</a:t>
            </a:r>
          </a:p>
        </p:txBody>
      </p:sp>
      <p:sp>
        <p:nvSpPr>
          <p:cNvPr id="28" name="矩形 27">
            <a:extLst>
              <a:ext uri="{FF2B5EF4-FFF2-40B4-BE49-F238E27FC236}">
                <a16:creationId xmlns="" xmlns:a16="http://schemas.microsoft.com/office/drawing/2014/main" id="{EF36A0FE-4874-4357-99E2-F587B8415950}"/>
              </a:ext>
            </a:extLst>
          </p:cNvPr>
          <p:cNvSpPr/>
          <p:nvPr/>
        </p:nvSpPr>
        <p:spPr>
          <a:xfrm>
            <a:off x="7124977" y="3747802"/>
            <a:ext cx="971741" cy="230832"/>
          </a:xfrm>
          <a:prstGeom prst="rect">
            <a:avLst/>
          </a:prstGeom>
        </p:spPr>
        <p:txBody>
          <a:bodyPr wrap="none">
            <a:spAutoFit/>
          </a:bodyPr>
          <a:lstStyle/>
          <a:p>
            <a:pPr algn="ctr"/>
            <a:r>
              <a:rPr lang="en-US" altLang="zh-CN" sz="900" dirty="0">
                <a:latin typeface="微软雅黑" panose="020B0503020204020204" pitchFamily="34" charset="-122"/>
                <a:ea typeface="微软雅黑" panose="020B0503020204020204" pitchFamily="34" charset="-122"/>
              </a:rPr>
              <a:t>Private Library</a:t>
            </a:r>
          </a:p>
        </p:txBody>
      </p:sp>
      <p:sp>
        <p:nvSpPr>
          <p:cNvPr id="29" name="矩形: 圆角 12">
            <a:extLst>
              <a:ext uri="{FF2B5EF4-FFF2-40B4-BE49-F238E27FC236}">
                <a16:creationId xmlns="" xmlns:a16="http://schemas.microsoft.com/office/drawing/2014/main" id="{CFB4E374-DEC8-4EE1-8496-57AFDB5314E6}"/>
              </a:ext>
            </a:extLst>
          </p:cNvPr>
          <p:cNvSpPr/>
          <p:nvPr/>
        </p:nvSpPr>
        <p:spPr>
          <a:xfrm>
            <a:off x="2174041" y="3668778"/>
            <a:ext cx="1705928" cy="400050"/>
          </a:xfrm>
          <a:prstGeom prst="round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endParaRPr lang="en-US" altLang="zh-CN" sz="900" dirty="0">
              <a:solidFill>
                <a:schemeClr val="tx1">
                  <a:lumMod val="75000"/>
                  <a:lumOff val="25000"/>
                </a:schemeClr>
              </a:solidFill>
            </a:endParaRPr>
          </a:p>
        </p:txBody>
      </p:sp>
      <p:sp>
        <p:nvSpPr>
          <p:cNvPr id="30" name="矩形 29">
            <a:extLst>
              <a:ext uri="{FF2B5EF4-FFF2-40B4-BE49-F238E27FC236}">
                <a16:creationId xmlns="" xmlns:a16="http://schemas.microsoft.com/office/drawing/2014/main" id="{482482B5-B3B9-4B24-B5E4-177D5E181BED}"/>
              </a:ext>
            </a:extLst>
          </p:cNvPr>
          <p:cNvSpPr/>
          <p:nvPr/>
        </p:nvSpPr>
        <p:spPr>
          <a:xfrm>
            <a:off x="2368975" y="3687198"/>
            <a:ext cx="1337226" cy="369332"/>
          </a:xfrm>
          <a:prstGeom prst="rect">
            <a:avLst/>
          </a:prstGeom>
        </p:spPr>
        <p:txBody>
          <a:bodyPr wrap="none">
            <a:spAutoFit/>
          </a:bodyPr>
          <a:lstStyle/>
          <a:p>
            <a:pPr lvl="0" algn="ctr"/>
            <a:r>
              <a:rPr lang="en-US" altLang="zh-CN" sz="900" dirty="0">
                <a:latin typeface="微软雅黑" panose="020B0503020204020204" pitchFamily="34" charset="-122"/>
                <a:ea typeface="微软雅黑" panose="020B0503020204020204" pitchFamily="34" charset="-122"/>
              </a:rPr>
              <a:t>HCL (Heterogeneous</a:t>
            </a:r>
          </a:p>
          <a:p>
            <a:pPr lvl="0" algn="ctr"/>
            <a:r>
              <a:rPr lang="en-US" altLang="zh-CN" sz="900" dirty="0">
                <a:latin typeface="微软雅黑" panose="020B0503020204020204" pitchFamily="34" charset="-122"/>
                <a:ea typeface="微软雅黑" panose="020B0503020204020204" pitchFamily="34" charset="-122"/>
              </a:rPr>
              <a:t> Computing Library )</a:t>
            </a:r>
          </a:p>
        </p:txBody>
      </p:sp>
      <p:sp>
        <p:nvSpPr>
          <p:cNvPr id="31" name="矩形 30">
            <a:extLst>
              <a:ext uri="{FF2B5EF4-FFF2-40B4-BE49-F238E27FC236}">
                <a16:creationId xmlns="" xmlns:a16="http://schemas.microsoft.com/office/drawing/2014/main" id="{4301E409-F089-4A05-ABFB-519F29EDF0A1}"/>
              </a:ext>
            </a:extLst>
          </p:cNvPr>
          <p:cNvSpPr/>
          <p:nvPr/>
        </p:nvSpPr>
        <p:spPr>
          <a:xfrm>
            <a:off x="5609638" y="3754810"/>
            <a:ext cx="1119217" cy="230832"/>
          </a:xfrm>
          <a:prstGeom prst="rect">
            <a:avLst/>
          </a:prstGeom>
        </p:spPr>
        <p:txBody>
          <a:bodyPr wrap="none">
            <a:spAutoFit/>
          </a:bodyPr>
          <a:lstStyle/>
          <a:p>
            <a:pPr algn="ctr"/>
            <a:r>
              <a:rPr lang="en-US" altLang="zh-CN" sz="900" dirty="0" err="1">
                <a:latin typeface="微软雅黑" panose="020B0503020204020204" pitchFamily="34" charset="-122"/>
                <a:ea typeface="微软雅黑" panose="020B0503020204020204" pitchFamily="34" charset="-122"/>
              </a:rPr>
              <a:t>Openblas</a:t>
            </a:r>
            <a:r>
              <a:rPr lang="en-US" altLang="zh-CN" sz="900" dirty="0">
                <a:latin typeface="微软雅黑" panose="020B0503020204020204" pitchFamily="34" charset="-122"/>
                <a:ea typeface="微软雅黑" panose="020B0503020204020204" pitchFamily="34" charset="-122"/>
              </a:rPr>
              <a:t> Library</a:t>
            </a:r>
          </a:p>
        </p:txBody>
      </p:sp>
      <p:sp>
        <p:nvSpPr>
          <p:cNvPr id="32" name="矩形: 圆角 12">
            <a:extLst>
              <a:ext uri="{FF2B5EF4-FFF2-40B4-BE49-F238E27FC236}">
                <a16:creationId xmlns="" xmlns:a16="http://schemas.microsoft.com/office/drawing/2014/main" id="{90BB11E9-6631-4FAE-A045-658DCB52287A}"/>
              </a:ext>
            </a:extLst>
          </p:cNvPr>
          <p:cNvSpPr/>
          <p:nvPr/>
        </p:nvSpPr>
        <p:spPr>
          <a:xfrm>
            <a:off x="2634440" y="2421120"/>
            <a:ext cx="4097353" cy="251695"/>
          </a:xfrm>
          <a:prstGeom prst="roundRect">
            <a:avLst/>
          </a:prstGeom>
          <a:noFill/>
          <a:ln>
            <a:noFill/>
          </a:ln>
          <a:effectLst/>
        </p:spPr>
        <p:style>
          <a:lnRef idx="1">
            <a:schemeClr val="accent4"/>
          </a:lnRef>
          <a:fillRef idx="2">
            <a:schemeClr val="accent4"/>
          </a:fillRef>
          <a:effectRef idx="1">
            <a:schemeClr val="accent4"/>
          </a:effectRef>
          <a:fontRef idx="minor">
            <a:schemeClr val="dk1"/>
          </a:fontRef>
        </p:style>
        <p:txBody>
          <a:bodyPr lIns="51442" tIns="25721" rIns="51442" bIns="25721" rtlCol="0" anchor="t"/>
          <a:lstStyle>
            <a:defPPr>
              <a:defRPr lang="en-US"/>
            </a:defPPr>
            <a:lvl1pPr marL="0" algn="l" defTabSz="913130" rtl="0" eaLnBrk="1" latinLnBrk="0" hangingPunct="1">
              <a:defRPr sz="1800" kern="1200">
                <a:solidFill>
                  <a:schemeClr val="lt1"/>
                </a:solidFill>
                <a:latin typeface="+mn-lt"/>
                <a:ea typeface="+mn-ea"/>
                <a:cs typeface="+mn-cs"/>
              </a:defRPr>
            </a:lvl1pPr>
            <a:lvl2pPr marL="456565" algn="l" defTabSz="913130" rtl="0" eaLnBrk="1" latinLnBrk="0" hangingPunct="1">
              <a:defRPr sz="1800" kern="1200">
                <a:solidFill>
                  <a:schemeClr val="lt1"/>
                </a:solidFill>
                <a:latin typeface="+mn-lt"/>
                <a:ea typeface="+mn-ea"/>
                <a:cs typeface="+mn-cs"/>
              </a:defRPr>
            </a:lvl2pPr>
            <a:lvl3pPr marL="913765" algn="l" defTabSz="913130" rtl="0" eaLnBrk="1" latinLnBrk="0" hangingPunct="1">
              <a:defRPr sz="1800" kern="1200">
                <a:solidFill>
                  <a:schemeClr val="lt1"/>
                </a:solidFill>
                <a:latin typeface="+mn-lt"/>
                <a:ea typeface="+mn-ea"/>
                <a:cs typeface="+mn-cs"/>
              </a:defRPr>
            </a:lvl3pPr>
            <a:lvl4pPr marL="1370330" algn="l" defTabSz="913130" rtl="0" eaLnBrk="1" latinLnBrk="0" hangingPunct="1">
              <a:defRPr sz="1800" kern="1200">
                <a:solidFill>
                  <a:schemeClr val="lt1"/>
                </a:solidFill>
                <a:latin typeface="+mn-lt"/>
                <a:ea typeface="+mn-ea"/>
                <a:cs typeface="+mn-cs"/>
              </a:defRPr>
            </a:lvl4pPr>
            <a:lvl5pPr marL="1827530" algn="l" defTabSz="913130" rtl="0" eaLnBrk="1" latinLnBrk="0" hangingPunct="1">
              <a:defRPr sz="1800" kern="1200">
                <a:solidFill>
                  <a:schemeClr val="lt1"/>
                </a:solidFill>
                <a:latin typeface="+mn-lt"/>
                <a:ea typeface="+mn-ea"/>
                <a:cs typeface="+mn-cs"/>
              </a:defRPr>
            </a:lvl5pPr>
            <a:lvl6pPr marL="2284095" algn="l" defTabSz="913130" rtl="0" eaLnBrk="1" latinLnBrk="0" hangingPunct="1">
              <a:defRPr sz="1800" kern="1200">
                <a:solidFill>
                  <a:schemeClr val="lt1"/>
                </a:solidFill>
                <a:latin typeface="+mn-lt"/>
                <a:ea typeface="+mn-ea"/>
                <a:cs typeface="+mn-cs"/>
              </a:defRPr>
            </a:lvl6pPr>
            <a:lvl7pPr marL="2741295" algn="l" defTabSz="913130" rtl="0" eaLnBrk="1" latinLnBrk="0" hangingPunct="1">
              <a:defRPr sz="1800" kern="1200">
                <a:solidFill>
                  <a:schemeClr val="lt1"/>
                </a:solidFill>
                <a:latin typeface="+mn-lt"/>
                <a:ea typeface="+mn-ea"/>
                <a:cs typeface="+mn-cs"/>
              </a:defRPr>
            </a:lvl7pPr>
            <a:lvl8pPr marL="3197860" algn="l" defTabSz="913130" rtl="0" eaLnBrk="1" latinLnBrk="0" hangingPunct="1">
              <a:defRPr sz="1800" kern="1200">
                <a:solidFill>
                  <a:schemeClr val="lt1"/>
                </a:solidFill>
                <a:latin typeface="+mn-lt"/>
                <a:ea typeface="+mn-ea"/>
                <a:cs typeface="+mn-cs"/>
              </a:defRPr>
            </a:lvl8pPr>
            <a:lvl9pPr marL="3655060" algn="l" defTabSz="913130" rtl="0" eaLnBrk="1" latinLnBrk="0" hangingPunct="1">
              <a:defRPr sz="1800" kern="1200">
                <a:solidFill>
                  <a:schemeClr val="lt1"/>
                </a:solidFill>
                <a:latin typeface="+mn-lt"/>
                <a:ea typeface="+mn-ea"/>
                <a:cs typeface="+mn-cs"/>
              </a:defRPr>
            </a:lvl9pPr>
          </a:lstStyle>
          <a:p>
            <a:pPr algn="ctr"/>
            <a:r>
              <a:rPr lang="en-US" altLang="zh-CN" sz="1200" b="1" dirty="0">
                <a:solidFill>
                  <a:srgbClr val="FFFF00"/>
                </a:solidFill>
                <a:latin typeface="微软雅黑" panose="020B0503020204020204" pitchFamily="34" charset="-122"/>
                <a:ea typeface="微软雅黑" panose="020B0503020204020204" pitchFamily="34" charset="-122"/>
              </a:rPr>
              <a:t>Tengine - Open AI Engine</a:t>
            </a:r>
          </a:p>
        </p:txBody>
      </p:sp>
      <p:sp>
        <p:nvSpPr>
          <p:cNvPr id="33" name="上箭头 32">
            <a:extLst>
              <a:ext uri="{FF2B5EF4-FFF2-40B4-BE49-F238E27FC236}">
                <a16:creationId xmlns="" xmlns:a16="http://schemas.microsoft.com/office/drawing/2014/main" id="{1EED8DA8-3319-43CE-9DC6-6EF5672E4E6D}"/>
              </a:ext>
            </a:extLst>
          </p:cNvPr>
          <p:cNvSpPr/>
          <p:nvPr/>
        </p:nvSpPr>
        <p:spPr>
          <a:xfrm>
            <a:off x="4471292" y="3342216"/>
            <a:ext cx="201416" cy="205063"/>
          </a:xfrm>
          <a:prstGeom prst="upArrow">
            <a:avLst/>
          </a:prstGeom>
          <a:solidFill>
            <a:srgbClr val="00AF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4" name="上箭头 33">
            <a:extLst>
              <a:ext uri="{FF2B5EF4-FFF2-40B4-BE49-F238E27FC236}">
                <a16:creationId xmlns="" xmlns:a16="http://schemas.microsoft.com/office/drawing/2014/main" id="{17F72224-ECA1-414D-ADD9-2A701AC80A13}"/>
              </a:ext>
            </a:extLst>
          </p:cNvPr>
          <p:cNvSpPr/>
          <p:nvPr/>
        </p:nvSpPr>
        <p:spPr>
          <a:xfrm rot="16200000">
            <a:off x="7106569" y="2636782"/>
            <a:ext cx="201416" cy="245615"/>
          </a:xfrm>
          <a:prstGeom prst="upArrow">
            <a:avLst/>
          </a:prstGeom>
          <a:solidFill>
            <a:srgbClr val="00AF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5" name="矩形: 圆角 34">
            <a:extLst>
              <a:ext uri="{FF2B5EF4-FFF2-40B4-BE49-F238E27FC236}">
                <a16:creationId xmlns="" xmlns:a16="http://schemas.microsoft.com/office/drawing/2014/main" id="{D2CCFF92-B6BC-49B5-B34D-2042FC8FF278}"/>
              </a:ext>
            </a:extLst>
          </p:cNvPr>
          <p:cNvSpPr/>
          <p:nvPr/>
        </p:nvSpPr>
        <p:spPr>
          <a:xfrm>
            <a:off x="3147768" y="726783"/>
            <a:ext cx="2848464" cy="483364"/>
          </a:xfrm>
          <a:prstGeom prst="roundRect">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bg2">
                    <a:lumMod val="25000"/>
                  </a:schemeClr>
                </a:solidFill>
                <a:latin typeface="Courier New" panose="02070309020205020404" pitchFamily="49" charset="0"/>
                <a:cs typeface="Courier New" panose="02070309020205020404" pitchFamily="49" charset="0"/>
              </a:rPr>
              <a:t>上层应用程序</a:t>
            </a:r>
          </a:p>
        </p:txBody>
      </p:sp>
      <p:sp>
        <p:nvSpPr>
          <p:cNvPr id="36" name="上箭头 18">
            <a:extLst>
              <a:ext uri="{FF2B5EF4-FFF2-40B4-BE49-F238E27FC236}">
                <a16:creationId xmlns="" xmlns:a16="http://schemas.microsoft.com/office/drawing/2014/main" id="{2C4FADE8-7527-4A08-A8E4-38D48EA20A3A}"/>
              </a:ext>
            </a:extLst>
          </p:cNvPr>
          <p:cNvSpPr/>
          <p:nvPr/>
        </p:nvSpPr>
        <p:spPr>
          <a:xfrm>
            <a:off x="4471292" y="1314632"/>
            <a:ext cx="201416" cy="206957"/>
          </a:xfrm>
          <a:prstGeom prst="upArrow">
            <a:avLst/>
          </a:prstGeom>
          <a:solidFill>
            <a:srgbClr val="00AFC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solidFill>
                <a:srgbClr val="00AFCE"/>
              </a:solidFill>
            </a:endParaRPr>
          </a:p>
        </p:txBody>
      </p:sp>
    </p:spTree>
    <p:extLst>
      <p:ext uri="{BB962C8B-B14F-4D97-AF65-F5344CB8AC3E}">
        <p14:creationId xmlns:p14="http://schemas.microsoft.com/office/powerpoint/2010/main" val="3829910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1BC77038-923D-4BF6-BA7B-F8554EE148E6}"/>
              </a:ext>
            </a:extLst>
          </p:cNvPr>
          <p:cNvSpPr/>
          <p:nvPr/>
        </p:nvSpPr>
        <p:spPr>
          <a:xfrm>
            <a:off x="313952" y="187228"/>
            <a:ext cx="4280852" cy="507831"/>
          </a:xfrm>
          <a:prstGeom prst="rect">
            <a:avLst/>
          </a:prstGeom>
        </p:spPr>
        <p:txBody>
          <a:bodyPr wrap="none">
            <a:spAutoFit/>
          </a:bodyPr>
          <a:lstStyle/>
          <a:p>
            <a:r>
              <a:rPr lang="en-US" altLang="zh-CN" sz="2700" dirty="0">
                <a:solidFill>
                  <a:srgbClr val="00B0F0"/>
                </a:solidFill>
                <a:latin typeface="Cooper Black" panose="0208090404030B020404" pitchFamily="18" charset="0"/>
              </a:rPr>
              <a:t>Tengine characteristic  </a:t>
            </a:r>
            <a:endParaRPr lang="zh-CN" altLang="en-US" sz="2700" dirty="0">
              <a:solidFill>
                <a:srgbClr val="00B0F0"/>
              </a:solidFill>
              <a:latin typeface="Cooper Black" panose="0208090404030B020404" pitchFamily="18" charset="0"/>
            </a:endParaRPr>
          </a:p>
        </p:txBody>
      </p:sp>
      <p:pic>
        <p:nvPicPr>
          <p:cNvPr id="23" name="图片 22" descr="1">
            <a:extLst>
              <a:ext uri="{FF2B5EF4-FFF2-40B4-BE49-F238E27FC236}">
                <a16:creationId xmlns="" xmlns:a16="http://schemas.microsoft.com/office/drawing/2014/main" id="{6EBD1AEF-E29C-42AB-9630-FB68AB0F35B9}"/>
              </a:ext>
            </a:extLst>
          </p:cNvPr>
          <p:cNvPicPr>
            <a:picLocks noChangeAspect="1"/>
          </p:cNvPicPr>
          <p:nvPr/>
        </p:nvPicPr>
        <p:blipFill>
          <a:blip r:embed="rId2" cstate="print">
            <a:duotone>
              <a:prstClr val="black"/>
              <a:schemeClr val="accent1">
                <a:tint val="45000"/>
                <a:satMod val="400000"/>
              </a:schemeClr>
            </a:duotone>
          </a:blip>
          <a:stretch>
            <a:fillRect/>
          </a:stretch>
        </p:blipFill>
        <p:spPr>
          <a:xfrm>
            <a:off x="967759" y="2889078"/>
            <a:ext cx="1294448" cy="1294448"/>
          </a:xfrm>
          <a:prstGeom prst="rect">
            <a:avLst/>
          </a:prstGeom>
        </p:spPr>
      </p:pic>
      <p:pic>
        <p:nvPicPr>
          <p:cNvPr id="24" name="图片 23" descr="未命名 -2">
            <a:extLst>
              <a:ext uri="{FF2B5EF4-FFF2-40B4-BE49-F238E27FC236}">
                <a16:creationId xmlns="" xmlns:a16="http://schemas.microsoft.com/office/drawing/2014/main" id="{AA368C67-7115-42BE-9CCD-2BF2D370766D}"/>
              </a:ext>
            </a:extLst>
          </p:cNvPr>
          <p:cNvPicPr>
            <a:picLocks noChangeAspect="1"/>
          </p:cNvPicPr>
          <p:nvPr/>
        </p:nvPicPr>
        <p:blipFill>
          <a:blip r:embed="rId3" cstate="print">
            <a:duotone>
              <a:prstClr val="black"/>
              <a:schemeClr val="accent1">
                <a:tint val="45000"/>
                <a:satMod val="400000"/>
              </a:schemeClr>
            </a:duotone>
          </a:blip>
          <a:stretch>
            <a:fillRect/>
          </a:stretch>
        </p:blipFill>
        <p:spPr>
          <a:xfrm>
            <a:off x="6585679" y="2889078"/>
            <a:ext cx="1294448" cy="1294448"/>
          </a:xfrm>
          <a:prstGeom prst="rect">
            <a:avLst/>
          </a:prstGeom>
        </p:spPr>
      </p:pic>
      <p:pic>
        <p:nvPicPr>
          <p:cNvPr id="25" name="图片 24" descr="未命名 -3">
            <a:extLst>
              <a:ext uri="{FF2B5EF4-FFF2-40B4-BE49-F238E27FC236}">
                <a16:creationId xmlns="" xmlns:a16="http://schemas.microsoft.com/office/drawing/2014/main" id="{8495A336-7514-4E11-BBD2-3FF36D3685CF}"/>
              </a:ext>
            </a:extLst>
          </p:cNvPr>
          <p:cNvPicPr>
            <a:picLocks noChangeAspect="1"/>
          </p:cNvPicPr>
          <p:nvPr/>
        </p:nvPicPr>
        <p:blipFill>
          <a:blip r:embed="rId4" cstate="print">
            <a:duotone>
              <a:prstClr val="black"/>
              <a:schemeClr val="accent1">
                <a:tint val="45000"/>
                <a:satMod val="400000"/>
              </a:schemeClr>
            </a:duotone>
          </a:blip>
          <a:stretch>
            <a:fillRect/>
          </a:stretch>
        </p:blipFill>
        <p:spPr>
          <a:xfrm>
            <a:off x="3759401" y="2889078"/>
            <a:ext cx="1294448" cy="1294448"/>
          </a:xfrm>
          <a:prstGeom prst="rect">
            <a:avLst/>
          </a:prstGeom>
        </p:spPr>
      </p:pic>
      <p:sp>
        <p:nvSpPr>
          <p:cNvPr id="26" name="矩形 25">
            <a:extLst>
              <a:ext uri="{FF2B5EF4-FFF2-40B4-BE49-F238E27FC236}">
                <a16:creationId xmlns="" xmlns:a16="http://schemas.microsoft.com/office/drawing/2014/main" id="{46E1CBBC-AE73-411D-B1E6-4671F163C322}"/>
              </a:ext>
            </a:extLst>
          </p:cNvPr>
          <p:cNvSpPr/>
          <p:nvPr/>
        </p:nvSpPr>
        <p:spPr>
          <a:xfrm>
            <a:off x="686483" y="1741535"/>
            <a:ext cx="2338981" cy="871072"/>
          </a:xfrm>
          <a:prstGeom prst="rect">
            <a:avLst/>
          </a:prstGeom>
        </p:spPr>
        <p:txBody>
          <a:bodyPr wrap="square">
            <a:spAutoFit/>
          </a:bodyPr>
          <a:lstStyle/>
          <a:p>
            <a:pPr>
              <a:lnSpc>
                <a:spcPct val="120000"/>
              </a:lnSpc>
              <a:spcBef>
                <a:spcPct val="50000"/>
              </a:spcBef>
              <a:buClr>
                <a:schemeClr val="accent2"/>
              </a:buClr>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只依赖</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C/C++</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库</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endParaRPr>
          </a:p>
          <a:p>
            <a:pPr>
              <a:lnSpc>
                <a:spcPct val="120000"/>
              </a:lnSpc>
              <a:spcBef>
                <a:spcPct val="50000"/>
              </a:spcBef>
              <a:buClr>
                <a:schemeClr val="accent2"/>
              </a:buClr>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标准版体积</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3M</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lite</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版体积</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300K</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endParaRPr>
          </a:p>
          <a:p>
            <a:pPr>
              <a:lnSpc>
                <a:spcPct val="120000"/>
              </a:lnSpc>
              <a:spcBef>
                <a:spcPct val="50000"/>
              </a:spcBef>
              <a:buClr>
                <a:schemeClr val="accent2"/>
              </a:buClr>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原生支持</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Arm CPU</a:t>
            </a:r>
            <a:endParaRPr lang="en-US" altLang="zh-CN" sz="1125" dirty="0">
              <a:solidFill>
                <a:schemeClr val="tx2"/>
              </a:solidFill>
              <a:latin typeface="微软雅黑" panose="020B0503020204020204" pitchFamily="34" charset="-122"/>
              <a:ea typeface="微软雅黑" panose="020B0503020204020204" pitchFamily="34" charset="-122"/>
            </a:endParaRPr>
          </a:p>
        </p:txBody>
      </p:sp>
      <p:cxnSp>
        <p:nvCxnSpPr>
          <p:cNvPr id="27" name="直接连接符 7">
            <a:extLst>
              <a:ext uri="{FF2B5EF4-FFF2-40B4-BE49-F238E27FC236}">
                <a16:creationId xmlns="" xmlns:a16="http://schemas.microsoft.com/office/drawing/2014/main" id="{E131EF28-0635-4E85-B311-285821A8DBF6}"/>
              </a:ext>
            </a:extLst>
          </p:cNvPr>
          <p:cNvCxnSpPr/>
          <p:nvPr/>
        </p:nvCxnSpPr>
        <p:spPr>
          <a:xfrm>
            <a:off x="3098202" y="1038835"/>
            <a:ext cx="0" cy="323375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47">
            <a:extLst>
              <a:ext uri="{FF2B5EF4-FFF2-40B4-BE49-F238E27FC236}">
                <a16:creationId xmlns="" xmlns:a16="http://schemas.microsoft.com/office/drawing/2014/main" id="{1E680828-047C-4047-86CE-FC3EB59B6C8A}"/>
              </a:ext>
            </a:extLst>
          </p:cNvPr>
          <p:cNvCxnSpPr/>
          <p:nvPr/>
        </p:nvCxnSpPr>
        <p:spPr>
          <a:xfrm>
            <a:off x="5898552" y="1038835"/>
            <a:ext cx="0" cy="323375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 xmlns:a16="http://schemas.microsoft.com/office/drawing/2014/main" id="{2D10985D-A5E7-4EDA-BECB-7E7596FB3241}"/>
              </a:ext>
            </a:extLst>
          </p:cNvPr>
          <p:cNvSpPr/>
          <p:nvPr/>
        </p:nvSpPr>
        <p:spPr>
          <a:xfrm>
            <a:off x="3369072" y="1741535"/>
            <a:ext cx="2434231" cy="784189"/>
          </a:xfrm>
          <a:prstGeom prst="rect">
            <a:avLst/>
          </a:prstGeom>
        </p:spPr>
        <p:txBody>
          <a:bodyPr wrap="square">
            <a:spAutoFit/>
          </a:bodyPr>
          <a:lstStyle/>
          <a:p>
            <a:pPr>
              <a:lnSpc>
                <a:spcPct val="120000"/>
              </a:lnSpc>
              <a:spcBef>
                <a:spcPct val="50000"/>
              </a:spcBef>
              <a:buClr>
                <a:schemeClr val="accent2"/>
              </a:buClr>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共享内存技术大幅降低内存需求</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endParaRPr>
          </a:p>
          <a:p>
            <a:pPr>
              <a:lnSpc>
                <a:spcPct val="120000"/>
              </a:lnSpc>
              <a:spcBef>
                <a:spcPct val="50000"/>
              </a:spcBef>
              <a:buClr>
                <a:schemeClr val="accent2"/>
              </a:buClr>
            </a:pP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Squeeze Net</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只需</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44MB</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Resnet50</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只需要</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150MB</a:t>
            </a:r>
            <a:endParaRPr lang="en-US" altLang="zh-CN" sz="1050" dirty="0">
              <a:solidFill>
                <a:schemeClr val="tx2"/>
              </a:solidFill>
            </a:endParaRPr>
          </a:p>
        </p:txBody>
      </p:sp>
      <p:sp>
        <p:nvSpPr>
          <p:cNvPr id="30" name="矩形 29">
            <a:extLst>
              <a:ext uri="{FF2B5EF4-FFF2-40B4-BE49-F238E27FC236}">
                <a16:creationId xmlns="" xmlns:a16="http://schemas.microsoft.com/office/drawing/2014/main" id="{41928BCF-B010-4B4E-ADB3-FAA47004A85D}"/>
              </a:ext>
            </a:extLst>
          </p:cNvPr>
          <p:cNvSpPr/>
          <p:nvPr/>
        </p:nvSpPr>
        <p:spPr>
          <a:xfrm>
            <a:off x="6161919" y="1741535"/>
            <a:ext cx="2481856" cy="870751"/>
          </a:xfrm>
          <a:prstGeom prst="rect">
            <a:avLst/>
          </a:prstGeom>
        </p:spPr>
        <p:txBody>
          <a:bodyPr wrap="square">
            <a:spAutoFit/>
          </a:bodyPr>
          <a:lstStyle/>
          <a:p>
            <a:pPr>
              <a:lnSpc>
                <a:spcPct val="120000"/>
              </a:lnSpc>
              <a:spcBef>
                <a:spcPct val="50000"/>
              </a:spcBef>
              <a:buClr>
                <a:schemeClr val="accent2"/>
              </a:buClr>
            </a:pP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Tengine</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自定义模型格式</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endParaRPr>
          </a:p>
          <a:p>
            <a:pPr>
              <a:lnSpc>
                <a:spcPct val="120000"/>
              </a:lnSpc>
              <a:spcBef>
                <a:spcPct val="50000"/>
              </a:spcBef>
              <a:buClr>
                <a:schemeClr val="accent2"/>
              </a:buClr>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支持模型压缩减小体积</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endParaRPr>
          </a:p>
          <a:p>
            <a:pPr>
              <a:lnSpc>
                <a:spcPct val="120000"/>
              </a:lnSpc>
              <a:spcBef>
                <a:spcPct val="50000"/>
              </a:spcBef>
              <a:buClr>
                <a:schemeClr val="accent2"/>
              </a:buClr>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支持模型加密、打包、保护知识产权</a:t>
            </a:r>
            <a:endParaRPr lang="en-US" altLang="zh-CN" sz="1050" dirty="0">
              <a:solidFill>
                <a:schemeClr val="tx2"/>
              </a:solidFill>
            </a:endParaRPr>
          </a:p>
        </p:txBody>
      </p:sp>
      <p:sp>
        <p:nvSpPr>
          <p:cNvPr id="31" name="矩形 30">
            <a:extLst>
              <a:ext uri="{FF2B5EF4-FFF2-40B4-BE49-F238E27FC236}">
                <a16:creationId xmlns="" xmlns:a16="http://schemas.microsoft.com/office/drawing/2014/main" id="{2B9115CE-31AF-4588-B3A4-3661621D4BB1}"/>
              </a:ext>
            </a:extLst>
          </p:cNvPr>
          <p:cNvSpPr/>
          <p:nvPr/>
        </p:nvSpPr>
        <p:spPr>
          <a:xfrm>
            <a:off x="636112" y="1369908"/>
            <a:ext cx="963726" cy="248209"/>
          </a:xfrm>
          <a:prstGeom prst="rect">
            <a:avLst/>
          </a:prstGeom>
        </p:spPr>
        <p:txBody>
          <a:bodyPr wrap="none" anchor="b">
            <a:spAutoFit/>
          </a:bodyPr>
          <a:lstStyle/>
          <a:p>
            <a:pPr algn="ctr"/>
            <a:r>
              <a:rPr lang="zh-CN" altLang="en-US" sz="1013" b="1" dirty="0">
                <a:latin typeface="微软雅黑" panose="020B0503020204020204" pitchFamily="34" charset="-122"/>
                <a:ea typeface="微软雅黑" panose="020B0503020204020204" pitchFamily="34" charset="-122"/>
                <a:cs typeface="微软雅黑" panose="020B0503020204020204" pitchFamily="34" charset="-122"/>
                <a:sym typeface="+mn-ea"/>
              </a:rPr>
              <a:t>轻量级可裁剪</a:t>
            </a:r>
            <a:endParaRPr lang="zh-CN" altLang="en-US" sz="1013"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2" name="矩形 31">
            <a:extLst>
              <a:ext uri="{FF2B5EF4-FFF2-40B4-BE49-F238E27FC236}">
                <a16:creationId xmlns="" xmlns:a16="http://schemas.microsoft.com/office/drawing/2014/main" id="{BF707CB4-B484-44F9-A647-4DFD28EE2805}"/>
              </a:ext>
            </a:extLst>
          </p:cNvPr>
          <p:cNvSpPr/>
          <p:nvPr/>
        </p:nvSpPr>
        <p:spPr>
          <a:xfrm>
            <a:off x="3291230" y="1355316"/>
            <a:ext cx="963726" cy="248209"/>
          </a:xfrm>
          <a:prstGeom prst="rect">
            <a:avLst/>
          </a:prstGeom>
        </p:spPr>
        <p:txBody>
          <a:bodyPr wrap="none" anchor="b">
            <a:spAutoFit/>
          </a:bodyPr>
          <a:lstStyle/>
          <a:p>
            <a:pPr algn="ctr"/>
            <a:r>
              <a:rPr lang="zh-CN" altLang="en-US" sz="1013" b="1" dirty="0">
                <a:latin typeface="微软雅黑" panose="020B0503020204020204" pitchFamily="34" charset="-122"/>
                <a:ea typeface="微软雅黑" panose="020B0503020204020204" pitchFamily="34" charset="-122"/>
                <a:cs typeface="微软雅黑" panose="020B0503020204020204" pitchFamily="34" charset="-122"/>
                <a:sym typeface="+mn-ea"/>
              </a:rPr>
              <a:t>运行内存优化</a:t>
            </a:r>
          </a:p>
        </p:txBody>
      </p:sp>
      <p:sp>
        <p:nvSpPr>
          <p:cNvPr id="33" name="矩形 32">
            <a:extLst>
              <a:ext uri="{FF2B5EF4-FFF2-40B4-BE49-F238E27FC236}">
                <a16:creationId xmlns="" xmlns:a16="http://schemas.microsoft.com/office/drawing/2014/main" id="{6188240D-43D9-49F4-A01E-024505FDAD5B}"/>
              </a:ext>
            </a:extLst>
          </p:cNvPr>
          <p:cNvSpPr/>
          <p:nvPr/>
        </p:nvSpPr>
        <p:spPr>
          <a:xfrm>
            <a:off x="6125233" y="1383531"/>
            <a:ext cx="1261884" cy="248209"/>
          </a:xfrm>
          <a:prstGeom prst="rect">
            <a:avLst/>
          </a:prstGeom>
        </p:spPr>
        <p:txBody>
          <a:bodyPr wrap="none" anchor="b">
            <a:spAutoFit/>
          </a:bodyPr>
          <a:lstStyle/>
          <a:p>
            <a:pPr algn="ctr"/>
            <a:r>
              <a:rPr lang="en-US" altLang="zh-CN" sz="1013"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013" b="1" dirty="0">
                <a:latin typeface="微软雅黑" panose="020B0503020204020204" pitchFamily="34" charset="-122"/>
                <a:ea typeface="微软雅黑" panose="020B0503020204020204" pitchFamily="34" charset="-122"/>
                <a:cs typeface="微软雅黑" panose="020B0503020204020204" pitchFamily="34" charset="-122"/>
                <a:sym typeface="+mn-ea"/>
              </a:rPr>
              <a:t>支持模型压缩加密</a:t>
            </a:r>
            <a:endParaRPr lang="zh-CN" altLang="en-US" sz="1013"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4" name="图片 33">
            <a:extLst>
              <a:ext uri="{FF2B5EF4-FFF2-40B4-BE49-F238E27FC236}">
                <a16:creationId xmlns="" xmlns:a16="http://schemas.microsoft.com/office/drawing/2014/main" id="{DFD23650-4D02-4BF9-9E9D-053C9609FB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922" y="2117314"/>
            <a:ext cx="132464" cy="132464"/>
          </a:xfrm>
          <a:prstGeom prst="rect">
            <a:avLst/>
          </a:prstGeom>
        </p:spPr>
      </p:pic>
      <p:pic>
        <p:nvPicPr>
          <p:cNvPr id="35" name="图片 34">
            <a:extLst>
              <a:ext uri="{FF2B5EF4-FFF2-40B4-BE49-F238E27FC236}">
                <a16:creationId xmlns="" xmlns:a16="http://schemas.microsoft.com/office/drawing/2014/main" id="{F1FCA1A4-1346-4DDF-A48B-E56EA2703E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922" y="2396155"/>
            <a:ext cx="132464" cy="132464"/>
          </a:xfrm>
          <a:prstGeom prst="rect">
            <a:avLst/>
          </a:prstGeom>
        </p:spPr>
      </p:pic>
      <p:pic>
        <p:nvPicPr>
          <p:cNvPr id="36" name="图片 35">
            <a:extLst>
              <a:ext uri="{FF2B5EF4-FFF2-40B4-BE49-F238E27FC236}">
                <a16:creationId xmlns="" xmlns:a16="http://schemas.microsoft.com/office/drawing/2014/main" id="{6BC060CA-5AE8-42B3-AFE9-139F3A42B7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922" y="1823400"/>
            <a:ext cx="132464" cy="132464"/>
          </a:xfrm>
          <a:prstGeom prst="rect">
            <a:avLst/>
          </a:prstGeom>
        </p:spPr>
      </p:pic>
      <p:pic>
        <p:nvPicPr>
          <p:cNvPr id="37" name="图片 36">
            <a:extLst>
              <a:ext uri="{FF2B5EF4-FFF2-40B4-BE49-F238E27FC236}">
                <a16:creationId xmlns="" xmlns:a16="http://schemas.microsoft.com/office/drawing/2014/main" id="{DCCD67F5-07F3-47DF-B6A4-1A3791DDEF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75697" y="2117314"/>
            <a:ext cx="132464" cy="132464"/>
          </a:xfrm>
          <a:prstGeom prst="rect">
            <a:avLst/>
          </a:prstGeom>
        </p:spPr>
      </p:pic>
      <p:pic>
        <p:nvPicPr>
          <p:cNvPr id="38" name="图片 37">
            <a:extLst>
              <a:ext uri="{FF2B5EF4-FFF2-40B4-BE49-F238E27FC236}">
                <a16:creationId xmlns="" xmlns:a16="http://schemas.microsoft.com/office/drawing/2014/main" id="{3ECD4CE2-0C0C-45BA-A79F-6784B4F922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75697" y="2396155"/>
            <a:ext cx="132464" cy="132464"/>
          </a:xfrm>
          <a:prstGeom prst="rect">
            <a:avLst/>
          </a:prstGeom>
        </p:spPr>
      </p:pic>
      <p:pic>
        <p:nvPicPr>
          <p:cNvPr id="39" name="图片 38">
            <a:extLst>
              <a:ext uri="{FF2B5EF4-FFF2-40B4-BE49-F238E27FC236}">
                <a16:creationId xmlns="" xmlns:a16="http://schemas.microsoft.com/office/drawing/2014/main" id="{50A54E51-E542-448F-A55C-522125B84F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75697" y="1823400"/>
            <a:ext cx="132464" cy="132464"/>
          </a:xfrm>
          <a:prstGeom prst="rect">
            <a:avLst/>
          </a:prstGeom>
        </p:spPr>
      </p:pic>
      <p:pic>
        <p:nvPicPr>
          <p:cNvPr id="40" name="图片 39">
            <a:extLst>
              <a:ext uri="{FF2B5EF4-FFF2-40B4-BE49-F238E27FC236}">
                <a16:creationId xmlns="" xmlns:a16="http://schemas.microsoft.com/office/drawing/2014/main" id="{0721A5AF-9E08-473F-8807-4722CAAB9D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7135" y="2117314"/>
            <a:ext cx="132464" cy="132464"/>
          </a:xfrm>
          <a:prstGeom prst="rect">
            <a:avLst/>
          </a:prstGeom>
        </p:spPr>
      </p:pic>
      <p:pic>
        <p:nvPicPr>
          <p:cNvPr id="41" name="图片 40">
            <a:extLst>
              <a:ext uri="{FF2B5EF4-FFF2-40B4-BE49-F238E27FC236}">
                <a16:creationId xmlns="" xmlns:a16="http://schemas.microsoft.com/office/drawing/2014/main" id="{F347E7B1-1621-49B4-A94A-049B17138B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7135" y="1823400"/>
            <a:ext cx="132464" cy="132464"/>
          </a:xfrm>
          <a:prstGeom prst="rect">
            <a:avLst/>
          </a:prstGeom>
        </p:spPr>
      </p:pic>
    </p:spTree>
    <p:extLst>
      <p:ext uri="{BB962C8B-B14F-4D97-AF65-F5344CB8AC3E}">
        <p14:creationId xmlns:p14="http://schemas.microsoft.com/office/powerpoint/2010/main" val="913690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1BC77038-923D-4BF6-BA7B-F8554EE148E6}"/>
              </a:ext>
            </a:extLst>
          </p:cNvPr>
          <p:cNvSpPr/>
          <p:nvPr/>
        </p:nvSpPr>
        <p:spPr>
          <a:xfrm>
            <a:off x="313952" y="187228"/>
            <a:ext cx="4280852" cy="507831"/>
          </a:xfrm>
          <a:prstGeom prst="rect">
            <a:avLst/>
          </a:prstGeom>
        </p:spPr>
        <p:txBody>
          <a:bodyPr wrap="none">
            <a:spAutoFit/>
          </a:bodyPr>
          <a:lstStyle/>
          <a:p>
            <a:r>
              <a:rPr lang="en-US" altLang="zh-CN" sz="2700" dirty="0">
                <a:solidFill>
                  <a:srgbClr val="00B0F0"/>
                </a:solidFill>
                <a:latin typeface="Cooper Black" panose="0208090404030B020404" pitchFamily="18" charset="0"/>
              </a:rPr>
              <a:t>Tengine characteristic  </a:t>
            </a:r>
            <a:endParaRPr lang="zh-CN" altLang="en-US" sz="2700" dirty="0">
              <a:solidFill>
                <a:srgbClr val="00B0F0"/>
              </a:solidFill>
              <a:latin typeface="Cooper Black" panose="0208090404030B020404" pitchFamily="18" charset="0"/>
            </a:endParaRPr>
          </a:p>
        </p:txBody>
      </p:sp>
      <p:grpSp>
        <p:nvGrpSpPr>
          <p:cNvPr id="7" name="组合 6">
            <a:extLst>
              <a:ext uri="{FF2B5EF4-FFF2-40B4-BE49-F238E27FC236}">
                <a16:creationId xmlns="" xmlns:a16="http://schemas.microsoft.com/office/drawing/2014/main" id="{DD188466-BEB7-40B9-8506-1C919B80F84F}"/>
              </a:ext>
            </a:extLst>
          </p:cNvPr>
          <p:cNvGrpSpPr/>
          <p:nvPr/>
        </p:nvGrpSpPr>
        <p:grpSpPr>
          <a:xfrm>
            <a:off x="480068" y="3152644"/>
            <a:ext cx="7255986" cy="1036799"/>
            <a:chOff x="640091" y="4283302"/>
            <a:chExt cx="9674648" cy="1382398"/>
          </a:xfrm>
        </p:grpSpPr>
        <p:sp>
          <p:nvSpPr>
            <p:cNvPr id="51" name="圆角矩形 33">
              <a:extLst>
                <a:ext uri="{FF2B5EF4-FFF2-40B4-BE49-F238E27FC236}">
                  <a16:creationId xmlns="" xmlns:a16="http://schemas.microsoft.com/office/drawing/2014/main" id="{17F1E356-E7B7-45AD-BB53-E812502B5B46}"/>
                </a:ext>
              </a:extLst>
            </p:cNvPr>
            <p:cNvSpPr/>
            <p:nvPr/>
          </p:nvSpPr>
          <p:spPr>
            <a:xfrm>
              <a:off x="2067555" y="4283302"/>
              <a:ext cx="8247184" cy="1382398"/>
            </a:xfrm>
            <a:prstGeom prst="roundRect">
              <a:avLst>
                <a:gd name="adj" fmla="val 8712"/>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0" name="矩形 32">
              <a:extLst>
                <a:ext uri="{FF2B5EF4-FFF2-40B4-BE49-F238E27FC236}">
                  <a16:creationId xmlns="" xmlns:a16="http://schemas.microsoft.com/office/drawing/2014/main" id="{8A69FFF9-300F-4E50-B8E3-CDE5D3CECC07}"/>
                </a:ext>
              </a:extLst>
            </p:cNvPr>
            <p:cNvSpPr/>
            <p:nvPr/>
          </p:nvSpPr>
          <p:spPr>
            <a:xfrm>
              <a:off x="2350611" y="4425971"/>
              <a:ext cx="7938097" cy="1161001"/>
            </a:xfrm>
            <a:prstGeom prst="rect">
              <a:avLst/>
            </a:prstGeom>
          </p:spPr>
          <p:txBody>
            <a:bodyPr wrap="square">
              <a:spAutoFit/>
            </a:bodyPr>
            <a:lstStyle/>
            <a:p>
              <a:pPr marL="257175" lvl="1" indent="-257175">
                <a:lnSpc>
                  <a:spcPct val="120000"/>
                </a:lnSpc>
                <a:spcBef>
                  <a:spcPct val="50000"/>
                </a:spcBef>
                <a:buClr>
                  <a:schemeClr val="accent2"/>
                </a:buClr>
                <a:buFont typeface="Wingdings" panose="05000000000000000000" pitchFamily="2" charset="2"/>
                <a:buChar char="u"/>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支持</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Linux</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和</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Android</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平台</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endParaRPr>
            </a:p>
            <a:p>
              <a:pPr marL="214313" lvl="1" indent="-214313">
                <a:lnSpc>
                  <a:spcPct val="120000"/>
                </a:lnSpc>
                <a:spcBef>
                  <a:spcPct val="50000"/>
                </a:spcBef>
                <a:buClr>
                  <a:schemeClr val="accent2"/>
                </a:buClr>
                <a:buFont typeface="Wingdings" panose="05000000000000000000" pitchFamily="2" charset="2"/>
                <a:buChar char="u"/>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 支持各类硬件</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CPU / GPU / DSP / DLA</a:t>
              </a:r>
            </a:p>
            <a:p>
              <a:pPr marL="214313" lvl="1" indent="-214313">
                <a:lnSpc>
                  <a:spcPct val="120000"/>
                </a:lnSpc>
                <a:spcBef>
                  <a:spcPct val="50000"/>
                </a:spcBef>
                <a:buClr>
                  <a:schemeClr val="accent2"/>
                </a:buClr>
                <a:buFont typeface="Wingdings" panose="05000000000000000000" pitchFamily="2" charset="2"/>
                <a:buChar char="u"/>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支持各类计算库</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HCL / Arm Compute Library</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 </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 </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Openblas</a:t>
              </a:r>
              <a:endParaRPr lang="en-US" altLang="zh-CN" sz="1200" dirty="0">
                <a:solidFill>
                  <a:schemeClr val="tx2"/>
                </a:solidFill>
              </a:endParaRPr>
            </a:p>
          </p:txBody>
        </p:sp>
        <p:sp>
          <p:nvSpPr>
            <p:cNvPr id="52" name="矩形 36">
              <a:extLst>
                <a:ext uri="{FF2B5EF4-FFF2-40B4-BE49-F238E27FC236}">
                  <a16:creationId xmlns="" xmlns:a16="http://schemas.microsoft.com/office/drawing/2014/main" id="{AE5FD506-2FBA-4AB9-AC04-B457DEAA23C7}"/>
                </a:ext>
              </a:extLst>
            </p:cNvPr>
            <p:cNvSpPr/>
            <p:nvPr/>
          </p:nvSpPr>
          <p:spPr>
            <a:xfrm>
              <a:off x="1017575" y="4720170"/>
              <a:ext cx="829073" cy="461665"/>
            </a:xfrm>
            <a:prstGeom prst="rect">
              <a:avLst/>
            </a:prstGeom>
          </p:spPr>
          <p:txBody>
            <a:bodyPr wrap="square">
              <a:spAutoFit/>
            </a:bodyPr>
            <a:lstStyle/>
            <a:p>
              <a:pPr algn="ctr"/>
              <a:r>
                <a:rPr lang="zh-CN" altLang="en-US" sz="1650" b="1" dirty="0">
                  <a:solidFill>
                    <a:schemeClr val="bg1"/>
                  </a:solidFill>
                  <a:latin typeface="微软雅黑" panose="020B0503020204020204" pitchFamily="34" charset="-122"/>
                  <a:ea typeface="微软雅黑" panose="020B0503020204020204" pitchFamily="34" charset="-122"/>
                  <a:cs typeface="方正大黑简体" panose="02010601030101010101" charset="-122"/>
                </a:rPr>
                <a:t> 放</a:t>
              </a:r>
            </a:p>
          </p:txBody>
        </p:sp>
        <p:grpSp>
          <p:nvGrpSpPr>
            <p:cNvPr id="60" name="组合 38">
              <a:extLst>
                <a:ext uri="{FF2B5EF4-FFF2-40B4-BE49-F238E27FC236}">
                  <a16:creationId xmlns="" xmlns:a16="http://schemas.microsoft.com/office/drawing/2014/main" id="{424F5879-3133-42F7-BE6F-A493BC6E13E3}"/>
                </a:ext>
              </a:extLst>
            </p:cNvPr>
            <p:cNvGrpSpPr/>
            <p:nvPr/>
          </p:nvGrpSpPr>
          <p:grpSpPr>
            <a:xfrm>
              <a:off x="640091" y="4665781"/>
              <a:ext cx="1507533" cy="504056"/>
              <a:chOff x="1432560" y="1219401"/>
              <a:chExt cx="4002405" cy="504056"/>
            </a:xfrm>
          </p:grpSpPr>
          <p:sp>
            <p:nvSpPr>
              <p:cNvPr id="71" name="圆角矩形 41">
                <a:extLst>
                  <a:ext uri="{FF2B5EF4-FFF2-40B4-BE49-F238E27FC236}">
                    <a16:creationId xmlns="" xmlns:a16="http://schemas.microsoft.com/office/drawing/2014/main" id="{1340B7DD-280D-45FB-969B-F718C6D1A92D}"/>
                  </a:ext>
                </a:extLst>
              </p:cNvPr>
              <p:cNvSpPr/>
              <p:nvPr/>
            </p:nvSpPr>
            <p:spPr>
              <a:xfrm>
                <a:off x="1432560" y="1219401"/>
                <a:ext cx="4002405" cy="504056"/>
              </a:xfrm>
              <a:prstGeom prst="roundRect">
                <a:avLst/>
              </a:prstGeom>
              <a:noFill/>
              <a:ln w="6350" cmpd="sng">
                <a:noFill/>
              </a:ln>
            </p:spPr>
            <p:style>
              <a:lnRef idx="1">
                <a:schemeClr val="accent1"/>
              </a:lnRef>
              <a:fillRef idx="3">
                <a:schemeClr val="accent1"/>
              </a:fillRef>
              <a:effectRef idx="2">
                <a:schemeClr val="accent1"/>
              </a:effectRef>
              <a:fontRef idx="minor">
                <a:schemeClr val="lt1"/>
              </a:fontRef>
            </p:style>
            <p:txBody>
              <a:bodyPr lIns="51442" tIns="25721" rIns="51442" bIns="25721" rtlCol="0" anchor="t"/>
              <a:lstStyle/>
              <a:p>
                <a:pPr algn="ctr"/>
                <a:endParaRPr lang="zh-CN" altLang="en-US" sz="825" dirty="0" err="1">
                  <a:solidFill>
                    <a:schemeClr val="tx1"/>
                  </a:solidFill>
                </a:endParaRPr>
              </a:p>
            </p:txBody>
          </p:sp>
          <p:sp>
            <p:nvSpPr>
              <p:cNvPr id="72" name="矩形 48">
                <a:extLst>
                  <a:ext uri="{FF2B5EF4-FFF2-40B4-BE49-F238E27FC236}">
                    <a16:creationId xmlns="" xmlns:a16="http://schemas.microsoft.com/office/drawing/2014/main" id="{938DA5A8-A07B-46F7-8669-F044A234CE87}"/>
                  </a:ext>
                </a:extLst>
              </p:cNvPr>
              <p:cNvSpPr/>
              <p:nvPr/>
            </p:nvSpPr>
            <p:spPr>
              <a:xfrm>
                <a:off x="2464767" y="1286764"/>
                <a:ext cx="1572968" cy="330945"/>
              </a:xfrm>
              <a:prstGeom prst="rect">
                <a:avLst/>
              </a:prstGeom>
              <a:ln>
                <a:noFill/>
              </a:ln>
            </p:spPr>
            <p:txBody>
              <a:bodyPr wrap="none">
                <a:spAutoFit/>
              </a:bodyPr>
              <a:lstStyle/>
              <a:p>
                <a:r>
                  <a:rPr lang="zh-CN" altLang="en-US" sz="1013" b="1" dirty="0">
                    <a:latin typeface="微软雅黑" panose="020B0503020204020204" pitchFamily="34" charset="-122"/>
                    <a:ea typeface="微软雅黑" panose="020B0503020204020204" pitchFamily="34" charset="-122"/>
                  </a:rPr>
                  <a:t>开放</a:t>
                </a:r>
                <a:endParaRPr lang="en-US" altLang="zh-CN" sz="1013" b="1" dirty="0">
                  <a:latin typeface="微软雅黑" panose="020B0503020204020204" pitchFamily="34" charset="-122"/>
                  <a:ea typeface="微软雅黑" panose="020B0503020204020204" pitchFamily="34" charset="-122"/>
                </a:endParaRPr>
              </a:p>
            </p:txBody>
          </p:sp>
        </p:grpSp>
      </p:grpSp>
      <p:grpSp>
        <p:nvGrpSpPr>
          <p:cNvPr id="8" name="组合 7">
            <a:extLst>
              <a:ext uri="{FF2B5EF4-FFF2-40B4-BE49-F238E27FC236}">
                <a16:creationId xmlns="" xmlns:a16="http://schemas.microsoft.com/office/drawing/2014/main" id="{0ACDDE12-C9B9-41AB-845E-DA611D7DA632}"/>
              </a:ext>
            </a:extLst>
          </p:cNvPr>
          <p:cNvGrpSpPr/>
          <p:nvPr/>
        </p:nvGrpSpPr>
        <p:grpSpPr>
          <a:xfrm>
            <a:off x="480068" y="1753478"/>
            <a:ext cx="7308660" cy="1241054"/>
            <a:chOff x="640091" y="2419525"/>
            <a:chExt cx="9651445" cy="1654739"/>
          </a:xfrm>
        </p:grpSpPr>
        <p:sp>
          <p:nvSpPr>
            <p:cNvPr id="49" name="圆角矩形 5">
              <a:extLst>
                <a:ext uri="{FF2B5EF4-FFF2-40B4-BE49-F238E27FC236}">
                  <a16:creationId xmlns="" xmlns:a16="http://schemas.microsoft.com/office/drawing/2014/main" id="{32044FEB-F199-4137-BDFD-A10D329C18B2}"/>
                </a:ext>
              </a:extLst>
            </p:cNvPr>
            <p:cNvSpPr/>
            <p:nvPr/>
          </p:nvSpPr>
          <p:spPr>
            <a:xfrm>
              <a:off x="2088101" y="2419525"/>
              <a:ext cx="8184924" cy="1654739"/>
            </a:xfrm>
            <a:prstGeom prst="roundRect">
              <a:avLst>
                <a:gd name="adj" fmla="val 8712"/>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矩形 2">
              <a:extLst>
                <a:ext uri="{FF2B5EF4-FFF2-40B4-BE49-F238E27FC236}">
                  <a16:creationId xmlns="" xmlns:a16="http://schemas.microsoft.com/office/drawing/2014/main" id="{76243E86-25FB-423B-9119-09D41C7FC610}"/>
                </a:ext>
              </a:extLst>
            </p:cNvPr>
            <p:cNvSpPr/>
            <p:nvPr/>
          </p:nvSpPr>
          <p:spPr>
            <a:xfrm>
              <a:off x="2353439" y="2485341"/>
              <a:ext cx="7938097" cy="1553846"/>
            </a:xfrm>
            <a:prstGeom prst="rect">
              <a:avLst/>
            </a:prstGeom>
            <a:solidFill>
              <a:schemeClr val="bg2"/>
            </a:solidFill>
          </p:spPr>
          <p:txBody>
            <a:bodyPr wrap="square">
              <a:spAutoFit/>
            </a:bodyPr>
            <a:lstStyle/>
            <a:p>
              <a:pPr marL="214313" lvl="1" indent="-214313">
                <a:lnSpc>
                  <a:spcPct val="120000"/>
                </a:lnSpc>
                <a:spcBef>
                  <a:spcPct val="50000"/>
                </a:spcBef>
                <a:buClr>
                  <a:schemeClr val="accent2"/>
                </a:buClr>
                <a:buFont typeface="Wingdings" panose="05000000000000000000" pitchFamily="2" charset="2"/>
                <a:buChar char="u"/>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支持</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Caffe/TensorFlow/Tengine API</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endParaRPr>
            </a:p>
            <a:p>
              <a:pPr marL="214313" lvl="1" indent="-214313">
                <a:lnSpc>
                  <a:spcPct val="120000"/>
                </a:lnSpc>
                <a:spcBef>
                  <a:spcPct val="50000"/>
                </a:spcBef>
                <a:buClr>
                  <a:schemeClr val="accent2"/>
                </a:buClr>
                <a:buFont typeface="Wingdings" panose="05000000000000000000" pitchFamily="2" charset="2"/>
                <a:buChar char="u"/>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支持加载各种模型文件 </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Caffe/ONNX/TensorFlow/Maxent/Tengine Model</a:t>
              </a:r>
            </a:p>
            <a:p>
              <a:pPr marL="214313" lvl="1" indent="-214313">
                <a:lnSpc>
                  <a:spcPct val="120000"/>
                </a:lnSpc>
                <a:spcBef>
                  <a:spcPct val="50000"/>
                </a:spcBef>
                <a:buClr>
                  <a:schemeClr val="accent2"/>
                </a:buClr>
                <a:buFont typeface="Wingdings" panose="05000000000000000000" pitchFamily="2" charset="2"/>
                <a:buChar char="u"/>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实现</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28</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种常见算子，支持</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Yolo</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Fast-RCNN</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等常见模型，支持扩展新的算子</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endParaRPr>
            </a:p>
            <a:p>
              <a:pPr marL="214313" lvl="1" indent="-214313">
                <a:lnSpc>
                  <a:spcPct val="120000"/>
                </a:lnSpc>
                <a:spcBef>
                  <a:spcPct val="50000"/>
                </a:spcBef>
                <a:buClr>
                  <a:schemeClr val="accent2"/>
                </a:buClr>
                <a:buFont typeface="Wingdings" panose="05000000000000000000" pitchFamily="2" charset="2"/>
                <a:buChar char="u"/>
              </a:pP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支持多种精度计算，支持</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FP32</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FP16</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a:t>
              </a:r>
              <a:r>
                <a:rPr lang="en-US" altLang="zh-CN" sz="1125" dirty="0">
                  <a:latin typeface="微软雅黑" panose="020B0503020204020204" pitchFamily="34" charset="-122"/>
                  <a:ea typeface="微软雅黑" panose="020B0503020204020204" pitchFamily="34" charset="-122"/>
                  <a:cs typeface="方正黑体简体" panose="02010601030101010101" charset="-122"/>
                  <a:sym typeface="+mn-ea"/>
                </a:rPr>
                <a:t>INT8</a:t>
              </a:r>
              <a:r>
                <a:rPr lang="zh-CN" altLang="en-US" sz="1125" dirty="0">
                  <a:latin typeface="微软雅黑" panose="020B0503020204020204" pitchFamily="34" charset="-122"/>
                  <a:ea typeface="微软雅黑" panose="020B0503020204020204" pitchFamily="34" charset="-122"/>
                  <a:cs typeface="方正黑体简体" panose="02010601030101010101" charset="-122"/>
                  <a:sym typeface="+mn-ea"/>
                </a:rPr>
                <a:t>计算</a:t>
              </a:r>
            </a:p>
          </p:txBody>
        </p:sp>
        <p:grpSp>
          <p:nvGrpSpPr>
            <p:cNvPr id="61" name="组合 23">
              <a:extLst>
                <a:ext uri="{FF2B5EF4-FFF2-40B4-BE49-F238E27FC236}">
                  <a16:creationId xmlns="" xmlns:a16="http://schemas.microsoft.com/office/drawing/2014/main" id="{FEEC5328-6E05-40D0-8A10-C656E8014870}"/>
                </a:ext>
              </a:extLst>
            </p:cNvPr>
            <p:cNvGrpSpPr/>
            <p:nvPr/>
          </p:nvGrpSpPr>
          <p:grpSpPr>
            <a:xfrm>
              <a:off x="640091" y="2930697"/>
              <a:ext cx="1503480" cy="504056"/>
              <a:chOff x="1432560" y="1219401"/>
              <a:chExt cx="4002405" cy="504056"/>
            </a:xfrm>
            <a:noFill/>
          </p:grpSpPr>
          <p:sp>
            <p:nvSpPr>
              <p:cNvPr id="69" name="圆角矩形 24">
                <a:extLst>
                  <a:ext uri="{FF2B5EF4-FFF2-40B4-BE49-F238E27FC236}">
                    <a16:creationId xmlns="" xmlns:a16="http://schemas.microsoft.com/office/drawing/2014/main" id="{C4C85E64-191D-4961-A809-F13954B489A6}"/>
                  </a:ext>
                </a:extLst>
              </p:cNvPr>
              <p:cNvSpPr/>
              <p:nvPr/>
            </p:nvSpPr>
            <p:spPr>
              <a:xfrm>
                <a:off x="1432560" y="1219401"/>
                <a:ext cx="4002405" cy="504056"/>
              </a:xfrm>
              <a:prstGeom prst="roundRect">
                <a:avLst/>
              </a:prstGeom>
              <a:grpFill/>
              <a:ln w="6350" cmpd="sng">
                <a:noFill/>
              </a:ln>
            </p:spPr>
            <p:style>
              <a:lnRef idx="1">
                <a:schemeClr val="accent1"/>
              </a:lnRef>
              <a:fillRef idx="3">
                <a:schemeClr val="accent1"/>
              </a:fillRef>
              <a:effectRef idx="2">
                <a:schemeClr val="accent1"/>
              </a:effectRef>
              <a:fontRef idx="minor">
                <a:schemeClr val="lt1"/>
              </a:fontRef>
            </p:style>
            <p:txBody>
              <a:bodyPr lIns="51442" tIns="25721" rIns="51442" bIns="25721" rtlCol="0" anchor="t"/>
              <a:lstStyle/>
              <a:p>
                <a:pPr algn="ctr"/>
                <a:endParaRPr lang="zh-CN" altLang="en-US" sz="825" dirty="0" err="1">
                  <a:solidFill>
                    <a:schemeClr val="tx1"/>
                  </a:solidFill>
                </a:endParaRPr>
              </a:p>
            </p:txBody>
          </p:sp>
          <p:sp>
            <p:nvSpPr>
              <p:cNvPr id="70" name="矩形 25">
                <a:extLst>
                  <a:ext uri="{FF2B5EF4-FFF2-40B4-BE49-F238E27FC236}">
                    <a16:creationId xmlns="" xmlns:a16="http://schemas.microsoft.com/office/drawing/2014/main" id="{B751A9ED-1198-4BC7-91A3-3FC7D3C05139}"/>
                  </a:ext>
                </a:extLst>
              </p:cNvPr>
              <p:cNvSpPr/>
              <p:nvPr/>
            </p:nvSpPr>
            <p:spPr>
              <a:xfrm>
                <a:off x="1432560" y="1279068"/>
                <a:ext cx="2931455" cy="330945"/>
              </a:xfrm>
              <a:prstGeom prst="rect">
                <a:avLst/>
              </a:prstGeom>
              <a:grpFill/>
              <a:ln>
                <a:noFill/>
              </a:ln>
            </p:spPr>
            <p:txBody>
              <a:bodyPr wrap="none">
                <a:spAutoFit/>
              </a:bodyPr>
              <a:lstStyle/>
              <a:p>
                <a:r>
                  <a:rPr lang="zh-CN" altLang="en-US" sz="1013" b="1" dirty="0">
                    <a:latin typeface="微软雅黑" panose="020B0503020204020204" pitchFamily="34" charset="-122"/>
                    <a:ea typeface="微软雅黑" panose="020B0503020204020204" pitchFamily="34" charset="-122"/>
                  </a:rPr>
                  <a:t>兼容可扩展</a:t>
                </a:r>
                <a:endParaRPr lang="en-US" altLang="zh-CN" sz="1013" b="1" dirty="0">
                  <a:latin typeface="微软雅黑" panose="020B0503020204020204" pitchFamily="34" charset="-122"/>
                  <a:ea typeface="微软雅黑" panose="020B0503020204020204" pitchFamily="34" charset="-122"/>
                </a:endParaRPr>
              </a:p>
            </p:txBody>
          </p:sp>
        </p:grpSp>
      </p:grpSp>
      <p:sp>
        <p:nvSpPr>
          <p:cNvPr id="62" name="圆角矩形 33">
            <a:extLst>
              <a:ext uri="{FF2B5EF4-FFF2-40B4-BE49-F238E27FC236}">
                <a16:creationId xmlns="" xmlns:a16="http://schemas.microsoft.com/office/drawing/2014/main" id="{CF0F220E-8F0F-4EB5-B2F0-D3B9F554FAE4}"/>
              </a:ext>
            </a:extLst>
          </p:cNvPr>
          <p:cNvSpPr/>
          <p:nvPr/>
        </p:nvSpPr>
        <p:spPr>
          <a:xfrm>
            <a:off x="1550666" y="4455912"/>
            <a:ext cx="6185388" cy="461364"/>
          </a:xfrm>
          <a:prstGeom prst="roundRect">
            <a:avLst>
              <a:gd name="adj" fmla="val 8712"/>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3" name="矩形 36">
            <a:extLst>
              <a:ext uri="{FF2B5EF4-FFF2-40B4-BE49-F238E27FC236}">
                <a16:creationId xmlns="" xmlns:a16="http://schemas.microsoft.com/office/drawing/2014/main" id="{9FA637DE-C71B-40A8-A212-088B2B3AE9A3}"/>
              </a:ext>
            </a:extLst>
          </p:cNvPr>
          <p:cNvSpPr/>
          <p:nvPr/>
        </p:nvSpPr>
        <p:spPr>
          <a:xfrm>
            <a:off x="763182" y="4561824"/>
            <a:ext cx="621805" cy="346249"/>
          </a:xfrm>
          <a:prstGeom prst="rect">
            <a:avLst/>
          </a:prstGeom>
        </p:spPr>
        <p:txBody>
          <a:bodyPr wrap="square">
            <a:spAutoFit/>
          </a:bodyPr>
          <a:lstStyle/>
          <a:p>
            <a:pPr algn="ctr"/>
            <a:r>
              <a:rPr lang="zh-CN" altLang="en-US" sz="1650" b="1" dirty="0">
                <a:solidFill>
                  <a:schemeClr val="bg1"/>
                </a:solidFill>
                <a:latin typeface="微软雅黑" panose="020B0503020204020204" pitchFamily="34" charset="-122"/>
                <a:ea typeface="微软雅黑" panose="020B0503020204020204" pitchFamily="34" charset="-122"/>
                <a:cs typeface="方正大黑简体" panose="02010601030101010101" charset="-122"/>
              </a:rPr>
              <a:t> 放</a:t>
            </a:r>
          </a:p>
        </p:txBody>
      </p:sp>
      <p:grpSp>
        <p:nvGrpSpPr>
          <p:cNvPr id="65" name="组合 38">
            <a:extLst>
              <a:ext uri="{FF2B5EF4-FFF2-40B4-BE49-F238E27FC236}">
                <a16:creationId xmlns="" xmlns:a16="http://schemas.microsoft.com/office/drawing/2014/main" id="{BDC3A807-547F-4D9A-8122-5464743E022E}"/>
              </a:ext>
            </a:extLst>
          </p:cNvPr>
          <p:cNvGrpSpPr/>
          <p:nvPr/>
        </p:nvGrpSpPr>
        <p:grpSpPr>
          <a:xfrm>
            <a:off x="480069" y="4497573"/>
            <a:ext cx="1130650" cy="378042"/>
            <a:chOff x="1432560" y="1219401"/>
            <a:chExt cx="4002405" cy="504056"/>
          </a:xfrm>
        </p:grpSpPr>
        <p:sp>
          <p:nvSpPr>
            <p:cNvPr id="67" name="圆角矩形 41">
              <a:extLst>
                <a:ext uri="{FF2B5EF4-FFF2-40B4-BE49-F238E27FC236}">
                  <a16:creationId xmlns="" xmlns:a16="http://schemas.microsoft.com/office/drawing/2014/main" id="{C70C931D-DF95-4D67-A67B-8C62FE7F1512}"/>
                </a:ext>
              </a:extLst>
            </p:cNvPr>
            <p:cNvSpPr/>
            <p:nvPr/>
          </p:nvSpPr>
          <p:spPr>
            <a:xfrm>
              <a:off x="1432560" y="1219401"/>
              <a:ext cx="4002405" cy="504056"/>
            </a:xfrm>
            <a:prstGeom prst="roundRect">
              <a:avLst/>
            </a:prstGeom>
            <a:noFill/>
            <a:ln w="6350" cmpd="sng">
              <a:noFill/>
            </a:ln>
          </p:spPr>
          <p:style>
            <a:lnRef idx="1">
              <a:schemeClr val="accent1"/>
            </a:lnRef>
            <a:fillRef idx="3">
              <a:schemeClr val="accent1"/>
            </a:fillRef>
            <a:effectRef idx="2">
              <a:schemeClr val="accent1"/>
            </a:effectRef>
            <a:fontRef idx="minor">
              <a:schemeClr val="lt1"/>
            </a:fontRef>
          </p:style>
          <p:txBody>
            <a:bodyPr lIns="51442" tIns="25721" rIns="51442" bIns="25721" rtlCol="0" anchor="t"/>
            <a:lstStyle/>
            <a:p>
              <a:pPr algn="ctr"/>
              <a:endParaRPr lang="zh-CN" altLang="en-US" sz="825" dirty="0" err="1">
                <a:solidFill>
                  <a:schemeClr val="tx1"/>
                </a:solidFill>
              </a:endParaRPr>
            </a:p>
          </p:txBody>
        </p:sp>
        <p:sp>
          <p:nvSpPr>
            <p:cNvPr id="68" name="矩形 48">
              <a:extLst>
                <a:ext uri="{FF2B5EF4-FFF2-40B4-BE49-F238E27FC236}">
                  <a16:creationId xmlns="" xmlns:a16="http://schemas.microsoft.com/office/drawing/2014/main" id="{46A0504D-C178-43F1-A454-77ADFD5D57C2}"/>
                </a:ext>
              </a:extLst>
            </p:cNvPr>
            <p:cNvSpPr/>
            <p:nvPr/>
          </p:nvSpPr>
          <p:spPr>
            <a:xfrm>
              <a:off x="2464767" y="1286764"/>
              <a:ext cx="1572968" cy="330945"/>
            </a:xfrm>
            <a:prstGeom prst="rect">
              <a:avLst/>
            </a:prstGeom>
            <a:ln>
              <a:noFill/>
            </a:ln>
          </p:spPr>
          <p:txBody>
            <a:bodyPr wrap="none">
              <a:spAutoFit/>
            </a:bodyPr>
            <a:lstStyle/>
            <a:p>
              <a:r>
                <a:rPr lang="zh-CN" altLang="en-US" sz="1013" b="1" dirty="0">
                  <a:latin typeface="微软雅黑" panose="020B0503020204020204" pitchFamily="34" charset="-122"/>
                  <a:ea typeface="微软雅黑" panose="020B0503020204020204" pitchFamily="34" charset="-122"/>
                </a:rPr>
                <a:t>开源</a:t>
              </a:r>
              <a:endParaRPr lang="en-US" altLang="zh-CN" sz="1013" b="1" dirty="0">
                <a:latin typeface="微软雅黑" panose="020B0503020204020204" pitchFamily="34" charset="-122"/>
                <a:ea typeface="微软雅黑" panose="020B0503020204020204" pitchFamily="34" charset="-122"/>
              </a:endParaRPr>
            </a:p>
          </p:txBody>
        </p:sp>
      </p:grpSp>
      <p:sp>
        <p:nvSpPr>
          <p:cNvPr id="66" name="矩形 65">
            <a:extLst>
              <a:ext uri="{FF2B5EF4-FFF2-40B4-BE49-F238E27FC236}">
                <a16:creationId xmlns="" xmlns:a16="http://schemas.microsoft.com/office/drawing/2014/main" id="{15C53936-965F-44B4-9446-D46C69041706}"/>
              </a:ext>
            </a:extLst>
          </p:cNvPr>
          <p:cNvSpPr/>
          <p:nvPr/>
        </p:nvSpPr>
        <p:spPr>
          <a:xfrm>
            <a:off x="1762958" y="4565407"/>
            <a:ext cx="2791470" cy="265457"/>
          </a:xfrm>
          <a:prstGeom prst="rect">
            <a:avLst/>
          </a:prstGeom>
        </p:spPr>
        <p:txBody>
          <a:bodyPr wrap="none">
            <a:spAutoFit/>
          </a:bodyPr>
          <a:lstStyle/>
          <a:p>
            <a:pPr marL="214313" indent="-214313">
              <a:buFont typeface="Wingdings" panose="05000000000000000000" pitchFamily="2" charset="2"/>
              <a:buChar char="u"/>
            </a:pPr>
            <a:r>
              <a:rPr lang="zh-CN" altLang="en-US" sz="1125" dirty="0">
                <a:latin typeface="微软雅黑" panose="020B0503020204020204" pitchFamily="34" charset="-122"/>
                <a:ea typeface="微软雅黑" panose="020B0503020204020204" pitchFamily="34" charset="-122"/>
                <a:cs typeface="方正黑体简体" panose="02010601030101010101" charset="-122"/>
                <a:hlinkClick r:id="rId2"/>
              </a:rPr>
              <a:t> https://github.com/OAID/Tengine</a:t>
            </a:r>
            <a:endParaRPr lang="en-US" altLang="zh-CN" sz="1125" dirty="0">
              <a:latin typeface="微软雅黑" panose="020B0503020204020204" pitchFamily="34" charset="-122"/>
              <a:ea typeface="微软雅黑" panose="020B0503020204020204" pitchFamily="34" charset="-122"/>
              <a:cs typeface="方正黑体简体" panose="02010601030101010101" charset="-122"/>
            </a:endParaRPr>
          </a:p>
        </p:txBody>
      </p:sp>
      <p:sp>
        <p:nvSpPr>
          <p:cNvPr id="73" name="圆角矩形 24">
            <a:extLst>
              <a:ext uri="{FF2B5EF4-FFF2-40B4-BE49-F238E27FC236}">
                <a16:creationId xmlns="" xmlns:a16="http://schemas.microsoft.com/office/drawing/2014/main" id="{997DE72E-68A2-41CE-A634-27D54129DA9E}"/>
              </a:ext>
            </a:extLst>
          </p:cNvPr>
          <p:cNvSpPr/>
          <p:nvPr/>
        </p:nvSpPr>
        <p:spPr>
          <a:xfrm>
            <a:off x="450228" y="1061291"/>
            <a:ext cx="1127610" cy="378042"/>
          </a:xfrm>
          <a:prstGeom prst="roundRect">
            <a:avLst/>
          </a:prstGeom>
          <a:noFill/>
          <a:ln w="6350" cmpd="sng">
            <a:noFill/>
          </a:ln>
        </p:spPr>
        <p:style>
          <a:lnRef idx="1">
            <a:schemeClr val="accent1"/>
          </a:lnRef>
          <a:fillRef idx="3">
            <a:schemeClr val="accent1"/>
          </a:fillRef>
          <a:effectRef idx="2">
            <a:schemeClr val="accent1"/>
          </a:effectRef>
          <a:fontRef idx="minor">
            <a:schemeClr val="lt1"/>
          </a:fontRef>
        </p:style>
        <p:txBody>
          <a:bodyPr lIns="51442" tIns="25721" rIns="51442" bIns="25721" rtlCol="0" anchor="t"/>
          <a:lstStyle/>
          <a:p>
            <a:pPr algn="ctr"/>
            <a:r>
              <a:rPr lang="zh-CN" altLang="en-US" sz="1013" b="1" dirty="0">
                <a:solidFill>
                  <a:schemeClr val="tx1"/>
                </a:solidFill>
                <a:latin typeface="微软雅黑" panose="020B0503020204020204" pitchFamily="34" charset="-122"/>
                <a:ea typeface="微软雅黑" panose="020B0503020204020204" pitchFamily="34" charset="-122"/>
              </a:rPr>
              <a:t>高性能</a:t>
            </a:r>
          </a:p>
        </p:txBody>
      </p:sp>
      <p:sp>
        <p:nvSpPr>
          <p:cNvPr id="74" name="圆角矩形 5">
            <a:extLst>
              <a:ext uri="{FF2B5EF4-FFF2-40B4-BE49-F238E27FC236}">
                <a16:creationId xmlns="" xmlns:a16="http://schemas.microsoft.com/office/drawing/2014/main" id="{E7613BD0-15F3-4143-B815-8F6CF7DF4A02}"/>
              </a:ext>
            </a:extLst>
          </p:cNvPr>
          <p:cNvSpPr/>
          <p:nvPr/>
        </p:nvSpPr>
        <p:spPr>
          <a:xfrm>
            <a:off x="1577838" y="894132"/>
            <a:ext cx="6138693" cy="752344"/>
          </a:xfrm>
          <a:prstGeom prst="roundRect">
            <a:avLst>
              <a:gd name="adj" fmla="val 8712"/>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 name="文本框 4">
            <a:extLst>
              <a:ext uri="{FF2B5EF4-FFF2-40B4-BE49-F238E27FC236}">
                <a16:creationId xmlns="" xmlns:a16="http://schemas.microsoft.com/office/drawing/2014/main" id="{C47BDC4F-7815-4498-8918-70EFA8248672}"/>
              </a:ext>
            </a:extLst>
          </p:cNvPr>
          <p:cNvSpPr txBox="1"/>
          <p:nvPr/>
        </p:nvSpPr>
        <p:spPr>
          <a:xfrm>
            <a:off x="1765080" y="1002273"/>
            <a:ext cx="5613841" cy="565861"/>
          </a:xfrm>
          <a:prstGeom prst="rect">
            <a:avLst/>
          </a:prstGeom>
          <a:noFill/>
        </p:spPr>
        <p:txBody>
          <a:bodyPr wrap="square" rtlCol="0">
            <a:spAutoFit/>
          </a:bodyPr>
          <a:lstStyle/>
          <a:p>
            <a:pPr marL="214313" indent="-214313">
              <a:lnSpc>
                <a:spcPct val="150000"/>
              </a:lnSpc>
              <a:buFont typeface="Wingdings" panose="05000000000000000000" pitchFamily="2" charset="2"/>
              <a:buChar char="u"/>
            </a:pPr>
            <a:r>
              <a:rPr lang="zh-CN" altLang="en-US" sz="1050" dirty="0">
                <a:latin typeface="微软雅黑" panose="020B0503020204020204" pitchFamily="34" charset="-122"/>
                <a:ea typeface="微软雅黑" panose="020B0503020204020204" pitchFamily="34" charset="-122"/>
              </a:rPr>
              <a:t>支持图层融合：</a:t>
            </a:r>
            <a:r>
              <a:rPr lang="en-US" altLang="zh-CN" sz="1125" dirty="0">
                <a:latin typeface="微软雅黑" panose="020B0503020204020204" pitchFamily="34" charset="-122"/>
                <a:ea typeface="微软雅黑" panose="020B0503020204020204" pitchFamily="34" charset="-122"/>
              </a:rPr>
              <a:t>Batch Norm</a:t>
            </a:r>
            <a:r>
              <a:rPr lang="en-US" altLang="zh-CN" sz="1050" dirty="0">
                <a:latin typeface="微软雅黑" panose="020B0503020204020204" pitchFamily="34" charset="-122"/>
                <a:ea typeface="微软雅黑" panose="020B0503020204020204" pitchFamily="34" charset="-122"/>
              </a:rPr>
              <a:t> + Scale / Conv + Batch Norm / Conv + Relu</a:t>
            </a:r>
          </a:p>
          <a:p>
            <a:pPr marL="214313" indent="-214313">
              <a:lnSpc>
                <a:spcPct val="150000"/>
              </a:lnSpc>
              <a:buFont typeface="Wingdings" panose="05000000000000000000" pitchFamily="2" charset="2"/>
              <a:buChar char="u"/>
            </a:pPr>
            <a:r>
              <a:rPr lang="zh-CN" altLang="en-US" sz="1050" dirty="0">
                <a:latin typeface="微软雅黑" panose="020B0503020204020204" pitchFamily="34" charset="-122"/>
                <a:ea typeface="微软雅黑" panose="020B0503020204020204" pitchFamily="34" charset="-122"/>
              </a:rPr>
              <a:t>自带</a:t>
            </a:r>
            <a:r>
              <a:rPr lang="en-US" altLang="zh-CN" sz="1050" dirty="0">
                <a:latin typeface="微软雅黑" panose="020B0503020204020204" pitchFamily="34" charset="-122"/>
                <a:ea typeface="微软雅黑" panose="020B0503020204020204" pitchFamily="34" charset="-122"/>
              </a:rPr>
              <a:t>HCL</a:t>
            </a:r>
            <a:r>
              <a:rPr lang="zh-CN" altLang="en-US" sz="1050" dirty="0">
                <a:latin typeface="微软雅黑" panose="020B0503020204020204" pitchFamily="34" charset="-122"/>
                <a:ea typeface="微软雅黑" panose="020B0503020204020204" pitchFamily="34" charset="-122"/>
              </a:rPr>
              <a:t>计算库：使用</a:t>
            </a:r>
            <a:r>
              <a:rPr lang="en-US" altLang="zh-CN" sz="1050" dirty="0">
                <a:latin typeface="微软雅黑" panose="020B0503020204020204" pitchFamily="34" charset="-122"/>
                <a:ea typeface="微软雅黑" panose="020B0503020204020204" pitchFamily="34" charset="-122"/>
              </a:rPr>
              <a:t>NEON</a:t>
            </a:r>
            <a:r>
              <a:rPr lang="zh-CN" altLang="en-US" sz="1050" dirty="0">
                <a:latin typeface="微软雅黑" panose="020B0503020204020204" pitchFamily="34" charset="-122"/>
                <a:ea typeface="微软雅黑" panose="020B0503020204020204" pitchFamily="34" charset="-122"/>
              </a:rPr>
              <a:t>指令集，对微架构做极致优化</a:t>
            </a:r>
          </a:p>
        </p:txBody>
      </p:sp>
    </p:spTree>
    <p:extLst>
      <p:ext uri="{BB962C8B-B14F-4D97-AF65-F5344CB8AC3E}">
        <p14:creationId xmlns:p14="http://schemas.microsoft.com/office/powerpoint/2010/main" val="377542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20B00D5D-BD91-4F52-8F23-31D333D24426}"/>
              </a:ext>
            </a:extLst>
          </p:cNvPr>
          <p:cNvSpPr>
            <a:spLocks noGrp="1"/>
          </p:cNvSpPr>
          <p:nvPr>
            <p:ph type="title"/>
          </p:nvPr>
        </p:nvSpPr>
        <p:spPr/>
        <p:txBody>
          <a:bodyPr/>
          <a:lstStyle/>
          <a:p>
            <a:r>
              <a:rPr lang="en-US" altLang="zh-CN" dirty="0" err="1"/>
              <a:t>Tengine</a:t>
            </a:r>
            <a:r>
              <a:rPr lang="en-US" altLang="zh-CN" dirty="0"/>
              <a:t> API</a:t>
            </a:r>
            <a:endParaRPr lang="zh-CN" altLang="en-US" dirty="0"/>
          </a:p>
        </p:txBody>
      </p:sp>
      <p:pic>
        <p:nvPicPr>
          <p:cNvPr id="6" name="内容占位符 5">
            <a:extLst>
              <a:ext uri="{FF2B5EF4-FFF2-40B4-BE49-F238E27FC236}">
                <a16:creationId xmlns="" xmlns:a16="http://schemas.microsoft.com/office/drawing/2014/main" id="{085E3BC5-5F0D-45B6-A5DD-81235034EF18}"/>
              </a:ext>
            </a:extLst>
          </p:cNvPr>
          <p:cNvPicPr>
            <a:picLocks noGrp="1" noChangeAspect="1"/>
          </p:cNvPicPr>
          <p:nvPr>
            <p:ph sz="half" idx="1"/>
          </p:nvPr>
        </p:nvPicPr>
        <p:blipFill>
          <a:blip r:embed="rId2"/>
          <a:stretch>
            <a:fillRect/>
          </a:stretch>
        </p:blipFill>
        <p:spPr>
          <a:xfrm>
            <a:off x="1619672" y="1190225"/>
            <a:ext cx="6049317" cy="3399238"/>
          </a:xfrm>
          <a:prstGeom prst="rect">
            <a:avLst/>
          </a:prstGeom>
        </p:spPr>
      </p:pic>
    </p:spTree>
    <p:extLst>
      <p:ext uri="{BB962C8B-B14F-4D97-AF65-F5344CB8AC3E}">
        <p14:creationId xmlns:p14="http://schemas.microsoft.com/office/powerpoint/2010/main" val="637793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5F8F1437-2523-4A57-A061-8810A0E281E1}"/>
              </a:ext>
            </a:extLst>
          </p:cNvPr>
          <p:cNvSpPr>
            <a:spLocks noGrp="1"/>
          </p:cNvSpPr>
          <p:nvPr>
            <p:ph idx="1"/>
          </p:nvPr>
        </p:nvSpPr>
        <p:spPr>
          <a:xfrm>
            <a:off x="628650" y="1059582"/>
            <a:ext cx="7886700" cy="3573141"/>
          </a:xfrm>
        </p:spPr>
        <p:txBody>
          <a:bodyPr/>
          <a:lstStyle/>
          <a:p>
            <a:pPr marL="0" indent="0">
              <a:buNone/>
            </a:pP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endParaRPr lang="en-US" altLang="zh-CN" sz="1350" dirty="0">
              <a:latin typeface="黑体" panose="02010609060101010101" pitchFamily="49" charset="-122"/>
              <a:ea typeface="黑体" panose="02010609060101010101" pitchFamily="49" charset="-122"/>
            </a:endParaRPr>
          </a:p>
          <a:p>
            <a:pPr marL="0" indent="0">
              <a:buNone/>
            </a:pPr>
            <a:endParaRPr lang="en-US" altLang="zh-CN" sz="1350" dirty="0">
              <a:latin typeface="黑体" panose="02010609060101010101" pitchFamily="49" charset="-122"/>
              <a:ea typeface="黑体" panose="02010609060101010101" pitchFamily="49" charset="-122"/>
            </a:endParaRPr>
          </a:p>
          <a:p>
            <a:pPr marL="0" indent="0">
              <a:buNone/>
            </a:pPr>
            <a:r>
              <a:rPr lang="zh-CN" altLang="en-US" sz="1350" dirty="0">
                <a:latin typeface="黑体" panose="02010609060101010101" pitchFamily="49" charset="-122"/>
                <a:ea typeface="黑体" panose="02010609060101010101" pitchFamily="49" charset="-122"/>
              </a:rPr>
              <a:t>使用</a:t>
            </a:r>
            <a:r>
              <a:rPr lang="en-US" altLang="zh-CN" sz="1350" dirty="0" err="1">
                <a:latin typeface="黑体" panose="02010609060101010101" pitchFamily="49" charset="-122"/>
                <a:ea typeface="黑体" panose="02010609060101010101" pitchFamily="49" charset="-122"/>
              </a:rPr>
              <a:t>Tengine</a:t>
            </a:r>
            <a:r>
              <a:rPr lang="zh-CN" altLang="en-US" sz="1350" dirty="0">
                <a:latin typeface="黑体" panose="02010609060101010101" pitchFamily="49" charset="-122"/>
                <a:ea typeface="黑体" panose="02010609060101010101" pitchFamily="49" charset="-122"/>
              </a:rPr>
              <a:t>提供的</a:t>
            </a:r>
            <a:r>
              <a:rPr lang="en-US" altLang="zh-CN" sz="1350" dirty="0">
                <a:latin typeface="黑体" panose="02010609060101010101" pitchFamily="49" charset="-122"/>
                <a:ea typeface="黑体" panose="02010609060101010101" pitchFamily="49" charset="-122"/>
              </a:rPr>
              <a:t>API,</a:t>
            </a:r>
            <a:r>
              <a:rPr lang="zh-CN" altLang="en-US" sz="1350" dirty="0">
                <a:latin typeface="黑体" panose="02010609060101010101" pitchFamily="49" charset="-122"/>
                <a:ea typeface="黑体" panose="02010609060101010101" pitchFamily="49" charset="-122"/>
              </a:rPr>
              <a:t>编写程序，调用自己训练的手写字识别模型，并对程序进行编译和执行</a:t>
            </a:r>
            <a:endParaRPr lang="en-US" altLang="zh-CN" sz="1350" dirty="0">
              <a:latin typeface="黑体" panose="02010609060101010101" pitchFamily="49" charset="-122"/>
              <a:ea typeface="黑体" panose="02010609060101010101" pitchFamily="49" charset="-122"/>
            </a:endParaRPr>
          </a:p>
          <a:p>
            <a:pPr marL="0" indent="0">
              <a:buNone/>
            </a:pPr>
            <a:endParaRPr lang="en-US" altLang="zh-CN" sz="1350" dirty="0">
              <a:latin typeface="黑体" panose="02010609060101010101" pitchFamily="49" charset="-122"/>
              <a:ea typeface="黑体" panose="02010609060101010101" pitchFamily="49" charset="-122"/>
            </a:endParaRPr>
          </a:p>
          <a:p>
            <a:pPr marL="0" indent="0">
              <a:buNone/>
            </a:pPr>
            <a:endParaRPr lang="en-US" altLang="zh-CN" sz="1350" dirty="0">
              <a:latin typeface="黑体" panose="02010609060101010101" pitchFamily="49" charset="-122"/>
              <a:ea typeface="黑体" panose="02010609060101010101" pitchFamily="49" charset="-122"/>
            </a:endParaRPr>
          </a:p>
          <a:p>
            <a:pPr marL="0" indent="0">
              <a:buNone/>
            </a:pPr>
            <a:endParaRPr lang="en-US" altLang="zh-CN" sz="1350" dirty="0">
              <a:latin typeface="黑体" panose="02010609060101010101" pitchFamily="49" charset="-122"/>
              <a:ea typeface="黑体" panose="02010609060101010101" pitchFamily="49" charset="-122"/>
            </a:endParaRPr>
          </a:p>
        </p:txBody>
      </p:sp>
      <p:sp>
        <p:nvSpPr>
          <p:cNvPr id="11" name="标题 1">
            <a:extLst>
              <a:ext uri="{FF2B5EF4-FFF2-40B4-BE49-F238E27FC236}">
                <a16:creationId xmlns="" xmlns:a16="http://schemas.microsoft.com/office/drawing/2014/main" id="{30B879EE-35C1-48E5-B358-78B2959E4555}"/>
              </a:ext>
            </a:extLst>
          </p:cNvPr>
          <p:cNvSpPr>
            <a:spLocks noGrp="1"/>
          </p:cNvSpPr>
          <p:nvPr>
            <p:ph type="title"/>
          </p:nvPr>
        </p:nvSpPr>
        <p:spPr>
          <a:xfrm>
            <a:off x="628650" y="273844"/>
            <a:ext cx="7886700" cy="994172"/>
          </a:xfrm>
        </p:spPr>
        <p:txBody>
          <a:bodyPr/>
          <a:lstStyle/>
          <a:p>
            <a:r>
              <a:rPr lang="zh-CN" altLang="en-US">
                <a:latin typeface="黑体" panose="02010609060101010101" pitchFamily="49" charset="-122"/>
                <a:ea typeface="黑体" panose="02010609060101010101" pitchFamily="49" charset="-122"/>
              </a:rPr>
              <a:t>实践：在</a:t>
            </a:r>
            <a:r>
              <a:rPr lang="en-US" altLang="zh-CN" dirty="0" err="1">
                <a:latin typeface="黑体" panose="02010609060101010101" pitchFamily="49" charset="-122"/>
                <a:ea typeface="黑体" panose="02010609060101010101" pitchFamily="49" charset="-122"/>
              </a:rPr>
              <a:t>Tengine</a:t>
            </a:r>
            <a:r>
              <a:rPr lang="zh-CN" altLang="en-US" dirty="0">
                <a:latin typeface="黑体" panose="02010609060101010101" pitchFamily="49" charset="-122"/>
                <a:ea typeface="黑体" panose="02010609060101010101" pitchFamily="49" charset="-122"/>
              </a:rPr>
              <a:t>上调用自己的模型</a:t>
            </a:r>
          </a:p>
        </p:txBody>
      </p:sp>
    </p:spTree>
    <p:extLst>
      <p:ext uri="{BB962C8B-B14F-4D97-AF65-F5344CB8AC3E}">
        <p14:creationId xmlns:p14="http://schemas.microsoft.com/office/powerpoint/2010/main" val="239251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深度学习三要素</a:t>
            </a:r>
          </a:p>
        </p:txBody>
      </p:sp>
      <p:sp>
        <p:nvSpPr>
          <p:cNvPr id="22" name="Rectangle 2">
            <a:extLst>
              <a:ext uri="{FF2B5EF4-FFF2-40B4-BE49-F238E27FC236}">
                <a16:creationId xmlns="" xmlns:a16="http://schemas.microsoft.com/office/drawing/2014/main" id="{3D5EA4EC-2059-48DF-AA87-CF7B79094217}"/>
              </a:ext>
            </a:extLst>
          </p:cNvPr>
          <p:cNvSpPr>
            <a:spLocks noChangeArrowheads="1"/>
          </p:cNvSpPr>
          <p:nvPr/>
        </p:nvSpPr>
        <p:spPr bwMode="auto">
          <a:xfrm>
            <a:off x="1817695" y="200120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solidFill>
                <a:srgbClr val="000000"/>
              </a:solidFill>
              <a:latin typeface="Arial"/>
              <a:ea typeface="微软雅黑"/>
            </a:endParaRPr>
          </a:p>
        </p:txBody>
      </p:sp>
      <p:pic>
        <p:nvPicPr>
          <p:cNvPr id="1025" name="Picture 1">
            <a:extLst>
              <a:ext uri="{FF2B5EF4-FFF2-40B4-BE49-F238E27FC236}">
                <a16:creationId xmlns="" xmlns:a16="http://schemas.microsoft.com/office/drawing/2014/main" id="{8940F9CA-E568-48F6-BDA1-D74A5F6943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7634" y="1113599"/>
            <a:ext cx="6741083" cy="336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50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深度学习框架</a:t>
            </a:r>
          </a:p>
        </p:txBody>
      </p:sp>
      <p:pic>
        <p:nvPicPr>
          <p:cNvPr id="22" name="图片 21">
            <a:extLst>
              <a:ext uri="{FF2B5EF4-FFF2-40B4-BE49-F238E27FC236}">
                <a16:creationId xmlns="" xmlns:a16="http://schemas.microsoft.com/office/drawing/2014/main" id="{4658B682-64D6-474B-819B-1C8139B3DADC}"/>
              </a:ext>
            </a:extLst>
          </p:cNvPr>
          <p:cNvPicPr>
            <a:picLocks noChangeAspect="1"/>
          </p:cNvPicPr>
          <p:nvPr/>
        </p:nvPicPr>
        <p:blipFill>
          <a:blip r:embed="rId2"/>
          <a:stretch>
            <a:fillRect/>
          </a:stretch>
        </p:blipFill>
        <p:spPr>
          <a:xfrm>
            <a:off x="6786246" y="372927"/>
            <a:ext cx="1185863" cy="578644"/>
          </a:xfrm>
          <a:prstGeom prst="rect">
            <a:avLst/>
          </a:prstGeom>
        </p:spPr>
      </p:pic>
      <p:sp>
        <p:nvSpPr>
          <p:cNvPr id="24" name="内容占位符 1">
            <a:extLst>
              <a:ext uri="{FF2B5EF4-FFF2-40B4-BE49-F238E27FC236}">
                <a16:creationId xmlns="" xmlns:a16="http://schemas.microsoft.com/office/drawing/2014/main" id="{0040F0FF-361C-4AE0-8E52-153703F0502A}"/>
              </a:ext>
            </a:extLst>
          </p:cNvPr>
          <p:cNvSpPr>
            <a:spLocks noGrp="1"/>
          </p:cNvSpPr>
          <p:nvPr>
            <p:ph sz="half" idx="1"/>
          </p:nvPr>
        </p:nvSpPr>
        <p:spPr>
          <a:xfrm>
            <a:off x="361255" y="951570"/>
            <a:ext cx="6641016" cy="3638430"/>
          </a:xfrm>
        </p:spPr>
        <p:txBody>
          <a:bodyPr/>
          <a:lstStyle/>
          <a:p>
            <a:r>
              <a:rPr lang="en-US" altLang="zh-CN" dirty="0"/>
              <a:t>2013</a:t>
            </a:r>
            <a:r>
              <a:rPr lang="zh-CN" altLang="en-US" dirty="0"/>
              <a:t>年，</a:t>
            </a:r>
            <a:r>
              <a:rPr lang="en-US" altLang="zh-CN" dirty="0"/>
              <a:t>UC Berkeley</a:t>
            </a:r>
            <a:r>
              <a:rPr lang="zh-CN" altLang="en-US" dirty="0"/>
              <a:t>的贾扬清在</a:t>
            </a:r>
            <a:r>
              <a:rPr lang="en-US" altLang="zh-CN" dirty="0" err="1"/>
              <a:t>Github</a:t>
            </a:r>
            <a:r>
              <a:rPr lang="zh-CN" altLang="en-US" dirty="0"/>
              <a:t>上发布</a:t>
            </a:r>
            <a:endParaRPr lang="en-US" altLang="zh-CN" dirty="0"/>
          </a:p>
          <a:p>
            <a:r>
              <a:rPr lang="zh-CN" altLang="en-US" dirty="0"/>
              <a:t>第一款主流的工业级深度学习框架</a:t>
            </a:r>
            <a:endParaRPr lang="en-US" altLang="zh-CN" dirty="0"/>
          </a:p>
          <a:p>
            <a:r>
              <a:rPr lang="zh-CN" altLang="en-US" dirty="0"/>
              <a:t>优点</a:t>
            </a:r>
            <a:endParaRPr lang="en-US" altLang="zh-CN" dirty="0"/>
          </a:p>
          <a:p>
            <a:pPr lvl="1"/>
            <a:r>
              <a:rPr lang="zh-CN" altLang="en-US" dirty="0"/>
              <a:t>上手快、速度快、模块化、开放性、社区好、</a:t>
            </a:r>
            <a:r>
              <a:rPr lang="en-US" altLang="zh-CN" dirty="0"/>
              <a:t>GPU</a:t>
            </a:r>
            <a:r>
              <a:rPr lang="zh-CN" altLang="en-US" dirty="0"/>
              <a:t>和</a:t>
            </a:r>
            <a:r>
              <a:rPr lang="en-US" altLang="zh-CN" dirty="0"/>
              <a:t>CPU</a:t>
            </a:r>
            <a:r>
              <a:rPr lang="zh-CN" altLang="en-US" dirty="0"/>
              <a:t>之间无缝切换</a:t>
            </a:r>
            <a:endParaRPr lang="en-US" altLang="zh-CN" dirty="0"/>
          </a:p>
          <a:p>
            <a:r>
              <a:rPr lang="zh-CN" altLang="en-US" dirty="0"/>
              <a:t>缺点</a:t>
            </a:r>
            <a:endParaRPr lang="en-US" altLang="zh-CN" dirty="0"/>
          </a:p>
          <a:p>
            <a:pPr lvl="1"/>
            <a:r>
              <a:rPr lang="en-US" altLang="zh-CN" dirty="0"/>
              <a:t>Caffe </a:t>
            </a:r>
            <a:r>
              <a:rPr lang="zh-CN" altLang="en-US" dirty="0"/>
              <a:t>不能支持细粒度网络层。</a:t>
            </a:r>
          </a:p>
          <a:p>
            <a:pPr lvl="1"/>
            <a:r>
              <a:rPr lang="zh-CN" altLang="en-US" dirty="0"/>
              <a:t>构建复杂的层类型必须以低级语言完成。</a:t>
            </a:r>
          </a:p>
          <a:p>
            <a:pPr lvl="1"/>
            <a:r>
              <a:rPr lang="zh-CN" altLang="en-US" dirty="0"/>
              <a:t>由于其遗留架构，</a:t>
            </a:r>
            <a:r>
              <a:rPr lang="en-US" altLang="zh-CN" dirty="0"/>
              <a:t>Caffe</a:t>
            </a:r>
            <a:r>
              <a:rPr lang="zh-CN" altLang="en-US" dirty="0"/>
              <a:t>对循环网络和语言建模的支持总体上很薄弱。</a:t>
            </a:r>
          </a:p>
        </p:txBody>
      </p:sp>
    </p:spTree>
    <p:extLst>
      <p:ext uri="{BB962C8B-B14F-4D97-AF65-F5344CB8AC3E}">
        <p14:creationId xmlns:p14="http://schemas.microsoft.com/office/powerpoint/2010/main" val="283366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深度学习框架</a:t>
            </a:r>
          </a:p>
        </p:txBody>
      </p:sp>
      <p:sp>
        <p:nvSpPr>
          <p:cNvPr id="22" name="内容占位符 1">
            <a:extLst>
              <a:ext uri="{FF2B5EF4-FFF2-40B4-BE49-F238E27FC236}">
                <a16:creationId xmlns="" xmlns:a16="http://schemas.microsoft.com/office/drawing/2014/main" id="{BDF9241A-C294-46CF-B6BF-BD5029A9E729}"/>
              </a:ext>
            </a:extLst>
          </p:cNvPr>
          <p:cNvSpPr>
            <a:spLocks noGrp="1"/>
          </p:cNvSpPr>
          <p:nvPr>
            <p:ph sz="half" idx="1"/>
          </p:nvPr>
        </p:nvSpPr>
        <p:spPr>
          <a:xfrm>
            <a:off x="361255" y="951570"/>
            <a:ext cx="7289087" cy="3761534"/>
          </a:xfrm>
        </p:spPr>
        <p:txBody>
          <a:bodyPr/>
          <a:lstStyle/>
          <a:p>
            <a:r>
              <a:rPr lang="en-US" altLang="zh-CN" dirty="0"/>
              <a:t>2015</a:t>
            </a:r>
            <a:r>
              <a:rPr lang="zh-CN" altLang="en-US" dirty="0"/>
              <a:t>年，</a:t>
            </a:r>
            <a:r>
              <a:rPr lang="en-US" altLang="zh-CN" dirty="0"/>
              <a:t>TensorFlow</a:t>
            </a:r>
            <a:r>
              <a:rPr lang="zh-CN" altLang="en-US" dirty="0"/>
              <a:t>在</a:t>
            </a:r>
            <a:r>
              <a:rPr lang="en-US" altLang="zh-CN" dirty="0"/>
              <a:t>Apache 2.0</a:t>
            </a:r>
            <a:r>
              <a:rPr lang="zh-CN" altLang="en-US" dirty="0"/>
              <a:t>协议下开源发布</a:t>
            </a:r>
            <a:endParaRPr lang="en-US" altLang="zh-CN" dirty="0"/>
          </a:p>
          <a:p>
            <a:r>
              <a:rPr lang="zh-CN" altLang="en-US" dirty="0"/>
              <a:t>当前最流行的深度学习框架</a:t>
            </a:r>
            <a:endParaRPr lang="en-US" altLang="zh-CN" dirty="0"/>
          </a:p>
          <a:p>
            <a:r>
              <a:rPr lang="zh-CN" altLang="en-US" dirty="0"/>
              <a:t>优点</a:t>
            </a:r>
            <a:endParaRPr lang="en-US" altLang="zh-CN" dirty="0"/>
          </a:p>
          <a:p>
            <a:pPr lvl="1"/>
            <a:r>
              <a:rPr lang="zh-CN" altLang="en-US" dirty="0"/>
              <a:t>支持多语言接口（</a:t>
            </a:r>
            <a:r>
              <a:rPr lang="en-US" altLang="zh-CN" dirty="0"/>
              <a:t>C++/Python/Java/Go/R</a:t>
            </a:r>
            <a:r>
              <a:rPr lang="zh-CN" altLang="en-US" dirty="0"/>
              <a:t>）</a:t>
            </a:r>
            <a:endParaRPr lang="en-US" altLang="zh-CN" dirty="0"/>
          </a:p>
          <a:p>
            <a:pPr lvl="1"/>
            <a:r>
              <a:rPr lang="zh-CN" altLang="en-US" dirty="0"/>
              <a:t>支持细粒度的网格层</a:t>
            </a:r>
            <a:endParaRPr lang="en-US" altLang="zh-CN" dirty="0"/>
          </a:p>
          <a:p>
            <a:pPr lvl="1"/>
            <a:r>
              <a:rPr lang="zh-CN" altLang="en-US" dirty="0"/>
              <a:t>模型的不同部分可在不同的并行设备上被训练</a:t>
            </a:r>
            <a:endParaRPr lang="en-US" altLang="zh-CN" dirty="0"/>
          </a:p>
          <a:p>
            <a:r>
              <a:rPr lang="zh-CN" altLang="en-US" dirty="0"/>
              <a:t>缺点</a:t>
            </a:r>
            <a:endParaRPr lang="en-US" altLang="zh-CN" dirty="0"/>
          </a:p>
          <a:p>
            <a:pPr lvl="1"/>
            <a:r>
              <a:rPr lang="zh-CN" altLang="en-US" dirty="0"/>
              <a:t>文档混乱</a:t>
            </a:r>
          </a:p>
          <a:p>
            <a:pPr lvl="1"/>
            <a:r>
              <a:rPr lang="zh-CN" altLang="en-US" dirty="0"/>
              <a:t>版本混乱，版本间兼容性问题大</a:t>
            </a:r>
            <a:endParaRPr lang="en-US" altLang="zh-CN" dirty="0"/>
          </a:p>
          <a:p>
            <a:pPr lvl="1"/>
            <a:r>
              <a:rPr lang="zh-CN" altLang="en-US" dirty="0"/>
              <a:t>静态图实现，调试困难</a:t>
            </a:r>
          </a:p>
        </p:txBody>
      </p:sp>
      <p:pic>
        <p:nvPicPr>
          <p:cNvPr id="23" name="图片 22">
            <a:extLst>
              <a:ext uri="{FF2B5EF4-FFF2-40B4-BE49-F238E27FC236}">
                <a16:creationId xmlns="" xmlns:a16="http://schemas.microsoft.com/office/drawing/2014/main" id="{02A5CC29-005A-4A87-8F89-8805ABC1771E}"/>
              </a:ext>
            </a:extLst>
          </p:cNvPr>
          <p:cNvPicPr>
            <a:picLocks noChangeAspect="1"/>
          </p:cNvPicPr>
          <p:nvPr/>
        </p:nvPicPr>
        <p:blipFill>
          <a:blip r:embed="rId2"/>
          <a:stretch>
            <a:fillRect/>
          </a:stretch>
        </p:blipFill>
        <p:spPr>
          <a:xfrm>
            <a:off x="6724786" y="430397"/>
            <a:ext cx="2007394" cy="507206"/>
          </a:xfrm>
          <a:prstGeom prst="rect">
            <a:avLst/>
          </a:prstGeom>
        </p:spPr>
      </p:pic>
    </p:spTree>
    <p:extLst>
      <p:ext uri="{BB962C8B-B14F-4D97-AF65-F5344CB8AC3E}">
        <p14:creationId xmlns:p14="http://schemas.microsoft.com/office/powerpoint/2010/main" val="417384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深度学习框架流行趋势</a:t>
            </a:r>
          </a:p>
        </p:txBody>
      </p:sp>
      <p:pic>
        <p:nvPicPr>
          <p:cNvPr id="2050" name="Picture 2" descr="https://pbs.twimg.com/media/DX5I8r_VwAACbmo.jpg:large">
            <a:extLst>
              <a:ext uri="{FF2B5EF4-FFF2-40B4-BE49-F238E27FC236}">
                <a16:creationId xmlns="" xmlns:a16="http://schemas.microsoft.com/office/drawing/2014/main" id="{4375CAD3-E695-41A1-9C0F-E9AFD34C6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1" y="1707654"/>
            <a:ext cx="9037739" cy="27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02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深度学习框架比对</a:t>
            </a:r>
          </a:p>
        </p:txBody>
      </p:sp>
      <p:pic>
        <p:nvPicPr>
          <p:cNvPr id="5" name="图片 4">
            <a:extLst>
              <a:ext uri="{FF2B5EF4-FFF2-40B4-BE49-F238E27FC236}">
                <a16:creationId xmlns="" xmlns:a16="http://schemas.microsoft.com/office/drawing/2014/main" id="{3F3ACFDC-E77E-4240-A534-D56E381C70C6}"/>
              </a:ext>
            </a:extLst>
          </p:cNvPr>
          <p:cNvPicPr>
            <a:picLocks noChangeAspect="1"/>
          </p:cNvPicPr>
          <p:nvPr/>
        </p:nvPicPr>
        <p:blipFill>
          <a:blip r:embed="rId2"/>
          <a:stretch>
            <a:fillRect/>
          </a:stretch>
        </p:blipFill>
        <p:spPr>
          <a:xfrm>
            <a:off x="275005" y="685800"/>
            <a:ext cx="8393906" cy="4457700"/>
          </a:xfrm>
          <a:prstGeom prst="rect">
            <a:avLst/>
          </a:prstGeom>
        </p:spPr>
      </p:pic>
    </p:spTree>
    <p:extLst>
      <p:ext uri="{BB962C8B-B14F-4D97-AF65-F5344CB8AC3E}">
        <p14:creationId xmlns:p14="http://schemas.microsoft.com/office/powerpoint/2010/main" val="85358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 xmlns:a16="http://schemas.microsoft.com/office/drawing/2014/main" id="{90F8DB47-1AB1-479F-A9AB-B0AF04E9947D}"/>
                  </a:ext>
                </a:extLst>
              </p:cNvPr>
              <p:cNvSpPr>
                <a:spLocks noGrp="1"/>
              </p:cNvSpPr>
              <p:nvPr>
                <p:ph sz="half" idx="1"/>
              </p:nvPr>
            </p:nvSpPr>
            <p:spPr/>
            <p:txBody>
              <a:bodyPr/>
              <a:lstStyle/>
              <a:p>
                <a:r>
                  <a:rPr lang="zh-CN" altLang="en-US" sz="1200" dirty="0"/>
                  <a:t>神经网络模型建立在很多神经元之上，每一个神经元又是一个个学习模型。这些神经元 （也叫激活单元，</a:t>
                </a:r>
                <a:r>
                  <a:rPr lang="en-US" altLang="zh-CN" sz="1200" dirty="0"/>
                  <a:t>activation unit</a:t>
                </a:r>
                <a:r>
                  <a:rPr lang="zh-CN" altLang="en-US" sz="1200" dirty="0"/>
                  <a:t>）采纳一些特征作为输出，并且根据本身的模型提供一个输出。在神经网络中参数可以称为权重。</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i="1" dirty="0">
                  <a:latin typeface="Cambria Math" panose="02040503050406030204" pitchFamily="18" charset="0"/>
                </a:endParaRPr>
              </a:p>
              <a:p>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H</m:t>
                        </m:r>
                      </m:e>
                      <m:sub>
                        <m:r>
                          <a:rPr lang="zh-CN" altLang="en-US" sz="1200" i="1" smtClean="0">
                            <a:latin typeface="Cambria Math" panose="02040503050406030204" pitchFamily="18" charset="0"/>
                          </a:rPr>
                          <m:t>𝜃</m:t>
                        </m:r>
                      </m:sub>
                    </m:sSub>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e>
                    </m:d>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1+</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𝑒</m:t>
                            </m:r>
                          </m:e>
                          <m:sup>
                            <m:r>
                              <a:rPr lang="en-US" altLang="zh-CN" sz="1200" b="0" i="1" smtClean="0">
                                <a:latin typeface="Cambria Math" panose="02040503050406030204" pitchFamily="18" charset="0"/>
                              </a:rPr>
                              <m:t>−</m:t>
                            </m:r>
                            <m:r>
                              <a:rPr lang="zh-CN" altLang="en-US" sz="1200" b="0" i="1" smtClean="0">
                                <a:latin typeface="Cambria Math" panose="02040503050406030204" pitchFamily="18" charset="0"/>
                              </a:rPr>
                              <m:t>𝜃</m:t>
                            </m:r>
                            <m:r>
                              <a:rPr lang="en-US" altLang="zh-CN" sz="1200" b="0" i="1" smtClean="0">
                                <a:latin typeface="Cambria Math" panose="02040503050406030204" pitchFamily="18" charset="0"/>
                              </a:rPr>
                              <m:t>𝑋</m:t>
                            </m:r>
                          </m:sup>
                        </m:sSup>
                      </m:den>
                    </m:f>
                  </m:oMath>
                </a14:m>
                <a:endParaRPr lang="en-US" altLang="zh-CN" sz="1200" dirty="0"/>
              </a:p>
              <a:p>
                <a:endParaRPr lang="zh-CN" altLang="en-US" sz="1200" dirty="0"/>
              </a:p>
            </p:txBody>
          </p:sp>
        </mc:Choice>
        <mc:Fallback xmlns="">
          <p:sp>
            <p:nvSpPr>
              <p:cNvPr id="2" name="内容占位符 1">
                <a:extLst>
                  <a:ext uri="{FF2B5EF4-FFF2-40B4-BE49-F238E27FC236}">
                    <a16:creationId xmlns:a16="http://schemas.microsoft.com/office/drawing/2014/main" id="{90F8DB47-1AB1-479F-A9AB-B0AF04E9947D}"/>
                  </a:ext>
                </a:extLst>
              </p:cNvPr>
              <p:cNvSpPr>
                <a:spLocks noGrp="1" noRot="1" noChangeAspect="1" noMove="1" noResize="1" noEditPoints="1" noAdjustHandles="1" noChangeArrowheads="1" noChangeShapeType="1" noTextEdit="1"/>
              </p:cNvSpPr>
              <p:nvPr>
                <p:ph sz="half" idx="1"/>
              </p:nvPr>
            </p:nvSpPr>
            <p:spPr>
              <a:blipFill>
                <a:blip r:embed="rId2"/>
                <a:stretch>
                  <a:fillRect l="-1020" t="-1563" r="-1457"/>
                </a:stretch>
              </a:blipFill>
            </p:spPr>
            <p:txBody>
              <a:bodyPr/>
              <a:lstStyle/>
              <a:p>
                <a:r>
                  <a:rPr lang="zh-CN" altLang="en-US">
                    <a:noFill/>
                  </a:rPr>
                  <a:t> </a:t>
                </a:r>
              </a:p>
            </p:txBody>
          </p:sp>
        </mc:Fallback>
      </mc:AlternateContent>
      <p:sp>
        <p:nvSpPr>
          <p:cNvPr id="3" name="标题 2">
            <a:extLst>
              <a:ext uri="{FF2B5EF4-FFF2-40B4-BE49-F238E27FC236}">
                <a16:creationId xmlns="" xmlns:a16="http://schemas.microsoft.com/office/drawing/2014/main" id="{180A1B7D-5F4A-4562-B1DF-9E4AD92E4130}"/>
              </a:ext>
            </a:extLst>
          </p:cNvPr>
          <p:cNvSpPr>
            <a:spLocks noGrp="1"/>
          </p:cNvSpPr>
          <p:nvPr>
            <p:ph type="title"/>
          </p:nvPr>
        </p:nvSpPr>
        <p:spPr/>
        <p:txBody>
          <a:bodyPr/>
          <a:lstStyle/>
          <a:p>
            <a:r>
              <a:rPr lang="zh-CN" altLang="en-US" dirty="0"/>
              <a:t>神经网络</a:t>
            </a:r>
          </a:p>
        </p:txBody>
      </p:sp>
      <p:sp>
        <p:nvSpPr>
          <p:cNvPr id="16" name="文本框 15">
            <a:extLst>
              <a:ext uri="{FF2B5EF4-FFF2-40B4-BE49-F238E27FC236}">
                <a16:creationId xmlns="" xmlns:a16="http://schemas.microsoft.com/office/drawing/2014/main" id="{A54CD100-19A1-4A3A-81AA-78088A5D64B1}"/>
              </a:ext>
            </a:extLst>
          </p:cNvPr>
          <p:cNvSpPr txBox="1"/>
          <p:nvPr/>
        </p:nvSpPr>
        <p:spPr>
          <a:xfrm>
            <a:off x="3174505" y="2152761"/>
            <a:ext cx="1037455" cy="635013"/>
          </a:xfrm>
          <a:prstGeom prst="rect">
            <a:avLst/>
          </a:prstGeom>
        </p:spPr>
        <p:txBody>
          <a:bodyPr vert="horz" wrap="none" lIns="0" tIns="0" rIns="0" bIns="0" rtlCol="0" anchor="t">
            <a:normAutofit/>
          </a:bodyPr>
          <a:lstStyle/>
          <a:p>
            <a:endParaRPr lang="zh-CN" altLang="en-US" dirty="0"/>
          </a:p>
        </p:txBody>
      </p:sp>
      <p:sp>
        <p:nvSpPr>
          <p:cNvPr id="17" name="文本框 16">
            <a:extLst>
              <a:ext uri="{FF2B5EF4-FFF2-40B4-BE49-F238E27FC236}">
                <a16:creationId xmlns="" xmlns:a16="http://schemas.microsoft.com/office/drawing/2014/main" id="{117AFD5A-5BF7-419E-BD5B-FC6EE4706161}"/>
              </a:ext>
            </a:extLst>
          </p:cNvPr>
          <p:cNvSpPr txBox="1"/>
          <p:nvPr/>
        </p:nvSpPr>
        <p:spPr>
          <a:xfrm>
            <a:off x="3141024" y="2042542"/>
            <a:ext cx="914400" cy="914400"/>
          </a:xfrm>
          <a:prstGeom prst="rect">
            <a:avLst/>
          </a:prstGeom>
        </p:spPr>
        <p:txBody>
          <a:bodyPr vert="horz" wrap="none" lIns="0" tIns="0" rIns="0" bIns="0" rtlCol="0" anchor="t">
            <a:normAutofit/>
          </a:bodyPr>
          <a:lstStyle/>
          <a:p>
            <a:endParaRPr lang="zh-CN" altLang="en-US" dirty="0"/>
          </a:p>
        </p:txBody>
      </p:sp>
      <p:pic>
        <p:nvPicPr>
          <p:cNvPr id="24" name="图片 23">
            <a:extLst>
              <a:ext uri="{FF2B5EF4-FFF2-40B4-BE49-F238E27FC236}">
                <a16:creationId xmlns="" xmlns:a16="http://schemas.microsoft.com/office/drawing/2014/main" id="{55BF55D8-5E28-4F58-B100-873240FEE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89" y="1711176"/>
            <a:ext cx="2433816" cy="1518181"/>
          </a:xfrm>
          <a:prstGeom prst="rect">
            <a:avLst/>
          </a:prstGeom>
        </p:spPr>
      </p:pic>
      <p:pic>
        <p:nvPicPr>
          <p:cNvPr id="27" name="图片 26">
            <a:extLst>
              <a:ext uri="{FF2B5EF4-FFF2-40B4-BE49-F238E27FC236}">
                <a16:creationId xmlns="" xmlns:a16="http://schemas.microsoft.com/office/drawing/2014/main" id="{F5BE0484-B402-4AB2-B24A-6440AD325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613" y="1760984"/>
            <a:ext cx="3395951" cy="1621532"/>
          </a:xfrm>
          <a:prstGeom prst="rect">
            <a:avLst/>
          </a:prstGeom>
        </p:spPr>
      </p:pic>
    </p:spTree>
    <p:extLst>
      <p:ext uri="{BB962C8B-B14F-4D97-AF65-F5344CB8AC3E}">
        <p14:creationId xmlns:p14="http://schemas.microsoft.com/office/powerpoint/2010/main" val="126550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38FC8411-C00F-47D2-A6F8-C2C9B6DA8F1F}"/>
              </a:ext>
            </a:extLst>
          </p:cNvPr>
          <p:cNvSpPr>
            <a:spLocks noGrp="1"/>
          </p:cNvSpPr>
          <p:nvPr>
            <p:ph type="title"/>
          </p:nvPr>
        </p:nvSpPr>
        <p:spPr/>
        <p:txBody>
          <a:bodyPr/>
          <a:lstStyle/>
          <a:p>
            <a:r>
              <a:rPr lang="zh-CN" altLang="en-US" dirty="0"/>
              <a:t>神经网络</a:t>
            </a:r>
          </a:p>
        </p:txBody>
      </p:sp>
      <p:sp>
        <p:nvSpPr>
          <p:cNvPr id="6" name="内容占位符 5">
            <a:extLst>
              <a:ext uri="{FF2B5EF4-FFF2-40B4-BE49-F238E27FC236}">
                <a16:creationId xmlns="" xmlns:a16="http://schemas.microsoft.com/office/drawing/2014/main" id="{3218F3FB-3E68-4501-9009-E13AA7B59AF2}"/>
              </a:ext>
            </a:extLst>
          </p:cNvPr>
          <p:cNvSpPr>
            <a:spLocks noGrp="1"/>
          </p:cNvSpPr>
          <p:nvPr>
            <p:ph sz="half" idx="1"/>
          </p:nvPr>
        </p:nvSpPr>
        <p:spPr/>
        <p:txBody>
          <a:bodyPr/>
          <a:lstStyle/>
          <a:p>
            <a:r>
              <a:rPr lang="zh-CN" altLang="en-US" sz="1600" dirty="0">
                <a:latin typeface="宋体" panose="02010600030101010101" pitchFamily="2" charset="-122"/>
                <a:ea typeface="宋体" panose="02010600030101010101" pitchFamily="2" charset="-122"/>
              </a:rPr>
              <a:t>假设我们有如下的一个神经网络：</a:t>
            </a:r>
            <a:endParaRPr lang="en-US" altLang="zh-CN" sz="1600" dirty="0">
              <a:latin typeface="宋体" panose="02010600030101010101" pitchFamily="2" charset="-122"/>
              <a:ea typeface="宋体" panose="02010600030101010101" pitchFamily="2" charset="-122"/>
            </a:endParaRPr>
          </a:p>
          <a:p>
            <a:endParaRPr lang="en-US" altLang="zh-CN" sz="1600" dirty="0"/>
          </a:p>
          <a:p>
            <a:endParaRPr lang="zh-CN" altLang="en-US" dirty="0"/>
          </a:p>
        </p:txBody>
      </p:sp>
      <p:pic>
        <p:nvPicPr>
          <p:cNvPr id="14" name="图片 13">
            <a:extLst>
              <a:ext uri="{FF2B5EF4-FFF2-40B4-BE49-F238E27FC236}">
                <a16:creationId xmlns="" xmlns:a16="http://schemas.microsoft.com/office/drawing/2014/main" id="{ECB1340D-9BDE-44EC-9D43-1DFD20C8E2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1626734"/>
            <a:ext cx="3068548" cy="2402608"/>
          </a:xfrm>
          <a:prstGeom prst="rect">
            <a:avLst/>
          </a:prstGeom>
        </p:spPr>
      </p:pic>
    </p:spTree>
    <p:extLst>
      <p:ext uri="{BB962C8B-B14F-4D97-AF65-F5344CB8AC3E}">
        <p14:creationId xmlns:p14="http://schemas.microsoft.com/office/powerpoint/2010/main" val="3361410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penailab">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OPEN AI LAB">
      <a:majorFont>
        <a:latin typeface="Arial"/>
        <a:ea typeface="微软雅黑"/>
        <a:cs typeface=""/>
      </a:majorFont>
      <a:minorFont>
        <a:latin typeface="Arial"/>
        <a:ea typeface="微软雅黑"/>
        <a:cs typeface=""/>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w="6350" cmpd="sng">
          <a:solidFill>
            <a:srgbClr val="FF0000"/>
          </a:solidFill>
        </a:ln>
        <a:effectLst/>
      </a:spPr>
      <a:bodyPr lIns="68589" tIns="34295" rIns="68589" bIns="34295" rtlCol="0" anchor="t"/>
      <a:lstStyle>
        <a:defPPr algn="ctr">
          <a:defRPr sz="1100" dirty="0" err="1">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9050">
          <a:tailEnd type="arrow"/>
        </a:ln>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openailab" id="{167F3469-3BC5-4179-B691-4EBD8158B2F9}" vid="{AB43645B-9410-4B8E-AC75-17B61A41DC8B}"/>
    </a:ext>
  </a:extLst>
</a:theme>
</file>

<file path=ppt/theme/theme2.xml><?xml version="1.0" encoding="utf-8"?>
<a:theme xmlns:a="http://schemas.openxmlformats.org/drawingml/2006/main" name="1_openailab">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OPEN AI LAB">
      <a:majorFont>
        <a:latin typeface="Arial"/>
        <a:ea typeface="微软雅黑"/>
        <a:cs typeface=""/>
      </a:majorFont>
      <a:minorFont>
        <a:latin typeface="Arial"/>
        <a:ea typeface="微软雅黑"/>
        <a:cs typeface=""/>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w="6350" cmpd="sng">
          <a:solidFill>
            <a:srgbClr val="FF0000"/>
          </a:solidFill>
        </a:ln>
        <a:effectLst/>
      </a:spPr>
      <a:bodyPr lIns="68589" tIns="34295" rIns="68589" bIns="34295" rtlCol="0" anchor="t"/>
      <a:lstStyle>
        <a:defPPr algn="ctr">
          <a:defRPr sz="1100" dirty="0" err="1">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9050">
          <a:tailEnd type="arrow"/>
        </a:ln>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openailab" id="{167F3469-3BC5-4179-B691-4EBD8158B2F9}" vid="{AB43645B-9410-4B8E-AC75-17B61A41DC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ECD683-46A6-8A40-A56F-3A6E3F9DFA9F}">
  <we:reference id="wa104380121" version="2.0.0.0" store="zh-CN"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Document</p:Name>
  <p:Description/>
  <p:Statement/>
  <p:PolicyItems>
    <p:PolicyItem featureId="Microsoft.Office.RecordsManagement.PolicyFeatures.Expiration" staticId="0x0101004E4B3E189D714F49A85ED613D6AE4F95|-1756139441" UniqueId="8490c30d-20e0-49c5-9df6-0258341f5e16">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12</number>
                  <property>Modified</property>
                  <propertyId>28cf69c5-fa48-462a-b5cd-27b6f9d2bd5f</propertyId>
                  <period>months</period>
                </formula>
                <action type="workflow" id="1069b4ef-e6f3-4ad7-8c8e-772136578697"/>
              </data>
            </stages>
          </Schedule>
        </Schedules>
      </p:CustomData>
    </p:PolicyItem>
    <p:PolicyItem featureId="Microsoft.Office.RecordsManagement.PolicyFeatures.PolicyAudit" staticId="0x0101004E4B3E189D714F49A85ED613D6AE4F95|937198175" UniqueId="ef28f4cb-5c4a-46ed-a246-9d667b2e240e">
      <p:Name>Auditing</p:Name>
      <p:Description>Audits user actions on documents and list items to the Audit Log.</p:Description>
      <p:CustomData>
        <Audit>
          <View/>
        </Audit>
      </p:CustomData>
    </p:PolicyItem>
  </p:PolicyItems>
</p:Policy>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olour_x0020_Status xmlns="fab4047d-50d7-459d-b2d8-04c237d58ee3">Green</Colour_x0020_Status>
    <Security0 xmlns="fab4047d-50d7-459d-b2d8-04c237d58ee3">NDA</Security0>
    <Document_x0020_Owner xmlns="fab4047d-50d7-459d-b2d8-04c237d58ee3">
      <UserInfo>
        <DisplayName>Soshun Arai</DisplayName>
        <AccountId>371</AccountId>
        <AccountType/>
      </UserInfo>
    </Document_x0020_Owner>
    <Document_x0020_Type xmlns="fab4047d-50d7-459d-b2d8-04c237d58ee3">Customer Presentation</Document_x0020_Type>
    <Subgroup xmlns="fab4047d-50d7-459d-b2d8-04c237d58ee3" xsi:nil="true"/>
    <Product xmlns="fab4047d-50d7-459d-b2d8-04c237d58ee3">166</Product>
    <Comply_x0020_with_x0020_safety_x0020_communications_x0020_guidelines_x003f_ xmlns="fab4047d-50d7-459d-b2d8-04c237d58ee3">true</Comply_x0020_with_x0020_safety_x0020_communications_x0020_guidelines_x003f_>
    <Safety_x002d_related_x0020_statements_x0020_in_x0020_presentation_x003f_ xmlns="fab4047d-50d7-459d-b2d8-04c237d58ee3">true</Safety_x002d_related_x0020_statements_x0020_in_x0020_presentation_x003f_>
    <Group xmlns="fab4047d-50d7-459d-b2d8-04c237d58ee3">15</Group>
    <_dlc_ExpireDateSaved xmlns="http://schemas.microsoft.com/sharepoint/v3" xsi:nil="true"/>
    <_dlc_ExpireDate xmlns="http://schemas.microsoft.com/sharepoint/v3">2016-11-24T14:30:38+00:00</_dlc_ExpireDate>
    <_dlc_DocId xmlns="f2ad5090-61a8-4b8c-ab70-68f4ff4d1933">ARM-ECM-0498527</_dlc_DocId>
    <_dlc_DocIdUrl xmlns="f2ad5090-61a8-4b8c-ab70-68f4ff4d1933">
      <Url>http://teamsites.arm.com/sites/salescollateral/_layouts/DocIdRedir.aspx?ID=ARM-ECM-0498527</Url>
      <Description>ARM-ECM-0498527</Description>
    </_dlc_DocIdUrl>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4E4B3E189D714F49A85ED613D6AE4F95" ma:contentTypeVersion="26" ma:contentTypeDescription="Create a new document." ma:contentTypeScope="" ma:versionID="ec8655d02b7424c45c8e51ade375826e">
  <xsd:schema xmlns:xsd="http://www.w3.org/2001/XMLSchema" xmlns:xs="http://www.w3.org/2001/XMLSchema" xmlns:p="http://schemas.microsoft.com/office/2006/metadata/properties" xmlns:ns1="http://schemas.microsoft.com/sharepoint/v3" xmlns:ns2="fab4047d-50d7-459d-b2d8-04c237d58ee3" xmlns:ns3="f2ad5090-61a8-4b8c-ab70-68f4ff4d1933" targetNamespace="http://schemas.microsoft.com/office/2006/metadata/properties" ma:root="true" ma:fieldsID="f342d402e83ea7e63f830916b314a8be" ns1:_="" ns2:_="" ns3:_="">
    <xsd:import namespace="http://schemas.microsoft.com/sharepoint/v3"/>
    <xsd:import namespace="fab4047d-50d7-459d-b2d8-04c237d58ee3"/>
    <xsd:import namespace="f2ad5090-61a8-4b8c-ab70-68f4ff4d1933"/>
    <xsd:element name="properties">
      <xsd:complexType>
        <xsd:sequence>
          <xsd:element name="documentManagement">
            <xsd:complexType>
              <xsd:all>
                <xsd:element ref="ns2:Document_x0020_Owner"/>
                <xsd:element ref="ns2:Security0"/>
                <xsd:element ref="ns2:Document_x0020_Type" minOccurs="0"/>
                <xsd:element ref="ns2:Group"/>
                <xsd:element ref="ns2:Subgroup" minOccurs="0"/>
                <xsd:element ref="ns2:Product"/>
                <xsd:element ref="ns2:Safety_x002d_related_x0020_statements_x0020_in_x0020_presentation_x003f_" minOccurs="0"/>
                <xsd:element ref="ns2:Comply_x0020_with_x0020_safety_x0020_communications_x0020_guidelines_x003f_" minOccurs="0"/>
                <xsd:element ref="ns3:_dlc_DocId" minOccurs="0"/>
                <xsd:element ref="ns3:_dlc_DocIdUrl" minOccurs="0"/>
                <xsd:element ref="ns3:_dlc_DocIdPersistId" minOccurs="0"/>
                <xsd:element ref="ns2:Colour_x0020_Status" minOccurs="0"/>
                <xsd:element ref="ns1:_dlc_Exempt" minOccurs="0"/>
                <xsd:element ref="ns1:_dlc_ExpireDateSaved" minOccurs="0"/>
                <xsd:element ref="ns1:_dlc_Expire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hidden="true" ma:internalName="_dlc_Exempt" ma:readOnly="true">
      <xsd:simpleType>
        <xsd:restriction base="dms:Unknown"/>
      </xsd:simpleType>
    </xsd:element>
    <xsd:element name="_dlc_ExpireDateSaved" ma:index="23" nillable="true" ma:displayName="Original Expiration Date" ma:hidden="true" ma:internalName="_dlc_ExpireDateSaved" ma:readOnly="true">
      <xsd:simpleType>
        <xsd:restriction base="dms:DateTime"/>
      </xsd:simpleType>
    </xsd:element>
    <xsd:element name="_dlc_ExpireDate" ma:index="24"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ab4047d-50d7-459d-b2d8-04c237d58ee3" elementFormDefault="qualified">
    <xsd:import namespace="http://schemas.microsoft.com/office/2006/documentManagement/types"/>
    <xsd:import namespace="http://schemas.microsoft.com/office/infopath/2007/PartnerControls"/>
    <xsd:element name="Document_x0020_Owner" ma:index="8" ma:displayName="Document Owner" ma:list="UserInfo" ma:SharePointGroup="0" ma:internalName="Docum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curity0" ma:index="9" ma:displayName="Security" ma:default="NDA" ma:format="Dropdown" ma:internalName="Security0">
      <xsd:simpleType>
        <xsd:restriction base="dms:Choice">
          <xsd:enumeration value="NDA"/>
          <xsd:enumeration value="ARM Only"/>
          <xsd:enumeration value="Public"/>
        </xsd:restriction>
      </xsd:simpleType>
    </xsd:element>
    <xsd:element name="Document_x0020_Type" ma:index="10" nillable="true" ma:displayName="Document Type" ma:default="Benchmark" ma:format="Dropdown" ma:internalName="Document_x0020_Type">
      <xsd:simpleType>
        <xsd:restriction base="dms:Choice">
          <xsd:enumeration value="Benchmark"/>
          <xsd:enumeration value="Brochure"/>
          <xsd:enumeration value="Competitive Info"/>
          <xsd:enumeration value="Customer Presentation"/>
          <xsd:enumeration value="Datasheet"/>
          <xsd:enumeration value="Demo"/>
          <xsd:enumeration value="Elevator Pitch"/>
          <xsd:enumeration value="FAQ"/>
          <xsd:enumeration value="Other Presentation"/>
          <xsd:enumeration value="Other Supporting Material"/>
          <xsd:enumeration value="Product Brief"/>
          <xsd:enumeration value="Roadmap/Schedule"/>
          <xsd:enumeration value="Training"/>
          <xsd:enumeration value="Whitepaper"/>
        </xsd:restriction>
      </xsd:simpleType>
    </xsd:element>
    <xsd:element name="Group" ma:index="12" ma:displayName="Group" ma:indexed="true" ma:list="{1e1db78f-fb33-41b8-b660-c16e2b536886}" ma:internalName="Group" ma:showField="Title" ma:web="5f4ae47c-568b-4555-9a30-847936562c27">
      <xsd:simpleType>
        <xsd:restriction base="dms:Lookup"/>
      </xsd:simpleType>
    </xsd:element>
    <xsd:element name="Subgroup" ma:index="13" nillable="true" ma:displayName="Subgroup" ma:list="{833b5656-e3e2-4bb7-bd1e-4583f10622aa}" ma:internalName="Subgroup" ma:showField="Title" ma:web="5f4ae47c-568b-4555-9a30-847936562c27">
      <xsd:simpleType>
        <xsd:restriction base="dms:Lookup"/>
      </xsd:simpleType>
    </xsd:element>
    <xsd:element name="Product" ma:index="14" ma:displayName="Product" ma:indexed="true" ma:list="{50736085-4758-43b9-981b-11f348bd511e}" ma:internalName="Product" ma:showField="Title" ma:web="5f4ae47c-568b-4555-9a30-847936562c27">
      <xsd:simpleType>
        <xsd:restriction base="dms:Lookup"/>
      </xsd:simpleType>
    </xsd:element>
    <xsd:element name="Safety_x002d_related_x0020_statements_x0020_in_x0020_presentation_x003f_" ma:index="15" nillable="true" ma:displayName="Safety related statements in presentation" ma:default="0" ma:internalName="Safety_x002d_related_x0020_statements_x0020_in_x0020_presentation_x003f_">
      <xsd:simpleType>
        <xsd:restriction base="dms:Boolean"/>
      </xsd:simpleType>
    </xsd:element>
    <xsd:element name="Comply_x0020_with_x0020_safety_x0020_communications_x0020_guidelines_x003f_" ma:index="16" nillable="true" ma:displayName="Comply with safety communications guidelines" ma:default="0" ma:internalName="Comply_x0020_with_x0020_safety_x0020_communications_x0020_guidelines_x003f_">
      <xsd:simpleType>
        <xsd:restriction base="dms:Boolean"/>
      </xsd:simpleType>
    </xsd:element>
    <xsd:element name="Colour_x0020_Status" ma:index="20" nillable="true" ma:displayName="Colour Status" ma:default="Green" ma:format="Dropdown" ma:hidden="true" ma:internalName="Colour_x0020_Status" ma:readOnly="false">
      <xsd:simpleType>
        <xsd:restriction base="dms:Choice">
          <xsd:enumeration value="Green"/>
          <xsd:enumeration value="Amber"/>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50FA43-9E36-4989-A665-0139C660FC54}">
  <ds:schemaRefs>
    <ds:schemaRef ds:uri="office.server.policy"/>
  </ds:schemaRefs>
</ds:datastoreItem>
</file>

<file path=customXml/itemProps2.xml><?xml version="1.0" encoding="utf-8"?>
<ds:datastoreItem xmlns:ds="http://schemas.openxmlformats.org/officeDocument/2006/customXml" ds:itemID="{BDC72D20-5FCA-4D5F-A33F-3F2D155C66D0}">
  <ds:schemaRefs>
    <ds:schemaRef ds:uri="http://schemas.microsoft.com/sharepoint/events"/>
  </ds:schemaRefs>
</ds:datastoreItem>
</file>

<file path=customXml/itemProps3.xml><?xml version="1.0" encoding="utf-8"?>
<ds:datastoreItem xmlns:ds="http://schemas.openxmlformats.org/officeDocument/2006/customXml" ds:itemID="{312F9071-BD37-44BF-84C9-83C548349715}">
  <ds:schemaRefs>
    <ds:schemaRef ds:uri="http://schemas.microsoft.com/sharepoint/v3/contenttype/forms"/>
  </ds:schemaRefs>
</ds:datastoreItem>
</file>

<file path=customXml/itemProps4.xml><?xml version="1.0" encoding="utf-8"?>
<ds:datastoreItem xmlns:ds="http://schemas.openxmlformats.org/officeDocument/2006/customXml" ds:itemID="{F2295A2A-CB29-4FA9-88D1-66134D63EE25}">
  <ds:schemaRefs>
    <ds:schemaRef ds:uri="fab4047d-50d7-459d-b2d8-04c237d58ee3"/>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terms/"/>
    <ds:schemaRef ds:uri="http://schemas.openxmlformats.org/package/2006/metadata/core-properties"/>
    <ds:schemaRef ds:uri="http://purl.org/dc/dcmitype/"/>
    <ds:schemaRef ds:uri="f2ad5090-61a8-4b8c-ab70-68f4ff4d1933"/>
    <ds:schemaRef ds:uri="http://schemas.microsoft.com/sharepoint/v3"/>
    <ds:schemaRef ds:uri="http://www.w3.org/XML/1998/namespace"/>
  </ds:schemaRefs>
</ds:datastoreItem>
</file>

<file path=customXml/itemProps5.xml><?xml version="1.0" encoding="utf-8"?>
<ds:datastoreItem xmlns:ds="http://schemas.openxmlformats.org/officeDocument/2006/customXml" ds:itemID="{81907F51-8A80-421B-B512-31B80582F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b4047d-50d7-459d-b2d8-04c237d58ee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openailab</Template>
  <TotalTime>58209</TotalTime>
  <Words>1230</Words>
  <Application>Microsoft Office PowerPoint</Application>
  <PresentationFormat>全屏显示(16:9)</PresentationFormat>
  <Paragraphs>242</Paragraphs>
  <Slides>25</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25</vt:i4>
      </vt:variant>
    </vt:vector>
  </HeadingPairs>
  <TitlesOfParts>
    <vt:vector size="46" baseType="lpstr">
      <vt:lpstr>Gill Sans Light</vt:lpstr>
      <vt:lpstr>MS PGothic</vt:lpstr>
      <vt:lpstr>DengXian</vt:lpstr>
      <vt:lpstr>方正大黑简体</vt:lpstr>
      <vt:lpstr>方正黑体简体</vt:lpstr>
      <vt:lpstr>仿宋体</vt:lpstr>
      <vt:lpstr>黑体</vt:lpstr>
      <vt:lpstr>宋体</vt:lpstr>
      <vt:lpstr>微软雅黑</vt:lpstr>
      <vt:lpstr>Arial</vt:lpstr>
      <vt:lpstr>Calibri</vt:lpstr>
      <vt:lpstr>Cambria Math</vt:lpstr>
      <vt:lpstr>Cooper Black</vt:lpstr>
      <vt:lpstr>Courier New</vt:lpstr>
      <vt:lpstr>Gill Sans MT</vt:lpstr>
      <vt:lpstr>Times New Roman</vt:lpstr>
      <vt:lpstr>Verdana</vt:lpstr>
      <vt:lpstr>Wingdings</vt:lpstr>
      <vt:lpstr>Wingdings 2</vt:lpstr>
      <vt:lpstr>openailab</vt:lpstr>
      <vt:lpstr>1_openailab</vt:lpstr>
      <vt:lpstr>Tengine</vt:lpstr>
      <vt:lpstr>深度学习</vt:lpstr>
      <vt:lpstr>深度学习三要素</vt:lpstr>
      <vt:lpstr>深度学习框架</vt:lpstr>
      <vt:lpstr>深度学习框架</vt:lpstr>
      <vt:lpstr>深度学习框架流行趋势</vt:lpstr>
      <vt:lpstr>深度学习框架比对</vt:lpstr>
      <vt:lpstr>神经网络</vt:lpstr>
      <vt:lpstr>神经网络</vt:lpstr>
      <vt:lpstr>前向传播和反向传播</vt:lpstr>
      <vt:lpstr>前向传播</vt:lpstr>
      <vt:lpstr>反向传播</vt:lpstr>
      <vt:lpstr>反向传播</vt:lpstr>
      <vt:lpstr>CNN—卷积神经网络</vt:lpstr>
      <vt:lpstr>卷积 </vt:lpstr>
      <vt:lpstr>池化层</vt:lpstr>
      <vt:lpstr>ReLu和Softmax</vt:lpstr>
      <vt:lpstr>用于承载深度学习算法的嵌入式SoC</vt:lpstr>
      <vt:lpstr>Tengine的设计思路</vt:lpstr>
      <vt:lpstr>Tengine</vt:lpstr>
      <vt:lpstr>PowerPoint 演示文稿</vt:lpstr>
      <vt:lpstr>PowerPoint 演示文稿</vt:lpstr>
      <vt:lpstr>PowerPoint 演示文稿</vt:lpstr>
      <vt:lpstr>Tengine API</vt:lpstr>
      <vt:lpstr>实践：在Tengine上调用自己的模型</vt:lpstr>
    </vt:vector>
  </TitlesOfParts>
  <Company>Arm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update</dc:title>
  <dc:creator>Ming Lu</dc:creator>
  <cp:lastModifiedBy>Zhang Yida</cp:lastModifiedBy>
  <cp:revision>2958</cp:revision>
  <cp:lastPrinted>2017-11-22T06:01:25Z</cp:lastPrinted>
  <dcterms:created xsi:type="dcterms:W3CDTF">2015-02-12T13:29:59Z</dcterms:created>
  <dcterms:modified xsi:type="dcterms:W3CDTF">2019-07-27T08:34:28Z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0x0101004E4B3E189D714F49A85ED613D6AE4F95</vt:lpwstr>
  </property>
  <property fmtid="{D5CDD505-2E9C-101B-9397-08002B2CF9AE}" pid="3" name="_dlc_policyId">
    <vt:lpwstr>0x0101004E4B3E189D714F49A85ED613D6AE4F95|-1756139441</vt:lpwstr>
  </property>
  <property fmtid="{D5CDD505-2E9C-101B-9397-08002B2CF9AE}" pid="4" name="ItemRetentionFormula">
    <vt:lpwstr>&lt;formula id="Microsoft.Office.RecordsManagement.PolicyFeatures.Expiration.Formula.BuiltIn"&gt;&lt;number&gt;12&lt;/number&gt;&lt;property&gt;Modified&lt;/property&gt;&lt;propertyId&gt;28cf69c5-fa48-462a-b5cd-27b6f9d2bd5f&lt;/propertyId&gt;&lt;period&gt;months&lt;/period&gt;&lt;/formula&gt;</vt:lpwstr>
  </property>
  <property fmtid="{D5CDD505-2E9C-101B-9397-08002B2CF9AE}" pid="5" name="_dlc_DocIdItemGuid">
    <vt:lpwstr>7332c214-2925-43b8-a9aa-e27c99e0c1ea</vt:lpwstr>
  </property>
</Properties>
</file>