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21"/>
  </p:normalViewPr>
  <p:slideViewPr>
    <p:cSldViewPr snapToGrid="0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067E1-FE7E-7F46-9F16-3243B5606A01}" type="datetimeFigureOut">
              <a:rPr lang="en-KE" smtClean="0"/>
              <a:t>27/09/2024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9403-6EC3-2D41-AC39-BE3EBB29032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3425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0625-63BE-3B29-42D1-0C34C5AD1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4E981-C262-2F37-6AC4-275365922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8F867-0839-8CED-8C42-A540C23A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2FD5-C30F-B244-95CB-19A446956910}" type="datetime1">
              <a:rPr lang="en-US" smtClean="0"/>
              <a:t>9/27/24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11C1-D522-C4D2-63A3-44679DB7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54AB-1858-1B6B-E56C-7F329320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4574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EDDA-FEB2-63D6-3864-E0BE526E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E4822-040E-DB6F-8299-0957E6634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6DFF4-B5EC-45C3-53D2-24F4500B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CB2D-58BC-CD43-BABE-BFE18D40D27D}" type="datetime1">
              <a:rPr lang="en-US" smtClean="0"/>
              <a:t>9/27/24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E110-210E-848A-6FF8-8D4395B1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A625-7699-44D3-A7BF-2D17F0C0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6874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5A78E-112F-940C-C752-DFE71BA33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6C583-5B61-0F08-C68B-544CDE58C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E06D-43BF-885A-28A4-80FF56B1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74A9-9C2B-DE43-B6BF-ACA2F27676D0}" type="datetime1">
              <a:rPr lang="en-US" smtClean="0"/>
              <a:t>9/27/24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EEC34-44E3-74B2-E86F-81D81C36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29EB-E5B3-D21E-D3E5-96CF0006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796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5A6C-2876-A56B-826F-802F21A6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5F95-3868-D377-16BA-428A23DFB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733F-B32A-4219-E4BA-11796C96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63D-8FF3-5447-9B30-D50B7CAD9A25}" type="datetime1">
              <a:rPr lang="en-US" smtClean="0"/>
              <a:t>9/27/24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4F040-0B41-D4D7-3DDB-3148D568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93CA-8C92-06E6-F3B0-682CD0F0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066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7E15-3D1E-8BD3-0031-847686A2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C010E-999D-9DAF-4E90-D98DAA5D1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B375-5548-4360-36E4-A4CD9A02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9953-44F8-4D41-864E-DC5FB02F2E6F}" type="datetime1">
              <a:rPr lang="en-US" smtClean="0"/>
              <a:t>9/27/24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7E7CD-FFD8-2EDC-D878-BF2CC24D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32B61-AB23-9494-BB21-A04817D1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5112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C4AF-BD00-E29F-2CE6-8E602777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F7FA-FB94-6888-9B87-F1F53CA9D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C3097-9079-A327-5A35-9FBFC2A97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7DB13-8F67-E78C-218C-4E808201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1DDC-BDD7-E04B-9026-70C1A7B60739}" type="datetime1">
              <a:rPr lang="en-US" smtClean="0"/>
              <a:t>9/27/24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65208-6B0E-5D38-3E4E-CBED3260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3C39A-ABD5-5CC3-30EC-33AF15EA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021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D0F2-163B-E325-E5EF-B1FC3112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C55C9-2405-C18F-7839-2DC9E8D03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413AA-6A0B-8750-1D34-5CFBC2806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30F9E-36AA-DCD3-C46F-9CC39AFDB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B4A8B-4694-82FA-CB78-A34CFFE63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82A9B-2126-81C0-A87C-0FD64F10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E3D9-C05E-3445-8538-ACC91851F924}" type="datetime1">
              <a:rPr lang="en-US" smtClean="0"/>
              <a:t>9/27/24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0148E-F879-4EFC-95C1-C4915C63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28E32-7404-8352-9489-85017FA0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7441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6242-F489-4E4F-0B4D-91B96DC5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A01DE-CCD8-6382-3961-9167B8D8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27BE-E048-424E-AF27-BDC8B45374D4}" type="datetime1">
              <a:rPr lang="en-US" smtClean="0"/>
              <a:t>9/27/24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2F574-F88D-3476-6C76-F9C63C63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7494-619B-542C-4317-E01CF54F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0879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80B13-4EEC-7C4C-27A5-06BD5234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0904-B9F4-ED43-91E1-F7883E9AC82D}" type="datetime1">
              <a:rPr lang="en-US" smtClean="0"/>
              <a:t>9/27/24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4DF98-50F4-4ED7-B44E-AEFC52BB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2C94A-9365-C118-F967-50C913DD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1896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F016-00B9-73D4-0BC7-2C35E857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1D83-F0D4-4530-B87F-F5E87719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DA33D-BC98-F315-465C-BC10FA1C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F8A46-3263-C6A4-33C7-78C53302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156F-E1B6-2C4B-8386-D147200AFF8F}" type="datetime1">
              <a:rPr lang="en-US" smtClean="0"/>
              <a:t>9/27/24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C7D12-1A03-2F37-DC1C-418B6046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F3BFD-8A25-3935-DEE3-0EEB5E22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1850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776A-B586-0B50-D41B-07491500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C019B-5A92-D5E5-F3BB-AA2907ED8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9C207-1211-F944-28F7-02CF9FAAD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B7DDC-3732-8B72-2972-43836097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4591-6B5C-F141-9F69-F1CF0D6EBA6E}" type="datetime1">
              <a:rPr lang="en-US" smtClean="0"/>
              <a:t>9/27/24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CBD9E-8B36-6AAD-602A-6D6FD444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4BE88-7B67-201B-9397-ED257483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0463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13CD4-D567-CFB8-66A9-D2383663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BD9FE-35F0-8F2B-B99E-F374992D6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08EDF-7FF1-7DF1-631D-08914AA0B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EF68A-3D74-CB4F-B4D0-4F12A65CF93F}" type="datetime1">
              <a:rPr lang="en-US" smtClean="0"/>
              <a:t>9/27/24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65BF-5626-E6E1-3B8F-CA839EA87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2181C-B7F7-FE78-BEE1-FF8702D9F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34505-F213-7D40-82C5-3145D0148C0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8105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9483-1FBE-97BD-DC1B-D8464C726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899" y="714100"/>
            <a:ext cx="5359401" cy="1106487"/>
          </a:xfrm>
        </p:spPr>
        <p:txBody>
          <a:bodyPr/>
          <a:lstStyle/>
          <a:p>
            <a:r>
              <a:rPr lang="en-KE" b="1" dirty="0"/>
              <a:t>GROUP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94DAF-E92B-BCCE-188B-A1F64D2C2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4289" y="2487614"/>
            <a:ext cx="5359400" cy="1106486"/>
          </a:xfrm>
        </p:spPr>
        <p:txBody>
          <a:bodyPr>
            <a:normAutofit fontScale="92500"/>
          </a:bodyPr>
          <a:lstStyle/>
          <a:p>
            <a:r>
              <a:rPr lang="en-KE" sz="3200" dirty="0"/>
              <a:t>MODELLING FOR PANDEMIC PREPAREDNESS AND RESPONSE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FF6B147-61E0-2A0F-6C34-271FF1A95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04179"/>
              </p:ext>
            </p:extLst>
          </p:nvPr>
        </p:nvGraphicFramePr>
        <p:xfrm>
          <a:off x="5930898" y="5308361"/>
          <a:ext cx="6261101" cy="1455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5955">
                  <a:extLst>
                    <a:ext uri="{9D8B030D-6E8A-4147-A177-3AD203B41FA5}">
                      <a16:colId xmlns:a16="http://schemas.microsoft.com/office/drawing/2014/main" val="1147741026"/>
                    </a:ext>
                  </a:extLst>
                </a:gridCol>
                <a:gridCol w="2995146">
                  <a:extLst>
                    <a:ext uri="{9D8B030D-6E8A-4147-A177-3AD203B41FA5}">
                      <a16:colId xmlns:a16="http://schemas.microsoft.com/office/drawing/2014/main" val="2404689344"/>
                    </a:ext>
                  </a:extLst>
                </a:gridCol>
              </a:tblGrid>
              <a:tr h="485299">
                <a:tc gridSpan="2">
                  <a:txBody>
                    <a:bodyPr/>
                    <a:lstStyle/>
                    <a:p>
                      <a:pPr algn="ctr"/>
                      <a:r>
                        <a:rPr lang="en-KE" b="1" dirty="0"/>
                        <a:t>GROUP MEMBERS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K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81838"/>
                  </a:ext>
                </a:extLst>
              </a:tr>
              <a:tr h="485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Charlene N. T. </a:t>
                      </a:r>
                      <a:r>
                        <a:rPr lang="en-GB" dirty="0" err="1"/>
                        <a:t>Mfangnia</a:t>
                      </a:r>
                      <a:r>
                        <a:rPr lang="en-GB" dirty="0"/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Nabwana</a:t>
                      </a:r>
                      <a:r>
                        <a:rPr lang="en-GB" dirty="0"/>
                        <a:t>, Martin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086559"/>
                  </a:ext>
                </a:extLst>
              </a:tr>
              <a:tr h="485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Solomon </a:t>
                      </a:r>
                      <a:r>
                        <a:rPr lang="en-GB" dirty="0" err="1"/>
                        <a:t>Idan</a:t>
                      </a:r>
                      <a:r>
                        <a:rPr lang="en-GB" dirty="0"/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Mouhamadou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Djima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Baranon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1987087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62C60A8E-F4B9-6EBC-DFC5-08A78920B5A0}"/>
              </a:ext>
            </a:extLst>
          </p:cNvPr>
          <p:cNvSpPr txBox="1">
            <a:spLocks/>
          </p:cNvSpPr>
          <p:nvPr/>
        </p:nvSpPr>
        <p:spPr>
          <a:xfrm>
            <a:off x="6096000" y="3897987"/>
            <a:ext cx="5359400" cy="1106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KE" dirty="0"/>
              <a:t>MODELLING OF MPOX IN DRC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3DE73DC-B16D-0CC2-CF6F-357CBC54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5432-4149-3B41-8187-B4F2B6BC057C}" type="datetime1">
              <a:rPr lang="en-US" smtClean="0"/>
              <a:t>9/27/24</a:t>
            </a:fld>
            <a:endParaRPr lang="en-K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EA7D11-D9F0-6563-E251-2C8A4340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1</a:t>
            </a:fld>
            <a:endParaRPr lang="en-KE"/>
          </a:p>
        </p:txBody>
      </p:sp>
      <p:pic>
        <p:nvPicPr>
          <p:cNvPr id="1030" name="Picture 6" descr="Monkeypox">
            <a:extLst>
              <a:ext uri="{FF2B5EF4-FFF2-40B4-BE49-F238E27FC236}">
                <a16:creationId xmlns:a16="http://schemas.microsoft.com/office/drawing/2014/main" id="{C5577E50-A269-FF9D-7927-5DF9BC064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1" y="1267343"/>
            <a:ext cx="4675209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47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Top 10 Things You Should Know About Mpox — Features — The Guardian Nigeria  News – Nigeria and World News">
            <a:extLst>
              <a:ext uri="{FF2B5EF4-FFF2-40B4-BE49-F238E27FC236}">
                <a16:creationId xmlns:a16="http://schemas.microsoft.com/office/drawing/2014/main" id="{E6A80614-4C83-F287-1D38-B71FDC56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0" r="-2" b="1391"/>
          <a:stretch/>
        </p:blipFill>
        <p:spPr bwMode="auto">
          <a:xfrm>
            <a:off x="4883025" y="10"/>
            <a:ext cx="6859432" cy="3029889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D8F83-BF77-21A6-358B-B6A54698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00541-1E8A-F151-F9AF-BEC8F1FAE46E}"/>
              </a:ext>
            </a:extLst>
          </p:cNvPr>
          <p:cNvSpPr txBox="1"/>
          <p:nvPr/>
        </p:nvSpPr>
        <p:spPr>
          <a:xfrm>
            <a:off x="448056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Symptoms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Skin rash or mucosal lesion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Headache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Back pain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Low energy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Lymph nodes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0EE65-D9EC-F9CD-0D23-15823341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356350"/>
            <a:ext cx="13350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BDFC23-B85C-034B-91A5-DB1CD35170AE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9/27/24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24623-3D76-36F5-95D5-6642C621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988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834505-F213-7D40-82C5-3145D0148C0F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 descr="A graph showing the number of countries/regions&#10;&#10;Description automatically generated">
            <a:extLst>
              <a:ext uri="{FF2B5EF4-FFF2-40B4-BE49-F238E27FC236}">
                <a16:creationId xmlns:a16="http://schemas.microsoft.com/office/drawing/2014/main" id="{BDC2C6D9-074E-1F18-F3C4-CE110C09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33" r="-2" b="12600"/>
          <a:stretch/>
        </p:blipFill>
        <p:spPr>
          <a:xfrm>
            <a:off x="4232310" y="2962646"/>
            <a:ext cx="8023443" cy="3700085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3254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A06C-349B-9287-35D9-6870882A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18" y="136525"/>
            <a:ext cx="11096625" cy="1325563"/>
          </a:xfrm>
        </p:spPr>
        <p:txBody>
          <a:bodyPr/>
          <a:lstStyle/>
          <a:p>
            <a:r>
              <a:rPr lang="en-KE" dirty="0"/>
              <a:t>Homogeneous SEIR model for MPOX dynamics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63F077-D0A9-4898-F89B-115EDF7B6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32918" y="1690688"/>
            <a:ext cx="5403699" cy="4338004"/>
          </a:xfrm>
        </p:spPr>
      </p:pic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FE1B0722-18D8-9C6E-8D5E-63A3FC78D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90768" y="1725747"/>
            <a:ext cx="6096000" cy="436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7E3A4-4F04-C4D5-6C6F-5C58F603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61FB-0ED1-D941-8A55-C263CB7B6343}" type="datetime1">
              <a:rPr lang="en-US" smtClean="0"/>
              <a:t>9/27/24</a:t>
            </a:fld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DCABB-5310-0916-6E9D-C1390A52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3869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A06C-349B-9287-35D9-6870882A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41" y="8675"/>
            <a:ext cx="10515600" cy="1325563"/>
          </a:xfrm>
        </p:spPr>
        <p:txBody>
          <a:bodyPr/>
          <a:lstStyle/>
          <a:p>
            <a:r>
              <a:rPr lang="en-KE" dirty="0"/>
              <a:t>Model with heterogeneous mixing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5AE4EB-2673-3B19-5D5A-8E2894AD3626}"/>
              </a:ext>
            </a:extLst>
          </p:cNvPr>
          <p:cNvGrpSpPr/>
          <p:nvPr/>
        </p:nvGrpSpPr>
        <p:grpSpPr>
          <a:xfrm>
            <a:off x="479503" y="1508015"/>
            <a:ext cx="7872761" cy="4758969"/>
            <a:chOff x="0" y="0"/>
            <a:chExt cx="4796790" cy="3596640"/>
          </a:xfrm>
        </p:grpSpPr>
        <p:sp>
          <p:nvSpPr>
            <p:cNvPr id="4" name="Text Box 24">
              <a:extLst>
                <a:ext uri="{FF2B5EF4-FFF2-40B4-BE49-F238E27FC236}">
                  <a16:creationId xmlns:a16="http://schemas.microsoft.com/office/drawing/2014/main" id="{0DD976E6-5803-8403-5BE4-06F6622E3CF0}"/>
                </a:ext>
              </a:extLst>
            </p:cNvPr>
            <p:cNvSpPr txBox="1"/>
            <p:nvPr/>
          </p:nvSpPr>
          <p:spPr>
            <a:xfrm rot="19739500">
              <a:off x="598218" y="1996112"/>
              <a:ext cx="627877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100" b="1" kern="100" baseline="-250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AC </a:t>
              </a: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="1" i="1" kern="100" baseline="-250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i.j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 Box 24">
              <a:extLst>
                <a:ext uri="{FF2B5EF4-FFF2-40B4-BE49-F238E27FC236}">
                  <a16:creationId xmlns:a16="http://schemas.microsoft.com/office/drawing/2014/main" id="{C1117FAE-94CD-2DCB-D270-1D382968756B}"/>
                </a:ext>
              </a:extLst>
            </p:cNvPr>
            <p:cNvSpPr txBox="1"/>
            <p:nvPr/>
          </p:nvSpPr>
          <p:spPr>
            <a:xfrm rot="21358145">
              <a:off x="727556" y="2399741"/>
              <a:ext cx="539615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100" b="1" kern="100" baseline="-250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AA </a:t>
              </a: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="1" i="1" kern="100" baseline="-250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i.j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id="{F1B45E4E-F1A0-ED8B-06EE-3CED877BC810}"/>
                </a:ext>
              </a:extLst>
            </p:cNvPr>
            <p:cNvSpPr txBox="1"/>
            <p:nvPr/>
          </p:nvSpPr>
          <p:spPr>
            <a:xfrm rot="2403361">
              <a:off x="711646" y="2927157"/>
              <a:ext cx="609766" cy="23481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100" b="1" kern="100" baseline="-250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AS </a:t>
              </a: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="1" i="1" kern="100" baseline="-250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i.j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24">
              <a:extLst>
                <a:ext uri="{FF2B5EF4-FFF2-40B4-BE49-F238E27FC236}">
                  <a16:creationId xmlns:a16="http://schemas.microsoft.com/office/drawing/2014/main" id="{E3BD6E21-A612-4C96-794D-A586797858C7}"/>
                </a:ext>
              </a:extLst>
            </p:cNvPr>
            <p:cNvSpPr txBox="1"/>
            <p:nvPr/>
          </p:nvSpPr>
          <p:spPr>
            <a:xfrm rot="2079013">
              <a:off x="2023110" y="2049780"/>
              <a:ext cx="415290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ω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7D28A6B6-8341-1C3D-88D9-0DB45FC3C157}"/>
                </a:ext>
              </a:extLst>
            </p:cNvPr>
            <p:cNvSpPr txBox="1"/>
            <p:nvPr/>
          </p:nvSpPr>
          <p:spPr>
            <a:xfrm>
              <a:off x="1924050" y="2388870"/>
              <a:ext cx="415290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ω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4">
              <a:extLst>
                <a:ext uri="{FF2B5EF4-FFF2-40B4-BE49-F238E27FC236}">
                  <a16:creationId xmlns:a16="http://schemas.microsoft.com/office/drawing/2014/main" id="{98F36B95-9CD1-09AE-28A8-DA7BCF319070}"/>
                </a:ext>
              </a:extLst>
            </p:cNvPr>
            <p:cNvSpPr txBox="1"/>
            <p:nvPr/>
          </p:nvSpPr>
          <p:spPr>
            <a:xfrm rot="19739500">
              <a:off x="1916430" y="2895600"/>
              <a:ext cx="415290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ω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24">
              <a:extLst>
                <a:ext uri="{FF2B5EF4-FFF2-40B4-BE49-F238E27FC236}">
                  <a16:creationId xmlns:a16="http://schemas.microsoft.com/office/drawing/2014/main" id="{0E75EA2F-3447-E185-6D88-F64B8587E983}"/>
                </a:ext>
              </a:extLst>
            </p:cNvPr>
            <p:cNvSpPr txBox="1"/>
            <p:nvPr/>
          </p:nvSpPr>
          <p:spPr>
            <a:xfrm>
              <a:off x="3577590" y="2442210"/>
              <a:ext cx="415290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θ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4">
              <a:extLst>
                <a:ext uri="{FF2B5EF4-FFF2-40B4-BE49-F238E27FC236}">
                  <a16:creationId xmlns:a16="http://schemas.microsoft.com/office/drawing/2014/main" id="{35DE3388-CB9C-8EB4-DFAC-F9E395D39463}"/>
                </a:ext>
              </a:extLst>
            </p:cNvPr>
            <p:cNvSpPr txBox="1"/>
            <p:nvPr/>
          </p:nvSpPr>
          <p:spPr>
            <a:xfrm rot="1424671">
              <a:off x="733886" y="718409"/>
              <a:ext cx="539412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β</a:t>
              </a:r>
              <a:r>
                <a:rPr lang="en-US" sz="1100" b="1" kern="100" baseline="-250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YA </a:t>
              </a: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="1" i="1" kern="100" baseline="-250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i.j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24">
              <a:extLst>
                <a:ext uri="{FF2B5EF4-FFF2-40B4-BE49-F238E27FC236}">
                  <a16:creationId xmlns:a16="http://schemas.microsoft.com/office/drawing/2014/main" id="{58B5C930-0FDC-8510-F74A-7906E458E233}"/>
                </a:ext>
              </a:extLst>
            </p:cNvPr>
            <p:cNvSpPr txBox="1"/>
            <p:nvPr/>
          </p:nvSpPr>
          <p:spPr>
            <a:xfrm rot="20668806">
              <a:off x="1950720" y="746760"/>
              <a:ext cx="415290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ω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24">
              <a:extLst>
                <a:ext uri="{FF2B5EF4-FFF2-40B4-BE49-F238E27FC236}">
                  <a16:creationId xmlns:a16="http://schemas.microsoft.com/office/drawing/2014/main" id="{26E420B4-CB9E-D099-C8FF-B340314FB19D}"/>
                </a:ext>
              </a:extLst>
            </p:cNvPr>
            <p:cNvSpPr txBox="1"/>
            <p:nvPr/>
          </p:nvSpPr>
          <p:spPr>
            <a:xfrm rot="1741158">
              <a:off x="2068830" y="361950"/>
              <a:ext cx="415290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Calibri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ω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DABB7796-8A86-4317-B0D2-10B3740ADFC6}"/>
                </a:ext>
              </a:extLst>
            </p:cNvPr>
            <p:cNvSpPr txBox="1"/>
            <p:nvPr/>
          </p:nvSpPr>
          <p:spPr>
            <a:xfrm>
              <a:off x="3615690" y="525780"/>
              <a:ext cx="415290" cy="273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  <a:sym typeface="Symbol" pitchFamily="2" charset="2"/>
                </a:rPr>
                <a:t></a:t>
              </a:r>
              <a:endParaRPr lang="en-K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2FEF93A-EC80-94D5-EE34-320DFAF3370E}"/>
                </a:ext>
              </a:extLst>
            </p:cNvPr>
            <p:cNvGrpSpPr/>
            <p:nvPr/>
          </p:nvGrpSpPr>
          <p:grpSpPr>
            <a:xfrm>
              <a:off x="0" y="0"/>
              <a:ext cx="4796790" cy="3596640"/>
              <a:chOff x="0" y="0"/>
              <a:chExt cx="4796790" cy="3596640"/>
            </a:xfrm>
          </p:grpSpPr>
          <p:sp>
            <p:nvSpPr>
              <p:cNvPr id="17" name="Text Box 24">
                <a:extLst>
                  <a:ext uri="{FF2B5EF4-FFF2-40B4-BE49-F238E27FC236}">
                    <a16:creationId xmlns:a16="http://schemas.microsoft.com/office/drawing/2014/main" id="{DC43BD69-17E0-6CFE-8C79-50A7B6D54D1B}"/>
                  </a:ext>
                </a:extLst>
              </p:cNvPr>
              <p:cNvSpPr txBox="1"/>
              <p:nvPr/>
            </p:nvSpPr>
            <p:spPr>
              <a:xfrm rot="19480814">
                <a:off x="558017" y="181983"/>
                <a:ext cx="699595" cy="261188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b="1" kern="100">
                    <a:effectLst/>
                    <a:latin typeface="Calibri" panose="020F050202020403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β</a:t>
                </a:r>
                <a:r>
                  <a:rPr lang="en-US" sz="1100" b="1" kern="100" baseline="-2500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YC </a:t>
                </a:r>
                <a:r>
                  <a:rPr lang="en-US" sz="1100" b="1" kern="100">
                    <a:effectLst/>
                    <a:latin typeface="Calibri" panose="020F050202020403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1100" b="1" i="1" kern="100" baseline="-2500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i.j</a:t>
                </a:r>
                <a:endParaRPr lang="en-KE" sz="11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b="1" kern="10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</a:t>
                </a:r>
                <a:endParaRPr lang="en-KE" sz="11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4A0323C-ECB7-4C26-C248-B313127996D1}"/>
                  </a:ext>
                </a:extLst>
              </p:cNvPr>
              <p:cNvGrpSpPr/>
              <p:nvPr/>
            </p:nvGrpSpPr>
            <p:grpSpPr>
              <a:xfrm>
                <a:off x="11430" y="144780"/>
                <a:ext cx="4785360" cy="1104900"/>
                <a:chOff x="0" y="0"/>
                <a:chExt cx="4785360" cy="110490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0BD3845-2AEA-36D6-66DB-3F785786FF2F}"/>
                    </a:ext>
                  </a:extLst>
                </p:cNvPr>
                <p:cNvSpPr/>
                <p:nvPr/>
              </p:nvSpPr>
              <p:spPr>
                <a:xfrm>
                  <a:off x="0" y="419100"/>
                  <a:ext cx="487680" cy="358140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 w="19050"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sz="1600" b="1" kern="100" baseline="-250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Y</a:t>
                  </a:r>
                  <a:endParaRPr lang="en-KE" sz="11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AC8718A-DD94-3EC7-DF0D-DFD09FBCF4FE}"/>
                    </a:ext>
                  </a:extLst>
                </p:cNvPr>
                <p:cNvSpPr/>
                <p:nvPr/>
              </p:nvSpPr>
              <p:spPr>
                <a:xfrm>
                  <a:off x="1268730" y="746760"/>
                  <a:ext cx="487680" cy="358140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sz="1600" b="1" kern="100" baseline="-250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AC</a:t>
                  </a:r>
                  <a:endParaRPr lang="en-KE" sz="11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49AB344-E97A-EA2D-0774-5FEE2FDA48C5}"/>
                    </a:ext>
                  </a:extLst>
                </p:cNvPr>
                <p:cNvSpPr/>
                <p:nvPr/>
              </p:nvSpPr>
              <p:spPr>
                <a:xfrm>
                  <a:off x="1268730" y="0"/>
                  <a:ext cx="487680" cy="358140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sz="1600" b="1" kern="100" baseline="-250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Yc</a:t>
                  </a:r>
                  <a:endParaRPr lang="en-KE" sz="11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D7FAEB5-5BF6-E469-E87C-4127F1A4D1A7}"/>
                    </a:ext>
                  </a:extLst>
                </p:cNvPr>
                <p:cNvSpPr/>
                <p:nvPr/>
              </p:nvSpPr>
              <p:spPr>
                <a:xfrm>
                  <a:off x="2586990" y="419100"/>
                  <a:ext cx="487680" cy="35814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1600" b="1" kern="100" baseline="-250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Y</a:t>
                  </a:r>
                  <a:endParaRPr lang="en-KE" sz="11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174ABF-EABD-FA4A-015F-5A03445C1E1C}"/>
                    </a:ext>
                  </a:extLst>
                </p:cNvPr>
                <p:cNvSpPr/>
                <p:nvPr/>
              </p:nvSpPr>
              <p:spPr>
                <a:xfrm>
                  <a:off x="4297680" y="438150"/>
                  <a:ext cx="487680" cy="35814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sz="1600" b="1" kern="100" baseline="-250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Y</a:t>
                  </a:r>
                  <a:endParaRPr lang="en-KE" sz="11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773EF6B5-0CBB-13E2-6370-29AFE085CEE2}"/>
                    </a:ext>
                  </a:extLst>
                </p:cNvPr>
                <p:cNvCxnSpPr/>
                <p:nvPr/>
              </p:nvCxnSpPr>
              <p:spPr>
                <a:xfrm>
                  <a:off x="1760220" y="160020"/>
                  <a:ext cx="845820" cy="44577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DFDD4517-A765-25AB-F8FA-A6B07A104591}"/>
                    </a:ext>
                  </a:extLst>
                </p:cNvPr>
                <p:cNvCxnSpPr/>
                <p:nvPr/>
              </p:nvCxnSpPr>
              <p:spPr>
                <a:xfrm flipV="1">
                  <a:off x="1756410" y="640080"/>
                  <a:ext cx="834390" cy="31242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5FD19D0D-A2D2-008E-47CE-90A0B8A68CBB}"/>
                    </a:ext>
                  </a:extLst>
                </p:cNvPr>
                <p:cNvCxnSpPr/>
                <p:nvPr/>
              </p:nvCxnSpPr>
              <p:spPr>
                <a:xfrm>
                  <a:off x="3078480" y="594360"/>
                  <a:ext cx="1230630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6AB453DB-DF1E-FFD9-8AFC-098E03F4717A}"/>
                    </a:ext>
                  </a:extLst>
                </p:cNvPr>
                <p:cNvCxnSpPr/>
                <p:nvPr/>
              </p:nvCxnSpPr>
              <p:spPr>
                <a:xfrm flipV="1">
                  <a:off x="483870" y="152400"/>
                  <a:ext cx="789964" cy="42291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93146447-03D3-AC53-2C2D-1130CFB2C945}"/>
                    </a:ext>
                  </a:extLst>
                </p:cNvPr>
                <p:cNvCxnSpPr/>
                <p:nvPr/>
              </p:nvCxnSpPr>
              <p:spPr>
                <a:xfrm>
                  <a:off x="480060" y="594360"/>
                  <a:ext cx="796290" cy="315511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C52CB5B-684B-4837-DDA6-A60E29F5DD81}"/>
                  </a:ext>
                </a:extLst>
              </p:cNvPr>
              <p:cNvGrpSpPr/>
              <p:nvPr/>
            </p:nvGrpSpPr>
            <p:grpSpPr>
              <a:xfrm>
                <a:off x="0" y="1805940"/>
                <a:ext cx="4785360" cy="1790700"/>
                <a:chOff x="0" y="0"/>
                <a:chExt cx="4785360" cy="17907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8CE448A-28B9-50BF-A29A-A5EBEB267C00}"/>
                    </a:ext>
                  </a:extLst>
                </p:cNvPr>
                <p:cNvSpPr/>
                <p:nvPr/>
              </p:nvSpPr>
              <p:spPr>
                <a:xfrm>
                  <a:off x="0" y="678180"/>
                  <a:ext cx="487680" cy="358140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 w="19050"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sz="1600" b="1" kern="100" baseline="-250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A</a:t>
                  </a:r>
                  <a:endParaRPr lang="en-KE" sz="11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09B70B7-863A-143E-B0FF-DE3055221267}"/>
                    </a:ext>
                  </a:extLst>
                </p:cNvPr>
                <p:cNvSpPr/>
                <p:nvPr/>
              </p:nvSpPr>
              <p:spPr>
                <a:xfrm>
                  <a:off x="1268730" y="1432560"/>
                  <a:ext cx="487680" cy="358140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sz="1600" b="1" kern="100" baseline="-250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AS</a:t>
                  </a:r>
                  <a:endParaRPr lang="en-KE" sz="11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8F8142E-3EDB-43F1-FC87-43B08C59647E}"/>
                    </a:ext>
                  </a:extLst>
                </p:cNvPr>
                <p:cNvSpPr/>
                <p:nvPr/>
              </p:nvSpPr>
              <p:spPr>
                <a:xfrm>
                  <a:off x="1268730" y="0"/>
                  <a:ext cx="487680" cy="358140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 dirty="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sz="1600" b="1" kern="100" baseline="-25000" dirty="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AC</a:t>
                  </a:r>
                  <a:endParaRPr lang="en-KE" sz="11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AEA72B2-9028-C363-019B-81BB10FC53E3}"/>
                    </a:ext>
                  </a:extLst>
                </p:cNvPr>
                <p:cNvSpPr/>
                <p:nvPr/>
              </p:nvSpPr>
              <p:spPr>
                <a:xfrm>
                  <a:off x="2586990" y="678180"/>
                  <a:ext cx="487680" cy="35814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1600" b="1" kern="100" baseline="-250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A</a:t>
                  </a:r>
                  <a:endParaRPr lang="en-KE" sz="11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1E0DF3F-F807-F478-7A2A-F510600B0997}"/>
                    </a:ext>
                  </a:extLst>
                </p:cNvPr>
                <p:cNvSpPr/>
                <p:nvPr/>
              </p:nvSpPr>
              <p:spPr>
                <a:xfrm>
                  <a:off x="4297680" y="697230"/>
                  <a:ext cx="487680" cy="35814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sz="1600" b="1" kern="100" baseline="-250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A</a:t>
                  </a:r>
                  <a:endParaRPr lang="en-KE" sz="11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C39027E-2CA1-E32D-A650-9C96CDA1D05C}"/>
                    </a:ext>
                  </a:extLst>
                </p:cNvPr>
                <p:cNvCxnSpPr/>
                <p:nvPr/>
              </p:nvCxnSpPr>
              <p:spPr>
                <a:xfrm flipV="1">
                  <a:off x="495300" y="175260"/>
                  <a:ext cx="784096" cy="57658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2B63F27-9C76-00C5-8502-D2A990AAD882}"/>
                    </a:ext>
                  </a:extLst>
                </p:cNvPr>
                <p:cNvCxnSpPr/>
                <p:nvPr/>
              </p:nvCxnSpPr>
              <p:spPr>
                <a:xfrm>
                  <a:off x="480060" y="918210"/>
                  <a:ext cx="800100" cy="6934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803C087F-C822-4A59-FFC8-4B74735B56F4}"/>
                    </a:ext>
                  </a:extLst>
                </p:cNvPr>
                <p:cNvCxnSpPr/>
                <p:nvPr/>
              </p:nvCxnSpPr>
              <p:spPr>
                <a:xfrm>
                  <a:off x="1748790" y="156210"/>
                  <a:ext cx="849630" cy="58674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1799D6CE-4AA1-62BD-AB0E-718F9C559A94}"/>
                    </a:ext>
                  </a:extLst>
                </p:cNvPr>
                <p:cNvCxnSpPr/>
                <p:nvPr/>
              </p:nvCxnSpPr>
              <p:spPr>
                <a:xfrm flipV="1">
                  <a:off x="1756410" y="952500"/>
                  <a:ext cx="834390" cy="6553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3664035-2470-4694-83E8-FB6A973CED0C}"/>
                    </a:ext>
                  </a:extLst>
                </p:cNvPr>
                <p:cNvCxnSpPr/>
                <p:nvPr/>
              </p:nvCxnSpPr>
              <p:spPr>
                <a:xfrm>
                  <a:off x="3078480" y="853440"/>
                  <a:ext cx="123063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56DF3D8-5371-A6B0-6B14-25EAC3BD90EE}"/>
                    </a:ext>
                  </a:extLst>
                </p:cNvPr>
                <p:cNvSpPr/>
                <p:nvPr/>
              </p:nvSpPr>
              <p:spPr>
                <a:xfrm>
                  <a:off x="1299210" y="632460"/>
                  <a:ext cx="487680" cy="358140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sz="1600" b="1" kern="100" baseline="-250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rPr>
                    <a:t>AA</a:t>
                  </a:r>
                  <a:endParaRPr lang="en-KE" sz="11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863919E9-5C4D-166B-A276-44FE0887E1C1}"/>
                    </a:ext>
                  </a:extLst>
                </p:cNvPr>
                <p:cNvCxnSpPr/>
                <p:nvPr/>
              </p:nvCxnSpPr>
              <p:spPr>
                <a:xfrm>
                  <a:off x="495300" y="826770"/>
                  <a:ext cx="81915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831C084-B817-AF3B-1285-712AD5D27F20}"/>
                    </a:ext>
                  </a:extLst>
                </p:cNvPr>
                <p:cNvCxnSpPr/>
                <p:nvPr/>
              </p:nvCxnSpPr>
              <p:spPr>
                <a:xfrm>
                  <a:off x="1794510" y="811530"/>
                  <a:ext cx="82296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 Box 29">
                <a:extLst>
                  <a:ext uri="{FF2B5EF4-FFF2-40B4-BE49-F238E27FC236}">
                    <a16:creationId xmlns:a16="http://schemas.microsoft.com/office/drawing/2014/main" id="{63F6337C-3F8C-52BF-3E1C-8AD67AE2A58E}"/>
                  </a:ext>
                </a:extLst>
              </p:cNvPr>
              <p:cNvSpPr txBox="1"/>
              <p:nvPr/>
            </p:nvSpPr>
            <p:spPr>
              <a:xfrm>
                <a:off x="2686050" y="0"/>
                <a:ext cx="350520" cy="25527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b="1" kern="10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  <a:sym typeface="Symbol" pitchFamily="2" charset="2"/>
                  </a:rPr>
                  <a:t></a:t>
                </a:r>
                <a:r>
                  <a:rPr lang="en-US" sz="1100" b="1" kern="100" baseline="-2500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Y</a:t>
                </a:r>
                <a:endParaRPr lang="en-KE" sz="11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29">
                <a:extLst>
                  <a:ext uri="{FF2B5EF4-FFF2-40B4-BE49-F238E27FC236}">
                    <a16:creationId xmlns:a16="http://schemas.microsoft.com/office/drawing/2014/main" id="{8F635CF3-521E-195D-D458-50295A32FE8F}"/>
                  </a:ext>
                </a:extLst>
              </p:cNvPr>
              <p:cNvSpPr txBox="1"/>
              <p:nvPr/>
            </p:nvSpPr>
            <p:spPr>
              <a:xfrm>
                <a:off x="2674620" y="3200400"/>
                <a:ext cx="350520" cy="33147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b="1" kern="10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  <a:sym typeface="Symbol" pitchFamily="2" charset="2"/>
                  </a:rPr>
                  <a:t></a:t>
                </a:r>
                <a:r>
                  <a:rPr lang="en-US" sz="1100" b="1" kern="100" baseline="-2500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</a:t>
                </a:r>
                <a:endParaRPr lang="en-KE" sz="11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9186A7-4C57-0613-054C-5C7D35492F8A}"/>
              </a:ext>
            </a:extLst>
          </p:cNvPr>
          <p:cNvSpPr txBox="1"/>
          <p:nvPr/>
        </p:nvSpPr>
        <p:spPr>
          <a:xfrm>
            <a:off x="8808747" y="930066"/>
            <a:ext cx="33405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endParaRPr lang="en-KE" dirty="0"/>
          </a:p>
          <a:p>
            <a:pPr marL="285750" indent="-285750">
              <a:buFont typeface="Wingdings" pitchFamily="2" charset="2"/>
              <a:buChar char="ü"/>
            </a:pPr>
            <a:r>
              <a:rPr lang="en-KE" dirty="0"/>
              <a:t>Distribution into young (&lt; 19) and adults (&gt;19)</a:t>
            </a:r>
          </a:p>
          <a:p>
            <a:endParaRPr lang="en-KE" dirty="0"/>
          </a:p>
          <a:p>
            <a:pPr marL="285750" indent="-285750">
              <a:buFont typeface="Wingdings" pitchFamily="2" charset="2"/>
              <a:buChar char="ü"/>
            </a:pPr>
            <a:r>
              <a:rPr lang="en-KE" dirty="0"/>
              <a:t>Contact between chilren and parent?</a:t>
            </a:r>
          </a:p>
          <a:p>
            <a:pPr marL="285750" indent="-285750">
              <a:buFont typeface="Wingdings" pitchFamily="2" charset="2"/>
              <a:buChar char="ü"/>
            </a:pPr>
            <a:endParaRPr lang="en-KE" dirty="0"/>
          </a:p>
          <a:p>
            <a:pPr marL="285750" indent="-285750">
              <a:buFont typeface="Wingdings" pitchFamily="2" charset="2"/>
              <a:buChar char="ü"/>
            </a:pPr>
            <a:r>
              <a:rPr lang="en-KE" dirty="0"/>
              <a:t>Contact between parent and parent</a:t>
            </a:r>
          </a:p>
          <a:p>
            <a:pPr marL="285750" indent="-285750">
              <a:buFont typeface="Wingdings" pitchFamily="2" charset="2"/>
              <a:buChar char="ü"/>
            </a:pPr>
            <a:endParaRPr lang="en-KE" dirty="0"/>
          </a:p>
          <a:p>
            <a:pPr marL="285750" indent="-285750">
              <a:buFont typeface="Wingdings" pitchFamily="2" charset="2"/>
              <a:buChar char="ü"/>
            </a:pPr>
            <a:r>
              <a:rPr lang="en-KE" dirty="0"/>
              <a:t>Contact between children and children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KE" dirty="0"/>
              <a:t>Airborne, direct contact and sexual transmission rates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KE" dirty="0"/>
              <a:t>Average sexual contact rates</a:t>
            </a:r>
          </a:p>
          <a:p>
            <a:pPr marL="285750" indent="-285750">
              <a:buFont typeface="Wingdings" pitchFamily="2" charset="2"/>
              <a:buChar char="ü"/>
            </a:pPr>
            <a:endParaRPr lang="en-KE" dirty="0"/>
          </a:p>
          <a:p>
            <a:pPr marL="285750" indent="-285750">
              <a:buFont typeface="Wingdings" pitchFamily="2" charset="2"/>
              <a:buChar char="ü"/>
            </a:pPr>
            <a:r>
              <a:rPr lang="en-KE" dirty="0"/>
              <a:t>Incubation period</a:t>
            </a:r>
          </a:p>
          <a:p>
            <a:pPr marL="285750" indent="-285750">
              <a:buFont typeface="Wingdings" pitchFamily="2" charset="2"/>
              <a:buChar char="ü"/>
            </a:pPr>
            <a:endParaRPr lang="en-KE" dirty="0"/>
          </a:p>
          <a:p>
            <a:pPr marL="285750" indent="-285750">
              <a:buFont typeface="Wingdings" pitchFamily="2" charset="2"/>
              <a:buChar char="ü"/>
            </a:pPr>
            <a:r>
              <a:rPr lang="en-KE" dirty="0"/>
              <a:t>Mortality rate</a:t>
            </a:r>
          </a:p>
        </p:txBody>
      </p:sp>
      <p:sp>
        <p:nvSpPr>
          <p:cNvPr id="45" name="Date Placeholder 44">
            <a:extLst>
              <a:ext uri="{FF2B5EF4-FFF2-40B4-BE49-F238E27FC236}">
                <a16:creationId xmlns:a16="http://schemas.microsoft.com/office/drawing/2014/main" id="{ED9543F8-B24A-C7F6-1F51-FEE27082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650E-D314-AE42-A32D-CB90A89A640F}" type="datetime1">
              <a:rPr lang="en-US" smtClean="0"/>
              <a:t>9/27/24</a:t>
            </a:fld>
            <a:endParaRPr lang="en-KE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F1F146B6-3EC1-9C62-FF06-695683D9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4</a:t>
            </a:fld>
            <a:endParaRPr lang="en-KE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07971D-49C7-9473-DB68-9A51A674523F}"/>
              </a:ext>
            </a:extLst>
          </p:cNvPr>
          <p:cNvCxnSpPr>
            <a:cxnSpLocks/>
          </p:cNvCxnSpPr>
          <p:nvPr/>
        </p:nvCxnSpPr>
        <p:spPr>
          <a:xfrm flipV="1">
            <a:off x="5019316" y="1825389"/>
            <a:ext cx="0" cy="37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D55F4C-1F70-C54A-0AD7-96514EA8ADA9}"/>
              </a:ext>
            </a:extLst>
          </p:cNvPr>
          <p:cNvCxnSpPr>
            <a:cxnSpLocks/>
          </p:cNvCxnSpPr>
          <p:nvPr/>
        </p:nvCxnSpPr>
        <p:spPr>
          <a:xfrm flipH="1">
            <a:off x="5069341" y="5289766"/>
            <a:ext cx="3570" cy="37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41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A06C-349B-9287-35D9-6870882A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Simulation with heterogeneous mixing</a:t>
            </a:r>
          </a:p>
        </p:txBody>
      </p:sp>
      <p:sp>
        <p:nvSpPr>
          <p:cNvPr id="45" name="AutoShape 2">
            <a:extLst>
              <a:ext uri="{FF2B5EF4-FFF2-40B4-BE49-F238E27FC236}">
                <a16:creationId xmlns:a16="http://schemas.microsoft.com/office/drawing/2014/main" id="{2C881451-B9CF-513E-18B9-99BFC05B30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E"/>
          </a:p>
        </p:txBody>
      </p:sp>
      <p:pic>
        <p:nvPicPr>
          <p:cNvPr id="51" name="Picture 50" descr="A graph of a graph&#10;&#10;Description automatically generated">
            <a:extLst>
              <a:ext uri="{FF2B5EF4-FFF2-40B4-BE49-F238E27FC236}">
                <a16:creationId xmlns:a16="http://schemas.microsoft.com/office/drawing/2014/main" id="{96B0DFF8-DEE4-C10C-C1D3-20246E1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16" y="1857375"/>
            <a:ext cx="6277294" cy="4340606"/>
          </a:xfrm>
          <a:prstGeom prst="rect">
            <a:avLst/>
          </a:prstGeom>
        </p:spPr>
      </p:pic>
      <p:pic>
        <p:nvPicPr>
          <p:cNvPr id="53" name="Picture 52" descr="A graph of a graph&#10;&#10;Description automatically generated">
            <a:extLst>
              <a:ext uri="{FF2B5EF4-FFF2-40B4-BE49-F238E27FC236}">
                <a16:creationId xmlns:a16="http://schemas.microsoft.com/office/drawing/2014/main" id="{FA34FD6C-98CF-DCD3-2CA8-9A162F135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7" y="1943104"/>
            <a:ext cx="5648199" cy="41005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59F43-1324-E65B-9A61-4188F6FF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B529-0E5B-3545-94FC-0C31354FC25E}" type="datetime1">
              <a:rPr lang="en-US" smtClean="0"/>
              <a:t>9/27/24</a:t>
            </a:fld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54F0E-A2BC-A9A0-D6AE-B5BB272E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2520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A06C-349B-9287-35D9-6870882A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Fitting</a:t>
            </a:r>
          </a:p>
        </p:txBody>
      </p:sp>
      <p:sp>
        <p:nvSpPr>
          <p:cNvPr id="45" name="AutoShape 2">
            <a:extLst>
              <a:ext uri="{FF2B5EF4-FFF2-40B4-BE49-F238E27FC236}">
                <a16:creationId xmlns:a16="http://schemas.microsoft.com/office/drawing/2014/main" id="{2C881451-B9CF-513E-18B9-99BFC05B30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E"/>
          </a:p>
        </p:txBody>
      </p:sp>
      <p:pic>
        <p:nvPicPr>
          <p:cNvPr id="4" name="Picture 3" descr="A graph showing the difference between a number of cases&#10;&#10;Description automatically generated">
            <a:extLst>
              <a:ext uri="{FF2B5EF4-FFF2-40B4-BE49-F238E27FC236}">
                <a16:creationId xmlns:a16="http://schemas.microsoft.com/office/drawing/2014/main" id="{926D418A-AB8A-26E3-5AC8-CD2AD83E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255"/>
            <a:ext cx="6349825" cy="3979313"/>
          </a:xfrm>
          <a:prstGeom prst="rect">
            <a:avLst/>
          </a:prstGeom>
        </p:spPr>
      </p:pic>
      <p:pic>
        <p:nvPicPr>
          <p:cNvPr id="6" name="Picture 5" descr="A graph with red line and black line&#10;&#10;Description automatically generated">
            <a:extLst>
              <a:ext uri="{FF2B5EF4-FFF2-40B4-BE49-F238E27FC236}">
                <a16:creationId xmlns:a16="http://schemas.microsoft.com/office/drawing/2014/main" id="{57A79969-6CC2-D0EC-2FDB-BA60A69E1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826" y="3366800"/>
            <a:ext cx="5279270" cy="3255827"/>
          </a:xfrm>
          <a:prstGeom prst="rect">
            <a:avLst/>
          </a:prstGeom>
        </p:spPr>
      </p:pic>
      <p:pic>
        <p:nvPicPr>
          <p:cNvPr id="8" name="Picture 7" descr="A graph with a red line&#10;&#10;Description automatically generated">
            <a:extLst>
              <a:ext uri="{FF2B5EF4-FFF2-40B4-BE49-F238E27FC236}">
                <a16:creationId xmlns:a16="http://schemas.microsoft.com/office/drawing/2014/main" id="{7B620855-5807-D72A-4C75-0BD51319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826" y="100558"/>
            <a:ext cx="5279270" cy="3441442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B127E4A-B9AB-7C42-AB80-70DBEB32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8B9F-5D24-9D42-A08E-174473A6AA9F}" type="datetime1">
              <a:rPr lang="en-US" smtClean="0"/>
              <a:t>9/27/24</a:t>
            </a:fld>
            <a:endParaRPr lang="en-K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441497-F592-6D46-AEBF-69CC0C95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9854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A06C-349B-9287-35D9-6870882A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1035"/>
          </a:xfrm>
        </p:spPr>
        <p:txBody>
          <a:bodyPr/>
          <a:lstStyle/>
          <a:p>
            <a:r>
              <a:rPr lang="en-KE" dirty="0"/>
              <a:t>Conclusion</a:t>
            </a:r>
          </a:p>
        </p:txBody>
      </p:sp>
      <p:sp>
        <p:nvSpPr>
          <p:cNvPr id="45" name="AutoShape 2">
            <a:extLst>
              <a:ext uri="{FF2B5EF4-FFF2-40B4-BE49-F238E27FC236}">
                <a16:creationId xmlns:a16="http://schemas.microsoft.com/office/drawing/2014/main" id="{2C881451-B9CF-513E-18B9-99BFC05B30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4C90F-CAF7-44B5-1594-E23FF6255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456160"/>
            <a:ext cx="7772400" cy="4796259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FE4773-7B8A-F89C-E7B3-E1AAD663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F219-84D5-E44C-BBD5-92D57FEE87F9}" type="datetime1">
              <a:rPr lang="en-US" smtClean="0"/>
              <a:t>9/27/24</a:t>
            </a:fld>
            <a:endParaRPr lang="en-K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6CBFF02-9635-8859-58B2-4CFE76A8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7</a:t>
            </a:fld>
            <a:endParaRPr lang="en-K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C3088-1104-5B25-088A-A9A45345BDF1}"/>
              </a:ext>
            </a:extLst>
          </p:cNvPr>
          <p:cNvSpPr txBox="1"/>
          <p:nvPr/>
        </p:nvSpPr>
        <p:spPr>
          <a:xfrm>
            <a:off x="442913" y="1900238"/>
            <a:ext cx="3700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E" sz="2200" dirty="0"/>
              <a:t>A simple SEIR model is designed, extended and calibrated using incidence data from the DRC</a:t>
            </a:r>
          </a:p>
          <a:p>
            <a:endParaRPr lang="en-K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More scenario analysis would allow identifying the optimal strategy for </a:t>
            </a:r>
            <a:r>
              <a:rPr lang="en-GB" sz="2200" dirty="0" err="1"/>
              <a:t>Mpox</a:t>
            </a:r>
            <a:r>
              <a:rPr lang="en-GB" sz="2200" dirty="0"/>
              <a:t> reduction.</a:t>
            </a:r>
            <a:endParaRPr lang="en-KE" dirty="0"/>
          </a:p>
          <a:p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0367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3BD-2D23-3627-8990-DD0DC492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3" y="432593"/>
            <a:ext cx="10515600" cy="1325563"/>
          </a:xfrm>
        </p:spPr>
        <p:txBody>
          <a:bodyPr/>
          <a:lstStyle/>
          <a:p>
            <a:pPr algn="ctr"/>
            <a:r>
              <a:rPr lang="en-KE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5D26-04C8-EC13-676D-889E3AB92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https://</a:t>
            </a:r>
            <a:r>
              <a:rPr lang="en-GB" dirty="0" err="1">
                <a:solidFill>
                  <a:srgbClr val="0070C0"/>
                </a:solidFill>
              </a:rPr>
              <a:t>github.com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Charnadata</a:t>
            </a:r>
            <a:r>
              <a:rPr lang="en-GB" dirty="0">
                <a:solidFill>
                  <a:srgbClr val="0070C0"/>
                </a:solidFill>
              </a:rPr>
              <a:t>/Group-6.git</a:t>
            </a:r>
            <a:endParaRPr lang="en-KE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5B1F5-69BF-1781-F3A0-1228ABAD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63D-8FF3-5447-9B30-D50B7CAD9A25}" type="datetime1">
              <a:rPr lang="en-US" smtClean="0"/>
              <a:t>9/27/24</a:t>
            </a:fld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FFEC3-485F-5FEC-28F7-14D3BA52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4505-F213-7D40-82C5-3145D0148C0F}" type="slidenum">
              <a:rPr lang="en-KE" smtClean="0"/>
              <a:t>8</a:t>
            </a:fld>
            <a:endParaRPr lang="en-KE"/>
          </a:p>
        </p:txBody>
      </p:sp>
      <p:pic>
        <p:nvPicPr>
          <p:cNvPr id="7" name="Picture 6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A901A3CB-467C-59DB-2E8B-CBCBC314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690688"/>
            <a:ext cx="5276850" cy="39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203</Words>
  <Application>Microsoft Macintosh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Wingdings</vt:lpstr>
      <vt:lpstr>Office Theme</vt:lpstr>
      <vt:lpstr>GROUP 6</vt:lpstr>
      <vt:lpstr>Background</vt:lpstr>
      <vt:lpstr>Homogeneous SEIR model for MPOX dynamics</vt:lpstr>
      <vt:lpstr>Model with heterogeneous mixing</vt:lpstr>
      <vt:lpstr>Simulation with heterogeneous mixing</vt:lpstr>
      <vt:lpstr>Fitting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6</dc:title>
  <dc:creator>Tedto, Mfangnia Charléne Naomie</dc:creator>
  <cp:lastModifiedBy>Tedto, Mfangnia Charléne Naomie</cp:lastModifiedBy>
  <cp:revision>8</cp:revision>
  <dcterms:created xsi:type="dcterms:W3CDTF">2024-09-26T19:49:09Z</dcterms:created>
  <dcterms:modified xsi:type="dcterms:W3CDTF">2024-09-27T14:46:03Z</dcterms:modified>
</cp:coreProperties>
</file>