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0625-63BE-3B29-42D1-0C34C5AD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4E981-C262-2F37-6AC4-275365922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F867-0839-8CED-8C42-A540C23A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11C1-D522-C4D2-63A3-44679DB7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54AB-1858-1B6B-E56C-7F329320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4574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DDA-FEB2-63D6-3864-E0BE526E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E4822-040E-DB6F-8299-0957E6634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DFF4-B5EC-45C3-53D2-24F4500B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E110-210E-848A-6FF8-8D4395B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A625-7699-44D3-A7BF-2D17F0C0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687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5A78E-112F-940C-C752-DFE71BA33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6C583-5B61-0F08-C68B-544CDE58C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E06D-43BF-885A-28A4-80FF56B1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EC34-44E3-74B2-E86F-81D81C36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29EB-E5B3-D21E-D3E5-96CF0006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9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5A6C-2876-A56B-826F-802F21A6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5F95-3868-D377-16BA-428A23DF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733F-B32A-4219-E4BA-11796C96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F040-0B41-D4D7-3DDB-3148D568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93CA-8C92-06E6-F3B0-682CD0F0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066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E15-3D1E-8BD3-0031-847686A2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010E-999D-9DAF-4E90-D98DAA5D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B375-5548-4360-36E4-A4CD9A02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E7CD-FFD8-2EDC-D878-BF2CC24D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2B61-AB23-9494-BB21-A04817D1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511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C4AF-BD00-E29F-2CE6-8E602777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F7FA-FB94-6888-9B87-F1F53CA9D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C3097-9079-A327-5A35-9FBFC2A9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7DB13-8F67-E78C-218C-4E808201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5208-6B0E-5D38-3E4E-CBED3260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3C39A-ABD5-5CC3-30EC-33AF15EA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021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D0F2-163B-E325-E5EF-B1FC311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55C9-2405-C18F-7839-2DC9E8D0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413AA-6A0B-8750-1D34-5CFBC280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30F9E-36AA-DCD3-C46F-9CC39AFDB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B4A8B-4694-82FA-CB78-A34CFFE63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82A9B-2126-81C0-A87C-0FD64F10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148E-F879-4EFC-95C1-C4915C63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28E32-7404-8352-9489-85017FA0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441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242-F489-4E4F-0B4D-91B96DC5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01DE-CCD8-6382-3961-9167B8D8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2F574-F88D-3476-6C76-F9C63C63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7494-619B-542C-4317-E01CF54F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0879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80B13-4EEC-7C4C-27A5-06BD5234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4DF98-50F4-4ED7-B44E-AEFC52BB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C94A-9365-C118-F967-50C913DD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1896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F016-00B9-73D4-0BC7-2C35E857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1D83-F0D4-4530-B87F-F5E87719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A33D-BC98-F315-465C-BC10FA1C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8A46-3263-C6A4-33C7-78C53302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7D12-1A03-2F37-DC1C-418B6046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F3BFD-8A25-3935-DEE3-0EEB5E22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850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776A-B586-0B50-D41B-07491500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C019B-5A92-D5E5-F3BB-AA2907ED8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9C207-1211-F944-28F7-02CF9FAAD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7DDC-3732-8B72-2972-43836097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BD9E-8B36-6AAD-602A-6D6FD44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4BE88-7B67-201B-9397-ED257483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463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13CD4-D567-CFB8-66A9-D2383663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D9FE-35F0-8F2B-B99E-F374992D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08EDF-7FF1-7DF1-631D-08914AA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AE62-240D-A942-A721-ABE2D2007E96}" type="datetimeFigureOut">
              <a:rPr lang="en-KE" smtClean="0"/>
              <a:t>26/09/2024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65BF-5626-E6E1-3B8F-CA839EA87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181C-B7F7-FE78-BEE1-FF8702D9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8105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483-1FBE-97BD-DC1B-D8464C726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E" dirty="0"/>
              <a:t>Group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94DAF-E92B-BCCE-188B-A1F64D2C2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E" dirty="0"/>
              <a:t>Modelling for pandemic preparedness and response</a:t>
            </a:r>
          </a:p>
        </p:txBody>
      </p:sp>
    </p:spTree>
    <p:extLst>
      <p:ext uri="{BB962C8B-B14F-4D97-AF65-F5344CB8AC3E}">
        <p14:creationId xmlns:p14="http://schemas.microsoft.com/office/powerpoint/2010/main" val="392447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Simple SEIR model for MPOX dynamics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63F077-D0A9-4898-F89B-115EDF7B6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94150" y="1832292"/>
            <a:ext cx="5403699" cy="4338004"/>
          </a:xfrm>
        </p:spPr>
      </p:pic>
    </p:spTree>
    <p:extLst>
      <p:ext uri="{BB962C8B-B14F-4D97-AF65-F5344CB8AC3E}">
        <p14:creationId xmlns:p14="http://schemas.microsoft.com/office/powerpoint/2010/main" val="73869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Simulation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742404-250A-5031-EA71-3F625832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69182" y="1690688"/>
            <a:ext cx="7272371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3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Model with heterogeneous mixing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5AE4EB-2673-3B19-5D5A-8E2894AD3626}"/>
              </a:ext>
            </a:extLst>
          </p:cNvPr>
          <p:cNvGrpSpPr/>
          <p:nvPr/>
        </p:nvGrpSpPr>
        <p:grpSpPr>
          <a:xfrm>
            <a:off x="1884556" y="1630679"/>
            <a:ext cx="7872761" cy="4758969"/>
            <a:chOff x="0" y="0"/>
            <a:chExt cx="4796790" cy="3596640"/>
          </a:xfrm>
        </p:grpSpPr>
        <p:sp>
          <p:nvSpPr>
            <p:cNvPr id="4" name="Text Box 24">
              <a:extLst>
                <a:ext uri="{FF2B5EF4-FFF2-40B4-BE49-F238E27FC236}">
                  <a16:creationId xmlns:a16="http://schemas.microsoft.com/office/drawing/2014/main" id="{0DD976E6-5803-8403-5BE4-06F6622E3CF0}"/>
                </a:ext>
              </a:extLst>
            </p:cNvPr>
            <p:cNvSpPr txBox="1"/>
            <p:nvPr/>
          </p:nvSpPr>
          <p:spPr>
            <a:xfrm rot="19739500">
              <a:off x="598218" y="1996112"/>
              <a:ext cx="627877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100" b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AC </a:t>
              </a: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="1" i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i.j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24">
              <a:extLst>
                <a:ext uri="{FF2B5EF4-FFF2-40B4-BE49-F238E27FC236}">
                  <a16:creationId xmlns:a16="http://schemas.microsoft.com/office/drawing/2014/main" id="{C1117FAE-94CD-2DCB-D270-1D382968756B}"/>
                </a:ext>
              </a:extLst>
            </p:cNvPr>
            <p:cNvSpPr txBox="1"/>
            <p:nvPr/>
          </p:nvSpPr>
          <p:spPr>
            <a:xfrm rot="21358145">
              <a:off x="727556" y="2399741"/>
              <a:ext cx="539615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100" b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AA </a:t>
              </a: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="1" i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i.j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F1B45E4E-F1A0-ED8B-06EE-3CED877BC810}"/>
                </a:ext>
              </a:extLst>
            </p:cNvPr>
            <p:cNvSpPr txBox="1"/>
            <p:nvPr/>
          </p:nvSpPr>
          <p:spPr>
            <a:xfrm rot="2403361">
              <a:off x="711646" y="2927157"/>
              <a:ext cx="609766" cy="23481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100" b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AS </a:t>
              </a: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="1" i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i.j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4">
              <a:extLst>
                <a:ext uri="{FF2B5EF4-FFF2-40B4-BE49-F238E27FC236}">
                  <a16:creationId xmlns:a16="http://schemas.microsoft.com/office/drawing/2014/main" id="{E3BD6E21-A612-4C96-794D-A586797858C7}"/>
                </a:ext>
              </a:extLst>
            </p:cNvPr>
            <p:cNvSpPr txBox="1"/>
            <p:nvPr/>
          </p:nvSpPr>
          <p:spPr>
            <a:xfrm rot="2079013">
              <a:off x="2023110" y="204978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7D28A6B6-8341-1C3D-88D9-0DB45FC3C157}"/>
                </a:ext>
              </a:extLst>
            </p:cNvPr>
            <p:cNvSpPr txBox="1"/>
            <p:nvPr/>
          </p:nvSpPr>
          <p:spPr>
            <a:xfrm>
              <a:off x="1924050" y="238887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98F36B95-9CD1-09AE-28A8-DA7BCF319070}"/>
                </a:ext>
              </a:extLst>
            </p:cNvPr>
            <p:cNvSpPr txBox="1"/>
            <p:nvPr/>
          </p:nvSpPr>
          <p:spPr>
            <a:xfrm rot="19739500">
              <a:off x="1916430" y="289560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id="{0E75EA2F-3447-E185-6D88-F64B8587E983}"/>
                </a:ext>
              </a:extLst>
            </p:cNvPr>
            <p:cNvSpPr txBox="1"/>
            <p:nvPr/>
          </p:nvSpPr>
          <p:spPr>
            <a:xfrm>
              <a:off x="3577590" y="244221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θ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35DE3388-CB9C-8EB4-DFAC-F9E395D39463}"/>
                </a:ext>
              </a:extLst>
            </p:cNvPr>
            <p:cNvSpPr txBox="1"/>
            <p:nvPr/>
          </p:nvSpPr>
          <p:spPr>
            <a:xfrm rot="1424671">
              <a:off x="733886" y="718409"/>
              <a:ext cx="539412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100" b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YA </a:t>
              </a: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="1" i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i.j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58B5C930-0FDC-8510-F74A-7906E458E233}"/>
                </a:ext>
              </a:extLst>
            </p:cNvPr>
            <p:cNvSpPr txBox="1"/>
            <p:nvPr/>
          </p:nvSpPr>
          <p:spPr>
            <a:xfrm rot="20668806">
              <a:off x="1950720" y="74676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26E420B4-CB9E-D099-C8FF-B340314FB19D}"/>
                </a:ext>
              </a:extLst>
            </p:cNvPr>
            <p:cNvSpPr txBox="1"/>
            <p:nvPr/>
          </p:nvSpPr>
          <p:spPr>
            <a:xfrm rot="1741158">
              <a:off x="2068830" y="36195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DABB7796-8A86-4317-B0D2-10B3740ADFC6}"/>
                </a:ext>
              </a:extLst>
            </p:cNvPr>
            <p:cNvSpPr txBox="1"/>
            <p:nvPr/>
          </p:nvSpPr>
          <p:spPr>
            <a:xfrm>
              <a:off x="3615690" y="52578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  <a:sym typeface="Symbol" pitchFamily="2" charset="2"/>
                </a:rPr>
                <a:t>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FEF93A-EC80-94D5-EE34-320DFAF3370E}"/>
                </a:ext>
              </a:extLst>
            </p:cNvPr>
            <p:cNvGrpSpPr/>
            <p:nvPr/>
          </p:nvGrpSpPr>
          <p:grpSpPr>
            <a:xfrm>
              <a:off x="0" y="0"/>
              <a:ext cx="4796790" cy="3596640"/>
              <a:chOff x="0" y="0"/>
              <a:chExt cx="4796790" cy="3596640"/>
            </a:xfrm>
          </p:grpSpPr>
          <p:sp>
            <p:nvSpPr>
              <p:cNvPr id="17" name="Text Box 24">
                <a:extLst>
                  <a:ext uri="{FF2B5EF4-FFF2-40B4-BE49-F238E27FC236}">
                    <a16:creationId xmlns:a16="http://schemas.microsoft.com/office/drawing/2014/main" id="{DC43BD69-17E0-6CFE-8C79-50A7B6D54D1B}"/>
                  </a:ext>
                </a:extLst>
              </p:cNvPr>
              <p:cNvSpPr txBox="1"/>
              <p:nvPr/>
            </p:nvSpPr>
            <p:spPr>
              <a:xfrm rot="19480814">
                <a:off x="558017" y="181983"/>
                <a:ext cx="699595" cy="26118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Calibri" panose="020F050202020403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β</a:t>
                </a:r>
                <a:r>
                  <a:rPr lang="en-US" sz="1100" b="1" kern="100" baseline="-250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YC </a:t>
                </a:r>
                <a:r>
                  <a:rPr lang="en-US" sz="1100" b="1" kern="100">
                    <a:effectLst/>
                    <a:latin typeface="Calibri" panose="020F050202020403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100" b="1" i="1" kern="100" baseline="-250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i.j</a:t>
                </a:r>
                <a:endParaRPr lang="en-KE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  <a:endParaRPr lang="en-KE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4A0323C-ECB7-4C26-C248-B313127996D1}"/>
                  </a:ext>
                </a:extLst>
              </p:cNvPr>
              <p:cNvGrpSpPr/>
              <p:nvPr/>
            </p:nvGrpSpPr>
            <p:grpSpPr>
              <a:xfrm>
                <a:off x="11430" y="144780"/>
                <a:ext cx="4785360" cy="1104900"/>
                <a:chOff x="0" y="0"/>
                <a:chExt cx="4785360" cy="11049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0BD3845-2AEA-36D6-66DB-3F785786FF2F}"/>
                    </a:ext>
                  </a:extLst>
                </p:cNvPr>
                <p:cNvSpPr/>
                <p:nvPr/>
              </p:nvSpPr>
              <p:spPr>
                <a:xfrm>
                  <a:off x="0" y="419100"/>
                  <a:ext cx="487680" cy="35814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9050"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Y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AC8718A-DD94-3EC7-DF0D-DFD09FBCF4FE}"/>
                    </a:ext>
                  </a:extLst>
                </p:cNvPr>
                <p:cNvSpPr/>
                <p:nvPr/>
              </p:nvSpPr>
              <p:spPr>
                <a:xfrm>
                  <a:off x="1268730" y="74676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AC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49AB344-E97A-EA2D-0774-5FEE2FDA48C5}"/>
                    </a:ext>
                  </a:extLst>
                </p:cNvPr>
                <p:cNvSpPr/>
                <p:nvPr/>
              </p:nvSpPr>
              <p:spPr>
                <a:xfrm>
                  <a:off x="1268730" y="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Yc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D7FAEB5-5BF6-E469-E87C-4127F1A4D1A7}"/>
                    </a:ext>
                  </a:extLst>
                </p:cNvPr>
                <p:cNvSpPr/>
                <p:nvPr/>
              </p:nvSpPr>
              <p:spPr>
                <a:xfrm>
                  <a:off x="2586990" y="419100"/>
                  <a:ext cx="487680" cy="35814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Y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174ABF-EABD-FA4A-015F-5A03445C1E1C}"/>
                    </a:ext>
                  </a:extLst>
                </p:cNvPr>
                <p:cNvSpPr/>
                <p:nvPr/>
              </p:nvSpPr>
              <p:spPr>
                <a:xfrm>
                  <a:off x="4297680" y="438150"/>
                  <a:ext cx="487680" cy="35814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Y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773EF6B5-0CBB-13E2-6370-29AFE085CEE2}"/>
                    </a:ext>
                  </a:extLst>
                </p:cNvPr>
                <p:cNvCxnSpPr/>
                <p:nvPr/>
              </p:nvCxnSpPr>
              <p:spPr>
                <a:xfrm>
                  <a:off x="1760220" y="160020"/>
                  <a:ext cx="845820" cy="44577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DFDD4517-A765-25AB-F8FA-A6B07A104591}"/>
                    </a:ext>
                  </a:extLst>
                </p:cNvPr>
                <p:cNvCxnSpPr/>
                <p:nvPr/>
              </p:nvCxnSpPr>
              <p:spPr>
                <a:xfrm flipV="1">
                  <a:off x="1756410" y="640080"/>
                  <a:ext cx="834390" cy="31242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FD19D0D-A2D2-008E-47CE-90A0B8A68CBB}"/>
                    </a:ext>
                  </a:extLst>
                </p:cNvPr>
                <p:cNvCxnSpPr/>
                <p:nvPr/>
              </p:nvCxnSpPr>
              <p:spPr>
                <a:xfrm>
                  <a:off x="3078480" y="594360"/>
                  <a:ext cx="123063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AB453DB-DF1E-FFD9-8AFC-098E03F4717A}"/>
                    </a:ext>
                  </a:extLst>
                </p:cNvPr>
                <p:cNvCxnSpPr/>
                <p:nvPr/>
              </p:nvCxnSpPr>
              <p:spPr>
                <a:xfrm flipV="1">
                  <a:off x="483870" y="152400"/>
                  <a:ext cx="789964" cy="42291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93146447-03D3-AC53-2C2D-1130CFB2C945}"/>
                    </a:ext>
                  </a:extLst>
                </p:cNvPr>
                <p:cNvCxnSpPr/>
                <p:nvPr/>
              </p:nvCxnSpPr>
              <p:spPr>
                <a:xfrm>
                  <a:off x="480060" y="594360"/>
                  <a:ext cx="796290" cy="31551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C52CB5B-684B-4837-DDA6-A60E29F5DD81}"/>
                  </a:ext>
                </a:extLst>
              </p:cNvPr>
              <p:cNvGrpSpPr/>
              <p:nvPr/>
            </p:nvGrpSpPr>
            <p:grpSpPr>
              <a:xfrm>
                <a:off x="0" y="1805940"/>
                <a:ext cx="4785360" cy="1790700"/>
                <a:chOff x="0" y="0"/>
                <a:chExt cx="4785360" cy="17907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8CE448A-28B9-50BF-A29A-A5EBEB267C00}"/>
                    </a:ext>
                  </a:extLst>
                </p:cNvPr>
                <p:cNvSpPr/>
                <p:nvPr/>
              </p:nvSpPr>
              <p:spPr>
                <a:xfrm>
                  <a:off x="0" y="678180"/>
                  <a:ext cx="487680" cy="35814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9050"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09B70B7-863A-143E-B0FF-DE3055221267}"/>
                    </a:ext>
                  </a:extLst>
                </p:cNvPr>
                <p:cNvSpPr/>
                <p:nvPr/>
              </p:nvSpPr>
              <p:spPr>
                <a:xfrm>
                  <a:off x="1268730" y="143256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AS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8F8142E-3EDB-43F1-FC87-43B08C59647E}"/>
                    </a:ext>
                  </a:extLst>
                </p:cNvPr>
                <p:cNvSpPr/>
                <p:nvPr/>
              </p:nvSpPr>
              <p:spPr>
                <a:xfrm>
                  <a:off x="1268730" y="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 dirty="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 dirty="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AC</a:t>
                  </a:r>
                  <a:endParaRPr lang="en-KE" sz="11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AEA72B2-9028-C363-019B-81BB10FC53E3}"/>
                    </a:ext>
                  </a:extLst>
                </p:cNvPr>
                <p:cNvSpPr/>
                <p:nvPr/>
              </p:nvSpPr>
              <p:spPr>
                <a:xfrm>
                  <a:off x="2586990" y="678180"/>
                  <a:ext cx="487680" cy="35814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1E0DF3F-F807-F478-7A2A-F510600B0997}"/>
                    </a:ext>
                  </a:extLst>
                </p:cNvPr>
                <p:cNvSpPr/>
                <p:nvPr/>
              </p:nvSpPr>
              <p:spPr>
                <a:xfrm>
                  <a:off x="4297680" y="697230"/>
                  <a:ext cx="487680" cy="35814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C39027E-2CA1-E32D-A650-9C96CDA1D05C}"/>
                    </a:ext>
                  </a:extLst>
                </p:cNvPr>
                <p:cNvCxnSpPr/>
                <p:nvPr/>
              </p:nvCxnSpPr>
              <p:spPr>
                <a:xfrm flipV="1">
                  <a:off x="495300" y="175260"/>
                  <a:ext cx="784096" cy="57658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2B63F27-9C76-00C5-8502-D2A990AAD882}"/>
                    </a:ext>
                  </a:extLst>
                </p:cNvPr>
                <p:cNvCxnSpPr/>
                <p:nvPr/>
              </p:nvCxnSpPr>
              <p:spPr>
                <a:xfrm>
                  <a:off x="480060" y="918210"/>
                  <a:ext cx="800100" cy="6934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03C087F-C822-4A59-FFC8-4B74735B56F4}"/>
                    </a:ext>
                  </a:extLst>
                </p:cNvPr>
                <p:cNvCxnSpPr/>
                <p:nvPr/>
              </p:nvCxnSpPr>
              <p:spPr>
                <a:xfrm>
                  <a:off x="1748790" y="156210"/>
                  <a:ext cx="849630" cy="58674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799D6CE-4AA1-62BD-AB0E-718F9C559A94}"/>
                    </a:ext>
                  </a:extLst>
                </p:cNvPr>
                <p:cNvCxnSpPr/>
                <p:nvPr/>
              </p:nvCxnSpPr>
              <p:spPr>
                <a:xfrm flipV="1">
                  <a:off x="1756410" y="952500"/>
                  <a:ext cx="834390" cy="655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3664035-2470-4694-83E8-FB6A973CED0C}"/>
                    </a:ext>
                  </a:extLst>
                </p:cNvPr>
                <p:cNvCxnSpPr/>
                <p:nvPr/>
              </p:nvCxnSpPr>
              <p:spPr>
                <a:xfrm>
                  <a:off x="3078480" y="853440"/>
                  <a:ext cx="123063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56DF3D8-5371-A6B0-6B14-25EAC3BD90EE}"/>
                    </a:ext>
                  </a:extLst>
                </p:cNvPr>
                <p:cNvSpPr/>
                <p:nvPr/>
              </p:nvSpPr>
              <p:spPr>
                <a:xfrm>
                  <a:off x="1299210" y="63246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AA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63919E9-5C4D-166B-A276-44FE0887E1C1}"/>
                    </a:ext>
                  </a:extLst>
                </p:cNvPr>
                <p:cNvCxnSpPr/>
                <p:nvPr/>
              </p:nvCxnSpPr>
              <p:spPr>
                <a:xfrm>
                  <a:off x="495300" y="826770"/>
                  <a:ext cx="81915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831C084-B817-AF3B-1285-712AD5D27F20}"/>
                    </a:ext>
                  </a:extLst>
                </p:cNvPr>
                <p:cNvCxnSpPr/>
                <p:nvPr/>
              </p:nvCxnSpPr>
              <p:spPr>
                <a:xfrm>
                  <a:off x="1794510" y="811530"/>
                  <a:ext cx="82296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 Box 29">
                <a:extLst>
                  <a:ext uri="{FF2B5EF4-FFF2-40B4-BE49-F238E27FC236}">
                    <a16:creationId xmlns:a16="http://schemas.microsoft.com/office/drawing/2014/main" id="{63F6337C-3F8C-52BF-3E1C-8AD67AE2A58E}"/>
                  </a:ext>
                </a:extLst>
              </p:cNvPr>
              <p:cNvSpPr txBox="1"/>
              <p:nvPr/>
            </p:nvSpPr>
            <p:spPr>
              <a:xfrm>
                <a:off x="2686050" y="0"/>
                <a:ext cx="350520" cy="25527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  <a:sym typeface="Symbol" pitchFamily="2" charset="2"/>
                  </a:rPr>
                  <a:t></a:t>
                </a:r>
                <a:r>
                  <a:rPr lang="en-US" sz="1100" b="1" kern="100" baseline="-250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Y</a:t>
                </a:r>
                <a:endParaRPr lang="en-KE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9">
                <a:extLst>
                  <a:ext uri="{FF2B5EF4-FFF2-40B4-BE49-F238E27FC236}">
                    <a16:creationId xmlns:a16="http://schemas.microsoft.com/office/drawing/2014/main" id="{8F635CF3-521E-195D-D458-50295A32FE8F}"/>
                  </a:ext>
                </a:extLst>
              </p:cNvPr>
              <p:cNvSpPr txBox="1"/>
              <p:nvPr/>
            </p:nvSpPr>
            <p:spPr>
              <a:xfrm>
                <a:off x="2674620" y="3200400"/>
                <a:ext cx="350520" cy="33147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  <a:sym typeface="Symbol" pitchFamily="2" charset="2"/>
                  </a:rPr>
                  <a:t></a:t>
                </a:r>
                <a:r>
                  <a:rPr lang="en-US" sz="1100" b="1" kern="100" baseline="-250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endParaRPr lang="en-KE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941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Simulation with heterogeneous mixing</a:t>
            </a:r>
          </a:p>
        </p:txBody>
      </p:sp>
      <p:sp>
        <p:nvSpPr>
          <p:cNvPr id="45" name="AutoShape 2">
            <a:extLst>
              <a:ext uri="{FF2B5EF4-FFF2-40B4-BE49-F238E27FC236}">
                <a16:creationId xmlns:a16="http://schemas.microsoft.com/office/drawing/2014/main" id="{2C881451-B9CF-513E-18B9-99BFC05B30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E"/>
          </a:p>
        </p:txBody>
      </p:sp>
      <p:pic>
        <p:nvPicPr>
          <p:cNvPr id="51" name="Picture 50" descr="A graph of a graph&#10;&#10;Description automatically generated">
            <a:extLst>
              <a:ext uri="{FF2B5EF4-FFF2-40B4-BE49-F238E27FC236}">
                <a16:creationId xmlns:a16="http://schemas.microsoft.com/office/drawing/2014/main" id="{96B0DFF8-DEE4-C10C-C1D3-20246E1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17" y="1688830"/>
            <a:ext cx="5720360" cy="3529942"/>
          </a:xfrm>
          <a:prstGeom prst="rect">
            <a:avLst/>
          </a:prstGeom>
        </p:spPr>
      </p:pic>
      <p:pic>
        <p:nvPicPr>
          <p:cNvPr id="53" name="Picture 52" descr="A graph of a graph&#10;&#10;Description automatically generated">
            <a:extLst>
              <a:ext uri="{FF2B5EF4-FFF2-40B4-BE49-F238E27FC236}">
                <a16:creationId xmlns:a16="http://schemas.microsoft.com/office/drawing/2014/main" id="{FA34FD6C-98CF-DCD3-2CA8-9A162F13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377" y="1688829"/>
            <a:ext cx="5494184" cy="33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0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Fitting</a:t>
            </a:r>
          </a:p>
        </p:txBody>
      </p:sp>
      <p:sp>
        <p:nvSpPr>
          <p:cNvPr id="45" name="AutoShape 2">
            <a:extLst>
              <a:ext uri="{FF2B5EF4-FFF2-40B4-BE49-F238E27FC236}">
                <a16:creationId xmlns:a16="http://schemas.microsoft.com/office/drawing/2014/main" id="{2C881451-B9CF-513E-18B9-99BFC05B30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E"/>
          </a:p>
        </p:txBody>
      </p:sp>
      <p:pic>
        <p:nvPicPr>
          <p:cNvPr id="4" name="Picture 3" descr="A graph showing the difference between a number of cases&#10;&#10;Description automatically generated">
            <a:extLst>
              <a:ext uri="{FF2B5EF4-FFF2-40B4-BE49-F238E27FC236}">
                <a16:creationId xmlns:a16="http://schemas.microsoft.com/office/drawing/2014/main" id="{926D418A-AB8A-26E3-5AC8-CD2AD83E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96652"/>
            <a:ext cx="7772400" cy="47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4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Group 6</vt:lpstr>
      <vt:lpstr>Simple SEIR model for MPOX dynamics</vt:lpstr>
      <vt:lpstr>Simulation</vt:lpstr>
      <vt:lpstr>Model with heterogeneous mixing</vt:lpstr>
      <vt:lpstr>Simulation with heterogeneous mixing</vt:lpstr>
      <vt:lpstr>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</dc:title>
  <dc:creator>Tedto, Mfangnia Charléne Naomie</dc:creator>
  <cp:lastModifiedBy>Tedto, Mfangnia Charléne Naomie</cp:lastModifiedBy>
  <cp:revision>1</cp:revision>
  <dcterms:created xsi:type="dcterms:W3CDTF">2024-09-26T19:49:09Z</dcterms:created>
  <dcterms:modified xsi:type="dcterms:W3CDTF">2024-09-26T20:19:03Z</dcterms:modified>
</cp:coreProperties>
</file>