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DDD408-B8E1-4DE5-988C-8357225A7AFC}">
  <a:tblStyle styleId="{35DDD408-B8E1-4DE5-988C-8357225A7AF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aleway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italic.fntdata"/><Relationship Id="rId14" Type="http://schemas.openxmlformats.org/officeDocument/2006/relationships/slide" Target="slides/slide8.xml"/><Relationship Id="rId36" Type="http://schemas.openxmlformats.org/officeDocument/2006/relationships/font" Target="fonts/Raleway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5fc0d44b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5fc0d44b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6a301f219aeb99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6a301f219aeb99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5fc0d44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5fc0d44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5fc1a500e_8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5fc1a500e_8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72a2a342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72a2a342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06a301f219aeb99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06a301f219aeb99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5fc1a500e_1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5fc1a500e_1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Stores the intermediate processing data in memory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5fc1a500e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5fc1a500e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5fc1a500e_1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5fc1a500e_1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72a2a342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72a2a342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Stores the intermediate processing data in memory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7231d251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7231d251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93b593f7a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93b593f7a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Stores the intermediate processing data in memory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493b593f7a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493b593f7a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Stores the intermediate processing data in memory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493b593f7a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493b593f7a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Stores the intermediate processing data in memory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72a2a342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72a2a342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5fc1a500e_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5fc1a500e_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472a2a34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472a2a34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nb: </a:t>
            </a:r>
            <a:r>
              <a:rPr lang="zh-TW" sz="1050">
                <a:solidFill>
                  <a:srgbClr val="1D1F22"/>
                </a:solidFill>
                <a:highlight>
                  <a:srgbClr val="FFFFFF"/>
                </a:highlight>
              </a:rPr>
              <a:t>computes the conditional probability distribution of each feature given each label</a:t>
            </a:r>
            <a:endParaRPr sz="1050">
              <a:solidFill>
                <a:srgbClr val="1D1F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D1F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5fc1a500e_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45fc1a500e_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6a301f219aeb9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6a301f219aeb9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472a2a342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472a2a342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72a2a34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72a2a34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5fc1a500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5fc1a500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Create predictive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93b593f7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93b593f7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5fc1a500e_1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5fc1a500e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72a2a342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72a2a342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5fc1a500e_13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5fc1a500e_1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2a2a34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2a2a34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1"/>
                </a:solidFill>
              </a:rPr>
              <a:t>Lower case - &gt; Case folding - letters to lowercase? </a:t>
            </a:r>
            <a:endParaRPr sz="13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300">
                <a:solidFill>
                  <a:schemeClr val="accent1"/>
                </a:solidFill>
              </a:rPr>
              <a:t>Removing stop words</a:t>
            </a:r>
            <a:endParaRPr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Relationship Id="rId6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kag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Toxic Commnets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Modeling &amp; </a:t>
            </a:r>
            <a:r>
              <a:rPr lang="zh-TW"/>
              <a:t>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8264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CS4480 </a:t>
            </a:r>
            <a:r>
              <a:rPr lang="zh-TW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Data-Intensive Computing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 9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Data Proprocessing - </a:t>
            </a:r>
            <a:r>
              <a:rPr lang="zh-TW">
                <a:solidFill>
                  <a:srgbClr val="000000"/>
                </a:solidFill>
              </a:rPr>
              <a:t>Lemmatization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"Explanation\nWhy the edits made under my username Hardcore Metallica Fan were reverted? They weren't vandalisms, just closure on some GAs after I voted at New York Dolls FAC. And please don't remove the template from the talk page since I'm retired now.89.205.38.27"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=&gt; explanation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edits =&gt; edit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=&gt; ["do","n’t"]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 =&gt; be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went =&gt; go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665" y="2571750"/>
            <a:ext cx="438933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729450" y="1318650"/>
            <a:ext cx="7841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Data Proprocessing - </a:t>
            </a:r>
            <a:r>
              <a:rPr lang="zh-TW">
                <a:solidFill>
                  <a:srgbClr val="000000"/>
                </a:solidFill>
              </a:rPr>
              <a:t>Porter Stemmer </a:t>
            </a:r>
            <a:r>
              <a:rPr lang="zh-TW"/>
              <a:t>Algorithm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"Explanation\nWhy the edits made under my username Hardcore Metallica Fan were reverted? They weren't vandalisms, just closure on some GAs after I voted at New York Dolls FAC. And please don't remove the template from the talk page since I'm retired now.89.205.38.27"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=&gt; </a:t>
            </a: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edits =&gt; edit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don’t =&gt; ["do","n’t"]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were =&gt; were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600" y="2773250"/>
            <a:ext cx="4142400" cy="23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Data Proprocessing - TFIDF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"Explanation\nWhy the edits made under my username Hardcore Metallica Fan were reverted? They weren't vandalisms, just closure on some GAs after I voted at New York Dolls FAC. And please don't remove the template from the talk page since I'm retired now.89.205.38.27"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['explana', 'whi', 'the', 'edit', 'made', 'under', 'my', 'usernam', 'hardcor', 'metallica', 'fan', 'were', 'revert', '?', 'they', 'were', "n't", 'vandal', ',', 'just', 'closur', 'on', 'some', 'ga', 'after', 'I', 'vote', 'at', 'new', 'york', 'doll', 'fac', '.', 'and', 'pleas', 'do', "n't", 'remov', 'the', 'templat', 'from', 'the', 'talk', 'page', 'sinc', 'I', "'m", 'retir', 'now.89.205.38.27']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125" y="1200500"/>
            <a:ext cx="6961050" cy="325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Exploration &amp; Visualization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0375" y="421725"/>
            <a:ext cx="36861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0375" y="2571750"/>
            <a:ext cx="36861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2" type="body"/>
          </p:nvPr>
        </p:nvSpPr>
        <p:spPr>
          <a:xfrm>
            <a:off x="5092150" y="4314575"/>
            <a:ext cx="3374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Servere_Toxic</a:t>
            </a:r>
            <a:endParaRPr/>
          </a:p>
        </p:txBody>
      </p:sp>
      <p:sp>
        <p:nvSpPr>
          <p:cNvPr id="179" name="Google Shape;179;p26"/>
          <p:cNvSpPr txBox="1"/>
          <p:nvPr>
            <p:ph idx="2" type="body"/>
          </p:nvPr>
        </p:nvSpPr>
        <p:spPr>
          <a:xfrm>
            <a:off x="5092150" y="2164850"/>
            <a:ext cx="33744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Toxic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46" y="1853838"/>
            <a:ext cx="3095237" cy="156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4788" y="1853838"/>
            <a:ext cx="3095237" cy="156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2048" y="3531517"/>
            <a:ext cx="3095237" cy="156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787" y="3531517"/>
            <a:ext cx="3095237" cy="156693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Exploration &amp; Visualization</a:t>
            </a: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7"/>
          <p:cNvSpPr txBox="1"/>
          <p:nvPr>
            <p:ph idx="4294967295" type="subTitle"/>
          </p:nvPr>
        </p:nvSpPr>
        <p:spPr>
          <a:xfrm>
            <a:off x="1541963" y="3252600"/>
            <a:ext cx="24354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Obscene</a:t>
            </a:r>
            <a:endParaRPr/>
          </a:p>
        </p:txBody>
      </p:sp>
      <p:sp>
        <p:nvSpPr>
          <p:cNvPr id="190" name="Google Shape;190;p27"/>
          <p:cNvSpPr txBox="1"/>
          <p:nvPr>
            <p:ph idx="4294967295" type="subTitle"/>
          </p:nvPr>
        </p:nvSpPr>
        <p:spPr>
          <a:xfrm>
            <a:off x="4564700" y="3252600"/>
            <a:ext cx="24354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Identity_hate</a:t>
            </a:r>
            <a:endParaRPr/>
          </a:p>
        </p:txBody>
      </p:sp>
      <p:sp>
        <p:nvSpPr>
          <p:cNvPr id="191" name="Google Shape;191;p27"/>
          <p:cNvSpPr txBox="1"/>
          <p:nvPr>
            <p:ph idx="4294967295" type="subTitle"/>
          </p:nvPr>
        </p:nvSpPr>
        <p:spPr>
          <a:xfrm>
            <a:off x="2466425" y="4659875"/>
            <a:ext cx="24354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Threat</a:t>
            </a:r>
            <a:endParaRPr/>
          </a:p>
        </p:txBody>
      </p:sp>
      <p:sp>
        <p:nvSpPr>
          <p:cNvPr id="192" name="Google Shape;192;p27"/>
          <p:cNvSpPr txBox="1"/>
          <p:nvPr>
            <p:ph idx="4294967295" type="subTitle"/>
          </p:nvPr>
        </p:nvSpPr>
        <p:spPr>
          <a:xfrm>
            <a:off x="5489175" y="4659875"/>
            <a:ext cx="24354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Insult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Computing Framework- Apache Sprak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 Source Cluster Computing Framework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In-Memory Computing (RDD)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Automatic parallelization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HDFS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Cluster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025" y="1971175"/>
            <a:ext cx="323850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Computing Model - Spark Cluster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550" y="2078875"/>
            <a:ext cx="6248500" cy="292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425" y="889313"/>
            <a:ext cx="4413474" cy="33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Computing Model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Spark local (pseudo-cluster)</a:t>
            </a:r>
            <a:endParaRPr b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43734" t="0"/>
          <a:stretch/>
        </p:blipFill>
        <p:spPr>
          <a:xfrm>
            <a:off x="4611425" y="4390671"/>
            <a:ext cx="4413476" cy="33727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5318163" y="4264975"/>
            <a:ext cx="30000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accent1"/>
                </a:solidFill>
              </a:rPr>
              <a:t>https://jaceklaskowski.gitbooks.io/mastering-apache-spark/spark-local.html</a:t>
            </a:r>
            <a:endParaRPr sz="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Parallel Computing Environment - Local Computer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Symmetric multiprocessor machines (SMP)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Mutiple Processor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One Piece of Memory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Equivalent privilege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1101" l="2068" r="796" t="14130"/>
          <a:stretch/>
        </p:blipFill>
        <p:spPr>
          <a:xfrm>
            <a:off x="4572000" y="2008275"/>
            <a:ext cx="4229700" cy="2371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 txBox="1"/>
          <p:nvPr/>
        </p:nvSpPr>
        <p:spPr>
          <a:xfrm>
            <a:off x="5560975" y="4339975"/>
            <a:ext cx="22005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accent1"/>
                </a:solidFill>
              </a:rPr>
              <a:t>https://en.wikipedia.org/wiki/Symmetric_multiprocessing</a:t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Agenda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Parallel Computing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Result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Q &amp; A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Memory Architectures - Sprak RDD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Resilient Distributed Datasets (RDD)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“Save intermediate date in RAM,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Not in Seconday Storage”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925" y="2510475"/>
            <a:ext cx="4996526" cy="18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0475" y="4251200"/>
            <a:ext cx="74866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666875"/>
            <a:ext cx="66675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53250"/>
            <a:ext cx="8839203" cy="180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7300"/>
            <a:ext cx="8839200" cy="272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Memory</a:t>
            </a:r>
            <a:r>
              <a:rPr lang="zh-TW">
                <a:latin typeface="Calibri"/>
                <a:ea typeface="Calibri"/>
                <a:cs typeface="Calibri"/>
                <a:sym typeface="Calibri"/>
              </a:rPr>
              <a:t> Architectures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729450" y="1964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Memory architectures - UMA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Processor share memeory evently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CC - cache coherent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❌Synchronization overhead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❌Communications overhead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Share Memory Model - UMA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One global shared memory address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Data Locality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2525" l="2063" r="1976" t="14134"/>
          <a:stretch/>
        </p:blipFill>
        <p:spPr>
          <a:xfrm>
            <a:off x="4572000" y="1928725"/>
            <a:ext cx="4178450" cy="233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Model Building and Evaluation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LogisticRegression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Model Building and Evaluation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45819"/>
            <a:ext cx="4873750" cy="259768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7"/>
          <p:cNvSpPr txBox="1"/>
          <p:nvPr/>
        </p:nvSpPr>
        <p:spPr>
          <a:xfrm>
            <a:off x="5871075" y="1927950"/>
            <a:ext cx="2000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Porter Stemming</a:t>
            </a:r>
            <a:endParaRPr/>
          </a:p>
        </p:txBody>
      </p:sp>
      <p:pic>
        <p:nvPicPr>
          <p:cNvPr id="263" name="Google Shape;2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050" y="2770850"/>
            <a:ext cx="4873749" cy="23726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7"/>
          <p:cNvSpPr txBox="1"/>
          <p:nvPr/>
        </p:nvSpPr>
        <p:spPr>
          <a:xfrm>
            <a:off x="1223525" y="1985575"/>
            <a:ext cx="2000700" cy="6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Lammalization</a:t>
            </a:r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4990800" y="627300"/>
            <a:ext cx="4153200" cy="10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Rceiver Operating Characteristic(</a:t>
            </a:r>
            <a:r>
              <a:rPr lang="zh-TW"/>
              <a:t>ROC) Curve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Precision Recall</a:t>
            </a:r>
            <a:r>
              <a:rPr lang="zh-TW"/>
              <a:t>(PR) Curve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5909725" y="2078875"/>
            <a:ext cx="250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0" y="592500"/>
            <a:ext cx="3809375" cy="16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200" y="2888600"/>
            <a:ext cx="3741369" cy="17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1926" y="735650"/>
            <a:ext cx="5432076" cy="393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727650" y="113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Further Improvement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9"/>
          <p:cNvSpPr txBox="1"/>
          <p:nvPr>
            <p:ph idx="1" type="body"/>
          </p:nvPr>
        </p:nvSpPr>
        <p:spPr>
          <a:xfrm>
            <a:off x="727650" y="14950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zh-TW">
                <a:solidFill>
                  <a:srgbClr val="000000"/>
                </a:solidFill>
              </a:rPr>
              <a:t>Smote - Data Imbalance -&gt; Receiver Operating Characteristic Curve(ROC) rate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zh-TW">
                <a:solidFill>
                  <a:srgbClr val="000000"/>
                </a:solidFill>
              </a:rPr>
              <a:t>Byte pair Encoding(BPE) - TFIDF improvement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zh-TW">
                <a:solidFill>
                  <a:srgbClr val="000000"/>
                </a:solidFill>
              </a:rPr>
              <a:t>Model Parameter tunning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zh-TW">
                <a:solidFill>
                  <a:srgbClr val="000000"/>
                </a:solidFill>
              </a:rPr>
              <a:t>Spark Cluster - Real Distributed Computing -&gt; Random Forest</a:t>
            </a:r>
            <a:endParaRPr>
              <a:solidFill>
                <a:srgbClr val="000000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zh-TW">
                <a:solidFill>
                  <a:srgbClr val="000000"/>
                </a:solidFill>
              </a:rPr>
              <a:t>Spark Docker Images  Cluster on Kubernetes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81" name="Google Shape;2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845" y="2939200"/>
            <a:ext cx="2521775" cy="22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25" y="2764025"/>
            <a:ext cx="4951500" cy="23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5746" y="1571275"/>
            <a:ext cx="1988250" cy="11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" y="479925"/>
            <a:ext cx="8523639" cy="6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5000">
                <a:latin typeface="Calibri"/>
                <a:ea typeface="Calibri"/>
                <a:cs typeface="Calibri"/>
                <a:sym typeface="Calibri"/>
              </a:rPr>
              <a:t>Q &amp; A Section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Background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Freedom of speech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Expressing feelings and opinions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925" y="564850"/>
            <a:ext cx="4530599" cy="2561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3021100"/>
            <a:ext cx="76887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strict Censorship/ Regulation for Online platform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Dirty words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Others have bad feeeling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nternet Bullying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Aims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Improving online conversation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build a predictive model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out the disrespectful or rude words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block or delete comments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prevent online bullying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475" y="1318650"/>
            <a:ext cx="3523775" cy="2642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729450" y="3686575"/>
            <a:ext cx="7911900" cy="13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Further 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application -- 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Product reviews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Relationship between </a:t>
            </a: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comment and product quality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zh-TW" sz="1800">
                <a:latin typeface="Calibri"/>
                <a:ea typeface="Calibri"/>
                <a:cs typeface="Calibri"/>
                <a:sym typeface="Calibri"/>
              </a:rPr>
              <a:t>more dirty words means low quality?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Technical presentation</a:t>
            </a:r>
            <a:endParaRPr b="0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conduct data analysis?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Data Analytics Cycle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 1: Data Collection &amp; Assembly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toxic comment dataset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 2: Data Preprocessing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 Stemmer Algorithm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Lemmatization Algorithm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 out digital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folding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TF-IDF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 3: Data Exploration &amp; Visualization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 4: Model Buliding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Decision Tree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Logistisic Regression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1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○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Naive Bayes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zh-TW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Phase 5: Model Evaluation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94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Data Collection &amp; Assembly</a:t>
            </a:r>
            <a:endParaRPr b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Kaggle (</a:t>
            </a:r>
            <a:r>
              <a:rPr lang="zh-TW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</a:t>
            </a:r>
            <a:r>
              <a:rPr lang="zh-TW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zh-TW" sz="16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Toxic Comment Dataset</a:t>
            </a:r>
            <a:endParaRPr b="1" sz="16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Wikipedia Comments with 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labele</a:t>
            </a:r>
            <a:r>
              <a:rPr lang="zh-TW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 for different toxic behavior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around 150,000 records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/>
              <a:t>Dataset - Comment with Labels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305138" y="2082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{35DDD408-B8E1-4DE5-988C-8357225A7AFC}</a:tableStyleId>
              </a:tblPr>
              <a:tblGrid>
                <a:gridCol w="344925"/>
                <a:gridCol w="1316975"/>
                <a:gridCol w="3269725"/>
                <a:gridCol w="965025"/>
                <a:gridCol w="692550"/>
                <a:gridCol w="522225"/>
                <a:gridCol w="499550"/>
                <a:gridCol w="987750"/>
              </a:tblGrid>
              <a:tr h="52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chemeClr val="lt1"/>
                          </a:highlight>
                        </a:rPr>
                        <a:t>id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chemeClr val="lt1"/>
                          </a:highlight>
                        </a:rPr>
                        <a:t>comment_text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severe_toxic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obscene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threat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insult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identity_hate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0000997932d777bf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Explanation\nWhy the edits made under my usern...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1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000103f0d9cfb60f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D'aww! He matches this background colour I'm s...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0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900">
                          <a:highlight>
                            <a:srgbClr val="FFFFFF"/>
                          </a:highlight>
                        </a:rPr>
                        <a:t>2</a:t>
                      </a:r>
                      <a:endParaRPr b="1"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000113f07ec002fd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Hey man, I'm really not trying to edit war. It...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900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</a:txBody>
                  <a:tcPr marT="57150" marB="57150" marR="57150" marL="571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0"/>
          <p:cNvSpPr/>
          <p:nvPr/>
        </p:nvSpPr>
        <p:spPr>
          <a:xfrm>
            <a:off x="1678975" y="2247500"/>
            <a:ext cx="399900" cy="3243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4243213" y="2247500"/>
            <a:ext cx="1113600" cy="3243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5356825" y="2173375"/>
            <a:ext cx="3547200" cy="398400"/>
          </a:xfrm>
          <a:prstGeom prst="flowChartConnector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•Case Folding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•Filter out digital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•Remove Stop Word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•Lemmatization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•Porter stemmer Algorithm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•TF-IDF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