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31" r:id="rId3"/>
    <p:sldId id="269" r:id="rId4"/>
    <p:sldId id="271" r:id="rId5"/>
    <p:sldId id="330" r:id="rId6"/>
    <p:sldId id="272" r:id="rId7"/>
    <p:sldId id="329" r:id="rId8"/>
    <p:sldId id="274" r:id="rId9"/>
    <p:sldId id="275" r:id="rId10"/>
    <p:sldId id="276" r:id="rId11"/>
    <p:sldId id="277" r:id="rId12"/>
    <p:sldId id="279" r:id="rId13"/>
    <p:sldId id="328" r:id="rId14"/>
    <p:sldId id="286" r:id="rId15"/>
    <p:sldId id="287" r:id="rId16"/>
    <p:sldId id="288" r:id="rId17"/>
    <p:sldId id="289" r:id="rId18"/>
    <p:sldId id="290" r:id="rId19"/>
    <p:sldId id="291" r:id="rId20"/>
    <p:sldId id="292" r:id="rId21"/>
    <p:sldId id="304" r:id="rId22"/>
    <p:sldId id="327" r:id="rId23"/>
    <p:sldId id="293" r:id="rId24"/>
    <p:sldId id="294" r:id="rId25"/>
    <p:sldId id="295" r:id="rId26"/>
    <p:sldId id="296" r:id="rId27"/>
    <p:sldId id="297" r:id="rId28"/>
    <p:sldId id="298" r:id="rId29"/>
    <p:sldId id="299" r:id="rId30"/>
    <p:sldId id="300" r:id="rId31"/>
    <p:sldId id="301" r:id="rId32"/>
    <p:sldId id="302" r:id="rId33"/>
    <p:sldId id="303" r:id="rId34"/>
    <p:sldId id="305" r:id="rId35"/>
    <p:sldId id="306" r:id="rId36"/>
    <p:sldId id="307" r:id="rId37"/>
    <p:sldId id="315" r:id="rId38"/>
    <p:sldId id="326" r:id="rId39"/>
    <p:sldId id="308" r:id="rId40"/>
    <p:sldId id="309" r:id="rId41"/>
    <p:sldId id="313" r:id="rId42"/>
    <p:sldId id="316" r:id="rId43"/>
    <p:sldId id="310" r:id="rId44"/>
    <p:sldId id="314" r:id="rId45"/>
    <p:sldId id="317" r:id="rId46"/>
    <p:sldId id="311" r:id="rId47"/>
    <p:sldId id="312" r:id="rId48"/>
    <p:sldId id="318" r:id="rId49"/>
    <p:sldId id="319" r:id="rId50"/>
    <p:sldId id="325" r:id="rId51"/>
    <p:sldId id="258" r:id="rId52"/>
    <p:sldId id="323" r:id="rId53"/>
    <p:sldId id="321" r:id="rId54"/>
    <p:sldId id="324" r:id="rId55"/>
    <p:sldId id="320" r:id="rId56"/>
    <p:sldId id="26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B9B9B9"/>
    <a:srgbClr val="1E5CA8"/>
    <a:srgbClr val="131BB3"/>
    <a:srgbClr val="1E4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E4529-3C00-4975-ACD3-C8292623ECC5}"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AF6E2-7640-4A1E-B1D1-A2E74FFBEC6E}" type="slidenum">
              <a:rPr lang="zh-CN" altLang="en-US" smtClean="0"/>
              <a:t>‹#›</a:t>
            </a:fld>
            <a:endParaRPr lang="zh-CN" altLang="en-US"/>
          </a:p>
        </p:txBody>
      </p:sp>
    </p:spTree>
    <p:extLst>
      <p:ext uri="{BB962C8B-B14F-4D97-AF65-F5344CB8AC3E}">
        <p14:creationId xmlns:p14="http://schemas.microsoft.com/office/powerpoint/2010/main" val="422990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6</a:t>
            </a:fld>
            <a:endParaRPr lang="zh-CN" altLang="en-US"/>
          </a:p>
        </p:txBody>
      </p:sp>
    </p:spTree>
    <p:extLst>
      <p:ext uri="{BB962C8B-B14F-4D97-AF65-F5344CB8AC3E}">
        <p14:creationId xmlns:p14="http://schemas.microsoft.com/office/powerpoint/2010/main" val="3873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r>
              <a:rPr lang="en-US" altLang="zh-CN" sz="1200" b="0" i="0" u="none" strike="noStrike" dirty="0">
                <a:solidFill>
                  <a:srgbClr val="595858"/>
                </a:solidFill>
                <a:effectLst/>
                <a:latin typeface="Roboto"/>
              </a:rPr>
              <a:t>A set of features – x</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target variable – y</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Number of trees in the random forest – </a:t>
            </a:r>
            <a:r>
              <a:rPr lang="en-US" altLang="zh-CN" sz="1200" b="0" i="0" u="none" strike="noStrike" dirty="0" err="1">
                <a:solidFill>
                  <a:srgbClr val="595858"/>
                </a:solidFill>
                <a:effectLst/>
                <a:latin typeface="Roboto"/>
              </a:rPr>
              <a:t>n_trees</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variable to define the sample size – </a:t>
            </a:r>
            <a:r>
              <a:rPr lang="en-US" altLang="zh-CN" sz="1200" b="0" i="0" u="none" strike="noStrike" dirty="0" err="1">
                <a:solidFill>
                  <a:srgbClr val="595858"/>
                </a:solidFill>
                <a:effectLst/>
                <a:latin typeface="Roboto"/>
              </a:rPr>
              <a:t>sample_sz</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variable for minimum leaf size – </a:t>
            </a:r>
            <a:r>
              <a:rPr lang="en-US" altLang="zh-CN" sz="1200" b="0" i="0" u="none" strike="noStrike" dirty="0" err="1">
                <a:solidFill>
                  <a:srgbClr val="595858"/>
                </a:solidFill>
                <a:effectLst/>
                <a:latin typeface="Roboto"/>
              </a:rPr>
              <a:t>min_leaf</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random seed for testing</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595858"/>
                </a:solidFill>
                <a:effectLst/>
                <a:latin typeface="Roboto"/>
              </a:rPr>
              <a:t>Define a function that uses a sample of data (with replacement) and creates a decision tree over the same.</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595858"/>
                </a:solidFill>
                <a:effectLst/>
                <a:latin typeface="Roboto"/>
              </a:rPr>
              <a:t>Create a predict function. The mean of the predicted value from each tree for a particular row is returned as the final prediction.</a:t>
            </a:r>
          </a:p>
          <a:p>
            <a:pPr rtl="0">
              <a:spcBef>
                <a:spcPts val="0"/>
              </a:spcBef>
              <a:spcAft>
                <a:spcPts val="0"/>
              </a:spcAft>
            </a:pPr>
            <a:endParaRPr lang="en-US" altLang="zh-CN" sz="1200" b="0" i="0" u="none" strike="noStrike" dirty="0">
              <a:solidFill>
                <a:srgbClr val="595858"/>
              </a:solidFill>
              <a:effectLst/>
              <a:latin typeface="Roboto"/>
            </a:endParaRPr>
          </a:p>
          <a:p>
            <a:pPr rtl="0">
              <a:spcBef>
                <a:spcPts val="0"/>
              </a:spcBef>
              <a:spcAft>
                <a:spcPts val="0"/>
              </a:spcAft>
            </a:pPr>
            <a:r>
              <a:rPr lang="en-US" altLang="zh-CN" sz="1200" b="0" i="0" u="none" strike="noStrike" dirty="0">
                <a:solidFill>
                  <a:srgbClr val="595858"/>
                </a:solidFill>
                <a:effectLst/>
                <a:latin typeface="Roboto"/>
              </a:rPr>
              <a:t>We call </a:t>
            </a:r>
            <a:r>
              <a:rPr lang="en-US" altLang="zh-CN" sz="1200" b="0" i="1" u="none" strike="noStrike" dirty="0" err="1">
                <a:solidFill>
                  <a:srgbClr val="595858"/>
                </a:solidFill>
                <a:effectLst/>
                <a:latin typeface="Roboto"/>
              </a:rPr>
              <a:t>DecisionTree</a:t>
            </a:r>
            <a:r>
              <a:rPr lang="en-US" altLang="zh-CN" sz="1200" b="0" i="1" u="none" strike="noStrike" dirty="0">
                <a:solidFill>
                  <a:srgbClr val="595858"/>
                </a:solidFill>
                <a:effectLst/>
                <a:latin typeface="Roboto"/>
              </a:rPr>
              <a:t> </a:t>
            </a:r>
            <a:r>
              <a:rPr lang="en-US" altLang="zh-CN" sz="1200" b="0" i="0" u="none" strike="noStrike" dirty="0">
                <a:solidFill>
                  <a:srgbClr val="595858"/>
                </a:solidFill>
                <a:effectLst/>
                <a:latin typeface="Roboto"/>
              </a:rPr>
              <a:t>in the function </a:t>
            </a:r>
            <a:r>
              <a:rPr lang="en-US" altLang="zh-CN" sz="1200" b="0" i="1" u="none" strike="noStrike" dirty="0" err="1">
                <a:solidFill>
                  <a:srgbClr val="595858"/>
                </a:solidFill>
                <a:effectLst/>
                <a:latin typeface="Roboto"/>
              </a:rPr>
              <a:t>create_tree</a:t>
            </a:r>
            <a:r>
              <a:rPr lang="en-US" altLang="zh-CN" sz="1200" b="0" i="1" u="none" strike="noStrike" dirty="0">
                <a:solidFill>
                  <a:srgbClr val="595858"/>
                </a:solidFill>
                <a:effectLst/>
                <a:latin typeface="Roboto"/>
              </a:rPr>
              <a:t>,</a:t>
            </a:r>
            <a:r>
              <a:rPr lang="en-US" altLang="zh-CN" sz="1200" b="0" i="0" u="none" strike="noStrike" dirty="0">
                <a:solidFill>
                  <a:srgbClr val="595858"/>
                </a:solidFill>
                <a:effectLst/>
                <a:latin typeface="Roboto"/>
              </a:rPr>
              <a:t> so let’s define it here. </a:t>
            </a:r>
            <a:endParaRPr lang="en-US" altLang="zh-CN" b="0" dirty="0">
              <a:effectLst/>
            </a:endParaRPr>
          </a:p>
          <a:p>
            <a:pPr rtl="0">
              <a:spcBef>
                <a:spcPts val="0"/>
              </a:spcBef>
              <a:spcAft>
                <a:spcPts val="0"/>
              </a:spcAft>
            </a:pPr>
            <a:r>
              <a:rPr lang="en-US" altLang="zh-CN" sz="1200" b="0" i="0" u="none" strike="noStrike" dirty="0">
                <a:solidFill>
                  <a:srgbClr val="595858"/>
                </a:solidFill>
                <a:effectLst/>
                <a:latin typeface="Roboto"/>
              </a:rPr>
              <a:t>A decision tree would have a set of independent variables, a target variable, and the index values.</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595858"/>
                </a:solidFill>
                <a:effectLst/>
                <a:latin typeface="Roboto"/>
              </a:rPr>
              <a:t>For every column, we use the function </a:t>
            </a:r>
            <a:r>
              <a:rPr lang="en-US" altLang="zh-CN" sz="1200" b="0" i="1" u="none" strike="noStrike" dirty="0" err="1">
                <a:solidFill>
                  <a:srgbClr val="595858"/>
                </a:solidFill>
                <a:effectLst/>
                <a:latin typeface="Roboto"/>
              </a:rPr>
              <a:t>find_better_split</a:t>
            </a:r>
            <a:r>
              <a:rPr lang="en-US" altLang="zh-CN" sz="1200" b="0" i="1" u="none" strike="noStrike" dirty="0">
                <a:solidFill>
                  <a:srgbClr val="595858"/>
                </a:solidFill>
                <a:effectLst/>
                <a:latin typeface="Roboto"/>
              </a:rPr>
              <a:t> </a:t>
            </a:r>
            <a:r>
              <a:rPr lang="en-US" altLang="zh-CN" sz="1200" b="0" i="0" u="none" strike="noStrike" dirty="0">
                <a:solidFill>
                  <a:srgbClr val="595858"/>
                </a:solidFill>
                <a:effectLst/>
                <a:latin typeface="Roboto"/>
              </a:rPr>
              <a:t>to identify a split point and then return the column name, value, and score for the split.</a:t>
            </a:r>
            <a:endParaRPr lang="en-US" altLang="zh-CN" b="0" dirty="0">
              <a:effectLst/>
            </a:endParaRPr>
          </a:p>
          <a:p>
            <a:br>
              <a:rPr lang="en-US" altLang="zh-CN" dirty="0"/>
            </a:b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44</a:t>
            </a:fld>
            <a:endParaRPr lang="zh-CN" altLang="en-US"/>
          </a:p>
        </p:txBody>
      </p:sp>
    </p:spTree>
    <p:extLst>
      <p:ext uri="{BB962C8B-B14F-4D97-AF65-F5344CB8AC3E}">
        <p14:creationId xmlns:p14="http://schemas.microsoft.com/office/powerpoint/2010/main" val="84098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45</a:t>
            </a:fld>
            <a:endParaRPr lang="zh-CN" altLang="en-US"/>
          </a:p>
        </p:txBody>
      </p:sp>
    </p:spTree>
    <p:extLst>
      <p:ext uri="{BB962C8B-B14F-4D97-AF65-F5344CB8AC3E}">
        <p14:creationId xmlns:p14="http://schemas.microsoft.com/office/powerpoint/2010/main" val="144154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Trees are recursive data structures</a:t>
            </a: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46</a:t>
            </a:fld>
            <a:endParaRPr lang="zh-CN" altLang="en-US"/>
          </a:p>
        </p:txBody>
      </p:sp>
    </p:spTree>
    <p:extLst>
      <p:ext uri="{BB962C8B-B14F-4D97-AF65-F5344CB8AC3E}">
        <p14:creationId xmlns:p14="http://schemas.microsoft.com/office/powerpoint/2010/main" val="202372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r>
              <a:rPr lang="en-US" altLang="zh-CN" sz="1200" b="0" i="0" u="none" strike="noStrike" dirty="0">
                <a:solidFill>
                  <a:srgbClr val="000000"/>
                </a:solidFill>
                <a:effectLst/>
                <a:latin typeface="Georgia" panose="02040502050405020303" pitchFamily="18" charset="0"/>
              </a:rPr>
              <a:t>Node class represents one decision point in our model.</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Each division within the model has 2 possible outcomes for finding a solution — go to the left or go to the right.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That decision point also divides our data into two sets.</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 property </a:t>
            </a:r>
            <a:r>
              <a:rPr lang="en-US" altLang="zh-CN" sz="1050" b="0" i="0" u="none" strike="noStrike" dirty="0" err="1">
                <a:solidFill>
                  <a:srgbClr val="000000"/>
                </a:solidFill>
                <a:effectLst/>
                <a:latin typeface="Georgia" panose="02040502050405020303" pitchFamily="18" charset="0"/>
              </a:rPr>
              <a:t>idxs</a:t>
            </a:r>
            <a:r>
              <a:rPr lang="en-US" altLang="zh-CN" sz="1200" b="0" i="0" u="none" strike="noStrike" dirty="0">
                <a:solidFill>
                  <a:srgbClr val="000000"/>
                </a:solidFill>
                <a:effectLst/>
                <a:latin typeface="Georgia" panose="02040502050405020303" pitchFamily="18" charset="0"/>
              </a:rPr>
              <a:t> stores indexes of the subset of the data that this Node is working with.</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 decision (prediction) is based on the </a:t>
            </a:r>
            <a:r>
              <a:rPr lang="en-US" altLang="zh-CN" sz="1050" b="0" i="0" u="none" strike="noStrike" dirty="0">
                <a:solidFill>
                  <a:srgbClr val="000000"/>
                </a:solidFill>
                <a:effectLst/>
                <a:latin typeface="Georgia" panose="02040502050405020303" pitchFamily="18" charset="0"/>
              </a:rPr>
              <a:t>value</a:t>
            </a:r>
            <a:r>
              <a:rPr lang="en-US" altLang="zh-CN" sz="1200" b="0" i="0" u="none" strike="noStrike" dirty="0">
                <a:solidFill>
                  <a:srgbClr val="000000"/>
                </a:solidFill>
                <a:effectLst/>
                <a:latin typeface="Georgia" panose="02040502050405020303" pitchFamily="18" charset="0"/>
              </a:rPr>
              <a:t> that </a:t>
            </a:r>
            <a:r>
              <a:rPr lang="en-US" altLang="zh-CN" sz="1050" b="0" i="0" u="none" strike="noStrike" dirty="0">
                <a:solidFill>
                  <a:srgbClr val="000000"/>
                </a:solidFill>
                <a:effectLst/>
                <a:latin typeface="Georgia" panose="02040502050405020303" pitchFamily="18" charset="0"/>
              </a:rPr>
              <a:t>Node</a:t>
            </a:r>
            <a:r>
              <a:rPr lang="en-US" altLang="zh-CN" sz="1200" b="0" i="0" u="none" strike="noStrike" dirty="0">
                <a:solidFill>
                  <a:srgbClr val="000000"/>
                </a:solidFill>
                <a:effectLst/>
                <a:latin typeface="Georgia" panose="02040502050405020303" pitchFamily="18" charset="0"/>
              </a:rPr>
              <a:t> holds.</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 To make that prediction we’re just going to take the average of the data of the dependent variable for this </a:t>
            </a:r>
            <a:r>
              <a:rPr lang="en-US" altLang="zh-CN" sz="1050" b="0" i="0" u="none" strike="noStrike" dirty="0">
                <a:solidFill>
                  <a:srgbClr val="000000"/>
                </a:solidFill>
                <a:effectLst/>
                <a:latin typeface="Georgia" panose="02040502050405020303" pitchFamily="18" charset="0"/>
              </a:rPr>
              <a:t>Node</a:t>
            </a:r>
            <a:r>
              <a:rPr lang="en-US" altLang="zh-CN" sz="1200" b="0" i="0" u="none" strike="noStrike" dirty="0">
                <a:solidFill>
                  <a:srgbClr val="000000"/>
                </a:solidFill>
                <a:effectLst/>
                <a:latin typeface="Georgia" panose="02040502050405020303" pitchFamily="18" charset="0"/>
              </a:rPr>
              <a:t>.</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000000"/>
                </a:solidFill>
                <a:effectLst/>
                <a:latin typeface="Georgia" panose="02040502050405020303" pitchFamily="18" charset="0"/>
              </a:rPr>
              <a:t>find a better feature to split on.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If no such feature is found (we’re at a leaf node) we do nothing.</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Then we use the split value found by </a:t>
            </a:r>
            <a:r>
              <a:rPr lang="en-US" altLang="zh-CN" sz="800" b="0" i="0" u="none" strike="noStrike" dirty="0" err="1">
                <a:solidFill>
                  <a:srgbClr val="000000"/>
                </a:solidFill>
                <a:effectLst/>
                <a:latin typeface="Arial" panose="020B0604020202020204" pitchFamily="34" charset="0"/>
              </a:rPr>
              <a:t>find_better_split</a:t>
            </a:r>
            <a:r>
              <a:rPr lang="en-US" altLang="zh-CN" sz="1200" b="0" i="0" u="none" strike="noStrike" dirty="0" err="1">
                <a:solidFill>
                  <a:srgbClr val="000000"/>
                </a:solidFill>
                <a:effectLst/>
                <a:latin typeface="Georgia" panose="02040502050405020303" pitchFamily="18" charset="0"/>
              </a:rPr>
              <a:t>,create</a:t>
            </a:r>
            <a:r>
              <a:rPr lang="en-US" altLang="zh-CN" sz="1200" b="0" i="0" u="none" strike="noStrike" dirty="0">
                <a:solidFill>
                  <a:srgbClr val="000000"/>
                </a:solidFill>
                <a:effectLst/>
                <a:latin typeface="Georgia" panose="02040502050405020303" pitchFamily="18" charset="0"/>
              </a:rPr>
              <a:t> the data for the left and right nodes and create each one using a subset of the data.</a:t>
            </a:r>
            <a:endParaRPr lang="en-US" altLang="zh-CN" b="0" dirty="0">
              <a:effectLst/>
            </a:endParaRPr>
          </a:p>
          <a:p>
            <a:pPr rtl="0">
              <a:spcBef>
                <a:spcPts val="0"/>
              </a:spcBef>
              <a:spcAft>
                <a:spcPts val="0"/>
              </a:spcAft>
            </a:pPr>
            <a:br>
              <a:rPr lang="en-US" altLang="zh-CN" b="0" dirty="0">
                <a:effectLst/>
              </a:rPr>
            </a:br>
            <a:r>
              <a:rPr lang="en-US" altLang="zh-CN" sz="1200" b="0" i="0" u="none" strike="noStrike" dirty="0">
                <a:solidFill>
                  <a:srgbClr val="000000"/>
                </a:solidFill>
                <a:effectLst/>
                <a:latin typeface="Georgia" panose="02040502050405020303" pitchFamily="18" charset="0"/>
              </a:rPr>
              <a:t>Starting at the tree root, </a:t>
            </a:r>
            <a:r>
              <a:rPr lang="en-US" altLang="zh-CN" sz="800" b="0" i="0" u="none" strike="noStrike" dirty="0" err="1">
                <a:solidFill>
                  <a:srgbClr val="000000"/>
                </a:solidFill>
                <a:effectLst/>
                <a:latin typeface="Arial" panose="020B0604020202020204" pitchFamily="34" charset="0"/>
              </a:rPr>
              <a:t>predict_row</a:t>
            </a:r>
            <a:r>
              <a:rPr lang="en-US" altLang="zh-CN" sz="1200" b="0" i="0" u="none" strike="noStrike" dirty="0">
                <a:solidFill>
                  <a:srgbClr val="000000"/>
                </a:solidFill>
                <a:effectLst/>
                <a:latin typeface="Georgia" panose="02040502050405020303" pitchFamily="18" charset="0"/>
              </a:rPr>
              <a:t> checks if we need to go left or right node based on the split value we found.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The recursion ends once we hit a leaf node. </a:t>
            </a:r>
            <a:endParaRPr lang="en-US" altLang="zh-CN" b="0" dirty="0">
              <a:effectLst/>
            </a:endParaRPr>
          </a:p>
          <a:p>
            <a:pPr rtl="0">
              <a:spcBef>
                <a:spcPts val="0"/>
              </a:spcBef>
              <a:spcAft>
                <a:spcPts val="0"/>
              </a:spcAft>
            </a:pPr>
            <a:r>
              <a:rPr lang="en-US" altLang="zh-CN" sz="1200" b="0" i="0" u="none" strike="noStrike" dirty="0">
                <a:solidFill>
                  <a:srgbClr val="000000"/>
                </a:solidFill>
                <a:effectLst/>
                <a:latin typeface="Georgia" panose="02040502050405020303" pitchFamily="18" charset="0"/>
              </a:rPr>
              <a:t>At that point, the answer/prediction is stored in the </a:t>
            </a:r>
            <a:r>
              <a:rPr lang="en-US" altLang="zh-CN" sz="800" b="0" i="0" u="none" strike="noStrike" dirty="0" err="1">
                <a:solidFill>
                  <a:srgbClr val="000000"/>
                </a:solidFill>
                <a:effectLst/>
                <a:latin typeface="Arial" panose="020B0604020202020204" pitchFamily="34" charset="0"/>
              </a:rPr>
              <a:t>val</a:t>
            </a:r>
            <a:r>
              <a:rPr lang="en-US" altLang="zh-CN" sz="1200" b="0" i="0" u="none" strike="noStrike" dirty="0">
                <a:solidFill>
                  <a:srgbClr val="000000"/>
                </a:solidFill>
                <a:effectLst/>
                <a:latin typeface="Georgia" panose="02040502050405020303" pitchFamily="18" charset="0"/>
              </a:rPr>
              <a:t> property.</a:t>
            </a:r>
            <a:endParaRPr lang="en-US" altLang="zh-CN" b="0" dirty="0">
              <a:effectLst/>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19AAF6E2-7640-4A1E-B1D1-A2E74FFBEC6E}" type="slidenum">
              <a:rPr lang="zh-CN" altLang="en-US" smtClean="0"/>
              <a:t>47</a:t>
            </a:fld>
            <a:endParaRPr lang="zh-CN" altLang="en-US"/>
          </a:p>
        </p:txBody>
      </p:sp>
    </p:spTree>
    <p:extLst>
      <p:ext uri="{BB962C8B-B14F-4D97-AF65-F5344CB8AC3E}">
        <p14:creationId xmlns:p14="http://schemas.microsoft.com/office/powerpoint/2010/main" val="51386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0F77F-ED9E-488D-9B60-1B2A74F0B0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08F63F-3284-4B28-B563-05EB66E41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A56090-2EDA-44B8-89DF-9EE1613F667E}"/>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5" name="页脚占位符 4">
            <a:extLst>
              <a:ext uri="{FF2B5EF4-FFF2-40B4-BE49-F238E27FC236}">
                <a16:creationId xmlns:a16="http://schemas.microsoft.com/office/drawing/2014/main" id="{60894CB2-BB16-41B9-A60B-3B9A721D5E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115FD-D95F-4DE9-9F8F-B7D8CD4E0084}"/>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390568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841D9-2720-4A26-9042-1B90B5B33E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E28FBC-4419-4CE4-BF87-F80D66CD27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19742-9454-408D-86AD-53944463D51A}"/>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5" name="页脚占位符 4">
            <a:extLst>
              <a:ext uri="{FF2B5EF4-FFF2-40B4-BE49-F238E27FC236}">
                <a16:creationId xmlns:a16="http://schemas.microsoft.com/office/drawing/2014/main" id="{548F0D5A-623F-458D-8354-B178083E6F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0ECE2B-0C54-44BF-8BA8-21853C005C81}"/>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135639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C14BCD-23E2-403E-85C7-A656DF6D0C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17CD84-BCC0-4296-AA03-BEB2B1B28B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973604-C25C-40B9-BE86-6958EE23D1AB}"/>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5" name="页脚占位符 4">
            <a:extLst>
              <a:ext uri="{FF2B5EF4-FFF2-40B4-BE49-F238E27FC236}">
                <a16:creationId xmlns:a16="http://schemas.microsoft.com/office/drawing/2014/main" id="{BDD9E2B6-0402-4065-8A25-8A80B1EF0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CF6052-A739-4EDF-B54F-D28243DFD6C5}"/>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424387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52E45-12FD-4D21-8490-3C48EB0E3E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E0DA10-1D22-4015-A422-55381B5CA4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29A5B5-092C-4E7D-8B91-D109634FE0D8}"/>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5" name="页脚占位符 4">
            <a:extLst>
              <a:ext uri="{FF2B5EF4-FFF2-40B4-BE49-F238E27FC236}">
                <a16:creationId xmlns:a16="http://schemas.microsoft.com/office/drawing/2014/main" id="{2BC54816-74A2-4BF8-A2B6-9AD3D8DAE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5CB2E8-6DE7-4329-B03F-B694944AA076}"/>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204474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E97F2-3E2F-4240-9C9E-34158433E0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81E85-97D2-4839-9ABE-9494344BA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05E767-C899-46D0-937F-B1BC35D985B9}"/>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5" name="页脚占位符 4">
            <a:extLst>
              <a:ext uri="{FF2B5EF4-FFF2-40B4-BE49-F238E27FC236}">
                <a16:creationId xmlns:a16="http://schemas.microsoft.com/office/drawing/2014/main" id="{1E6231F9-5A53-4751-B86B-EDAA4C028A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10EA98-3D1D-498B-A7F2-9143A9069958}"/>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277011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A1F42-BEA0-4C1D-AC3B-CD3A71C82C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693D3B-8AFB-4AFB-B702-C0110BC76E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9849AE-DD41-4D19-9971-514EB733230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081F7A-B595-4C86-9457-CE961303D6A1}"/>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6" name="页脚占位符 5">
            <a:extLst>
              <a:ext uri="{FF2B5EF4-FFF2-40B4-BE49-F238E27FC236}">
                <a16:creationId xmlns:a16="http://schemas.microsoft.com/office/drawing/2014/main" id="{AF0D3C6B-4624-4C6F-8AC3-64EE7D1BEB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67FB4E-0ABA-41D2-8D37-83C7D2E1BABB}"/>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64381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00628-84EB-45AF-B9DB-805FC59DE7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A5FA04-3614-41D4-9499-DAA489D59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D5EAC5-221A-45AC-A140-1426CB0659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3E27A1-3F33-476F-BA44-D73CA1971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3CAAE-0959-4FB4-A802-F076B9041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EFA26D-FBC2-4BFE-A929-17FE3F31C59F}"/>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8" name="页脚占位符 7">
            <a:extLst>
              <a:ext uri="{FF2B5EF4-FFF2-40B4-BE49-F238E27FC236}">
                <a16:creationId xmlns:a16="http://schemas.microsoft.com/office/drawing/2014/main" id="{4F1127BA-1E14-4D96-A19C-7B14303E6B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8E65F5-1D05-44DD-B20C-700C48B3D75C}"/>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79944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5FA5F-588C-4127-B468-F65536A7CD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7B4C96-B6A7-4D1E-B68B-AF1A710DBA86}"/>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4" name="页脚占位符 3">
            <a:extLst>
              <a:ext uri="{FF2B5EF4-FFF2-40B4-BE49-F238E27FC236}">
                <a16:creationId xmlns:a16="http://schemas.microsoft.com/office/drawing/2014/main" id="{BEAB0313-E5B0-4FD9-AD77-6D04EF212E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263345-179D-456B-B582-E98EB562A84D}"/>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17514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636300-C80C-4439-AFCD-8902467FEBAE}"/>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3" name="页脚占位符 2">
            <a:extLst>
              <a:ext uri="{FF2B5EF4-FFF2-40B4-BE49-F238E27FC236}">
                <a16:creationId xmlns:a16="http://schemas.microsoft.com/office/drawing/2014/main" id="{9856BA21-742E-4A5A-983A-4537BE6B06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EA0911-95CC-4664-97B2-A26633641F57}"/>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76733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7FFC7-0913-443A-9FBE-EDABAFD85F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F4ED90-BCC0-46B3-9C1A-09B81F756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312611-26A5-49D8-BC77-CE81CDD49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2537EA-1B82-427B-B450-28FA053EFE35}"/>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6" name="页脚占位符 5">
            <a:extLst>
              <a:ext uri="{FF2B5EF4-FFF2-40B4-BE49-F238E27FC236}">
                <a16:creationId xmlns:a16="http://schemas.microsoft.com/office/drawing/2014/main" id="{C6FE49EA-E732-452D-9272-9F7E351AF1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BC72C1-8889-483D-8194-D8FD491D0B84}"/>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10243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2E37C-A53E-47FE-ACD0-AE99FA2B27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4C1726-5FD1-4B13-86DF-DF8786406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E4F3C2-A759-44F5-9678-9EAD090E0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8560FC-0733-4E0B-959E-7C332678F611}"/>
              </a:ext>
            </a:extLst>
          </p:cNvPr>
          <p:cNvSpPr>
            <a:spLocks noGrp="1"/>
          </p:cNvSpPr>
          <p:nvPr>
            <p:ph type="dt" sz="half" idx="10"/>
          </p:nvPr>
        </p:nvSpPr>
        <p:spPr/>
        <p:txBody>
          <a:bodyPr/>
          <a:lstStyle/>
          <a:p>
            <a:fld id="{C71A1F10-6A2B-444D-935A-2BAF221CA3AE}" type="datetimeFigureOut">
              <a:rPr lang="zh-CN" altLang="en-US" smtClean="0"/>
              <a:t>2019/10/30</a:t>
            </a:fld>
            <a:endParaRPr lang="zh-CN" altLang="en-US"/>
          </a:p>
        </p:txBody>
      </p:sp>
      <p:sp>
        <p:nvSpPr>
          <p:cNvPr id="6" name="页脚占位符 5">
            <a:extLst>
              <a:ext uri="{FF2B5EF4-FFF2-40B4-BE49-F238E27FC236}">
                <a16:creationId xmlns:a16="http://schemas.microsoft.com/office/drawing/2014/main" id="{7D549E64-019A-4D4D-A0E7-50E2C9195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A1780C-9628-419F-9C02-53DA1F50EB3F}"/>
              </a:ext>
            </a:extLst>
          </p:cNvPr>
          <p:cNvSpPr>
            <a:spLocks noGrp="1"/>
          </p:cNvSpPr>
          <p:nvPr>
            <p:ph type="sldNum" sz="quarter" idx="12"/>
          </p:nvPr>
        </p:nvSpPr>
        <p:spPr/>
        <p:txBody>
          <a:body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31485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8146C2-E257-47E4-BE06-EB1BF0857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38BE92-645C-4F61-B40A-0708440C4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8F01CE-065C-4FFB-83AA-98BA57F2B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A1F10-6A2B-444D-935A-2BAF221CA3AE}" type="datetimeFigureOut">
              <a:rPr lang="zh-CN" altLang="en-US" smtClean="0"/>
              <a:t>2019/10/30</a:t>
            </a:fld>
            <a:endParaRPr lang="zh-CN" altLang="en-US"/>
          </a:p>
        </p:txBody>
      </p:sp>
      <p:sp>
        <p:nvSpPr>
          <p:cNvPr id="5" name="页脚占位符 4">
            <a:extLst>
              <a:ext uri="{FF2B5EF4-FFF2-40B4-BE49-F238E27FC236}">
                <a16:creationId xmlns:a16="http://schemas.microsoft.com/office/drawing/2014/main" id="{461BF07F-CE06-46DE-8AB2-C4ED22262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B93464-D1AD-46CE-A5B8-F952301FB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0F6B6-5604-4513-BA6B-0F91C94ABEC3}" type="slidenum">
              <a:rPr lang="zh-CN" altLang="en-US" smtClean="0"/>
              <a:t>‹#›</a:t>
            </a:fld>
            <a:endParaRPr lang="zh-CN" altLang="en-US"/>
          </a:p>
        </p:txBody>
      </p:sp>
    </p:spTree>
    <p:extLst>
      <p:ext uri="{BB962C8B-B14F-4D97-AF65-F5344CB8AC3E}">
        <p14:creationId xmlns:p14="http://schemas.microsoft.com/office/powerpoint/2010/main" val="364933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D9DFBA-CDC2-415C-A707-7A547B9F1C17}"/>
              </a:ext>
            </a:extLst>
          </p:cNvPr>
          <p:cNvSpPr txBox="1"/>
          <p:nvPr/>
        </p:nvSpPr>
        <p:spPr>
          <a:xfrm>
            <a:off x="971665" y="446002"/>
            <a:ext cx="11029024" cy="830997"/>
          </a:xfrm>
          <a:prstGeom prst="rect">
            <a:avLst/>
          </a:prstGeom>
          <a:noFill/>
        </p:spPr>
        <p:txBody>
          <a:bodyPr wrap="square" rtlCol="0">
            <a:spAutoFit/>
          </a:bodyPr>
          <a:lstStyle/>
          <a:p>
            <a:r>
              <a:rPr lang="en-US" altLang="zh-CN" sz="4800" dirty="0">
                <a:solidFill>
                  <a:srgbClr val="1E5CA8"/>
                </a:solidFill>
              </a:rPr>
              <a:t>	</a:t>
            </a:r>
            <a:r>
              <a:rPr lang="en-US" altLang="zh-CN" sz="4800" dirty="0">
                <a:solidFill>
                  <a:srgbClr val="1E49A8"/>
                </a:solidFill>
              </a:rPr>
              <a:t>Million Song Dataset Prediction</a:t>
            </a:r>
            <a:endParaRPr lang="zh-CN" altLang="en-US" sz="4800" dirty="0">
              <a:solidFill>
                <a:srgbClr val="1E49A8"/>
              </a:solidFill>
            </a:endParaRPr>
          </a:p>
        </p:txBody>
      </p:sp>
      <p:sp>
        <p:nvSpPr>
          <p:cNvPr id="5" name="文本框 4">
            <a:extLst>
              <a:ext uri="{FF2B5EF4-FFF2-40B4-BE49-F238E27FC236}">
                <a16:creationId xmlns:a16="http://schemas.microsoft.com/office/drawing/2014/main" id="{2026B3D3-4227-4ED4-A05F-370007D1D713}"/>
              </a:ext>
            </a:extLst>
          </p:cNvPr>
          <p:cNvSpPr txBox="1"/>
          <p:nvPr/>
        </p:nvSpPr>
        <p:spPr>
          <a:xfrm>
            <a:off x="4960176" y="2032989"/>
            <a:ext cx="3266982" cy="523220"/>
          </a:xfrm>
          <a:prstGeom prst="rect">
            <a:avLst/>
          </a:prstGeom>
          <a:noFill/>
        </p:spPr>
        <p:txBody>
          <a:bodyPr wrap="square" rtlCol="0">
            <a:spAutoFit/>
          </a:bodyPr>
          <a:lstStyle/>
          <a:p>
            <a:r>
              <a:rPr lang="en-US" altLang="zh-CN" sz="2800" dirty="0"/>
              <a:t>Group 3</a:t>
            </a:r>
            <a:endParaRPr lang="zh-CN" altLang="en-US" sz="2800" dirty="0"/>
          </a:p>
        </p:txBody>
      </p:sp>
      <p:sp>
        <p:nvSpPr>
          <p:cNvPr id="8" name="文本框 7">
            <a:extLst>
              <a:ext uri="{FF2B5EF4-FFF2-40B4-BE49-F238E27FC236}">
                <a16:creationId xmlns:a16="http://schemas.microsoft.com/office/drawing/2014/main" id="{479E3FE2-3BBC-4216-8AE3-CDFAB316DE0B}"/>
              </a:ext>
            </a:extLst>
          </p:cNvPr>
          <p:cNvSpPr txBox="1"/>
          <p:nvPr/>
        </p:nvSpPr>
        <p:spPr>
          <a:xfrm>
            <a:off x="2294435" y="3774264"/>
            <a:ext cx="8598464" cy="2616101"/>
          </a:xfrm>
          <a:prstGeom prst="rect">
            <a:avLst/>
          </a:prstGeom>
          <a:noFill/>
        </p:spPr>
        <p:txBody>
          <a:bodyPr wrap="square" rtlCol="0">
            <a:spAutoFit/>
          </a:bodyPr>
          <a:lstStyle/>
          <a:p>
            <a:r>
              <a:rPr lang="en-US" altLang="zh-CN" sz="2000" dirty="0" err="1">
                <a:cs typeface="Arial" panose="020B0604020202020204" pitchFamily="34" charset="0"/>
              </a:rPr>
              <a:t>Zhixing</a:t>
            </a:r>
            <a:r>
              <a:rPr lang="en-US" altLang="zh-CN" sz="2000" dirty="0">
                <a:cs typeface="Arial" panose="020B0604020202020204" pitchFamily="34" charset="0"/>
              </a:rPr>
              <a:t> Yang  5524726                                   Contribution: 25%</a:t>
            </a:r>
          </a:p>
          <a:p>
            <a:r>
              <a:rPr lang="en-AU" altLang="zh-CN" sz="2000" dirty="0" err="1">
                <a:cs typeface="Arial" panose="020B0604020202020204" pitchFamily="34" charset="0"/>
              </a:rPr>
              <a:t>Charottama</a:t>
            </a:r>
            <a:r>
              <a:rPr lang="en-AU" altLang="zh-CN" sz="2000" dirty="0">
                <a:cs typeface="Arial" panose="020B0604020202020204" pitchFamily="34" charset="0"/>
              </a:rPr>
              <a:t> O. Damara  6599126                   </a:t>
            </a:r>
            <a:r>
              <a:rPr lang="en-US" altLang="zh-CN" sz="2000" dirty="0">
                <a:cs typeface="Arial" panose="020B0604020202020204" pitchFamily="34" charset="0"/>
              </a:rPr>
              <a:t>Contribution: </a:t>
            </a:r>
            <a:r>
              <a:rPr lang="en-AU" altLang="zh-CN" sz="2000" dirty="0">
                <a:cs typeface="Arial" panose="020B0604020202020204" pitchFamily="34" charset="0"/>
              </a:rPr>
              <a:t>25%</a:t>
            </a:r>
            <a:endParaRPr lang="en-AU" altLang="zh-CN" sz="2000" b="0" dirty="0">
              <a:effectLst/>
              <a:cs typeface="Arial" panose="020B0604020202020204" pitchFamily="34" charset="0"/>
            </a:endParaRPr>
          </a:p>
          <a:p>
            <a:r>
              <a:rPr lang="en-AU" altLang="zh-CN" sz="2000" dirty="0" err="1">
                <a:cs typeface="Arial" panose="020B0604020202020204" pitchFamily="34" charset="0"/>
              </a:rPr>
              <a:t>Christophorus</a:t>
            </a:r>
            <a:r>
              <a:rPr lang="en-AU" altLang="zh-CN" sz="2000" dirty="0">
                <a:cs typeface="Arial" panose="020B0604020202020204" pitchFamily="34" charset="0"/>
              </a:rPr>
              <a:t> Ivan </a:t>
            </a:r>
            <a:r>
              <a:rPr lang="en-AU" altLang="zh-CN" sz="2000" dirty="0" err="1">
                <a:cs typeface="Arial" panose="020B0604020202020204" pitchFamily="34" charset="0"/>
              </a:rPr>
              <a:t>Darmasaputra</a:t>
            </a:r>
            <a:r>
              <a:rPr lang="en-AU" altLang="zh-CN" sz="2000" dirty="0">
                <a:cs typeface="Arial" panose="020B0604020202020204" pitchFamily="34" charset="0"/>
              </a:rPr>
              <a:t>  5699551   </a:t>
            </a:r>
            <a:r>
              <a:rPr lang="en-US" altLang="zh-CN" sz="2000" dirty="0">
                <a:cs typeface="Arial" panose="020B0604020202020204" pitchFamily="34" charset="0"/>
              </a:rPr>
              <a:t>Contribution: </a:t>
            </a:r>
            <a:r>
              <a:rPr lang="en-AU" altLang="zh-CN" sz="2000" dirty="0">
                <a:cs typeface="Arial" panose="020B0604020202020204" pitchFamily="34" charset="0"/>
              </a:rPr>
              <a:t>25%</a:t>
            </a:r>
          </a:p>
          <a:p>
            <a:r>
              <a:rPr lang="en-AU" altLang="zh-CN" sz="2000" b="0" dirty="0" err="1">
                <a:effectLst/>
                <a:cs typeface="Arial" panose="020B0604020202020204" pitchFamily="34" charset="0"/>
              </a:rPr>
              <a:t>Zhiyu</a:t>
            </a:r>
            <a:r>
              <a:rPr lang="en-AU" altLang="zh-CN" sz="2000" dirty="0">
                <a:cs typeface="Arial" panose="020B0604020202020204" pitchFamily="34" charset="0"/>
              </a:rPr>
              <a:t> Tong 5429274                                       </a:t>
            </a:r>
            <a:r>
              <a:rPr lang="en-US" altLang="zh-CN" sz="2000" dirty="0">
                <a:cs typeface="Arial" panose="020B0604020202020204" pitchFamily="34" charset="0"/>
              </a:rPr>
              <a:t>Contribution: </a:t>
            </a:r>
            <a:r>
              <a:rPr lang="en-AU" altLang="zh-CN" sz="2000" dirty="0">
                <a:cs typeface="Arial" panose="020B0604020202020204" pitchFamily="34" charset="0"/>
              </a:rPr>
              <a:t>25%</a:t>
            </a:r>
          </a:p>
          <a:p>
            <a:endParaRPr lang="en-AU" altLang="zh-CN" sz="2000" b="0" dirty="0">
              <a:effectLst/>
              <a:cs typeface="Arial" panose="020B0604020202020204" pitchFamily="34" charset="0"/>
            </a:endParaRPr>
          </a:p>
          <a:p>
            <a:br>
              <a:rPr lang="en-AU" altLang="zh-CN" sz="3200" dirty="0"/>
            </a:br>
            <a:endParaRPr lang="zh-CN" altLang="en-US" sz="3200" dirty="0"/>
          </a:p>
        </p:txBody>
      </p:sp>
    </p:spTree>
    <p:extLst>
      <p:ext uri="{BB962C8B-B14F-4D97-AF65-F5344CB8AC3E}">
        <p14:creationId xmlns:p14="http://schemas.microsoft.com/office/powerpoint/2010/main" val="17601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224507" cy="584775"/>
          </a:xfrm>
          <a:prstGeom prst="rect">
            <a:avLst/>
          </a:prstGeom>
        </p:spPr>
        <p:txBody>
          <a:bodyPr wrap="none">
            <a:spAutoFit/>
          </a:bodyPr>
          <a:lstStyle/>
          <a:p>
            <a:pPr lvl="0"/>
            <a:r>
              <a:rPr lang="en-US" altLang="zh-CN" sz="3200" dirty="0">
                <a:solidFill>
                  <a:srgbClr val="1E5CA8"/>
                </a:solidFill>
              </a:rPr>
              <a:t>Data Values Distribution Plot</a:t>
            </a:r>
            <a:endParaRPr kumimoji="0" lang="zh-CN" altLang="en-US" sz="3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209523E4-CB69-4CBC-A50F-E74F00B0F3F3}"/>
              </a:ext>
            </a:extLst>
          </p:cNvPr>
          <p:cNvPicPr>
            <a:picLocks noChangeAspect="1"/>
          </p:cNvPicPr>
          <p:nvPr/>
        </p:nvPicPr>
        <p:blipFill>
          <a:blip r:embed="rId2"/>
          <a:stretch>
            <a:fillRect/>
          </a:stretch>
        </p:blipFill>
        <p:spPr>
          <a:xfrm>
            <a:off x="508866" y="1208087"/>
            <a:ext cx="7785389" cy="4194307"/>
          </a:xfrm>
          <a:prstGeom prst="rect">
            <a:avLst/>
          </a:prstGeom>
        </p:spPr>
      </p:pic>
      <p:sp>
        <p:nvSpPr>
          <p:cNvPr id="7" name="文本框 6">
            <a:extLst>
              <a:ext uri="{FF2B5EF4-FFF2-40B4-BE49-F238E27FC236}">
                <a16:creationId xmlns:a16="http://schemas.microsoft.com/office/drawing/2014/main" id="{D8F2A270-7EB8-441F-BD47-53F062DD8FF7}"/>
              </a:ext>
            </a:extLst>
          </p:cNvPr>
          <p:cNvSpPr txBox="1"/>
          <p:nvPr/>
        </p:nvSpPr>
        <p:spPr>
          <a:xfrm>
            <a:off x="6299199" y="596895"/>
            <a:ext cx="5643418" cy="7232749"/>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3"/>
              </a:buBlip>
            </a:pPr>
            <a:endParaRPr lang="en-US" altLang="zh-CN" sz="2000" dirty="0"/>
          </a:p>
          <a:p>
            <a:pPr marL="2114550" lvl="4" indent="-285750">
              <a:buBlip>
                <a:blip r:embed="rId3"/>
              </a:buBlip>
            </a:pPr>
            <a:endParaRPr lang="en-US" altLang="zh-CN" sz="2000" dirty="0"/>
          </a:p>
          <a:p>
            <a:pPr marL="2114550" lvl="4" indent="-285750">
              <a:buBlip>
                <a:blip r:embed="rId3"/>
              </a:buBlip>
            </a:pPr>
            <a:endParaRPr lang="en-US" altLang="zh-CN" sz="2000" dirty="0"/>
          </a:p>
          <a:p>
            <a:pPr marL="2114550" lvl="4" indent="-285750">
              <a:buBlip>
                <a:blip r:embed="rId3"/>
              </a:buBlip>
            </a:pPr>
            <a:r>
              <a:rPr lang="en-US" altLang="zh-CN" sz="2000" dirty="0"/>
              <a:t>Show first 12 columns which are timbre average</a:t>
            </a:r>
          </a:p>
          <a:p>
            <a:pPr marL="2114550" lvl="4" indent="-285750">
              <a:buBlip>
                <a:blip r:embed="rId3"/>
              </a:buBlip>
            </a:pPr>
            <a:endParaRPr lang="en-US" altLang="zh-CN" sz="2000" dirty="0"/>
          </a:p>
          <a:p>
            <a:pPr marL="2114550" lvl="4" indent="-285750">
              <a:buBlip>
                <a:blip r:embed="rId3"/>
              </a:buBlip>
            </a:pPr>
            <a:r>
              <a:rPr lang="en-US" altLang="zh-CN" sz="2000" dirty="0"/>
              <a:t>Can see the range is from minus 300 to 400</a:t>
            </a:r>
          </a:p>
          <a:p>
            <a:pPr lvl="4"/>
            <a:endParaRPr lang="en-US" altLang="zh-CN" sz="2000" dirty="0"/>
          </a:p>
          <a:p>
            <a:pPr marL="2114550" lvl="4" indent="-285750">
              <a:buBlip>
                <a:blip r:embed="rId3"/>
              </a:buBlip>
            </a:pPr>
            <a:r>
              <a:rPr lang="en-US" altLang="zh-CN" sz="2000" dirty="0"/>
              <a:t>Most of the data values near to 0</a:t>
            </a:r>
          </a:p>
          <a:p>
            <a:pPr marL="2114550" lvl="4" indent="-285750">
              <a:buBlip>
                <a:blip r:embed="rId3"/>
              </a:buBlip>
            </a:pPr>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spTree>
    <p:extLst>
      <p:ext uri="{BB962C8B-B14F-4D97-AF65-F5344CB8AC3E}">
        <p14:creationId xmlns:p14="http://schemas.microsoft.com/office/powerpoint/2010/main" val="15423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589718" cy="584775"/>
          </a:xfrm>
          <a:prstGeom prst="rect">
            <a:avLst/>
          </a:prstGeom>
        </p:spPr>
        <p:txBody>
          <a:bodyPr wrap="none">
            <a:spAutoFit/>
          </a:bodyPr>
          <a:lstStyle/>
          <a:p>
            <a:pPr lvl="0"/>
            <a:r>
              <a:rPr lang="en-US" altLang="zh-CN" sz="3200" dirty="0">
                <a:solidFill>
                  <a:srgbClr val="1E5CA8"/>
                </a:solidFill>
              </a:rPr>
              <a:t>The First 10 Samples Plot</a:t>
            </a:r>
            <a:endParaRPr kumimoji="0" lang="zh-CN" altLang="en-US" sz="3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D8F2A270-7EB8-441F-BD47-53F062DD8FF7}"/>
              </a:ext>
            </a:extLst>
          </p:cNvPr>
          <p:cNvSpPr txBox="1"/>
          <p:nvPr/>
        </p:nvSpPr>
        <p:spPr>
          <a:xfrm>
            <a:off x="6299199" y="596895"/>
            <a:ext cx="5643418" cy="6617196"/>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Mostly samples have high values between column 12 and 20</a:t>
            </a:r>
          </a:p>
          <a:p>
            <a:pPr lvl="4"/>
            <a:endParaRPr lang="en-US" altLang="zh-CN" sz="2000" dirty="0"/>
          </a:p>
          <a:p>
            <a:pPr marL="2114550" lvl="4" indent="-285750">
              <a:buBlip>
                <a:blip r:embed="rId2"/>
              </a:buBlip>
            </a:pPr>
            <a:r>
              <a:rPr lang="en-US" altLang="zh-CN" sz="2000" dirty="0"/>
              <a:t>Have lowest values between column 22 and 28</a:t>
            </a:r>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2" name="图片 1">
            <a:extLst>
              <a:ext uri="{FF2B5EF4-FFF2-40B4-BE49-F238E27FC236}">
                <a16:creationId xmlns:a16="http://schemas.microsoft.com/office/drawing/2014/main" id="{22EF675A-E9FD-447B-A73A-A94A762A2CC0}"/>
              </a:ext>
            </a:extLst>
          </p:cNvPr>
          <p:cNvPicPr>
            <a:picLocks noChangeAspect="1"/>
          </p:cNvPicPr>
          <p:nvPr/>
        </p:nvPicPr>
        <p:blipFill>
          <a:blip r:embed="rId3"/>
          <a:stretch>
            <a:fillRect/>
          </a:stretch>
        </p:blipFill>
        <p:spPr>
          <a:xfrm>
            <a:off x="591129" y="1962509"/>
            <a:ext cx="7564580" cy="3066927"/>
          </a:xfrm>
          <a:prstGeom prst="rect">
            <a:avLst/>
          </a:prstGeom>
        </p:spPr>
      </p:pic>
    </p:spTree>
    <p:extLst>
      <p:ext uri="{BB962C8B-B14F-4D97-AF65-F5344CB8AC3E}">
        <p14:creationId xmlns:p14="http://schemas.microsoft.com/office/powerpoint/2010/main" val="341619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858201" cy="584775"/>
          </a:xfrm>
          <a:prstGeom prst="rect">
            <a:avLst/>
          </a:prstGeom>
        </p:spPr>
        <p:txBody>
          <a:bodyPr wrap="none">
            <a:spAutoFit/>
          </a:bodyPr>
          <a:lstStyle/>
          <a:p>
            <a:pPr lvl="0"/>
            <a:r>
              <a:rPr lang="en-US" altLang="zh-CN" sz="3200" dirty="0">
                <a:solidFill>
                  <a:srgbClr val="1E5CA8"/>
                </a:solidFill>
              </a:rPr>
              <a:t>Skewness</a:t>
            </a:r>
            <a:endParaRPr lang="zh-CN" altLang="en-US" sz="3200" dirty="0">
              <a:solidFill>
                <a:prstClr val="black"/>
              </a:solidFill>
            </a:endParaRPr>
          </a:p>
        </p:txBody>
      </p:sp>
      <p:sp>
        <p:nvSpPr>
          <p:cNvPr id="7" name="文本框 6">
            <a:extLst>
              <a:ext uri="{FF2B5EF4-FFF2-40B4-BE49-F238E27FC236}">
                <a16:creationId xmlns:a16="http://schemas.microsoft.com/office/drawing/2014/main" id="{D8F2A270-7EB8-441F-BD47-53F062DD8FF7}"/>
              </a:ext>
            </a:extLst>
          </p:cNvPr>
          <p:cNvSpPr txBox="1"/>
          <p:nvPr/>
        </p:nvSpPr>
        <p:spPr>
          <a:xfrm>
            <a:off x="6299199" y="596895"/>
            <a:ext cx="5643418" cy="6309420"/>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Five number summary of the target</a:t>
            </a:r>
          </a:p>
          <a:p>
            <a:pPr marL="2114550" lvl="4" indent="-285750">
              <a:buBlip>
                <a:blip r:embed="rId2"/>
              </a:buBlip>
            </a:pPr>
            <a:endParaRPr lang="en-US" altLang="zh-CN" sz="2000" dirty="0"/>
          </a:p>
          <a:p>
            <a:pPr marL="2114550" lvl="4" indent="-285750">
              <a:buBlip>
                <a:blip r:embed="rId2"/>
              </a:buBlip>
            </a:pPr>
            <a:r>
              <a:rPr lang="en-US" altLang="zh-CN" sz="2000" dirty="0"/>
              <a:t>Distribution is left skewed</a:t>
            </a:r>
          </a:p>
          <a:p>
            <a:pPr marL="2114550" lvl="4" indent="-285750">
              <a:buBlip>
                <a:blip r:embed="rId2"/>
              </a:buBlip>
            </a:pPr>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5" name="图片 4">
            <a:extLst>
              <a:ext uri="{FF2B5EF4-FFF2-40B4-BE49-F238E27FC236}">
                <a16:creationId xmlns:a16="http://schemas.microsoft.com/office/drawing/2014/main" id="{5FD8E8A3-215F-4784-945B-1D36DF3A5856}"/>
              </a:ext>
            </a:extLst>
          </p:cNvPr>
          <p:cNvPicPr>
            <a:picLocks noChangeAspect="1"/>
          </p:cNvPicPr>
          <p:nvPr/>
        </p:nvPicPr>
        <p:blipFill>
          <a:blip r:embed="rId3"/>
          <a:stretch>
            <a:fillRect/>
          </a:stretch>
        </p:blipFill>
        <p:spPr>
          <a:xfrm>
            <a:off x="1847704" y="772387"/>
            <a:ext cx="3933825" cy="3467100"/>
          </a:xfrm>
          <a:prstGeom prst="rect">
            <a:avLst/>
          </a:prstGeom>
        </p:spPr>
      </p:pic>
      <p:pic>
        <p:nvPicPr>
          <p:cNvPr id="2" name="图片 1">
            <a:extLst>
              <a:ext uri="{FF2B5EF4-FFF2-40B4-BE49-F238E27FC236}">
                <a16:creationId xmlns:a16="http://schemas.microsoft.com/office/drawing/2014/main" id="{DBB8647C-9F03-4BDC-8370-B89FCC168E29}"/>
              </a:ext>
            </a:extLst>
          </p:cNvPr>
          <p:cNvPicPr>
            <a:picLocks noChangeAspect="1"/>
          </p:cNvPicPr>
          <p:nvPr/>
        </p:nvPicPr>
        <p:blipFill>
          <a:blip r:embed="rId4"/>
          <a:stretch>
            <a:fillRect/>
          </a:stretch>
        </p:blipFill>
        <p:spPr>
          <a:xfrm>
            <a:off x="1847704" y="4578426"/>
            <a:ext cx="2031838" cy="942137"/>
          </a:xfrm>
          <a:prstGeom prst="rect">
            <a:avLst/>
          </a:prstGeom>
        </p:spPr>
      </p:pic>
    </p:spTree>
    <p:extLst>
      <p:ext uri="{BB962C8B-B14F-4D97-AF65-F5344CB8AC3E}">
        <p14:creationId xmlns:p14="http://schemas.microsoft.com/office/powerpoint/2010/main" val="392578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459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041491" cy="584775"/>
          </a:xfrm>
          <a:prstGeom prst="rect">
            <a:avLst/>
          </a:prstGeom>
        </p:spPr>
        <p:txBody>
          <a:bodyPr wrap="none">
            <a:spAutoFit/>
          </a:bodyPr>
          <a:lstStyle/>
          <a:p>
            <a:pPr lvl="0"/>
            <a:r>
              <a:rPr lang="en-US" altLang="zh-CN" sz="3200" dirty="0">
                <a:solidFill>
                  <a:srgbClr val="1E5CA8"/>
                </a:solidFill>
              </a:rPr>
              <a:t>Spark </a:t>
            </a:r>
            <a:r>
              <a:rPr lang="en-US" altLang="zh-CN" sz="3200" dirty="0" err="1">
                <a:solidFill>
                  <a:srgbClr val="1E5CA8"/>
                </a:solidFill>
              </a:rPr>
              <a:t>MLlib</a:t>
            </a:r>
            <a:r>
              <a:rPr lang="en-US" altLang="zh-CN" sz="3200" dirty="0">
                <a:solidFill>
                  <a:srgbClr val="1E5CA8"/>
                </a:solidFill>
              </a:rPr>
              <a:t> Modeling</a:t>
            </a:r>
          </a:p>
        </p:txBody>
      </p:sp>
      <p:sp>
        <p:nvSpPr>
          <p:cNvPr id="9" name="文本框 8">
            <a:extLst>
              <a:ext uri="{FF2B5EF4-FFF2-40B4-BE49-F238E27FC236}">
                <a16:creationId xmlns:a16="http://schemas.microsoft.com/office/drawing/2014/main" id="{7544FAC0-F830-44E1-9C4D-E95EE899982F}"/>
              </a:ext>
            </a:extLst>
          </p:cNvPr>
          <p:cNvSpPr txBox="1"/>
          <p:nvPr/>
        </p:nvSpPr>
        <p:spPr>
          <a:xfrm>
            <a:off x="-109040" y="584775"/>
            <a:ext cx="8052047" cy="590931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Decision Tree Regressor</a:t>
            </a:r>
          </a:p>
          <a:p>
            <a:pPr lvl="3"/>
            <a:endParaRPr lang="en-US" altLang="zh-CN" sz="2000" dirty="0"/>
          </a:p>
          <a:p>
            <a:pPr marL="1657350" lvl="3" indent="-285750">
              <a:buBlip>
                <a:blip r:embed="rId2"/>
              </a:buBlip>
            </a:pPr>
            <a:r>
              <a:rPr lang="en-US" altLang="zh-CN" sz="2000" dirty="0"/>
              <a:t>Random Forest Regressor</a:t>
            </a:r>
          </a:p>
          <a:p>
            <a:pPr lvl="3"/>
            <a:endParaRPr lang="en-US" altLang="zh-CN" sz="2000" dirty="0"/>
          </a:p>
          <a:p>
            <a:pPr marL="1657350" lvl="3" indent="-285750">
              <a:buBlip>
                <a:blip r:embed="rId2"/>
              </a:buBlip>
            </a:pPr>
            <a:r>
              <a:rPr lang="en-US" altLang="zh-CN" sz="2000" dirty="0"/>
              <a:t>Decision Tree Regressor</a:t>
            </a:r>
            <a:endParaRPr lang="en-US" altLang="zh-CN"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
        <p:nvSpPr>
          <p:cNvPr id="2" name="矩形 1">
            <a:extLst>
              <a:ext uri="{FF2B5EF4-FFF2-40B4-BE49-F238E27FC236}">
                <a16:creationId xmlns:a16="http://schemas.microsoft.com/office/drawing/2014/main" id="{F511B80B-2A8E-4DB8-851D-BE4DA210D9AD}"/>
              </a:ext>
            </a:extLst>
          </p:cNvPr>
          <p:cNvSpPr/>
          <p:nvPr/>
        </p:nvSpPr>
        <p:spPr>
          <a:xfrm>
            <a:off x="1230585" y="3354764"/>
            <a:ext cx="5966698" cy="369332"/>
          </a:xfrm>
          <a:prstGeom prst="rect">
            <a:avLst/>
          </a:prstGeom>
        </p:spPr>
        <p:txBody>
          <a:bodyPr wrap="none">
            <a:spAutoFit/>
          </a:bodyPr>
          <a:lstStyle/>
          <a:p>
            <a:r>
              <a:rPr lang="en-US" altLang="zh-CN" dirty="0"/>
              <a:t>Every model are evaluated with MSE (Mean Squared Error)</a:t>
            </a:r>
          </a:p>
        </p:txBody>
      </p:sp>
    </p:spTree>
    <p:extLst>
      <p:ext uri="{BB962C8B-B14F-4D97-AF65-F5344CB8AC3E}">
        <p14:creationId xmlns:p14="http://schemas.microsoft.com/office/powerpoint/2010/main" val="33672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3499676" cy="584775"/>
          </a:xfrm>
          <a:prstGeom prst="rect">
            <a:avLst/>
          </a:prstGeom>
        </p:spPr>
        <p:txBody>
          <a:bodyPr wrap="none">
            <a:spAutoFit/>
          </a:bodyPr>
          <a:lstStyle/>
          <a:p>
            <a:pPr lvl="0"/>
            <a:r>
              <a:rPr lang="en-US" altLang="zh-CN" sz="3200" dirty="0">
                <a:solidFill>
                  <a:srgbClr val="1E5CA8"/>
                </a:solidFill>
              </a:rPr>
              <a:t>Evaluation Method</a:t>
            </a:r>
          </a:p>
        </p:txBody>
      </p:sp>
      <p:sp>
        <p:nvSpPr>
          <p:cNvPr id="9" name="文本框 8">
            <a:extLst>
              <a:ext uri="{FF2B5EF4-FFF2-40B4-BE49-F238E27FC236}">
                <a16:creationId xmlns:a16="http://schemas.microsoft.com/office/drawing/2014/main" id="{7544FAC0-F830-44E1-9C4D-E95EE899982F}"/>
              </a:ext>
            </a:extLst>
          </p:cNvPr>
          <p:cNvSpPr txBox="1"/>
          <p:nvPr/>
        </p:nvSpPr>
        <p:spPr>
          <a:xfrm>
            <a:off x="-575731" y="292387"/>
            <a:ext cx="8052047" cy="683264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We determine which model performs best by comparing which model has the best MSE results on the validation set. </a:t>
            </a:r>
          </a:p>
          <a:p>
            <a:pPr lvl="3"/>
            <a:endParaRPr lang="en-US" altLang="zh-CN" sz="2000" dirty="0"/>
          </a:p>
          <a:p>
            <a:pPr marL="1657350" lvl="3" indent="-285750">
              <a:buBlip>
                <a:blip r:embed="rId2"/>
              </a:buBlip>
            </a:pPr>
            <a:r>
              <a:rPr lang="en-US" altLang="zh-CN" sz="2000" dirty="0"/>
              <a:t>In the regression model, these two types of verification can determine the difference between the predicted data and the original data.</a:t>
            </a:r>
          </a:p>
          <a:p>
            <a:pPr marL="1657350" lvl="3" indent="-285750">
              <a:buBlip>
                <a:blip r:embed="rId2"/>
              </a:buBlip>
            </a:pPr>
            <a:endParaRPr lang="en-US" altLang="zh-CN" sz="2000"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1028" name="Picture 4">
            <a:extLst>
              <a:ext uri="{FF2B5EF4-FFF2-40B4-BE49-F238E27FC236}">
                <a16:creationId xmlns:a16="http://schemas.microsoft.com/office/drawing/2014/main" id="{0C3AD955-3C80-4B69-A339-244FE160E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057" y="3708707"/>
            <a:ext cx="4924470" cy="86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392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190845" cy="584775"/>
          </a:xfrm>
          <a:prstGeom prst="rect">
            <a:avLst/>
          </a:prstGeom>
        </p:spPr>
        <p:txBody>
          <a:bodyPr wrap="none">
            <a:spAutoFit/>
          </a:bodyPr>
          <a:lstStyle/>
          <a:p>
            <a:pPr lvl="0"/>
            <a:r>
              <a:rPr lang="en-US" altLang="zh-CN" sz="3200" dirty="0">
                <a:solidFill>
                  <a:srgbClr val="1E5CA8"/>
                </a:solidFill>
              </a:rPr>
              <a:t>Data Preprocess For </a:t>
            </a:r>
            <a:r>
              <a:rPr lang="en-US" altLang="zh-CN" sz="3200" dirty="0" err="1">
                <a:solidFill>
                  <a:srgbClr val="1E5CA8"/>
                </a:solidFill>
              </a:rPr>
              <a:t>Pyspark</a:t>
            </a:r>
            <a:endParaRPr lang="en-US" altLang="zh-CN" sz="3200" dirty="0">
              <a:solidFill>
                <a:srgbClr val="1E5CA8"/>
              </a:solidFill>
            </a:endParaRPr>
          </a:p>
        </p:txBody>
      </p:sp>
      <p:sp>
        <p:nvSpPr>
          <p:cNvPr id="9" name="文本框 8">
            <a:extLst>
              <a:ext uri="{FF2B5EF4-FFF2-40B4-BE49-F238E27FC236}">
                <a16:creationId xmlns:a16="http://schemas.microsoft.com/office/drawing/2014/main" id="{7544FAC0-F830-44E1-9C4D-E95EE899982F}"/>
              </a:ext>
            </a:extLst>
          </p:cNvPr>
          <p:cNvSpPr txBox="1"/>
          <p:nvPr/>
        </p:nvSpPr>
        <p:spPr>
          <a:xfrm>
            <a:off x="-611242" y="150345"/>
            <a:ext cx="8052047" cy="590931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The dataset has one label and 90 non-label attributes</a:t>
            </a:r>
          </a:p>
          <a:p>
            <a:pPr marL="1657350" lvl="3" indent="-285750">
              <a:buBlip>
                <a:blip r:embed="rId2"/>
              </a:buBlip>
            </a:pPr>
            <a:endParaRPr lang="en-US" altLang="zh-CN" sz="2000" dirty="0"/>
          </a:p>
          <a:p>
            <a:pPr marL="1657350" lvl="3" indent="-285750">
              <a:buBlip>
                <a:blip r:embed="rId2"/>
              </a:buBlip>
            </a:pPr>
            <a:r>
              <a:rPr lang="en-US" altLang="zh-CN" sz="2000" dirty="0"/>
              <a:t>With the 90 non- </a:t>
            </a:r>
            <a:r>
              <a:rPr lang="en-US" altLang="zh-CN" sz="2000" dirty="0" err="1"/>
              <a:t>lebal</a:t>
            </a:r>
            <a:r>
              <a:rPr lang="en-US" altLang="zh-CN" sz="2000" dirty="0"/>
              <a:t> attributes are assembled using Vector Assembler.</a:t>
            </a:r>
          </a:p>
          <a:p>
            <a:pPr lvl="3"/>
            <a:endParaRPr lang="en-US" altLang="zh-CN" sz="2000"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2052" name="Picture 4">
            <a:extLst>
              <a:ext uri="{FF2B5EF4-FFF2-40B4-BE49-F238E27FC236}">
                <a16:creationId xmlns:a16="http://schemas.microsoft.com/office/drawing/2014/main" id="{DAB72B1C-1754-4F4B-9602-B14E64355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999" y="2796817"/>
            <a:ext cx="7515133" cy="35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96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031873" cy="584775"/>
          </a:xfrm>
          <a:prstGeom prst="rect">
            <a:avLst/>
          </a:prstGeom>
        </p:spPr>
        <p:txBody>
          <a:bodyPr wrap="none">
            <a:spAutoFit/>
          </a:bodyPr>
          <a:lstStyle/>
          <a:p>
            <a:pPr lvl="0"/>
            <a:r>
              <a:rPr lang="en-US" altLang="zh-CN" sz="3200" dirty="0">
                <a:solidFill>
                  <a:srgbClr val="1E5CA8"/>
                </a:solidFill>
              </a:rPr>
              <a:t>Data Split For </a:t>
            </a:r>
            <a:r>
              <a:rPr lang="en-US" altLang="zh-CN" sz="3200" dirty="0" err="1">
                <a:solidFill>
                  <a:srgbClr val="1E5CA8"/>
                </a:solidFill>
              </a:rPr>
              <a:t>Pyspark</a:t>
            </a:r>
            <a:endParaRPr lang="en-US" altLang="zh-CN" sz="3200" dirty="0">
              <a:solidFill>
                <a:srgbClr val="1E5CA8"/>
              </a:solidFill>
            </a:endParaRPr>
          </a:p>
        </p:txBody>
      </p:sp>
      <p:sp>
        <p:nvSpPr>
          <p:cNvPr id="9" name="文本框 8">
            <a:extLst>
              <a:ext uri="{FF2B5EF4-FFF2-40B4-BE49-F238E27FC236}">
                <a16:creationId xmlns:a16="http://schemas.microsoft.com/office/drawing/2014/main" id="{7544FAC0-F830-44E1-9C4D-E95EE899982F}"/>
              </a:ext>
            </a:extLst>
          </p:cNvPr>
          <p:cNvSpPr txBox="1"/>
          <p:nvPr/>
        </p:nvSpPr>
        <p:spPr>
          <a:xfrm>
            <a:off x="-834501" y="194733"/>
            <a:ext cx="12118019" cy="5293757"/>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By using limit() and sort(), the sample data is successfully segmented into a training set with 463,715 data volumes and a test set with 51,630 data volumes.</a:t>
            </a:r>
          </a:p>
          <a:p>
            <a:pPr lvl="3"/>
            <a:endParaRPr lang="en-US" altLang="zh-CN" sz="2000"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3078" name="Picture 6">
            <a:extLst>
              <a:ext uri="{FF2B5EF4-FFF2-40B4-BE49-F238E27FC236}">
                <a16:creationId xmlns:a16="http://schemas.microsoft.com/office/drawing/2014/main" id="{563C5A53-766F-4729-A723-2B705A5F7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01" y="2131792"/>
            <a:ext cx="7690529" cy="388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7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662127" cy="584775"/>
          </a:xfrm>
          <a:prstGeom prst="rect">
            <a:avLst/>
          </a:prstGeom>
        </p:spPr>
        <p:txBody>
          <a:bodyPr wrap="none">
            <a:spAutoFit/>
          </a:bodyPr>
          <a:lstStyle/>
          <a:p>
            <a:pPr lvl="0"/>
            <a:r>
              <a:rPr lang="en-US" altLang="zh-CN" sz="3200" dirty="0">
                <a:solidFill>
                  <a:srgbClr val="1E5CA8"/>
                </a:solidFill>
              </a:rPr>
              <a:t>Decision Tree Regressor Model</a:t>
            </a:r>
          </a:p>
        </p:txBody>
      </p:sp>
      <p:sp>
        <p:nvSpPr>
          <p:cNvPr id="2" name="矩形 1">
            <a:extLst>
              <a:ext uri="{FF2B5EF4-FFF2-40B4-BE49-F238E27FC236}">
                <a16:creationId xmlns:a16="http://schemas.microsoft.com/office/drawing/2014/main" id="{F101179A-C044-4D69-9B20-877E0A7CE49D}"/>
              </a:ext>
            </a:extLst>
          </p:cNvPr>
          <p:cNvSpPr/>
          <p:nvPr/>
        </p:nvSpPr>
        <p:spPr>
          <a:xfrm>
            <a:off x="-278952" y="584775"/>
            <a:ext cx="10222800" cy="5324535"/>
          </a:xfrm>
          <a:prstGeom prst="rect">
            <a:avLst/>
          </a:prstGeom>
        </p:spPr>
        <p:txBody>
          <a:bodyPr wrap="square">
            <a:spAutoFit/>
          </a:bodyPr>
          <a:lstStyle/>
          <a:p>
            <a:endParaRPr lang="en-US" altLang="zh-CN" sz="2000" dirty="0"/>
          </a:p>
          <a:p>
            <a:pPr marL="1657350" lvl="3" indent="-285750">
              <a:buBlip>
                <a:blip r:embed="rId2"/>
              </a:buBlip>
            </a:pPr>
            <a:r>
              <a:rPr lang="en-US" altLang="zh-CN" sz="2000" dirty="0">
                <a:solidFill>
                  <a:prstClr val="black"/>
                </a:solidFill>
              </a:rPr>
              <a:t>For models of decision tree regression, most attributes are set to default values, such as impurity (information gain calculation criteria), </a:t>
            </a:r>
            <a:r>
              <a:rPr lang="en-US" altLang="zh-CN" sz="2000" dirty="0" err="1">
                <a:solidFill>
                  <a:prstClr val="black"/>
                </a:solidFill>
              </a:rPr>
              <a:t>minInfoGain</a:t>
            </a:r>
            <a:r>
              <a:rPr lang="en-US" altLang="zh-CN" sz="2000" dirty="0">
                <a:solidFill>
                  <a:prstClr val="black"/>
                </a:solidFill>
              </a:rPr>
              <a:t> (minimum information gain required to split nodes). We decided to adjust </a:t>
            </a:r>
            <a:r>
              <a:rPr lang="en-US" altLang="zh-CN" sz="2000" dirty="0" err="1">
                <a:solidFill>
                  <a:prstClr val="black"/>
                </a:solidFill>
              </a:rPr>
              <a:t>maxBins</a:t>
            </a:r>
            <a:r>
              <a:rPr lang="en-US" altLang="zh-CN" sz="2000" dirty="0">
                <a:solidFill>
                  <a:prstClr val="black"/>
                </a:solidFill>
              </a:rPr>
              <a:t> and </a:t>
            </a:r>
            <a:r>
              <a:rPr lang="en-US" altLang="zh-CN" sz="2000" dirty="0" err="1">
                <a:solidFill>
                  <a:prstClr val="black"/>
                </a:solidFill>
              </a:rPr>
              <a:t>maxDepth</a:t>
            </a:r>
            <a:r>
              <a:rPr lang="en-US" altLang="zh-CN" sz="2000" dirty="0">
                <a:solidFill>
                  <a:prstClr val="black"/>
                </a:solidFill>
              </a:rPr>
              <a:t> to get the smallest possible MSE.</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When the parameter of the largest category is set to 5 in the Vector Indexer, the whole model has better results.</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As a result, when </a:t>
            </a:r>
            <a:r>
              <a:rPr lang="en-US" altLang="zh-CN" sz="2000" dirty="0" err="1">
                <a:solidFill>
                  <a:prstClr val="black"/>
                </a:solidFill>
              </a:rPr>
              <a:t>maxBins</a:t>
            </a:r>
            <a:r>
              <a:rPr lang="en-US" altLang="zh-CN" sz="2000" dirty="0">
                <a:solidFill>
                  <a:prstClr val="black"/>
                </a:solidFill>
              </a:rPr>
              <a:t> is 32 and </a:t>
            </a:r>
            <a:r>
              <a:rPr lang="en-US" altLang="zh-CN" sz="2000" dirty="0" err="1">
                <a:solidFill>
                  <a:prstClr val="black"/>
                </a:solidFill>
              </a:rPr>
              <a:t>maxDepth</a:t>
            </a:r>
            <a:r>
              <a:rPr lang="en-US" altLang="zh-CN" sz="2000" dirty="0">
                <a:solidFill>
                  <a:prstClr val="black"/>
                </a:solidFill>
              </a:rPr>
              <a:t> is 10, the decision tree can get the minimum MSE when the maximum category is set to 5, and the value is 94.3053.</a:t>
            </a:r>
          </a:p>
          <a:p>
            <a:pPr marL="1657350" lvl="3" indent="-285750">
              <a:buBlip>
                <a:blip r:embed="rId2"/>
              </a:buBlip>
            </a:pPr>
            <a:endParaRPr lang="en-US" altLang="zh-CN" sz="2000" dirty="0">
              <a:solidFill>
                <a:prstClr val="black"/>
              </a:solidFill>
            </a:endParaRPr>
          </a:p>
          <a:p>
            <a:endParaRPr lang="en-US" altLang="zh-CN" sz="2000" dirty="0"/>
          </a:p>
        </p:txBody>
      </p:sp>
      <p:pic>
        <p:nvPicPr>
          <p:cNvPr id="4100" name="Picture 4">
            <a:extLst>
              <a:ext uri="{FF2B5EF4-FFF2-40B4-BE49-F238E27FC236}">
                <a16:creationId xmlns:a16="http://schemas.microsoft.com/office/drawing/2014/main" id="{6794859F-7191-4BC2-9F92-EF4537B36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44" y="3363020"/>
            <a:ext cx="866775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7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958682" cy="584775"/>
          </a:xfrm>
          <a:prstGeom prst="rect">
            <a:avLst/>
          </a:prstGeom>
        </p:spPr>
        <p:txBody>
          <a:bodyPr wrap="none">
            <a:spAutoFit/>
          </a:bodyPr>
          <a:lstStyle/>
          <a:p>
            <a:pPr lvl="0"/>
            <a:r>
              <a:rPr lang="en-US" altLang="zh-CN" sz="3200" dirty="0">
                <a:solidFill>
                  <a:srgbClr val="1E5CA8"/>
                </a:solidFill>
              </a:rPr>
              <a:t>Random Forest Regressor Model</a:t>
            </a:r>
          </a:p>
        </p:txBody>
      </p:sp>
      <p:sp>
        <p:nvSpPr>
          <p:cNvPr id="2" name="矩形 1">
            <a:extLst>
              <a:ext uri="{FF2B5EF4-FFF2-40B4-BE49-F238E27FC236}">
                <a16:creationId xmlns:a16="http://schemas.microsoft.com/office/drawing/2014/main" id="{F101179A-C044-4D69-9B20-877E0A7CE49D}"/>
              </a:ext>
            </a:extLst>
          </p:cNvPr>
          <p:cNvSpPr/>
          <p:nvPr/>
        </p:nvSpPr>
        <p:spPr>
          <a:xfrm>
            <a:off x="-278952" y="584775"/>
            <a:ext cx="10222800" cy="5632311"/>
          </a:xfrm>
          <a:prstGeom prst="rect">
            <a:avLst/>
          </a:prstGeom>
        </p:spPr>
        <p:txBody>
          <a:bodyPr wrap="square">
            <a:spAutoFit/>
          </a:bodyPr>
          <a:lstStyle/>
          <a:p>
            <a:endParaRPr lang="en-US" altLang="zh-CN" sz="2000" dirty="0"/>
          </a:p>
          <a:p>
            <a:pPr marL="1657350" lvl="3" indent="-285750">
              <a:buBlip>
                <a:blip r:embed="rId2"/>
              </a:buBlip>
            </a:pPr>
            <a:r>
              <a:rPr lang="en-US" altLang="zh-CN" sz="2000" dirty="0">
                <a:solidFill>
                  <a:prstClr val="black"/>
                </a:solidFill>
              </a:rPr>
              <a:t>Because the results of decision tree regression are not good enough, and it is impossible to determine whether there is an impact of outliers, the choice of multiple forests such as random forests reduces the impact of single decision trees caused by outliers. Inaccurate and avoid the possibility of overfitting.</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However, random forests also have core shortcomings, and the calculation of comparisons is particularly large.</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As a result, when </a:t>
            </a:r>
            <a:r>
              <a:rPr lang="en-US" altLang="zh-CN" sz="2000" dirty="0" err="1">
                <a:solidFill>
                  <a:prstClr val="black"/>
                </a:solidFill>
              </a:rPr>
              <a:t>maxBins</a:t>
            </a:r>
            <a:r>
              <a:rPr lang="en-US" altLang="zh-CN" sz="2000" dirty="0">
                <a:solidFill>
                  <a:prstClr val="black"/>
                </a:solidFill>
              </a:rPr>
              <a:t> is 32 and </a:t>
            </a:r>
            <a:r>
              <a:rPr lang="en-US" altLang="zh-CN" sz="2000" dirty="0" err="1">
                <a:solidFill>
                  <a:prstClr val="black"/>
                </a:solidFill>
              </a:rPr>
              <a:t>maxDepth</a:t>
            </a:r>
            <a:r>
              <a:rPr lang="en-US" altLang="zh-CN" sz="2000" dirty="0">
                <a:solidFill>
                  <a:prstClr val="black"/>
                </a:solidFill>
              </a:rPr>
              <a:t> is 10, the decision tree can get the minimum MSE when the maximum category is set to 5, and the value is 94.3053.</a:t>
            </a:r>
          </a:p>
          <a:p>
            <a:pPr marL="1657350" lvl="3" indent="-285750">
              <a:buBlip>
                <a:blip r:embed="rId2"/>
              </a:buBlip>
            </a:pPr>
            <a:endParaRPr lang="en-US" altLang="zh-CN" sz="2000" dirty="0">
              <a:solidFill>
                <a:prstClr val="black"/>
              </a:solidFill>
            </a:endParaRPr>
          </a:p>
          <a:p>
            <a:endParaRPr lang="en-US" altLang="zh-CN" sz="2000" dirty="0"/>
          </a:p>
        </p:txBody>
      </p:sp>
      <p:pic>
        <p:nvPicPr>
          <p:cNvPr id="5124" name="Picture 4">
            <a:extLst>
              <a:ext uri="{FF2B5EF4-FFF2-40B4-BE49-F238E27FC236}">
                <a16:creationId xmlns:a16="http://schemas.microsoft.com/office/drawing/2014/main" id="{EC27017B-DEC4-461C-88A3-5A4E45336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698" y="3555507"/>
            <a:ext cx="88201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6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effectLst/>
                <a:uLnTx/>
                <a:uFillTx/>
                <a:latin typeface="等线" panose="020F0502020204030204"/>
                <a:ea typeface="等线" panose="02010600030101010101" pitchFamily="2" charset="-122"/>
                <a:cs typeface="+mn-cs"/>
              </a:rPr>
              <a:t>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138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525598" cy="584775"/>
          </a:xfrm>
          <a:prstGeom prst="rect">
            <a:avLst/>
          </a:prstGeom>
        </p:spPr>
        <p:txBody>
          <a:bodyPr wrap="none">
            <a:spAutoFit/>
          </a:bodyPr>
          <a:lstStyle/>
          <a:p>
            <a:pPr lvl="0"/>
            <a:r>
              <a:rPr lang="en-US" altLang="zh-CN" sz="3200" dirty="0">
                <a:solidFill>
                  <a:srgbClr val="1E5CA8"/>
                </a:solidFill>
              </a:rPr>
              <a:t>Linear Regression Model</a:t>
            </a:r>
          </a:p>
        </p:txBody>
      </p:sp>
      <p:sp>
        <p:nvSpPr>
          <p:cNvPr id="2" name="矩形 1">
            <a:extLst>
              <a:ext uri="{FF2B5EF4-FFF2-40B4-BE49-F238E27FC236}">
                <a16:creationId xmlns:a16="http://schemas.microsoft.com/office/drawing/2014/main" id="{F101179A-C044-4D69-9B20-877E0A7CE49D}"/>
              </a:ext>
            </a:extLst>
          </p:cNvPr>
          <p:cNvSpPr/>
          <p:nvPr/>
        </p:nvSpPr>
        <p:spPr>
          <a:xfrm>
            <a:off x="-341958" y="842227"/>
            <a:ext cx="10222800" cy="4401205"/>
          </a:xfrm>
          <a:prstGeom prst="rect">
            <a:avLst/>
          </a:prstGeom>
        </p:spPr>
        <p:txBody>
          <a:bodyPr wrap="square">
            <a:spAutoFit/>
          </a:bodyPr>
          <a:lstStyle/>
          <a:p>
            <a:pPr marL="1657350" lvl="3" indent="-285750">
              <a:buBlip>
                <a:blip r:embed="rId2"/>
              </a:buBlip>
            </a:pPr>
            <a:r>
              <a:rPr lang="en-US" altLang="zh-CN" sz="2000" dirty="0">
                <a:solidFill>
                  <a:prstClr val="black"/>
                </a:solidFill>
              </a:rPr>
              <a:t>Use linear regression to predict this data in </a:t>
            </a:r>
            <a:r>
              <a:rPr lang="en-US" altLang="zh-CN" sz="2000" dirty="0" err="1">
                <a:solidFill>
                  <a:prstClr val="black"/>
                </a:solidFill>
              </a:rPr>
              <a:t>pyspark</a:t>
            </a:r>
            <a:r>
              <a:rPr lang="en-US" altLang="zh-CN" sz="2000" dirty="0">
                <a:solidFill>
                  <a:prstClr val="black"/>
                </a:solidFill>
              </a:rPr>
              <a:t>. Two different regularizations are used to determine the range of the approximate data.</a:t>
            </a:r>
          </a:p>
          <a:p>
            <a:pPr lvl="3"/>
            <a:r>
              <a:rPr lang="en-US" altLang="zh-CN" sz="2000" dirty="0">
                <a:solidFill>
                  <a:prstClr val="black"/>
                </a:solidFill>
              </a:rPr>
              <a:t> </a:t>
            </a:r>
          </a:p>
          <a:p>
            <a:pPr marL="1657350" lvl="3" indent="-285750">
              <a:buBlip>
                <a:blip r:embed="rId2"/>
              </a:buBlip>
            </a:pPr>
            <a:r>
              <a:rPr lang="en-US" altLang="zh-CN" sz="2000" dirty="0">
                <a:solidFill>
                  <a:prstClr val="black"/>
                </a:solidFill>
              </a:rPr>
              <a:t>Use </a:t>
            </a:r>
            <a:r>
              <a:rPr lang="en-US" altLang="zh-CN" sz="2000" dirty="0" err="1">
                <a:solidFill>
                  <a:prstClr val="black"/>
                </a:solidFill>
              </a:rPr>
              <a:t>elasticNetParam</a:t>
            </a:r>
            <a:r>
              <a:rPr lang="en-US" altLang="zh-CN" sz="2000" dirty="0">
                <a:solidFill>
                  <a:prstClr val="black"/>
                </a:solidFill>
              </a:rPr>
              <a:t> in linear regression functions to aid in regularization. When </a:t>
            </a:r>
            <a:r>
              <a:rPr lang="en-US" altLang="zh-CN" sz="2000" dirty="0" err="1">
                <a:solidFill>
                  <a:prstClr val="black"/>
                </a:solidFill>
              </a:rPr>
              <a:t>elasticNetParam</a:t>
            </a:r>
            <a:r>
              <a:rPr lang="en-US" altLang="zh-CN" sz="2000" dirty="0">
                <a:solidFill>
                  <a:prstClr val="black"/>
                </a:solidFill>
              </a:rPr>
              <a:t> is 1, the model uses Lasso regression. When 0, the model uses </a:t>
            </a:r>
            <a:r>
              <a:rPr lang="en-US" altLang="zh-CN" sz="2000" dirty="0" err="1">
                <a:solidFill>
                  <a:prstClr val="black"/>
                </a:solidFill>
              </a:rPr>
              <a:t>redge</a:t>
            </a:r>
            <a:r>
              <a:rPr lang="en-US" altLang="zh-CN" sz="2000" dirty="0">
                <a:solidFill>
                  <a:prstClr val="black"/>
                </a:solidFill>
              </a:rPr>
              <a:t> regression. At the same time, the maximum number of iterations is controlled to 30 times. The regularization parameter is 0.3. </a:t>
            </a:r>
          </a:p>
          <a:p>
            <a:pPr lvl="3"/>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The MSE range for the final result is between 90.015526 and 94.589867 (the first is L2 and the last is L1)</a:t>
            </a:r>
            <a:endParaRPr lang="en-US" altLang="zh-CN" sz="2000" dirty="0"/>
          </a:p>
        </p:txBody>
      </p:sp>
      <p:pic>
        <p:nvPicPr>
          <p:cNvPr id="6148" name="Picture 4">
            <a:extLst>
              <a:ext uri="{FF2B5EF4-FFF2-40B4-BE49-F238E27FC236}">
                <a16:creationId xmlns:a16="http://schemas.microsoft.com/office/drawing/2014/main" id="{79E8210A-70BD-4B5E-91CF-A817D2CC0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540" y="3429001"/>
            <a:ext cx="8653510" cy="75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50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6548588" cy="584775"/>
          </a:xfrm>
          <a:prstGeom prst="rect">
            <a:avLst/>
          </a:prstGeom>
        </p:spPr>
        <p:txBody>
          <a:bodyPr wrap="none">
            <a:spAutoFit/>
          </a:bodyPr>
          <a:lstStyle/>
          <a:p>
            <a:pPr lvl="0"/>
            <a:r>
              <a:rPr lang="en-US" altLang="zh-CN" sz="3200" dirty="0">
                <a:solidFill>
                  <a:srgbClr val="1E5CA8"/>
                </a:solidFill>
              </a:rPr>
              <a:t>Interesting Finding For </a:t>
            </a:r>
            <a:r>
              <a:rPr lang="en-AU" altLang="zh-CN" sz="3200" dirty="0">
                <a:solidFill>
                  <a:srgbClr val="1E5CA8"/>
                </a:solidFill>
              </a:rPr>
              <a:t>Spark </a:t>
            </a:r>
            <a:r>
              <a:rPr lang="en-AU" altLang="zh-CN" sz="3200" dirty="0" err="1">
                <a:solidFill>
                  <a:srgbClr val="1E5CA8"/>
                </a:solidFill>
              </a:rPr>
              <a:t>MLlib</a:t>
            </a:r>
            <a:r>
              <a:rPr lang="en-US" altLang="zh-CN" sz="3200" dirty="0">
                <a:solidFill>
                  <a:srgbClr val="1E5CA8"/>
                </a:solidFill>
              </a:rPr>
              <a:t> </a:t>
            </a:r>
          </a:p>
        </p:txBody>
      </p:sp>
      <p:sp>
        <p:nvSpPr>
          <p:cNvPr id="2" name="矩形 1">
            <a:extLst>
              <a:ext uri="{FF2B5EF4-FFF2-40B4-BE49-F238E27FC236}">
                <a16:creationId xmlns:a16="http://schemas.microsoft.com/office/drawing/2014/main" id="{F101179A-C044-4D69-9B20-877E0A7CE49D}"/>
              </a:ext>
            </a:extLst>
          </p:cNvPr>
          <p:cNvSpPr/>
          <p:nvPr/>
        </p:nvSpPr>
        <p:spPr>
          <a:xfrm>
            <a:off x="-288692" y="922126"/>
            <a:ext cx="10222800" cy="5940088"/>
          </a:xfrm>
          <a:prstGeom prst="rect">
            <a:avLst/>
          </a:prstGeom>
        </p:spPr>
        <p:txBody>
          <a:bodyPr wrap="square">
            <a:spAutoFit/>
          </a:bodyPr>
          <a:lstStyle/>
          <a:p>
            <a:pPr marL="1657350" lvl="3" indent="-285750">
              <a:buBlip>
                <a:blip r:embed="rId2"/>
              </a:buBlip>
            </a:pPr>
            <a:r>
              <a:rPr lang="en-US" altLang="zh-CN" sz="2000" dirty="0">
                <a:solidFill>
                  <a:prstClr val="black"/>
                </a:solidFill>
              </a:rPr>
              <a:t>Comparing the three models, the random forest has the best results in </a:t>
            </a:r>
            <a:r>
              <a:rPr lang="en-US" altLang="zh-CN" sz="2000" dirty="0" err="1">
                <a:solidFill>
                  <a:prstClr val="black"/>
                </a:solidFill>
              </a:rPr>
              <a:t>pyspark</a:t>
            </a:r>
            <a:r>
              <a:rPr lang="en-US" altLang="zh-CN" sz="2000" dirty="0">
                <a:solidFill>
                  <a:prstClr val="black"/>
                </a:solidFill>
              </a:rPr>
              <a:t>.</a:t>
            </a:r>
          </a:p>
          <a:p>
            <a:pPr lvl="3"/>
            <a:endParaRPr lang="en-US" altLang="zh-CN" sz="2000" dirty="0">
              <a:solidFill>
                <a:prstClr val="black"/>
              </a:solidFill>
            </a:endParaRPr>
          </a:p>
          <a:p>
            <a:pPr marL="1657350" lvl="3" indent="-285750">
              <a:buBlip>
                <a:blip r:embed="rId2"/>
              </a:buBlip>
            </a:pPr>
            <a:r>
              <a:rPr lang="en-US" altLang="zh-CN" sz="2000" dirty="0">
                <a:solidFill>
                  <a:prstClr val="black"/>
                </a:solidFill>
              </a:rPr>
              <a:t>For linear regression, the amount of data for this data is large, so the final prediction results are unsatisfactory. But it also shows that the data set has a certain linear relationship.</a:t>
            </a:r>
          </a:p>
          <a:p>
            <a:pPr lvl="3"/>
            <a:endParaRPr lang="en-US" altLang="zh-CN" sz="2000" dirty="0">
              <a:solidFill>
                <a:prstClr val="black"/>
              </a:solidFill>
            </a:endParaRPr>
          </a:p>
          <a:p>
            <a:pPr marL="1657350" lvl="3" indent="-285750">
              <a:buBlip>
                <a:blip r:embed="rId2"/>
              </a:buBlip>
            </a:pPr>
            <a:r>
              <a:rPr lang="en-US" altLang="zh-CN" sz="2000" dirty="0">
                <a:solidFill>
                  <a:prstClr val="black"/>
                </a:solidFill>
              </a:rPr>
              <a:t>More interesting is the maximum discrete feature number of the continuous feature discretization in the tree model is 32, and this value is exactly the default parameter of the property.</a:t>
            </a:r>
          </a:p>
          <a:p>
            <a:pPr lvl="3"/>
            <a:endParaRPr lang="en-US" altLang="zh-CN" sz="2000" dirty="0">
              <a:solidFill>
                <a:prstClr val="black"/>
              </a:solidFill>
            </a:endParaRPr>
          </a:p>
          <a:p>
            <a:pPr marL="1657350" lvl="3" indent="-285750">
              <a:buBlip>
                <a:blip r:embed="rId2"/>
              </a:buBlip>
            </a:pPr>
            <a:r>
              <a:rPr lang="en-US" altLang="zh-CN" sz="2000" dirty="0">
                <a:solidFill>
                  <a:prstClr val="black"/>
                </a:solidFill>
              </a:rPr>
              <a:t>On the parameter adjustment of the maximum depth, when the maximum tree depth exceeds 10, the final calculated MSE will increase. It can be seen that parameter 10 is similar to the valley of the quadratic function in the tree model of the data. Take this value and get the smallest value in different tree models</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lvl="3"/>
            <a:endParaRPr lang="en-US" altLang="zh-CN" sz="2000" dirty="0">
              <a:solidFill>
                <a:prstClr val="black"/>
              </a:solidFill>
            </a:endParaRPr>
          </a:p>
        </p:txBody>
      </p:sp>
    </p:spTree>
    <p:extLst>
      <p:ext uri="{BB962C8B-B14F-4D97-AF65-F5344CB8AC3E}">
        <p14:creationId xmlns:p14="http://schemas.microsoft.com/office/powerpoint/2010/main" val="338151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lang="en-US" altLang="zh-CN" sz="2000" dirty="0">
              <a:solidFill>
                <a:prstClr val="black">
                  <a:alpha val="39000"/>
                </a:prstClr>
              </a:solidFill>
              <a:latin typeface="等线" panose="020F0502020204030204"/>
              <a:ea typeface="等线" panose="02010600030101010101" pitchFamily="2" charset="-122"/>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478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9494831" cy="584775"/>
          </a:xfrm>
          <a:prstGeom prst="rect">
            <a:avLst/>
          </a:prstGeom>
        </p:spPr>
        <p:txBody>
          <a:bodyPr wrap="square">
            <a:spAutoFit/>
          </a:bodyPr>
          <a:lstStyle/>
          <a:p>
            <a:pPr lvl="0"/>
            <a:r>
              <a:rPr lang="en-US" altLang="zh-CN" sz="3200" dirty="0" err="1">
                <a:solidFill>
                  <a:srgbClr val="1E5CA8"/>
                </a:solidFill>
              </a:rPr>
              <a:t>Tensorflow-Keras</a:t>
            </a:r>
            <a:r>
              <a:rPr lang="en-US" altLang="zh-CN" sz="3200" dirty="0">
                <a:solidFill>
                  <a:srgbClr val="1E5CA8"/>
                </a:solidFill>
              </a:rPr>
              <a:t> Modeling</a:t>
            </a:r>
          </a:p>
        </p:txBody>
      </p:sp>
      <p:sp>
        <p:nvSpPr>
          <p:cNvPr id="9" name="文本框 8">
            <a:extLst>
              <a:ext uri="{FF2B5EF4-FFF2-40B4-BE49-F238E27FC236}">
                <a16:creationId xmlns:a16="http://schemas.microsoft.com/office/drawing/2014/main" id="{7544FAC0-F830-44E1-9C4D-E95EE899982F}"/>
              </a:ext>
            </a:extLst>
          </p:cNvPr>
          <p:cNvSpPr txBox="1"/>
          <p:nvPr/>
        </p:nvSpPr>
        <p:spPr>
          <a:xfrm>
            <a:off x="-535168" y="474345"/>
            <a:ext cx="8052047" cy="5909310"/>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endParaRPr lang="en-US" altLang="zh-CN" sz="2000" dirty="0"/>
          </a:p>
          <a:p>
            <a:pPr marL="1657350" lvl="3" indent="-285750">
              <a:buBlip>
                <a:blip r:embed="rId2"/>
              </a:buBlip>
            </a:pPr>
            <a:r>
              <a:rPr lang="en-US" altLang="zh-CN" sz="2000" dirty="0"/>
              <a:t>Multi-layer Perceptron</a:t>
            </a:r>
          </a:p>
          <a:p>
            <a:pPr marL="1657350" lvl="3" indent="-285750">
              <a:buBlip>
                <a:blip r:embed="rId2"/>
              </a:buBlip>
            </a:pPr>
            <a:endParaRPr lang="en-US" altLang="zh-CN" sz="2000" dirty="0"/>
          </a:p>
          <a:p>
            <a:pPr marL="1657350" lvl="3" indent="-285750">
              <a:buBlip>
                <a:blip r:embed="rId2"/>
              </a:buBlip>
            </a:pPr>
            <a:r>
              <a:rPr lang="en-US" altLang="zh-CN" sz="2000" dirty="0"/>
              <a:t>Convolutional Neural Network</a:t>
            </a:r>
          </a:p>
          <a:p>
            <a:pPr marL="1657350" lvl="3" indent="-285750">
              <a:buBlip>
                <a:blip r:embed="rId2"/>
              </a:buBlip>
            </a:pPr>
            <a:endParaRPr lang="en-US" altLang="zh-CN" sz="2000" dirty="0"/>
          </a:p>
          <a:p>
            <a:pPr marL="1657350" lvl="3" indent="-285750">
              <a:buBlip>
                <a:blip r:embed="rId2"/>
              </a:buBlip>
            </a:pPr>
            <a:r>
              <a:rPr lang="en-US" altLang="zh-CN" sz="2000" dirty="0"/>
              <a:t>Recursive Neural Network</a:t>
            </a:r>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
        <p:nvSpPr>
          <p:cNvPr id="2" name="矩形 1">
            <a:extLst>
              <a:ext uri="{FF2B5EF4-FFF2-40B4-BE49-F238E27FC236}">
                <a16:creationId xmlns:a16="http://schemas.microsoft.com/office/drawing/2014/main" id="{F511B80B-2A8E-4DB8-851D-BE4DA210D9AD}"/>
              </a:ext>
            </a:extLst>
          </p:cNvPr>
          <p:cNvSpPr/>
          <p:nvPr/>
        </p:nvSpPr>
        <p:spPr>
          <a:xfrm>
            <a:off x="875478" y="3299549"/>
            <a:ext cx="5966698" cy="369332"/>
          </a:xfrm>
          <a:prstGeom prst="rect">
            <a:avLst/>
          </a:prstGeom>
        </p:spPr>
        <p:txBody>
          <a:bodyPr wrap="none">
            <a:spAutoFit/>
          </a:bodyPr>
          <a:lstStyle/>
          <a:p>
            <a:r>
              <a:rPr lang="en-US" altLang="zh-CN" dirty="0"/>
              <a:t>Every model are evaluated with MSE (Mean Squared Error)</a:t>
            </a:r>
          </a:p>
        </p:txBody>
      </p:sp>
    </p:spTree>
    <p:extLst>
      <p:ext uri="{BB962C8B-B14F-4D97-AF65-F5344CB8AC3E}">
        <p14:creationId xmlns:p14="http://schemas.microsoft.com/office/powerpoint/2010/main" val="916966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405647" cy="584775"/>
          </a:xfrm>
          <a:prstGeom prst="rect">
            <a:avLst/>
          </a:prstGeom>
        </p:spPr>
        <p:txBody>
          <a:bodyPr wrap="none">
            <a:spAutoFit/>
          </a:bodyPr>
          <a:lstStyle/>
          <a:p>
            <a:pPr lvl="0"/>
            <a:r>
              <a:rPr lang="en-US" altLang="zh-CN" sz="3200" dirty="0">
                <a:solidFill>
                  <a:srgbClr val="1E5CA8"/>
                </a:solidFill>
              </a:rPr>
              <a:t>Loading Data And Preprocess</a:t>
            </a:r>
          </a:p>
        </p:txBody>
      </p:sp>
      <p:pic>
        <p:nvPicPr>
          <p:cNvPr id="8194" name="Picture 2">
            <a:extLst>
              <a:ext uri="{FF2B5EF4-FFF2-40B4-BE49-F238E27FC236}">
                <a16:creationId xmlns:a16="http://schemas.microsoft.com/office/drawing/2014/main" id="{FE23B4D8-37DA-4FA5-AA9B-846D511E1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821201"/>
            <a:ext cx="7758568" cy="11496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6BCC18E-31C9-4D70-965B-B20B98768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2100077"/>
            <a:ext cx="7762342" cy="69638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4B9F8BE-CBFB-49CC-9D58-237064C44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26" y="3001199"/>
            <a:ext cx="11259471" cy="69638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2D5D6945-C3F9-4217-8B7D-25CF9D37D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26" y="3921053"/>
            <a:ext cx="9113092" cy="161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11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210081" cy="584775"/>
          </a:xfrm>
          <a:prstGeom prst="rect">
            <a:avLst/>
          </a:prstGeom>
        </p:spPr>
        <p:txBody>
          <a:bodyPr wrap="none">
            <a:spAutoFit/>
          </a:bodyPr>
          <a:lstStyle/>
          <a:p>
            <a:pPr lvl="0"/>
            <a:r>
              <a:rPr lang="en-US" altLang="zh-CN" sz="3200" dirty="0">
                <a:solidFill>
                  <a:srgbClr val="1E5CA8"/>
                </a:solidFill>
              </a:rPr>
              <a:t>About </a:t>
            </a:r>
            <a:r>
              <a:rPr lang="en-US" altLang="zh-CN" sz="3200" dirty="0" err="1">
                <a:solidFill>
                  <a:srgbClr val="1E5CA8"/>
                </a:solidFill>
              </a:rPr>
              <a:t>Tensorflow</a:t>
            </a:r>
            <a:r>
              <a:rPr lang="en-US" altLang="zh-CN" sz="3200" dirty="0">
                <a:solidFill>
                  <a:srgbClr val="1E5CA8"/>
                </a:solidFill>
              </a:rPr>
              <a:t> And </a:t>
            </a:r>
            <a:r>
              <a:rPr lang="en-US" altLang="zh-CN" sz="3200" dirty="0" err="1">
                <a:solidFill>
                  <a:srgbClr val="1E5CA8"/>
                </a:solidFill>
              </a:rPr>
              <a:t>Keras</a:t>
            </a:r>
            <a:endParaRPr lang="en-US" altLang="zh-CN" sz="3200" dirty="0">
              <a:solidFill>
                <a:srgbClr val="1E5CA8"/>
              </a:solidFill>
            </a:endParaRPr>
          </a:p>
        </p:txBody>
      </p:sp>
      <p:sp>
        <p:nvSpPr>
          <p:cNvPr id="2" name="矩形 1">
            <a:extLst>
              <a:ext uri="{FF2B5EF4-FFF2-40B4-BE49-F238E27FC236}">
                <a16:creationId xmlns:a16="http://schemas.microsoft.com/office/drawing/2014/main" id="{E8DA9E28-4E01-4D9A-ADAB-446655126A82}"/>
              </a:ext>
            </a:extLst>
          </p:cNvPr>
          <p:cNvSpPr/>
          <p:nvPr/>
        </p:nvSpPr>
        <p:spPr>
          <a:xfrm>
            <a:off x="-31604" y="1663482"/>
            <a:ext cx="8580799" cy="1631216"/>
          </a:xfrm>
          <a:prstGeom prst="rect">
            <a:avLst/>
          </a:prstGeom>
        </p:spPr>
        <p:txBody>
          <a:bodyPr wrap="square">
            <a:spAutoFit/>
          </a:bodyPr>
          <a:lstStyle/>
          <a:p>
            <a:pPr marL="1657350" lvl="3" indent="-285750">
              <a:buBlip>
                <a:blip r:embed="rId2"/>
              </a:buBlip>
            </a:pPr>
            <a:r>
              <a:rPr lang="en-US" altLang="zh-CN" sz="2000" dirty="0"/>
              <a:t>Open-source by Google, to implement ML particularly NN. Input as multidimensional array, aka tensor. Models are represented by flowchart to perform on the input. </a:t>
            </a:r>
          </a:p>
          <a:p>
            <a:pPr marL="1657350" lvl="3" indent="-285750">
              <a:buBlip>
                <a:blip r:embed="rId2"/>
              </a:buBlip>
            </a:pPr>
            <a:endParaRPr lang="en-US" altLang="zh-CN" sz="2000" dirty="0"/>
          </a:p>
          <a:p>
            <a:pPr marL="1657350" lvl="3" indent="-285750">
              <a:buBlip>
                <a:blip r:embed="rId2"/>
              </a:buBlip>
            </a:pPr>
            <a:r>
              <a:rPr lang="en-US" altLang="zh-CN" sz="2000" dirty="0" err="1"/>
              <a:t>Keras</a:t>
            </a:r>
            <a:r>
              <a:rPr lang="en-US" altLang="zh-CN" sz="2000" dirty="0"/>
              <a:t> is high-level API, user-friendly</a:t>
            </a:r>
          </a:p>
        </p:txBody>
      </p:sp>
      <p:pic>
        <p:nvPicPr>
          <p:cNvPr id="9218" name="Picture 2">
            <a:extLst>
              <a:ext uri="{FF2B5EF4-FFF2-40B4-BE49-F238E27FC236}">
                <a16:creationId xmlns:a16="http://schemas.microsoft.com/office/drawing/2014/main" id="{855BA5E6-B5C2-4F77-97D7-71E9FA16B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5" y="3757506"/>
            <a:ext cx="10563181" cy="75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20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a:t>
            </a:r>
          </a:p>
        </p:txBody>
      </p:sp>
      <p:pic>
        <p:nvPicPr>
          <p:cNvPr id="10242" name="Picture 2">
            <a:extLst>
              <a:ext uri="{FF2B5EF4-FFF2-40B4-BE49-F238E27FC236}">
                <a16:creationId xmlns:a16="http://schemas.microsoft.com/office/drawing/2014/main" id="{6E89A991-6966-40DE-99A2-D4EC7398B2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22"/>
          <a:stretch/>
        </p:blipFill>
        <p:spPr bwMode="auto">
          <a:xfrm>
            <a:off x="808075" y="1152114"/>
            <a:ext cx="10633140" cy="461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91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 </a:t>
            </a:r>
          </a:p>
        </p:txBody>
      </p:sp>
      <p:pic>
        <p:nvPicPr>
          <p:cNvPr id="11266" name="Picture 2">
            <a:extLst>
              <a:ext uri="{FF2B5EF4-FFF2-40B4-BE49-F238E27FC236}">
                <a16:creationId xmlns:a16="http://schemas.microsoft.com/office/drawing/2014/main" id="{3D7B0E01-25B4-4BBE-9252-154AE6EA5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59" y="861135"/>
            <a:ext cx="7370974" cy="581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38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 </a:t>
            </a:r>
          </a:p>
        </p:txBody>
      </p:sp>
      <p:pic>
        <p:nvPicPr>
          <p:cNvPr id="12290" name="Picture 2">
            <a:extLst>
              <a:ext uri="{FF2B5EF4-FFF2-40B4-BE49-F238E27FC236}">
                <a16:creationId xmlns:a16="http://schemas.microsoft.com/office/drawing/2014/main" id="{A9FF555A-B8D5-4B0B-A7A0-B6ADCE45F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1517852"/>
            <a:ext cx="9680648" cy="244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7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Multi-layer Perceptron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 </a:t>
            </a:r>
          </a:p>
        </p:txBody>
      </p:sp>
      <p:pic>
        <p:nvPicPr>
          <p:cNvPr id="13316" name="Picture 4">
            <a:extLst>
              <a:ext uri="{FF2B5EF4-FFF2-40B4-BE49-F238E27FC236}">
                <a16:creationId xmlns:a16="http://schemas.microsoft.com/office/drawing/2014/main" id="{0E1DD04C-2559-472F-9FA6-B3634AC4F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941479"/>
            <a:ext cx="7487898" cy="497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6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0" y="0"/>
            <a:ext cx="1930337" cy="584775"/>
          </a:xfrm>
          <a:prstGeom prst="rect">
            <a:avLst/>
          </a:prstGeom>
        </p:spPr>
        <p:txBody>
          <a:bodyPr wrap="none">
            <a:spAutoFit/>
          </a:bodyPr>
          <a:lstStyle/>
          <a:p>
            <a:pPr lvl="0"/>
            <a:r>
              <a:rPr lang="en-US" altLang="zh-CN" sz="3200" dirty="0">
                <a:solidFill>
                  <a:srgbClr val="1E5CA8"/>
                </a:solidFill>
              </a:rPr>
              <a:t> Overview</a:t>
            </a:r>
            <a:endParaRPr lang="zh-CN" altLang="en-US" sz="3200" dirty="0">
              <a:solidFill>
                <a:prstClr val="black"/>
              </a:solidFill>
            </a:endParaRPr>
          </a:p>
        </p:txBody>
      </p:sp>
      <p:sp>
        <p:nvSpPr>
          <p:cNvPr id="11" name="文本框 10">
            <a:extLst>
              <a:ext uri="{FF2B5EF4-FFF2-40B4-BE49-F238E27FC236}">
                <a16:creationId xmlns:a16="http://schemas.microsoft.com/office/drawing/2014/main" id="{2225EC56-AF97-480E-AD2F-1F2E2023FE8F}"/>
              </a:ext>
            </a:extLst>
          </p:cNvPr>
          <p:cNvSpPr txBox="1"/>
          <p:nvPr/>
        </p:nvSpPr>
        <p:spPr>
          <a:xfrm>
            <a:off x="0" y="584775"/>
            <a:ext cx="10012218" cy="7109639"/>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solidFill>
                  <a:srgbClr val="2F5597"/>
                </a:solidFill>
              </a:rPr>
              <a:t>	</a:t>
            </a:r>
            <a:r>
              <a:rPr lang="en-US" altLang="zh-CN" sz="2000" dirty="0"/>
              <a:t>Problem Statement:</a:t>
            </a:r>
          </a:p>
          <a:p>
            <a:endParaRPr lang="en-US" altLang="zh-CN" sz="2000" dirty="0"/>
          </a:p>
          <a:p>
            <a:pPr marL="1657350" lvl="3" indent="-285750">
              <a:buBlip>
                <a:blip r:embed="rId2"/>
              </a:buBlip>
            </a:pPr>
            <a:r>
              <a:rPr lang="en-US" altLang="zh-CN" sz="2000" dirty="0"/>
              <a:t>More and more music platform plan to use machine learning </a:t>
            </a:r>
          </a:p>
          <a:p>
            <a:pPr lvl="3"/>
            <a:r>
              <a:rPr lang="en-US" altLang="zh-CN" sz="2000" dirty="0"/>
              <a:t>methods to recommend songs to users to derive financial gain</a:t>
            </a:r>
          </a:p>
          <a:p>
            <a:pPr lvl="3"/>
            <a:endParaRPr lang="en-US" altLang="zh-CN" sz="2000" dirty="0"/>
          </a:p>
          <a:p>
            <a:pPr marL="1657350" lvl="3" indent="-285750">
              <a:buBlip>
                <a:blip r:embed="rId2"/>
              </a:buBlip>
            </a:pPr>
            <a:r>
              <a:rPr lang="en-US" altLang="zh-CN" sz="2000" dirty="0"/>
              <a:t>We wants to thorough some audio features to predict the re</a:t>
            </a:r>
          </a:p>
          <a:p>
            <a:pPr lvl="3"/>
            <a:r>
              <a:rPr lang="en-US" altLang="zh-CN" sz="2000" dirty="0"/>
              <a:t>lease year of a song and discover their relation between them</a:t>
            </a:r>
          </a:p>
          <a:p>
            <a:pPr lvl="3"/>
            <a:endParaRPr lang="en-US" altLang="zh-CN" sz="2000" dirty="0"/>
          </a:p>
          <a:p>
            <a:pPr marL="1657350" lvl="3" indent="-285750">
              <a:buBlip>
                <a:blip r:embed="rId2"/>
              </a:buBlip>
            </a:pPr>
            <a:r>
              <a:rPr lang="en-US" altLang="zh-CN" sz="2000" dirty="0"/>
              <a:t>This is a regression problem.</a:t>
            </a:r>
          </a:p>
          <a:p>
            <a:pPr marL="1657350" lvl="3" indent="-285750">
              <a:buBlip>
                <a:blip r:embed="rId2"/>
              </a:buBlip>
            </a:pPr>
            <a:endParaRPr lang="en-US" altLang="zh-CN" dirty="0"/>
          </a:p>
          <a:p>
            <a:pPr marL="1657350" lvl="3"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Tree>
    <p:extLst>
      <p:ext uri="{BB962C8B-B14F-4D97-AF65-F5344CB8AC3E}">
        <p14:creationId xmlns:p14="http://schemas.microsoft.com/office/powerpoint/2010/main" val="338218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a:t>
            </a:r>
          </a:p>
        </p:txBody>
      </p:sp>
      <p:pic>
        <p:nvPicPr>
          <p:cNvPr id="14338" name="Picture 2">
            <a:extLst>
              <a:ext uri="{FF2B5EF4-FFF2-40B4-BE49-F238E27FC236}">
                <a16:creationId xmlns:a16="http://schemas.microsoft.com/office/drawing/2014/main" id="{2C45F520-1F7C-4797-94D8-B929B3A31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879830"/>
            <a:ext cx="10147176" cy="209946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02C01B1-C891-47DB-AFBF-17A4B9F7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3274346"/>
            <a:ext cx="10257983" cy="264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54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 Continue </a:t>
            </a:r>
          </a:p>
        </p:txBody>
      </p:sp>
      <p:pic>
        <p:nvPicPr>
          <p:cNvPr id="15362" name="Picture 2">
            <a:extLst>
              <a:ext uri="{FF2B5EF4-FFF2-40B4-BE49-F238E27FC236}">
                <a16:creationId xmlns:a16="http://schemas.microsoft.com/office/drawing/2014/main" id="{DC8152A0-0381-4093-BB4C-D4CF6EF43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84" y="716877"/>
            <a:ext cx="9055224" cy="565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6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 Continue </a:t>
            </a:r>
          </a:p>
        </p:txBody>
      </p:sp>
      <p:pic>
        <p:nvPicPr>
          <p:cNvPr id="16386" name="Picture 2">
            <a:extLst>
              <a:ext uri="{FF2B5EF4-FFF2-40B4-BE49-F238E27FC236}">
                <a16:creationId xmlns:a16="http://schemas.microsoft.com/office/drawing/2014/main" id="{7B99AAB9-6BC2-4C7D-A6E2-D58A4C488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1832375"/>
            <a:ext cx="9255134" cy="268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06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Convolutional Neural Network Model Continue </a:t>
            </a:r>
          </a:p>
        </p:txBody>
      </p:sp>
      <p:pic>
        <p:nvPicPr>
          <p:cNvPr id="17410" name="Picture 2">
            <a:extLst>
              <a:ext uri="{FF2B5EF4-FFF2-40B4-BE49-F238E27FC236}">
                <a16:creationId xmlns:a16="http://schemas.microsoft.com/office/drawing/2014/main" id="{3B20B8A0-0FB4-402A-9EED-149DB9BAC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840603"/>
            <a:ext cx="80772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51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Recurrent Neural Network Model</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18434" name="Picture 2">
            <a:extLst>
              <a:ext uri="{FF2B5EF4-FFF2-40B4-BE49-F238E27FC236}">
                <a16:creationId xmlns:a16="http://schemas.microsoft.com/office/drawing/2014/main" id="{DA041C08-3409-4258-9C70-8BF0639D2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1072007"/>
            <a:ext cx="5074065" cy="1119279"/>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86E454CF-960D-466B-BA34-EBF25E00C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2706302"/>
            <a:ext cx="6280915" cy="339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722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Recurrent Neural Network Model Continue </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20484" name="Picture 4">
            <a:extLst>
              <a:ext uri="{FF2B5EF4-FFF2-40B4-BE49-F238E27FC236}">
                <a16:creationId xmlns:a16="http://schemas.microsoft.com/office/drawing/2014/main" id="{2375356E-558C-4EF9-B0B2-2F4E0491A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7" y="754022"/>
            <a:ext cx="9694416" cy="578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52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10373721" cy="584775"/>
          </a:xfrm>
          <a:prstGeom prst="rect">
            <a:avLst/>
          </a:prstGeom>
        </p:spPr>
        <p:txBody>
          <a:bodyPr wrap="square">
            <a:spAutoFit/>
          </a:bodyPr>
          <a:lstStyle/>
          <a:p>
            <a:pPr lvl="0"/>
            <a:r>
              <a:rPr lang="en-US" altLang="zh-CN" sz="3200" dirty="0">
                <a:solidFill>
                  <a:srgbClr val="1E5CA8"/>
                </a:solidFill>
              </a:rPr>
              <a:t>Recurrent Neural Network Model Continue </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21506" name="Picture 2">
            <a:extLst>
              <a:ext uri="{FF2B5EF4-FFF2-40B4-BE49-F238E27FC236}">
                <a16:creationId xmlns:a16="http://schemas.microsoft.com/office/drawing/2014/main" id="{E2DA6484-473E-4CF2-A8D6-8F1B40E27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14" y="1194295"/>
            <a:ext cx="8573856" cy="524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34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7345281" cy="584775"/>
          </a:xfrm>
          <a:prstGeom prst="rect">
            <a:avLst/>
          </a:prstGeom>
        </p:spPr>
        <p:txBody>
          <a:bodyPr wrap="none">
            <a:spAutoFit/>
          </a:bodyPr>
          <a:lstStyle/>
          <a:p>
            <a:pPr lvl="0"/>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Interesting Finding For </a:t>
            </a:r>
            <a:r>
              <a:rPr lang="en-AU" altLang="zh-CN" sz="3200" dirty="0" err="1">
                <a:solidFill>
                  <a:srgbClr val="1E5CA8"/>
                </a:solidFill>
              </a:rPr>
              <a:t>Tensorflow-Keras</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F101179A-C044-4D69-9B20-877E0A7CE49D}"/>
              </a:ext>
            </a:extLst>
          </p:cNvPr>
          <p:cNvSpPr/>
          <p:nvPr/>
        </p:nvSpPr>
        <p:spPr>
          <a:xfrm>
            <a:off x="-497149" y="1010902"/>
            <a:ext cx="10222800" cy="2862322"/>
          </a:xfrm>
          <a:prstGeom prst="rect">
            <a:avLst/>
          </a:prstGeom>
        </p:spPr>
        <p:txBody>
          <a:bodyPr wrap="square">
            <a:spAutoFit/>
          </a:bodyPr>
          <a:lstStyle/>
          <a:p>
            <a:pPr marL="1657350" lvl="3" indent="-285750">
              <a:buBlip>
                <a:blip r:embed="rId2"/>
              </a:buBlip>
            </a:pPr>
            <a:r>
              <a:rPr lang="en-US" altLang="zh-CN" sz="2000" dirty="0">
                <a:solidFill>
                  <a:prstClr val="black"/>
                </a:solidFill>
              </a:rPr>
              <a:t>MLP most consistent, but slower than CNN</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CNN is very quick and can yield slightly better result but tends to overfit and is inconsistent</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RNN takes very long to compute and is infeasible for this type of problem</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marR="0" lvl="3" indent="-285750" algn="l" defTabSz="914400" rtl="0" eaLnBrk="1" fontAlgn="auto" latinLnBrk="0" hangingPunct="1">
              <a:lnSpc>
                <a:spcPct val="100000"/>
              </a:lnSpc>
              <a:spcBef>
                <a:spcPts val="0"/>
              </a:spcBef>
              <a:spcAft>
                <a:spcPts val="0"/>
              </a:spcAft>
              <a:buClrTx/>
              <a:buSzTx/>
              <a:buFontTx/>
              <a:buBlip>
                <a:blip r:embed="rId2"/>
              </a:buBlip>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261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7822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163593" cy="584775"/>
          </a:xfrm>
          <a:prstGeom prst="rect">
            <a:avLst/>
          </a:prstGeom>
        </p:spPr>
        <p:txBody>
          <a:bodyPr wrap="none">
            <a:spAutoFit/>
          </a:bodyPr>
          <a:lstStyle/>
          <a:p>
            <a:pPr lvl="0"/>
            <a:r>
              <a:rPr lang="en-US" altLang="zh-CN" sz="3200" dirty="0">
                <a:solidFill>
                  <a:srgbClr val="1E5CA8"/>
                </a:solidFill>
              </a:rPr>
              <a:t>Self-Implemented Modeling</a:t>
            </a:r>
          </a:p>
        </p:txBody>
      </p:sp>
      <p:sp>
        <p:nvSpPr>
          <p:cNvPr id="9" name="文本框 8">
            <a:extLst>
              <a:ext uri="{FF2B5EF4-FFF2-40B4-BE49-F238E27FC236}">
                <a16:creationId xmlns:a16="http://schemas.microsoft.com/office/drawing/2014/main" id="{7544FAC0-F830-44E1-9C4D-E95EE899982F}"/>
              </a:ext>
            </a:extLst>
          </p:cNvPr>
          <p:cNvSpPr txBox="1"/>
          <p:nvPr/>
        </p:nvSpPr>
        <p:spPr>
          <a:xfrm>
            <a:off x="-100163" y="584775"/>
            <a:ext cx="8052047"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2"/>
              </a:buBlip>
            </a:pPr>
            <a:r>
              <a:rPr lang="en-US" altLang="zh-CN" sz="2000" dirty="0">
                <a:solidFill>
                  <a:prstClr val="black"/>
                </a:solidFill>
              </a:rPr>
              <a:t>Linear Regression</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Random Forest Regressor</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Decision Tree Regressor</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F511B80B-2A8E-4DB8-851D-BE4DA210D9AD}"/>
              </a:ext>
            </a:extLst>
          </p:cNvPr>
          <p:cNvSpPr/>
          <p:nvPr/>
        </p:nvSpPr>
        <p:spPr>
          <a:xfrm>
            <a:off x="1239462" y="3429000"/>
            <a:ext cx="59666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Every model are evaluated with MSE (Mean Squared Error)</a:t>
            </a:r>
          </a:p>
        </p:txBody>
      </p:sp>
    </p:spTree>
    <p:extLst>
      <p:ext uri="{BB962C8B-B14F-4D97-AF65-F5344CB8AC3E}">
        <p14:creationId xmlns:p14="http://schemas.microsoft.com/office/powerpoint/2010/main" val="266509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0" y="0"/>
            <a:ext cx="1930337" cy="584775"/>
          </a:xfrm>
          <a:prstGeom prst="rect">
            <a:avLst/>
          </a:prstGeom>
        </p:spPr>
        <p:txBody>
          <a:bodyPr wrap="none">
            <a:spAutoFit/>
          </a:bodyPr>
          <a:lstStyle/>
          <a:p>
            <a:pPr lvl="0"/>
            <a:r>
              <a:rPr lang="en-US" altLang="zh-CN" sz="3200" dirty="0">
                <a:solidFill>
                  <a:srgbClr val="1E5CA8"/>
                </a:solidFill>
              </a:rPr>
              <a:t> Overview</a:t>
            </a:r>
            <a:endParaRPr lang="zh-CN" altLang="en-US" sz="3200" dirty="0">
              <a:solidFill>
                <a:prstClr val="black"/>
              </a:solidFill>
            </a:endParaRPr>
          </a:p>
        </p:txBody>
      </p:sp>
      <p:sp>
        <p:nvSpPr>
          <p:cNvPr id="3" name="文本框 2">
            <a:extLst>
              <a:ext uri="{FF2B5EF4-FFF2-40B4-BE49-F238E27FC236}">
                <a16:creationId xmlns:a16="http://schemas.microsoft.com/office/drawing/2014/main" id="{1E4BFC1D-B169-4987-ADDF-E709DD1C988F}"/>
              </a:ext>
            </a:extLst>
          </p:cNvPr>
          <p:cNvSpPr txBox="1"/>
          <p:nvPr/>
        </p:nvSpPr>
        <p:spPr>
          <a:xfrm>
            <a:off x="0" y="584775"/>
            <a:ext cx="9393382" cy="6001643"/>
          </a:xfrm>
          <a:prstGeom prst="rect">
            <a:avLst/>
          </a:prstGeom>
          <a:noFill/>
        </p:spPr>
        <p:txBody>
          <a:bodyPr wrap="square" rtlCol="0">
            <a:spAutoFit/>
          </a:bodyPr>
          <a:lstStyle/>
          <a:p>
            <a:endParaRPr lang="en-US" altLang="zh-CN" sz="2400" dirty="0">
              <a:solidFill>
                <a:srgbClr val="2F5597"/>
              </a:solidFill>
            </a:endParaRPr>
          </a:p>
          <a:p>
            <a:r>
              <a:rPr lang="en-US" altLang="zh-CN" sz="2400" dirty="0">
                <a:solidFill>
                  <a:srgbClr val="2F5597"/>
                </a:solidFill>
              </a:rPr>
              <a:t>	</a:t>
            </a:r>
            <a:r>
              <a:rPr lang="en-US" altLang="zh-CN" sz="2000" dirty="0"/>
              <a:t>Dataset:</a:t>
            </a:r>
          </a:p>
          <a:p>
            <a:pPr marL="2114550" lvl="4" indent="-285750">
              <a:buBlip>
                <a:blip r:embed="rId2"/>
              </a:buBlip>
            </a:pPr>
            <a:r>
              <a:rPr lang="en-US" altLang="zh-CN" sz="2000" dirty="0"/>
              <a:t>Derive from UC Irvine Machine Learning Repository</a:t>
            </a:r>
          </a:p>
          <a:p>
            <a:pPr marL="2114550" lvl="4" indent="-285750">
              <a:buBlip>
                <a:blip r:embed="rId2"/>
              </a:buBlip>
            </a:pPr>
            <a:r>
              <a:rPr lang="en-US" altLang="zh-CN" sz="2000" dirty="0"/>
              <a:t>Totally 515345 samples in dataset, the first column is the target</a:t>
            </a:r>
          </a:p>
          <a:p>
            <a:pPr lvl="3"/>
            <a:r>
              <a:rPr lang="en-US" altLang="zh-CN" sz="2000" dirty="0"/>
              <a:t>	(actual release year of the song)</a:t>
            </a:r>
            <a:r>
              <a:rPr lang="zh-CN" altLang="zh-CN" sz="2000" dirty="0"/>
              <a:t> </a:t>
            </a:r>
            <a:r>
              <a:rPr lang="en-US" altLang="zh-CN" sz="2000" dirty="0"/>
              <a:t>the next 12 columns are timbre 	average, the last 78 columns are timbre covariance</a:t>
            </a:r>
          </a:p>
          <a:p>
            <a:pPr marL="2114550" lvl="4" indent="-285750">
              <a:buBlip>
                <a:blip r:embed="rId2"/>
              </a:buBlip>
            </a:pPr>
            <a:r>
              <a:rPr lang="en-US" altLang="zh-CN" dirty="0"/>
              <a:t>Timbre is the distinguishing characteristic that differentiates one sound</a:t>
            </a:r>
          </a:p>
          <a:p>
            <a:pPr lvl="4"/>
            <a:r>
              <a:rPr lang="en-US" altLang="zh-CN" dirty="0"/>
              <a:t>from another</a:t>
            </a:r>
            <a:r>
              <a:rPr lang="en-US" altLang="zh-CN" dirty="0">
                <a:solidFill>
                  <a:prstClr val="black"/>
                </a:solidFill>
              </a:rPr>
              <a:t>.</a:t>
            </a:r>
            <a:endParaRPr lang="zh-CN" altLang="zh-CN" dirty="0">
              <a:solidFill>
                <a:prstClr val="black"/>
              </a:solidFill>
            </a:endParaRPr>
          </a:p>
          <a:p>
            <a:pPr lvl="3"/>
            <a:endParaRPr lang="en-US" altLang="zh-CN" sz="2000" dirty="0"/>
          </a:p>
          <a:p>
            <a:pPr lvl="3"/>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sp>
        <p:nvSpPr>
          <p:cNvPr id="4" name="文本框 3">
            <a:extLst>
              <a:ext uri="{FF2B5EF4-FFF2-40B4-BE49-F238E27FC236}">
                <a16:creationId xmlns:a16="http://schemas.microsoft.com/office/drawing/2014/main" id="{09E4812E-0AB6-46F6-8095-20D095B96EC6}"/>
              </a:ext>
            </a:extLst>
          </p:cNvPr>
          <p:cNvSpPr txBox="1"/>
          <p:nvPr/>
        </p:nvSpPr>
        <p:spPr>
          <a:xfrm>
            <a:off x="79899" y="2574523"/>
            <a:ext cx="9393381" cy="7017306"/>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r>
              <a:rPr lang="en-US" altLang="zh-CN" sz="2000" dirty="0"/>
              <a:t>	</a:t>
            </a:r>
          </a:p>
          <a:p>
            <a:endParaRPr lang="en-US" altLang="zh-CN" sz="2000" dirty="0"/>
          </a:p>
          <a:p>
            <a:endParaRPr lang="en-US" altLang="zh-CN" sz="2000" dirty="0"/>
          </a:p>
          <a:p>
            <a:endParaRPr lang="en-US" altLang="zh-CN" sz="2000" dirty="0"/>
          </a:p>
          <a:p>
            <a:endParaRPr lang="en-US" altLang="zh-CN" sz="2000" dirty="0"/>
          </a:p>
          <a:p>
            <a:r>
              <a:rPr lang="en-US" altLang="zh-CN" sz="2000" dirty="0"/>
              <a:t>	Goal:</a:t>
            </a:r>
          </a:p>
          <a:p>
            <a:pPr marL="2114550" lvl="4" indent="-285750">
              <a:buBlip>
                <a:blip r:embed="rId2"/>
              </a:buBlip>
            </a:pPr>
            <a:r>
              <a:rPr lang="en-US" altLang="zh-CN" dirty="0"/>
              <a:t>Explore and visualize the data</a:t>
            </a:r>
          </a:p>
          <a:p>
            <a:pPr marL="2114550" lvl="4" indent="-285750">
              <a:buBlip>
                <a:blip r:embed="rId2"/>
              </a:buBlip>
            </a:pPr>
            <a:r>
              <a:rPr lang="en-US" altLang="zh-CN" dirty="0"/>
              <a:t>Develop models to predict the release year of a song</a:t>
            </a:r>
          </a:p>
          <a:p>
            <a:pPr marL="2114550" lvl="4" indent="-285750">
              <a:buBlip>
                <a:blip r:embed="rId2"/>
              </a:buBlip>
            </a:pPr>
            <a:r>
              <a:rPr lang="en-US" altLang="zh-CN" dirty="0"/>
              <a:t>Provide the performance evaluation of fitted models and make conclusion.</a:t>
            </a:r>
            <a:endParaRPr lang="zh-CN" altLang="zh-CN" dirty="0"/>
          </a:p>
          <a:p>
            <a:pPr marL="2114550" lvl="4" indent="-285750">
              <a:buBlip>
                <a:blip r:embed="rId2"/>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pic>
        <p:nvPicPr>
          <p:cNvPr id="2" name="图片 1">
            <a:extLst>
              <a:ext uri="{FF2B5EF4-FFF2-40B4-BE49-F238E27FC236}">
                <a16:creationId xmlns:a16="http://schemas.microsoft.com/office/drawing/2014/main" id="{FBBE2790-1F12-4CBF-8C46-F1409AFEFED9}"/>
              </a:ext>
            </a:extLst>
          </p:cNvPr>
          <p:cNvPicPr>
            <a:picLocks noChangeAspect="1"/>
          </p:cNvPicPr>
          <p:nvPr/>
        </p:nvPicPr>
        <p:blipFill>
          <a:blip r:embed="rId3"/>
          <a:stretch>
            <a:fillRect/>
          </a:stretch>
        </p:blipFill>
        <p:spPr>
          <a:xfrm>
            <a:off x="1869093" y="3295835"/>
            <a:ext cx="8453814" cy="1071979"/>
          </a:xfrm>
          <a:prstGeom prst="rect">
            <a:avLst/>
          </a:prstGeom>
        </p:spPr>
      </p:pic>
    </p:spTree>
    <p:extLst>
      <p:ext uri="{BB962C8B-B14F-4D97-AF65-F5344CB8AC3E}">
        <p14:creationId xmlns:p14="http://schemas.microsoft.com/office/powerpoint/2010/main" val="914392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4525598" cy="584775"/>
          </a:xfrm>
          <a:prstGeom prst="rect">
            <a:avLst/>
          </a:prstGeom>
        </p:spPr>
        <p:txBody>
          <a:bodyPr wrap="none">
            <a:spAutoFit/>
          </a:bodyPr>
          <a:lstStyle/>
          <a:p>
            <a:pPr lvl="0"/>
            <a:r>
              <a:rPr lang="en-US" altLang="zh-CN" sz="3200" dirty="0">
                <a:solidFill>
                  <a:srgbClr val="1E5CA8"/>
                </a:solidFill>
              </a:rPr>
              <a:t>Linear Regression Model</a:t>
            </a:r>
          </a:p>
        </p:txBody>
      </p:sp>
      <p:sp>
        <p:nvSpPr>
          <p:cNvPr id="9" name="文本框 8">
            <a:extLst>
              <a:ext uri="{FF2B5EF4-FFF2-40B4-BE49-F238E27FC236}">
                <a16:creationId xmlns:a16="http://schemas.microsoft.com/office/drawing/2014/main" id="{7544FAC0-F830-44E1-9C4D-E95EE899982F}"/>
              </a:ext>
            </a:extLst>
          </p:cNvPr>
          <p:cNvSpPr txBox="1"/>
          <p:nvPr/>
        </p:nvSpPr>
        <p:spPr>
          <a:xfrm>
            <a:off x="469870" y="619134"/>
            <a:ext cx="8052047" cy="7386638"/>
          </a:xfrm>
          <a:prstGeom prst="rect">
            <a:avLst/>
          </a:prstGeom>
          <a:noFill/>
        </p:spPr>
        <p:txBody>
          <a:bodyPr wrap="square" rtlCol="0">
            <a:spAutoFit/>
          </a:bodyPr>
          <a:lstStyle/>
          <a:p>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br>
              <a:rPr lang="en-US" altLang="zh-CN" sz="1600" dirty="0"/>
            </a:br>
            <a:endPar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2"/>
              </a:buBlip>
            </a:pPr>
            <a:r>
              <a:rPr lang="en-US" altLang="zh-CN" sz="2000" dirty="0" err="1">
                <a:solidFill>
                  <a:prstClr val="black"/>
                </a:solidFill>
              </a:rPr>
              <a:t>Numpy</a:t>
            </a:r>
            <a:r>
              <a:rPr lang="en-US" altLang="zh-CN" sz="2000" dirty="0">
                <a:solidFill>
                  <a:prstClr val="black"/>
                </a:solidFill>
              </a:rPr>
              <a:t> to do all of the vectorized numerical computations on the dataset including the implementation of the algorithm</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Matplotlib to plot graphs for better understanding the problem at hand with some visual aid</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Pandas to load the csv file into a </a:t>
            </a:r>
            <a:r>
              <a:rPr lang="en-US" altLang="zh-CN" sz="2000" dirty="0" err="1">
                <a:solidFill>
                  <a:prstClr val="black"/>
                </a:solidFill>
              </a:rPr>
              <a:t>dataframe</a:t>
            </a:r>
            <a:r>
              <a:rPr lang="en-US" altLang="zh-CN" sz="2000" dirty="0">
                <a:solidFill>
                  <a:prstClr val="black"/>
                </a:solidFill>
              </a:rPr>
              <a:t> format which is easier to plot.</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87BF1811-FDA2-45C6-B91C-CBF63E20735E}"/>
              </a:ext>
            </a:extLst>
          </p:cNvPr>
          <p:cNvSpPr/>
          <p:nvPr/>
        </p:nvSpPr>
        <p:spPr>
          <a:xfrm>
            <a:off x="1281634" y="1069304"/>
            <a:ext cx="4031873" cy="400110"/>
          </a:xfrm>
          <a:prstGeom prst="rect">
            <a:avLst/>
          </a:prstGeom>
        </p:spPr>
        <p:txBody>
          <a:bodyPr wrap="none">
            <a:spAutoFit/>
          </a:bodyPr>
          <a:lstStyle/>
          <a:p>
            <a:r>
              <a:rPr lang="en-US" altLang="zh-CN" sz="2000" dirty="0"/>
              <a:t>Library we use in Linear Regression</a:t>
            </a:r>
          </a:p>
        </p:txBody>
      </p:sp>
      <p:pic>
        <p:nvPicPr>
          <p:cNvPr id="22532" name="Picture 4">
            <a:extLst>
              <a:ext uri="{FF2B5EF4-FFF2-40B4-BE49-F238E27FC236}">
                <a16:creationId xmlns:a16="http://schemas.microsoft.com/office/drawing/2014/main" id="{DE9C4D51-A11E-47CA-A3F7-706906B6F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93" y="4699954"/>
            <a:ext cx="31242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4E19B1C3-D1F9-41A7-82B5-05FDFE28C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634" y="5815507"/>
            <a:ext cx="70199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292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7097861" cy="584775"/>
          </a:xfrm>
          <a:prstGeom prst="rect">
            <a:avLst/>
          </a:prstGeom>
        </p:spPr>
        <p:txBody>
          <a:bodyPr wrap="square">
            <a:spAutoFit/>
          </a:bodyPr>
          <a:lstStyle/>
          <a:p>
            <a:pPr lvl="0"/>
            <a:r>
              <a:rPr lang="en-US" altLang="zh-CN" sz="3200" dirty="0">
                <a:solidFill>
                  <a:srgbClr val="1E5CA8"/>
                </a:solidFill>
              </a:rPr>
              <a:t>Linear Regression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Continue</a:t>
            </a:r>
          </a:p>
        </p:txBody>
      </p:sp>
      <p:pic>
        <p:nvPicPr>
          <p:cNvPr id="26626" name="Picture 2">
            <a:extLst>
              <a:ext uri="{FF2B5EF4-FFF2-40B4-BE49-F238E27FC236}">
                <a16:creationId xmlns:a16="http://schemas.microsoft.com/office/drawing/2014/main" id="{D3CAE1F4-A766-453D-9A03-FE0BACF42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26" y="584775"/>
            <a:ext cx="6940612" cy="6045049"/>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0807D302-0BFD-4BBC-AF0A-1300F5C88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317" y="583903"/>
            <a:ext cx="3352800" cy="504825"/>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a:extLst>
              <a:ext uri="{FF2B5EF4-FFF2-40B4-BE49-F238E27FC236}">
                <a16:creationId xmlns:a16="http://schemas.microsoft.com/office/drawing/2014/main" id="{710A0B66-D964-46C6-978A-75C52E6C7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317" y="1629099"/>
            <a:ext cx="23241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26632" name="Picture 8">
            <a:extLst>
              <a:ext uri="{FF2B5EF4-FFF2-40B4-BE49-F238E27FC236}">
                <a16:creationId xmlns:a16="http://schemas.microsoft.com/office/drawing/2014/main" id="{9705FBBD-2CA4-4AF7-8455-00EC14BB40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3317" y="2836220"/>
            <a:ext cx="44005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26634" name="Picture 10">
            <a:extLst>
              <a:ext uri="{FF2B5EF4-FFF2-40B4-BE49-F238E27FC236}">
                <a16:creationId xmlns:a16="http://schemas.microsoft.com/office/drawing/2014/main" id="{964027EF-1094-489B-8A06-DCCC68432C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3317" y="3659831"/>
            <a:ext cx="306705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979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8402879" cy="584775"/>
          </a:xfrm>
          <a:prstGeom prst="rect">
            <a:avLst/>
          </a:prstGeom>
        </p:spPr>
        <p:txBody>
          <a:bodyPr wrap="square">
            <a:spAutoFit/>
          </a:bodyPr>
          <a:lstStyle/>
          <a:p>
            <a:pPr lvl="0"/>
            <a:r>
              <a:rPr lang="en-US" altLang="zh-CN" sz="3200" dirty="0">
                <a:solidFill>
                  <a:srgbClr val="1E5CA8"/>
                </a:solidFill>
              </a:rPr>
              <a:t>Linear Regression Model MSE And RMSE</a:t>
            </a: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pic>
        <p:nvPicPr>
          <p:cNvPr id="29698" name="Picture 2">
            <a:extLst>
              <a:ext uri="{FF2B5EF4-FFF2-40B4-BE49-F238E27FC236}">
                <a16:creationId xmlns:a16="http://schemas.microsoft.com/office/drawing/2014/main" id="{1CFE9116-FB88-4732-A97B-BA38DE311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92" y="1698409"/>
            <a:ext cx="4314825" cy="1028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45344A0-A068-4E1E-A3CB-46352116F9DF}"/>
              </a:ext>
            </a:extLst>
          </p:cNvPr>
          <p:cNvSpPr/>
          <p:nvPr/>
        </p:nvSpPr>
        <p:spPr>
          <a:xfrm>
            <a:off x="474792" y="941537"/>
            <a:ext cx="3515706" cy="400110"/>
          </a:xfrm>
          <a:prstGeom prst="rect">
            <a:avLst/>
          </a:prstGeom>
        </p:spPr>
        <p:txBody>
          <a:bodyPr wrap="none">
            <a:spAutoFit/>
          </a:bodyPr>
          <a:lstStyle/>
          <a:p>
            <a:r>
              <a:rPr lang="en-AU" altLang="zh-CN" sz="2000" dirty="0"/>
              <a:t>Linear Regression Model MSE </a:t>
            </a:r>
            <a:endParaRPr lang="zh-CN" altLang="en-US" sz="2000" dirty="0"/>
          </a:p>
        </p:txBody>
      </p:sp>
      <p:sp>
        <p:nvSpPr>
          <p:cNvPr id="11" name="矩形 10">
            <a:extLst>
              <a:ext uri="{FF2B5EF4-FFF2-40B4-BE49-F238E27FC236}">
                <a16:creationId xmlns:a16="http://schemas.microsoft.com/office/drawing/2014/main" id="{9546D5FF-BB7A-4187-B1CD-A3A705AE5513}"/>
              </a:ext>
            </a:extLst>
          </p:cNvPr>
          <p:cNvSpPr/>
          <p:nvPr/>
        </p:nvSpPr>
        <p:spPr>
          <a:xfrm>
            <a:off x="547293" y="3429000"/>
            <a:ext cx="3663182" cy="400110"/>
          </a:xfrm>
          <a:prstGeom prst="rect">
            <a:avLst/>
          </a:prstGeom>
        </p:spPr>
        <p:txBody>
          <a:bodyPr wrap="none">
            <a:spAutoFit/>
          </a:bodyPr>
          <a:lstStyle/>
          <a:p>
            <a:r>
              <a:rPr lang="en-AU" altLang="zh-CN" sz="2000" dirty="0"/>
              <a:t>Linear Regression Model RMSE </a:t>
            </a:r>
            <a:endParaRPr lang="zh-CN" altLang="en-US" sz="2000" dirty="0"/>
          </a:p>
        </p:txBody>
      </p:sp>
      <p:pic>
        <p:nvPicPr>
          <p:cNvPr id="29700" name="Picture 4">
            <a:extLst>
              <a:ext uri="{FF2B5EF4-FFF2-40B4-BE49-F238E27FC236}">
                <a16:creationId xmlns:a16="http://schemas.microsoft.com/office/drawing/2014/main" id="{2E9970ED-68FF-462C-987F-D9BDAEC52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93" y="4130892"/>
            <a:ext cx="386715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027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5754373" cy="584775"/>
          </a:xfrm>
          <a:prstGeom prst="rect">
            <a:avLst/>
          </a:prstGeom>
        </p:spPr>
        <p:txBody>
          <a:bodyPr wrap="square">
            <a:spAutoFit/>
          </a:bodyPr>
          <a:lstStyle/>
          <a:p>
            <a:pPr lvl="0"/>
            <a:r>
              <a:rPr lang="en-US" altLang="zh-CN" sz="3200" dirty="0">
                <a:solidFill>
                  <a:srgbClr val="1E5CA8"/>
                </a:solidFill>
              </a:rPr>
              <a:t>Random Forest Model</a:t>
            </a:r>
          </a:p>
        </p:txBody>
      </p:sp>
      <p:sp>
        <p:nvSpPr>
          <p:cNvPr id="9" name="文本框 8">
            <a:extLst>
              <a:ext uri="{FF2B5EF4-FFF2-40B4-BE49-F238E27FC236}">
                <a16:creationId xmlns:a16="http://schemas.microsoft.com/office/drawing/2014/main" id="{7544FAC0-F830-44E1-9C4D-E95EE899982F}"/>
              </a:ext>
            </a:extLst>
          </p:cNvPr>
          <p:cNvSpPr txBox="1"/>
          <p:nvPr/>
        </p:nvSpPr>
        <p:spPr>
          <a:xfrm>
            <a:off x="469870" y="619134"/>
            <a:ext cx="8052047" cy="7386638"/>
          </a:xfrm>
          <a:prstGeom prst="rect">
            <a:avLst/>
          </a:prstGeom>
          <a:noFill/>
        </p:spPr>
        <p:txBody>
          <a:bodyPr wrap="square" rtlCol="0">
            <a:spAutoFit/>
          </a:bodyPr>
          <a:lstStyle/>
          <a:p>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br>
              <a:rPr lang="en-US" altLang="zh-CN" sz="1600" dirty="0"/>
            </a:br>
            <a:endPar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2"/>
              </a:buBlip>
            </a:pPr>
            <a:r>
              <a:rPr lang="en-US" altLang="zh-CN" sz="2000" dirty="0" err="1">
                <a:solidFill>
                  <a:prstClr val="black"/>
                </a:solidFill>
              </a:rPr>
              <a:t>Numpy</a:t>
            </a:r>
            <a:r>
              <a:rPr lang="en-US" altLang="zh-CN" sz="2000" dirty="0">
                <a:solidFill>
                  <a:prstClr val="black"/>
                </a:solidFill>
              </a:rPr>
              <a:t> to do all of the vectorized numerical computations on the dataset including the implementation of the algorithm</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Matplotlib to plot graphs for better understanding the problem at hand with some visual aid</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Pandas to load the csv file into a </a:t>
            </a:r>
            <a:r>
              <a:rPr lang="en-US" altLang="zh-CN" sz="2000" dirty="0" err="1">
                <a:solidFill>
                  <a:prstClr val="black"/>
                </a:solidFill>
              </a:rPr>
              <a:t>dataframe</a:t>
            </a:r>
            <a:r>
              <a:rPr lang="en-US" altLang="zh-CN" sz="2000" dirty="0">
                <a:solidFill>
                  <a:prstClr val="black"/>
                </a:solidFill>
              </a:rPr>
              <a:t> format which is easier to plot.</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87BF1811-FDA2-45C6-B91C-CBF63E20735E}"/>
              </a:ext>
            </a:extLst>
          </p:cNvPr>
          <p:cNvSpPr/>
          <p:nvPr/>
        </p:nvSpPr>
        <p:spPr>
          <a:xfrm>
            <a:off x="1281634" y="1069304"/>
            <a:ext cx="3826689" cy="400110"/>
          </a:xfrm>
          <a:prstGeom prst="rect">
            <a:avLst/>
          </a:prstGeom>
        </p:spPr>
        <p:txBody>
          <a:bodyPr wrap="none">
            <a:spAutoFit/>
          </a:bodyPr>
          <a:lstStyle/>
          <a:p>
            <a:r>
              <a:rPr lang="en-US" altLang="zh-CN" sz="2000" dirty="0"/>
              <a:t>Library we use in Random Forest</a:t>
            </a:r>
          </a:p>
        </p:txBody>
      </p:sp>
      <p:pic>
        <p:nvPicPr>
          <p:cNvPr id="22536" name="Picture 8">
            <a:extLst>
              <a:ext uri="{FF2B5EF4-FFF2-40B4-BE49-F238E27FC236}">
                <a16:creationId xmlns:a16="http://schemas.microsoft.com/office/drawing/2014/main" id="{4E19B1C3-D1F9-41A7-82B5-05FDFE28C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634" y="5815507"/>
            <a:ext cx="70199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a:extLst>
              <a:ext uri="{FF2B5EF4-FFF2-40B4-BE49-F238E27FC236}">
                <a16:creationId xmlns:a16="http://schemas.microsoft.com/office/drawing/2014/main" id="{CED8E91D-58C4-4C75-9A66-8C6FBCC2D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634" y="4904989"/>
            <a:ext cx="3124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288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7097861" cy="584775"/>
          </a:xfrm>
          <a:prstGeom prst="rect">
            <a:avLst/>
          </a:prstGeom>
        </p:spPr>
        <p:txBody>
          <a:bodyPr wrap="square">
            <a:spAutoFit/>
          </a:bodyPr>
          <a:lstStyle/>
          <a:p>
            <a:pPr lvl="0"/>
            <a:r>
              <a:rPr lang="en-US" altLang="zh-CN" sz="3200" dirty="0">
                <a:solidFill>
                  <a:srgbClr val="1E5CA8"/>
                </a:solidFill>
              </a:rPr>
              <a:t>Random Forest Model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Continue</a:t>
            </a:r>
          </a:p>
        </p:txBody>
      </p:sp>
      <p:pic>
        <p:nvPicPr>
          <p:cNvPr id="27656" name="Picture 8">
            <a:extLst>
              <a:ext uri="{FF2B5EF4-FFF2-40B4-BE49-F238E27FC236}">
                <a16:creationId xmlns:a16="http://schemas.microsoft.com/office/drawing/2014/main" id="{F5E6E0A0-B1C6-43CB-86F6-D42CE85D9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6" y="572610"/>
            <a:ext cx="4347395" cy="6285390"/>
          </a:xfrm>
          <a:prstGeom prst="rect">
            <a:avLst/>
          </a:prstGeom>
          <a:noFill/>
          <a:extLst>
            <a:ext uri="{909E8E84-426E-40DD-AFC4-6F175D3DCCD1}">
              <a14:hiddenFill xmlns:a14="http://schemas.microsoft.com/office/drawing/2010/main">
                <a:solidFill>
                  <a:srgbClr val="FFFFFF"/>
                </a:solidFill>
              </a14:hiddenFill>
            </a:ext>
          </a:extLst>
        </p:spPr>
      </p:pic>
      <p:pic>
        <p:nvPicPr>
          <p:cNvPr id="27658" name="Picture 10">
            <a:extLst>
              <a:ext uri="{FF2B5EF4-FFF2-40B4-BE49-F238E27FC236}">
                <a16:creationId xmlns:a16="http://schemas.microsoft.com/office/drawing/2014/main" id="{80BDD289-7229-48BE-AD0F-F6C6D87D0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660" y="781998"/>
            <a:ext cx="22574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7660" name="Picture 12">
            <a:extLst>
              <a:ext uri="{FF2B5EF4-FFF2-40B4-BE49-F238E27FC236}">
                <a16:creationId xmlns:a16="http://schemas.microsoft.com/office/drawing/2014/main" id="{DAC8E588-0D86-41D9-980A-73C8382384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1673" y="2428856"/>
            <a:ext cx="205740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7662" name="Picture 14">
            <a:extLst>
              <a:ext uri="{FF2B5EF4-FFF2-40B4-BE49-F238E27FC236}">
                <a16:creationId xmlns:a16="http://schemas.microsoft.com/office/drawing/2014/main" id="{CEB873FB-725D-48D1-8DFD-0EE82B88C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021" y="3521591"/>
            <a:ext cx="677227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164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8402879" cy="584775"/>
          </a:xfrm>
          <a:prstGeom prst="rect">
            <a:avLst/>
          </a:prstGeom>
        </p:spPr>
        <p:txBody>
          <a:bodyPr wrap="square">
            <a:spAutoFit/>
          </a:bodyPr>
          <a:lstStyle/>
          <a:p>
            <a:pPr lvl="0"/>
            <a:r>
              <a:rPr lang="en-US" altLang="zh-CN" sz="3200" dirty="0">
                <a:solidFill>
                  <a:srgbClr val="1E5CA8"/>
                </a:solidFill>
              </a:rPr>
              <a:t>Random Forest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Model MSE And RMSE</a:t>
            </a:r>
          </a:p>
        </p:txBody>
      </p:sp>
      <p:sp>
        <p:nvSpPr>
          <p:cNvPr id="2" name="矩形 1">
            <a:extLst>
              <a:ext uri="{FF2B5EF4-FFF2-40B4-BE49-F238E27FC236}">
                <a16:creationId xmlns:a16="http://schemas.microsoft.com/office/drawing/2014/main" id="{245344A0-A068-4E1E-A3CB-46352116F9DF}"/>
              </a:ext>
            </a:extLst>
          </p:cNvPr>
          <p:cNvSpPr/>
          <p:nvPr/>
        </p:nvSpPr>
        <p:spPr>
          <a:xfrm>
            <a:off x="474792" y="941537"/>
            <a:ext cx="3254417" cy="400110"/>
          </a:xfrm>
          <a:prstGeom prst="rect">
            <a:avLst/>
          </a:prstGeom>
        </p:spPr>
        <p:txBody>
          <a:bodyPr wrap="none">
            <a:spAutoFit/>
          </a:bodyPr>
          <a:lstStyle/>
          <a:p>
            <a:pPr lvl="0"/>
            <a:r>
              <a:rPr lang="en-AU" altLang="zh-CN" sz="2000" dirty="0">
                <a:solidFill>
                  <a:prstClr val="black"/>
                </a:solidFill>
              </a:rPr>
              <a:t>Random Forest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9546D5FF-BB7A-4187-B1CD-A3A705AE5513}"/>
              </a:ext>
            </a:extLst>
          </p:cNvPr>
          <p:cNvSpPr/>
          <p:nvPr/>
        </p:nvSpPr>
        <p:spPr>
          <a:xfrm>
            <a:off x="547293" y="3429000"/>
            <a:ext cx="3401893" cy="400110"/>
          </a:xfrm>
          <a:prstGeom prst="rect">
            <a:avLst/>
          </a:prstGeom>
        </p:spPr>
        <p:txBody>
          <a:bodyPr wrap="none">
            <a:spAutoFit/>
          </a:bodyPr>
          <a:lstStyle/>
          <a:p>
            <a:pPr lvl="0"/>
            <a:r>
              <a:rPr lang="en-AU" altLang="zh-CN" sz="2000" dirty="0">
                <a:solidFill>
                  <a:prstClr val="black"/>
                </a:solidFill>
              </a:rPr>
              <a:t>Random Forest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72A3972B-2CFF-4A1B-9740-9E6A9CF156C7}"/>
              </a:ext>
            </a:extLst>
          </p:cNvPr>
          <p:cNvPicPr>
            <a:picLocks noChangeAspect="1"/>
          </p:cNvPicPr>
          <p:nvPr/>
        </p:nvPicPr>
        <p:blipFill>
          <a:blip r:embed="rId3"/>
          <a:stretch>
            <a:fillRect/>
          </a:stretch>
        </p:blipFill>
        <p:spPr>
          <a:xfrm>
            <a:off x="547293" y="1522423"/>
            <a:ext cx="3150117" cy="738489"/>
          </a:xfrm>
          <a:prstGeom prst="rect">
            <a:avLst/>
          </a:prstGeom>
        </p:spPr>
      </p:pic>
      <p:pic>
        <p:nvPicPr>
          <p:cNvPr id="7" name="图片 6">
            <a:extLst>
              <a:ext uri="{FF2B5EF4-FFF2-40B4-BE49-F238E27FC236}">
                <a16:creationId xmlns:a16="http://schemas.microsoft.com/office/drawing/2014/main" id="{8D52BAEF-108F-463B-9F23-478CAB866779}"/>
              </a:ext>
            </a:extLst>
          </p:cNvPr>
          <p:cNvPicPr>
            <a:picLocks noChangeAspect="1"/>
          </p:cNvPicPr>
          <p:nvPr/>
        </p:nvPicPr>
        <p:blipFill>
          <a:blip r:embed="rId4"/>
          <a:stretch>
            <a:fillRect/>
          </a:stretch>
        </p:blipFill>
        <p:spPr>
          <a:xfrm>
            <a:off x="547293" y="4026236"/>
            <a:ext cx="3083674" cy="827604"/>
          </a:xfrm>
          <a:prstGeom prst="rect">
            <a:avLst/>
          </a:prstGeom>
        </p:spPr>
      </p:pic>
    </p:spTree>
    <p:extLst>
      <p:ext uri="{BB962C8B-B14F-4D97-AF65-F5344CB8AC3E}">
        <p14:creationId xmlns:p14="http://schemas.microsoft.com/office/powerpoint/2010/main" val="1996590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5754373" cy="584775"/>
          </a:xfrm>
          <a:prstGeom prst="rect">
            <a:avLst/>
          </a:prstGeom>
        </p:spPr>
        <p:txBody>
          <a:bodyPr wrap="square">
            <a:spAutoFit/>
          </a:bodyPr>
          <a:lstStyle/>
          <a:p>
            <a:pPr lvl="0"/>
            <a:r>
              <a:rPr lang="en-US" altLang="zh-CN" sz="3200" dirty="0">
                <a:solidFill>
                  <a:srgbClr val="1E5CA8"/>
                </a:solidFill>
              </a:rPr>
              <a:t>Decision Tree Model</a:t>
            </a:r>
          </a:p>
        </p:txBody>
      </p:sp>
      <p:sp>
        <p:nvSpPr>
          <p:cNvPr id="9" name="文本框 8">
            <a:extLst>
              <a:ext uri="{FF2B5EF4-FFF2-40B4-BE49-F238E27FC236}">
                <a16:creationId xmlns:a16="http://schemas.microsoft.com/office/drawing/2014/main" id="{7544FAC0-F830-44E1-9C4D-E95EE899982F}"/>
              </a:ext>
            </a:extLst>
          </p:cNvPr>
          <p:cNvSpPr txBox="1"/>
          <p:nvPr/>
        </p:nvSpPr>
        <p:spPr>
          <a:xfrm>
            <a:off x="469870" y="619134"/>
            <a:ext cx="8052047" cy="7386638"/>
          </a:xfrm>
          <a:prstGeom prst="rect">
            <a:avLst/>
          </a:prstGeom>
          <a:noFill/>
        </p:spPr>
        <p:txBody>
          <a:bodyPr wrap="square" rtlCol="0">
            <a:spAutoFit/>
          </a:bodyPr>
          <a:lstStyle/>
          <a:p>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br>
              <a:rPr lang="en-US" altLang="zh-CN" sz="1600" dirty="0"/>
            </a:br>
            <a:endPar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657350" lvl="3" indent="-285750">
              <a:buBlip>
                <a:blip r:embed="rId3"/>
              </a:buBlip>
            </a:pPr>
            <a:r>
              <a:rPr lang="en-US" altLang="zh-CN" sz="2000" dirty="0" err="1">
                <a:solidFill>
                  <a:prstClr val="black"/>
                </a:solidFill>
              </a:rPr>
              <a:t>Numpy</a:t>
            </a:r>
            <a:r>
              <a:rPr lang="en-US" altLang="zh-CN" sz="2000" dirty="0">
                <a:solidFill>
                  <a:prstClr val="black"/>
                </a:solidFill>
              </a:rPr>
              <a:t> to do all of the vectorized numerical computations on the dataset including the implementation of the algorithm</a:t>
            </a:r>
          </a:p>
          <a:p>
            <a:pPr marL="1657350" lvl="3" indent="-285750">
              <a:buBlip>
                <a:blip r:embed="rId3"/>
              </a:buBlip>
            </a:pPr>
            <a:endParaRPr lang="en-US" altLang="zh-CN" sz="2000" dirty="0">
              <a:solidFill>
                <a:prstClr val="black"/>
              </a:solidFill>
            </a:endParaRPr>
          </a:p>
          <a:p>
            <a:pPr marL="1657350" lvl="3" indent="-285750">
              <a:buBlip>
                <a:blip r:embed="rId3"/>
              </a:buBlip>
            </a:pPr>
            <a:r>
              <a:rPr lang="en-US" altLang="zh-CN" sz="2000" dirty="0">
                <a:solidFill>
                  <a:prstClr val="black"/>
                </a:solidFill>
              </a:rPr>
              <a:t>Matplotlib to plot graphs for better understanding the problem at hand with some visual aid</a:t>
            </a:r>
          </a:p>
          <a:p>
            <a:pPr marL="1657350" lvl="3" indent="-285750">
              <a:buBlip>
                <a:blip r:embed="rId3"/>
              </a:buBlip>
            </a:pPr>
            <a:endParaRPr lang="en-US" altLang="zh-CN" sz="2000" dirty="0">
              <a:solidFill>
                <a:prstClr val="black"/>
              </a:solidFill>
            </a:endParaRPr>
          </a:p>
          <a:p>
            <a:pPr marL="1657350" lvl="3" indent="-285750">
              <a:buBlip>
                <a:blip r:embed="rId3"/>
              </a:buBlip>
            </a:pPr>
            <a:r>
              <a:rPr lang="en-US" altLang="zh-CN" sz="2000" dirty="0">
                <a:solidFill>
                  <a:prstClr val="black"/>
                </a:solidFill>
              </a:rPr>
              <a:t>Pandas to load the csv file into a </a:t>
            </a:r>
            <a:r>
              <a:rPr lang="en-US" altLang="zh-CN" sz="2000" dirty="0" err="1">
                <a:solidFill>
                  <a:prstClr val="black"/>
                </a:solidFill>
              </a:rPr>
              <a:t>dataframe</a:t>
            </a:r>
            <a:r>
              <a:rPr lang="en-US" altLang="zh-CN" sz="2000" dirty="0">
                <a:solidFill>
                  <a:prstClr val="black"/>
                </a:solidFill>
              </a:rPr>
              <a:t> format which is easier to plot.</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87BF1811-FDA2-45C6-B91C-CBF63E20735E}"/>
              </a:ext>
            </a:extLst>
          </p:cNvPr>
          <p:cNvSpPr/>
          <p:nvPr/>
        </p:nvSpPr>
        <p:spPr>
          <a:xfrm>
            <a:off x="1281634" y="1069304"/>
            <a:ext cx="3959738" cy="400110"/>
          </a:xfrm>
          <a:prstGeom prst="rect">
            <a:avLst/>
          </a:prstGeom>
        </p:spPr>
        <p:txBody>
          <a:bodyPr wrap="none">
            <a:spAutoFit/>
          </a:bodyPr>
          <a:lstStyle/>
          <a:p>
            <a:r>
              <a:rPr lang="en-US" altLang="zh-CN" sz="2000" dirty="0"/>
              <a:t>Libraries we used in Decision Tree</a:t>
            </a:r>
          </a:p>
        </p:txBody>
      </p:sp>
      <p:pic>
        <p:nvPicPr>
          <p:cNvPr id="22536" name="Picture 8">
            <a:extLst>
              <a:ext uri="{FF2B5EF4-FFF2-40B4-BE49-F238E27FC236}">
                <a16:creationId xmlns:a16="http://schemas.microsoft.com/office/drawing/2014/main" id="{4E19B1C3-D1F9-41A7-82B5-05FDFE28C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634" y="5815507"/>
            <a:ext cx="70199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a:extLst>
              <a:ext uri="{FF2B5EF4-FFF2-40B4-BE49-F238E27FC236}">
                <a16:creationId xmlns:a16="http://schemas.microsoft.com/office/drawing/2014/main" id="{CED8E91D-58C4-4C75-9A66-8C6FBCC2D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634" y="4904989"/>
            <a:ext cx="3124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046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7097861" cy="584775"/>
          </a:xfrm>
          <a:prstGeom prst="rect">
            <a:avLst/>
          </a:prstGeom>
        </p:spPr>
        <p:txBody>
          <a:bodyPr wrap="square">
            <a:spAutoFit/>
          </a:bodyPr>
          <a:lstStyle/>
          <a:p>
            <a:pPr lvl="0"/>
            <a:r>
              <a:rPr lang="en-US" altLang="zh-CN" sz="3200" dirty="0">
                <a:solidFill>
                  <a:srgbClr val="1E5CA8"/>
                </a:solidFill>
              </a:rPr>
              <a:t>Decision Tree Model Continue</a:t>
            </a:r>
          </a:p>
        </p:txBody>
      </p:sp>
      <p:pic>
        <p:nvPicPr>
          <p:cNvPr id="24578" name="Picture 2">
            <a:extLst>
              <a:ext uri="{FF2B5EF4-FFF2-40B4-BE49-F238E27FC236}">
                <a16:creationId xmlns:a16="http://schemas.microsoft.com/office/drawing/2014/main" id="{19AB7C83-341E-4C4C-8A8A-CF236CDDD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7" y="710214"/>
            <a:ext cx="4276439" cy="5894773"/>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3EA6550C-7785-43E3-A5F1-FB1721526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005" y="3048530"/>
            <a:ext cx="498157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6BEB6089-4FC6-4265-A84F-D18D887B0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005" y="584775"/>
            <a:ext cx="73056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03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6" y="0"/>
            <a:ext cx="8402879" cy="584775"/>
          </a:xfrm>
          <a:prstGeom prst="rect">
            <a:avLst/>
          </a:prstGeom>
        </p:spPr>
        <p:txBody>
          <a:bodyPr wrap="square">
            <a:spAutoFit/>
          </a:bodyPr>
          <a:lstStyle/>
          <a:p>
            <a:pPr lvl="0"/>
            <a:r>
              <a:rPr lang="en-US" altLang="zh-CN" sz="3200" dirty="0">
                <a:solidFill>
                  <a:srgbClr val="1E5CA8"/>
                </a:solidFill>
              </a:rPr>
              <a:t>Decision Tree Model </a:t>
            </a:r>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MSE And RMSE</a:t>
            </a:r>
          </a:p>
        </p:txBody>
      </p:sp>
      <p:sp>
        <p:nvSpPr>
          <p:cNvPr id="2" name="矩形 1">
            <a:extLst>
              <a:ext uri="{FF2B5EF4-FFF2-40B4-BE49-F238E27FC236}">
                <a16:creationId xmlns:a16="http://schemas.microsoft.com/office/drawing/2014/main" id="{245344A0-A068-4E1E-A3CB-46352116F9DF}"/>
              </a:ext>
            </a:extLst>
          </p:cNvPr>
          <p:cNvSpPr/>
          <p:nvPr/>
        </p:nvSpPr>
        <p:spPr>
          <a:xfrm>
            <a:off x="474792" y="941537"/>
            <a:ext cx="3066865" cy="400110"/>
          </a:xfrm>
          <a:prstGeom prst="rect">
            <a:avLst/>
          </a:prstGeom>
        </p:spPr>
        <p:txBody>
          <a:bodyPr wrap="none">
            <a:spAutoFit/>
          </a:bodyPr>
          <a:lstStyle/>
          <a:p>
            <a:pPr lvl="0"/>
            <a:r>
              <a:rPr lang="en-AU" altLang="zh-CN" sz="2000" dirty="0">
                <a:solidFill>
                  <a:prstClr val="black"/>
                </a:solidFill>
              </a:rPr>
              <a:t>Decision Tree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9546D5FF-BB7A-4187-B1CD-A3A705AE5513}"/>
              </a:ext>
            </a:extLst>
          </p:cNvPr>
          <p:cNvSpPr/>
          <p:nvPr/>
        </p:nvSpPr>
        <p:spPr>
          <a:xfrm>
            <a:off x="547293" y="3429000"/>
            <a:ext cx="3214341" cy="400110"/>
          </a:xfrm>
          <a:prstGeom prst="rect">
            <a:avLst/>
          </a:prstGeom>
        </p:spPr>
        <p:txBody>
          <a:bodyPr wrap="none">
            <a:spAutoFit/>
          </a:bodyPr>
          <a:lstStyle/>
          <a:p>
            <a:pPr lvl="0"/>
            <a:r>
              <a:rPr lang="en-AU" altLang="zh-CN" sz="2000" dirty="0">
                <a:solidFill>
                  <a:prstClr val="black"/>
                </a:solidFill>
              </a:rPr>
              <a:t>Decision Tree Model </a:t>
            </a:r>
            <a:r>
              <a:rPr kumimoji="0" lang="en-AU"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RMSE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7924FB2-0A79-468C-88A5-842B744E4FF3}"/>
              </a:ext>
            </a:extLst>
          </p:cNvPr>
          <p:cNvPicPr>
            <a:picLocks noChangeAspect="1"/>
          </p:cNvPicPr>
          <p:nvPr/>
        </p:nvPicPr>
        <p:blipFill>
          <a:blip r:embed="rId2"/>
          <a:stretch>
            <a:fillRect/>
          </a:stretch>
        </p:blipFill>
        <p:spPr>
          <a:xfrm>
            <a:off x="547293" y="1537317"/>
            <a:ext cx="4562475" cy="1066800"/>
          </a:xfrm>
          <a:prstGeom prst="rect">
            <a:avLst/>
          </a:prstGeom>
        </p:spPr>
      </p:pic>
      <p:pic>
        <p:nvPicPr>
          <p:cNvPr id="4" name="图片 3">
            <a:extLst>
              <a:ext uri="{FF2B5EF4-FFF2-40B4-BE49-F238E27FC236}">
                <a16:creationId xmlns:a16="http://schemas.microsoft.com/office/drawing/2014/main" id="{50AEA70A-FF5B-4799-B762-BBEE734F7F88}"/>
              </a:ext>
            </a:extLst>
          </p:cNvPr>
          <p:cNvPicPr>
            <a:picLocks noChangeAspect="1"/>
          </p:cNvPicPr>
          <p:nvPr/>
        </p:nvPicPr>
        <p:blipFill>
          <a:blip r:embed="rId3"/>
          <a:stretch>
            <a:fillRect/>
          </a:stretch>
        </p:blipFill>
        <p:spPr>
          <a:xfrm>
            <a:off x="547293" y="4053918"/>
            <a:ext cx="4962525" cy="1200150"/>
          </a:xfrm>
          <a:prstGeom prst="rect">
            <a:avLst/>
          </a:prstGeom>
        </p:spPr>
      </p:pic>
    </p:spTree>
    <p:extLst>
      <p:ext uri="{BB962C8B-B14F-4D97-AF65-F5344CB8AC3E}">
        <p14:creationId xmlns:p14="http://schemas.microsoft.com/office/powerpoint/2010/main" val="2678747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9118202" cy="1077218"/>
          </a:xfrm>
          <a:prstGeom prst="rect">
            <a:avLst/>
          </a:prstGeom>
        </p:spPr>
        <p:txBody>
          <a:bodyPr wrap="none">
            <a:spAutoFit/>
          </a:bodyPr>
          <a:lstStyle/>
          <a:p>
            <a:r>
              <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Interesting </a:t>
            </a:r>
            <a:r>
              <a:rPr lang="en-US" altLang="zh-CN" sz="3200" dirty="0">
                <a:solidFill>
                  <a:srgbClr val="1E5CA8"/>
                </a:solidFill>
              </a:rPr>
              <a:t>Finding For Self-Implemented  Models</a:t>
            </a:r>
            <a:endParaRPr lang="en-US" altLang="zh-CN" sz="3200" dirty="0">
              <a:solidFill>
                <a:srgbClr val="1E5CA8">
                  <a:alpha val="39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F101179A-C044-4D69-9B20-877E0A7CE49D}"/>
              </a:ext>
            </a:extLst>
          </p:cNvPr>
          <p:cNvSpPr/>
          <p:nvPr/>
        </p:nvSpPr>
        <p:spPr>
          <a:xfrm>
            <a:off x="-683580" y="1357131"/>
            <a:ext cx="10222800" cy="3170099"/>
          </a:xfrm>
          <a:prstGeom prst="rect">
            <a:avLst/>
          </a:prstGeom>
        </p:spPr>
        <p:txBody>
          <a:bodyPr wrap="square">
            <a:spAutoFit/>
          </a:bodyPr>
          <a:lstStyle/>
          <a:p>
            <a:pPr marL="1657350" lvl="3" indent="-285750">
              <a:buBlip>
                <a:blip r:embed="rId2"/>
              </a:buBlip>
            </a:pPr>
            <a:r>
              <a:rPr lang="en-US" altLang="zh-CN" sz="2000" dirty="0">
                <a:solidFill>
                  <a:prstClr val="black"/>
                </a:solidFill>
              </a:rPr>
              <a:t>Linear regression are more suitable for this kind of problem if we conclude based on MSE/RMSE only.</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Decision Tree used up too much memory to run and took a long time to finish.</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Random Forest is suitable but the MSE/RMSE is not better than Linear Regression</a:t>
            </a:r>
          </a:p>
          <a:p>
            <a:pPr marR="0" lvl="3" algn="l" defTabSz="914400" rtl="0" eaLnBrk="1" fontAlgn="auto" latinLnBrk="0" hangingPunct="1">
              <a:lnSpc>
                <a:spcPct val="100000"/>
              </a:lnSpc>
              <a:spcBef>
                <a:spcPts val="0"/>
              </a:spcBef>
              <a:spcAft>
                <a:spcPts val="0"/>
              </a:spcAft>
              <a:buClrTx/>
              <a:buSzTx/>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473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effectLst/>
                <a:uLnTx/>
                <a:uFillTx/>
                <a:latin typeface="等线" panose="020F0502020204030204"/>
                <a:ea typeface="等线" panose="02010600030101010101" pitchFamily="2" charset="-122"/>
                <a:cs typeface="+mn-cs"/>
              </a:rPr>
              <a:t>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8249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3695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88A83-30B3-4261-BA0E-9E68EC33FDB7}"/>
              </a:ext>
            </a:extLst>
          </p:cNvPr>
          <p:cNvSpPr/>
          <p:nvPr/>
        </p:nvSpPr>
        <p:spPr>
          <a:xfrm>
            <a:off x="213065" y="221942"/>
            <a:ext cx="8271029" cy="584775"/>
          </a:xfrm>
          <a:prstGeom prst="rect">
            <a:avLst/>
          </a:prstGeom>
        </p:spPr>
        <p:txBody>
          <a:bodyPr wrap="square">
            <a:spAutoFit/>
          </a:bodyPr>
          <a:lstStyle/>
          <a:p>
            <a:r>
              <a:rPr lang="en-US" altLang="zh-CN" sz="3200" dirty="0">
                <a:solidFill>
                  <a:srgbClr val="1E5CA8"/>
                </a:solidFill>
              </a:rPr>
              <a:t>Summary</a:t>
            </a:r>
            <a:endParaRPr lang="zh-CN" altLang="en-US" sz="3200" dirty="0"/>
          </a:p>
        </p:txBody>
      </p:sp>
      <p:sp>
        <p:nvSpPr>
          <p:cNvPr id="2" name="矩形 1">
            <a:extLst>
              <a:ext uri="{FF2B5EF4-FFF2-40B4-BE49-F238E27FC236}">
                <a16:creationId xmlns:a16="http://schemas.microsoft.com/office/drawing/2014/main" id="{3213B401-233A-4FD7-8400-04FD15B71071}"/>
              </a:ext>
            </a:extLst>
          </p:cNvPr>
          <p:cNvSpPr/>
          <p:nvPr/>
        </p:nvSpPr>
        <p:spPr>
          <a:xfrm>
            <a:off x="213065" y="1394132"/>
            <a:ext cx="10564426" cy="2862322"/>
          </a:xfrm>
          <a:prstGeom prst="rect">
            <a:avLst/>
          </a:prstGeom>
        </p:spPr>
        <p:txBody>
          <a:bodyPr wrap="square">
            <a:spAutoFit/>
          </a:bodyPr>
          <a:lstStyle/>
          <a:p>
            <a:pPr marL="1657350" lvl="3" indent="-285750">
              <a:buBlip>
                <a:blip r:embed="rId2"/>
              </a:buBlip>
            </a:pPr>
            <a:r>
              <a:rPr lang="en-US" altLang="zh-CN" sz="2000" dirty="0" err="1">
                <a:solidFill>
                  <a:prstClr val="black"/>
                </a:solidFill>
              </a:rPr>
              <a:t>PySpark</a:t>
            </a:r>
            <a:r>
              <a:rPr lang="en-US" altLang="zh-CN" sz="2000" dirty="0">
                <a:solidFill>
                  <a:prstClr val="black"/>
                </a:solidFill>
              </a:rPr>
              <a:t> model of Random Forest have the best MSE from all 9 models.</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err="1">
                <a:solidFill>
                  <a:prstClr val="black"/>
                </a:solidFill>
              </a:rPr>
              <a:t>Keras</a:t>
            </a:r>
            <a:r>
              <a:rPr lang="en-US" altLang="zh-CN" sz="2000" dirty="0">
                <a:solidFill>
                  <a:prstClr val="black"/>
                </a:solidFill>
              </a:rPr>
              <a:t> library need to be fine tuned to achieve maximum result</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err="1">
                <a:solidFill>
                  <a:prstClr val="black"/>
                </a:solidFill>
              </a:rPr>
              <a:t>PySpark</a:t>
            </a:r>
            <a:r>
              <a:rPr lang="en-US" altLang="zh-CN" sz="2000" dirty="0">
                <a:solidFill>
                  <a:prstClr val="black"/>
                </a:solidFill>
              </a:rPr>
              <a:t> is a powerful machine learning library</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Although we have all these powerful machine learning library, self implemented machine learning model are still a plausible choice</a:t>
            </a:r>
          </a:p>
          <a:p>
            <a:pPr lvl="3">
              <a:defRPr/>
            </a:pPr>
            <a:endParaRPr lang="en-US" altLang="zh-CN" sz="2000" dirty="0">
              <a:solidFill>
                <a:prstClr val="black"/>
              </a:solidFill>
            </a:endParaRPr>
          </a:p>
        </p:txBody>
      </p:sp>
    </p:spTree>
    <p:extLst>
      <p:ext uri="{BB962C8B-B14F-4D97-AF65-F5344CB8AC3E}">
        <p14:creationId xmlns:p14="http://schemas.microsoft.com/office/powerpoint/2010/main" val="502626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lang="en-US" altLang="zh-CN" sz="2000" dirty="0">
              <a:solidFill>
                <a:srgbClr val="1E5CA8">
                  <a:alpha val="39000"/>
                </a:srgbClr>
              </a:solidFill>
              <a:latin typeface="等线" panose="020F0502020204030204"/>
              <a:ea typeface="等线" panose="02010600030101010101" pitchFamily="2" charset="-122"/>
            </a:endParaRPr>
          </a:p>
          <a:p>
            <a:pPr lvl="2">
              <a:buSzPct val="90000"/>
            </a:pPr>
            <a:r>
              <a:rPr lang="en-AU" altLang="zh-CN" sz="2000" dirty="0">
                <a:solidFill>
                  <a:srgbClr val="1E5CA8">
                    <a:alpha val="39000"/>
                  </a:srgbClr>
                </a:solidFill>
              </a:rPr>
              <a:t>Spark </a:t>
            </a:r>
            <a:r>
              <a:rPr lang="en-AU" altLang="zh-CN" sz="2000" dirty="0" err="1">
                <a:solidFill>
                  <a:srgbClr val="1E5CA8">
                    <a:alpha val="39000"/>
                  </a:srgbClr>
                </a:solidFill>
              </a:rPr>
              <a:t>Mllib</a:t>
            </a:r>
            <a:r>
              <a:rPr lang="en-AU" altLang="zh-CN" sz="2000" dirty="0">
                <a:solidFill>
                  <a:srgbClr val="1E5CA8">
                    <a:alpha val="39000"/>
                  </a:srgbClr>
                </a:solidFill>
              </a:rPr>
              <a:t> </a:t>
            </a:r>
            <a:r>
              <a:rPr lang="en-US" altLang="zh-CN" sz="2000" dirty="0">
                <a:solidFill>
                  <a:srgbClr val="1E5CA8">
                    <a:alpha val="39000"/>
                  </a:srgbClr>
                </a:solidFill>
              </a:rPr>
              <a:t>Modeling</a:t>
            </a:r>
          </a:p>
          <a:p>
            <a:pPr lvl="2">
              <a:buSzPct val="90000"/>
            </a:pPr>
            <a:endParaRPr lang="en-US" altLang="zh-CN" sz="2000" dirty="0">
              <a:solidFill>
                <a:srgbClr val="1E5CA8">
                  <a:alpha val="39000"/>
                </a:srgbClr>
              </a:solidFill>
            </a:endParaRPr>
          </a:p>
          <a:p>
            <a:pPr lvl="2">
              <a:buSzPct val="90000"/>
            </a:pPr>
            <a:r>
              <a:rPr lang="en-AU" altLang="zh-CN" sz="2000" dirty="0" err="1">
                <a:solidFill>
                  <a:srgbClr val="1E5CA8">
                    <a:alpha val="39000"/>
                  </a:srgbClr>
                </a:solidFill>
              </a:rPr>
              <a:t>Tensorflow-Keras</a:t>
            </a:r>
            <a:r>
              <a:rPr lang="en-AU" altLang="zh-CN" sz="2000" dirty="0">
                <a:solidFill>
                  <a:srgbClr val="1E5CA8">
                    <a:alpha val="39000"/>
                  </a:srgbClr>
                </a:solidFill>
              </a:rPr>
              <a:t> </a:t>
            </a:r>
            <a:r>
              <a:rPr lang="en-US" altLang="zh-CN" sz="2000" dirty="0">
                <a:solidFill>
                  <a:srgbClr val="1E5CA8">
                    <a:alpha val="39000"/>
                  </a:srgbClr>
                </a:solidFill>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9531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88A83-30B3-4261-BA0E-9E68EC33FDB7}"/>
              </a:ext>
            </a:extLst>
          </p:cNvPr>
          <p:cNvSpPr/>
          <p:nvPr/>
        </p:nvSpPr>
        <p:spPr>
          <a:xfrm>
            <a:off x="213065" y="221942"/>
            <a:ext cx="8271029" cy="584775"/>
          </a:xfrm>
          <a:prstGeom prst="rect">
            <a:avLst/>
          </a:prstGeom>
        </p:spPr>
        <p:txBody>
          <a:bodyPr wrap="square">
            <a:spAutoFit/>
          </a:bodyPr>
          <a:lstStyle/>
          <a:p>
            <a:r>
              <a:rPr lang="en-US" altLang="zh-CN" sz="3200" dirty="0">
                <a:solidFill>
                  <a:srgbClr val="1E5CA8"/>
                </a:solidFill>
              </a:rPr>
              <a:t>Model Comparation </a:t>
            </a:r>
            <a:endParaRPr lang="zh-CN" altLang="en-US" sz="3200" dirty="0"/>
          </a:p>
        </p:txBody>
      </p:sp>
      <p:sp>
        <p:nvSpPr>
          <p:cNvPr id="7" name="矩形 6">
            <a:extLst>
              <a:ext uri="{FF2B5EF4-FFF2-40B4-BE49-F238E27FC236}">
                <a16:creationId xmlns:a16="http://schemas.microsoft.com/office/drawing/2014/main" id="{6C26C18A-F0D5-45B6-8A03-7833C9F739E8}"/>
              </a:ext>
            </a:extLst>
          </p:cNvPr>
          <p:cNvSpPr/>
          <p:nvPr/>
        </p:nvSpPr>
        <p:spPr>
          <a:xfrm>
            <a:off x="284579" y="877537"/>
            <a:ext cx="2138727" cy="369332"/>
          </a:xfrm>
          <a:prstGeom prst="rect">
            <a:avLst/>
          </a:prstGeom>
        </p:spPr>
        <p:txBody>
          <a:bodyPr wrap="none">
            <a:spAutoFit/>
          </a:bodyPr>
          <a:lstStyle/>
          <a:p>
            <a:r>
              <a:rPr lang="en-AU" altLang="zh-CN" dirty="0"/>
              <a:t>Spark </a:t>
            </a:r>
            <a:r>
              <a:rPr lang="en-AU" altLang="zh-CN" dirty="0" err="1"/>
              <a:t>MLlib</a:t>
            </a:r>
            <a:r>
              <a:rPr lang="en-AU" altLang="zh-CN" dirty="0"/>
              <a:t> Models</a:t>
            </a:r>
          </a:p>
        </p:txBody>
      </p:sp>
      <p:graphicFrame>
        <p:nvGraphicFramePr>
          <p:cNvPr id="8" name="表格 8">
            <a:extLst>
              <a:ext uri="{FF2B5EF4-FFF2-40B4-BE49-F238E27FC236}">
                <a16:creationId xmlns:a16="http://schemas.microsoft.com/office/drawing/2014/main" id="{41C2AA2B-BA91-47BC-AD12-C3AB5B4DCC0F}"/>
              </a:ext>
            </a:extLst>
          </p:cNvPr>
          <p:cNvGraphicFramePr>
            <a:graphicFrameLocks noGrp="1"/>
          </p:cNvGraphicFramePr>
          <p:nvPr>
            <p:extLst>
              <p:ext uri="{D42A27DB-BD31-4B8C-83A1-F6EECF244321}">
                <p14:modId xmlns:p14="http://schemas.microsoft.com/office/powerpoint/2010/main" val="373223031"/>
              </p:ext>
            </p:extLst>
          </p:nvPr>
        </p:nvGraphicFramePr>
        <p:xfrm>
          <a:off x="284579" y="1307831"/>
          <a:ext cx="6222753" cy="1492039"/>
        </p:xfrm>
        <a:graphic>
          <a:graphicData uri="http://schemas.openxmlformats.org/drawingml/2006/table">
            <a:tbl>
              <a:tblPr firstRow="1" bandRow="1">
                <a:tableStyleId>{5C22544A-7EE6-4342-B048-85BDC9FD1C3A}</a:tableStyleId>
              </a:tblPr>
              <a:tblGrid>
                <a:gridCol w="1558172">
                  <a:extLst>
                    <a:ext uri="{9D8B030D-6E8A-4147-A177-3AD203B41FA5}">
                      <a16:colId xmlns:a16="http://schemas.microsoft.com/office/drawing/2014/main" val="622836709"/>
                    </a:ext>
                  </a:extLst>
                </a:gridCol>
                <a:gridCol w="1345779">
                  <a:extLst>
                    <a:ext uri="{9D8B030D-6E8A-4147-A177-3AD203B41FA5}">
                      <a16:colId xmlns:a16="http://schemas.microsoft.com/office/drawing/2014/main" val="3572499118"/>
                    </a:ext>
                  </a:extLst>
                </a:gridCol>
                <a:gridCol w="1544371">
                  <a:extLst>
                    <a:ext uri="{9D8B030D-6E8A-4147-A177-3AD203B41FA5}">
                      <a16:colId xmlns:a16="http://schemas.microsoft.com/office/drawing/2014/main" val="3138306294"/>
                    </a:ext>
                  </a:extLst>
                </a:gridCol>
                <a:gridCol w="1774431">
                  <a:extLst>
                    <a:ext uri="{9D8B030D-6E8A-4147-A177-3AD203B41FA5}">
                      <a16:colId xmlns:a16="http://schemas.microsoft.com/office/drawing/2014/main" val="3781093445"/>
                    </a:ext>
                  </a:extLst>
                </a:gridCol>
              </a:tblGrid>
              <a:tr h="760519">
                <a:tc>
                  <a:txBody>
                    <a:bodyPr/>
                    <a:lstStyle/>
                    <a:p>
                      <a:endParaRPr lang="zh-CN" altLang="en-US" sz="1400" dirty="0"/>
                    </a:p>
                  </a:txBody>
                  <a:tcPr/>
                </a:tc>
                <a:tc>
                  <a:txBody>
                    <a:bodyPr/>
                    <a:lstStyle/>
                    <a:p>
                      <a:r>
                        <a:rPr lang="en-AU" altLang="zh-CN" sz="1400" dirty="0"/>
                        <a:t>Linear Regression</a:t>
                      </a:r>
                    </a:p>
                    <a:p>
                      <a:endParaRPr lang="zh-CN" altLang="en-US" sz="1400" dirty="0"/>
                    </a:p>
                  </a:txBody>
                  <a:tcPr/>
                </a:tc>
                <a:tc>
                  <a:txBody>
                    <a:bodyPr/>
                    <a:lstStyle/>
                    <a:p>
                      <a:r>
                        <a:rPr lang="en-AU" altLang="zh-CN" sz="1400" dirty="0"/>
                        <a:t>Decision Tree Regressor </a:t>
                      </a:r>
                    </a:p>
                    <a:p>
                      <a:endParaRPr lang="zh-CN" altLang="en-US" sz="1400" dirty="0"/>
                    </a:p>
                  </a:txBody>
                  <a:tcPr/>
                </a:tc>
                <a:tc>
                  <a:txBody>
                    <a:bodyPr/>
                    <a:lstStyle/>
                    <a:p>
                      <a:r>
                        <a:rPr lang="en-AU" altLang="zh-CN" sz="1400" dirty="0"/>
                        <a:t>Random Forest Regressor </a:t>
                      </a:r>
                    </a:p>
                    <a:p>
                      <a:endParaRPr lang="zh-CN" altLang="en-US" sz="1400" dirty="0"/>
                    </a:p>
                  </a:txBody>
                  <a:tcPr/>
                </a:tc>
                <a:extLst>
                  <a:ext uri="{0D108BD9-81ED-4DB2-BD59-A6C34878D82A}">
                    <a16:rowId xmlns:a16="http://schemas.microsoft.com/office/drawing/2014/main" val="3065201083"/>
                  </a:ext>
                </a:extLst>
              </a:tr>
              <a:tr h="538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dirty="0">
                          <a:solidFill>
                            <a:schemeClr val="tx1"/>
                          </a:solidFill>
                        </a:rPr>
                        <a:t>Mean square error</a:t>
                      </a:r>
                      <a:endParaRPr lang="zh-CN" altLang="en-US" sz="1400" dirty="0">
                        <a:solidFill>
                          <a:schemeClr val="tx1"/>
                        </a:solidFill>
                      </a:endParaRPr>
                    </a:p>
                    <a:p>
                      <a:endParaRPr lang="zh-CN" altLang="en-US" sz="1400" dirty="0">
                        <a:solidFill>
                          <a:schemeClr val="tx1"/>
                        </a:solidFill>
                      </a:endParaRPr>
                    </a:p>
                  </a:txBody>
                  <a:tcPr/>
                </a:tc>
                <a:tc>
                  <a:txBody>
                    <a:bodyPr/>
                    <a:lstStyle/>
                    <a:p>
                      <a:r>
                        <a:rPr lang="en-US" altLang="zh-CN" sz="1400" dirty="0">
                          <a:solidFill>
                            <a:schemeClr val="tx1"/>
                          </a:solidFill>
                        </a:rPr>
                        <a:t>90.0155</a:t>
                      </a:r>
                    </a:p>
                    <a:p>
                      <a:endParaRPr lang="zh-CN" altLang="en-US" sz="1400" dirty="0">
                        <a:solidFill>
                          <a:schemeClr val="tx1"/>
                        </a:solidFill>
                      </a:endParaRPr>
                    </a:p>
                  </a:txBody>
                  <a:tcPr/>
                </a:tc>
                <a:tc>
                  <a:txBody>
                    <a:bodyPr/>
                    <a:lstStyle/>
                    <a:p>
                      <a:r>
                        <a:rPr lang="en-US" altLang="zh-CN" sz="1400" dirty="0"/>
                        <a:t>94.3053</a:t>
                      </a:r>
                    </a:p>
                  </a:txBody>
                  <a:tcPr/>
                </a:tc>
                <a:tc>
                  <a:txBody>
                    <a:bodyPr/>
                    <a:lstStyle/>
                    <a:p>
                      <a:r>
                        <a:rPr lang="en-US" altLang="zh-CN" sz="1400" dirty="0"/>
                        <a:t>89.3555</a:t>
                      </a:r>
                    </a:p>
                    <a:p>
                      <a:endParaRPr lang="zh-CN" altLang="en-US" sz="1400" dirty="0"/>
                    </a:p>
                  </a:txBody>
                  <a:tcPr/>
                </a:tc>
                <a:extLst>
                  <a:ext uri="{0D108BD9-81ED-4DB2-BD59-A6C34878D82A}">
                    <a16:rowId xmlns:a16="http://schemas.microsoft.com/office/drawing/2014/main" val="2529134071"/>
                  </a:ext>
                </a:extLst>
              </a:tr>
            </a:tbl>
          </a:graphicData>
        </a:graphic>
      </p:graphicFrame>
      <p:sp>
        <p:nvSpPr>
          <p:cNvPr id="10" name="矩形 9">
            <a:extLst>
              <a:ext uri="{FF2B5EF4-FFF2-40B4-BE49-F238E27FC236}">
                <a16:creationId xmlns:a16="http://schemas.microsoft.com/office/drawing/2014/main" id="{0F2CABB1-C3BB-4272-BECA-BA443DF7FE75}"/>
              </a:ext>
            </a:extLst>
          </p:cNvPr>
          <p:cNvSpPr/>
          <p:nvPr/>
        </p:nvSpPr>
        <p:spPr>
          <a:xfrm>
            <a:off x="284579" y="2973705"/>
            <a:ext cx="5406007" cy="369332"/>
          </a:xfrm>
          <a:prstGeom prst="rect">
            <a:avLst/>
          </a:prstGeom>
        </p:spPr>
        <p:txBody>
          <a:bodyPr wrap="square">
            <a:spAutoFit/>
          </a:bodyPr>
          <a:lstStyle/>
          <a:p>
            <a:r>
              <a:rPr lang="en-AU" altLang="zh-CN" dirty="0" err="1"/>
              <a:t>Tensorflow-Keras</a:t>
            </a:r>
            <a:r>
              <a:rPr lang="en-AU" altLang="zh-CN" dirty="0"/>
              <a:t> Models</a:t>
            </a:r>
          </a:p>
        </p:txBody>
      </p:sp>
      <p:graphicFrame>
        <p:nvGraphicFramePr>
          <p:cNvPr id="11" name="表格 8">
            <a:extLst>
              <a:ext uri="{FF2B5EF4-FFF2-40B4-BE49-F238E27FC236}">
                <a16:creationId xmlns:a16="http://schemas.microsoft.com/office/drawing/2014/main" id="{46F9F039-C193-4649-881F-89A6233A7884}"/>
              </a:ext>
            </a:extLst>
          </p:cNvPr>
          <p:cNvGraphicFramePr>
            <a:graphicFrameLocks noGrp="1"/>
          </p:cNvGraphicFramePr>
          <p:nvPr>
            <p:extLst>
              <p:ext uri="{D42A27DB-BD31-4B8C-83A1-F6EECF244321}">
                <p14:modId xmlns:p14="http://schemas.microsoft.com/office/powerpoint/2010/main" val="1906433517"/>
              </p:ext>
            </p:extLst>
          </p:nvPr>
        </p:nvGraphicFramePr>
        <p:xfrm>
          <a:off x="284579" y="3426318"/>
          <a:ext cx="6222753" cy="1469720"/>
        </p:xfrm>
        <a:graphic>
          <a:graphicData uri="http://schemas.openxmlformats.org/drawingml/2006/table">
            <a:tbl>
              <a:tblPr firstRow="1" bandRow="1">
                <a:tableStyleId>{5C22544A-7EE6-4342-B048-85BDC9FD1C3A}</a:tableStyleId>
              </a:tblPr>
              <a:tblGrid>
                <a:gridCol w="1558172">
                  <a:extLst>
                    <a:ext uri="{9D8B030D-6E8A-4147-A177-3AD203B41FA5}">
                      <a16:colId xmlns:a16="http://schemas.microsoft.com/office/drawing/2014/main" val="622836709"/>
                    </a:ext>
                  </a:extLst>
                </a:gridCol>
                <a:gridCol w="1345779">
                  <a:extLst>
                    <a:ext uri="{9D8B030D-6E8A-4147-A177-3AD203B41FA5}">
                      <a16:colId xmlns:a16="http://schemas.microsoft.com/office/drawing/2014/main" val="3572499118"/>
                    </a:ext>
                  </a:extLst>
                </a:gridCol>
                <a:gridCol w="1544371">
                  <a:extLst>
                    <a:ext uri="{9D8B030D-6E8A-4147-A177-3AD203B41FA5}">
                      <a16:colId xmlns:a16="http://schemas.microsoft.com/office/drawing/2014/main" val="3138306294"/>
                    </a:ext>
                  </a:extLst>
                </a:gridCol>
                <a:gridCol w="1774431">
                  <a:extLst>
                    <a:ext uri="{9D8B030D-6E8A-4147-A177-3AD203B41FA5}">
                      <a16:colId xmlns:a16="http://schemas.microsoft.com/office/drawing/2014/main" val="3781093445"/>
                    </a:ext>
                  </a:extLst>
                </a:gridCol>
              </a:tblGrid>
              <a:tr h="738200">
                <a:tc>
                  <a:txBody>
                    <a:bodyPr/>
                    <a:lstStyle/>
                    <a:p>
                      <a:endParaRPr lang="zh-CN" altLang="en-US" sz="1400" dirty="0"/>
                    </a:p>
                  </a:txBody>
                  <a:tcPr/>
                </a:tc>
                <a:tc>
                  <a:txBody>
                    <a:bodyPr/>
                    <a:lstStyle/>
                    <a:p>
                      <a:r>
                        <a:rPr lang="en-AU" altLang="zh-CN" sz="1400" dirty="0"/>
                        <a:t>Multi-layer Perceptron</a:t>
                      </a:r>
                      <a:endParaRPr lang="zh-CN" altLang="en-US" sz="1400" dirty="0"/>
                    </a:p>
                  </a:txBody>
                  <a:tcPr/>
                </a:tc>
                <a:tc>
                  <a:txBody>
                    <a:bodyPr/>
                    <a:lstStyle/>
                    <a:p>
                      <a:r>
                        <a:rPr lang="en-AU" altLang="zh-CN" sz="1400" dirty="0"/>
                        <a:t>Recursive Neural Network</a:t>
                      </a:r>
                      <a:endParaRPr lang="zh-CN" altLang="en-US" sz="1400" dirty="0"/>
                    </a:p>
                  </a:txBody>
                  <a:tcPr/>
                </a:tc>
                <a:tc>
                  <a:txBody>
                    <a:bodyPr/>
                    <a:lstStyle/>
                    <a:p>
                      <a:r>
                        <a:rPr lang="en-AU" altLang="zh-CN" sz="1400" dirty="0"/>
                        <a:t>Convolutional Neural Network</a:t>
                      </a:r>
                      <a:endParaRPr lang="zh-CN" altLang="en-US" sz="1400" dirty="0"/>
                    </a:p>
                  </a:txBody>
                  <a:tcPr/>
                </a:tc>
                <a:extLst>
                  <a:ext uri="{0D108BD9-81ED-4DB2-BD59-A6C34878D82A}">
                    <a16:rowId xmlns:a16="http://schemas.microsoft.com/office/drawing/2014/main" val="3065201083"/>
                  </a:ext>
                </a:extLst>
              </a:tr>
              <a:tr h="522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dirty="0">
                          <a:solidFill>
                            <a:schemeClr val="tx1"/>
                          </a:solidFill>
                        </a:rPr>
                        <a:t>Mean square error</a:t>
                      </a:r>
                      <a:endParaRPr lang="zh-CN" altLang="en-US" sz="1400" dirty="0">
                        <a:solidFill>
                          <a:schemeClr val="tx1"/>
                        </a:solidFill>
                      </a:endParaRPr>
                    </a:p>
                    <a:p>
                      <a:endParaRPr lang="zh-CN" altLang="en-US" sz="1400" dirty="0">
                        <a:solidFill>
                          <a:schemeClr val="tx1"/>
                        </a:solidFill>
                      </a:endParaRPr>
                    </a:p>
                  </a:txBody>
                  <a:tcPr/>
                </a:tc>
                <a:tc>
                  <a:txBody>
                    <a:bodyPr/>
                    <a:lstStyle/>
                    <a:p>
                      <a:r>
                        <a:rPr lang="en-US" altLang="zh-CN" sz="1400" dirty="0">
                          <a:solidFill>
                            <a:schemeClr val="tx1"/>
                          </a:solidFill>
                        </a:rPr>
                        <a:t>119.7014 `</a:t>
                      </a:r>
                      <a:endParaRPr lang="zh-CN" altLang="en-US" sz="1400" dirty="0">
                        <a:solidFill>
                          <a:schemeClr val="tx1"/>
                        </a:solidFill>
                      </a:endParaRPr>
                    </a:p>
                  </a:txBody>
                  <a:tcPr/>
                </a:tc>
                <a:tc>
                  <a:txBody>
                    <a:bodyPr/>
                    <a:lstStyle/>
                    <a:p>
                      <a:r>
                        <a:rPr lang="en-US" altLang="zh-CN" sz="1400" dirty="0"/>
                        <a:t>2831.5642</a:t>
                      </a:r>
                    </a:p>
                  </a:txBody>
                  <a:tcPr/>
                </a:tc>
                <a:tc>
                  <a:txBody>
                    <a:bodyPr/>
                    <a:lstStyle/>
                    <a:p>
                      <a:r>
                        <a:rPr lang="en-US" altLang="zh-CN" sz="1400" dirty="0"/>
                        <a:t>2452872.1984</a:t>
                      </a:r>
                      <a:endParaRPr lang="zh-CN" altLang="en-US" sz="1400" dirty="0"/>
                    </a:p>
                  </a:txBody>
                  <a:tcPr/>
                </a:tc>
                <a:extLst>
                  <a:ext uri="{0D108BD9-81ED-4DB2-BD59-A6C34878D82A}">
                    <a16:rowId xmlns:a16="http://schemas.microsoft.com/office/drawing/2014/main" val="2529134071"/>
                  </a:ext>
                </a:extLst>
              </a:tr>
            </a:tbl>
          </a:graphicData>
        </a:graphic>
      </p:graphicFrame>
      <p:sp>
        <p:nvSpPr>
          <p:cNvPr id="12" name="矩形 11">
            <a:extLst>
              <a:ext uri="{FF2B5EF4-FFF2-40B4-BE49-F238E27FC236}">
                <a16:creationId xmlns:a16="http://schemas.microsoft.com/office/drawing/2014/main" id="{5E2C2ED4-127A-4E9E-BA1E-AB090FD21855}"/>
              </a:ext>
            </a:extLst>
          </p:cNvPr>
          <p:cNvSpPr/>
          <p:nvPr/>
        </p:nvSpPr>
        <p:spPr>
          <a:xfrm>
            <a:off x="213065" y="4979319"/>
            <a:ext cx="2831224" cy="369332"/>
          </a:xfrm>
          <a:prstGeom prst="rect">
            <a:avLst/>
          </a:prstGeom>
        </p:spPr>
        <p:txBody>
          <a:bodyPr wrap="none">
            <a:spAutoFit/>
          </a:bodyPr>
          <a:lstStyle/>
          <a:p>
            <a:r>
              <a:rPr lang="en-AU" altLang="zh-CN" dirty="0"/>
              <a:t>Self-Implemented  Models</a:t>
            </a:r>
          </a:p>
        </p:txBody>
      </p:sp>
      <p:graphicFrame>
        <p:nvGraphicFramePr>
          <p:cNvPr id="13" name="表格 8">
            <a:extLst>
              <a:ext uri="{FF2B5EF4-FFF2-40B4-BE49-F238E27FC236}">
                <a16:creationId xmlns:a16="http://schemas.microsoft.com/office/drawing/2014/main" id="{F1C57522-12B2-42E3-A838-A678444FD148}"/>
              </a:ext>
            </a:extLst>
          </p:cNvPr>
          <p:cNvGraphicFramePr>
            <a:graphicFrameLocks noGrp="1"/>
          </p:cNvGraphicFramePr>
          <p:nvPr>
            <p:extLst>
              <p:ext uri="{D42A27DB-BD31-4B8C-83A1-F6EECF244321}">
                <p14:modId xmlns:p14="http://schemas.microsoft.com/office/powerpoint/2010/main" val="583873168"/>
              </p:ext>
            </p:extLst>
          </p:nvPr>
        </p:nvGraphicFramePr>
        <p:xfrm>
          <a:off x="284579" y="5348651"/>
          <a:ext cx="6222753" cy="1463040"/>
        </p:xfrm>
        <a:graphic>
          <a:graphicData uri="http://schemas.openxmlformats.org/drawingml/2006/table">
            <a:tbl>
              <a:tblPr firstRow="1" bandRow="1">
                <a:tableStyleId>{5C22544A-7EE6-4342-B048-85BDC9FD1C3A}</a:tableStyleId>
              </a:tblPr>
              <a:tblGrid>
                <a:gridCol w="1558172">
                  <a:extLst>
                    <a:ext uri="{9D8B030D-6E8A-4147-A177-3AD203B41FA5}">
                      <a16:colId xmlns:a16="http://schemas.microsoft.com/office/drawing/2014/main" val="622836709"/>
                    </a:ext>
                  </a:extLst>
                </a:gridCol>
                <a:gridCol w="1345779">
                  <a:extLst>
                    <a:ext uri="{9D8B030D-6E8A-4147-A177-3AD203B41FA5}">
                      <a16:colId xmlns:a16="http://schemas.microsoft.com/office/drawing/2014/main" val="3572499118"/>
                    </a:ext>
                  </a:extLst>
                </a:gridCol>
                <a:gridCol w="1544371">
                  <a:extLst>
                    <a:ext uri="{9D8B030D-6E8A-4147-A177-3AD203B41FA5}">
                      <a16:colId xmlns:a16="http://schemas.microsoft.com/office/drawing/2014/main" val="3138306294"/>
                    </a:ext>
                  </a:extLst>
                </a:gridCol>
                <a:gridCol w="1774431">
                  <a:extLst>
                    <a:ext uri="{9D8B030D-6E8A-4147-A177-3AD203B41FA5}">
                      <a16:colId xmlns:a16="http://schemas.microsoft.com/office/drawing/2014/main" val="3781093445"/>
                    </a:ext>
                  </a:extLst>
                </a:gridCol>
              </a:tblGrid>
              <a:tr h="699524">
                <a:tc>
                  <a:txBody>
                    <a:bodyPr/>
                    <a:lstStyle/>
                    <a:p>
                      <a:endParaRPr lang="zh-CN" altLang="en-US" sz="1400" dirty="0"/>
                    </a:p>
                  </a:txBody>
                  <a:tcPr/>
                </a:tc>
                <a:tc>
                  <a:txBody>
                    <a:bodyPr/>
                    <a:lstStyle/>
                    <a:p>
                      <a:r>
                        <a:rPr lang="en-AU" altLang="zh-CN" sz="1400" dirty="0"/>
                        <a:t>Linear Regression</a:t>
                      </a:r>
                    </a:p>
                    <a:p>
                      <a:endParaRPr lang="zh-CN" altLang="en-US" sz="1400" dirty="0"/>
                    </a:p>
                  </a:txBody>
                  <a:tcPr/>
                </a:tc>
                <a:tc>
                  <a:txBody>
                    <a:bodyPr/>
                    <a:lstStyle/>
                    <a:p>
                      <a:r>
                        <a:rPr lang="en-AU" altLang="zh-CN" sz="1400" dirty="0"/>
                        <a:t>Decision Tree Regressor </a:t>
                      </a:r>
                    </a:p>
                    <a:p>
                      <a:endParaRPr lang="zh-CN" altLang="en-US" sz="1400" dirty="0"/>
                    </a:p>
                  </a:txBody>
                  <a:tcPr/>
                </a:tc>
                <a:tc>
                  <a:txBody>
                    <a:bodyPr/>
                    <a:lstStyle/>
                    <a:p>
                      <a:r>
                        <a:rPr lang="en-AU" altLang="zh-CN" sz="1400" dirty="0"/>
                        <a:t>Random Forest Regressor </a:t>
                      </a:r>
                    </a:p>
                    <a:p>
                      <a:endParaRPr lang="zh-CN" altLang="en-US" sz="1400" dirty="0"/>
                    </a:p>
                  </a:txBody>
                  <a:tcPr/>
                </a:tc>
                <a:extLst>
                  <a:ext uri="{0D108BD9-81ED-4DB2-BD59-A6C34878D82A}">
                    <a16:rowId xmlns:a16="http://schemas.microsoft.com/office/drawing/2014/main" val="3065201083"/>
                  </a:ext>
                </a:extLst>
              </a:tr>
              <a:tr h="495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dirty="0">
                          <a:solidFill>
                            <a:schemeClr val="tx1"/>
                          </a:solidFill>
                        </a:rPr>
                        <a:t>Mean square error</a:t>
                      </a:r>
                      <a:endParaRPr lang="zh-CN" altLang="en-US" sz="1400" dirty="0">
                        <a:solidFill>
                          <a:schemeClr val="tx1"/>
                        </a:solidFill>
                      </a:endParaRPr>
                    </a:p>
                    <a:p>
                      <a:endParaRPr lang="zh-CN" altLang="en-US" sz="1400" dirty="0">
                        <a:solidFill>
                          <a:schemeClr val="tx1"/>
                        </a:solidFill>
                      </a:endParaRPr>
                    </a:p>
                  </a:txBody>
                  <a:tcPr/>
                </a:tc>
                <a:tc>
                  <a:txBody>
                    <a:bodyPr/>
                    <a:lstStyle/>
                    <a:p>
                      <a:r>
                        <a:rPr lang="en-US" altLang="zh-CN" sz="1400" dirty="0">
                          <a:solidFill>
                            <a:schemeClr val="tx1"/>
                          </a:solidFill>
                        </a:rPr>
                        <a:t>90.4930</a:t>
                      </a:r>
                    </a:p>
                    <a:p>
                      <a:endParaRPr lang="zh-CN" altLang="en-US" sz="1400" dirty="0">
                        <a:solidFill>
                          <a:schemeClr val="tx1"/>
                        </a:solidFill>
                      </a:endParaRPr>
                    </a:p>
                  </a:txBody>
                  <a:tcPr/>
                </a:tc>
                <a:tc>
                  <a:txBody>
                    <a:bodyPr/>
                    <a:lstStyle/>
                    <a:p>
                      <a:r>
                        <a:rPr lang="en-US" altLang="zh-CN" sz="1400" dirty="0"/>
                        <a:t>195.0707</a:t>
                      </a:r>
                    </a:p>
                  </a:txBody>
                  <a:tcPr/>
                </a:tc>
                <a:tc>
                  <a:txBody>
                    <a:bodyPr/>
                    <a:lstStyle/>
                    <a:p>
                      <a:r>
                        <a:rPr lang="en-US" altLang="zh-CN" sz="1400" dirty="0"/>
                        <a:t>117.8514</a:t>
                      </a:r>
                    </a:p>
                    <a:p>
                      <a:endParaRPr lang="zh-CN" altLang="en-US" sz="1400" dirty="0"/>
                    </a:p>
                  </a:txBody>
                  <a:tcPr/>
                </a:tc>
                <a:extLst>
                  <a:ext uri="{0D108BD9-81ED-4DB2-BD59-A6C34878D82A}">
                    <a16:rowId xmlns:a16="http://schemas.microsoft.com/office/drawing/2014/main" val="2529134071"/>
                  </a:ext>
                </a:extLst>
              </a:tr>
            </a:tbl>
          </a:graphicData>
        </a:graphic>
      </p:graphicFrame>
      <p:sp>
        <p:nvSpPr>
          <p:cNvPr id="14" name="矩形 13">
            <a:extLst>
              <a:ext uri="{FF2B5EF4-FFF2-40B4-BE49-F238E27FC236}">
                <a16:creationId xmlns:a16="http://schemas.microsoft.com/office/drawing/2014/main" id="{282587BD-2A45-4ECF-8488-270A41F7158D}"/>
              </a:ext>
            </a:extLst>
          </p:cNvPr>
          <p:cNvSpPr/>
          <p:nvPr/>
        </p:nvSpPr>
        <p:spPr>
          <a:xfrm>
            <a:off x="5462725" y="1841242"/>
            <a:ext cx="6729275" cy="4708981"/>
          </a:xfrm>
          <a:prstGeom prst="rect">
            <a:avLst/>
          </a:prstGeom>
        </p:spPr>
        <p:txBody>
          <a:bodyPr wrap="square">
            <a:spAutoFit/>
          </a:bodyPr>
          <a:lstStyle/>
          <a:p>
            <a:pPr marL="1657350" lvl="3" indent="-285750">
              <a:buBlip>
                <a:blip r:embed="rId2"/>
              </a:buBlip>
            </a:pPr>
            <a:r>
              <a:rPr lang="en-US" altLang="zh-CN" sz="2000" dirty="0">
                <a:solidFill>
                  <a:prstClr val="black"/>
                </a:solidFill>
              </a:rPr>
              <a:t>For </a:t>
            </a:r>
            <a:r>
              <a:rPr lang="en-AU" altLang="zh-CN" sz="2000" dirty="0"/>
              <a:t>Spark </a:t>
            </a:r>
            <a:r>
              <a:rPr lang="en-AU" altLang="zh-CN" sz="2000" dirty="0" err="1"/>
              <a:t>MLlib</a:t>
            </a:r>
            <a:r>
              <a:rPr lang="en-AU" altLang="zh-CN" sz="2000" dirty="0"/>
              <a:t> Models Random Forest Regressor get better result </a:t>
            </a:r>
          </a:p>
          <a:p>
            <a:pPr marL="1657350" lvl="3" indent="-285750">
              <a:buBlip>
                <a:blip r:embed="rId2"/>
              </a:buBlip>
            </a:pPr>
            <a:endParaRPr lang="en-AU" altLang="zh-CN" sz="2000" dirty="0"/>
          </a:p>
          <a:p>
            <a:pPr lvl="3"/>
            <a:r>
              <a:rPr lang="en-US" altLang="zh-CN" sz="2000" dirty="0">
                <a:solidFill>
                  <a:prstClr val="black"/>
                </a:solidFill>
              </a:rPr>
              <a:t> </a:t>
            </a: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For </a:t>
            </a:r>
            <a:r>
              <a:rPr lang="en-AU" altLang="zh-CN" sz="2000" dirty="0" err="1"/>
              <a:t>Tensorflow-Keras</a:t>
            </a:r>
            <a:r>
              <a:rPr lang="en-AU" altLang="zh-CN" sz="2000" dirty="0"/>
              <a:t> MLP get better result </a:t>
            </a:r>
          </a:p>
          <a:p>
            <a:pPr marL="1657350" lvl="3" indent="-285750">
              <a:buBlip>
                <a:blip r:embed="rId2"/>
              </a:buBlip>
            </a:pPr>
            <a:endParaRPr lang="en-AU" altLang="zh-CN" sz="2000" dirty="0">
              <a:solidFill>
                <a:prstClr val="black"/>
              </a:solidFill>
            </a:endParaRPr>
          </a:p>
          <a:p>
            <a:pPr marL="1657350" lvl="3" indent="-285750">
              <a:buBlip>
                <a:blip r:embed="rId2"/>
              </a:buBlip>
            </a:pPr>
            <a:endParaRPr lang="en-AU"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lvl="3"/>
            <a:endParaRPr lang="en-US" altLang="zh-CN" sz="2000" dirty="0">
              <a:solidFill>
                <a:prstClr val="black"/>
              </a:solidFill>
            </a:endParaRPr>
          </a:p>
          <a:p>
            <a:pPr marL="1657350" lvl="3" indent="-285750">
              <a:buBlip>
                <a:blip r:embed="rId2"/>
              </a:buBlip>
            </a:pPr>
            <a:r>
              <a:rPr lang="en-AU" altLang="zh-CN" sz="2000" dirty="0"/>
              <a:t>For Self-Implemented  Models Linear Regression get better result </a:t>
            </a:r>
          </a:p>
          <a:p>
            <a:pPr marL="1657350" lvl="3" indent="-285750">
              <a:buBlip>
                <a:blip r:embed="rId2"/>
              </a:buBlip>
            </a:pPr>
            <a:endParaRPr lang="en-US" altLang="zh-CN" sz="2000" dirty="0">
              <a:solidFill>
                <a:prstClr val="black"/>
              </a:solidFill>
            </a:endParaRPr>
          </a:p>
        </p:txBody>
      </p:sp>
    </p:spTree>
    <p:extLst>
      <p:ext uri="{BB962C8B-B14F-4D97-AF65-F5344CB8AC3E}">
        <p14:creationId xmlns:p14="http://schemas.microsoft.com/office/powerpoint/2010/main" val="870258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38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28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88A83-30B3-4261-BA0E-9E68EC33FDB7}"/>
              </a:ext>
            </a:extLst>
          </p:cNvPr>
          <p:cNvSpPr/>
          <p:nvPr/>
        </p:nvSpPr>
        <p:spPr>
          <a:xfrm>
            <a:off x="213065" y="221942"/>
            <a:ext cx="8271029" cy="584775"/>
          </a:xfrm>
          <a:prstGeom prst="rect">
            <a:avLst/>
          </a:prstGeom>
        </p:spPr>
        <p:txBody>
          <a:bodyPr wrap="square">
            <a:spAutoFit/>
          </a:bodyPr>
          <a:lstStyle/>
          <a:p>
            <a:r>
              <a:rPr lang="en-US" altLang="zh-CN" sz="3200" dirty="0">
                <a:solidFill>
                  <a:srgbClr val="1E5CA8"/>
                </a:solidFill>
              </a:rPr>
              <a:t>Lessons Learned</a:t>
            </a:r>
            <a:endParaRPr lang="zh-CN" altLang="en-US" sz="3200" dirty="0"/>
          </a:p>
        </p:txBody>
      </p:sp>
      <p:sp>
        <p:nvSpPr>
          <p:cNvPr id="3" name="矩形 2">
            <a:extLst>
              <a:ext uri="{FF2B5EF4-FFF2-40B4-BE49-F238E27FC236}">
                <a16:creationId xmlns:a16="http://schemas.microsoft.com/office/drawing/2014/main" id="{E9072039-08D1-4FDD-90E0-A78909ED39EF}"/>
              </a:ext>
            </a:extLst>
          </p:cNvPr>
          <p:cNvSpPr/>
          <p:nvPr/>
        </p:nvSpPr>
        <p:spPr>
          <a:xfrm>
            <a:off x="292963" y="1305433"/>
            <a:ext cx="8111231" cy="4401205"/>
          </a:xfrm>
          <a:prstGeom prst="rect">
            <a:avLst/>
          </a:prstGeom>
        </p:spPr>
        <p:txBody>
          <a:bodyPr wrap="square">
            <a:spAutoFit/>
          </a:bodyPr>
          <a:lstStyle/>
          <a:p>
            <a:pPr marL="1657350" lvl="3" indent="-285750">
              <a:buBlip>
                <a:blip r:embed="rId2"/>
              </a:buBlip>
            </a:pPr>
            <a:r>
              <a:rPr lang="en-US" altLang="zh-CN" sz="2000" dirty="0">
                <a:solidFill>
                  <a:prstClr val="black"/>
                </a:solidFill>
              </a:rPr>
              <a:t>From our project we learn that </a:t>
            </a:r>
            <a:r>
              <a:rPr lang="en-US" altLang="zh-CN" sz="2000" dirty="0" err="1">
                <a:solidFill>
                  <a:prstClr val="black"/>
                </a:solidFill>
              </a:rPr>
              <a:t>Pyspark</a:t>
            </a:r>
            <a:r>
              <a:rPr lang="en-US" altLang="zh-CN" sz="2000" dirty="0">
                <a:solidFill>
                  <a:prstClr val="black"/>
                </a:solidFill>
              </a:rPr>
              <a:t> </a:t>
            </a:r>
            <a:r>
              <a:rPr lang="en-US" altLang="zh-CN" sz="2000" dirty="0" err="1">
                <a:solidFill>
                  <a:prstClr val="black"/>
                </a:solidFill>
              </a:rPr>
              <a:t>mllib</a:t>
            </a:r>
            <a:r>
              <a:rPr lang="en-US" altLang="zh-CN" sz="2000" dirty="0">
                <a:solidFill>
                  <a:prstClr val="black"/>
                </a:solidFill>
              </a:rPr>
              <a:t> is the most suitable approach for this dataset. Because it  is fast reliable and have good MSE</a:t>
            </a: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solidFill>
                  <a:prstClr val="black"/>
                </a:solidFill>
              </a:rPr>
              <a:t>There are still possible ways to reduce MSE further by changing the hyperparameters of  the models, such as the learning rate, optimizer, </a:t>
            </a:r>
            <a:r>
              <a:rPr lang="en-US" altLang="zh-CN" sz="2000" dirty="0" err="1">
                <a:solidFill>
                  <a:prstClr val="black"/>
                </a:solidFill>
              </a:rPr>
              <a:t>maxDepth</a:t>
            </a: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marL="1657350" lvl="3" indent="-285750">
              <a:buBlip>
                <a:blip r:embed="rId2"/>
              </a:buBlip>
            </a:pPr>
            <a:r>
              <a:rPr lang="en-US" altLang="zh-CN" sz="2000" dirty="0"/>
              <a:t>Recursive Neural Network model is more suitable for image processing, not very suitable for the regression problem </a:t>
            </a:r>
            <a:endParaRPr lang="en-US" altLang="zh-CN" sz="2400" dirty="0"/>
          </a:p>
          <a:p>
            <a:pPr marL="1657350" lvl="3" indent="-285750">
              <a:buBlip>
                <a:blip r:embed="rId2"/>
              </a:buBlip>
            </a:pPr>
            <a:endParaRPr lang="en-US" altLang="zh-CN" sz="2000" dirty="0">
              <a:solidFill>
                <a:prstClr val="black"/>
              </a:solidFill>
            </a:endParaRPr>
          </a:p>
          <a:p>
            <a:pPr marL="1657350" lvl="3" indent="-285750">
              <a:buBlip>
                <a:blip r:embed="rId2"/>
              </a:buBlip>
            </a:pPr>
            <a:endParaRPr lang="en-US" altLang="zh-CN" sz="2000" dirty="0">
              <a:solidFill>
                <a:prstClr val="black"/>
              </a:solidFill>
            </a:endParaRPr>
          </a:p>
          <a:p>
            <a:pPr lvl="3"/>
            <a:endParaRPr lang="en-US" altLang="zh-CN" sz="2000" dirty="0">
              <a:solidFill>
                <a:prstClr val="black"/>
              </a:solidFill>
            </a:endParaRPr>
          </a:p>
        </p:txBody>
      </p:sp>
    </p:spTree>
    <p:extLst>
      <p:ext uri="{BB962C8B-B14F-4D97-AF65-F5344CB8AC3E}">
        <p14:creationId xmlns:p14="http://schemas.microsoft.com/office/powerpoint/2010/main" val="323938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6D9177-46B1-4548-A334-EB34ACAF8F2E}"/>
              </a:ext>
            </a:extLst>
          </p:cNvPr>
          <p:cNvSpPr/>
          <p:nvPr/>
        </p:nvSpPr>
        <p:spPr>
          <a:xfrm>
            <a:off x="3771102" y="2499303"/>
            <a:ext cx="4315605" cy="584775"/>
          </a:xfrm>
          <a:prstGeom prst="rect">
            <a:avLst/>
          </a:prstGeom>
        </p:spPr>
        <p:txBody>
          <a:bodyPr wrap="none">
            <a:spAutoFit/>
          </a:bodyPr>
          <a:lstStyle/>
          <a:p>
            <a:pPr lvl="0"/>
            <a:r>
              <a:rPr lang="en-US" altLang="zh-CN" sz="3200" dirty="0">
                <a:solidFill>
                  <a:srgbClr val="4472C4">
                    <a:lumMod val="75000"/>
                  </a:srgbClr>
                </a:solidFill>
              </a:rPr>
              <a:t>Thank you for listening </a:t>
            </a:r>
            <a:endParaRPr lang="zh-CN" altLang="en-US" sz="3200" dirty="0">
              <a:solidFill>
                <a:srgbClr val="4472C4">
                  <a:lumMod val="75000"/>
                </a:srgbClr>
              </a:solidFill>
            </a:endParaRPr>
          </a:p>
        </p:txBody>
      </p:sp>
    </p:spTree>
    <p:extLst>
      <p:ext uri="{BB962C8B-B14F-4D97-AF65-F5344CB8AC3E}">
        <p14:creationId xmlns:p14="http://schemas.microsoft.com/office/powerpoint/2010/main" val="19178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133165" y="17755"/>
            <a:ext cx="1920719" cy="584775"/>
          </a:xfrm>
          <a:prstGeom prst="rect">
            <a:avLst/>
          </a:prstGeom>
        </p:spPr>
        <p:txBody>
          <a:bodyPr wrap="none">
            <a:spAutoFit/>
          </a:bodyPr>
          <a:lstStyle/>
          <a:p>
            <a:pPr lvl="0"/>
            <a:r>
              <a:rPr lang="en-US" altLang="zh-CN" sz="3200" dirty="0">
                <a:solidFill>
                  <a:srgbClr val="1E5CA8"/>
                </a:solidFill>
              </a:rPr>
              <a:t> Task flow</a:t>
            </a:r>
            <a:endParaRPr lang="zh-CN" altLang="en-US" sz="3200" dirty="0">
              <a:solidFill>
                <a:prstClr val="black"/>
              </a:solidFill>
            </a:endParaRPr>
          </a:p>
        </p:txBody>
      </p:sp>
      <p:sp>
        <p:nvSpPr>
          <p:cNvPr id="11" name="文本框 10">
            <a:extLst>
              <a:ext uri="{FF2B5EF4-FFF2-40B4-BE49-F238E27FC236}">
                <a16:creationId xmlns:a16="http://schemas.microsoft.com/office/drawing/2014/main" id="{2225EC56-AF97-480E-AD2F-1F2E2023FE8F}"/>
              </a:ext>
            </a:extLst>
          </p:cNvPr>
          <p:cNvSpPr txBox="1"/>
          <p:nvPr/>
        </p:nvSpPr>
        <p:spPr>
          <a:xfrm>
            <a:off x="-665825" y="17755"/>
            <a:ext cx="8893632" cy="10987623"/>
          </a:xfrm>
          <a:prstGeom prst="rect">
            <a:avLst/>
          </a:prstGeom>
          <a:noFill/>
        </p:spPr>
        <p:txBody>
          <a:bodyPr wrap="square" rtlCol="0">
            <a:spAutoFit/>
          </a:bodyPr>
          <a:lstStyle/>
          <a:p>
            <a:r>
              <a:rPr lang="en-US" altLang="zh-CN" sz="1600" dirty="0">
                <a:solidFill>
                  <a:srgbClr val="2F5597"/>
                </a:solidFill>
              </a:rPr>
              <a:t>	</a:t>
            </a:r>
          </a:p>
          <a:p>
            <a:r>
              <a:rPr lang="en-US" altLang="zh-CN" sz="2000" dirty="0">
                <a:solidFill>
                  <a:srgbClr val="2F5597"/>
                </a:solidFill>
              </a:rPr>
              <a:t>	</a:t>
            </a:r>
          </a:p>
          <a:p>
            <a:endParaRPr lang="en-US" altLang="zh-CN" sz="2000" dirty="0"/>
          </a:p>
          <a:p>
            <a:pPr marL="1657350" lvl="3" indent="-285750">
              <a:buBlip>
                <a:blip r:embed="rId3"/>
              </a:buBlip>
            </a:pPr>
            <a:r>
              <a:rPr lang="en-US" altLang="zh-CN" sz="2000" dirty="0"/>
              <a:t>Step1:Explorative Analysis And Visualization</a:t>
            </a:r>
          </a:p>
          <a:p>
            <a:pPr marL="1657350" lvl="3" indent="-285750">
              <a:buBlip>
                <a:blip r:embed="rId3"/>
              </a:buBlip>
            </a:pPr>
            <a:endParaRPr lang="en-US" altLang="zh-CN" sz="2000" dirty="0"/>
          </a:p>
          <a:p>
            <a:pPr marL="1657350" lvl="3" indent="-285750">
              <a:buBlip>
                <a:blip r:embed="rId3"/>
              </a:buBlip>
            </a:pPr>
            <a:r>
              <a:rPr lang="en-US" altLang="zh-CN" sz="2000" dirty="0"/>
              <a:t>Step2:Self-Implemented  Modeling</a:t>
            </a:r>
          </a:p>
          <a:p>
            <a:pPr marL="2114550" lvl="4" indent="-285750">
              <a:buBlip>
                <a:blip r:embed="rId3"/>
              </a:buBlip>
            </a:pPr>
            <a:r>
              <a:rPr lang="en-AU" altLang="zh-CN" dirty="0"/>
              <a:t>Linear Regression</a:t>
            </a:r>
          </a:p>
          <a:p>
            <a:pPr marL="2114550" lvl="4" indent="-285750">
              <a:buBlip>
                <a:blip r:embed="rId3"/>
              </a:buBlip>
            </a:pPr>
            <a:r>
              <a:rPr lang="en-AU" altLang="zh-CN" dirty="0"/>
              <a:t>Random Forest Regressor</a:t>
            </a:r>
          </a:p>
          <a:p>
            <a:pPr marL="2114550" lvl="4" indent="-285750">
              <a:buBlip>
                <a:blip r:embed="rId3"/>
              </a:buBlip>
            </a:pPr>
            <a:r>
              <a:rPr lang="en-AU" altLang="zh-CN" dirty="0"/>
              <a:t>Decision Tree Regressor</a:t>
            </a:r>
          </a:p>
          <a:p>
            <a:pPr lvl="4"/>
            <a:endParaRPr lang="en-AU" altLang="zh-CN" dirty="0"/>
          </a:p>
          <a:p>
            <a:pPr marL="1657350" lvl="3" indent="-285750">
              <a:buBlip>
                <a:blip r:embed="rId3"/>
              </a:buBlip>
            </a:pPr>
            <a:r>
              <a:rPr lang="en-US" altLang="zh-CN" sz="2000" dirty="0">
                <a:solidFill>
                  <a:prstClr val="black"/>
                </a:solidFill>
              </a:rPr>
              <a:t>Step3:Spark </a:t>
            </a:r>
            <a:r>
              <a:rPr lang="en-US" altLang="zh-CN" sz="2000" dirty="0" err="1">
                <a:solidFill>
                  <a:prstClr val="black"/>
                </a:solidFill>
              </a:rPr>
              <a:t>MLlib</a:t>
            </a:r>
            <a:r>
              <a:rPr lang="en-US" altLang="zh-CN" sz="2000" dirty="0">
                <a:solidFill>
                  <a:prstClr val="black"/>
                </a:solidFill>
              </a:rPr>
              <a:t> Modeling</a:t>
            </a:r>
          </a:p>
          <a:p>
            <a:pPr marL="2114550" lvl="4" indent="-285750">
              <a:buBlip>
                <a:blip r:embed="rId3"/>
              </a:buBlip>
            </a:pPr>
            <a:r>
              <a:rPr lang="en-AU" altLang="zh-CN" dirty="0"/>
              <a:t>Decision Tree Regressor</a:t>
            </a:r>
          </a:p>
          <a:p>
            <a:pPr marL="2114550" lvl="4" indent="-285750">
              <a:buBlip>
                <a:blip r:embed="rId3"/>
              </a:buBlip>
            </a:pPr>
            <a:r>
              <a:rPr lang="en-AU" altLang="zh-CN" dirty="0"/>
              <a:t>Random Forest Regressor</a:t>
            </a:r>
          </a:p>
          <a:p>
            <a:pPr marL="2114550" lvl="4" indent="-285750">
              <a:buBlip>
                <a:blip r:embed="rId3"/>
              </a:buBlip>
            </a:pPr>
            <a:r>
              <a:rPr lang="en-AU" altLang="zh-CN" dirty="0"/>
              <a:t>Linear Regression</a:t>
            </a:r>
          </a:p>
          <a:p>
            <a:pPr lvl="3"/>
            <a:endParaRPr lang="en-US" altLang="zh-CN" sz="2000" dirty="0">
              <a:solidFill>
                <a:prstClr val="black"/>
              </a:solidFill>
            </a:endParaRPr>
          </a:p>
          <a:p>
            <a:pPr marL="1657350" lvl="3" indent="-285750">
              <a:buBlip>
                <a:blip r:embed="rId3"/>
              </a:buBlip>
            </a:pPr>
            <a:r>
              <a:rPr lang="en-US" altLang="zh-CN" sz="2000" dirty="0">
                <a:solidFill>
                  <a:prstClr val="black"/>
                </a:solidFill>
              </a:rPr>
              <a:t>Step4:Tensor Flow </a:t>
            </a:r>
            <a:r>
              <a:rPr lang="en-US" altLang="zh-CN" sz="2000" dirty="0" err="1">
                <a:solidFill>
                  <a:prstClr val="black"/>
                </a:solidFill>
              </a:rPr>
              <a:t>Keras</a:t>
            </a:r>
            <a:r>
              <a:rPr lang="en-US" altLang="zh-CN" sz="2000" dirty="0">
                <a:solidFill>
                  <a:prstClr val="black"/>
                </a:solidFill>
              </a:rPr>
              <a:t> Modeling</a:t>
            </a:r>
          </a:p>
          <a:p>
            <a:pPr marL="2114550" lvl="4" indent="-285750">
              <a:buBlip>
                <a:blip r:embed="rId3"/>
              </a:buBlip>
            </a:pPr>
            <a:r>
              <a:rPr lang="en-AU" altLang="zh-CN" dirty="0"/>
              <a:t>Linear Regression</a:t>
            </a:r>
          </a:p>
          <a:p>
            <a:pPr marL="2114550" lvl="4" indent="-285750">
              <a:buBlip>
                <a:blip r:embed="rId3"/>
              </a:buBlip>
            </a:pPr>
            <a:r>
              <a:rPr lang="en-AU" altLang="zh-CN" dirty="0"/>
              <a:t>Convolutional Neural Network</a:t>
            </a:r>
          </a:p>
          <a:p>
            <a:pPr marL="2114550" lvl="4" indent="-285750">
              <a:buBlip>
                <a:blip r:embed="rId3"/>
              </a:buBlip>
            </a:pPr>
            <a:r>
              <a:rPr lang="en-US" altLang="zh-CN" dirty="0">
                <a:solidFill>
                  <a:prstClr val="black"/>
                </a:solidFill>
              </a:rPr>
              <a:t>Self-Implemented  Modeling</a:t>
            </a:r>
            <a:endParaRPr lang="en-US" altLang="zh-CN" sz="2000" dirty="0">
              <a:solidFill>
                <a:prstClr val="black"/>
              </a:solidFill>
            </a:endParaRPr>
          </a:p>
          <a:p>
            <a:pPr marL="2114550" lvl="4" indent="-285750">
              <a:buBlip>
                <a:blip r:embed="rId3"/>
              </a:buBlip>
            </a:pPr>
            <a:endParaRPr lang="en-AU" altLang="zh-CN" dirty="0"/>
          </a:p>
          <a:p>
            <a:pPr marL="1657350" lvl="3" indent="-285750">
              <a:buBlip>
                <a:blip r:embed="rId3"/>
              </a:buBlip>
            </a:pPr>
            <a:r>
              <a:rPr lang="en-US" altLang="zh-CN" sz="2000" dirty="0">
                <a:solidFill>
                  <a:prstClr val="black"/>
                </a:solidFill>
              </a:rPr>
              <a:t>Step5:Summary</a:t>
            </a:r>
          </a:p>
          <a:p>
            <a:pPr marL="2114550" lvl="4" indent="-285750">
              <a:buBlip>
                <a:blip r:embed="rId3"/>
              </a:buBlip>
            </a:pPr>
            <a:r>
              <a:rPr lang="en-AU" altLang="zh-CN" dirty="0"/>
              <a:t>Learned Lessons</a:t>
            </a:r>
          </a:p>
          <a:p>
            <a:pPr marL="2114550" lvl="4" indent="-285750">
              <a:buBlip>
                <a:blip r:embed="rId3"/>
              </a:buBlip>
            </a:pPr>
            <a:r>
              <a:rPr lang="en-AU" altLang="zh-CN" dirty="0"/>
              <a:t>Interesting  Finding</a:t>
            </a:r>
            <a:endParaRPr lang="en-US" altLang="zh-CN" sz="2000" dirty="0">
              <a:solidFill>
                <a:prstClr val="black"/>
              </a:solidFill>
            </a:endParaRPr>
          </a:p>
          <a:p>
            <a:pPr lvl="3"/>
            <a:endParaRPr lang="en-US" altLang="zh-CN" sz="2000" dirty="0">
              <a:solidFill>
                <a:prstClr val="black"/>
              </a:solidFill>
            </a:endParaRPr>
          </a:p>
          <a:p>
            <a:pPr marL="2114550" lvl="4" indent="-285750">
              <a:buBlip>
                <a:blip r:embed="rId3"/>
              </a:buBlip>
            </a:pPr>
            <a:endParaRPr lang="en-AU" altLang="zh-CN" dirty="0"/>
          </a:p>
          <a:p>
            <a:pPr lvl="3"/>
            <a:endParaRPr lang="en-US" altLang="zh-CN" dirty="0"/>
          </a:p>
          <a:p>
            <a:pPr marL="1657350" lvl="3" indent="-285750">
              <a:buBlip>
                <a:blip r:embed="rId3"/>
              </a:buBlip>
            </a:pPr>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pPr lvl="2">
              <a:buSzPct val="90000"/>
            </a:pP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a:t>
            </a:r>
          </a:p>
          <a:p>
            <a:r>
              <a:rPr lang="en-US" altLang="zh-CN" dirty="0">
                <a:solidFill>
                  <a:schemeClr val="accent1">
                    <a:lumMod val="75000"/>
                  </a:schemeClr>
                </a:solidFill>
              </a:rPr>
              <a:t>	</a:t>
            </a:r>
          </a:p>
          <a:p>
            <a:r>
              <a:rPr lang="en-US" altLang="zh-CN" dirty="0">
                <a:solidFill>
                  <a:schemeClr val="accent1">
                    <a:lumMod val="75000"/>
                  </a:schemeClr>
                </a:solidFill>
              </a:rPr>
              <a:t>                	</a:t>
            </a:r>
            <a:endParaRPr lang="zh-CN" altLang="en-US" dirty="0"/>
          </a:p>
        </p:txBody>
      </p:sp>
    </p:spTree>
    <p:extLst>
      <p:ext uri="{BB962C8B-B14F-4D97-AF65-F5344CB8AC3E}">
        <p14:creationId xmlns:p14="http://schemas.microsoft.com/office/powerpoint/2010/main" val="202230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8BC96FA-9729-4362-9388-CF91146E14F6}"/>
              </a:ext>
            </a:extLst>
          </p:cNvPr>
          <p:cNvSpPr>
            <a:spLocks noGrp="1"/>
          </p:cNvSpPr>
          <p:nvPr>
            <p:ph type="title"/>
          </p:nvPr>
        </p:nvSpPr>
        <p:spPr>
          <a:xfrm>
            <a:off x="184727" y="0"/>
            <a:ext cx="10515600" cy="978729"/>
          </a:xfrm>
          <a:prstGeom prst="rect">
            <a:avLst/>
          </a:prstGeom>
        </p:spPr>
        <p:txBody>
          <a:bodyPr wrap="square">
            <a:spAutoFit/>
          </a:bodyPr>
          <a:lstStyle/>
          <a:p>
            <a:r>
              <a:rPr lang="en-US" altLang="zh-CN" sz="3200" dirty="0">
                <a:solidFill>
                  <a:srgbClr val="1E5CA8"/>
                </a:solidFill>
                <a:latin typeface="+mn-lt"/>
              </a:rPr>
              <a:t>Outline</a:t>
            </a:r>
            <a:br>
              <a:rPr lang="en-US" altLang="zh-CN" sz="3200" dirty="0">
                <a:solidFill>
                  <a:schemeClr val="accent1">
                    <a:lumMod val="75000"/>
                  </a:schemeClr>
                </a:solidFill>
                <a:latin typeface="+mn-lt"/>
              </a:rPr>
            </a:br>
            <a:endParaRPr lang="zh-CN" altLang="en-US" sz="3200" dirty="0">
              <a:solidFill>
                <a:schemeClr val="accent1">
                  <a:lumMod val="75000"/>
                </a:schemeClr>
              </a:solidFill>
              <a:latin typeface="+mn-lt"/>
            </a:endParaRPr>
          </a:p>
        </p:txBody>
      </p:sp>
      <p:sp>
        <p:nvSpPr>
          <p:cNvPr id="6" name="文本框 5">
            <a:extLst>
              <a:ext uri="{FF2B5EF4-FFF2-40B4-BE49-F238E27FC236}">
                <a16:creationId xmlns:a16="http://schemas.microsoft.com/office/drawing/2014/main" id="{168E3ABB-091D-4929-9E1A-4B4DC71322DC}"/>
              </a:ext>
            </a:extLst>
          </p:cNvPr>
          <p:cNvSpPr txBox="1"/>
          <p:nvPr/>
        </p:nvSpPr>
        <p:spPr>
          <a:xfrm>
            <a:off x="436418" y="489364"/>
            <a:ext cx="10012218" cy="90794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endPar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	    Task Flow</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Explorative Analysis And Visualization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Spark </a:t>
            </a: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Mllib</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AU" altLang="zh-CN" sz="2000" b="0" i="0" u="none" strike="noStrike" kern="1200" cap="none" spc="0" normalizeH="0" baseline="0" noProof="0" dirty="0" err="1">
                <a:ln>
                  <a:noFill/>
                </a:ln>
                <a:solidFill>
                  <a:srgbClr val="1E5CA8">
                    <a:alpha val="39000"/>
                  </a:srgbClr>
                </a:solidFill>
                <a:effectLst/>
                <a:uLnTx/>
                <a:uFillTx/>
                <a:latin typeface="等线" panose="020F0502020204030204"/>
                <a:ea typeface="等线" panose="02010600030101010101" pitchFamily="2" charset="-122"/>
                <a:cs typeface="+mn-cs"/>
              </a:rPr>
              <a:t>Tensorflow-Keras</a:t>
            </a:r>
            <a:r>
              <a:rPr kumimoji="0" lang="en-AU"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Self-Implemented  Modeling</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alpha val="39000"/>
                  </a:srgbClr>
                </a:solidFill>
                <a:effectLst/>
                <a:uLnTx/>
                <a:uFillTx/>
                <a:latin typeface="等线" panose="020F0502020204030204"/>
                <a:ea typeface="等线" panose="02010600030101010101" pitchFamily="2" charset="-122"/>
                <a:cs typeface="+mn-cs"/>
              </a:rPr>
              <a:t>Conclusion</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    Summary</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srgbClr val="1E5CA8"/>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Model Comparation </a:t>
            </a: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white">
                    <a:lumMod val="75000"/>
                    <a:alpha val="39000"/>
                  </a:prstClr>
                </a:solidFill>
                <a:effectLst/>
                <a:uLnTx/>
                <a:uFillTx/>
                <a:latin typeface="等线" panose="020F0502020204030204"/>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rPr>
              <a:t>Lessons Learned</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2000" b="0" i="0" u="none" strike="noStrike" kern="1200" cap="none" spc="0" normalizeH="0" baseline="0" noProof="0" dirty="0">
              <a:ln>
                <a:noFill/>
              </a:ln>
              <a:solidFill>
                <a:prstClr val="black">
                  <a:alpha val="39000"/>
                </a:prst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914400" marR="0" lvl="2" indent="0" algn="l" defTabSz="914400" rtl="0" eaLnBrk="1" fontAlgn="auto" latinLnBrk="0" hangingPunct="1">
              <a:lnSpc>
                <a:spcPct val="100000"/>
              </a:lnSpc>
              <a:spcBef>
                <a:spcPts val="0"/>
              </a:spcBef>
              <a:spcAft>
                <a:spcPts val="0"/>
              </a:spcAft>
              <a:buClrTx/>
              <a:buSzPct val="90000"/>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093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0" y="0"/>
            <a:ext cx="2858475" cy="1077218"/>
          </a:xfrm>
          <a:prstGeom prst="rect">
            <a:avLst/>
          </a:prstGeom>
        </p:spPr>
        <p:txBody>
          <a:bodyPr wrap="none">
            <a:spAutoFit/>
          </a:bodyPr>
          <a:lstStyle/>
          <a:p>
            <a:r>
              <a:rPr lang="en-US" altLang="zh-CN" sz="3200" dirty="0">
                <a:solidFill>
                  <a:srgbClr val="1E5CA8"/>
                </a:solidFill>
              </a:rPr>
              <a:t> Preprocessing:</a:t>
            </a:r>
          </a:p>
          <a:p>
            <a:pPr lvl="0"/>
            <a:endParaRPr lang="zh-CN" altLang="en-US" sz="3200" dirty="0">
              <a:solidFill>
                <a:prstClr val="black"/>
              </a:solidFill>
            </a:endParaRPr>
          </a:p>
        </p:txBody>
      </p:sp>
      <p:sp>
        <p:nvSpPr>
          <p:cNvPr id="3" name="文本框 2">
            <a:extLst>
              <a:ext uri="{FF2B5EF4-FFF2-40B4-BE49-F238E27FC236}">
                <a16:creationId xmlns:a16="http://schemas.microsoft.com/office/drawing/2014/main" id="{1E4BFC1D-B169-4987-ADDF-E709DD1C988F}"/>
              </a:ext>
            </a:extLst>
          </p:cNvPr>
          <p:cNvSpPr txBox="1"/>
          <p:nvPr/>
        </p:nvSpPr>
        <p:spPr>
          <a:xfrm>
            <a:off x="-83128" y="489925"/>
            <a:ext cx="9393382" cy="6063198"/>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r>
              <a:rPr lang="en-US" altLang="zh-CN" sz="2000" dirty="0"/>
              <a:t>We ignore the process of preprocessing because the dataset was already preprocessed, so it should not have noise, outliers and duplicate data</a:t>
            </a:r>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Also we have a c</a:t>
            </a:r>
            <a:r>
              <a:rPr lang="en-US" altLang="zh-CN" dirty="0"/>
              <a:t>heck it did not have missing values</a:t>
            </a:r>
          </a:p>
          <a:p>
            <a:pPr marL="2114550" lvl="4" indent="-285750">
              <a:buBlip>
                <a:blip r:embed="rId2"/>
              </a:buBlip>
            </a:pPr>
            <a:endParaRPr lang="en-US" altLang="zh-CN" sz="2000" dirty="0"/>
          </a:p>
          <a:p>
            <a:pPr lvl="3"/>
            <a:endParaRPr lang="en-US" altLang="zh-CN" sz="2000" dirty="0"/>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5" name="图片 4">
            <a:extLst>
              <a:ext uri="{FF2B5EF4-FFF2-40B4-BE49-F238E27FC236}">
                <a16:creationId xmlns:a16="http://schemas.microsoft.com/office/drawing/2014/main" id="{03B5A4DC-3800-4911-B425-51FC945A0BD8}"/>
              </a:ext>
            </a:extLst>
          </p:cNvPr>
          <p:cNvPicPr>
            <a:picLocks noChangeAspect="1"/>
          </p:cNvPicPr>
          <p:nvPr/>
        </p:nvPicPr>
        <p:blipFill>
          <a:blip r:embed="rId3"/>
          <a:stretch>
            <a:fillRect/>
          </a:stretch>
        </p:blipFill>
        <p:spPr>
          <a:xfrm>
            <a:off x="1828801" y="3521524"/>
            <a:ext cx="7832332" cy="2008571"/>
          </a:xfrm>
          <a:prstGeom prst="rect">
            <a:avLst/>
          </a:prstGeom>
        </p:spPr>
      </p:pic>
    </p:spTree>
    <p:extLst>
      <p:ext uri="{BB962C8B-B14F-4D97-AF65-F5344CB8AC3E}">
        <p14:creationId xmlns:p14="http://schemas.microsoft.com/office/powerpoint/2010/main" val="138671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46DBBD-7372-4FE3-80DE-A474499480E0}"/>
              </a:ext>
            </a:extLst>
          </p:cNvPr>
          <p:cNvSpPr/>
          <p:nvPr/>
        </p:nvSpPr>
        <p:spPr>
          <a:xfrm>
            <a:off x="341627" y="0"/>
            <a:ext cx="5125121" cy="584775"/>
          </a:xfrm>
          <a:prstGeom prst="rect">
            <a:avLst/>
          </a:prstGeom>
        </p:spPr>
        <p:txBody>
          <a:bodyPr wrap="none">
            <a:spAutoFit/>
          </a:bodyPr>
          <a:lstStyle/>
          <a:p>
            <a:r>
              <a:rPr lang="en-US" altLang="zh-CN" sz="3200" dirty="0">
                <a:solidFill>
                  <a:srgbClr val="1E5CA8"/>
                </a:solidFill>
              </a:rPr>
              <a:t>Target Variable Balance Plot</a:t>
            </a:r>
            <a:endParaRPr lang="zh-CN" altLang="en-US" sz="3200" dirty="0">
              <a:solidFill>
                <a:prstClr val="black"/>
              </a:solidFill>
            </a:endParaRPr>
          </a:p>
        </p:txBody>
      </p:sp>
      <p:sp>
        <p:nvSpPr>
          <p:cNvPr id="3" name="文本框 2">
            <a:extLst>
              <a:ext uri="{FF2B5EF4-FFF2-40B4-BE49-F238E27FC236}">
                <a16:creationId xmlns:a16="http://schemas.microsoft.com/office/drawing/2014/main" id="{1E4BFC1D-B169-4987-ADDF-E709DD1C988F}"/>
              </a:ext>
            </a:extLst>
          </p:cNvPr>
          <p:cNvSpPr txBox="1"/>
          <p:nvPr/>
        </p:nvSpPr>
        <p:spPr>
          <a:xfrm>
            <a:off x="5902036" y="584775"/>
            <a:ext cx="5643418" cy="7232749"/>
          </a:xfrm>
          <a:prstGeom prst="rect">
            <a:avLst/>
          </a:prstGeom>
          <a:noFill/>
        </p:spPr>
        <p:txBody>
          <a:bodyPr wrap="square" rtlCol="0">
            <a:spAutoFit/>
          </a:bodyPr>
          <a:lstStyle/>
          <a:p>
            <a:endParaRPr lang="en-US" altLang="zh-CN" sz="2400" dirty="0">
              <a:solidFill>
                <a:srgbClr val="2F5597"/>
              </a:solidFill>
            </a:endParaRPr>
          </a:p>
          <a:p>
            <a:endParaRPr lang="en-US" altLang="zh-CN" sz="2000" dirty="0"/>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Can find it is imbalance. From 1922 to 2007, the number of songs increased by years</a:t>
            </a:r>
            <a:r>
              <a:rPr lang="zh-CN" altLang="en-US" sz="2000" dirty="0"/>
              <a:t>，</a:t>
            </a:r>
            <a:r>
              <a:rPr lang="en-US" altLang="zh-CN" sz="2000" dirty="0"/>
              <a:t>reach peak </a:t>
            </a:r>
            <a:r>
              <a:rPr lang="en-AU" altLang="zh-CN" sz="2000" dirty="0"/>
              <a:t>in 2007</a:t>
            </a:r>
            <a:endParaRPr lang="en-US" altLang="zh-CN" sz="2000" dirty="0"/>
          </a:p>
          <a:p>
            <a:pPr lvl="4"/>
            <a:endParaRPr lang="en-US" altLang="zh-CN" sz="2000" dirty="0"/>
          </a:p>
          <a:p>
            <a:pPr marL="2114550" lvl="4" indent="-285750">
              <a:buBlip>
                <a:blip r:embed="rId2"/>
              </a:buBlip>
            </a:pPr>
            <a:r>
              <a:rPr lang="en-US" altLang="zh-CN" sz="2000" dirty="0"/>
              <a:t>Reduce from 2008 to 2011</a:t>
            </a:r>
          </a:p>
          <a:p>
            <a:pPr marL="2114550" lvl="4" indent="-285750">
              <a:buBlip>
                <a:blip r:embed="rId2"/>
              </a:buBlip>
            </a:pPr>
            <a:endParaRPr lang="en-US" altLang="zh-CN" sz="2000" dirty="0"/>
          </a:p>
          <a:p>
            <a:pPr marL="2114550" lvl="4" indent="-285750">
              <a:buBlip>
                <a:blip r:embed="rId2"/>
              </a:buBlip>
            </a:pPr>
            <a:endParaRPr lang="en-US" altLang="zh-CN" sz="2000" dirty="0"/>
          </a:p>
          <a:p>
            <a:pPr marL="2114550" lvl="4" indent="-285750">
              <a:buBlip>
                <a:blip r:embed="rId2"/>
              </a:buBlip>
            </a:pPr>
            <a:r>
              <a:rPr lang="en-US" altLang="zh-CN" sz="2000" dirty="0"/>
              <a:t> It may be related to the trend of music industry</a:t>
            </a:r>
          </a:p>
          <a:p>
            <a:pPr lvl="3"/>
            <a:endParaRPr lang="en-US" altLang="zh-CN" sz="2000" dirty="0"/>
          </a:p>
          <a:p>
            <a:pPr lvl="3"/>
            <a:r>
              <a:rPr lang="en-US" altLang="zh-CN" sz="2000" dirty="0"/>
              <a:t>	</a:t>
            </a:r>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pPr lvl="3"/>
            <a:endParaRPr lang="en-US" altLang="zh-CN" sz="2000" dirty="0"/>
          </a:p>
          <a:p>
            <a:r>
              <a:rPr lang="en-US" altLang="zh-CN" sz="2000" dirty="0"/>
              <a:t>	</a:t>
            </a:r>
            <a:endParaRPr lang="en-US" altLang="zh-CN" dirty="0">
              <a:solidFill>
                <a:schemeClr val="accent1">
                  <a:lumMod val="75000"/>
                </a:schemeClr>
              </a:solidFill>
            </a:endParaRPr>
          </a:p>
        </p:txBody>
      </p:sp>
      <p:pic>
        <p:nvPicPr>
          <p:cNvPr id="2" name="图片 1">
            <a:extLst>
              <a:ext uri="{FF2B5EF4-FFF2-40B4-BE49-F238E27FC236}">
                <a16:creationId xmlns:a16="http://schemas.microsoft.com/office/drawing/2014/main" id="{261473DD-DAE1-44F7-BDD6-4B0EFD1EE6D3}"/>
              </a:ext>
            </a:extLst>
          </p:cNvPr>
          <p:cNvPicPr>
            <a:picLocks noChangeAspect="1"/>
          </p:cNvPicPr>
          <p:nvPr/>
        </p:nvPicPr>
        <p:blipFill>
          <a:blip r:embed="rId3"/>
          <a:stretch>
            <a:fillRect/>
          </a:stretch>
        </p:blipFill>
        <p:spPr>
          <a:xfrm>
            <a:off x="0" y="1377949"/>
            <a:ext cx="7209761" cy="4468670"/>
          </a:xfrm>
          <a:prstGeom prst="rect">
            <a:avLst/>
          </a:prstGeom>
        </p:spPr>
      </p:pic>
    </p:spTree>
    <p:extLst>
      <p:ext uri="{BB962C8B-B14F-4D97-AF65-F5344CB8AC3E}">
        <p14:creationId xmlns:p14="http://schemas.microsoft.com/office/powerpoint/2010/main" val="37340038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TotalTime>
  <Words>1289</Words>
  <Application>Microsoft Macintosh PowerPoint</Application>
  <PresentationFormat>Widescreen</PresentationFormat>
  <Paragraphs>848</Paragraphs>
  <Slides>56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等线</vt:lpstr>
      <vt:lpstr>等线 Light</vt:lpstr>
      <vt:lpstr>Arial</vt:lpstr>
      <vt:lpstr>Georgia</vt:lpstr>
      <vt:lpstr>Roboto</vt:lpstr>
      <vt:lpstr>Office 主题​​</vt:lpstr>
      <vt:lpstr>PowerPoint Presentation</vt:lpstr>
      <vt:lpstr>Outline </vt:lpstr>
      <vt:lpstr>PowerPoint Presentation</vt:lpstr>
      <vt:lpstr>PowerPoint Presentation</vt:lpstr>
      <vt:lpstr>Outline </vt:lpstr>
      <vt:lpstr>PowerPoint Presentation</vt:lpstr>
      <vt:lpstr>Outline </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Outline </vt:lpstr>
      <vt:lpstr>PowerPoint Presentation</vt:lpstr>
      <vt:lpstr>Outline </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dc:creator>
  <cp:lastModifiedBy>Microsoft Office User</cp:lastModifiedBy>
  <cp:revision>83</cp:revision>
  <dcterms:created xsi:type="dcterms:W3CDTF">2019-10-25T00:10:23Z</dcterms:created>
  <dcterms:modified xsi:type="dcterms:W3CDTF">2019-10-30T06:02:56Z</dcterms:modified>
</cp:coreProperties>
</file>