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8" r:id="rId2"/>
    <p:sldId id="312" r:id="rId3"/>
    <p:sldId id="323" r:id="rId4"/>
    <p:sldId id="326" r:id="rId5"/>
    <p:sldId id="324" r:id="rId6"/>
    <p:sldId id="325" r:id="rId7"/>
    <p:sldId id="313" r:id="rId8"/>
    <p:sldId id="327" r:id="rId9"/>
    <p:sldId id="322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Výchozí oddíl" id="{36F24774-5CCC-4BC5-BF80-7287426B82B5}">
          <p14:sldIdLst>
            <p14:sldId id="308"/>
            <p14:sldId id="312"/>
            <p14:sldId id="323"/>
          </p14:sldIdLst>
        </p14:section>
        <p14:section name="Oddíl bez názvu" id="{78209A0D-0596-4E2A-9F28-F3AF4A919573}">
          <p14:sldIdLst>
            <p14:sldId id="326"/>
            <p14:sldId id="324"/>
            <p14:sldId id="325"/>
            <p14:sldId id="313"/>
            <p14:sldId id="327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68B45-3651-144C-9B42-ECFFE31510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57582-AB2F-6945-BF77-BD7DE7B090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667F0-AAF2-1C40-8CBB-C161C73BDB1E}" type="datetimeFigureOut">
              <a:rPr lang="en-CZ" smtClean="0"/>
              <a:t>06/06/2023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4A7D9-EF62-3A47-86DF-C907FD53C5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A8DF4-B159-1F45-A0BE-816E4D0C71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7A96C-A851-C743-AA2E-E27D6B4FD2D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01871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6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8800" y="3672909"/>
            <a:ext cx="7560001" cy="121859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342900" indent="-228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1pPr>
            <a:lvl2pPr marL="342900" indent="2540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2pPr>
            <a:lvl3pPr marL="342900" indent="7112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3pPr>
            <a:lvl4pPr marL="342900" indent="11684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4pPr>
            <a:lvl5pPr marL="342900" indent="1625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A72E2942-9AC5-6E47-9216-30E885FB5BD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51999" y="1470590"/>
            <a:ext cx="7560000" cy="1661409"/>
          </a:xfrm>
          <a:prstGeom prst="rect">
            <a:avLst/>
          </a:prstGeom>
        </p:spPr>
        <p:txBody>
          <a:bodyPr lIns="0" anchor="t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FD7B1-E0AD-5042-856D-7A5E7BF390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" y="252000"/>
            <a:ext cx="8640000" cy="7958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9430" y="4690756"/>
            <a:ext cx="341728" cy="3385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CZ" smtClean="0"/>
              <a:pPr/>
              <a:t>‹#›</a:t>
            </a:fld>
            <a:endParaRPr lang="en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00B212-B963-B541-AB2C-C86A835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1" y="1682229"/>
            <a:ext cx="7560000" cy="1800000"/>
          </a:xfrm>
        </p:spPr>
        <p:txBody>
          <a:bodyPr lIns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CZ" sz="4000" dirty="0">
              <a:solidFill>
                <a:schemeClr val="bg1"/>
              </a:solidFill>
            </a:endParaRP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97640F16-C798-1940-98D0-41B3CDD4C872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8800" y="252001"/>
            <a:ext cx="7560001" cy="360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342900" indent="-228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1pPr>
            <a:lvl2pPr marL="342900" indent="2540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2pPr>
            <a:lvl3pPr marL="342900" indent="7112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3pPr>
            <a:lvl4pPr marL="342900" indent="11684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4pPr>
            <a:lvl5pPr marL="342900" indent="1625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</a:t>
            </a:r>
            <a:r>
              <a:rPr lang="cs-CZ" dirty="0"/>
              <a:t>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24CCA-31EC-AA4F-ADA0-E868D4F8EF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608000"/>
            <a:ext cx="163831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30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52000" y="826625"/>
            <a:ext cx="7560000" cy="572701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52000" y="1592352"/>
            <a:ext cx="7560000" cy="280939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7960F43F-42F7-D641-9024-48C8559868BA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117529" y="252001"/>
            <a:ext cx="7560001" cy="360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342900" indent="-228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42900" indent="2540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2pPr>
            <a:lvl3pPr marL="342900" indent="7112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3pPr>
            <a:lvl4pPr marL="342900" indent="11684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4pPr>
            <a:lvl5pPr marL="342900" indent="1625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</a:t>
            </a:r>
            <a:r>
              <a:rPr lang="cs-CZ" dirty="0"/>
              <a:t>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058F7-A211-DC49-8534-E8DD4F88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608000"/>
            <a:ext cx="1638318" cy="28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C2BCB195-1673-3A47-9233-C54678E8275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52000" y="770785"/>
            <a:ext cx="7560001" cy="572701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1529CB40-EF22-A849-8FDD-F1920C607CC5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117529" y="252001"/>
            <a:ext cx="7560001" cy="360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342900" indent="-228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42900" indent="2540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2pPr>
            <a:lvl3pPr marL="342900" indent="7112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3pPr>
            <a:lvl4pPr marL="342900" indent="11684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4pPr>
            <a:lvl5pPr marL="342900" indent="1625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</a:t>
            </a:r>
            <a:r>
              <a:rPr lang="cs-CZ" dirty="0"/>
              <a:t>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D9AA3-19DE-E841-8C88-38A5A2901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608000"/>
            <a:ext cx="1638318" cy="288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AND_PICTURE_50_5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C7792B-685D-6343-9637-22734FADC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Z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FBB12F-FD4B-AE4F-80D0-68F297EE708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51999" y="1543050"/>
            <a:ext cx="3960000" cy="285869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9EA22F44-DCFF-B74A-991E-BCBE8BB4F45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52000" y="770785"/>
            <a:ext cx="3959999" cy="572701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B7AD434B-C6DB-6847-85D3-0952D9E79B19}"/>
              </a:ext>
            </a:extLst>
          </p:cNvPr>
          <p:cNvSpPr txBox="1">
            <a:spLocks noGrp="1"/>
          </p:cNvSpPr>
          <p:nvPr>
            <p:ph type="body" sz="quarter" idx="12" hasCustomPrompt="1"/>
          </p:nvPr>
        </p:nvSpPr>
        <p:spPr>
          <a:xfrm>
            <a:off x="118800" y="252001"/>
            <a:ext cx="3959999" cy="360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342900" indent="-228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42900" indent="2540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2pPr>
            <a:lvl3pPr marL="342900" indent="7112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3pPr>
            <a:lvl4pPr marL="342900" indent="11684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4pPr>
            <a:lvl5pPr marL="342900" indent="1625600" algn="l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</a:t>
            </a:r>
            <a:r>
              <a:rPr lang="cs-CZ" dirty="0"/>
              <a:t>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8E68A-04F4-4D49-9E41-C44DFB6EE4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4608000"/>
            <a:ext cx="1638318" cy="28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91424" rIns="91424" bIns="91424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53" r:id="rId4"/>
    <p:sldLayoutId id="2147483656" r:id="rId5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07845-6198-AF48-9339-1C648FC1AFF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cs-CZ" dirty="0"/>
              <a:t>Autor: Filip Charouzd</a:t>
            </a:r>
            <a:endParaRPr lang="en-CZ" dirty="0"/>
          </a:p>
          <a:p>
            <a:endParaRPr lang="en-CZ" dirty="0"/>
          </a:p>
          <a:p>
            <a:r>
              <a:rPr lang="cs-CZ" dirty="0"/>
              <a:t>Vedoucí práce: doc. </a:t>
            </a:r>
            <a:r>
              <a:rPr lang="cs-CZ" dirty="0" err="1"/>
              <a:t>ing.Otto</a:t>
            </a:r>
            <a:r>
              <a:rPr lang="cs-CZ" dirty="0"/>
              <a:t> </a:t>
            </a:r>
            <a:r>
              <a:rPr lang="cs-CZ" dirty="0" err="1"/>
              <a:t>Severýn</a:t>
            </a:r>
            <a:r>
              <a:rPr lang="cs-CZ" dirty="0"/>
              <a:t>, Ph.D.</a:t>
            </a:r>
            <a:endParaRPr lang="en-C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6B1C1-900E-C94C-B7F9-DE5CD09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Způsoby hledání kořenů nelineárních rovnic v jazyce Python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1047463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22D5-F411-4F47-A18E-FE74300B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36" y="1224959"/>
            <a:ext cx="7560000" cy="2809390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cs-CZ" dirty="0"/>
              <a:t>Seznamte se se současnými metodami řešení nelineárních algebraických rovnic.</a:t>
            </a:r>
          </a:p>
          <a:p>
            <a:pPr>
              <a:buAutoNum type="arabicPeriod"/>
            </a:pPr>
            <a:r>
              <a:rPr lang="cs-CZ" dirty="0"/>
              <a:t>Proveďte rešerši dostupných implementací těchto metod v programovacím jazyku Python. </a:t>
            </a:r>
          </a:p>
          <a:p>
            <a:pPr>
              <a:buAutoNum type="arabicPeriod"/>
            </a:pPr>
            <a:r>
              <a:rPr lang="cs-CZ" dirty="0"/>
              <a:t>Proveďte vlastní implementaci vybraných metod v jazyku Python.</a:t>
            </a:r>
          </a:p>
          <a:p>
            <a:pPr>
              <a:buAutoNum type="arabicPeriod"/>
            </a:pPr>
            <a:r>
              <a:rPr lang="cs-CZ" dirty="0"/>
              <a:t>Porovnejte existující a vlastní implementace na testovacích úlohách z hlediska výkonu a schopnosti najít řešení. </a:t>
            </a:r>
            <a:endParaRPr lang="en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C8DC-D524-BA4B-96CC-70DEC0069C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Z" smtClean="0"/>
              <a:t>3</a:t>
            </a:fld>
            <a:endParaRPr lang="en-CZ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784BBA5-2DE8-2642-87AD-413FC98D47F0}"/>
              </a:ext>
            </a:extLst>
          </p:cNvPr>
          <p:cNvSpPr txBox="1">
            <a:spLocks/>
          </p:cNvSpPr>
          <p:nvPr/>
        </p:nvSpPr>
        <p:spPr>
          <a:xfrm>
            <a:off x="480600" y="209590"/>
            <a:ext cx="7560001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91424" rIns="91424" bIns="91424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5948AD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cs-CZ" dirty="0">
                <a:solidFill>
                  <a:schemeClr val="accent1"/>
                </a:solidFill>
              </a:rPr>
              <a:t>Zadání</a:t>
            </a:r>
            <a:endParaRPr lang="en-CZ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388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7A382-434B-114C-8925-C8142BA0B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Z" smtClean="0"/>
              <a:t>4</a:t>
            </a:fld>
            <a:endParaRPr lang="en-CZ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881F2-A083-8048-835C-14EB15AC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8" y="282646"/>
            <a:ext cx="7560001" cy="572701"/>
          </a:xfrm>
        </p:spPr>
        <p:txBody>
          <a:bodyPr>
            <a:noAutofit/>
          </a:bodyPr>
          <a:lstStyle/>
          <a:p>
            <a:r>
              <a:rPr lang="cs-CZ" dirty="0"/>
              <a:t>Aktuálně dostupná řešení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5632D9-F60E-F442-89A5-4EA5B69F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1389"/>
              </p:ext>
            </p:extLst>
          </p:nvPr>
        </p:nvGraphicFramePr>
        <p:xfrm>
          <a:off x="680452" y="1443789"/>
          <a:ext cx="7356833" cy="21077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3239821">
                  <a:extLst>
                    <a:ext uri="{9D8B030D-6E8A-4147-A177-3AD203B41FA5}">
                      <a16:colId xmlns:a16="http://schemas.microsoft.com/office/drawing/2014/main" val="2814831743"/>
                    </a:ext>
                  </a:extLst>
                </a:gridCol>
                <a:gridCol w="1664734">
                  <a:extLst>
                    <a:ext uri="{9D8B030D-6E8A-4147-A177-3AD203B41FA5}">
                      <a16:colId xmlns:a16="http://schemas.microsoft.com/office/drawing/2014/main" val="3884743221"/>
                    </a:ext>
                  </a:extLst>
                </a:gridCol>
                <a:gridCol w="2452278">
                  <a:extLst>
                    <a:ext uri="{9D8B030D-6E8A-4147-A177-3AD203B41FA5}">
                      <a16:colId xmlns:a16="http://schemas.microsoft.com/office/drawing/2014/main" val="296599614"/>
                    </a:ext>
                  </a:extLst>
                </a:gridCol>
              </a:tblGrid>
              <a:tr h="421548"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lang="cs-CZ" sz="1400" b="1" dirty="0">
                          <a:latin typeface="+mn-lt"/>
                          <a:ea typeface="Helvetica Neue"/>
                          <a:cs typeface="Helvetica Neue"/>
                        </a:rPr>
                        <a:t>Seznam balíků pro python</a:t>
                      </a:r>
                      <a:endParaRPr sz="1400" b="1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600">
                          <a:latin typeface="Helvetica Neue"/>
                          <a:ea typeface="Helvetica Neue"/>
                          <a:cs typeface="Helvetica Neue"/>
                        </a:defRPr>
                      </a:pPr>
                      <a:endParaRPr sz="1400" dirty="0">
                        <a:latin typeface="+mn-lt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600">
                          <a:latin typeface="Helvetica Neue"/>
                          <a:ea typeface="Helvetica Neue"/>
                          <a:cs typeface="Helvetica Neue"/>
                        </a:defRPr>
                      </a:pPr>
                      <a:endParaRPr sz="1400">
                        <a:latin typeface="+mn-lt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10674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dirty="0" err="1">
                          <a:latin typeface="+mn-lt"/>
                          <a:ea typeface="Helvetica Neue"/>
                          <a:cs typeface="Helvetica Neue"/>
                        </a:rPr>
                        <a:t>Scipy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6 metod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Udržovaný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6532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dirty="0" err="1">
                          <a:latin typeface="+mn-lt"/>
                          <a:ea typeface="Helvetica Neue"/>
                          <a:cs typeface="Helvetica Neue"/>
                        </a:rPr>
                        <a:t>Pyroots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3 metody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Neudržovaný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770223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dirty="0" err="1">
                          <a:latin typeface="+mn-lt"/>
                          <a:ea typeface="Helvetica Neue"/>
                          <a:cs typeface="Helvetica Neue"/>
                        </a:rPr>
                        <a:t>Rootfinding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1 metoda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Neudržovaný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94906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dirty="0" err="1">
                          <a:latin typeface="+mn-lt"/>
                          <a:ea typeface="Helvetica Neue"/>
                          <a:cs typeface="Helvetica Neue"/>
                        </a:rPr>
                        <a:t>Rootsolver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2 metody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800"/>
                      </a:pPr>
                      <a:r>
                        <a:rPr lang="cs-CZ" sz="1400" dirty="0">
                          <a:latin typeface="+mn-lt"/>
                          <a:ea typeface="Helvetica Neue"/>
                          <a:cs typeface="Helvetica Neue"/>
                        </a:rPr>
                        <a:t>Nefunkční</a:t>
                      </a:r>
                      <a:endParaRPr sz="140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8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3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252BB293-1707-5A4D-E64A-7649EC1DA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t>5</a:t>
            </a:fld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7BFD0481-79B6-8EE3-3F8C-18678203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28" y="358274"/>
            <a:ext cx="7560001" cy="572701"/>
          </a:xfrm>
        </p:spPr>
        <p:txBody>
          <a:bodyPr>
            <a:normAutofit fontScale="90000"/>
          </a:bodyPr>
          <a:lstStyle/>
          <a:p>
            <a:r>
              <a:rPr lang="cs-CZ" dirty="0"/>
              <a:t>Vlastní implementace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1C9F9F2-84D3-F4C7-0964-66DA4AB41FB9}"/>
              </a:ext>
            </a:extLst>
          </p:cNvPr>
          <p:cNvSpPr txBox="1"/>
          <p:nvPr/>
        </p:nvSpPr>
        <p:spPr>
          <a:xfrm>
            <a:off x="673769" y="1526292"/>
            <a:ext cx="199573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Metoda půlení intervalu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F8EB2261-1DEF-5C35-EF15-27C9A480DE2B}"/>
              </a:ext>
            </a:extLst>
          </p:cNvPr>
          <p:cNvSpPr txBox="1"/>
          <p:nvPr/>
        </p:nvSpPr>
        <p:spPr>
          <a:xfrm>
            <a:off x="3929414" y="1514856"/>
            <a:ext cx="156132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Ridderova</a:t>
            </a:r>
            <a:r>
              <a:rPr kumimoji="0" lang="cs-CZ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metoda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5E68EDA-6AFB-6379-486F-E2CF7A98AC79}"/>
              </a:ext>
            </a:extLst>
          </p:cNvPr>
          <p:cNvSpPr txBox="1"/>
          <p:nvPr/>
        </p:nvSpPr>
        <p:spPr>
          <a:xfrm>
            <a:off x="6904352" y="1510261"/>
            <a:ext cx="146193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Brentova</a:t>
            </a:r>
            <a:r>
              <a:rPr kumimoji="0" lang="cs-CZ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metoda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2219422-873A-F09A-C045-15967994E364}"/>
              </a:ext>
            </a:extLst>
          </p:cNvPr>
          <p:cNvSpPr txBox="1"/>
          <p:nvPr/>
        </p:nvSpPr>
        <p:spPr>
          <a:xfrm>
            <a:off x="408619" y="2064896"/>
            <a:ext cx="2436564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Jednoduchá implementace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Robustní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Vstup :</a:t>
            </a:r>
          </a:p>
          <a:p>
            <a:pPr lvl="3"/>
            <a:r>
              <a:rPr kumimoji="0" lang="cs-CZ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Interval, přesnost, počet půleni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cs-CZ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Výstup: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cs-CZ" dirty="0"/>
              <a:t>Předpokládaný kořen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676E972B-493C-182E-63DF-2D36E899DD5C}"/>
              </a:ext>
            </a:extLst>
          </p:cNvPr>
          <p:cNvCxnSpPr/>
          <p:nvPr/>
        </p:nvCxnSpPr>
        <p:spPr>
          <a:xfrm>
            <a:off x="240632" y="1835675"/>
            <a:ext cx="8545858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D51B6E7-FF5F-03E2-BC57-6EC55FFFBF80}"/>
              </a:ext>
            </a:extLst>
          </p:cNvPr>
          <p:cNvCxnSpPr/>
          <p:nvPr/>
        </p:nvCxnSpPr>
        <p:spPr>
          <a:xfrm>
            <a:off x="3121335" y="1292535"/>
            <a:ext cx="0" cy="257819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8E8EDAA-E158-6BED-B6C6-404409C08489}"/>
              </a:ext>
            </a:extLst>
          </p:cNvPr>
          <p:cNvCxnSpPr/>
          <p:nvPr/>
        </p:nvCxnSpPr>
        <p:spPr>
          <a:xfrm>
            <a:off x="6298818" y="1292535"/>
            <a:ext cx="0" cy="257819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8830E54-EEC0-91EF-5F34-82DB4CB8FF02}"/>
              </a:ext>
            </a:extLst>
          </p:cNvPr>
          <p:cNvSpPr txBox="1"/>
          <p:nvPr/>
        </p:nvSpPr>
        <p:spPr>
          <a:xfrm>
            <a:off x="3395943" y="2058312"/>
            <a:ext cx="2436564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O</a:t>
            </a: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btížnější implementace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Citlivost na interval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Vstup :</a:t>
            </a:r>
          </a:p>
          <a:p>
            <a:pPr lvl="3"/>
            <a:r>
              <a:rPr kumimoji="0" lang="cs-CZ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Interval, přesnost, počet iterací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cs-CZ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Výstup: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cs-CZ" dirty="0"/>
              <a:t>Předpokládaný kořen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2CD93B6-A670-AC18-D63B-C131408D4963}"/>
              </a:ext>
            </a:extLst>
          </p:cNvPr>
          <p:cNvSpPr txBox="1"/>
          <p:nvPr/>
        </p:nvSpPr>
        <p:spPr>
          <a:xfrm>
            <a:off x="6490523" y="2053559"/>
            <a:ext cx="2446182" cy="2154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Složitá</a:t>
            </a: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implementace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Spousta podmínek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Vstup :</a:t>
            </a:r>
          </a:p>
          <a:p>
            <a:pPr lvl="3"/>
            <a:r>
              <a:rPr kumimoji="0" lang="cs-CZ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Interval, přesnost, počet iterací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cs-CZ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Výstup: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cs-CZ" dirty="0"/>
              <a:t>Předpokládaný kořen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6017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F1377-1B39-0443-ACFC-9CF5BD176B4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Z" smtClean="0"/>
              <a:t>6</a:t>
            </a:fld>
            <a:endParaRPr lang="en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16C7A7-BB60-DF4A-8AC6-92A846F4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2" y="273797"/>
            <a:ext cx="3959999" cy="572701"/>
          </a:xfrm>
        </p:spPr>
        <p:txBody>
          <a:bodyPr>
            <a:normAutofit fontScale="90000"/>
          </a:bodyPr>
          <a:lstStyle/>
          <a:p>
            <a:r>
              <a:rPr lang="cs-CZ" dirty="0"/>
              <a:t>Testovací funkce</a:t>
            </a:r>
            <a:endParaRPr lang="en-CZ" dirty="0"/>
          </a:p>
        </p:txBody>
      </p:sp>
      <p:pic>
        <p:nvPicPr>
          <p:cNvPr id="8" name="Obrázek 7" descr="Obsah obrázku text, snímek obrazovky, řada/pruh, Vykreslený graf&#10;&#10;Popis byl vytvořen automaticky">
            <a:extLst>
              <a:ext uri="{FF2B5EF4-FFF2-40B4-BE49-F238E27FC236}">
                <a16:creationId xmlns:a16="http://schemas.microsoft.com/office/drawing/2014/main" id="{C779798F-245D-11AE-8FD7-95E973144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/>
          <a:stretch/>
        </p:blipFill>
        <p:spPr>
          <a:xfrm>
            <a:off x="3559997" y="287699"/>
            <a:ext cx="2879999" cy="2052833"/>
          </a:xfrm>
          <a:prstGeom prst="rect">
            <a:avLst/>
          </a:prstGeom>
        </p:spPr>
      </p:pic>
      <p:pic>
        <p:nvPicPr>
          <p:cNvPr id="10" name="Obrázek 9" descr="Obsah obrázku řada/pruh, diagram, Vykreslený graf, Paralelní&#10;&#10;Popis byl vytvořen automaticky">
            <a:extLst>
              <a:ext uri="{FF2B5EF4-FFF2-40B4-BE49-F238E27FC236}">
                <a16:creationId xmlns:a16="http://schemas.microsoft.com/office/drawing/2014/main" id="{066B6552-5F12-90DC-C1FE-05E3314CB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" y="1706336"/>
            <a:ext cx="3542279" cy="2292957"/>
          </a:xfrm>
          <a:prstGeom prst="rect">
            <a:avLst/>
          </a:prstGeom>
        </p:spPr>
      </p:pic>
      <p:pic>
        <p:nvPicPr>
          <p:cNvPr id="12" name="Obrázek 11" descr="Obsah obrázku řada/pruh, Vykreslený graf, diagram&#10;&#10;Popis byl vytvořen automaticky">
            <a:extLst>
              <a:ext uri="{FF2B5EF4-FFF2-40B4-BE49-F238E27FC236}">
                <a16:creationId xmlns:a16="http://schemas.microsoft.com/office/drawing/2014/main" id="{A4FC839A-C868-89B6-C9BA-6C1E70A1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66" y="184756"/>
            <a:ext cx="2879999" cy="2160000"/>
          </a:xfrm>
          <a:prstGeom prst="rect">
            <a:avLst/>
          </a:prstGeom>
        </p:spPr>
      </p:pic>
      <p:pic>
        <p:nvPicPr>
          <p:cNvPr id="14" name="Obrázek 13" descr="Obsah obrázku text, Vykreslený graf, řada/pruh, diagram&#10;&#10;Popis byl vytvořen automaticky">
            <a:extLst>
              <a:ext uri="{FF2B5EF4-FFF2-40B4-BE49-F238E27FC236}">
                <a16:creationId xmlns:a16="http://schemas.microsoft.com/office/drawing/2014/main" id="{3578F4C8-336A-76BC-B36D-ACBDD852B4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6264001" y="2400246"/>
            <a:ext cx="2880000" cy="2050478"/>
          </a:xfrm>
          <a:prstGeom prst="rect">
            <a:avLst/>
          </a:prstGeom>
        </p:spPr>
      </p:pic>
      <p:pic>
        <p:nvPicPr>
          <p:cNvPr id="16" name="Obrázek 15" descr="Obsah obrázku řada/pruh, diagram, Vykreslený graf, Paralelní&#10;&#10;Popis byl vytvořen automaticky">
            <a:extLst>
              <a:ext uri="{FF2B5EF4-FFF2-40B4-BE49-F238E27FC236}">
                <a16:creationId xmlns:a16="http://schemas.microsoft.com/office/drawing/2014/main" id="{13CEE832-926C-164E-2349-89E678338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10" y="2285983"/>
            <a:ext cx="2880000" cy="21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97A2446-2D4E-80C6-AB80-B5E74D758D9C}"/>
                  </a:ext>
                </a:extLst>
              </p:cNvPr>
              <p:cNvSpPr txBox="1"/>
              <p:nvPr/>
            </p:nvSpPr>
            <p:spPr>
              <a:xfrm>
                <a:off x="1086826" y="3891571"/>
                <a:ext cx="1404231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 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=1−</m:t>
                      </m:r>
                      <m:sSup>
                        <m:sSup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C97A2446-2D4E-80C6-AB80-B5E74D75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26" y="3891571"/>
                <a:ext cx="1404231" cy="215444"/>
              </a:xfrm>
              <a:prstGeom prst="rect">
                <a:avLst/>
              </a:prstGeom>
              <a:blipFill>
                <a:blip r:embed="rId7"/>
                <a:stretch>
                  <a:fillRect l="-2165" b="-33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9B834BAD-58CA-D99F-6925-9C81AFDA1F9A}"/>
                  </a:ext>
                </a:extLst>
              </p:cNvPr>
              <p:cNvSpPr txBox="1"/>
              <p:nvPr/>
            </p:nvSpPr>
            <p:spPr>
              <a:xfrm>
                <a:off x="6678988" y="2229733"/>
                <a:ext cx="200535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 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func>
                        <m:func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cs-CZ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cs-CZ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cs-CZ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cs-CZ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cos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⁡(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𝑥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)</m:t>
                      </m:r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9B834BAD-58CA-D99F-6925-9C81AFDA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88" y="2229733"/>
                <a:ext cx="2005357" cy="215444"/>
              </a:xfrm>
              <a:prstGeom prst="rect">
                <a:avLst/>
              </a:prstGeom>
              <a:blipFill>
                <a:blip r:embed="rId8"/>
                <a:stretch>
                  <a:fillRect l="-2432" r="-2128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7A7ED922-81F8-C68D-521C-2E48548F0A69}"/>
                  </a:ext>
                </a:extLst>
              </p:cNvPr>
              <p:cNvSpPr txBox="1"/>
              <p:nvPr/>
            </p:nvSpPr>
            <p:spPr>
              <a:xfrm>
                <a:off x="4455381" y="2229813"/>
                <a:ext cx="920893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=2</m:t>
                      </m:r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7A7ED922-81F8-C68D-521C-2E48548F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81" y="2229813"/>
                <a:ext cx="920893" cy="215444"/>
              </a:xfrm>
              <a:prstGeom prst="rect">
                <a:avLst/>
              </a:prstGeom>
              <a:blipFill>
                <a:blip r:embed="rId9"/>
                <a:stretch>
                  <a:fillRect l="-5960" r="-3311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06D1D86B-E9BE-7106-2246-46B1AAD8C6A4}"/>
                  </a:ext>
                </a:extLst>
              </p:cNvPr>
              <p:cNvSpPr txBox="1"/>
              <p:nvPr/>
            </p:nvSpPr>
            <p:spPr>
              <a:xfrm>
                <a:off x="7281739" y="4382432"/>
                <a:ext cx="1013033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sSup>
                        <m:sSup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𝑒</m:t>
                          </m:r>
                        </m:e>
                        <m:sup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24" name="TextovéPole 23">
                <a:extLst>
                  <a:ext uri="{FF2B5EF4-FFF2-40B4-BE49-F238E27FC236}">
                    <a16:creationId xmlns:a16="http://schemas.microsoft.com/office/drawing/2014/main" id="{06D1D86B-E9BE-7106-2246-46B1AAD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739" y="4382432"/>
                <a:ext cx="1013033" cy="215444"/>
              </a:xfrm>
              <a:prstGeom prst="rect">
                <a:avLst/>
              </a:prstGeom>
              <a:blipFill>
                <a:blip r:embed="rId10"/>
                <a:stretch>
                  <a:fillRect l="-5422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9464E45A-6E5E-A4BF-B73E-7FA4997DF175}"/>
                  </a:ext>
                </a:extLst>
              </p:cNvPr>
              <p:cNvSpPr txBox="1"/>
              <p:nvPr/>
            </p:nvSpPr>
            <p:spPr>
              <a:xfrm>
                <a:off x="3967843" y="4332408"/>
                <a:ext cx="214071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 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=−5 ;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𝑥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∈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−∞;1</m:t>
                          </m:r>
                        </m:e>
                      </m:d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Cambria Math" panose="020405030504060302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9464E45A-6E5E-A4BF-B73E-7FA4997D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843" y="4332408"/>
                <a:ext cx="2140714" cy="215444"/>
              </a:xfrm>
              <a:prstGeom prst="rect">
                <a:avLst/>
              </a:prstGeom>
              <a:blipFill>
                <a:blip r:embed="rId11"/>
                <a:stretch>
                  <a:fillRect l="-2279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661DE430-46D2-F480-E70D-F49EADC77978}"/>
                  </a:ext>
                </a:extLst>
              </p:cNvPr>
              <p:cNvSpPr txBox="1"/>
              <p:nvPr/>
            </p:nvSpPr>
            <p:spPr>
              <a:xfrm>
                <a:off x="4056805" y="4860017"/>
                <a:ext cx="1871410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 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=5 ;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𝑥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∈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Arial"/>
                            </a:rPr>
                            <m:t>1</m:t>
                          </m:r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;∞</m:t>
                          </m:r>
                        </m:e>
                      </m:d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Cambria Math" panose="02040503050406030204" pitchFamily="18" charset="0"/>
                  <a:sym typeface="Arial"/>
                </a:endParaRPr>
              </a:p>
            </p:txBody>
          </p:sp>
        </mc:Choice>
        <mc:Fallback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661DE430-46D2-F480-E70D-F49EADC7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05" y="4860017"/>
                <a:ext cx="1871410" cy="215444"/>
              </a:xfrm>
              <a:prstGeom prst="rect">
                <a:avLst/>
              </a:prstGeom>
              <a:blipFill>
                <a:blip r:embed="rId12"/>
                <a:stretch>
                  <a:fillRect l="-2606" b="-333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D25649F5-ECF1-D683-4010-5F806EE9142F}"/>
                  </a:ext>
                </a:extLst>
              </p:cNvPr>
              <p:cNvSpPr txBox="1"/>
              <p:nvPr/>
            </p:nvSpPr>
            <p:spPr>
              <a:xfrm>
                <a:off x="3679112" y="4602427"/>
                <a:ext cx="276088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𝑓</m:t>
                      </m:r>
                      <m:d>
                        <m:d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𝑥</m:t>
                          </m:r>
                        </m:e>
                      </m:d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: 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𝑦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r>
                        <a:rPr kumimoji="0" lang="cs-CZ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5</m:t>
                      </m:r>
                      <m:func>
                        <m:funcPr>
                          <m:ctrlPr>
                            <a:rPr kumimoji="0" lang="cs-CZ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cs-CZ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cs-CZ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cs-CZ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5</m:t>
                              </m:r>
                              <m:r>
                                <a:rPr kumimoji="0" lang="cs-CZ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;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𝑥</m:t>
                      </m:r>
                      <m:r>
                        <a:rPr kumimoji="0" lang="cs-CZ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∈&lt;−1;1&gt;</m:t>
                      </m:r>
                    </m:oMath>
                  </m:oMathPara>
                </a14:m>
                <a:endParaRPr kumimoji="0" lang="cs-CZ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D25649F5-ECF1-D683-4010-5F806EE91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12" y="4602427"/>
                <a:ext cx="2760884" cy="215444"/>
              </a:xfrm>
              <a:prstGeom prst="rect">
                <a:avLst/>
              </a:prstGeom>
              <a:blipFill>
                <a:blip r:embed="rId13"/>
                <a:stretch>
                  <a:fillRect l="-1106" r="-221" b="-3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4338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7A382-434B-114C-8925-C8142BA0B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Z" smtClean="0"/>
              <a:t>7</a:t>
            </a:fld>
            <a:endParaRPr lang="en-CZ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881F2-A083-8048-835C-14EB15AC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26" y="163898"/>
            <a:ext cx="7560001" cy="572701"/>
          </a:xfrm>
        </p:spPr>
        <p:txBody>
          <a:bodyPr>
            <a:noAutofit/>
          </a:bodyPr>
          <a:lstStyle/>
          <a:p>
            <a:r>
              <a:rPr lang="cs-CZ" dirty="0"/>
              <a:t>Výsledky </a:t>
            </a:r>
            <a:endParaRPr lang="en-CZ" dirty="0"/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73DCAE1E-E72F-DD03-F6BD-873538A29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30204"/>
              </p:ext>
            </p:extLst>
          </p:nvPr>
        </p:nvGraphicFramePr>
        <p:xfrm>
          <a:off x="813974" y="803421"/>
          <a:ext cx="7805057" cy="3735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4444">
                  <a:extLst>
                    <a:ext uri="{9D8B030D-6E8A-4147-A177-3AD203B41FA5}">
                      <a16:colId xmlns:a16="http://schemas.microsoft.com/office/drawing/2014/main" val="2713528410"/>
                    </a:ext>
                  </a:extLst>
                </a:gridCol>
                <a:gridCol w="1068675">
                  <a:extLst>
                    <a:ext uri="{9D8B030D-6E8A-4147-A177-3AD203B41FA5}">
                      <a16:colId xmlns:a16="http://schemas.microsoft.com/office/drawing/2014/main" val="4195202520"/>
                    </a:ext>
                  </a:extLst>
                </a:gridCol>
                <a:gridCol w="1230623">
                  <a:extLst>
                    <a:ext uri="{9D8B030D-6E8A-4147-A177-3AD203B41FA5}">
                      <a16:colId xmlns:a16="http://schemas.microsoft.com/office/drawing/2014/main" val="3416705574"/>
                    </a:ext>
                  </a:extLst>
                </a:gridCol>
                <a:gridCol w="1272769">
                  <a:extLst>
                    <a:ext uri="{9D8B030D-6E8A-4147-A177-3AD203B41FA5}">
                      <a16:colId xmlns:a16="http://schemas.microsoft.com/office/drawing/2014/main" val="294906217"/>
                    </a:ext>
                  </a:extLst>
                </a:gridCol>
                <a:gridCol w="1281197">
                  <a:extLst>
                    <a:ext uri="{9D8B030D-6E8A-4147-A177-3AD203B41FA5}">
                      <a16:colId xmlns:a16="http://schemas.microsoft.com/office/drawing/2014/main" val="1956672985"/>
                    </a:ext>
                  </a:extLst>
                </a:gridCol>
                <a:gridCol w="1247349">
                  <a:extLst>
                    <a:ext uri="{9D8B030D-6E8A-4147-A177-3AD203B41FA5}">
                      <a16:colId xmlns:a16="http://schemas.microsoft.com/office/drawing/2014/main" val="1667478866"/>
                    </a:ext>
                  </a:extLst>
                </a:gridCol>
              </a:tblGrid>
              <a:tr h="249063">
                <a:tc>
                  <a:txBody>
                    <a:bodyPr/>
                    <a:lstStyle/>
                    <a:p>
                      <a:pPr algn="ctr"/>
                      <a:r>
                        <a:rPr lang="cs-CZ" sz="1100" b="1" dirty="0"/>
                        <a:t>Balík - funkce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b="1" dirty="0"/>
                        <a:t>Kvadratická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b="1" dirty="0"/>
                        <a:t>Goniometrická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b="1" dirty="0"/>
                        <a:t>Složená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b="1" dirty="0"/>
                        <a:t>Exponenciální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100" b="1" dirty="0"/>
                        <a:t>Konstantní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5732"/>
                  </a:ext>
                </a:extLst>
              </a:tr>
              <a:tr h="265057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cs-CZ" dirty="0">
                          <a:effectLst/>
                          <a:latin typeface="+mn-lt"/>
                        </a:rPr>
                        <a:t> - 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Brentq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3,062e-13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1,510e-15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76598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Pyroots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brent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-1,867e-07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1,510e-15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562552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  <a:latin typeface="+mn-lt"/>
                        </a:rPr>
                        <a:t>Vlastní – my_brent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40330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cs-CZ" dirty="0">
                          <a:effectLst/>
                          <a:latin typeface="+mn-lt"/>
                        </a:rPr>
                        <a:t> - 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bisect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9,095e-13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7,958e-13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6269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Pyroots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bisect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0,00000505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-5,960e-08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89796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Rootfinding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bisect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-1,0000000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-7,276e-13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2,842e-14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352485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+mn-lt"/>
                        </a:rPr>
                        <a:t>Vlastní –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my_bisect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-1,907e-07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-5,960e-08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46779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cs-CZ" dirty="0">
                          <a:effectLst/>
                          <a:latin typeface="+mn-lt"/>
                        </a:rPr>
                        <a:t> - 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ridder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-1,0000000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-9,7e-13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9,990e-13</a:t>
                      </a:r>
                      <a:endParaRPr lang="cs-CZ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lvl="0" indent="-6350" algn="just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78337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Pyroots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ridder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-0,9999998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-7,921e-10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-6,578e-09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6741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  <a:latin typeface="+mn-lt"/>
                        </a:rPr>
                        <a:t>Vlastní –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my_ridder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54116"/>
                  </a:ext>
                </a:extLst>
              </a:tr>
              <a:tr h="263714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newton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[-1 -1]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-1,812e-26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lvl="0" indent="-6350" algn="just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35835"/>
                  </a:ext>
                </a:extLst>
              </a:tr>
              <a:tr h="439523">
                <a:tc>
                  <a:txBody>
                    <a:bodyPr/>
                    <a:lstStyle/>
                    <a:p>
                      <a:pPr algn="ctr"/>
                      <a:r>
                        <a:rPr lang="cs-CZ" dirty="0" err="1">
                          <a:effectLst/>
                          <a:latin typeface="+mn-lt"/>
                        </a:rPr>
                        <a:t>Scipy</a:t>
                      </a:r>
                      <a:r>
                        <a:rPr lang="cs-CZ" dirty="0">
                          <a:effectLst/>
                          <a:latin typeface="+mn-lt"/>
                        </a:rPr>
                        <a:t> - </a:t>
                      </a:r>
                      <a:r>
                        <a:rPr lang="cs-CZ" dirty="0" err="1">
                          <a:effectLst/>
                          <a:latin typeface="+mn-lt"/>
                        </a:rPr>
                        <a:t>fsolve</a:t>
                      </a:r>
                      <a:endParaRPr lang="cs-CZ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[-1  1]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[-1,57079633 1,57079633]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09000"/>
                        </a:lnSpc>
                        <a:spcAft>
                          <a:spcPts val="1000"/>
                        </a:spcAft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0" lvl="0" indent="-6350" algn="just" defTabSz="914400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Nenalezen</a:t>
                      </a:r>
                    </a:p>
                    <a:p>
                      <a:pPr algn="l"/>
                      <a:endParaRPr lang="cs-CZ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0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7526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7A382-434B-114C-8925-C8142BA0B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Z" smtClean="0"/>
              <a:t>8</a:t>
            </a:fld>
            <a:endParaRPr lang="en-CZ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9BDA17E2-F358-6F49-07EF-B42206A6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97257"/>
            <a:ext cx="7560001" cy="572701"/>
          </a:xfrm>
        </p:spPr>
        <p:txBody>
          <a:bodyPr>
            <a:normAutofit fontScale="90000"/>
          </a:bodyPr>
          <a:lstStyle/>
          <a:p>
            <a:r>
              <a:rPr lang="cs-CZ" dirty="0"/>
              <a:t>Měření času</a:t>
            </a:r>
          </a:p>
        </p:txBody>
      </p:sp>
      <p:pic>
        <p:nvPicPr>
          <p:cNvPr id="19" name="Obrázek 18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F219E858-681E-7604-A25A-84B9F37C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27" y="2584458"/>
            <a:ext cx="3893096" cy="2340000"/>
          </a:xfrm>
          <a:prstGeom prst="rect">
            <a:avLst/>
          </a:prstGeom>
        </p:spPr>
      </p:pic>
      <p:pic>
        <p:nvPicPr>
          <p:cNvPr id="21" name="Obrázek 20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AF6401B1-016D-B017-4F3F-8ABD48B4E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27" y="231750"/>
            <a:ext cx="3893097" cy="2340000"/>
          </a:xfrm>
          <a:prstGeom prst="rect">
            <a:avLst/>
          </a:prstGeom>
        </p:spPr>
      </p:pic>
      <p:pic>
        <p:nvPicPr>
          <p:cNvPr id="23" name="Obrázek 22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E4538A73-C85E-5A7D-A0BA-2FF087279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3" y="1579279"/>
            <a:ext cx="388792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2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48128A8C-4D7A-A224-E718-D387D8860C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cs-CZ" smtClean="0"/>
              <a:t>9</a:t>
            </a:fld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E1C126AE-7BB0-7B4C-7348-EA74926C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97256"/>
            <a:ext cx="7560001" cy="572701"/>
          </a:xfrm>
        </p:spPr>
        <p:txBody>
          <a:bodyPr>
            <a:normAutofit fontScale="90000"/>
          </a:bodyPr>
          <a:lstStyle/>
          <a:p>
            <a:r>
              <a:rPr lang="cs-CZ" dirty="0"/>
              <a:t>Vyhodnocení výsledků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D4FE875-4AE1-4F9F-BAA1-2BEA5010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53500"/>
              </p:ext>
            </p:extLst>
          </p:nvPr>
        </p:nvGraphicFramePr>
        <p:xfrm>
          <a:off x="680452" y="1443789"/>
          <a:ext cx="7560001" cy="210774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4993939">
                  <a:extLst>
                    <a:ext uri="{9D8B030D-6E8A-4147-A177-3AD203B41FA5}">
                      <a16:colId xmlns:a16="http://schemas.microsoft.com/office/drawing/2014/main" val="2814831743"/>
                    </a:ext>
                  </a:extLst>
                </a:gridCol>
                <a:gridCol w="2566062">
                  <a:extLst>
                    <a:ext uri="{9D8B030D-6E8A-4147-A177-3AD203B41FA5}">
                      <a16:colId xmlns:a16="http://schemas.microsoft.com/office/drawing/2014/main" val="3884743221"/>
                    </a:ext>
                  </a:extLst>
                </a:gridCol>
              </a:tblGrid>
              <a:tr h="421548">
                <a:tc>
                  <a:txBody>
                    <a:bodyPr/>
                    <a:lstStyle/>
                    <a:p>
                      <a:pPr algn="l">
                        <a:defRPr sz="1800" b="0"/>
                      </a:pP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Nejúčinnější metoda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3600">
                          <a:latin typeface="Helvetica Neue"/>
                          <a:ea typeface="Helvetica Neue"/>
                          <a:cs typeface="Helvetica Neue"/>
                        </a:defRPr>
                      </a:pPr>
                      <a:r>
                        <a:rPr lang="cs-CZ" sz="1400" b="0" dirty="0" err="1">
                          <a:latin typeface="+mn-lt"/>
                        </a:rPr>
                        <a:t>Scipy</a:t>
                      </a:r>
                      <a:r>
                        <a:rPr lang="cs-CZ" sz="1400" b="0" dirty="0">
                          <a:latin typeface="+mn-lt"/>
                        </a:rPr>
                        <a:t> – </a:t>
                      </a:r>
                      <a:r>
                        <a:rPr lang="cs-CZ" sz="1400" b="0" dirty="0" err="1">
                          <a:latin typeface="+mn-lt"/>
                        </a:rPr>
                        <a:t>fsolve</a:t>
                      </a:r>
                      <a:r>
                        <a:rPr lang="cs-CZ" sz="1400" b="0" dirty="0">
                          <a:latin typeface="+mn-lt"/>
                        </a:rPr>
                        <a:t>()</a:t>
                      </a:r>
                      <a:endParaRPr sz="1400" b="0" dirty="0">
                        <a:latin typeface="+mn-lt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3175"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10674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Nejrychlejší metoda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cs-CZ" sz="1400" b="0" dirty="0" err="1">
                          <a:latin typeface="+mn-lt"/>
                          <a:ea typeface="Helvetica Neue"/>
                          <a:cs typeface="Helvetica Neue"/>
                        </a:rPr>
                        <a:t>Scipy</a:t>
                      </a: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 – </a:t>
                      </a:r>
                      <a:r>
                        <a:rPr lang="cs-CZ" sz="1400" b="0" dirty="0" err="1">
                          <a:latin typeface="+mn-lt"/>
                          <a:ea typeface="Helvetica Neue"/>
                          <a:cs typeface="Helvetica Neue"/>
                        </a:rPr>
                        <a:t>ridder</a:t>
                      </a: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()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6532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Rychlé řešení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cs-CZ" sz="1400" b="0" dirty="0" err="1">
                          <a:latin typeface="+mn-lt"/>
                          <a:ea typeface="Helvetica Neue"/>
                          <a:cs typeface="Helvetica Neue"/>
                        </a:rPr>
                        <a:t>Bisect</a:t>
                      </a: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()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770223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Nejpřesnější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cs-CZ" sz="1400" b="0" dirty="0" err="1">
                          <a:latin typeface="+mn-lt"/>
                          <a:ea typeface="Helvetica Neue"/>
                          <a:cs typeface="Helvetica Neue"/>
                        </a:rPr>
                        <a:t>Scipy</a:t>
                      </a: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 - Newton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94906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cs-CZ" sz="1400" b="0" dirty="0">
                          <a:latin typeface="+mn-lt"/>
                          <a:ea typeface="Helvetica Neue"/>
                          <a:cs typeface="Helvetica Neue"/>
                        </a:rPr>
                        <a:t>Paměťově nenáročný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cs-CZ" sz="1400" b="0" dirty="0" err="1">
                          <a:latin typeface="+mn-lt"/>
                          <a:ea typeface="Helvetica Neue"/>
                          <a:cs typeface="Helvetica Neue"/>
                        </a:rPr>
                        <a:t>Rootfinding</a:t>
                      </a:r>
                      <a:endParaRPr sz="1400" b="0" dirty="0">
                        <a:latin typeface="+mn-lt"/>
                        <a:ea typeface="Helvetica Neue"/>
                        <a:cs typeface="Helvetica Neue"/>
                      </a:endParaRPr>
                    </a:p>
                  </a:txBody>
                  <a:tcPr marL="47625" marR="47625" marT="47625" marB="47625" anchor="ctr" horzOverflow="overflow">
                    <a:lnL w="3175">
                      <a:miter lim="400000"/>
                    </a:lnL>
                    <a:lnR w="3175">
                      <a:miter lim="400000"/>
                    </a:lnR>
                    <a:lnT w="25400">
                      <a:solidFill>
                        <a:srgbClr val="BCBEC0"/>
                      </a:solidFill>
                      <a:miter lim="400000"/>
                    </a:lnT>
                    <a:lnB w="25400">
                      <a:solidFill>
                        <a:srgbClr val="BCBEC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8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968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07845-6198-AF48-9339-1C648FC1AFF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cs-CZ" b="1" dirty="0"/>
              <a:t>Způsoby hledání kořenů nelineárních rovnic v jazyce Python</a:t>
            </a:r>
            <a:endParaRPr lang="en-CZ" b="1" dirty="0"/>
          </a:p>
          <a:p>
            <a:r>
              <a:rPr lang="cs-CZ" dirty="0"/>
              <a:t>Filip Charouzd</a:t>
            </a:r>
            <a:endParaRPr lang="en-C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6B1C1-900E-C94C-B7F9-DE5CD093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903297"/>
            <a:ext cx="7560000" cy="1661409"/>
          </a:xfrm>
        </p:spPr>
        <p:txBody>
          <a:bodyPr>
            <a:normAutofit/>
          </a:bodyPr>
          <a:lstStyle/>
          <a:p>
            <a:pPr algn="ctr"/>
            <a:r>
              <a:rPr lang="en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464901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FM TU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A7603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414</Words>
  <Application>Microsoft Office PowerPoint</Application>
  <PresentationFormat>Předvádění na obrazovce (16:9)</PresentationFormat>
  <Paragraphs>163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Simple Light</vt:lpstr>
      <vt:lpstr>Způsoby hledání kořenů nelineárních rovnic v jazyce Python</vt:lpstr>
      <vt:lpstr>Prezentace aplikace PowerPoint</vt:lpstr>
      <vt:lpstr>Aktuálně dostupná řešení</vt:lpstr>
      <vt:lpstr>Vlastní implementace</vt:lpstr>
      <vt:lpstr>Testovací funkce</vt:lpstr>
      <vt:lpstr>Výsledky </vt:lpstr>
      <vt:lpstr>Měření času</vt:lpstr>
      <vt:lpstr>Vyhodnocení výsledků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Filip Charouzd</cp:lastModifiedBy>
  <cp:revision>123</cp:revision>
  <dcterms:modified xsi:type="dcterms:W3CDTF">2023-06-07T00:42:00Z</dcterms:modified>
</cp:coreProperties>
</file>