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301" r:id="rId2"/>
    <p:sldId id="295" r:id="rId3"/>
    <p:sldId id="290" r:id="rId4"/>
    <p:sldId id="305" r:id="rId5"/>
    <p:sldId id="306" r:id="rId6"/>
    <p:sldId id="304" r:id="rId7"/>
    <p:sldId id="293" r:id="rId8"/>
    <p:sldId id="303" r:id="rId9"/>
    <p:sldId id="308" r:id="rId10"/>
    <p:sldId id="307" r:id="rId11"/>
    <p:sldId id="310" r:id="rId12"/>
    <p:sldId id="309" r:id="rId13"/>
    <p:sldId id="289" r:id="rId14"/>
  </p:sldIdLst>
  <p:sldSz cx="9144000" cy="5143500" type="screen16x9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E2E4"/>
    <a:srgbClr val="EEEFF1"/>
    <a:srgbClr val="1A3F6C"/>
    <a:srgbClr val="0E22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21" autoAdjust="0"/>
    <p:restoredTop sz="86224" autoAdjust="0"/>
  </p:normalViewPr>
  <p:slideViewPr>
    <p:cSldViewPr snapToGrid="0">
      <p:cViewPr varScale="1">
        <p:scale>
          <a:sx n="95" d="100"/>
          <a:sy n="95" d="100"/>
        </p:scale>
        <p:origin x="808" y="-2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1162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37FD7A-F41B-4FED-8E35-F78DB9F4D037}" type="datetimeFigureOut">
              <a:rPr lang="zh-CN" altLang="en-US" smtClean="0"/>
              <a:t>2020/4/5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37CBA-0E44-4282-A4F0-C3BCC1A4C2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5836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EAE63-D6C4-437F-B8DA-DA689F991AA7}" type="slidenum">
              <a:rPr lang="zh-CN" altLang="en-US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22027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28156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08266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07948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28299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8526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859D290-D985-411D-9682-F67D75E8F91D}" type="datetime1">
              <a:rPr lang="zh-CN" altLang="en-US" smtClean="0"/>
              <a:pPr/>
              <a:t>2020/4/5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6BACA0-EB3D-4B88-810F-2A2ECB2CFB33}" type="slidenum">
              <a:rPr lang="zh-CN" altLang="en-US" smtClean="0"/>
              <a:pPr/>
              <a:t>3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8553840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859D290-D985-411D-9682-F67D75E8F91D}" type="datetime1">
              <a:rPr lang="zh-CN" altLang="en-US" smtClean="0"/>
              <a:pPr/>
              <a:t>2020/4/5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6BACA0-EB3D-4B88-810F-2A2ECB2CFB33}" type="slidenum">
              <a:rPr lang="zh-CN" altLang="en-US" smtClean="0"/>
              <a:pPr/>
              <a:t>4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8536478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859D290-D985-411D-9682-F67D75E8F91D}" type="datetime1">
              <a:rPr lang="zh-CN" altLang="en-US" smtClean="0"/>
              <a:pPr/>
              <a:t>2020/4/5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6BACA0-EB3D-4B88-810F-2A2ECB2CFB33}" type="slidenum">
              <a:rPr lang="zh-CN" altLang="en-US" smtClean="0"/>
              <a:pPr/>
              <a:t>5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4572969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79176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80130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7449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0683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t>2020/4/5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4"/>
          <p:cNvSpPr txBox="1">
            <a:spLocks noChangeArrowheads="1"/>
          </p:cNvSpPr>
          <p:nvPr userDrawn="1"/>
        </p:nvSpPr>
        <p:spPr bwMode="auto">
          <a:xfrm>
            <a:off x="-5699" y="5326056"/>
            <a:ext cx="9149699" cy="271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1408" tIns="25704" rIns="51408" bIns="25704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l"/>
            <a:endParaRPr lang="zh-CN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501127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t>2020/4/5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5365753"/>
      </p:ext>
    </p:extLst>
  </p:cSld>
  <p:clrMapOvr>
    <a:masterClrMapping/>
  </p:clrMapOvr>
  <p:transition spd="slow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t>2020/4/5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9847810"/>
      </p:ext>
    </p:extLst>
  </p:cSld>
  <p:clrMapOvr>
    <a:masterClrMapping/>
  </p:clrMapOvr>
  <p:transition spd="slow">
    <p:pull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 userDrawn="1"/>
        </p:nvCxnSpPr>
        <p:spPr>
          <a:xfrm>
            <a:off x="515257" y="624114"/>
            <a:ext cx="3192647" cy="523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 userDrawn="1"/>
        </p:nvCxnSpPr>
        <p:spPr>
          <a:xfrm>
            <a:off x="5436096" y="629351"/>
            <a:ext cx="326465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4"/>
          <p:cNvSpPr txBox="1">
            <a:spLocks noChangeArrowheads="1"/>
          </p:cNvSpPr>
          <p:nvPr userDrawn="1"/>
        </p:nvSpPr>
        <p:spPr bwMode="auto">
          <a:xfrm>
            <a:off x="-5699" y="5326056"/>
            <a:ext cx="9149699" cy="271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1408" tIns="25704" rIns="51408" bIns="25704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l"/>
            <a:endParaRPr lang="zh-CN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32327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1"/>
            <a:ext cx="9144000" cy="699542"/>
          </a:xfrm>
          <a:prstGeom prst="rect">
            <a:avLst/>
          </a:prstGeom>
          <a:solidFill>
            <a:srgbClr val="568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9513" y="-20538"/>
            <a:ext cx="1704311" cy="720080"/>
          </a:xfrm>
          <a:prstGeom prst="rect">
            <a:avLst/>
          </a:prstGeom>
        </p:spPr>
      </p:pic>
      <p:sp>
        <p:nvSpPr>
          <p:cNvPr id="4" name="Rectangle 4"/>
          <p:cNvSpPr txBox="1">
            <a:spLocks noChangeArrowheads="1"/>
          </p:cNvSpPr>
          <p:nvPr userDrawn="1"/>
        </p:nvSpPr>
        <p:spPr bwMode="auto">
          <a:xfrm>
            <a:off x="-5699" y="5326056"/>
            <a:ext cx="9149699" cy="271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1408" tIns="25704" rIns="51408" bIns="25704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l"/>
            <a:endParaRPr lang="zh-CN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74026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740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130016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0957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标题幻灯片">
    <p:bg>
      <p:bgPr>
        <a:pattFill prst="ltUpDiag">
          <a:fgClr>
            <a:schemeClr val="accent6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 txBox="1">
            <a:spLocks noChangeArrowheads="1"/>
          </p:cNvSpPr>
          <p:nvPr userDrawn="1"/>
        </p:nvSpPr>
        <p:spPr bwMode="auto">
          <a:xfrm>
            <a:off x="-5699" y="5326056"/>
            <a:ext cx="9149699" cy="271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1408" tIns="25704" rIns="51408" bIns="25704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l"/>
            <a:endParaRPr lang="zh-CN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3937429"/>
      </p:ext>
    </p:extLst>
  </p:cSld>
  <p:clrMapOvr>
    <a:masterClrMapping/>
  </p:clrMapOvr>
  <p:transition spd="slow"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t>2020/4/5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4"/>
          <p:cNvSpPr txBox="1">
            <a:spLocks noChangeArrowheads="1"/>
          </p:cNvSpPr>
          <p:nvPr userDrawn="1"/>
        </p:nvSpPr>
        <p:spPr bwMode="auto">
          <a:xfrm>
            <a:off x="-5699" y="5326056"/>
            <a:ext cx="9149699" cy="271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1408" tIns="25704" rIns="51408" bIns="25704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l"/>
            <a:endParaRPr lang="zh-CN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8067744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t>2020/4/5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4"/>
          <p:cNvSpPr txBox="1">
            <a:spLocks noChangeArrowheads="1"/>
          </p:cNvSpPr>
          <p:nvPr userDrawn="1"/>
        </p:nvSpPr>
        <p:spPr bwMode="auto">
          <a:xfrm>
            <a:off x="-5699" y="5326056"/>
            <a:ext cx="9149699" cy="271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1408" tIns="25704" rIns="51408" bIns="25704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l"/>
            <a:endParaRPr lang="zh-CN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7221816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t>2020/4/5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1850969"/>
      </p:ext>
    </p:extLst>
  </p:cSld>
  <p:clrMapOvr>
    <a:masterClrMapping/>
  </p:clrMapOvr>
  <p:transition spd="slow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t>2020/4/5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Rectangle 4"/>
          <p:cNvSpPr txBox="1">
            <a:spLocks noChangeArrowheads="1"/>
          </p:cNvSpPr>
          <p:nvPr userDrawn="1"/>
        </p:nvSpPr>
        <p:spPr bwMode="auto">
          <a:xfrm>
            <a:off x="-5699" y="5326056"/>
            <a:ext cx="9149699" cy="271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1408" tIns="25704" rIns="51408" bIns="25704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l"/>
            <a:endParaRPr lang="zh-CN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486126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t>2020/4/5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4"/>
          <p:cNvSpPr txBox="1">
            <a:spLocks noChangeArrowheads="1"/>
          </p:cNvSpPr>
          <p:nvPr userDrawn="1"/>
        </p:nvSpPr>
        <p:spPr bwMode="auto">
          <a:xfrm>
            <a:off x="-5699" y="5326056"/>
            <a:ext cx="9149699" cy="271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1408" tIns="25704" rIns="51408" bIns="25704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l"/>
            <a:endParaRPr lang="zh-CN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0134388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t>2020/4/5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Rectangle 4"/>
          <p:cNvSpPr txBox="1">
            <a:spLocks noChangeArrowheads="1"/>
          </p:cNvSpPr>
          <p:nvPr userDrawn="1"/>
        </p:nvSpPr>
        <p:spPr bwMode="auto">
          <a:xfrm>
            <a:off x="-5699" y="5326056"/>
            <a:ext cx="9149699" cy="271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1408" tIns="25704" rIns="51408" bIns="25704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l"/>
            <a:endParaRPr lang="zh-CN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9371218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t>2020/4/5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Rectangle 4"/>
          <p:cNvSpPr txBox="1">
            <a:spLocks noChangeArrowheads="1"/>
          </p:cNvSpPr>
          <p:nvPr userDrawn="1"/>
        </p:nvSpPr>
        <p:spPr bwMode="auto">
          <a:xfrm>
            <a:off x="-5699" y="5326056"/>
            <a:ext cx="9149699" cy="271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1408" tIns="25704" rIns="51408" bIns="25704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l"/>
            <a:endParaRPr lang="zh-CN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1738283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t>2020/4/5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4744713"/>
      </p:ext>
    </p:extLst>
  </p:cSld>
  <p:clrMapOvr>
    <a:masterClrMapping/>
  </p:clrMapOvr>
  <p:transition spd="slow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1E9E4D-0BE1-4AAA-A57B-DA425863F4AF}" type="datetimeFigureOut">
              <a:rPr lang="zh-CN" altLang="en-US" smtClean="0"/>
              <a:t>2020/4/5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4"/>
          <p:cNvSpPr txBox="1">
            <a:spLocks noChangeArrowheads="1"/>
          </p:cNvSpPr>
          <p:nvPr userDrawn="1"/>
        </p:nvSpPr>
        <p:spPr bwMode="auto">
          <a:xfrm>
            <a:off x="-5699" y="5326056"/>
            <a:ext cx="9149699" cy="271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1408" tIns="25704" rIns="51408" bIns="25704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l"/>
            <a:endParaRPr lang="zh-CN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89787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  <p:sldLayoutId id="2147483663" r:id="rId14"/>
    <p:sldLayoutId id="2147483664" r:id="rId15"/>
    <p:sldLayoutId id="2147483669" r:id="rId16"/>
  </p:sldLayoutIdLst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647700"/>
            <a:ext cx="9144000" cy="3911599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endParaRPr lang="zh-CN" altLang="en-US"/>
          </a:p>
        </p:txBody>
      </p:sp>
      <p:pic>
        <p:nvPicPr>
          <p:cNvPr id="103" name="Picture 2" descr="C:\Users\Administrator\Desktop\微立体创业计划\001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53012" y="932961"/>
            <a:ext cx="1967244" cy="1966978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3" descr="C:\Users\Administrator\Desktop\微立体创业计划\002.png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38803" y="857979"/>
            <a:ext cx="2230535" cy="2230233"/>
          </a:xfrm>
          <a:prstGeom prst="rect">
            <a:avLst/>
          </a:prstGeom>
          <a:noFill/>
          <a:effectLst>
            <a:outerShdw blurRad="292100" dist="177800" dir="2460000" sx="99000" sy="99000" algn="l" rotWithShape="0">
              <a:prstClr val="black">
                <a:alpha val="39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圆角矩形 22"/>
          <p:cNvSpPr/>
          <p:nvPr/>
        </p:nvSpPr>
        <p:spPr>
          <a:xfrm>
            <a:off x="2349113" y="2926307"/>
            <a:ext cx="5032455" cy="815449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endParaRPr lang="zh-CN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876662" y="2947251"/>
            <a:ext cx="4303168" cy="830968"/>
          </a:xfrm>
          <a:prstGeom prst="rect">
            <a:avLst/>
          </a:prstGeom>
          <a:noFill/>
          <a:effectLst/>
        </p:spPr>
        <p:txBody>
          <a:bodyPr wrap="square" lIns="91413" tIns="45706" rIns="91413" bIns="45706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1A3F6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基于网页结构解析的通用网络爬虫系统设计与实现</a:t>
            </a:r>
          </a:p>
        </p:txBody>
      </p:sp>
      <p:grpSp>
        <p:nvGrpSpPr>
          <p:cNvPr id="25" name="Group 91"/>
          <p:cNvGrpSpPr>
            <a:grpSpLocks/>
          </p:cNvGrpSpPr>
          <p:nvPr/>
        </p:nvGrpSpPr>
        <p:grpSpPr bwMode="auto">
          <a:xfrm>
            <a:off x="2428209" y="3088212"/>
            <a:ext cx="390552" cy="616758"/>
            <a:chOff x="936" y="1480"/>
            <a:chExt cx="1589" cy="2510"/>
          </a:xfrm>
        </p:grpSpPr>
        <p:grpSp>
          <p:nvGrpSpPr>
            <p:cNvPr id="26" name="组合 33"/>
            <p:cNvGrpSpPr>
              <a:grpSpLocks/>
            </p:cNvGrpSpPr>
            <p:nvPr/>
          </p:nvGrpSpPr>
          <p:grpSpPr bwMode="auto">
            <a:xfrm>
              <a:off x="985" y="1583"/>
              <a:ext cx="1441" cy="2407"/>
              <a:chOff x="1754168" y="3653262"/>
              <a:chExt cx="1857599" cy="3107815"/>
            </a:xfrm>
          </p:grpSpPr>
          <p:sp>
            <p:nvSpPr>
              <p:cNvPr id="31" name="椭圆 30"/>
              <p:cNvSpPr/>
              <p:nvPr/>
            </p:nvSpPr>
            <p:spPr>
              <a:xfrm>
                <a:off x="1754168" y="3653262"/>
                <a:ext cx="1857599" cy="185759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88900" dist="635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00" dirty="0">
                  <a:latin typeface="+mj-lt"/>
                  <a:ea typeface="方正超粗黑简体" panose="03000509000000000000" pitchFamily="65" charset="-122"/>
                </a:endParaRPr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1911556" y="3810650"/>
                <a:ext cx="1542822" cy="1542820"/>
              </a:xfrm>
              <a:prstGeom prst="ellipse">
                <a:avLst/>
              </a:prstGeom>
              <a:solidFill>
                <a:srgbClr val="C20100"/>
              </a:solidFill>
              <a:ln w="28575">
                <a:gradFill flip="none" rotWithShape="1">
                  <a:gsLst>
                    <a:gs pos="100000">
                      <a:srgbClr val="FFFFFF"/>
                    </a:gs>
                    <a:gs pos="0">
                      <a:srgbClr val="CECED0"/>
                    </a:gs>
                  </a:gsLst>
                  <a:lin ang="13500000" scaled="1"/>
                  <a:tileRect/>
                </a:gradFill>
              </a:ln>
              <a:effectLst>
                <a:outerShdw blurRad="190500" dist="88900" dir="2700000" algn="tl" rotWithShape="0">
                  <a:prstClr val="black">
                    <a:alpha val="3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3" name="椭圆 32"/>
              <p:cNvSpPr/>
              <p:nvPr/>
            </p:nvSpPr>
            <p:spPr>
              <a:xfrm>
                <a:off x="1890879" y="3789973"/>
                <a:ext cx="1584176" cy="1584174"/>
              </a:xfrm>
              <a:prstGeom prst="ellipse">
                <a:avLst/>
              </a:prstGeom>
              <a:solidFill>
                <a:srgbClr val="1A3F6C"/>
              </a:solidFill>
              <a:ln>
                <a:noFill/>
              </a:ln>
              <a:effectLst>
                <a:innerShdw blurRad="88900" dist="635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00" dirty="0">
                  <a:solidFill>
                    <a:srgbClr val="0087CF"/>
                  </a:solidFill>
                  <a:latin typeface="+mj-lt"/>
                  <a:ea typeface="方正超粗黑简体" panose="03000509000000000000" pitchFamily="65" charset="-122"/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2196990" y="4093185"/>
                <a:ext cx="968886" cy="26678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/>
                <a:endParaRPr lang="zh-CN" altLang="zh-CN" sz="2700" b="1">
                  <a:solidFill>
                    <a:srgbClr val="CA0098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27" name="组合 4"/>
            <p:cNvGrpSpPr>
              <a:grpSpLocks/>
            </p:cNvGrpSpPr>
            <p:nvPr/>
          </p:nvGrpSpPr>
          <p:grpSpPr bwMode="auto">
            <a:xfrm>
              <a:off x="936" y="1480"/>
              <a:ext cx="1589" cy="1588"/>
              <a:chOff x="3733576" y="3930057"/>
              <a:chExt cx="1801556" cy="1800152"/>
            </a:xfrm>
          </p:grpSpPr>
          <p:sp>
            <p:nvSpPr>
              <p:cNvPr id="28" name="椭圆 27"/>
              <p:cNvSpPr/>
              <p:nvPr/>
            </p:nvSpPr>
            <p:spPr>
              <a:xfrm>
                <a:off x="4003576" y="4200057"/>
                <a:ext cx="1260000" cy="1260000"/>
              </a:xfrm>
              <a:prstGeom prst="ellipse">
                <a:avLst/>
              </a:prstGeom>
              <a:noFill/>
              <a:ln>
                <a:gradFill flip="none" rotWithShape="1">
                  <a:gsLst>
                    <a:gs pos="100000">
                      <a:schemeClr val="bg1"/>
                    </a:gs>
                    <a:gs pos="0">
                      <a:schemeClr val="bg1">
                        <a:lumMod val="75000"/>
                      </a:schemeClr>
                    </a:gs>
                  </a:gsLst>
                  <a:lin ang="27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任意多边形 6"/>
              <p:cNvSpPr/>
              <p:nvPr/>
            </p:nvSpPr>
            <p:spPr>
              <a:xfrm>
                <a:off x="3734710" y="3930057"/>
                <a:ext cx="1800422" cy="1800152"/>
              </a:xfrm>
              <a:custGeom>
                <a:avLst/>
                <a:gdLst>
                  <a:gd name="connsiteX0" fmla="*/ 900000 w 1800000"/>
                  <a:gd name="connsiteY0" fmla="*/ 0 h 1800000"/>
                  <a:gd name="connsiteX1" fmla="*/ 1800000 w 1800000"/>
                  <a:gd name="connsiteY1" fmla="*/ 900000 h 1800000"/>
                  <a:gd name="connsiteX2" fmla="*/ 900000 w 1800000"/>
                  <a:gd name="connsiteY2" fmla="*/ 1800000 h 1800000"/>
                  <a:gd name="connsiteX3" fmla="*/ 0 w 1800000"/>
                  <a:gd name="connsiteY3" fmla="*/ 900000 h 1800000"/>
                  <a:gd name="connsiteX4" fmla="*/ 900000 w 1800000"/>
                  <a:gd name="connsiteY4" fmla="*/ 0 h 1800000"/>
                  <a:gd name="connsiteX5" fmla="*/ 900000 w 1800000"/>
                  <a:gd name="connsiteY5" fmla="*/ 270000 h 1800000"/>
                  <a:gd name="connsiteX6" fmla="*/ 270000 w 1800000"/>
                  <a:gd name="connsiteY6" fmla="*/ 900000 h 1800000"/>
                  <a:gd name="connsiteX7" fmla="*/ 900000 w 1800000"/>
                  <a:gd name="connsiteY7" fmla="*/ 1530000 h 1800000"/>
                  <a:gd name="connsiteX8" fmla="*/ 1530000 w 1800000"/>
                  <a:gd name="connsiteY8" fmla="*/ 900000 h 1800000"/>
                  <a:gd name="connsiteX9" fmla="*/ 900000 w 1800000"/>
                  <a:gd name="connsiteY9" fmla="*/ 270000 h 180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00000" h="1800000">
                    <a:moveTo>
                      <a:pt x="900000" y="0"/>
                    </a:moveTo>
                    <a:cubicBezTo>
                      <a:pt x="1397056" y="0"/>
                      <a:pt x="1800000" y="402944"/>
                      <a:pt x="1800000" y="900000"/>
                    </a:cubicBezTo>
                    <a:cubicBezTo>
                      <a:pt x="1800000" y="1397056"/>
                      <a:pt x="1397056" y="1800000"/>
                      <a:pt x="900000" y="1800000"/>
                    </a:cubicBezTo>
                    <a:cubicBezTo>
                      <a:pt x="402944" y="1800000"/>
                      <a:pt x="0" y="1397056"/>
                      <a:pt x="0" y="900000"/>
                    </a:cubicBezTo>
                    <a:cubicBezTo>
                      <a:pt x="0" y="402944"/>
                      <a:pt x="402944" y="0"/>
                      <a:pt x="900000" y="0"/>
                    </a:cubicBezTo>
                    <a:close/>
                    <a:moveTo>
                      <a:pt x="900000" y="270000"/>
                    </a:moveTo>
                    <a:cubicBezTo>
                      <a:pt x="552061" y="270000"/>
                      <a:pt x="270000" y="552061"/>
                      <a:pt x="270000" y="900000"/>
                    </a:cubicBezTo>
                    <a:cubicBezTo>
                      <a:pt x="270000" y="1247939"/>
                      <a:pt x="552061" y="1530000"/>
                      <a:pt x="900000" y="1530000"/>
                    </a:cubicBezTo>
                    <a:cubicBezTo>
                      <a:pt x="1247939" y="1530000"/>
                      <a:pt x="1530000" y="1247939"/>
                      <a:pt x="1530000" y="900000"/>
                    </a:cubicBezTo>
                    <a:cubicBezTo>
                      <a:pt x="1530000" y="552061"/>
                      <a:pt x="1247939" y="270000"/>
                      <a:pt x="900000" y="27000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0F0F0"/>
                  </a:gs>
                  <a:gs pos="100000">
                    <a:srgbClr val="DBDBDB"/>
                  </a:gs>
                </a:gsLst>
                <a:lin ang="2700000" scaled="1"/>
              </a:gradFill>
              <a:ln>
                <a:noFill/>
              </a:ln>
              <a:effectLst>
                <a:outerShdw blurRad="889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椭圆 7"/>
              <p:cNvSpPr/>
              <p:nvPr/>
            </p:nvSpPr>
            <p:spPr>
              <a:xfrm>
                <a:off x="3733576" y="3930057"/>
                <a:ext cx="1800000" cy="1800000"/>
              </a:xfrm>
              <a:prstGeom prst="ellipse">
                <a:avLst/>
              </a:prstGeom>
              <a:noFill/>
              <a:ln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27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</p:grpSp>
      <p:pic>
        <p:nvPicPr>
          <p:cNvPr id="35" name="Picture 6" descr="D:\360data\重要数据\桌面\未标题-1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63852" y="3200377"/>
            <a:ext cx="1475294" cy="3535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03ACECB9-9A78-4400-BB8E-F8F9BAD86A7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6467" y="1194507"/>
            <a:ext cx="1595205" cy="1575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34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24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9" dur="2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0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500"/>
                            </p:stCondLst>
                            <p:childTnLst>
                              <p:par>
                                <p:cTn id="3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0"/>
                            </p:stCondLst>
                            <p:childTnLst>
                              <p:par>
                                <p:cTn id="3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-0.01883 L 0.49826 -0.00896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896" y="494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22 0.00957 L 0.50625 0.00494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243" y="-247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6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7000"/>
                            </p:stCondLst>
                            <p:childTnLst>
                              <p:par>
                                <p:cTn id="4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3" grpId="0" animBg="1"/>
      <p:bldP spid="2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直接连接符 26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椭圆 27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908957" y="206330"/>
            <a:ext cx="13644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pc="300" dirty="0">
                <a:latin typeface="方正兰亭细黑_GBK" pitchFamily="2" charset="-122"/>
                <a:ea typeface="方正兰亭细黑_GBK" pitchFamily="2" charset="-122"/>
              </a:rPr>
              <a:t>反馈功能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3A8FC2AA-81D8-45FE-A346-16E15018BFFF}"/>
              </a:ext>
            </a:extLst>
          </p:cNvPr>
          <p:cNvSpPr txBox="1"/>
          <p:nvPr/>
        </p:nvSpPr>
        <p:spPr>
          <a:xfrm>
            <a:off x="1980490" y="814787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dirty="0"/>
              <a:t>反馈功能：采用邮件的形式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0B1F3A2-EB60-4E55-8A5B-7D4AB2DD53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756" y="1374792"/>
            <a:ext cx="3797267" cy="352651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DF559D2-E9FD-49B6-BB98-B2FDB6D612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1284" y="1916292"/>
            <a:ext cx="4047459" cy="206223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29B2F19E-01BD-4CD8-B823-228F2E5D017B}"/>
              </a:ext>
            </a:extLst>
          </p:cNvPr>
          <p:cNvSpPr txBox="1"/>
          <p:nvPr/>
        </p:nvSpPr>
        <p:spPr>
          <a:xfrm>
            <a:off x="8759159" y="4777105"/>
            <a:ext cx="30168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dirty="0">
                <a:latin typeface="ITC Avant Garde Std Md" panose="020B0602020202020204" pitchFamily="34" charset="0"/>
                <a:sym typeface="+mn-ea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39532064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直接连接符 26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椭圆 27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908957" y="206330"/>
            <a:ext cx="13644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pc="300" dirty="0">
                <a:latin typeface="方正兰亭细黑_GBK" pitchFamily="2" charset="-122"/>
                <a:ea typeface="方正兰亭细黑_GBK" pitchFamily="2" charset="-122"/>
              </a:rPr>
              <a:t>项目成果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EC79318-809C-467F-8205-5C1E8CB637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2102" y="1274290"/>
            <a:ext cx="3474720" cy="345003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6AE0FE6-F5D1-4991-9689-471A5ABB52DD}"/>
              </a:ext>
            </a:extLst>
          </p:cNvPr>
          <p:cNvSpPr txBox="1"/>
          <p:nvPr/>
        </p:nvSpPr>
        <p:spPr>
          <a:xfrm>
            <a:off x="784268" y="830018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帮助说明：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F6756E1-9CD5-43BA-8461-4C1C3C2CEEC7}"/>
              </a:ext>
            </a:extLst>
          </p:cNvPr>
          <p:cNvSpPr txBox="1"/>
          <p:nvPr/>
        </p:nvSpPr>
        <p:spPr>
          <a:xfrm>
            <a:off x="4882102" y="81262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关于软件：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E6679CB-7186-43D9-A6EF-CA75D52265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073" y="1291683"/>
            <a:ext cx="3474719" cy="3450031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E753321F-FD2C-4700-8942-0366249F5B82}"/>
              </a:ext>
            </a:extLst>
          </p:cNvPr>
          <p:cNvSpPr txBox="1"/>
          <p:nvPr/>
        </p:nvSpPr>
        <p:spPr>
          <a:xfrm>
            <a:off x="8700650" y="4777105"/>
            <a:ext cx="418704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dirty="0">
                <a:latin typeface="ITC Avant Garde Std Md" panose="020B0602020202020204" pitchFamily="34" charset="0"/>
                <a:sym typeface="+mn-ea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38624090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直接连接符 26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椭圆 27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908957" y="206330"/>
            <a:ext cx="13644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pc="300" dirty="0">
                <a:latin typeface="方正兰亭细黑_GBK" pitchFamily="2" charset="-122"/>
                <a:ea typeface="方正兰亭细黑_GBK" pitchFamily="2" charset="-122"/>
              </a:rPr>
              <a:t>过程展示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A1B97D99-0DA3-4FDA-81C1-24FA7BADCB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732" y="1518625"/>
            <a:ext cx="3834668" cy="291453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58A2898-A9A4-4EFA-880B-B2BC20DA9F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9926" y="1518625"/>
            <a:ext cx="4714809" cy="283850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A8C60E16-EAE3-48FE-BAC2-A8AB38F77CBB}"/>
              </a:ext>
            </a:extLst>
          </p:cNvPr>
          <p:cNvSpPr txBox="1"/>
          <p:nvPr/>
        </p:nvSpPr>
        <p:spPr>
          <a:xfrm>
            <a:off x="376654" y="961176"/>
            <a:ext cx="27061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Git</a:t>
            </a:r>
            <a:r>
              <a:rPr lang="zh-CN" altLang="en-US" sz="2400" dirty="0"/>
              <a:t>历史提交记录：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04578CB-5723-4848-9361-6DD9DD08FBC0}"/>
              </a:ext>
            </a:extLst>
          </p:cNvPr>
          <p:cNvSpPr txBox="1"/>
          <p:nvPr/>
        </p:nvSpPr>
        <p:spPr>
          <a:xfrm>
            <a:off x="4680752" y="961175"/>
            <a:ext cx="29578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近</a:t>
            </a:r>
            <a:r>
              <a:rPr lang="en-US" altLang="zh-CN" sz="2400" dirty="0"/>
              <a:t>17</a:t>
            </a:r>
            <a:r>
              <a:rPr lang="zh-CN" altLang="en-US" sz="2400" dirty="0"/>
              <a:t>周的提交次数：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566DD7E-5BCF-49FD-9D05-3619AD98CEBC}"/>
              </a:ext>
            </a:extLst>
          </p:cNvPr>
          <p:cNvSpPr txBox="1"/>
          <p:nvPr/>
        </p:nvSpPr>
        <p:spPr>
          <a:xfrm>
            <a:off x="8700650" y="4777105"/>
            <a:ext cx="418704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dirty="0">
                <a:latin typeface="ITC Avant Garde Std Md" panose="020B0602020202020204" pitchFamily="34" charset="0"/>
                <a:sym typeface="+mn-ea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36566203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2915816" y="425788"/>
            <a:ext cx="2856831" cy="1410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6600" dirty="0">
                <a:solidFill>
                  <a:srgbClr val="1A3F6C"/>
                </a:solidFill>
                <a:latin typeface="Impact" pitchFamily="34" charset="0"/>
                <a:ea typeface="微软雅黑" panose="020B0503020204020204" pitchFamily="34" charset="-122"/>
              </a:rPr>
              <a:t>THANKS!</a:t>
            </a:r>
            <a:endParaRPr lang="zh-CN" altLang="en-US" sz="6600" b="0" dirty="0">
              <a:solidFill>
                <a:srgbClr val="1A3F6C"/>
              </a:solidFill>
              <a:latin typeface="Impact" pitchFamily="34" charset="0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221464" y="1811301"/>
            <a:ext cx="6436704" cy="222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zh-CN" altLang="en-US" kern="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大学生活即将结束，我要感谢所有教导过我的老师，也很感谢冯翱老师</a:t>
            </a:r>
            <a:r>
              <a:rPr lang="zh-CN" altLang="en-US" dirty="0">
                <a:solidFill>
                  <a:srgbClr val="414455"/>
                </a:solidFill>
                <a:latin typeface="微软雅黑" pitchFamily="34" charset="-122"/>
                <a:ea typeface="微软雅黑" pitchFamily="34" charset="-122"/>
              </a:rPr>
              <a:t>对我毕业设计给予细心的指引与教导。</a:t>
            </a:r>
            <a:endParaRPr lang="en-US" altLang="zh-CN" dirty="0">
              <a:solidFill>
                <a:srgbClr val="414455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  <a:defRPr/>
            </a:pPr>
            <a:r>
              <a:rPr lang="en-US" altLang="zh-CN" dirty="0">
                <a:solidFill>
                  <a:srgbClr val="414455"/>
                </a:solidFill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zh-CN" altLang="en-US" dirty="0">
                <a:solidFill>
                  <a:srgbClr val="414455"/>
                </a:solidFill>
                <a:latin typeface="微软雅黑" pitchFamily="34" charset="-122"/>
                <a:ea typeface="微软雅黑" pitchFamily="34" charset="-122"/>
              </a:rPr>
              <a:t>最后，我要向百忙之中抽时间参与我论文答辩的各位老师表示感谢！</a:t>
            </a:r>
            <a:endParaRPr lang="zh-CN" altLang="en-US" kern="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475675" y="3724256"/>
            <a:ext cx="3392388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恳请各位老师批评指正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  <a:endParaRPr lang="zh-CN" altLang="en-US" sz="2400" b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椭圆 5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08957" y="206330"/>
            <a:ext cx="1069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pc="300" dirty="0">
                <a:latin typeface="方正兰亭细黑_GBK" pitchFamily="2" charset="-122"/>
                <a:ea typeface="方正兰亭细黑_GBK" pitchFamily="2" charset="-122"/>
              </a:rPr>
              <a:t>感谢语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3B9BF89-4C10-4792-BAD8-8B1D1865E31E}"/>
              </a:ext>
            </a:extLst>
          </p:cNvPr>
          <p:cNvSpPr txBox="1"/>
          <p:nvPr/>
        </p:nvSpPr>
        <p:spPr>
          <a:xfrm>
            <a:off x="8700650" y="4777105"/>
            <a:ext cx="418704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dirty="0">
                <a:latin typeface="ITC Avant Garde Std Md" panose="020B0602020202020204" pitchFamily="34" charset="0"/>
                <a:sym typeface="+mn-ea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2610717460"/>
      </p:ext>
    </p:extLst>
  </p:cSld>
  <p:clrMapOvr>
    <a:masterClrMapping/>
  </p:clrMapOvr>
  <p:transition spd="slow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3779912" cy="5143500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645522" y="1172359"/>
            <a:ext cx="15151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latin typeface="方正兰亭细黑_GBK" pitchFamily="2" charset="-122"/>
                <a:ea typeface="方正兰亭细黑_GBK" pitchFamily="2" charset="-122"/>
              </a:rPr>
              <a:t>目  录</a:t>
            </a:r>
          </a:p>
        </p:txBody>
      </p:sp>
      <p:grpSp>
        <p:nvGrpSpPr>
          <p:cNvPr id="33" name="组合 32"/>
          <p:cNvGrpSpPr/>
          <p:nvPr/>
        </p:nvGrpSpPr>
        <p:grpSpPr>
          <a:xfrm>
            <a:off x="2262782" y="1446400"/>
            <a:ext cx="1301106" cy="1301106"/>
            <a:chOff x="2262782" y="1446400"/>
            <a:chExt cx="1301106" cy="1301106"/>
          </a:xfrm>
        </p:grpSpPr>
        <p:sp>
          <p:nvSpPr>
            <p:cNvPr id="5" name="椭圆 4"/>
            <p:cNvSpPr/>
            <p:nvPr/>
          </p:nvSpPr>
          <p:spPr>
            <a:xfrm>
              <a:off x="2262782" y="1446400"/>
              <a:ext cx="1301106" cy="13011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KSO_Shape"/>
            <p:cNvSpPr>
              <a:spLocks/>
            </p:cNvSpPr>
            <p:nvPr/>
          </p:nvSpPr>
          <p:spPr bwMode="auto">
            <a:xfrm>
              <a:off x="2523120" y="1821416"/>
              <a:ext cx="836342" cy="574285"/>
            </a:xfrm>
            <a:custGeom>
              <a:avLst/>
              <a:gdLst>
                <a:gd name="T0" fmla="*/ 2147483646 w 112"/>
                <a:gd name="T1" fmla="*/ 2147483646 h 77"/>
                <a:gd name="T2" fmla="*/ 2147483646 w 112"/>
                <a:gd name="T3" fmla="*/ 2147483646 h 77"/>
                <a:gd name="T4" fmla="*/ 2147483646 w 112"/>
                <a:gd name="T5" fmla="*/ 2147483646 h 77"/>
                <a:gd name="T6" fmla="*/ 2147483646 w 112"/>
                <a:gd name="T7" fmla="*/ 2147483646 h 77"/>
                <a:gd name="T8" fmla="*/ 2147483646 w 112"/>
                <a:gd name="T9" fmla="*/ 2147483646 h 77"/>
                <a:gd name="T10" fmla="*/ 0 w 112"/>
                <a:gd name="T11" fmla="*/ 2147483646 h 77"/>
                <a:gd name="T12" fmla="*/ 2147483646 w 112"/>
                <a:gd name="T13" fmla="*/ 2147483646 h 77"/>
                <a:gd name="T14" fmla="*/ 2147483646 w 112"/>
                <a:gd name="T15" fmla="*/ 2147483646 h 77"/>
                <a:gd name="T16" fmla="*/ 2147483646 w 112"/>
                <a:gd name="T17" fmla="*/ 2147483646 h 77"/>
                <a:gd name="T18" fmla="*/ 2147483646 w 112"/>
                <a:gd name="T19" fmla="*/ 2147483646 h 77"/>
                <a:gd name="T20" fmla="*/ 2147483646 w 112"/>
                <a:gd name="T21" fmla="*/ 2147483646 h 77"/>
                <a:gd name="T22" fmla="*/ 2147483646 w 112"/>
                <a:gd name="T23" fmla="*/ 2147483646 h 77"/>
                <a:gd name="T24" fmla="*/ 2147483646 w 112"/>
                <a:gd name="T25" fmla="*/ 2147483646 h 77"/>
                <a:gd name="T26" fmla="*/ 2147483646 w 112"/>
                <a:gd name="T27" fmla="*/ 2147483646 h 77"/>
                <a:gd name="T28" fmla="*/ 2147483646 w 112"/>
                <a:gd name="T29" fmla="*/ 2147483646 h 77"/>
                <a:gd name="T30" fmla="*/ 2147483646 w 112"/>
                <a:gd name="T31" fmla="*/ 2147483646 h 77"/>
                <a:gd name="T32" fmla="*/ 2147483646 w 112"/>
                <a:gd name="T33" fmla="*/ 2147483646 h 77"/>
                <a:gd name="T34" fmla="*/ 2147483646 w 112"/>
                <a:gd name="T35" fmla="*/ 2147483646 h 77"/>
                <a:gd name="T36" fmla="*/ 2147483646 w 112"/>
                <a:gd name="T37" fmla="*/ 2147483646 h 77"/>
                <a:gd name="T38" fmla="*/ 2147483646 w 112"/>
                <a:gd name="T39" fmla="*/ 2147483646 h 77"/>
                <a:gd name="T40" fmla="*/ 2147483646 w 112"/>
                <a:gd name="T41" fmla="*/ 2147483646 h 77"/>
                <a:gd name="T42" fmla="*/ 2147483646 w 112"/>
                <a:gd name="T43" fmla="*/ 2147483646 h 77"/>
                <a:gd name="T44" fmla="*/ 2147483646 w 112"/>
                <a:gd name="T45" fmla="*/ 2147483646 h 77"/>
                <a:gd name="T46" fmla="*/ 2147483646 w 112"/>
                <a:gd name="T47" fmla="*/ 2147483646 h 77"/>
                <a:gd name="T48" fmla="*/ 2147483646 w 112"/>
                <a:gd name="T49" fmla="*/ 2147483646 h 77"/>
                <a:gd name="T50" fmla="*/ 2147483646 w 112"/>
                <a:gd name="T51" fmla="*/ 2147483646 h 77"/>
                <a:gd name="T52" fmla="*/ 2147483646 w 112"/>
                <a:gd name="T53" fmla="*/ 2147483646 h 77"/>
                <a:gd name="T54" fmla="*/ 2147483646 w 112"/>
                <a:gd name="T55" fmla="*/ 2147483646 h 77"/>
                <a:gd name="T56" fmla="*/ 2147483646 w 112"/>
                <a:gd name="T57" fmla="*/ 2147483646 h 77"/>
                <a:gd name="T58" fmla="*/ 2147483646 w 112"/>
                <a:gd name="T59" fmla="*/ 2147483646 h 77"/>
                <a:gd name="T60" fmla="*/ 2147483646 w 112"/>
                <a:gd name="T61" fmla="*/ 2147483646 h 77"/>
                <a:gd name="T62" fmla="*/ 2147483646 w 112"/>
                <a:gd name="T63" fmla="*/ 2147483646 h 77"/>
                <a:gd name="T64" fmla="*/ 2147483646 w 112"/>
                <a:gd name="T65" fmla="*/ 2147483646 h 77"/>
                <a:gd name="T66" fmla="*/ 2147483646 w 112"/>
                <a:gd name="T67" fmla="*/ 2147483646 h 77"/>
                <a:gd name="T68" fmla="*/ 2147483646 w 112"/>
                <a:gd name="T69" fmla="*/ 2147483646 h 77"/>
                <a:gd name="T70" fmla="*/ 2147483646 w 112"/>
                <a:gd name="T71" fmla="*/ 2147483646 h 77"/>
                <a:gd name="T72" fmla="*/ 2147483646 w 112"/>
                <a:gd name="T73" fmla="*/ 2147483646 h 77"/>
                <a:gd name="T74" fmla="*/ 2147483646 w 112"/>
                <a:gd name="T75" fmla="*/ 2147483646 h 77"/>
                <a:gd name="T76" fmla="*/ 2147483646 w 112"/>
                <a:gd name="T77" fmla="*/ 2147483646 h 77"/>
                <a:gd name="T78" fmla="*/ 2147483646 w 112"/>
                <a:gd name="T79" fmla="*/ 2147483646 h 77"/>
                <a:gd name="T80" fmla="*/ 2147483646 w 112"/>
                <a:gd name="T81" fmla="*/ 2147483646 h 77"/>
                <a:gd name="T82" fmla="*/ 2147483646 w 112"/>
                <a:gd name="T83" fmla="*/ 2147483646 h 77"/>
                <a:gd name="T84" fmla="*/ 2147483646 w 112"/>
                <a:gd name="T85" fmla="*/ 2147483646 h 77"/>
                <a:gd name="T86" fmla="*/ 2147483646 w 112"/>
                <a:gd name="T87" fmla="*/ 2147483646 h 77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12" h="77">
                  <a:moveTo>
                    <a:pt x="56" y="0"/>
                  </a:moveTo>
                  <a:cubicBezTo>
                    <a:pt x="62" y="0"/>
                    <a:pt x="66" y="4"/>
                    <a:pt x="66" y="10"/>
                  </a:cubicBezTo>
                  <a:cubicBezTo>
                    <a:pt x="66" y="15"/>
                    <a:pt x="62" y="20"/>
                    <a:pt x="56" y="20"/>
                  </a:cubicBezTo>
                  <a:cubicBezTo>
                    <a:pt x="51" y="20"/>
                    <a:pt x="46" y="15"/>
                    <a:pt x="46" y="10"/>
                  </a:cubicBezTo>
                  <a:cubicBezTo>
                    <a:pt x="46" y="4"/>
                    <a:pt x="51" y="0"/>
                    <a:pt x="56" y="0"/>
                  </a:cubicBezTo>
                  <a:close/>
                  <a:moveTo>
                    <a:pt x="15" y="49"/>
                  </a:moveTo>
                  <a:cubicBezTo>
                    <a:pt x="15" y="66"/>
                    <a:pt x="15" y="66"/>
                    <a:pt x="15" y="66"/>
                  </a:cubicBezTo>
                  <a:cubicBezTo>
                    <a:pt x="10" y="66"/>
                    <a:pt x="10" y="66"/>
                    <a:pt x="10" y="66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9" y="66"/>
                    <a:pt x="9" y="66"/>
                    <a:pt x="9" y="66"/>
                  </a:cubicBezTo>
                  <a:cubicBezTo>
                    <a:pt x="4" y="66"/>
                    <a:pt x="4" y="66"/>
                    <a:pt x="4" y="66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1"/>
                    <a:pt x="1" y="29"/>
                    <a:pt x="4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30"/>
                    <a:pt x="13" y="30"/>
                    <a:pt x="13" y="31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5" y="49"/>
                    <a:pt x="15" y="49"/>
                    <a:pt x="15" y="49"/>
                  </a:cubicBezTo>
                  <a:close/>
                  <a:moveTo>
                    <a:pt x="10" y="15"/>
                  </a:moveTo>
                  <a:cubicBezTo>
                    <a:pt x="13" y="15"/>
                    <a:pt x="16" y="18"/>
                    <a:pt x="16" y="22"/>
                  </a:cubicBezTo>
                  <a:cubicBezTo>
                    <a:pt x="16" y="23"/>
                    <a:pt x="16" y="24"/>
                    <a:pt x="15" y="25"/>
                  </a:cubicBezTo>
                  <a:cubicBezTo>
                    <a:pt x="15" y="26"/>
                    <a:pt x="15" y="26"/>
                    <a:pt x="14" y="26"/>
                  </a:cubicBezTo>
                  <a:cubicBezTo>
                    <a:pt x="13" y="27"/>
                    <a:pt x="12" y="28"/>
                    <a:pt x="10" y="28"/>
                  </a:cubicBezTo>
                  <a:cubicBezTo>
                    <a:pt x="6" y="28"/>
                    <a:pt x="3" y="25"/>
                    <a:pt x="3" y="22"/>
                  </a:cubicBezTo>
                  <a:cubicBezTo>
                    <a:pt x="3" y="18"/>
                    <a:pt x="6" y="15"/>
                    <a:pt x="10" y="15"/>
                  </a:cubicBezTo>
                  <a:close/>
                  <a:moveTo>
                    <a:pt x="96" y="49"/>
                  </a:moveTo>
                  <a:cubicBezTo>
                    <a:pt x="96" y="66"/>
                    <a:pt x="96" y="66"/>
                    <a:pt x="96" y="66"/>
                  </a:cubicBezTo>
                  <a:cubicBezTo>
                    <a:pt x="101" y="66"/>
                    <a:pt x="101" y="66"/>
                    <a:pt x="101" y="66"/>
                  </a:cubicBezTo>
                  <a:cubicBezTo>
                    <a:pt x="101" y="52"/>
                    <a:pt x="101" y="52"/>
                    <a:pt x="101" y="52"/>
                  </a:cubicBezTo>
                  <a:cubicBezTo>
                    <a:pt x="102" y="52"/>
                    <a:pt x="102" y="52"/>
                    <a:pt x="102" y="52"/>
                  </a:cubicBezTo>
                  <a:cubicBezTo>
                    <a:pt x="102" y="66"/>
                    <a:pt x="102" y="66"/>
                    <a:pt x="102" y="66"/>
                  </a:cubicBezTo>
                  <a:cubicBezTo>
                    <a:pt x="107" y="66"/>
                    <a:pt x="107" y="66"/>
                    <a:pt x="107" y="66"/>
                  </a:cubicBezTo>
                  <a:cubicBezTo>
                    <a:pt x="107" y="49"/>
                    <a:pt x="107" y="49"/>
                    <a:pt x="107" y="49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33"/>
                    <a:pt x="112" y="33"/>
                    <a:pt x="112" y="33"/>
                  </a:cubicBezTo>
                  <a:cubicBezTo>
                    <a:pt x="112" y="31"/>
                    <a:pt x="110" y="29"/>
                    <a:pt x="107" y="29"/>
                  </a:cubicBezTo>
                  <a:cubicBezTo>
                    <a:pt x="98" y="29"/>
                    <a:pt x="98" y="29"/>
                    <a:pt x="98" y="29"/>
                  </a:cubicBezTo>
                  <a:cubicBezTo>
                    <a:pt x="98" y="30"/>
                    <a:pt x="98" y="30"/>
                    <a:pt x="98" y="3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6" y="49"/>
                    <a:pt x="96" y="49"/>
                    <a:pt x="96" y="49"/>
                  </a:cubicBezTo>
                  <a:close/>
                  <a:moveTo>
                    <a:pt x="101" y="15"/>
                  </a:moveTo>
                  <a:cubicBezTo>
                    <a:pt x="98" y="15"/>
                    <a:pt x="95" y="18"/>
                    <a:pt x="95" y="22"/>
                  </a:cubicBezTo>
                  <a:cubicBezTo>
                    <a:pt x="95" y="23"/>
                    <a:pt x="95" y="24"/>
                    <a:pt x="96" y="25"/>
                  </a:cubicBezTo>
                  <a:cubicBezTo>
                    <a:pt x="96" y="26"/>
                    <a:pt x="97" y="26"/>
                    <a:pt x="97" y="26"/>
                  </a:cubicBezTo>
                  <a:cubicBezTo>
                    <a:pt x="98" y="27"/>
                    <a:pt x="100" y="28"/>
                    <a:pt x="101" y="28"/>
                  </a:cubicBezTo>
                  <a:cubicBezTo>
                    <a:pt x="105" y="28"/>
                    <a:pt x="108" y="25"/>
                    <a:pt x="108" y="22"/>
                  </a:cubicBezTo>
                  <a:cubicBezTo>
                    <a:pt x="108" y="18"/>
                    <a:pt x="105" y="15"/>
                    <a:pt x="101" y="15"/>
                  </a:cubicBezTo>
                  <a:close/>
                  <a:moveTo>
                    <a:pt x="75" y="51"/>
                  </a:moveTo>
                  <a:cubicBezTo>
                    <a:pt x="75" y="72"/>
                    <a:pt x="75" y="72"/>
                    <a:pt x="75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82" y="54"/>
                    <a:pt x="82" y="54"/>
                    <a:pt x="82" y="54"/>
                  </a:cubicBezTo>
                  <a:cubicBezTo>
                    <a:pt x="82" y="72"/>
                    <a:pt x="82" y="72"/>
                    <a:pt x="82" y="72"/>
                  </a:cubicBezTo>
                  <a:cubicBezTo>
                    <a:pt x="87" y="72"/>
                    <a:pt x="87" y="72"/>
                    <a:pt x="87" y="72"/>
                  </a:cubicBezTo>
                  <a:cubicBezTo>
                    <a:pt x="87" y="51"/>
                    <a:pt x="87" y="51"/>
                    <a:pt x="87" y="51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87" y="36"/>
                    <a:pt x="87" y="36"/>
                    <a:pt x="87" y="36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8" y="47"/>
                    <a:pt x="88" y="47"/>
                    <a:pt x="88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4" y="28"/>
                    <a:pt x="91" y="26"/>
                    <a:pt x="88" y="26"/>
                  </a:cubicBezTo>
                  <a:cubicBezTo>
                    <a:pt x="77" y="26"/>
                    <a:pt x="77" y="26"/>
                    <a:pt x="77" y="26"/>
                  </a:cubicBezTo>
                  <a:cubicBezTo>
                    <a:pt x="77" y="27"/>
                    <a:pt x="77" y="28"/>
                    <a:pt x="77" y="28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5" y="51"/>
                    <a:pt x="75" y="51"/>
                    <a:pt x="75" y="51"/>
                  </a:cubicBezTo>
                  <a:close/>
                  <a:moveTo>
                    <a:pt x="65" y="47"/>
                  </a:moveTo>
                  <a:cubicBezTo>
                    <a:pt x="65" y="32"/>
                    <a:pt x="65" y="32"/>
                    <a:pt x="65" y="32"/>
                  </a:cubicBezTo>
                  <a:cubicBezTo>
                    <a:pt x="64" y="32"/>
                    <a:pt x="64" y="32"/>
                    <a:pt x="64" y="32"/>
                  </a:cubicBezTo>
                  <a:cubicBezTo>
                    <a:pt x="64" y="47"/>
                    <a:pt x="64" y="47"/>
                    <a:pt x="64" y="47"/>
                  </a:cubicBezTo>
                  <a:cubicBezTo>
                    <a:pt x="64" y="50"/>
                    <a:pt x="64" y="50"/>
                    <a:pt x="64" y="50"/>
                  </a:cubicBezTo>
                  <a:cubicBezTo>
                    <a:pt x="64" y="77"/>
                    <a:pt x="64" y="77"/>
                    <a:pt x="64" y="77"/>
                  </a:cubicBezTo>
                  <a:cubicBezTo>
                    <a:pt x="57" y="77"/>
                    <a:pt x="57" y="77"/>
                    <a:pt x="57" y="77"/>
                  </a:cubicBezTo>
                  <a:cubicBezTo>
                    <a:pt x="57" y="55"/>
                    <a:pt x="57" y="55"/>
                    <a:pt x="57" y="55"/>
                  </a:cubicBezTo>
                  <a:cubicBezTo>
                    <a:pt x="55" y="55"/>
                    <a:pt x="55" y="55"/>
                    <a:pt x="55" y="55"/>
                  </a:cubicBezTo>
                  <a:cubicBezTo>
                    <a:pt x="55" y="77"/>
                    <a:pt x="55" y="77"/>
                    <a:pt x="55" y="77"/>
                  </a:cubicBezTo>
                  <a:cubicBezTo>
                    <a:pt x="48" y="77"/>
                    <a:pt x="48" y="77"/>
                    <a:pt x="48" y="77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41" y="24"/>
                    <a:pt x="44" y="21"/>
                    <a:pt x="47" y="21"/>
                  </a:cubicBezTo>
                  <a:cubicBezTo>
                    <a:pt x="66" y="21"/>
                    <a:pt x="46" y="21"/>
                    <a:pt x="65" y="21"/>
                  </a:cubicBezTo>
                  <a:cubicBezTo>
                    <a:pt x="69" y="21"/>
                    <a:pt x="71" y="24"/>
                    <a:pt x="71" y="27"/>
                  </a:cubicBezTo>
                  <a:cubicBezTo>
                    <a:pt x="71" y="47"/>
                    <a:pt x="71" y="47"/>
                    <a:pt x="71" y="47"/>
                  </a:cubicBezTo>
                  <a:cubicBezTo>
                    <a:pt x="70" y="47"/>
                    <a:pt x="68" y="47"/>
                    <a:pt x="65" y="47"/>
                  </a:cubicBezTo>
                  <a:close/>
                  <a:moveTo>
                    <a:pt x="37" y="51"/>
                  </a:moveTo>
                  <a:cubicBezTo>
                    <a:pt x="37" y="72"/>
                    <a:pt x="37" y="72"/>
                    <a:pt x="37" y="72"/>
                  </a:cubicBezTo>
                  <a:cubicBezTo>
                    <a:pt x="31" y="72"/>
                    <a:pt x="31" y="72"/>
                    <a:pt x="31" y="72"/>
                  </a:cubicBezTo>
                  <a:cubicBezTo>
                    <a:pt x="31" y="54"/>
                    <a:pt x="31" y="54"/>
                    <a:pt x="31" y="54"/>
                  </a:cubicBezTo>
                  <a:cubicBezTo>
                    <a:pt x="30" y="54"/>
                    <a:pt x="30" y="54"/>
                    <a:pt x="30" y="54"/>
                  </a:cubicBezTo>
                  <a:cubicBezTo>
                    <a:pt x="30" y="72"/>
                    <a:pt x="30" y="72"/>
                    <a:pt x="30" y="72"/>
                  </a:cubicBezTo>
                  <a:cubicBezTo>
                    <a:pt x="24" y="72"/>
                    <a:pt x="24" y="72"/>
                    <a:pt x="24" y="72"/>
                  </a:cubicBezTo>
                  <a:cubicBezTo>
                    <a:pt x="24" y="51"/>
                    <a:pt x="24" y="51"/>
                    <a:pt x="24" y="51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28"/>
                    <a:pt x="20" y="26"/>
                    <a:pt x="23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5" y="27"/>
                    <a:pt x="35" y="28"/>
                    <a:pt x="35" y="28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7" y="51"/>
                    <a:pt x="37" y="51"/>
                    <a:pt x="37" y="51"/>
                  </a:cubicBezTo>
                  <a:close/>
                  <a:moveTo>
                    <a:pt x="31" y="9"/>
                  </a:moveTo>
                  <a:cubicBezTo>
                    <a:pt x="35" y="9"/>
                    <a:pt x="39" y="12"/>
                    <a:pt x="39" y="17"/>
                  </a:cubicBezTo>
                  <a:cubicBezTo>
                    <a:pt x="39" y="19"/>
                    <a:pt x="38" y="20"/>
                    <a:pt x="37" y="22"/>
                  </a:cubicBezTo>
                  <a:cubicBezTo>
                    <a:pt x="37" y="22"/>
                    <a:pt x="37" y="22"/>
                    <a:pt x="37" y="23"/>
                  </a:cubicBezTo>
                  <a:cubicBezTo>
                    <a:pt x="35" y="24"/>
                    <a:pt x="33" y="25"/>
                    <a:pt x="31" y="25"/>
                  </a:cubicBezTo>
                  <a:cubicBezTo>
                    <a:pt x="26" y="25"/>
                    <a:pt x="22" y="21"/>
                    <a:pt x="22" y="17"/>
                  </a:cubicBezTo>
                  <a:cubicBezTo>
                    <a:pt x="22" y="12"/>
                    <a:pt x="26" y="9"/>
                    <a:pt x="31" y="9"/>
                  </a:cubicBezTo>
                  <a:close/>
                  <a:moveTo>
                    <a:pt x="81" y="9"/>
                  </a:moveTo>
                  <a:cubicBezTo>
                    <a:pt x="76" y="9"/>
                    <a:pt x="73" y="12"/>
                    <a:pt x="73" y="17"/>
                  </a:cubicBezTo>
                  <a:cubicBezTo>
                    <a:pt x="73" y="19"/>
                    <a:pt x="73" y="20"/>
                    <a:pt x="74" y="22"/>
                  </a:cubicBezTo>
                  <a:cubicBezTo>
                    <a:pt x="75" y="22"/>
                    <a:pt x="75" y="22"/>
                    <a:pt x="75" y="23"/>
                  </a:cubicBezTo>
                  <a:cubicBezTo>
                    <a:pt x="77" y="24"/>
                    <a:pt x="79" y="25"/>
                    <a:pt x="81" y="25"/>
                  </a:cubicBezTo>
                  <a:cubicBezTo>
                    <a:pt x="85" y="25"/>
                    <a:pt x="89" y="21"/>
                    <a:pt x="89" y="17"/>
                  </a:cubicBezTo>
                  <a:cubicBezTo>
                    <a:pt x="89" y="12"/>
                    <a:pt x="85" y="9"/>
                    <a:pt x="81" y="9"/>
                  </a:cubicBezTo>
                  <a:close/>
                </a:path>
              </a:pathLst>
            </a:custGeom>
            <a:solidFill>
              <a:srgbClr val="1A3F6C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dirty="0">
                <a:solidFill>
                  <a:srgbClr val="FFFFFF"/>
                </a:solidFill>
                <a:ea typeface="微软雅黑" pitchFamily="34" charset="-122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5052684" y="235667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方正兰亭细黑_GBK" pitchFamily="2" charset="-122"/>
                <a:ea typeface="方正兰亭细黑_GBK" pitchFamily="2" charset="-122"/>
              </a:rPr>
              <a:t>课题背景</a:t>
            </a:r>
          </a:p>
        </p:txBody>
      </p:sp>
      <p:sp>
        <p:nvSpPr>
          <p:cNvPr id="24" name="椭圆 23"/>
          <p:cNvSpPr/>
          <p:nvPr/>
        </p:nvSpPr>
        <p:spPr>
          <a:xfrm>
            <a:off x="4758796" y="2384177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1A3F6C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052684" y="284789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方正兰亭细黑_GBK" pitchFamily="2" charset="-122"/>
                <a:ea typeface="方正兰亭细黑_GBK" pitchFamily="2" charset="-122"/>
              </a:rPr>
              <a:t>功能结构</a:t>
            </a:r>
          </a:p>
        </p:txBody>
      </p:sp>
      <p:sp>
        <p:nvSpPr>
          <p:cNvPr id="30" name="椭圆 29"/>
          <p:cNvSpPr/>
          <p:nvPr/>
        </p:nvSpPr>
        <p:spPr>
          <a:xfrm>
            <a:off x="4758796" y="2875393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1A3F6C"/>
              </a:solidFill>
            </a:endParaRPr>
          </a:p>
        </p:txBody>
      </p:sp>
      <p:sp>
        <p:nvSpPr>
          <p:cNvPr id="31" name="Rectangle 4"/>
          <p:cNvSpPr txBox="1">
            <a:spLocks noChangeArrowheads="1"/>
          </p:cNvSpPr>
          <p:nvPr/>
        </p:nvSpPr>
        <p:spPr bwMode="auto">
          <a:xfrm>
            <a:off x="-5699" y="5326056"/>
            <a:ext cx="9149699" cy="271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1408" tIns="25704" rIns="51408" bIns="25704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l"/>
            <a:endParaRPr lang="zh-CN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27">
            <a:extLst>
              <a:ext uri="{FF2B5EF4-FFF2-40B4-BE49-F238E27FC236}">
                <a16:creationId xmlns:a16="http://schemas.microsoft.com/office/drawing/2014/main" id="{E8F7F5A8-B7D5-4A1F-846F-54123C1A4E11}"/>
              </a:ext>
            </a:extLst>
          </p:cNvPr>
          <p:cNvSpPr txBox="1"/>
          <p:nvPr/>
        </p:nvSpPr>
        <p:spPr>
          <a:xfrm>
            <a:off x="5052684" y="330803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方正兰亭细黑_GBK" pitchFamily="2" charset="-122"/>
                <a:ea typeface="方正兰亭细黑_GBK" pitchFamily="2" charset="-122"/>
              </a:rPr>
              <a:t>技术路线</a:t>
            </a: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B40FBC1D-1CF7-48E4-BC62-3397A7BF3510}"/>
              </a:ext>
            </a:extLst>
          </p:cNvPr>
          <p:cNvSpPr/>
          <p:nvPr/>
        </p:nvSpPr>
        <p:spPr>
          <a:xfrm>
            <a:off x="4758796" y="3335528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1A3F6C"/>
              </a:solidFill>
            </a:endParaRPr>
          </a:p>
        </p:txBody>
      </p:sp>
      <p:sp>
        <p:nvSpPr>
          <p:cNvPr id="16" name="TextBox 27">
            <a:extLst>
              <a:ext uri="{FF2B5EF4-FFF2-40B4-BE49-F238E27FC236}">
                <a16:creationId xmlns:a16="http://schemas.microsoft.com/office/drawing/2014/main" id="{75B7FBFE-C509-4319-A0CE-D3A23BEB8932}"/>
              </a:ext>
            </a:extLst>
          </p:cNvPr>
          <p:cNvSpPr txBox="1"/>
          <p:nvPr/>
        </p:nvSpPr>
        <p:spPr>
          <a:xfrm>
            <a:off x="5052684" y="375553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方正兰亭细黑_GBK" pitchFamily="2" charset="-122"/>
                <a:ea typeface="方正兰亭细黑_GBK" pitchFamily="2" charset="-122"/>
              </a:rPr>
              <a:t>项目成果</a:t>
            </a: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0653E366-98D9-4A6B-B8D5-FE47895A4461}"/>
              </a:ext>
            </a:extLst>
          </p:cNvPr>
          <p:cNvSpPr/>
          <p:nvPr/>
        </p:nvSpPr>
        <p:spPr>
          <a:xfrm>
            <a:off x="4758796" y="3783028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1A3F6C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3CD77E1-4AF4-410B-B239-9BA96BE3998F}"/>
              </a:ext>
            </a:extLst>
          </p:cNvPr>
          <p:cNvSpPr txBox="1"/>
          <p:nvPr/>
        </p:nvSpPr>
        <p:spPr>
          <a:xfrm>
            <a:off x="8759159" y="4777105"/>
            <a:ext cx="30168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dirty="0">
                <a:latin typeface="ITC Avant Garde Std Md" panose="020B0602020202020204" pitchFamily="34" charset="0"/>
                <a:sym typeface="+mn-ea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569238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/>
      <p:bldP spid="15" grpId="0"/>
      <p:bldP spid="24" grpId="0" animBg="1"/>
      <p:bldP spid="28" grpId="0"/>
      <p:bldP spid="30" grpId="0" animBg="1"/>
      <p:bldP spid="13" grpId="0"/>
      <p:bldP spid="14" grpId="0" animBg="1"/>
      <p:bldP spid="16" grpId="0"/>
      <p:bldP spid="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3" name="TextBox 41"/>
          <p:cNvSpPr>
            <a:spLocks noChangeArrowheads="1"/>
          </p:cNvSpPr>
          <p:nvPr/>
        </p:nvSpPr>
        <p:spPr bwMode="auto">
          <a:xfrm>
            <a:off x="1117569" y="1569599"/>
            <a:ext cx="7024121" cy="2561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     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传统的爬虫程序开发者，人为地定制化解析该网页。这样的爬虫程序虽然精确度高，但是通用性差，而且有效的执行时间也不确定，开发人员的工作效率不高。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      通用网络爬虫可以较好地解决这个问题，该爬虫可以对一类网站做一些相同的爬取任务。</a:t>
            </a:r>
            <a:endParaRPr lang="zh-CN" altLang="en-US" sz="2000" dirty="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6154" name="TextBox 43"/>
          <p:cNvSpPr>
            <a:spLocks noChangeArrowheads="1"/>
          </p:cNvSpPr>
          <p:nvPr/>
        </p:nvSpPr>
        <p:spPr bwMode="auto">
          <a:xfrm>
            <a:off x="3416300" y="994410"/>
            <a:ext cx="23114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课题背景</a:t>
            </a:r>
          </a:p>
        </p:txBody>
      </p:sp>
      <p:grpSp>
        <p:nvGrpSpPr>
          <p:cNvPr id="6155" name="组合 2"/>
          <p:cNvGrpSpPr>
            <a:grpSpLocks/>
          </p:cNvGrpSpPr>
          <p:nvPr/>
        </p:nvGrpSpPr>
        <p:grpSpPr bwMode="auto">
          <a:xfrm>
            <a:off x="2770188" y="1138714"/>
            <a:ext cx="3579812" cy="142875"/>
            <a:chOff x="0" y="0"/>
            <a:chExt cx="3580582" cy="158874"/>
          </a:xfrm>
        </p:grpSpPr>
        <p:grpSp>
          <p:nvGrpSpPr>
            <p:cNvPr id="6156" name="组合 61"/>
            <p:cNvGrpSpPr>
              <a:grpSpLocks/>
            </p:cNvGrpSpPr>
            <p:nvPr/>
          </p:nvGrpSpPr>
          <p:grpSpPr bwMode="auto">
            <a:xfrm>
              <a:off x="0" y="0"/>
              <a:ext cx="792088" cy="158874"/>
              <a:chOff x="0" y="0"/>
              <a:chExt cx="792088" cy="158874"/>
            </a:xfrm>
          </p:grpSpPr>
          <p:sp>
            <p:nvSpPr>
              <p:cNvPr id="6157" name="直接连接符 70"/>
              <p:cNvSpPr>
                <a:spLocks noChangeShapeType="1"/>
              </p:cNvSpPr>
              <p:nvPr/>
            </p:nvSpPr>
            <p:spPr bwMode="auto">
              <a:xfrm flipH="1">
                <a:off x="0" y="79437"/>
                <a:ext cx="792088" cy="1"/>
              </a:xfrm>
              <a:prstGeom prst="line">
                <a:avLst/>
              </a:prstGeom>
              <a:noFill/>
              <a:ln w="6350" cap="flat" cmpd="sng">
                <a:solidFill>
                  <a:schemeClr val="tx2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58" name="直接连接符 71"/>
              <p:cNvSpPr>
                <a:spLocks noChangeShapeType="1"/>
              </p:cNvSpPr>
              <p:nvPr/>
            </p:nvSpPr>
            <p:spPr bwMode="auto">
              <a:xfrm flipH="1">
                <a:off x="216024" y="0"/>
                <a:ext cx="576064" cy="1"/>
              </a:xfrm>
              <a:prstGeom prst="line">
                <a:avLst/>
              </a:prstGeom>
              <a:noFill/>
              <a:ln w="6350" cap="flat" cmpd="sng">
                <a:solidFill>
                  <a:schemeClr val="tx2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59" name="直接连接符 72"/>
              <p:cNvSpPr>
                <a:spLocks noChangeShapeType="1"/>
              </p:cNvSpPr>
              <p:nvPr/>
            </p:nvSpPr>
            <p:spPr bwMode="auto">
              <a:xfrm flipH="1">
                <a:off x="396044" y="158874"/>
                <a:ext cx="396044" cy="1"/>
              </a:xfrm>
              <a:prstGeom prst="line">
                <a:avLst/>
              </a:prstGeom>
              <a:noFill/>
              <a:ln w="6350" cap="flat" cmpd="sng">
                <a:solidFill>
                  <a:schemeClr val="tx2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160" name="组合 62"/>
            <p:cNvGrpSpPr>
              <a:grpSpLocks/>
            </p:cNvGrpSpPr>
            <p:nvPr/>
          </p:nvGrpSpPr>
          <p:grpSpPr bwMode="auto">
            <a:xfrm rot="10800000">
              <a:off x="2788494" y="0"/>
              <a:ext cx="792088" cy="158874"/>
              <a:chOff x="0" y="0"/>
              <a:chExt cx="792088" cy="158874"/>
            </a:xfrm>
          </p:grpSpPr>
          <p:sp>
            <p:nvSpPr>
              <p:cNvPr id="6161" name="直接连接符 67"/>
              <p:cNvSpPr>
                <a:spLocks noChangeShapeType="1"/>
              </p:cNvSpPr>
              <p:nvPr/>
            </p:nvSpPr>
            <p:spPr bwMode="auto">
              <a:xfrm flipH="1">
                <a:off x="0" y="79437"/>
                <a:ext cx="792088" cy="1"/>
              </a:xfrm>
              <a:prstGeom prst="line">
                <a:avLst/>
              </a:prstGeom>
              <a:noFill/>
              <a:ln w="6350" cap="flat" cmpd="sng">
                <a:solidFill>
                  <a:schemeClr val="tx2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62" name="直接连接符 68"/>
              <p:cNvSpPr>
                <a:spLocks noChangeShapeType="1"/>
              </p:cNvSpPr>
              <p:nvPr/>
            </p:nvSpPr>
            <p:spPr bwMode="auto">
              <a:xfrm flipH="1">
                <a:off x="216024" y="0"/>
                <a:ext cx="576064" cy="1"/>
              </a:xfrm>
              <a:prstGeom prst="line">
                <a:avLst/>
              </a:prstGeom>
              <a:noFill/>
              <a:ln w="6350" cap="flat" cmpd="sng">
                <a:solidFill>
                  <a:schemeClr val="tx2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63" name="直接连接符 69"/>
              <p:cNvSpPr>
                <a:spLocks noChangeShapeType="1"/>
              </p:cNvSpPr>
              <p:nvPr/>
            </p:nvSpPr>
            <p:spPr bwMode="auto">
              <a:xfrm flipH="1">
                <a:off x="396044" y="158874"/>
                <a:ext cx="396044" cy="1"/>
              </a:xfrm>
              <a:prstGeom prst="line">
                <a:avLst/>
              </a:prstGeom>
              <a:noFill/>
              <a:ln w="6350" cap="flat" cmpd="sng">
                <a:solidFill>
                  <a:schemeClr val="tx2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cxnSp>
        <p:nvCxnSpPr>
          <p:cNvPr id="33" name="直接连接符 32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椭圆 33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908957" y="206330"/>
            <a:ext cx="13644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pc="300" dirty="0">
                <a:latin typeface="方正兰亭细黑_GBK" pitchFamily="2" charset="-122"/>
                <a:ea typeface="方正兰亭细黑_GBK" pitchFamily="2" charset="-122"/>
              </a:rPr>
              <a:t>选题背景</a:t>
            </a:r>
          </a:p>
        </p:txBody>
      </p:sp>
      <p:sp>
        <p:nvSpPr>
          <p:cNvPr id="41" name="Rectangle 4"/>
          <p:cNvSpPr txBox="1">
            <a:spLocks noChangeArrowheads="1"/>
          </p:cNvSpPr>
          <p:nvPr/>
        </p:nvSpPr>
        <p:spPr bwMode="auto">
          <a:xfrm>
            <a:off x="-5699" y="5326056"/>
            <a:ext cx="9149699" cy="271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1408" tIns="25704" rIns="51408" bIns="25704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l"/>
            <a:endParaRPr lang="zh-CN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A9E951A-C5DF-4386-AEBB-687934E4EE09}"/>
              </a:ext>
            </a:extLst>
          </p:cNvPr>
          <p:cNvSpPr txBox="1"/>
          <p:nvPr/>
        </p:nvSpPr>
        <p:spPr>
          <a:xfrm>
            <a:off x="8759159" y="4777105"/>
            <a:ext cx="30168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dirty="0">
                <a:latin typeface="ITC Avant Garde Std Md" panose="020B0602020202020204" pitchFamily="34" charset="0"/>
                <a:sym typeface="+mn-ea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844576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3" presetClass="entr" presetSubtype="3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1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1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0" dur="500"/>
                                        <p:tgtEl>
                                          <p:spTgt spid="6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3" grpId="0" bldLvl="0" autoUpdateAnimBg="0"/>
      <p:bldP spid="6154" grpId="0" bldLvl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4" name="TextBox 43"/>
          <p:cNvSpPr>
            <a:spLocks noChangeArrowheads="1"/>
          </p:cNvSpPr>
          <p:nvPr/>
        </p:nvSpPr>
        <p:spPr bwMode="auto">
          <a:xfrm>
            <a:off x="3416300" y="994410"/>
            <a:ext cx="23114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功能结构</a:t>
            </a:r>
          </a:p>
        </p:txBody>
      </p:sp>
      <p:grpSp>
        <p:nvGrpSpPr>
          <p:cNvPr id="6155" name="组合 2"/>
          <p:cNvGrpSpPr>
            <a:grpSpLocks/>
          </p:cNvGrpSpPr>
          <p:nvPr/>
        </p:nvGrpSpPr>
        <p:grpSpPr bwMode="auto">
          <a:xfrm>
            <a:off x="2770188" y="1138714"/>
            <a:ext cx="3579812" cy="142875"/>
            <a:chOff x="0" y="0"/>
            <a:chExt cx="3580582" cy="158874"/>
          </a:xfrm>
        </p:grpSpPr>
        <p:grpSp>
          <p:nvGrpSpPr>
            <p:cNvPr id="6156" name="组合 61"/>
            <p:cNvGrpSpPr>
              <a:grpSpLocks/>
            </p:cNvGrpSpPr>
            <p:nvPr/>
          </p:nvGrpSpPr>
          <p:grpSpPr bwMode="auto">
            <a:xfrm>
              <a:off x="0" y="0"/>
              <a:ext cx="792088" cy="158874"/>
              <a:chOff x="0" y="0"/>
              <a:chExt cx="792088" cy="158874"/>
            </a:xfrm>
          </p:grpSpPr>
          <p:sp>
            <p:nvSpPr>
              <p:cNvPr id="6157" name="直接连接符 70"/>
              <p:cNvSpPr>
                <a:spLocks noChangeShapeType="1"/>
              </p:cNvSpPr>
              <p:nvPr/>
            </p:nvSpPr>
            <p:spPr bwMode="auto">
              <a:xfrm flipH="1">
                <a:off x="0" y="79437"/>
                <a:ext cx="792088" cy="1"/>
              </a:xfrm>
              <a:prstGeom prst="line">
                <a:avLst/>
              </a:prstGeom>
              <a:noFill/>
              <a:ln w="6350" cap="flat" cmpd="sng">
                <a:solidFill>
                  <a:schemeClr val="tx2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58" name="直接连接符 71"/>
              <p:cNvSpPr>
                <a:spLocks noChangeShapeType="1"/>
              </p:cNvSpPr>
              <p:nvPr/>
            </p:nvSpPr>
            <p:spPr bwMode="auto">
              <a:xfrm flipH="1">
                <a:off x="216024" y="0"/>
                <a:ext cx="576064" cy="1"/>
              </a:xfrm>
              <a:prstGeom prst="line">
                <a:avLst/>
              </a:prstGeom>
              <a:noFill/>
              <a:ln w="6350" cap="flat" cmpd="sng">
                <a:solidFill>
                  <a:schemeClr val="tx2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59" name="直接连接符 72"/>
              <p:cNvSpPr>
                <a:spLocks noChangeShapeType="1"/>
              </p:cNvSpPr>
              <p:nvPr/>
            </p:nvSpPr>
            <p:spPr bwMode="auto">
              <a:xfrm flipH="1">
                <a:off x="396044" y="158874"/>
                <a:ext cx="396044" cy="1"/>
              </a:xfrm>
              <a:prstGeom prst="line">
                <a:avLst/>
              </a:prstGeom>
              <a:noFill/>
              <a:ln w="6350" cap="flat" cmpd="sng">
                <a:solidFill>
                  <a:schemeClr val="tx2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160" name="组合 62"/>
            <p:cNvGrpSpPr>
              <a:grpSpLocks/>
            </p:cNvGrpSpPr>
            <p:nvPr/>
          </p:nvGrpSpPr>
          <p:grpSpPr bwMode="auto">
            <a:xfrm rot="10800000">
              <a:off x="2788494" y="0"/>
              <a:ext cx="792088" cy="158874"/>
              <a:chOff x="0" y="0"/>
              <a:chExt cx="792088" cy="158874"/>
            </a:xfrm>
          </p:grpSpPr>
          <p:sp>
            <p:nvSpPr>
              <p:cNvPr id="6161" name="直接连接符 67"/>
              <p:cNvSpPr>
                <a:spLocks noChangeShapeType="1"/>
              </p:cNvSpPr>
              <p:nvPr/>
            </p:nvSpPr>
            <p:spPr bwMode="auto">
              <a:xfrm flipH="1">
                <a:off x="0" y="79437"/>
                <a:ext cx="792088" cy="1"/>
              </a:xfrm>
              <a:prstGeom prst="line">
                <a:avLst/>
              </a:prstGeom>
              <a:noFill/>
              <a:ln w="6350" cap="flat" cmpd="sng">
                <a:solidFill>
                  <a:schemeClr val="tx2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62" name="直接连接符 68"/>
              <p:cNvSpPr>
                <a:spLocks noChangeShapeType="1"/>
              </p:cNvSpPr>
              <p:nvPr/>
            </p:nvSpPr>
            <p:spPr bwMode="auto">
              <a:xfrm flipH="1">
                <a:off x="216024" y="0"/>
                <a:ext cx="576064" cy="1"/>
              </a:xfrm>
              <a:prstGeom prst="line">
                <a:avLst/>
              </a:prstGeom>
              <a:noFill/>
              <a:ln w="6350" cap="flat" cmpd="sng">
                <a:solidFill>
                  <a:schemeClr val="tx2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63" name="直接连接符 69"/>
              <p:cNvSpPr>
                <a:spLocks noChangeShapeType="1"/>
              </p:cNvSpPr>
              <p:nvPr/>
            </p:nvSpPr>
            <p:spPr bwMode="auto">
              <a:xfrm flipH="1">
                <a:off x="396044" y="158874"/>
                <a:ext cx="396044" cy="1"/>
              </a:xfrm>
              <a:prstGeom prst="line">
                <a:avLst/>
              </a:prstGeom>
              <a:noFill/>
              <a:ln w="6350" cap="flat" cmpd="sng">
                <a:solidFill>
                  <a:schemeClr val="tx2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cxnSp>
        <p:nvCxnSpPr>
          <p:cNvPr id="33" name="直接连接符 32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椭圆 33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908957" y="206330"/>
            <a:ext cx="13644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pc="300" dirty="0">
                <a:latin typeface="方正兰亭细黑_GBK" pitchFamily="2" charset="-122"/>
                <a:ea typeface="方正兰亭细黑_GBK" pitchFamily="2" charset="-122"/>
              </a:rPr>
              <a:t>功能结构</a:t>
            </a:r>
          </a:p>
        </p:txBody>
      </p:sp>
      <p:sp>
        <p:nvSpPr>
          <p:cNvPr id="41" name="Rectangle 4"/>
          <p:cNvSpPr txBox="1">
            <a:spLocks noChangeArrowheads="1"/>
          </p:cNvSpPr>
          <p:nvPr/>
        </p:nvSpPr>
        <p:spPr bwMode="auto">
          <a:xfrm>
            <a:off x="-5699" y="5326056"/>
            <a:ext cx="9149699" cy="271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1408" tIns="25704" rIns="51408" bIns="25704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l"/>
            <a:endParaRPr lang="zh-CN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FD9CDED-4CE0-44D4-9191-B9341FB6AC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2620" y="1939893"/>
            <a:ext cx="9714033" cy="468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D944D9EA-7371-421F-A3F7-A9CC096960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6176992"/>
              </p:ext>
            </p:extLst>
          </p:nvPr>
        </p:nvGraphicFramePr>
        <p:xfrm>
          <a:off x="347477" y="1653311"/>
          <a:ext cx="8144718" cy="30646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8" name="Visio" r:id="rId4" imgW="6854337" imgH="3081093" progId="Visio.Drawing.11">
                  <p:embed/>
                </p:oleObj>
              </mc:Choice>
              <mc:Fallback>
                <p:oleObj name="Visio" r:id="rId4" imgW="6854337" imgH="3081093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477" y="1653311"/>
                        <a:ext cx="8144718" cy="306460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文本框 17">
            <a:extLst>
              <a:ext uri="{FF2B5EF4-FFF2-40B4-BE49-F238E27FC236}">
                <a16:creationId xmlns:a16="http://schemas.microsoft.com/office/drawing/2014/main" id="{18AC045D-93DD-4652-ABCF-EB934656A787}"/>
              </a:ext>
            </a:extLst>
          </p:cNvPr>
          <p:cNvSpPr txBox="1"/>
          <p:nvPr/>
        </p:nvSpPr>
        <p:spPr>
          <a:xfrm>
            <a:off x="8759159" y="4777105"/>
            <a:ext cx="301685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dirty="0">
                <a:latin typeface="ITC Avant Garde Std Md" panose="020B0602020202020204" pitchFamily="34" charset="0"/>
                <a:sym typeface="+mn-ea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399818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3" presetClass="entr" presetSubtype="3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1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1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4" grpId="0" bldLvl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4" name="TextBox 43"/>
          <p:cNvSpPr>
            <a:spLocks noChangeArrowheads="1"/>
          </p:cNvSpPr>
          <p:nvPr/>
        </p:nvSpPr>
        <p:spPr bwMode="auto">
          <a:xfrm>
            <a:off x="3416300" y="994410"/>
            <a:ext cx="23114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技术路线</a:t>
            </a:r>
          </a:p>
        </p:txBody>
      </p:sp>
      <p:grpSp>
        <p:nvGrpSpPr>
          <p:cNvPr id="6155" name="组合 2"/>
          <p:cNvGrpSpPr>
            <a:grpSpLocks/>
          </p:cNvGrpSpPr>
          <p:nvPr/>
        </p:nvGrpSpPr>
        <p:grpSpPr bwMode="auto">
          <a:xfrm>
            <a:off x="2770188" y="1138714"/>
            <a:ext cx="3579812" cy="142875"/>
            <a:chOff x="0" y="0"/>
            <a:chExt cx="3580582" cy="158874"/>
          </a:xfrm>
        </p:grpSpPr>
        <p:grpSp>
          <p:nvGrpSpPr>
            <p:cNvPr id="6156" name="组合 61"/>
            <p:cNvGrpSpPr>
              <a:grpSpLocks/>
            </p:cNvGrpSpPr>
            <p:nvPr/>
          </p:nvGrpSpPr>
          <p:grpSpPr bwMode="auto">
            <a:xfrm>
              <a:off x="0" y="0"/>
              <a:ext cx="792088" cy="158874"/>
              <a:chOff x="0" y="0"/>
              <a:chExt cx="792088" cy="158874"/>
            </a:xfrm>
          </p:grpSpPr>
          <p:sp>
            <p:nvSpPr>
              <p:cNvPr id="6157" name="直接连接符 70"/>
              <p:cNvSpPr>
                <a:spLocks noChangeShapeType="1"/>
              </p:cNvSpPr>
              <p:nvPr/>
            </p:nvSpPr>
            <p:spPr bwMode="auto">
              <a:xfrm flipH="1">
                <a:off x="0" y="79437"/>
                <a:ext cx="792088" cy="1"/>
              </a:xfrm>
              <a:prstGeom prst="line">
                <a:avLst/>
              </a:prstGeom>
              <a:noFill/>
              <a:ln w="6350" cap="flat" cmpd="sng">
                <a:solidFill>
                  <a:schemeClr val="tx2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58" name="直接连接符 71"/>
              <p:cNvSpPr>
                <a:spLocks noChangeShapeType="1"/>
              </p:cNvSpPr>
              <p:nvPr/>
            </p:nvSpPr>
            <p:spPr bwMode="auto">
              <a:xfrm flipH="1">
                <a:off x="216024" y="0"/>
                <a:ext cx="576064" cy="1"/>
              </a:xfrm>
              <a:prstGeom prst="line">
                <a:avLst/>
              </a:prstGeom>
              <a:noFill/>
              <a:ln w="6350" cap="flat" cmpd="sng">
                <a:solidFill>
                  <a:schemeClr val="tx2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59" name="直接连接符 72"/>
              <p:cNvSpPr>
                <a:spLocks noChangeShapeType="1"/>
              </p:cNvSpPr>
              <p:nvPr/>
            </p:nvSpPr>
            <p:spPr bwMode="auto">
              <a:xfrm flipH="1">
                <a:off x="396044" y="158874"/>
                <a:ext cx="396044" cy="1"/>
              </a:xfrm>
              <a:prstGeom prst="line">
                <a:avLst/>
              </a:prstGeom>
              <a:noFill/>
              <a:ln w="6350" cap="flat" cmpd="sng">
                <a:solidFill>
                  <a:schemeClr val="tx2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160" name="组合 62"/>
            <p:cNvGrpSpPr>
              <a:grpSpLocks/>
            </p:cNvGrpSpPr>
            <p:nvPr/>
          </p:nvGrpSpPr>
          <p:grpSpPr bwMode="auto">
            <a:xfrm rot="10800000">
              <a:off x="2788494" y="0"/>
              <a:ext cx="792088" cy="158874"/>
              <a:chOff x="0" y="0"/>
              <a:chExt cx="792088" cy="158874"/>
            </a:xfrm>
          </p:grpSpPr>
          <p:sp>
            <p:nvSpPr>
              <p:cNvPr id="6161" name="直接连接符 67"/>
              <p:cNvSpPr>
                <a:spLocks noChangeShapeType="1"/>
              </p:cNvSpPr>
              <p:nvPr/>
            </p:nvSpPr>
            <p:spPr bwMode="auto">
              <a:xfrm flipH="1">
                <a:off x="0" y="79437"/>
                <a:ext cx="792088" cy="1"/>
              </a:xfrm>
              <a:prstGeom prst="line">
                <a:avLst/>
              </a:prstGeom>
              <a:noFill/>
              <a:ln w="6350" cap="flat" cmpd="sng">
                <a:solidFill>
                  <a:schemeClr val="tx2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62" name="直接连接符 68"/>
              <p:cNvSpPr>
                <a:spLocks noChangeShapeType="1"/>
              </p:cNvSpPr>
              <p:nvPr/>
            </p:nvSpPr>
            <p:spPr bwMode="auto">
              <a:xfrm flipH="1">
                <a:off x="216024" y="0"/>
                <a:ext cx="576064" cy="1"/>
              </a:xfrm>
              <a:prstGeom prst="line">
                <a:avLst/>
              </a:prstGeom>
              <a:noFill/>
              <a:ln w="6350" cap="flat" cmpd="sng">
                <a:solidFill>
                  <a:schemeClr val="tx2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63" name="直接连接符 69"/>
              <p:cNvSpPr>
                <a:spLocks noChangeShapeType="1"/>
              </p:cNvSpPr>
              <p:nvPr/>
            </p:nvSpPr>
            <p:spPr bwMode="auto">
              <a:xfrm flipH="1">
                <a:off x="396044" y="158874"/>
                <a:ext cx="396044" cy="1"/>
              </a:xfrm>
              <a:prstGeom prst="line">
                <a:avLst/>
              </a:prstGeom>
              <a:noFill/>
              <a:ln w="6350" cap="flat" cmpd="sng">
                <a:solidFill>
                  <a:schemeClr val="tx2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cxnSp>
        <p:nvCxnSpPr>
          <p:cNvPr id="33" name="直接连接符 32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椭圆 33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908957" y="206330"/>
            <a:ext cx="13644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pc="300" dirty="0">
                <a:latin typeface="方正兰亭细黑_GBK" pitchFamily="2" charset="-122"/>
                <a:ea typeface="方正兰亭细黑_GBK" pitchFamily="2" charset="-122"/>
              </a:rPr>
              <a:t>技术路线</a:t>
            </a:r>
          </a:p>
        </p:txBody>
      </p:sp>
      <p:sp>
        <p:nvSpPr>
          <p:cNvPr id="41" name="Rectangle 4"/>
          <p:cNvSpPr txBox="1">
            <a:spLocks noChangeArrowheads="1"/>
          </p:cNvSpPr>
          <p:nvPr/>
        </p:nvSpPr>
        <p:spPr bwMode="auto">
          <a:xfrm>
            <a:off x="-5699" y="5326056"/>
            <a:ext cx="9149699" cy="271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1408" tIns="25704" rIns="51408" bIns="25704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l"/>
            <a:endParaRPr lang="zh-CN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FD9CDED-4CE0-44D4-9191-B9341FB6AC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2620" y="1939893"/>
            <a:ext cx="9714033" cy="468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A4592621-5BAF-4283-A5BD-2AC43646A0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1341915"/>
              </p:ext>
            </p:extLst>
          </p:nvPr>
        </p:nvGraphicFramePr>
        <p:xfrm>
          <a:off x="1074612" y="1724749"/>
          <a:ext cx="6994776" cy="3185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7388">
                  <a:extLst>
                    <a:ext uri="{9D8B030D-6E8A-4147-A177-3AD203B41FA5}">
                      <a16:colId xmlns:a16="http://schemas.microsoft.com/office/drawing/2014/main" val="140977411"/>
                    </a:ext>
                  </a:extLst>
                </a:gridCol>
                <a:gridCol w="3497388">
                  <a:extLst>
                    <a:ext uri="{9D8B030D-6E8A-4147-A177-3AD203B41FA5}">
                      <a16:colId xmlns:a16="http://schemas.microsoft.com/office/drawing/2014/main" val="3257358605"/>
                    </a:ext>
                  </a:extLst>
                </a:gridCol>
              </a:tblGrid>
              <a:tr h="53087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技术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用途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649853"/>
                  </a:ext>
                </a:extLst>
              </a:tr>
              <a:tr h="5308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Python3.X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编程语言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58666"/>
                  </a:ext>
                </a:extLst>
              </a:tr>
              <a:tr h="5308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PyQt5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绘制用户界面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4876188"/>
                  </a:ext>
                </a:extLst>
              </a:tr>
              <a:tr h="5308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/>
                        <a:t>Scrapy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后台爬虫框架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2896308"/>
                  </a:ext>
                </a:extLst>
              </a:tr>
              <a:tr h="5308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Readability</a:t>
                      </a:r>
                      <a:r>
                        <a:rPr lang="zh-CN" altLang="en-US" sz="2000" dirty="0"/>
                        <a:t>算法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提取网页正文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7044253"/>
                  </a:ext>
                </a:extLst>
              </a:tr>
              <a:tr h="5308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MongoDB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数据库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5620041"/>
                  </a:ext>
                </a:extLst>
              </a:tr>
            </a:tbl>
          </a:graphicData>
        </a:graphic>
      </p:graphicFrame>
      <p:sp>
        <p:nvSpPr>
          <p:cNvPr id="18" name="文本框 17">
            <a:extLst>
              <a:ext uri="{FF2B5EF4-FFF2-40B4-BE49-F238E27FC236}">
                <a16:creationId xmlns:a16="http://schemas.microsoft.com/office/drawing/2014/main" id="{05FA3DBC-A9F1-440B-A287-FA1202A02E99}"/>
              </a:ext>
            </a:extLst>
          </p:cNvPr>
          <p:cNvSpPr txBox="1"/>
          <p:nvPr/>
        </p:nvSpPr>
        <p:spPr>
          <a:xfrm>
            <a:off x="8759159" y="4777105"/>
            <a:ext cx="30168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dirty="0">
                <a:latin typeface="ITC Avant Garde Std Md" panose="020B0602020202020204" pitchFamily="34" charset="0"/>
                <a:sym typeface="+mn-ea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931140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3" presetClass="entr" presetSubtype="3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1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1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4" grpId="0" bldLvl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直接连接符 26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椭圆 27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908957" y="206330"/>
            <a:ext cx="13644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pc="300" dirty="0">
                <a:latin typeface="方正兰亭细黑_GBK" pitchFamily="2" charset="-122"/>
                <a:ea typeface="方正兰亭细黑_GBK" pitchFamily="2" charset="-122"/>
              </a:rPr>
              <a:t>项目成果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E42F188-3468-41A5-B212-3B41A0694B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640" y="1222161"/>
            <a:ext cx="4257586" cy="327423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89D58F5-0FFE-4460-A9CD-A745D9A4CE9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2905"/>
          <a:stretch/>
        </p:blipFill>
        <p:spPr>
          <a:xfrm>
            <a:off x="4658651" y="1209111"/>
            <a:ext cx="3506149" cy="217573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8028FB7A-1635-4747-B057-759F5A1CCEAA}"/>
              </a:ext>
            </a:extLst>
          </p:cNvPr>
          <p:cNvSpPr txBox="1"/>
          <p:nvPr/>
        </p:nvSpPr>
        <p:spPr>
          <a:xfrm>
            <a:off x="129694" y="78322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网页内容：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08BC643-9F12-4E07-B5D8-43CB53B29C36}"/>
              </a:ext>
            </a:extLst>
          </p:cNvPr>
          <p:cNvSpPr txBox="1"/>
          <p:nvPr/>
        </p:nvSpPr>
        <p:spPr>
          <a:xfrm>
            <a:off x="4572000" y="75372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提取正文：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22B5705-CA69-4C5C-9365-4752C73F7BD5}"/>
              </a:ext>
            </a:extLst>
          </p:cNvPr>
          <p:cNvSpPr txBox="1"/>
          <p:nvPr/>
        </p:nvSpPr>
        <p:spPr>
          <a:xfrm>
            <a:off x="4672865" y="342464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保存到数据库：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04DB21E-5750-48A5-A738-B8A3606D4291}"/>
              </a:ext>
            </a:extLst>
          </p:cNvPr>
          <p:cNvSpPr txBox="1"/>
          <p:nvPr/>
        </p:nvSpPr>
        <p:spPr>
          <a:xfrm>
            <a:off x="8759159" y="4777105"/>
            <a:ext cx="30168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dirty="0">
                <a:latin typeface="ITC Avant Garde Std Md" panose="020B0602020202020204" pitchFamily="34" charset="0"/>
                <a:sym typeface="+mn-ea"/>
              </a:rPr>
              <a:t>5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01B7B6E-D405-422D-8E5A-53A80974B4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94058" y="3793972"/>
            <a:ext cx="4549942" cy="745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65777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849776" y="2422290"/>
            <a:ext cx="1223538" cy="368530"/>
            <a:chOff x="3838575" y="2712368"/>
            <a:chExt cx="1604974" cy="368530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3838575" y="2892218"/>
              <a:ext cx="593181" cy="0"/>
            </a:xfrm>
            <a:prstGeom prst="line">
              <a:avLst/>
            </a:prstGeom>
            <a:ln w="76200">
              <a:solidFill>
                <a:srgbClr val="1A3F6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4952634" y="2911353"/>
              <a:ext cx="490915" cy="0"/>
            </a:xfrm>
            <a:prstGeom prst="line">
              <a:avLst/>
            </a:prstGeom>
            <a:ln w="76200">
              <a:solidFill>
                <a:srgbClr val="1A3F6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 flipV="1">
              <a:off x="4405565" y="2712368"/>
              <a:ext cx="186017" cy="189461"/>
            </a:xfrm>
            <a:prstGeom prst="line">
              <a:avLst/>
            </a:prstGeom>
            <a:ln w="76200">
              <a:solidFill>
                <a:srgbClr val="1A3F6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 flipV="1">
              <a:off x="4807526" y="2899283"/>
              <a:ext cx="171299" cy="174470"/>
            </a:xfrm>
            <a:prstGeom prst="line">
              <a:avLst/>
            </a:prstGeom>
            <a:ln w="76200">
              <a:solidFill>
                <a:srgbClr val="1A3F6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 flipH="1" flipV="1">
              <a:off x="4543202" y="2717130"/>
              <a:ext cx="316707" cy="363768"/>
            </a:xfrm>
            <a:prstGeom prst="line">
              <a:avLst/>
            </a:prstGeom>
            <a:ln w="76200">
              <a:solidFill>
                <a:srgbClr val="1A3F6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直接连接符 26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椭圆 27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908957" y="206330"/>
            <a:ext cx="13644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pc="300" dirty="0">
                <a:latin typeface="方正兰亭细黑_GBK" pitchFamily="2" charset="-122"/>
                <a:ea typeface="方正兰亭细黑_GBK" pitchFamily="2" charset="-122"/>
              </a:rPr>
              <a:t>项目成果</a:t>
            </a:r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08F8611E-038E-4242-B05A-D087A7F52D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042" y="1211396"/>
            <a:ext cx="3592578" cy="3887858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5D17E473-7195-4C16-8A81-6581D7D101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4214" y="1329871"/>
            <a:ext cx="3545679" cy="3520487"/>
          </a:xfrm>
          <a:prstGeom prst="rect">
            <a:avLst/>
          </a:prstGeom>
        </p:spPr>
      </p:pic>
      <p:sp>
        <p:nvSpPr>
          <p:cNvPr id="34" name="文本框 33">
            <a:extLst>
              <a:ext uri="{FF2B5EF4-FFF2-40B4-BE49-F238E27FC236}">
                <a16:creationId xmlns:a16="http://schemas.microsoft.com/office/drawing/2014/main" id="{3A8FC2AA-81D8-45FE-A346-16E15018BFFF}"/>
              </a:ext>
            </a:extLst>
          </p:cNvPr>
          <p:cNvSpPr txBox="1"/>
          <p:nvPr/>
        </p:nvSpPr>
        <p:spPr>
          <a:xfrm>
            <a:off x="515257" y="84206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主界面：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E5AE73F1-B673-4B85-B757-12B3410DE3D8}"/>
              </a:ext>
            </a:extLst>
          </p:cNvPr>
          <p:cNvSpPr txBox="1"/>
          <p:nvPr/>
        </p:nvSpPr>
        <p:spPr>
          <a:xfrm>
            <a:off x="5228614" y="85567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配置界面：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ACC01E8-F665-4137-9339-11F4135D22F3}"/>
              </a:ext>
            </a:extLst>
          </p:cNvPr>
          <p:cNvSpPr txBox="1"/>
          <p:nvPr/>
        </p:nvSpPr>
        <p:spPr>
          <a:xfrm>
            <a:off x="8759159" y="4777105"/>
            <a:ext cx="30168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dirty="0">
                <a:latin typeface="ITC Avant Garde Std Md" panose="020B0602020202020204" pitchFamily="34" charset="0"/>
                <a:sym typeface="+mn-ea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57111976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900" decel="10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直接连接符 26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椭圆 27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908957" y="206330"/>
            <a:ext cx="25442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pc="300" dirty="0">
                <a:latin typeface="方正兰亭细黑_GBK" pitchFamily="2" charset="-122"/>
                <a:ea typeface="方正兰亭细黑_GBK" pitchFamily="2" charset="-122"/>
              </a:rPr>
              <a:t>批量提取新闻链接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3A8FC2AA-81D8-45FE-A346-16E15018BFFF}"/>
              </a:ext>
            </a:extLst>
          </p:cNvPr>
          <p:cNvSpPr txBox="1"/>
          <p:nvPr/>
        </p:nvSpPr>
        <p:spPr>
          <a:xfrm>
            <a:off x="921657" y="898663"/>
            <a:ext cx="6647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/>
              <a:t>支持对 今日头条新闻、搜狐新闻、腾讯新闻的模块进行批量爬取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CAD69E44-3B05-4DB1-B277-041C6A673346}"/>
              </a:ext>
            </a:extLst>
          </p:cNvPr>
          <p:cNvPicPr/>
          <p:nvPr/>
        </p:nvPicPr>
        <p:blipFill rotWithShape="1">
          <a:blip r:embed="rId3"/>
          <a:srcRect b="36739"/>
          <a:stretch/>
        </p:blipFill>
        <p:spPr>
          <a:xfrm>
            <a:off x="2054019" y="3315220"/>
            <a:ext cx="4592946" cy="164655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645D7A2-FE25-4B99-98A3-7D922DF80BDA}"/>
              </a:ext>
            </a:extLst>
          </p:cNvPr>
          <p:cNvPicPr/>
          <p:nvPr/>
        </p:nvPicPr>
        <p:blipFill rotWithShape="1">
          <a:blip r:embed="rId4"/>
          <a:srcRect b="42121"/>
          <a:stretch/>
        </p:blipFill>
        <p:spPr>
          <a:xfrm>
            <a:off x="4689372" y="1379825"/>
            <a:ext cx="4371473" cy="17112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2475D35-F24B-499D-92BE-386B55EDFC58}"/>
              </a:ext>
            </a:extLst>
          </p:cNvPr>
          <p:cNvPicPr/>
          <p:nvPr/>
        </p:nvPicPr>
        <p:blipFill rotWithShape="1">
          <a:blip r:embed="rId5"/>
          <a:srcRect b="48721"/>
          <a:stretch/>
        </p:blipFill>
        <p:spPr>
          <a:xfrm>
            <a:off x="136361" y="1379825"/>
            <a:ext cx="4307301" cy="176087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EF71F0B5-D608-45E1-BF99-664F2C7C37CC}"/>
              </a:ext>
            </a:extLst>
          </p:cNvPr>
          <p:cNvSpPr txBox="1"/>
          <p:nvPr/>
        </p:nvSpPr>
        <p:spPr>
          <a:xfrm>
            <a:off x="8759159" y="4777105"/>
            <a:ext cx="30168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dirty="0">
                <a:latin typeface="ITC Avant Garde Std Md" panose="020B0602020202020204" pitchFamily="34" charset="0"/>
                <a:sym typeface="+mn-ea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4066015328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4108628" y="2387485"/>
            <a:ext cx="983034" cy="368530"/>
            <a:chOff x="3838575" y="2712368"/>
            <a:chExt cx="1604974" cy="368530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3838575" y="2892218"/>
              <a:ext cx="593181" cy="0"/>
            </a:xfrm>
            <a:prstGeom prst="line">
              <a:avLst/>
            </a:prstGeom>
            <a:ln w="76200">
              <a:solidFill>
                <a:srgbClr val="1A3F6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4952634" y="2911353"/>
              <a:ext cx="490915" cy="0"/>
            </a:xfrm>
            <a:prstGeom prst="line">
              <a:avLst/>
            </a:prstGeom>
            <a:ln w="76200">
              <a:solidFill>
                <a:srgbClr val="1A3F6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 flipV="1">
              <a:off x="4405565" y="2712368"/>
              <a:ext cx="186017" cy="189461"/>
            </a:xfrm>
            <a:prstGeom prst="line">
              <a:avLst/>
            </a:prstGeom>
            <a:ln w="76200">
              <a:solidFill>
                <a:srgbClr val="1A3F6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 flipV="1">
              <a:off x="4807526" y="2899283"/>
              <a:ext cx="171299" cy="174470"/>
            </a:xfrm>
            <a:prstGeom prst="line">
              <a:avLst/>
            </a:prstGeom>
            <a:ln w="76200">
              <a:solidFill>
                <a:srgbClr val="1A3F6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 flipH="1" flipV="1">
              <a:off x="4543202" y="2717130"/>
              <a:ext cx="316707" cy="363768"/>
            </a:xfrm>
            <a:prstGeom prst="line">
              <a:avLst/>
            </a:prstGeom>
            <a:ln w="76200">
              <a:solidFill>
                <a:srgbClr val="1A3F6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直接连接符 26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椭圆 27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908957" y="206330"/>
            <a:ext cx="13644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pc="300" dirty="0">
                <a:latin typeface="方正兰亭细黑_GBK" pitchFamily="2" charset="-122"/>
                <a:ea typeface="方正兰亭细黑_GBK" pitchFamily="2" charset="-122"/>
              </a:rPr>
              <a:t>项目成果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3A8FC2AA-81D8-45FE-A346-16E15018BFFF}"/>
              </a:ext>
            </a:extLst>
          </p:cNvPr>
          <p:cNvSpPr txBox="1"/>
          <p:nvPr/>
        </p:nvSpPr>
        <p:spPr>
          <a:xfrm>
            <a:off x="515257" y="842064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配置界面：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E5AE73F1-B673-4B85-B757-12B3410DE3D8}"/>
              </a:ext>
            </a:extLst>
          </p:cNvPr>
          <p:cNvSpPr txBox="1"/>
          <p:nvPr/>
        </p:nvSpPr>
        <p:spPr>
          <a:xfrm>
            <a:off x="5304115" y="842064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配置文件：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774ADFC7-431C-42D6-A720-5697BE1F8F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685" y="1380821"/>
            <a:ext cx="3545679" cy="352048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05412C5-DABA-4E1B-86E1-5CEAA6E802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5654" y="1429345"/>
            <a:ext cx="3915386" cy="28281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4C6C312A-0361-4C6A-AB09-926952D15581}"/>
              </a:ext>
            </a:extLst>
          </p:cNvPr>
          <p:cNvSpPr txBox="1"/>
          <p:nvPr/>
        </p:nvSpPr>
        <p:spPr>
          <a:xfrm>
            <a:off x="8759159" y="4777105"/>
            <a:ext cx="30168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dirty="0">
                <a:latin typeface="ITC Avant Garde Std Md" panose="020B0602020202020204" pitchFamily="34" charset="0"/>
                <a:sym typeface="+mn-ea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17357672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900" decel="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1111111111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1019</TotalTime>
  <Words>290</Words>
  <Application>Microsoft Office PowerPoint</Application>
  <PresentationFormat>全屏显示(16:9)</PresentationFormat>
  <Paragraphs>80</Paragraphs>
  <Slides>13</Slides>
  <Notes>13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ITC Avant Garde Std Md</vt:lpstr>
      <vt:lpstr>方正兰亭细黑_GBK</vt:lpstr>
      <vt:lpstr>微软雅黑</vt:lpstr>
      <vt:lpstr>Arial</vt:lpstr>
      <vt:lpstr>Calibri</vt:lpstr>
      <vt:lpstr>Impact</vt:lpstr>
      <vt:lpstr>第一PPT，www.1ppt.com</vt:lpstr>
      <vt:lpstr>Visio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www.microsoft.com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www.1ppt.com</dc:title>
  <dc:creator>叶大圣</dc:creator>
  <cp:keywords>www.1ppt.com</cp:keywords>
  <cp:lastModifiedBy>叶大圣</cp:lastModifiedBy>
  <cp:revision>137</cp:revision>
  <dcterms:created xsi:type="dcterms:W3CDTF">2015-01-23T04:02:45Z</dcterms:created>
  <dcterms:modified xsi:type="dcterms:W3CDTF">2020-04-05T09:20:19Z</dcterms:modified>
</cp:coreProperties>
</file>