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2" r:id="rId2"/>
    <p:sldId id="302" r:id="rId3"/>
    <p:sldId id="272" r:id="rId4"/>
    <p:sldId id="274" r:id="rId5"/>
    <p:sldId id="275" r:id="rId6"/>
    <p:sldId id="284" r:id="rId7"/>
    <p:sldId id="283" r:id="rId8"/>
    <p:sldId id="259" r:id="rId9"/>
    <p:sldId id="300" r:id="rId10"/>
    <p:sldId id="278" r:id="rId11"/>
    <p:sldId id="304" r:id="rId12"/>
    <p:sldId id="277" r:id="rId13"/>
    <p:sldId id="271" r:id="rId14"/>
    <p:sldId id="299" r:id="rId15"/>
    <p:sldId id="294" r:id="rId16"/>
    <p:sldId id="281" r:id="rId17"/>
    <p:sldId id="290" r:id="rId18"/>
    <p:sldId id="296" r:id="rId19"/>
    <p:sldId id="295" r:id="rId20"/>
    <p:sldId id="292" r:id="rId21"/>
    <p:sldId id="269" r:id="rId22"/>
    <p:sldId id="270" r:id="rId23"/>
    <p:sldId id="260" r:id="rId24"/>
    <p:sldId id="286" r:id="rId25"/>
    <p:sldId id="303" r:id="rId26"/>
    <p:sldId id="287" r:id="rId27"/>
    <p:sldId id="289" r:id="rId28"/>
    <p:sldId id="288" r:id="rId29"/>
    <p:sldId id="301" r:id="rId30"/>
    <p:sldId id="29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hao (HK)" initials="w(" lastIdx="5" clrIdx="0">
    <p:extLst>
      <p:ext uri="{19B8F6BF-5375-455C-9EA6-DF929625EA0E}">
        <p15:presenceInfo xmlns:p15="http://schemas.microsoft.com/office/powerpoint/2012/main" userId="S-1-5-21-147214757-305610072-1517763936-84607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E3E"/>
    <a:srgbClr val="0070C0"/>
    <a:srgbClr val="6C9CC4"/>
    <a:srgbClr val="C00000"/>
    <a:srgbClr val="5B9BD5"/>
    <a:srgbClr val="960000"/>
    <a:srgbClr val="FF5050"/>
    <a:srgbClr val="ED7D31"/>
    <a:srgbClr val="F93C37"/>
    <a:srgbClr val="F766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2" autoAdjust="0"/>
    <p:restoredTop sz="89052" autoAdjust="0"/>
  </p:normalViewPr>
  <p:slideViewPr>
    <p:cSldViewPr snapToGrid="0">
      <p:cViewPr>
        <p:scale>
          <a:sx n="80" d="100"/>
          <a:sy n="80" d="100"/>
        </p:scale>
        <p:origin x="480" y="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A2386-7493-4024-B94A-C259D1220B00}" type="datetimeFigureOut">
              <a:rPr lang="zh-CN" altLang="en-US" smtClean="0"/>
              <a:t>2022/5/4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12153-377E-4E96-A146-808FC0F36773}" type="slidenum">
              <a:rPr lang="zh-CN" altLang="en-US" smtClean="0"/>
              <a:t>‹#›</a:t>
            </a:fld>
            <a:endParaRPr lang="zh-CN" altLang="en-US"/>
          </a:p>
        </p:txBody>
      </p:sp>
    </p:spTree>
    <p:extLst>
      <p:ext uri="{BB962C8B-B14F-4D97-AF65-F5344CB8AC3E}">
        <p14:creationId xmlns:p14="http://schemas.microsoft.com/office/powerpoint/2010/main" val="44197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222359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说明如何定义的什么时候转向热，什么时候转向冷的</a:t>
            </a:r>
            <a:endParaRPr lang="en-US" altLang="zh-CN" dirty="0"/>
          </a:p>
          <a:p>
            <a:r>
              <a:rPr lang="zh-CN" altLang="en-US" dirty="0"/>
              <a:t>加上从热队列</a:t>
            </a:r>
            <a:r>
              <a:rPr lang="en-US" altLang="zh-CN" dirty="0"/>
              <a:t>/</a:t>
            </a:r>
            <a:r>
              <a:rPr lang="zh-CN" altLang="en-US" dirty="0"/>
              <a:t>温队列中踢出来作为触发更换算法的点？：</a:t>
            </a:r>
            <a:r>
              <a:rPr lang="en-US" altLang="zh-CN" dirty="0">
                <a:solidFill>
                  <a:srgbClr val="C00000"/>
                </a:solidFill>
              </a:rPr>
              <a:t>)【</a:t>
            </a:r>
            <a:r>
              <a:rPr lang="zh-CN" altLang="en-US" dirty="0">
                <a:solidFill>
                  <a:srgbClr val="C00000"/>
                </a:solidFill>
              </a:rPr>
              <a:t>升温的定期还没试</a:t>
            </a:r>
            <a:r>
              <a:rPr lang="en-US" altLang="zh-CN" dirty="0">
                <a:solidFill>
                  <a:srgbClr val="C00000"/>
                </a:solidFill>
              </a:rPr>
              <a:t>】</a:t>
            </a:r>
            <a:r>
              <a:rPr lang="zh-CN" altLang="en-US" dirty="0">
                <a:solidFill>
                  <a:srgbClr val="C00000"/>
                </a:solidFill>
              </a:rPr>
              <a:t>。</a:t>
            </a:r>
          </a:p>
          <a:p>
            <a:r>
              <a:rPr lang="zh-CN" altLang="en-US" dirty="0"/>
              <a:t>把时间说成是周期降温</a:t>
            </a:r>
            <a:r>
              <a:rPr lang="en-US" altLang="zh-CN" dirty="0"/>
              <a:t>--</a:t>
            </a:r>
            <a:r>
              <a:rPr lang="zh-CN" altLang="en-US" dirty="0"/>
              <a:t>退出热</a:t>
            </a:r>
            <a:r>
              <a:rPr lang="en-US" altLang="zh-CN" dirty="0"/>
              <a:t>/</a:t>
            </a:r>
            <a:r>
              <a:rPr lang="zh-CN" altLang="en-US" dirty="0"/>
              <a:t>温队列时触发，另外会定期检测冷区域的数据。升温</a:t>
            </a:r>
            <a:r>
              <a:rPr lang="en-US" altLang="zh-CN" dirty="0"/>
              <a:t>—</a:t>
            </a:r>
            <a:r>
              <a:rPr lang="zh-CN" altLang="en-US" dirty="0"/>
              <a:t>进入热</a:t>
            </a:r>
            <a:r>
              <a:rPr lang="en-US" altLang="zh-CN" dirty="0"/>
              <a:t>/</a:t>
            </a:r>
            <a:r>
              <a:rPr lang="zh-CN" altLang="en-US" dirty="0"/>
              <a:t>温队列时触发，另外对于未成功更换的数据，定期检测是否达到标准，达到标准则更换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endParaRPr lang="en-US" altLang="zh-CN" dirty="0"/>
          </a:p>
          <a:p>
            <a:endParaRPr lang="en-US" altLang="zh-CN" dirty="0"/>
          </a:p>
          <a:p>
            <a:r>
              <a:rPr lang="zh-CN" altLang="en-US" b="1" dirty="0">
                <a:solidFill>
                  <a:srgbClr val="0070C0"/>
                </a:solidFill>
              </a:rPr>
              <a:t>升温的方式要改成降温那种方式吗？可以试试。试了下，对于</a:t>
            </a:r>
            <a:r>
              <a:rPr lang="en-US" altLang="zh-CN" b="1" dirty="0">
                <a:solidFill>
                  <a:srgbClr val="0070C0"/>
                </a:solidFill>
              </a:rPr>
              <a:t>hm1</a:t>
            </a:r>
            <a:r>
              <a:rPr lang="zh-CN" altLang="en-US" b="1" dirty="0">
                <a:solidFill>
                  <a:srgbClr val="0070C0"/>
                </a:solidFill>
              </a:rPr>
              <a:t>的话效果明显，时间减少，存储占用减少，对于</a:t>
            </a:r>
            <a:r>
              <a:rPr lang="en-US" altLang="zh-CN" b="1" dirty="0" err="1">
                <a:solidFill>
                  <a:srgbClr val="0070C0"/>
                </a:solidFill>
              </a:rPr>
              <a:t>wdev</a:t>
            </a:r>
            <a:r>
              <a:rPr lang="zh-CN" altLang="en-US" b="1" dirty="0">
                <a:solidFill>
                  <a:srgbClr val="0070C0"/>
                </a:solidFill>
              </a:rPr>
              <a:t>未起丝毫作用，另外两个</a:t>
            </a:r>
            <a:r>
              <a:rPr lang="en-US" altLang="zh-CN" b="1" dirty="0" err="1">
                <a:solidFill>
                  <a:srgbClr val="0070C0"/>
                </a:solidFill>
              </a:rPr>
              <a:t>zipf</a:t>
            </a:r>
            <a:r>
              <a:rPr lang="zh-CN" altLang="en-US" b="1" dirty="0">
                <a:solidFill>
                  <a:srgbClr val="0070C0"/>
                </a:solidFill>
              </a:rPr>
              <a:t>的时间减少，存储占用增加，但是效果与原来的相差不大。</a:t>
            </a:r>
          </a:p>
          <a:p>
            <a:r>
              <a:rPr lang="zh-CN" altLang="en-US" b="1" dirty="0">
                <a:solidFill>
                  <a:srgbClr val="0070C0"/>
                </a:solidFill>
              </a:rPr>
              <a:t>但是更换压缩算法的次数增加很多次。差不多几千次，</a:t>
            </a:r>
            <a:r>
              <a:rPr lang="en-US" altLang="zh-CN" b="1" dirty="0">
                <a:solidFill>
                  <a:srgbClr val="0070C0"/>
                </a:solidFill>
              </a:rPr>
              <a:t>hm1</a:t>
            </a:r>
            <a:r>
              <a:rPr lang="zh-CN" altLang="en-US" b="1" dirty="0">
                <a:solidFill>
                  <a:srgbClr val="0070C0"/>
                </a:solidFill>
              </a:rPr>
              <a:t>增加了</a:t>
            </a:r>
            <a:r>
              <a:rPr lang="en-US" altLang="zh-CN" b="1" dirty="0">
                <a:solidFill>
                  <a:srgbClr val="0070C0"/>
                </a:solidFill>
              </a:rPr>
              <a:t>1600</a:t>
            </a:r>
            <a:r>
              <a:rPr lang="zh-CN" altLang="en-US" b="1" dirty="0">
                <a:solidFill>
                  <a:srgbClr val="0070C0"/>
                </a:solidFill>
              </a:rPr>
              <a:t>次的更换压缩次数左右</a:t>
            </a:r>
          </a:p>
          <a:p>
            <a:r>
              <a:rPr lang="zh-CN" altLang="en-US" b="1" dirty="0">
                <a:solidFill>
                  <a:srgbClr val="0070C0"/>
                </a:solidFill>
              </a:rPr>
              <a:t>就是拿更换次数换效果吧。。。</a:t>
            </a:r>
          </a:p>
          <a:p>
            <a:endParaRPr lang="en-US" altLang="zh-CN" dirty="0"/>
          </a:p>
          <a:p>
            <a:r>
              <a:rPr lang="zh-CN" altLang="en-US" dirty="0"/>
              <a:t>说明如何定义的什么时候转向热，什么时候转向冷的</a:t>
            </a:r>
            <a:endParaRPr lang="en-US" altLang="zh-CN" dirty="0"/>
          </a:p>
          <a:p>
            <a:r>
              <a:rPr lang="zh-CN" altLang="en-US" dirty="0"/>
              <a:t>加上从热队列</a:t>
            </a:r>
            <a:r>
              <a:rPr lang="en-US" altLang="zh-CN" dirty="0"/>
              <a:t>/</a:t>
            </a:r>
            <a:r>
              <a:rPr lang="zh-CN" altLang="en-US" dirty="0"/>
              <a:t>温队列中踢出来作为触发更换算法的点？</a:t>
            </a:r>
          </a:p>
          <a:p>
            <a:endParaRPr lang="en-US" altLang="zh-CN" dirty="0"/>
          </a:p>
          <a:p>
            <a:r>
              <a:rPr lang="zh-CN" altLang="en-US" dirty="0"/>
              <a:t>降温</a:t>
            </a:r>
            <a:r>
              <a:rPr lang="en-US" altLang="zh-CN" dirty="0"/>
              <a:t>--</a:t>
            </a:r>
            <a:r>
              <a:rPr lang="zh-CN" altLang="en-US" dirty="0"/>
              <a:t>退出热</a:t>
            </a:r>
            <a:r>
              <a:rPr lang="en-US" altLang="zh-CN" dirty="0"/>
              <a:t>/</a:t>
            </a:r>
            <a:r>
              <a:rPr lang="zh-CN" altLang="en-US" dirty="0"/>
              <a:t>温队列时触发，另外会定期检测冷区域的数据。升温</a:t>
            </a:r>
            <a:r>
              <a:rPr lang="en-US" altLang="zh-CN" dirty="0"/>
              <a:t>—</a:t>
            </a:r>
            <a:r>
              <a:rPr lang="zh-CN" altLang="en-US" dirty="0"/>
              <a:t>进入热</a:t>
            </a:r>
            <a:r>
              <a:rPr lang="en-US" altLang="zh-CN" dirty="0"/>
              <a:t>/</a:t>
            </a:r>
            <a:r>
              <a:rPr lang="zh-CN" altLang="en-US" dirty="0"/>
              <a:t>温队列时触发，另外对于未成功更换的数据，定期检测是否达到标准，达到标准则更换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solidFill>
                  <a:srgbClr val="C00000"/>
                </a:solidFill>
              </a:rPr>
              <a:t>)</a:t>
            </a:r>
          </a:p>
          <a:p>
            <a:r>
              <a:rPr lang="en-US" altLang="zh-CN" dirty="0">
                <a:solidFill>
                  <a:srgbClr val="C00000"/>
                </a:solidFill>
              </a:rPr>
              <a:t>【</a:t>
            </a:r>
            <a:r>
              <a:rPr lang="zh-CN" altLang="en-US" dirty="0">
                <a:solidFill>
                  <a:srgbClr val="C00000"/>
                </a:solidFill>
              </a:rPr>
              <a:t>升温的定期还没试</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r>
              <a:rPr lang="zh-CN" altLang="en-US" dirty="0">
                <a:solidFill>
                  <a:srgbClr val="C00000"/>
                </a:solidFill>
              </a:rPr>
              <a:t>定期的试了一下，可能会有一些小的效果，但是也是时间减少，存储也会减少，更换次数增加。</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11</a:t>
            </a:fld>
            <a:endParaRPr lang="zh-CN" altLang="en-US"/>
          </a:p>
        </p:txBody>
      </p:sp>
    </p:spTree>
    <p:extLst>
      <p:ext uri="{BB962C8B-B14F-4D97-AF65-F5344CB8AC3E}">
        <p14:creationId xmlns:p14="http://schemas.microsoft.com/office/powerpoint/2010/main" val="225207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①、将更换压缩任务分为优先级不同的；    升温的更换操作优先级较高，降温的优先级较低，要先完成升温的更换，才能执行降温的操作。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②、负载较高的时候，将之前的，目标算法成本小于当前成本 更改为 目标算法小于当前成本</a:t>
            </a:r>
            <a:r>
              <a:rPr lang="en-US" altLang="zh-CN" dirty="0"/>
              <a:t>*0.8</a:t>
            </a:r>
            <a:r>
              <a:rPr lang="zh-CN" altLang="en-US" dirty="0"/>
              <a:t>才可以</a:t>
            </a:r>
            <a:r>
              <a:rPr lang="en-US" altLang="zh-CN" dirty="0"/>
              <a:t>【</a:t>
            </a:r>
            <a:r>
              <a:rPr lang="zh-CN" altLang="en-US" dirty="0"/>
              <a:t>只是个例子</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C00000"/>
                </a:solidFill>
              </a:rPr>
              <a:t>还没有弄</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12</a:t>
            </a:fld>
            <a:endParaRPr lang="zh-CN" altLang="en-US"/>
          </a:p>
        </p:txBody>
      </p:sp>
    </p:spTree>
    <p:extLst>
      <p:ext uri="{BB962C8B-B14F-4D97-AF65-F5344CB8AC3E}">
        <p14:creationId xmlns:p14="http://schemas.microsoft.com/office/powerpoint/2010/main" val="214045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SAOFile</a:t>
            </a:r>
            <a:r>
              <a:rPr lang="zh-CN" altLang="en-US" dirty="0"/>
              <a:t>：</a:t>
            </a:r>
            <a:r>
              <a:rPr lang="en-US" altLang="zh-CN" dirty="0"/>
              <a:t>Binary Data</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15</a:t>
            </a:fld>
            <a:endParaRPr lang="zh-CN" altLang="en-US"/>
          </a:p>
        </p:txBody>
      </p:sp>
    </p:spTree>
    <p:extLst>
      <p:ext uri="{BB962C8B-B14F-4D97-AF65-F5344CB8AC3E}">
        <p14:creationId xmlns:p14="http://schemas.microsoft.com/office/powerpoint/2010/main" val="3497616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Zipf</a:t>
            </a:r>
            <a:r>
              <a:rPr lang="en-US" altLang="zh-CN" dirty="0"/>
              <a:t>  -- </a:t>
            </a:r>
            <a:r>
              <a:rPr lang="zh-CN" altLang="en-US" sz="1200" b="0" i="0" kern="1200" dirty="0">
                <a:solidFill>
                  <a:schemeClr val="tx1"/>
                </a:solidFill>
                <a:effectLst/>
                <a:latin typeface="+mn-lt"/>
                <a:ea typeface="+mn-ea"/>
                <a:cs typeface="+mn-cs"/>
              </a:rPr>
              <a:t>齐普夫定律</a:t>
            </a:r>
            <a:r>
              <a:rPr lang="en-US" altLang="zh-CN" sz="1200" b="0" i="0" kern="1200" baseline="0" dirty="0">
                <a:solidFill>
                  <a:schemeClr val="tx1"/>
                </a:solidFill>
                <a:effectLst/>
                <a:latin typeface="+mn-lt"/>
                <a:ea typeface="+mn-ea"/>
                <a:cs typeface="+mn-cs"/>
              </a:rPr>
              <a:t> -- </a:t>
            </a:r>
            <a:r>
              <a:rPr lang="en-US" altLang="zh-CN" sz="1200" b="0" i="0" kern="1200" dirty="0">
                <a:solidFill>
                  <a:schemeClr val="tx1"/>
                </a:solidFill>
                <a:effectLst/>
                <a:latin typeface="+mn-lt"/>
                <a:ea typeface="+mn-ea"/>
                <a:cs typeface="+mn-cs"/>
              </a:rPr>
              <a:t>0.8 1.2</a:t>
            </a:r>
            <a:r>
              <a:rPr lang="zh-CN" altLang="en-US" sz="1200" b="0" i="0" kern="1200" dirty="0">
                <a:solidFill>
                  <a:schemeClr val="tx1"/>
                </a:solidFill>
                <a:effectLst/>
                <a:latin typeface="+mn-lt"/>
                <a:ea typeface="+mn-ea"/>
                <a:cs typeface="+mn-cs"/>
              </a:rPr>
              <a:t>对应不同的参数</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数值越大，访问</a:t>
            </a:r>
            <a:r>
              <a:rPr lang="zh-CN" altLang="en-US" sz="1200" b="0" i="0" kern="1200">
                <a:solidFill>
                  <a:schemeClr val="tx1"/>
                </a:solidFill>
                <a:effectLst/>
                <a:latin typeface="+mn-lt"/>
                <a:ea typeface="+mn-ea"/>
                <a:cs typeface="+mn-cs"/>
              </a:rPr>
              <a:t>越集中</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MSR-Cambridge  --  </a:t>
            </a:r>
            <a:r>
              <a:rPr lang="zh-CN" altLang="en-US" sz="1200" b="0" i="0" kern="1200" dirty="0">
                <a:solidFill>
                  <a:schemeClr val="tx1"/>
                </a:solidFill>
                <a:effectLst/>
                <a:latin typeface="+mn-lt"/>
                <a:ea typeface="+mn-ea"/>
                <a:cs typeface="+mn-cs"/>
              </a:rPr>
              <a:t>剑桥微软数据中心的工作任务访问历史</a:t>
            </a:r>
            <a:r>
              <a:rPr lang="en-US" altLang="zh-CN" sz="1200" b="0" i="0" kern="1200" dirty="0">
                <a:solidFill>
                  <a:schemeClr val="tx1"/>
                </a:solidFill>
                <a:effectLst/>
                <a:latin typeface="+mn-lt"/>
                <a:ea typeface="+mn-ea"/>
                <a:cs typeface="+mn-cs"/>
              </a:rPr>
              <a:t>trace【</a:t>
            </a:r>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36</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trace</a:t>
            </a:r>
            <a:r>
              <a:rPr lang="zh-CN" altLang="en-US" sz="1200" b="0" i="0" kern="1200" dirty="0">
                <a:solidFill>
                  <a:schemeClr val="tx1"/>
                </a:solidFill>
                <a:effectLst/>
                <a:latin typeface="+mn-lt"/>
                <a:ea typeface="+mn-ea"/>
                <a:cs typeface="+mn-cs"/>
              </a:rPr>
              <a:t>选取其中两个：</a:t>
            </a:r>
            <a:r>
              <a:rPr lang="en-US" altLang="zh-CN" sz="1200" b="0" i="0" kern="1200" dirty="0">
                <a:solidFill>
                  <a:schemeClr val="tx1"/>
                </a:solidFill>
                <a:effectLst/>
                <a:latin typeface="+mn-lt"/>
                <a:ea typeface="+mn-ea"/>
                <a:cs typeface="+mn-cs"/>
              </a:rPr>
              <a:t>hm1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wdev0】</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16</a:t>
            </a:fld>
            <a:endParaRPr lang="zh-CN" altLang="en-US"/>
          </a:p>
        </p:txBody>
      </p:sp>
    </p:spTree>
    <p:extLst>
      <p:ext uri="{BB962C8B-B14F-4D97-AF65-F5344CB8AC3E}">
        <p14:creationId xmlns:p14="http://schemas.microsoft.com/office/powerpoint/2010/main" val="201739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18</a:t>
            </a:fld>
            <a:endParaRPr lang="zh-CN" altLang="en-US"/>
          </a:p>
        </p:txBody>
      </p:sp>
    </p:spTree>
    <p:extLst>
      <p:ext uri="{BB962C8B-B14F-4D97-AF65-F5344CB8AC3E}">
        <p14:creationId xmlns:p14="http://schemas.microsoft.com/office/powerpoint/2010/main" val="331686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、说明后续什么想法</a:t>
            </a:r>
            <a:endParaRPr lang="en-US" altLang="zh-CN" dirty="0"/>
          </a:p>
          <a:p>
            <a:r>
              <a:rPr lang="en-US" altLang="zh-CN" dirty="0"/>
              <a:t>2</a:t>
            </a:r>
            <a:r>
              <a:rPr lang="zh-CN" altLang="en-US" dirty="0"/>
              <a:t>、有这些想法的原因</a:t>
            </a:r>
            <a:endParaRPr lang="en-US" altLang="zh-CN" dirty="0"/>
          </a:p>
          <a:p>
            <a:r>
              <a:rPr lang="en-US" altLang="zh-CN" dirty="0"/>
              <a:t>3</a:t>
            </a:r>
            <a:r>
              <a:rPr lang="zh-CN" altLang="en-US" dirty="0"/>
              <a:t>、这些想法的可行性</a:t>
            </a:r>
            <a:endParaRPr lang="en-US" altLang="zh-CN" dirty="0"/>
          </a:p>
          <a:p>
            <a:endParaRPr lang="en-US" altLang="zh-CN" dirty="0"/>
          </a:p>
          <a:p>
            <a:r>
              <a:rPr lang="zh-CN" altLang="en-US" dirty="0"/>
              <a:t>√数据温度识别改</a:t>
            </a:r>
            <a:r>
              <a:rPr lang="en-US" altLang="zh-CN" dirty="0"/>
              <a:t>-</a:t>
            </a:r>
            <a:r>
              <a:rPr lang="zh-CN" altLang="en-US" dirty="0"/>
              <a:t>已做</a:t>
            </a:r>
            <a:endParaRPr lang="en-US" altLang="zh-CN" dirty="0"/>
          </a:p>
          <a:p>
            <a:r>
              <a:rPr lang="zh-CN" altLang="en-US" dirty="0"/>
              <a:t>√动态队列长度调整</a:t>
            </a:r>
            <a:r>
              <a:rPr lang="en-US" altLang="zh-CN" dirty="0"/>
              <a:t>-</a:t>
            </a:r>
            <a:r>
              <a:rPr lang="zh-CN" altLang="en-US" dirty="0"/>
              <a:t>已做，但是没啥效果。</a:t>
            </a:r>
            <a:endParaRPr lang="en-US" altLang="zh-CN" dirty="0"/>
          </a:p>
          <a:p>
            <a:r>
              <a:rPr lang="en-US" altLang="zh-CN" dirty="0"/>
              <a:t>×</a:t>
            </a:r>
            <a:r>
              <a:rPr lang="zh-CN" altLang="en-US" dirty="0"/>
              <a:t>未来访问概率预测</a:t>
            </a:r>
            <a:r>
              <a:rPr lang="en-US" altLang="zh-CN" dirty="0"/>
              <a:t>-</a:t>
            </a:r>
            <a:r>
              <a:rPr lang="zh-CN" altLang="en-US" dirty="0"/>
              <a:t>未做</a:t>
            </a:r>
            <a:endParaRPr lang="en-US" altLang="zh-CN" dirty="0"/>
          </a:p>
          <a:p>
            <a:r>
              <a:rPr lang="zh-CN" altLang="en-US" dirty="0"/>
              <a:t>规正</a:t>
            </a:r>
            <a:r>
              <a:rPr lang="en-US" altLang="zh-CN" dirty="0" err="1"/>
              <a:t>zipf</a:t>
            </a:r>
            <a:r>
              <a:rPr lang="zh-CN" altLang="en-US" dirty="0"/>
              <a:t>分布下的文件大小分布</a:t>
            </a:r>
            <a:endParaRPr lang="en-US" altLang="zh-CN" dirty="0"/>
          </a:p>
          <a:p>
            <a:r>
              <a:rPr lang="zh-CN" altLang="en-US" dirty="0"/>
              <a:t>√读写比率</a:t>
            </a:r>
            <a:r>
              <a:rPr lang="en-US" altLang="zh-CN" dirty="0"/>
              <a:t>—</a:t>
            </a:r>
            <a:r>
              <a:rPr lang="zh-CN" altLang="en-US" dirty="0"/>
              <a:t>写操作：写入的新文件。读操作：读取已写入的文件。</a:t>
            </a:r>
            <a:endParaRPr lang="en-US" altLang="zh-CN" dirty="0"/>
          </a:p>
          <a:p>
            <a:r>
              <a:rPr lang="en-US" altLang="zh-CN" dirty="0"/>
              <a:t>hm_1:</a:t>
            </a:r>
            <a:r>
              <a:rPr lang="zh-CN" altLang="en-US" dirty="0"/>
              <a:t>读写比例：</a:t>
            </a:r>
            <a:r>
              <a:rPr lang="en-US" altLang="zh-CN" dirty="0"/>
              <a:t>99:1[</a:t>
            </a:r>
            <a:r>
              <a:rPr lang="zh-CN" altLang="en-US" dirty="0"/>
              <a:t>写操作数就是文件总数，自己也可以加一些，毕竟总会有没有访问到的数据的</a:t>
            </a:r>
            <a:r>
              <a:rPr lang="en-US" altLang="zh-CN" dirty="0"/>
              <a:t>]—</a:t>
            </a:r>
            <a:r>
              <a:rPr lang="zh-CN" altLang="en-US" dirty="0"/>
              <a:t>花了两个小时考虑这个问题。</a:t>
            </a:r>
            <a:r>
              <a:rPr lang="en-US" altLang="zh-CN" dirty="0"/>
              <a:t>&gt;&lt;…</a:t>
            </a:r>
          </a:p>
          <a:p>
            <a:r>
              <a:rPr lang="en-US" altLang="zh-CN" dirty="0"/>
              <a:t>×</a:t>
            </a:r>
            <a:r>
              <a:rPr lang="zh-CN" altLang="en-US" dirty="0"/>
              <a:t>充分考虑成本模型可信性</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0F12153-377E-4E96-A146-808FC0F36773}" type="slidenum">
              <a:rPr lang="zh-CN" altLang="en-US" smtClean="0"/>
              <a:t>21</a:t>
            </a:fld>
            <a:endParaRPr lang="zh-CN" altLang="en-US"/>
          </a:p>
        </p:txBody>
      </p:sp>
    </p:spTree>
    <p:extLst>
      <p:ext uri="{BB962C8B-B14F-4D97-AF65-F5344CB8AC3E}">
        <p14:creationId xmlns:p14="http://schemas.microsoft.com/office/powerpoint/2010/main" val="2000255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描述成本模型中用到的成本的计算过程以及定义？存储成本，访问成本，更换成本</a:t>
            </a:r>
            <a:r>
              <a:rPr lang="en-US" altLang="zh-CN" dirty="0"/>
              <a:t>【</a:t>
            </a:r>
            <a:r>
              <a:rPr lang="zh-CN" altLang="en-US" dirty="0"/>
              <a:t>如何选择最大的压缩</a:t>
            </a:r>
            <a:r>
              <a:rPr lang="en-US" altLang="zh-CN" dirty="0"/>
              <a:t>/</a:t>
            </a:r>
            <a:r>
              <a:rPr lang="zh-CN" altLang="en-US" dirty="0"/>
              <a:t>解压缩时间作为成本</a:t>
            </a:r>
            <a:r>
              <a:rPr lang="en-US" altLang="zh-CN" dirty="0"/>
              <a:t>】</a:t>
            </a:r>
          </a:p>
          <a:p>
            <a:r>
              <a:rPr lang="zh-CN" altLang="en-US" dirty="0"/>
              <a:t>以及最终将成本定义为</a:t>
            </a:r>
            <a:r>
              <a:rPr lang="en-US" altLang="zh-CN" dirty="0"/>
              <a:t>xxx</a:t>
            </a:r>
            <a:r>
              <a:rPr lang="zh-CN" altLang="en-US" dirty="0"/>
              <a:t>？</a:t>
            </a:r>
            <a:r>
              <a:rPr lang="en-US" altLang="zh-CN" dirty="0"/>
              <a:t>【</a:t>
            </a:r>
            <a:r>
              <a:rPr lang="zh-CN" altLang="en-US" dirty="0"/>
              <a:t>最终一个成本的定义公式</a:t>
            </a:r>
            <a:r>
              <a:rPr lang="en-US" altLang="zh-CN" dirty="0"/>
              <a:t>】</a:t>
            </a:r>
          </a:p>
          <a:p>
            <a:r>
              <a:rPr lang="zh-CN" altLang="en-US" dirty="0"/>
              <a:t>参考：</a:t>
            </a:r>
            <a:r>
              <a:rPr lang="en-US" altLang="zh-CN" dirty="0"/>
              <a:t>Online cost optimization algorithm for </a:t>
            </a:r>
            <a:r>
              <a:rPr lang="en-US" altLang="zh-CN" dirty="0" err="1"/>
              <a:t>tierd</a:t>
            </a:r>
            <a:r>
              <a:rPr lang="en-US" altLang="zh-CN" dirty="0"/>
              <a:t> cloud storage services / to_transfer_or_not_an_online_cost_optimization_algorithm_for_using_two_tier_storage_as_a_service_clouds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说明公式，怎样进行归一化的，这样计算成本的方式是否</a:t>
            </a:r>
            <a:r>
              <a:rPr lang="en-US" altLang="zh-CN" dirty="0"/>
              <a:t>ok</a:t>
            </a:r>
            <a:r>
              <a:rPr lang="zh-CN" altLang="en-US" dirty="0"/>
              <a:t>？</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22</a:t>
            </a:fld>
            <a:endParaRPr lang="zh-CN" altLang="en-US"/>
          </a:p>
        </p:txBody>
      </p:sp>
    </p:spTree>
    <p:extLst>
      <p:ext uri="{BB962C8B-B14F-4D97-AF65-F5344CB8AC3E}">
        <p14:creationId xmlns:p14="http://schemas.microsoft.com/office/powerpoint/2010/main" val="2720310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23</a:t>
            </a:fld>
            <a:endParaRPr lang="zh-CN" altLang="en-US"/>
          </a:p>
        </p:txBody>
      </p:sp>
    </p:spTree>
    <p:extLst>
      <p:ext uri="{BB962C8B-B14F-4D97-AF65-F5344CB8AC3E}">
        <p14:creationId xmlns:p14="http://schemas.microsoft.com/office/powerpoint/2010/main" val="2135060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之前想的和</a:t>
            </a:r>
            <a:r>
              <a:rPr lang="en-US" altLang="zh-CN" dirty="0"/>
              <a:t>double </a:t>
            </a:r>
            <a:r>
              <a:rPr lang="en-US" altLang="zh-CN" dirty="0" err="1"/>
              <a:t>lru</a:t>
            </a:r>
            <a:r>
              <a:rPr lang="zh-CN" altLang="en-US" dirty="0"/>
              <a:t>对比，是在不同队列长度上的效果的比较，因为不同队列长度的效果差不多，所以就把这个想法给否决了。</a:t>
            </a:r>
            <a:endParaRPr lang="en-US" altLang="zh-CN" dirty="0"/>
          </a:p>
          <a:p>
            <a:r>
              <a:rPr lang="zh-CN" altLang="en-US" dirty="0"/>
              <a:t>但是在这里，分</a:t>
            </a:r>
            <a:r>
              <a:rPr lang="en-US" altLang="zh-CN" dirty="0"/>
              <a:t>4</a:t>
            </a:r>
            <a:r>
              <a:rPr lang="zh-CN" altLang="en-US" dirty="0"/>
              <a:t>阶段的效果对比，应该是</a:t>
            </a:r>
            <a:r>
              <a:rPr lang="en-US" altLang="zh-CN" dirty="0"/>
              <a:t>ok</a:t>
            </a:r>
            <a:r>
              <a:rPr lang="zh-CN" altLang="en-US" dirty="0"/>
              <a:t>的；</a:t>
            </a:r>
            <a:r>
              <a:rPr lang="en-US" altLang="zh-CN" dirty="0"/>
              <a:t>【</a:t>
            </a:r>
            <a:r>
              <a:rPr lang="zh-CN" altLang="en-US" dirty="0"/>
              <a:t>搞完</a:t>
            </a:r>
            <a:r>
              <a:rPr lang="en-US" altLang="zh-CN" dirty="0" err="1"/>
              <a:t>zipf</a:t>
            </a:r>
            <a:r>
              <a:rPr lang="zh-CN" altLang="en-US" dirty="0"/>
              <a:t>文件分布之后，弄一下。弄成柱状图。</a:t>
            </a:r>
            <a:r>
              <a:rPr lang="en-US" altLang="zh-CN" dirty="0"/>
              <a:t>/ </a:t>
            </a:r>
            <a:r>
              <a:rPr lang="zh-CN" altLang="en-US" dirty="0"/>
              <a:t>或者在前面柱状图那里进行对比图。</a:t>
            </a:r>
            <a:r>
              <a:rPr lang="en-US" altLang="zh-CN" dirty="0"/>
              <a:t>】</a:t>
            </a:r>
          </a:p>
          <a:p>
            <a:r>
              <a:rPr lang="zh-CN" altLang="en-US" dirty="0"/>
              <a:t>不是成热点数据的</a:t>
            </a:r>
            <a:r>
              <a:rPr lang="en-US" altLang="zh-CN" dirty="0"/>
              <a:t>trace</a:t>
            </a:r>
            <a:r>
              <a:rPr lang="zh-CN" altLang="en-US" dirty="0"/>
              <a:t>，访问延迟都是逐渐增加的？</a:t>
            </a:r>
            <a:r>
              <a:rPr lang="en-US" altLang="zh-CN" dirty="0"/>
              <a:t>【</a:t>
            </a:r>
            <a:r>
              <a:rPr lang="zh-CN" altLang="en-US" dirty="0"/>
              <a:t>因为转冷之后还会有零星的几个冷数据会被访问，所以</a:t>
            </a:r>
            <a:r>
              <a:rPr lang="en-US" altLang="zh-CN" dirty="0"/>
              <a:t>normal</a:t>
            </a:r>
            <a:r>
              <a:rPr lang="zh-CN" altLang="en-US" dirty="0"/>
              <a:t>会比热点数据的访问时间增加的多一些。</a:t>
            </a:r>
            <a:r>
              <a:rPr lang="en-US" altLang="zh-CN" dirty="0"/>
              <a:t>】</a:t>
            </a:r>
          </a:p>
          <a:p>
            <a:endParaRPr lang="en-US" altLang="zh-CN" dirty="0"/>
          </a:p>
          <a:p>
            <a:r>
              <a:rPr lang="en-US" altLang="zh-CN" dirty="0"/>
              <a:t>Zipf0.8</a:t>
            </a:r>
            <a:r>
              <a:rPr lang="zh-CN" altLang="en-US" dirty="0"/>
              <a:t>用的是</a:t>
            </a:r>
            <a:r>
              <a:rPr lang="en-US" altLang="zh-CN" dirty="0"/>
              <a:t>6500_500000</a:t>
            </a:r>
          </a:p>
          <a:p>
            <a:r>
              <a:rPr lang="en-US" altLang="zh-CN" dirty="0"/>
              <a:t>Zipf1.2</a:t>
            </a:r>
            <a:r>
              <a:rPr lang="zh-CN" altLang="en-US" dirty="0"/>
              <a:t>用的是</a:t>
            </a:r>
            <a:r>
              <a:rPr lang="en-US" altLang="zh-CN" dirty="0"/>
              <a:t>7000_500000</a:t>
            </a:r>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24</a:t>
            </a:fld>
            <a:endParaRPr lang="zh-CN" altLang="en-US"/>
          </a:p>
        </p:txBody>
      </p:sp>
    </p:spTree>
    <p:extLst>
      <p:ext uri="{BB962C8B-B14F-4D97-AF65-F5344CB8AC3E}">
        <p14:creationId xmlns:p14="http://schemas.microsoft.com/office/powerpoint/2010/main" val="1639782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12153-377E-4E96-A146-808FC0F36773}" type="slidenum">
              <a:rPr lang="zh-CN" altLang="en-US" smtClean="0"/>
              <a:t>29</a:t>
            </a:fld>
            <a:endParaRPr lang="zh-CN" altLang="en-US"/>
          </a:p>
        </p:txBody>
      </p:sp>
    </p:spTree>
    <p:extLst>
      <p:ext uri="{BB962C8B-B14F-4D97-AF65-F5344CB8AC3E}">
        <p14:creationId xmlns:p14="http://schemas.microsoft.com/office/powerpoint/2010/main" val="420829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微软雅黑" panose="020B0503020204020204" pitchFamily="34" charset="-122"/>
                <a:ea typeface="微软雅黑" panose="020B0503020204020204" pitchFamily="34" charset="-122"/>
              </a:rPr>
              <a:t>① 数据温度识别的优化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从文件价值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包含了文件大小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计算热度值入手？</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和</a:t>
            </a:r>
            <a:r>
              <a:rPr lang="zh-CN" altLang="en-US" sz="1200" b="1" dirty="0">
                <a:solidFill>
                  <a:srgbClr val="6C9CC4"/>
                </a:solidFill>
                <a:latin typeface="微软雅黑" panose="020B0503020204020204" pitchFamily="34" charset="-122"/>
                <a:ea typeface="微软雅黑" panose="020B0503020204020204" pitchFamily="34" charset="-122"/>
              </a:rPr>
              <a:t>动态阈值</a:t>
            </a:r>
            <a:r>
              <a:rPr lang="en-US" altLang="zh-CN" sz="1200" b="1" dirty="0">
                <a:solidFill>
                  <a:srgbClr val="6C9CC4"/>
                </a:solidFill>
                <a:latin typeface="微软雅黑" panose="020B0503020204020204" pitchFamily="34" charset="-122"/>
                <a:ea typeface="微软雅黑" panose="020B0503020204020204" pitchFamily="34" charset="-122"/>
              </a:rPr>
              <a:t>/</a:t>
            </a:r>
            <a:r>
              <a:rPr lang="zh-CN" altLang="en-US" sz="1200" b="1" dirty="0">
                <a:solidFill>
                  <a:srgbClr val="6C9CC4"/>
                </a:solidFill>
                <a:latin typeface="微软雅黑" panose="020B0503020204020204" pitchFamily="34" charset="-122"/>
                <a:ea typeface="微软雅黑" panose="020B0503020204020204" pitchFamily="34" charset="-122"/>
              </a:rPr>
              <a:t>队列长度的调整</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简单弄了一下 </a:t>
            </a:r>
            <a:r>
              <a:rPr lang="zh-CN" altLang="en-US" sz="1200" b="1" dirty="0">
                <a:solidFill>
                  <a:srgbClr val="C00000"/>
                </a:solidFill>
                <a:latin typeface="微软雅黑" panose="020B0503020204020204" pitchFamily="34" charset="-122"/>
                <a:ea typeface="微软雅黑" panose="020B0503020204020204" pitchFamily="34" charset="-122"/>
              </a:rPr>
              <a:t>√</a:t>
            </a:r>
            <a:endParaRPr lang="en-US" altLang="zh-CN" sz="12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② 在线调整机制中的</a:t>
            </a:r>
            <a:r>
              <a:rPr lang="zh-CN" altLang="en-US" sz="1200" b="1" dirty="0">
                <a:solidFill>
                  <a:srgbClr val="C00000"/>
                </a:solidFill>
                <a:latin typeface="微软雅黑" panose="020B0503020204020204" pitchFamily="34" charset="-122"/>
                <a:ea typeface="微软雅黑" panose="020B0503020204020204" pitchFamily="34" charset="-122"/>
              </a:rPr>
              <a:t>未来访问频率预测</a:t>
            </a:r>
            <a:r>
              <a:rPr lang="en-US" altLang="zh-CN" sz="1200" dirty="0">
                <a:latin typeface="微软雅黑" panose="020B0503020204020204" pitchFamily="34" charset="-122"/>
                <a:ea typeface="微软雅黑" panose="020B0503020204020204" pitchFamily="34" charset="-122"/>
              </a:rPr>
              <a:t>【</a:t>
            </a:r>
            <a:r>
              <a:rPr lang="en-US" altLang="zh-CN" sz="1200" b="1" dirty="0">
                <a:solidFill>
                  <a:srgbClr val="6C9CC4"/>
                </a:solidFill>
                <a:latin typeface="微软雅黑" panose="020B0503020204020204" pitchFamily="34" charset="-122"/>
                <a:ea typeface="微软雅黑" panose="020B0503020204020204" pitchFamily="34" charset="-122"/>
              </a:rPr>
              <a:t>Kalman</a:t>
            </a:r>
            <a:r>
              <a:rPr lang="zh-CN" altLang="en-US" sz="1200" b="1" dirty="0">
                <a:solidFill>
                  <a:srgbClr val="6C9CC4"/>
                </a:solidFill>
                <a:latin typeface="微软雅黑" panose="020B0503020204020204" pitchFamily="34" charset="-122"/>
                <a:ea typeface="微软雅黑" panose="020B0503020204020204" pitchFamily="34" charset="-122"/>
              </a:rPr>
              <a:t>滤波？</a:t>
            </a:r>
            <a:r>
              <a:rPr lang="en-US" altLang="zh-CN"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在对于数据转热但是没能成功转为</a:t>
            </a:r>
            <a:r>
              <a:rPr lang="en-US" altLang="zh-CN" sz="1200" dirty="0">
                <a:latin typeface="微软雅黑" panose="020B0503020204020204" pitchFamily="34" charset="-122"/>
                <a:ea typeface="微软雅黑" panose="020B0503020204020204" pitchFamily="34" charset="-122"/>
              </a:rPr>
              <a:t>none</a:t>
            </a:r>
            <a:r>
              <a:rPr lang="zh-CN" altLang="en-US" sz="1200" dirty="0">
                <a:latin typeface="微软雅黑" panose="020B0503020204020204" pitchFamily="34" charset="-122"/>
                <a:ea typeface="微软雅黑" panose="020B0503020204020204" pitchFamily="34" charset="-122"/>
              </a:rPr>
              <a:t>的数据，没有定期查看是否会再次满足要求。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弄过了没啥用，对</a:t>
            </a:r>
            <a:r>
              <a:rPr lang="en-US" altLang="zh-CN" sz="1200" dirty="0">
                <a:latin typeface="微软雅黑" panose="020B0503020204020204" pitchFamily="34" charset="-122"/>
                <a:ea typeface="微软雅黑" panose="020B0503020204020204" pitchFamily="34" charset="-122"/>
              </a:rPr>
              <a:t>hm1</a:t>
            </a:r>
            <a:r>
              <a:rPr lang="zh-CN" altLang="en-US" sz="1200" dirty="0">
                <a:latin typeface="微软雅黑" panose="020B0503020204020204" pitchFamily="34" charset="-122"/>
                <a:ea typeface="微软雅黑" panose="020B0503020204020204" pitchFamily="34" charset="-122"/>
              </a:rPr>
              <a:t>和</a:t>
            </a:r>
            <a:r>
              <a:rPr lang="en-US" altLang="zh-CN" sz="1200" dirty="0" err="1">
                <a:latin typeface="微软雅黑" panose="020B0503020204020204" pitchFamily="34" charset="-122"/>
                <a:ea typeface="微软雅黑" panose="020B0503020204020204" pitchFamily="34" charset="-122"/>
              </a:rPr>
              <a:t>wdev</a:t>
            </a:r>
            <a:r>
              <a:rPr lang="zh-CN" altLang="en-US" sz="1200" dirty="0">
                <a:latin typeface="微软雅黑" panose="020B0503020204020204" pitchFamily="34" charset="-122"/>
                <a:ea typeface="微软雅黑" panose="020B0503020204020204" pitchFamily="34" charset="-122"/>
              </a:rPr>
              <a:t>有一点点平衡的提升。 </a:t>
            </a:r>
            <a:r>
              <a:rPr lang="zh-CN" altLang="en-US" sz="1200" b="1" dirty="0">
                <a:solidFill>
                  <a:srgbClr val="C00000"/>
                </a:solidFill>
                <a:latin typeface="微软雅黑" panose="020B0503020204020204" pitchFamily="34" charset="-122"/>
                <a:ea typeface="微软雅黑" panose="020B0503020204020204" pitchFamily="34" charset="-122"/>
              </a:rPr>
              <a:t>√</a:t>
            </a:r>
            <a:endParaRPr lang="en-US" altLang="zh-CN" sz="1200" b="1" dirty="0">
              <a:solidFill>
                <a:srgbClr val="C00000"/>
              </a:solidFill>
              <a:latin typeface="微软雅黑" panose="020B0503020204020204" pitchFamily="34" charset="-122"/>
              <a:ea typeface="微软雅黑" panose="020B0503020204020204" pitchFamily="34" charset="-122"/>
            </a:endParaRPr>
          </a:p>
          <a:p>
            <a:endParaRPr lang="en-US" altLang="zh-CN" dirty="0"/>
          </a:p>
          <a:p>
            <a:r>
              <a:rPr lang="zh-CN" altLang="en-US" dirty="0"/>
              <a:t>评估平衡性的</a:t>
            </a:r>
            <a:r>
              <a:rPr lang="en-US" altLang="zh-CN" b="1" dirty="0">
                <a:solidFill>
                  <a:srgbClr val="FF0000"/>
                </a:solidFill>
              </a:rPr>
              <a:t>F</a:t>
            </a:r>
            <a:r>
              <a:rPr lang="zh-CN" altLang="en-US" b="1" dirty="0">
                <a:solidFill>
                  <a:srgbClr val="FF0000"/>
                </a:solidFill>
              </a:rPr>
              <a:t>值</a:t>
            </a:r>
            <a:r>
              <a:rPr lang="zh-CN" altLang="en-US" dirty="0"/>
              <a:t>？</a:t>
            </a:r>
            <a:r>
              <a:rPr lang="en-US" altLang="zh-CN" dirty="0"/>
              <a:t> </a:t>
            </a:r>
            <a:r>
              <a:rPr lang="zh-CN" altLang="en-US" dirty="0"/>
              <a:t>速度</a:t>
            </a:r>
            <a:r>
              <a:rPr lang="en-US" altLang="zh-CN" dirty="0"/>
              <a:t>p&amp;</a:t>
            </a:r>
            <a:r>
              <a:rPr lang="zh-CN" altLang="en-US" dirty="0"/>
              <a:t>大小</a:t>
            </a:r>
            <a:r>
              <a:rPr lang="en-US" altLang="zh-CN" dirty="0"/>
              <a:t>r </a:t>
            </a:r>
            <a:r>
              <a:rPr lang="en-US" altLang="zh-CN" dirty="0">
                <a:sym typeface="Wingdings" panose="05000000000000000000" pitchFamily="2" charset="2"/>
              </a:rPr>
              <a:t> </a:t>
            </a:r>
            <a:r>
              <a:rPr lang="en-US" altLang="zh-CN" dirty="0"/>
              <a:t>F=(2*p*r)/(</a:t>
            </a:r>
            <a:r>
              <a:rPr lang="en-US" altLang="zh-CN" dirty="0" err="1"/>
              <a:t>p+r</a:t>
            </a:r>
            <a:r>
              <a:rPr lang="en-US" altLang="zh-CN" dirty="0"/>
              <a:t>)</a:t>
            </a:r>
          </a:p>
          <a:p>
            <a:r>
              <a:rPr lang="zh-CN" altLang="en-US" dirty="0"/>
              <a:t>使用</a:t>
            </a:r>
            <a:r>
              <a:rPr lang="en-US" altLang="zh-CN" dirty="0"/>
              <a:t>F</a:t>
            </a:r>
            <a:r>
              <a:rPr lang="zh-CN" altLang="en-US" dirty="0"/>
              <a:t>值的话，与</a:t>
            </a:r>
            <a:r>
              <a:rPr lang="en-US" altLang="zh-CN" dirty="0"/>
              <a:t>lz4</a:t>
            </a:r>
            <a:r>
              <a:rPr lang="zh-CN" altLang="en-US" dirty="0"/>
              <a:t>相比效果就不是特别明显了。与原来的</a:t>
            </a:r>
            <a:r>
              <a:rPr lang="en-US" altLang="zh-CN" dirty="0" err="1"/>
              <a:t>cr</a:t>
            </a:r>
            <a:r>
              <a:rPr lang="en-US" altLang="zh-CN" dirty="0"/>
              <a:t>/time</a:t>
            </a:r>
            <a:r>
              <a:rPr lang="zh-CN" altLang="en-US" dirty="0"/>
              <a:t>相比</a:t>
            </a:r>
            <a:r>
              <a:rPr lang="en-US" altLang="zh-CN" dirty="0" err="1"/>
              <a:t>hec</a:t>
            </a:r>
            <a:r>
              <a:rPr lang="zh-CN" altLang="en-US" dirty="0"/>
              <a:t>差不多，</a:t>
            </a:r>
            <a:r>
              <a:rPr lang="en-US" altLang="zh-CN" dirty="0"/>
              <a:t>lz4</a:t>
            </a:r>
            <a:r>
              <a:rPr lang="zh-CN" altLang="en-US" dirty="0"/>
              <a:t>提高的较多</a:t>
            </a:r>
            <a:endParaRPr lang="en-US" altLang="zh-CN" dirty="0"/>
          </a:p>
          <a:p>
            <a:r>
              <a:rPr lang="zh-CN" altLang="en-US" dirty="0"/>
              <a:t>或者</a:t>
            </a:r>
            <a:r>
              <a:rPr lang="en-US" altLang="zh-CN" b="1" dirty="0">
                <a:solidFill>
                  <a:srgbClr val="FF0000"/>
                </a:solidFill>
              </a:rPr>
              <a:t>CR/Latency</a:t>
            </a:r>
            <a:endParaRPr lang="zh-CN" altLang="en-US" b="1" dirty="0">
              <a:solidFill>
                <a:srgbClr val="FF0000"/>
              </a:solidFill>
            </a:endParaRPr>
          </a:p>
          <a:p>
            <a:endParaRPr lang="en-US" altLang="zh-CN" dirty="0"/>
          </a:p>
          <a:p>
            <a:r>
              <a:rPr lang="zh-CN" altLang="en-US" dirty="0"/>
              <a:t>后续：</a:t>
            </a:r>
            <a:endParaRPr lang="en-US" altLang="zh-CN" dirty="0"/>
          </a:p>
          <a:p>
            <a:r>
              <a:rPr lang="zh-CN" altLang="en-US" dirty="0"/>
              <a:t>温度识别方面：外面加一个布隆过滤器，提前筛选冷数据？</a:t>
            </a:r>
            <a:endParaRPr lang="en-US" altLang="zh-CN" dirty="0"/>
          </a:p>
          <a:p>
            <a:r>
              <a:rPr lang="zh-CN" altLang="en-US" dirty="0"/>
              <a:t>未来访问频率的预测？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0F12153-377E-4E96-A146-808FC0F36773}" type="slidenum">
              <a:rPr lang="zh-CN" altLang="en-US" smtClean="0"/>
              <a:t>2</a:t>
            </a:fld>
            <a:endParaRPr lang="zh-CN" altLang="en-US"/>
          </a:p>
        </p:txBody>
      </p:sp>
    </p:spTree>
    <p:extLst>
      <p:ext uri="{BB962C8B-B14F-4D97-AF65-F5344CB8AC3E}">
        <p14:creationId xmlns:p14="http://schemas.microsoft.com/office/powerpoint/2010/main" val="2709028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F12153-377E-4E96-A146-808FC0F36773}" type="slidenum">
              <a:rPr lang="zh-CN" altLang="en-US" smtClean="0"/>
              <a:t>30</a:t>
            </a:fld>
            <a:endParaRPr lang="zh-CN" altLang="en-US"/>
          </a:p>
        </p:txBody>
      </p:sp>
    </p:spTree>
    <p:extLst>
      <p:ext uri="{BB962C8B-B14F-4D97-AF65-F5344CB8AC3E}">
        <p14:creationId xmlns:p14="http://schemas.microsoft.com/office/powerpoint/2010/main" val="134728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总体模型框架图</a:t>
            </a:r>
            <a:r>
              <a:rPr lang="en-US" altLang="zh-CN" dirty="0"/>
              <a:t>—</a:t>
            </a:r>
            <a:r>
              <a:rPr lang="zh-CN" altLang="en-US" dirty="0"/>
              <a:t>丑，需要改！！！</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3</a:t>
            </a:fld>
            <a:endParaRPr lang="zh-CN" altLang="en-US"/>
          </a:p>
        </p:txBody>
      </p:sp>
    </p:spTree>
    <p:extLst>
      <p:ext uri="{BB962C8B-B14F-4D97-AF65-F5344CB8AC3E}">
        <p14:creationId xmlns:p14="http://schemas.microsoft.com/office/powerpoint/2010/main" val="64474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衰减系数：原来热度</a:t>
                </a:r>
                <a:r>
                  <a:rPr lang="en-US" altLang="zh-CN" dirty="0"/>
                  <a:t>/</a:t>
                </a:r>
                <a:r>
                  <a:rPr lang="zh-CN" altLang="en-US" dirty="0"/>
                  <a:t>原来热度</a:t>
                </a:r>
                <a:r>
                  <a:rPr lang="en-US" altLang="zh-CN" dirty="0"/>
                  <a:t>+</a:t>
                </a: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r>
                  <a:rPr lang="en-US" altLang="zh-CN" dirty="0"/>
                  <a:t>---</a:t>
                </a:r>
                <a:r>
                  <a:rPr lang="zh-CN" altLang="en-US" dirty="0"/>
                  <a:t>表示：其中除以队列大小表示的是假设队列中的每一个数据至少访问一次，那么一共有几轮访问。全局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温队列的次数说的就是未命中队列的次数</a:t>
                </a:r>
                <a:r>
                  <a:rPr lang="en-US" altLang="zh-CN" dirty="0"/>
                  <a:t>c</a:t>
                </a:r>
                <a:r>
                  <a:rPr lang="zh-CN" altLang="en-US" dirty="0"/>
                  <a:t>，然后用这个次数除以队列长度就</a:t>
                </a:r>
                <a:r>
                  <a:rPr lang="en-US" altLang="zh-CN" dirty="0"/>
                  <a:t>=</a:t>
                </a:r>
                <a:r>
                  <a:rPr lang="zh-CN" altLang="en-US" dirty="0"/>
                  <a:t>为访问到的轮数。</a:t>
                </a:r>
                <a:endParaRPr lang="en-US" altLang="zh-CN" dirty="0"/>
              </a:p>
              <a:p>
                <a14:m>
                  <m:oMathPara xmlns:m="http://schemas.openxmlformats.org/officeDocument/2006/math">
                    <m:oMathParaPr>
                      <m:jc m:val="centerGroup"/>
                    </m:oMathParaPr>
                    <m:oMath xmlns:m="http://schemas.openxmlformats.org/officeDocument/2006/math">
                      <m:r>
                        <a:rPr lang="en-US" altLang="zh-CN" sz="1200" b="1" i="1" smtClean="0">
                          <a:solidFill>
                            <a:srgbClr val="0070C0"/>
                          </a:solidFill>
                          <a:latin typeface="Cambria Math" panose="02040503050406030204" pitchFamily="18" charset="0"/>
                        </a:rPr>
                        <m:t>𝒓</m:t>
                      </m:r>
                      <m:r>
                        <a:rPr lang="en-US" altLang="zh-CN" sz="1200" b="1" i="1" smtClean="0">
                          <a:solidFill>
                            <a:srgbClr val="0070C0"/>
                          </a:solidFill>
                          <a:latin typeface="Cambria Math" panose="02040503050406030204" pitchFamily="18" charset="0"/>
                        </a:rPr>
                        <m:t>=</m:t>
                      </m:r>
                      <m:f>
                        <m:fPr>
                          <m:ctrlPr>
                            <a:rPr lang="en-US" altLang="zh-CN" sz="1200" b="1" i="1">
                              <a:solidFill>
                                <a:srgbClr val="0070C0"/>
                              </a:solidFill>
                              <a:latin typeface="Cambria Math" panose="02040503050406030204" pitchFamily="18" charset="0"/>
                            </a:rPr>
                          </m:ctrlPr>
                        </m:fPr>
                        <m:num>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𝒉𝒆𝒂𝒕𝑽𝒂𝒍𝒖𝒆</m:t>
                              </m:r>
                            </m:e>
                            <m:sub>
                              <m:r>
                                <a:rPr lang="en-US" altLang="zh-CN" sz="1200" b="1" i="1">
                                  <a:solidFill>
                                    <a:srgbClr val="0070C0"/>
                                  </a:solidFill>
                                  <a:latin typeface="Cambria Math" panose="02040503050406030204" pitchFamily="18" charset="0"/>
                                </a:rPr>
                                <m:t>𝒐𝒍𝒅</m:t>
                              </m:r>
                            </m:sub>
                          </m:sSub>
                        </m:num>
                        <m:den>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𝒉𝒆𝒂𝒕𝑽𝒂𝒍𝒖𝒆</m:t>
                              </m:r>
                            </m:e>
                            <m:sub>
                              <m:r>
                                <a:rPr lang="en-US" altLang="zh-CN" sz="1200" b="1" i="1">
                                  <a:solidFill>
                                    <a:srgbClr val="0070C0"/>
                                  </a:solidFill>
                                  <a:latin typeface="Cambria Math" panose="02040503050406030204" pitchFamily="18" charset="0"/>
                                </a:rPr>
                                <m:t>𝒐𝒍𝒅</m:t>
                              </m:r>
                            </m:sub>
                          </m:sSub>
                          <m:r>
                            <a:rPr lang="en-US" altLang="zh-CN" sz="1200" b="1" i="1">
                              <a:solidFill>
                                <a:srgbClr val="0070C0"/>
                              </a:solidFill>
                              <a:latin typeface="Cambria Math" panose="02040503050406030204" pitchFamily="18" charset="0"/>
                            </a:rPr>
                            <m:t>+</m:t>
                          </m:r>
                          <m:f>
                            <m:fPr>
                              <m:ctrlPr>
                                <a:rPr lang="en-US" altLang="zh-CN" sz="1200" b="1" i="1">
                                  <a:solidFill>
                                    <a:srgbClr val="0070C0"/>
                                  </a:solidFill>
                                  <a:latin typeface="Cambria Math" panose="02040503050406030204" pitchFamily="18" charset="0"/>
                                </a:rPr>
                              </m:ctrlPr>
                            </m:fPr>
                            <m:num>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𝒕𝒐𝒕𝒂𝒍𝑵𝒖𝒎</m:t>
                                  </m:r>
                                </m:e>
                                <m:sub>
                                  <m:r>
                                    <a:rPr lang="en-US" altLang="zh-CN" sz="1200" b="1" i="1">
                                      <a:solidFill>
                                        <a:srgbClr val="0070C0"/>
                                      </a:solidFill>
                                      <a:latin typeface="Cambria Math" panose="02040503050406030204" pitchFamily="18" charset="0"/>
                                    </a:rPr>
                                    <m:t>𝒈𝒍𝒐𝒃𝒂𝒍</m:t>
                                  </m:r>
                                </m:sub>
                              </m:sSub>
                              <m:r>
                                <a:rPr lang="en-US" altLang="zh-CN" sz="1200" b="1" i="1">
                                  <a:solidFill>
                                    <a:srgbClr val="0070C0"/>
                                  </a:solidFill>
                                  <a:latin typeface="Cambria Math" panose="02040503050406030204" pitchFamily="18" charset="0"/>
                                </a:rPr>
                                <m:t>−</m:t>
                              </m:r>
                              <m:sSub>
                                <m:sSubPr>
                                  <m:ctrlPr>
                                    <a:rPr lang="en-US" altLang="zh-CN" sz="1200" b="1" i="1">
                                      <a:solidFill>
                                        <a:srgbClr val="0070C0"/>
                                      </a:solidFill>
                                      <a:latin typeface="Cambria Math" panose="02040503050406030204" pitchFamily="18" charset="0"/>
                                    </a:rPr>
                                  </m:ctrlPr>
                                </m:sSubPr>
                                <m:e>
                                  <m:r>
                                    <a:rPr lang="en-US" altLang="zh-CN" sz="1200" b="1" i="1">
                                      <a:solidFill>
                                        <a:srgbClr val="0070C0"/>
                                      </a:solidFill>
                                      <a:latin typeface="Cambria Math" panose="02040503050406030204" pitchFamily="18" charset="0"/>
                                    </a:rPr>
                                    <m:t>𝒕𝒐𝒕𝒂𝒍𝑵𝒖𝒎</m:t>
                                  </m:r>
                                </m:e>
                                <m:sub>
                                  <m:r>
                                    <a:rPr lang="en-US" altLang="zh-CN" sz="1200" b="1" i="1">
                                      <a:solidFill>
                                        <a:srgbClr val="0070C0"/>
                                      </a:solidFill>
                                      <a:latin typeface="Cambria Math" panose="02040503050406030204" pitchFamily="18" charset="0"/>
                                    </a:rPr>
                                    <m:t>𝒐𝒍𝒅</m:t>
                                  </m:r>
                                </m:sub>
                              </m:sSub>
                            </m:num>
                            <m:den>
                              <m:r>
                                <a:rPr lang="en-US" altLang="zh-CN" sz="1200" b="1" i="1">
                                  <a:solidFill>
                                    <a:srgbClr val="0070C0"/>
                                  </a:solidFill>
                                  <a:latin typeface="Cambria Math" panose="02040503050406030204" pitchFamily="18" charset="0"/>
                                </a:rPr>
                                <m:t>𝑳𝒊𝒔𝒕𝑺𝒊𝒛𝒆</m:t>
                              </m:r>
                            </m:den>
                          </m:f>
                        </m:den>
                      </m:f>
                    </m:oMath>
                  </m:oMathPara>
                </a14:m>
                <a:endParaRPr lang="en-US" altLang="zh-CN" dirty="0"/>
              </a:p>
              <a:p>
                <a:endParaRPr lang="en-US" altLang="zh-CN" dirty="0"/>
              </a:p>
              <a:p>
                <a:endParaRPr lang="en-US" altLang="zh-CN" dirty="0"/>
              </a:p>
              <a:p>
                <a14:m>
                  <m:oMathPara xmlns:m="http://schemas.openxmlformats.org/officeDocument/2006/math">
                    <m:oMathParaPr>
                      <m:jc m:val="centerGroup"/>
                    </m:oMathParaPr>
                    <m:oMath xmlns:m="http://schemas.openxmlformats.org/officeDocument/2006/math">
                      <m:r>
                        <a:rPr lang="en-US" altLang="zh-CN" sz="1200" b="1" i="1" smtClean="0">
                          <a:solidFill>
                            <a:schemeClr val="tx1"/>
                          </a:solidFill>
                          <a:latin typeface="Cambria Math" panose="02040503050406030204" pitchFamily="18" charset="0"/>
                        </a:rPr>
                        <m:t>𝒓</m:t>
                      </m:r>
                      <m:r>
                        <a:rPr lang="en-US" altLang="zh-CN" sz="1200" b="1" i="1" smtClean="0">
                          <a:solidFill>
                            <a:schemeClr val="tx1"/>
                          </a:solidFill>
                          <a:latin typeface="Cambria Math" panose="02040503050406030204" pitchFamily="18" charset="0"/>
                        </a:rPr>
                        <m:t>=</m:t>
                      </m:r>
                      <m:f>
                        <m:fP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𝒉𝒆𝒂𝒕</m:t>
                              </m:r>
                              <m:r>
                                <a:rPr lang="en-US" altLang="zh-CN" sz="1200" b="1" i="1" smtClean="0">
                                  <a:latin typeface="Cambria Math" panose="02040503050406030204" pitchFamily="18" charset="0"/>
                                </a:rPr>
                                <m:t>𝑽𝒂𝒍𝒖𝒆</m:t>
                              </m:r>
                            </m:e>
                            <m:sub>
                              <m:r>
                                <a:rPr lang="en-US" altLang="zh-CN" sz="1200" b="1" i="1" smtClean="0">
                                  <a:solidFill>
                                    <a:schemeClr val="tx1"/>
                                  </a:solidFill>
                                  <a:latin typeface="Cambria Math" panose="02040503050406030204" pitchFamily="18" charset="0"/>
                                </a:rPr>
                                <m:t>𝒐𝒍𝒅</m:t>
                              </m:r>
                            </m:sub>
                          </m:sSub>
                        </m:num>
                        <m:den>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𝒉𝒆𝒂𝒕𝑽𝒂𝒍𝒖𝒆</m:t>
                              </m:r>
                            </m:e>
                            <m:sub>
                              <m:r>
                                <a:rPr lang="en-US" altLang="zh-CN" sz="1200" b="1" i="1" smtClean="0">
                                  <a:solidFill>
                                    <a:schemeClr val="tx1"/>
                                  </a:solidFill>
                                  <a:latin typeface="Cambria Math" panose="02040503050406030204" pitchFamily="18" charset="0"/>
                                </a:rPr>
                                <m:t>𝒐𝒍𝒅</m:t>
                              </m:r>
                            </m:sub>
                          </m:sSub>
                          <m:r>
                            <a:rPr lang="en-US" altLang="zh-CN" sz="1200" b="1" i="1" smtClean="0">
                              <a:solidFill>
                                <a:schemeClr val="tx1"/>
                              </a:solidFill>
                              <a:latin typeface="Cambria Math" panose="02040503050406030204" pitchFamily="18" charset="0"/>
                            </a:rPr>
                            <m:t>+</m:t>
                          </m:r>
                          <m:f>
                            <m:fP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𝒕𝒐𝒕𝒂𝒍𝑵𝒖𝒎</m:t>
                                  </m:r>
                                </m:e>
                                <m:sub>
                                  <m:r>
                                    <a:rPr lang="en-US" altLang="zh-CN" sz="1200" b="1" i="1" smtClean="0">
                                      <a:solidFill>
                                        <a:schemeClr val="tx1"/>
                                      </a:solidFill>
                                      <a:latin typeface="Cambria Math" panose="02040503050406030204" pitchFamily="18" charset="0"/>
                                    </a:rPr>
                                    <m:t>𝒈𝒍𝒐𝒃𝒂𝒍</m:t>
                                  </m:r>
                                </m:sub>
                              </m:sSub>
                              <m:r>
                                <a:rPr lang="en-US" altLang="zh-CN" sz="1200" b="1" i="1" smtClean="0">
                                  <a:solidFill>
                                    <a:schemeClr val="tx1"/>
                                  </a:solidFill>
                                  <a:latin typeface="Cambria Math" panose="02040503050406030204" pitchFamily="18" charset="0"/>
                                </a:rPr>
                                <m:t>−</m:t>
                              </m:r>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panose="02040503050406030204" pitchFamily="18" charset="0"/>
                                    </a:rPr>
                                    <m:t>𝒕𝒐𝒕𝒂𝒍𝑵𝒖𝒎</m:t>
                                  </m:r>
                                </m:e>
                                <m:sub>
                                  <m:r>
                                    <a:rPr lang="en-US" altLang="zh-CN" sz="1200" b="1" i="1" smtClean="0">
                                      <a:solidFill>
                                        <a:schemeClr val="tx1"/>
                                      </a:solidFill>
                                      <a:latin typeface="Cambria Math" panose="02040503050406030204" pitchFamily="18" charset="0"/>
                                    </a:rPr>
                                    <m:t>𝒐𝒍𝒅</m:t>
                                  </m:r>
                                </m:sub>
                              </m:sSub>
                              <m:r>
                                <a:rPr lang="en-US" altLang="zh-CN" sz="1200" b="1" i="1" smtClean="0">
                                  <a:solidFill>
                                    <a:schemeClr val="tx1"/>
                                  </a:solidFill>
                                  <a:latin typeface="Cambria Math" panose="02040503050406030204" pitchFamily="18" charset="0"/>
                                </a:rPr>
                                <m:t>−</m:t>
                              </m:r>
                              <m:r>
                                <a:rPr lang="en-US" altLang="zh-CN" sz="1200" b="1" i="1" smtClean="0">
                                  <a:solidFill>
                                    <a:schemeClr val="tx1"/>
                                  </a:solidFill>
                                  <a:latin typeface="Cambria Math" panose="02040503050406030204" pitchFamily="18" charset="0"/>
                                </a:rPr>
                                <m:t>𝒉𝒊𝒕𝑵𝒖𝒎</m:t>
                              </m:r>
                            </m:num>
                            <m:den>
                              <m:r>
                                <a:rPr lang="en-US" altLang="zh-CN" sz="1200" b="1" i="1" smtClean="0">
                                  <a:solidFill>
                                    <a:schemeClr val="tx1"/>
                                  </a:solidFill>
                                  <a:latin typeface="Cambria Math" panose="02040503050406030204" pitchFamily="18" charset="0"/>
                                </a:rPr>
                                <m:t>𝑳𝒊𝒔𝒕𝑺𝒊𝒛𝒆</m:t>
                              </m:r>
                            </m:den>
                          </m:f>
                        </m:den>
                      </m:f>
                    </m:oMath>
                  </m:oMathPara>
                </a14:m>
                <a:endParaRPr lang="en-US" altLang="zh-CN" dirty="0"/>
              </a:p>
              <a:p>
                <a:r>
                  <a:rPr lang="zh-CN" altLang="en-US" dirty="0"/>
                  <a:t>温度是否一直持续赋值在每个数据上？每次访问的时候会计算热度，然后决定当前访问的数据要呆在哪个队列中。</a:t>
                </a:r>
                <a:endParaRPr lang="en-US" altLang="zh-CN" dirty="0"/>
              </a:p>
              <a:p>
                <a:r>
                  <a:rPr lang="zh-CN" altLang="en-US" dirty="0"/>
                  <a:t>如果是冷数据被访问，计算冷数据的</a:t>
                </a:r>
                <a:r>
                  <a:rPr lang="en-US" altLang="zh-CN" dirty="0" err="1"/>
                  <a:t>heatvalue</a:t>
                </a:r>
                <a:r>
                  <a:rPr lang="zh-CN" altLang="en-US" dirty="0"/>
                  <a:t>，我记得应该是从冷队列中取候选队列的时候，才会有热度，取</a:t>
                </a:r>
                <a:r>
                  <a:rPr lang="en-US" altLang="zh-CN" dirty="0" err="1"/>
                  <a:t>heatvalue</a:t>
                </a:r>
                <a:r>
                  <a:rPr lang="zh-CN" altLang="en-US" dirty="0"/>
                  <a:t>为</a:t>
                </a:r>
                <a:r>
                  <a:rPr lang="en-US" altLang="zh-CN" dirty="0"/>
                  <a:t>1.</a:t>
                </a:r>
                <a:r>
                  <a:rPr lang="zh-CN" altLang="en-US" dirty="0"/>
                  <a:t>不管是微冷还是极冷都是只要访问的话就会放到候选队列中。总之就是冷数据</a:t>
                </a:r>
                <a:r>
                  <a:rPr lang="en-US" altLang="zh-CN" dirty="0"/>
                  <a:t>【</a:t>
                </a:r>
                <a:r>
                  <a:rPr lang="zh-CN" altLang="en-US" dirty="0"/>
                  <a:t>不管是微冷还是极冷</a:t>
                </a:r>
                <a:r>
                  <a:rPr lang="en-US" altLang="zh-CN" dirty="0"/>
                  <a:t>】</a:t>
                </a:r>
                <a:r>
                  <a:rPr lang="zh-CN" altLang="en-US" dirty="0"/>
                  <a:t>只要是被访问了，那就放到</a:t>
                </a:r>
                <a:r>
                  <a:rPr lang="en-US" altLang="zh-CN" dirty="0"/>
                  <a:t>candidate</a:t>
                </a:r>
                <a:r>
                  <a:rPr lang="zh-CN" altLang="en-US" dirty="0"/>
                  <a:t>中，</a:t>
                </a:r>
                <a:r>
                  <a:rPr lang="en-US" altLang="zh-CN" dirty="0" err="1"/>
                  <a:t>heatvalue</a:t>
                </a:r>
                <a:r>
                  <a:rPr lang="zh-CN" altLang="en-US" dirty="0"/>
                  <a:t>赋为</a:t>
                </a:r>
                <a:r>
                  <a:rPr lang="en-US" altLang="zh-CN" dirty="0"/>
                  <a:t>1</a:t>
                </a:r>
                <a:r>
                  <a:rPr lang="zh-CN" altLang="en-US" dirty="0"/>
                  <a:t>。从候选队列中被踢出来的数据直接不计</a:t>
                </a:r>
                <a:r>
                  <a:rPr lang="en-US" altLang="zh-CN" dirty="0" err="1"/>
                  <a:t>heatvalue</a:t>
                </a:r>
                <a:r>
                  <a:rPr lang="zh-CN" altLang="en-US" dirty="0"/>
                  <a:t>了，当作</a:t>
                </a:r>
                <a:r>
                  <a:rPr lang="en-US" altLang="zh-CN" dirty="0"/>
                  <a:t>0.</a:t>
                </a:r>
              </a:p>
              <a:p>
                <a:r>
                  <a:rPr lang="zh-CN" altLang="en-US" dirty="0"/>
                  <a:t>然后热队列和候选队列中的数据被访问的时候照旧按照上面的公式来计算热度。</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原来使用的：</a:t>
                </a:r>
                <a:endParaRPr lang="en-US" altLang="zh-CN" dirty="0"/>
              </a:p>
              <a:p>
                <a:r>
                  <a:rPr lang="zh-CN" altLang="en-US" dirty="0"/>
                  <a:t>本质上是双</a:t>
                </a:r>
                <a:r>
                  <a:rPr lang="en-US" altLang="zh-CN" dirty="0"/>
                  <a:t>LRU</a:t>
                </a:r>
                <a:r>
                  <a:rPr lang="zh-CN" altLang="en-US" dirty="0"/>
                  <a:t>队列，在队列中设置两个标识：</a:t>
                </a:r>
                <a:r>
                  <a:rPr lang="en-US" altLang="zh-CN" dirty="0"/>
                  <a:t>1</a:t>
                </a:r>
                <a:r>
                  <a:rPr lang="zh-CN" altLang="en-US" dirty="0"/>
                  <a:t>、访问频率</a:t>
                </a:r>
                <a:r>
                  <a:rPr lang="en-US" altLang="zh-CN" dirty="0"/>
                  <a:t>counter</a:t>
                </a:r>
                <a:r>
                  <a:rPr lang="zh-CN" altLang="en-US" dirty="0"/>
                  <a:t>；</a:t>
                </a:r>
                <a:r>
                  <a:rPr lang="en-US" altLang="zh-CN" dirty="0"/>
                  <a:t>2</a:t>
                </a:r>
                <a:r>
                  <a:rPr lang="zh-CN" altLang="en-US" dirty="0"/>
                  <a:t>、最近是否访问</a:t>
                </a:r>
                <a:r>
                  <a:rPr lang="en-US" altLang="zh-CN" dirty="0" err="1"/>
                  <a:t>recency</a:t>
                </a:r>
                <a:r>
                  <a:rPr lang="zh-CN" altLang="en-US" dirty="0"/>
                  <a:t>；</a:t>
                </a:r>
                <a:endParaRPr lang="en-US" altLang="zh-CN" dirty="0"/>
              </a:p>
              <a:p>
                <a:r>
                  <a:rPr lang="zh-CN" altLang="en-US" dirty="0"/>
                  <a:t>主要的还是</a:t>
                </a:r>
                <a:r>
                  <a:rPr lang="en-US" altLang="zh-CN" dirty="0"/>
                  <a:t>**</a:t>
                </a:r>
                <a:r>
                  <a:rPr lang="zh-CN" altLang="en-US" dirty="0"/>
                  <a:t>筛选机制</a:t>
                </a:r>
                <a:r>
                  <a:rPr lang="en-US" altLang="zh-CN" dirty="0"/>
                  <a:t>**</a:t>
                </a:r>
                <a:r>
                  <a:rPr lang="zh-CN" altLang="en-US" dirty="0"/>
                  <a:t>和衰减</a:t>
                </a:r>
                <a:r>
                  <a:rPr lang="en-US" altLang="zh-CN" dirty="0"/>
                  <a:t>[</a:t>
                </a:r>
                <a:r>
                  <a:rPr lang="zh-CN" altLang="en-US" dirty="0"/>
                  <a:t>目前这里没有使用衰减机制</a:t>
                </a:r>
                <a:r>
                  <a:rPr lang="en-US" altLang="zh-CN" dirty="0"/>
                  <a:t>]</a:t>
                </a:r>
              </a:p>
              <a:p>
                <a:r>
                  <a:rPr lang="zh-CN" altLang="en-US" dirty="0"/>
                  <a:t>筛选机制：当一个队列满的时候，需要将一个节点踢出，插入另一个新的节点，按照什么原理提出这个节点？</a:t>
                </a:r>
                <a:endParaRPr lang="en-US" altLang="zh-CN" dirty="0"/>
              </a:p>
              <a:p>
                <a:r>
                  <a:rPr lang="zh-CN" altLang="en-US" dirty="0"/>
                  <a:t>目前使用的筛选机制是：</a:t>
                </a:r>
                <a:r>
                  <a:rPr lang="zh-CN" altLang="en-US" sz="1200" kern="1200" dirty="0">
                    <a:solidFill>
                      <a:schemeClr val="tx1"/>
                    </a:solidFill>
                    <a:effectLst/>
                    <a:latin typeface="+mn-lt"/>
                    <a:ea typeface="+mn-ea"/>
                    <a:cs typeface="+mn-cs"/>
                  </a:rPr>
                  <a:t>先筛选出来</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值最小的，没有</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的值的话再找</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值最小的。从</a:t>
                </a:r>
                <a:r>
                  <a:rPr lang="en-US" altLang="zh-CN" sz="1200" kern="1200" dirty="0" err="1">
                    <a:solidFill>
                      <a:schemeClr val="tx1"/>
                    </a:solidFill>
                    <a:effectLst/>
                    <a:latin typeface="+mn-lt"/>
                    <a:ea typeface="+mn-ea"/>
                    <a:cs typeface="+mn-cs"/>
                  </a:rPr>
                  <a:t>houtlist</a:t>
                </a:r>
                <a:r>
                  <a:rPr lang="zh-CN" altLang="en-US" sz="1200" kern="1200" dirty="0">
                    <a:solidFill>
                      <a:schemeClr val="tx1"/>
                    </a:solidFill>
                    <a:effectLst/>
                    <a:latin typeface="+mn-lt"/>
                    <a:ea typeface="+mn-ea"/>
                    <a:cs typeface="+mn-cs"/>
                  </a:rPr>
                  <a:t>中踢出的时候，让被提出节点的</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折半。</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未命中时，直接从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中筛选一个节点踢出，然后加入新结点。。。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但是原本的专利使用的是只要找到</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值小于阈值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hitlist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或者小于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的就可以停止遍历。并且筛选之后加入新结点之后，让除了新加入节点外当前</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中的其他节点的</a:t>
                </a:r>
                <a:r>
                  <a:rPr lang="en-US" altLang="zh-CN" sz="1200" kern="1200" dirty="0" err="1">
                    <a:solidFill>
                      <a:schemeClr val="tx1"/>
                    </a:solidFill>
                    <a:effectLst/>
                    <a:latin typeface="+mn-lt"/>
                    <a:ea typeface="+mn-ea"/>
                    <a:cs typeface="+mn-cs"/>
                  </a:rPr>
                  <a:t>recency</a:t>
                </a:r>
                <a:r>
                  <a:rPr lang="zh-CN" altLang="en-US" sz="1200" kern="1200" dirty="0">
                    <a:solidFill>
                      <a:schemeClr val="tx1"/>
                    </a:solidFill>
                    <a:effectLst/>
                    <a:latin typeface="+mn-lt"/>
                    <a:ea typeface="+mn-ea"/>
                    <a:cs typeface="+mn-cs"/>
                  </a:rPr>
                  <a:t>置为</a:t>
                </a:r>
                <a:r>
                  <a:rPr lang="en-US" altLang="zh-CN" sz="1200" kern="1200" dirty="0">
                    <a:solidFill>
                      <a:schemeClr val="tx1"/>
                    </a:solidFill>
                    <a:effectLst/>
                    <a:latin typeface="+mn-lt"/>
                    <a:ea typeface="+mn-ea"/>
                    <a:cs typeface="+mn-cs"/>
                  </a:rPr>
                  <a:t>0</a:t>
                </a:r>
              </a:p>
              <a:p>
                <a:endParaRPr lang="en-US" altLang="zh-CN" sz="1200" kern="1200" dirty="0">
                  <a:solidFill>
                    <a:schemeClr val="tx1"/>
                  </a:solidFill>
                  <a:effectLst/>
                  <a:latin typeface="+mn-lt"/>
                  <a:ea typeface="+mn-ea"/>
                  <a:cs typeface="+mn-cs"/>
                </a:endParaRPr>
              </a:p>
              <a:p>
                <a:r>
                  <a:rPr lang="zh-CN" altLang="en-US" dirty="0"/>
                  <a:t>加入新节点：</a:t>
                </a:r>
                <a:r>
                  <a:rPr lang="en-US" altLang="zh-CN" dirty="0"/>
                  <a:t>count++</a:t>
                </a:r>
                <a:r>
                  <a:rPr lang="zh-CN" altLang="en-US" dirty="0"/>
                  <a:t>，</a:t>
                </a:r>
                <a:r>
                  <a:rPr lang="en-US" altLang="zh-CN" dirty="0" err="1"/>
                  <a:t>recency</a:t>
                </a:r>
                <a:r>
                  <a:rPr lang="zh-CN" altLang="en-US" dirty="0"/>
                  <a:t>置为</a:t>
                </a:r>
                <a:r>
                  <a:rPr lang="en-US" altLang="zh-CN" dirty="0"/>
                  <a:t>1</a:t>
                </a:r>
              </a:p>
              <a:p>
                <a:endParaRPr lang="en-US" altLang="zh-CN" dirty="0"/>
              </a:p>
              <a:p>
                <a:r>
                  <a:rPr lang="zh-CN" altLang="en-US" dirty="0"/>
                  <a:t>访问命中：</a:t>
                </a:r>
                <a:r>
                  <a:rPr lang="en-US" altLang="zh-CN" dirty="0" err="1"/>
                  <a:t>recency</a:t>
                </a:r>
                <a:r>
                  <a:rPr lang="en-US" altLang="zh-CN" dirty="0"/>
                  <a:t>=1</a:t>
                </a:r>
                <a:r>
                  <a:rPr lang="zh-CN" altLang="en-US" dirty="0"/>
                  <a:t>的</a:t>
                </a:r>
                <a:r>
                  <a:rPr lang="en-US" altLang="zh-CN" dirty="0"/>
                  <a:t>count+2</a:t>
                </a:r>
                <a:r>
                  <a:rPr lang="zh-CN" altLang="en-US" dirty="0"/>
                  <a:t>，</a:t>
                </a:r>
                <a:r>
                  <a:rPr lang="en-US" altLang="zh-CN" dirty="0" err="1"/>
                  <a:t>recency</a:t>
                </a:r>
                <a:r>
                  <a:rPr lang="en-US" altLang="zh-CN" dirty="0"/>
                  <a:t>=0</a:t>
                </a:r>
                <a:r>
                  <a:rPr lang="zh-CN" altLang="en-US" dirty="0"/>
                  <a:t>的</a:t>
                </a:r>
                <a:r>
                  <a:rPr lang="en-US" altLang="zh-CN" dirty="0"/>
                  <a:t>count+1</a:t>
                </a:r>
              </a:p>
            </p:txBody>
          </p:sp>
        </mc:Choice>
        <mc:Fallback>
          <p:sp>
            <p:nvSpPr>
              <p:cNvPr id="3" name="备注占位符 2"/>
              <p:cNvSpPr>
                <a:spLocks noGrp="1"/>
              </p:cNvSpPr>
              <p:nvPr>
                <p:ph type="body" idx="1"/>
              </p:nvPr>
            </p:nvSpPr>
            <p:spPr/>
            <p:txBody>
              <a:bodyPr/>
              <a:lstStyle/>
              <a:p>
                <a:r>
                  <a:rPr lang="zh-CN" altLang="en-US" dirty="0"/>
                  <a:t>衰减系数：原来热度</a:t>
                </a:r>
                <a:r>
                  <a:rPr lang="en-US" altLang="zh-CN" dirty="0"/>
                  <a:t>/</a:t>
                </a:r>
                <a:r>
                  <a:rPr lang="zh-CN" altLang="en-US" dirty="0"/>
                  <a:t>原来热度</a:t>
                </a:r>
                <a:r>
                  <a:rPr lang="en-US" altLang="zh-CN" dirty="0"/>
                  <a:t>+</a:t>
                </a: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a:t>
                </a:r>
                <a:r>
                  <a:rPr lang="en-US" altLang="zh-CN" dirty="0"/>
                  <a:t>/</a:t>
                </a:r>
                <a:r>
                  <a:rPr lang="zh-CN" altLang="en-US" dirty="0"/>
                  <a:t>队列大小</a:t>
                </a:r>
                <a:r>
                  <a:rPr lang="en-US" altLang="zh-CN" dirty="0"/>
                  <a:t>---</a:t>
                </a:r>
                <a:r>
                  <a:rPr lang="zh-CN" altLang="en-US" dirty="0"/>
                  <a:t>表示：其中除以队列大小表示的是假设队列中的每一个数据至少访问一次，那么一共有几轮访问。全局</a:t>
                </a:r>
                <a:r>
                  <a:rPr lang="en-US" altLang="zh-CN" dirty="0"/>
                  <a:t>total-</a:t>
                </a:r>
                <a:r>
                  <a:rPr lang="zh-CN" altLang="en-US" dirty="0"/>
                  <a:t>之前的</a:t>
                </a:r>
                <a:r>
                  <a:rPr lang="en-US" altLang="zh-CN" dirty="0"/>
                  <a:t>total-</a:t>
                </a:r>
                <a:r>
                  <a:rPr lang="zh-CN" altLang="en-US" dirty="0"/>
                  <a:t>这一段时间命中热</a:t>
                </a:r>
                <a:r>
                  <a:rPr lang="en-US" altLang="zh-CN" dirty="0"/>
                  <a:t>/</a:t>
                </a:r>
                <a:r>
                  <a:rPr lang="zh-CN" altLang="en-US" dirty="0"/>
                  <a:t>温队列的次数说的就是未命中队列的次数</a:t>
                </a:r>
                <a:r>
                  <a:rPr lang="en-US" altLang="zh-CN" dirty="0"/>
                  <a:t>c</a:t>
                </a:r>
                <a:r>
                  <a:rPr lang="zh-CN" altLang="en-US" dirty="0"/>
                  <a:t>，然后用这个次数除以队列长度就</a:t>
                </a:r>
                <a:r>
                  <a:rPr lang="en-US" altLang="zh-CN" dirty="0"/>
                  <a:t>=</a:t>
                </a:r>
                <a:r>
                  <a:rPr lang="zh-CN" altLang="en-US" dirty="0"/>
                  <a:t>为访问到的轮数。</a:t>
                </a:r>
                <a:endParaRPr lang="en-US" altLang="zh-CN" dirty="0"/>
              </a:p>
              <a:p>
                <a:r>
                  <a:rPr lang="en-US" altLang="zh-CN" sz="1200" b="1" i="0">
                    <a:solidFill>
                      <a:srgbClr val="0070C0"/>
                    </a:solidFill>
                    <a:latin typeface="Cambria Math" panose="02040503050406030204" pitchFamily="18" charset="0"/>
                  </a:rPr>
                  <a:t>𝒓=〖𝒉𝒆𝒂𝒕𝑽𝒂𝒍𝒖𝒆〗_𝒐𝒍𝒅/(〖𝒉𝒆𝒂𝒕𝑽𝒂𝒍𝒖𝒆〗_𝒐𝒍𝒅+(〖𝒕𝒐𝒕𝒂𝒍𝑵𝒖𝒎〗_𝒈𝒍𝒐𝒃𝒂𝒍−〖𝒕𝒐𝒕𝒂𝒍𝑵𝒖𝒎〗_𝒐𝒍𝒅)/𝑳𝒊𝒔𝒕𝑺𝒊𝒛𝒆)</a:t>
                </a:r>
                <a:endParaRPr lang="en-US" altLang="zh-CN" dirty="0"/>
              </a:p>
              <a:p>
                <a:endParaRPr lang="en-US" altLang="zh-CN" dirty="0"/>
              </a:p>
              <a:p>
                <a:endParaRPr lang="en-US" altLang="zh-CN" dirty="0"/>
              </a:p>
              <a:p>
                <a:r>
                  <a:rPr lang="en-US" altLang="zh-CN" sz="1200" b="1" i="0">
                    <a:solidFill>
                      <a:schemeClr val="tx1"/>
                    </a:solidFill>
                    <a:latin typeface="Cambria Math" panose="02040503050406030204" pitchFamily="18" charset="0"/>
                  </a:rPr>
                  <a:t>𝒓=〖𝒉𝒆𝒂𝒕</a:t>
                </a:r>
                <a:r>
                  <a:rPr lang="en-US" altLang="zh-CN" sz="1200" b="1" i="0">
                    <a:latin typeface="Cambria Math" panose="02040503050406030204" pitchFamily="18" charset="0"/>
                  </a:rPr>
                  <a:t>𝑽𝒂𝒍𝒖𝒆</a:t>
                </a:r>
                <a:r>
                  <a:rPr lang="en-US" altLang="zh-CN" sz="1200" b="1" i="0">
                    <a:solidFill>
                      <a:schemeClr val="tx1"/>
                    </a:solidFill>
                    <a:latin typeface="Cambria Math" panose="02040503050406030204" pitchFamily="18" charset="0"/>
                  </a:rPr>
                  <a:t>〗_𝒐𝒍𝒅/(〖𝒉𝒆𝒂𝒕𝑽𝒂𝒍𝒖𝒆〗_𝒐𝒍𝒅+(〖𝒕𝒐𝒕𝒂𝒍𝑵𝒖𝒎〗_𝒈𝒍𝒐𝒃𝒂𝒍−〖𝒕𝒐𝒕𝒂𝒍𝑵𝒖𝒎〗_𝒐𝒍𝒅−𝒉𝒊𝒕𝑵𝒖𝒎)/𝑳𝒊𝒔𝒕𝑺𝒊𝒛𝒆)</a:t>
                </a:r>
                <a:endParaRPr lang="en-US" altLang="zh-CN" dirty="0"/>
              </a:p>
              <a:p>
                <a:r>
                  <a:rPr lang="zh-CN" altLang="en-US" dirty="0"/>
                  <a:t>温度是否一直持续赋值在每个数据上？每次访问的时候会计算热度，然后决定当前访问的数据要呆在哪个队列中。</a:t>
                </a:r>
                <a:endParaRPr lang="en-US" altLang="zh-CN" dirty="0"/>
              </a:p>
              <a:p>
                <a:r>
                  <a:rPr lang="zh-CN" altLang="en-US" dirty="0"/>
                  <a:t>如果是冷数据被访问，计算冷数据的</a:t>
                </a:r>
                <a:r>
                  <a:rPr lang="en-US" altLang="zh-CN" dirty="0" err="1"/>
                  <a:t>heatvalue</a:t>
                </a:r>
                <a:r>
                  <a:rPr lang="zh-CN" altLang="en-US" dirty="0"/>
                  <a:t>，我记得应该是从冷队列中取候选队列的时候，才会有热度，取</a:t>
                </a:r>
                <a:r>
                  <a:rPr lang="en-US" altLang="zh-CN" dirty="0" err="1"/>
                  <a:t>heatvalue</a:t>
                </a:r>
                <a:r>
                  <a:rPr lang="zh-CN" altLang="en-US" dirty="0"/>
                  <a:t>为</a:t>
                </a:r>
                <a:r>
                  <a:rPr lang="en-US" altLang="zh-CN" dirty="0"/>
                  <a:t>1.</a:t>
                </a:r>
                <a:r>
                  <a:rPr lang="zh-CN" altLang="en-US" dirty="0"/>
                  <a:t>不管是微冷还是极冷都是只要访问的话就会放到候选队列中。总之就是冷数据</a:t>
                </a:r>
                <a:r>
                  <a:rPr lang="en-US" altLang="zh-CN" dirty="0"/>
                  <a:t>【</a:t>
                </a:r>
                <a:r>
                  <a:rPr lang="zh-CN" altLang="en-US" dirty="0"/>
                  <a:t>不管是微冷还是极冷</a:t>
                </a:r>
                <a:r>
                  <a:rPr lang="en-US" altLang="zh-CN" dirty="0"/>
                  <a:t>】</a:t>
                </a:r>
                <a:r>
                  <a:rPr lang="zh-CN" altLang="en-US" dirty="0"/>
                  <a:t>只要是被访问了，那就放到</a:t>
                </a:r>
                <a:r>
                  <a:rPr lang="en-US" altLang="zh-CN" dirty="0"/>
                  <a:t>candidate</a:t>
                </a:r>
                <a:r>
                  <a:rPr lang="zh-CN" altLang="en-US" dirty="0"/>
                  <a:t>中，</a:t>
                </a:r>
                <a:r>
                  <a:rPr lang="en-US" altLang="zh-CN" dirty="0" err="1"/>
                  <a:t>heatvalue</a:t>
                </a:r>
                <a:r>
                  <a:rPr lang="zh-CN" altLang="en-US" dirty="0"/>
                  <a:t>赋为</a:t>
                </a:r>
                <a:r>
                  <a:rPr lang="en-US" altLang="zh-CN" dirty="0"/>
                  <a:t>1</a:t>
                </a:r>
                <a:r>
                  <a:rPr lang="zh-CN" altLang="en-US" dirty="0"/>
                  <a:t>。从候选队列中被踢出来的数据直接不计</a:t>
                </a:r>
                <a:r>
                  <a:rPr lang="en-US" altLang="zh-CN" dirty="0" err="1"/>
                  <a:t>heatvalue</a:t>
                </a:r>
                <a:r>
                  <a:rPr lang="zh-CN" altLang="en-US" dirty="0"/>
                  <a:t>了，当作</a:t>
                </a:r>
                <a:r>
                  <a:rPr lang="en-US" altLang="zh-CN" dirty="0"/>
                  <a:t>0.</a:t>
                </a:r>
              </a:p>
              <a:p>
                <a:r>
                  <a:rPr lang="zh-CN" altLang="en-US" dirty="0"/>
                  <a:t>然后热队列和候选队列中的数据被访问的时候照旧按照上面的公式来计算热度。</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原来使用的：</a:t>
                </a:r>
                <a:endParaRPr lang="en-US" altLang="zh-CN" dirty="0"/>
              </a:p>
              <a:p>
                <a:r>
                  <a:rPr lang="zh-CN" altLang="en-US" dirty="0"/>
                  <a:t>本质上是双</a:t>
                </a:r>
                <a:r>
                  <a:rPr lang="en-US" altLang="zh-CN" dirty="0"/>
                  <a:t>LRU</a:t>
                </a:r>
                <a:r>
                  <a:rPr lang="zh-CN" altLang="en-US" dirty="0"/>
                  <a:t>队列，在队列中设置两个标识：</a:t>
                </a:r>
                <a:r>
                  <a:rPr lang="en-US" altLang="zh-CN" dirty="0"/>
                  <a:t>1</a:t>
                </a:r>
                <a:r>
                  <a:rPr lang="zh-CN" altLang="en-US" dirty="0"/>
                  <a:t>、访问频率</a:t>
                </a:r>
                <a:r>
                  <a:rPr lang="en-US" altLang="zh-CN" dirty="0"/>
                  <a:t>counter</a:t>
                </a:r>
                <a:r>
                  <a:rPr lang="zh-CN" altLang="en-US" dirty="0"/>
                  <a:t>；</a:t>
                </a:r>
                <a:r>
                  <a:rPr lang="en-US" altLang="zh-CN" dirty="0"/>
                  <a:t>2</a:t>
                </a:r>
                <a:r>
                  <a:rPr lang="zh-CN" altLang="en-US" dirty="0"/>
                  <a:t>、最近是否访问</a:t>
                </a:r>
                <a:r>
                  <a:rPr lang="en-US" altLang="zh-CN" dirty="0" err="1"/>
                  <a:t>recency</a:t>
                </a:r>
                <a:r>
                  <a:rPr lang="zh-CN" altLang="en-US" dirty="0"/>
                  <a:t>；</a:t>
                </a:r>
                <a:endParaRPr lang="en-US" altLang="zh-CN" dirty="0"/>
              </a:p>
              <a:p>
                <a:r>
                  <a:rPr lang="zh-CN" altLang="en-US" dirty="0"/>
                  <a:t>主要的还是</a:t>
                </a:r>
                <a:r>
                  <a:rPr lang="en-US" altLang="zh-CN" dirty="0"/>
                  <a:t>**</a:t>
                </a:r>
                <a:r>
                  <a:rPr lang="zh-CN" altLang="en-US" dirty="0"/>
                  <a:t>筛选机制</a:t>
                </a:r>
                <a:r>
                  <a:rPr lang="en-US" altLang="zh-CN" dirty="0"/>
                  <a:t>**</a:t>
                </a:r>
                <a:r>
                  <a:rPr lang="zh-CN" altLang="en-US" dirty="0"/>
                  <a:t>和衰减</a:t>
                </a:r>
                <a:r>
                  <a:rPr lang="en-US" altLang="zh-CN" dirty="0"/>
                  <a:t>[</a:t>
                </a:r>
                <a:r>
                  <a:rPr lang="zh-CN" altLang="en-US" dirty="0"/>
                  <a:t>目前这里没有使用衰减机制</a:t>
                </a:r>
                <a:r>
                  <a:rPr lang="en-US" altLang="zh-CN" dirty="0"/>
                  <a:t>]</a:t>
                </a:r>
              </a:p>
              <a:p>
                <a:r>
                  <a:rPr lang="zh-CN" altLang="en-US" dirty="0"/>
                  <a:t>筛选机制：当一个队列满的时候，需要将一个节点踢出，插入另一个新的节点，按照什么原理提出这个节点？</a:t>
                </a:r>
                <a:endParaRPr lang="en-US" altLang="zh-CN" dirty="0"/>
              </a:p>
              <a:p>
                <a:r>
                  <a:rPr lang="zh-CN" altLang="en-US" dirty="0"/>
                  <a:t>目前使用的筛选机制是：</a:t>
                </a:r>
                <a:r>
                  <a:rPr lang="zh-CN" altLang="en-US" sz="1200" kern="1200" dirty="0">
                    <a:solidFill>
                      <a:schemeClr val="tx1"/>
                    </a:solidFill>
                    <a:effectLst/>
                    <a:latin typeface="+mn-lt"/>
                    <a:ea typeface="+mn-ea"/>
                    <a:cs typeface="+mn-cs"/>
                  </a:rPr>
                  <a:t>先筛选出来</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值最小的，没有</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的值的话再找</a:t>
                </a:r>
                <a:r>
                  <a:rPr lang="en-US" altLang="zh-CN" sz="1200" kern="1200" dirty="0" err="1">
                    <a:solidFill>
                      <a:schemeClr val="tx1"/>
                    </a:solidFill>
                    <a:effectLst/>
                    <a:latin typeface="+mn-lt"/>
                    <a:ea typeface="+mn-ea"/>
                    <a:cs typeface="+mn-cs"/>
                  </a:rPr>
                  <a:t>retency</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值最小的。从</a:t>
                </a:r>
                <a:r>
                  <a:rPr lang="en-US" altLang="zh-CN" sz="1200" kern="1200" dirty="0" err="1">
                    <a:solidFill>
                      <a:schemeClr val="tx1"/>
                    </a:solidFill>
                    <a:effectLst/>
                    <a:latin typeface="+mn-lt"/>
                    <a:ea typeface="+mn-ea"/>
                    <a:cs typeface="+mn-cs"/>
                  </a:rPr>
                  <a:t>houtlist</a:t>
                </a:r>
                <a:r>
                  <a:rPr lang="zh-CN" altLang="en-US" sz="1200" kern="1200" dirty="0">
                    <a:solidFill>
                      <a:schemeClr val="tx1"/>
                    </a:solidFill>
                    <a:effectLst/>
                    <a:latin typeface="+mn-lt"/>
                    <a:ea typeface="+mn-ea"/>
                    <a:cs typeface="+mn-cs"/>
                  </a:rPr>
                  <a:t>中踢出的时候，让被提出节点的</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折半。</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未命中时，直接从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中筛选一个节点踢出，然后加入新结点。。。</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但是原本的专利使用的是只要找到</a:t>
                </a:r>
                <a:r>
                  <a:rPr lang="en-US" altLang="zh-CN" sz="1200" kern="1200" dirty="0">
                    <a:solidFill>
                      <a:schemeClr val="tx1"/>
                    </a:solidFill>
                    <a:effectLst/>
                    <a:latin typeface="+mn-lt"/>
                    <a:ea typeface="+mn-ea"/>
                    <a:cs typeface="+mn-cs"/>
                  </a:rPr>
                  <a:t>count</a:t>
                </a:r>
                <a:r>
                  <a:rPr lang="zh-CN" altLang="en-US" sz="1200" kern="1200" dirty="0">
                    <a:solidFill>
                      <a:schemeClr val="tx1"/>
                    </a:solidFill>
                    <a:effectLst/>
                    <a:latin typeface="+mn-lt"/>
                    <a:ea typeface="+mn-ea"/>
                    <a:cs typeface="+mn-cs"/>
                  </a:rPr>
                  <a:t>值小于阈值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hitlist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或者小于</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从</a:t>
                </a:r>
                <a:r>
                  <a:rPr lang="en-US" altLang="zh-CN" sz="1200" kern="1200" dirty="0" err="1">
                    <a:solidFill>
                      <a:schemeClr val="tx1"/>
                    </a:solidFill>
                    <a:effectLst/>
                    <a:latin typeface="+mn-lt"/>
                    <a:ea typeface="+mn-ea"/>
                    <a:cs typeface="+mn-cs"/>
                  </a:rPr>
                  <a:t>candidatelist</a:t>
                </a:r>
                <a:r>
                  <a:rPr lang="zh-CN" altLang="en-US" sz="1200" kern="1200" dirty="0">
                    <a:solidFill>
                      <a:schemeClr val="tx1"/>
                    </a:solidFill>
                    <a:effectLst/>
                    <a:latin typeface="+mn-lt"/>
                    <a:ea typeface="+mn-ea"/>
                    <a:cs typeface="+mn-cs"/>
                  </a:rPr>
                  <a:t>中踢出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的就可以停止遍历。并且筛选之后加入新结点之后，让除了新加入节点外当前</a:t>
                </a:r>
                <a:r>
                  <a:rPr lang="en-US" altLang="zh-CN" sz="1200" kern="1200" dirty="0">
                    <a:solidFill>
                      <a:schemeClr val="tx1"/>
                    </a:solidFill>
                    <a:effectLst/>
                    <a:latin typeface="+mn-lt"/>
                    <a:ea typeface="+mn-ea"/>
                    <a:cs typeface="+mn-cs"/>
                  </a:rPr>
                  <a:t>list</a:t>
                </a:r>
                <a:r>
                  <a:rPr lang="zh-CN" altLang="en-US" sz="1200" kern="1200" dirty="0">
                    <a:solidFill>
                      <a:schemeClr val="tx1"/>
                    </a:solidFill>
                    <a:effectLst/>
                    <a:latin typeface="+mn-lt"/>
                    <a:ea typeface="+mn-ea"/>
                    <a:cs typeface="+mn-cs"/>
                  </a:rPr>
                  <a:t>中的其他节点的</a:t>
                </a:r>
                <a:r>
                  <a:rPr lang="en-US" altLang="zh-CN" sz="1200" kern="1200" dirty="0" err="1">
                    <a:solidFill>
                      <a:schemeClr val="tx1"/>
                    </a:solidFill>
                    <a:effectLst/>
                    <a:latin typeface="+mn-lt"/>
                    <a:ea typeface="+mn-ea"/>
                    <a:cs typeface="+mn-cs"/>
                  </a:rPr>
                  <a:t>recency</a:t>
                </a:r>
                <a:r>
                  <a:rPr lang="zh-CN" altLang="en-US" sz="1200" kern="1200" dirty="0">
                    <a:solidFill>
                      <a:schemeClr val="tx1"/>
                    </a:solidFill>
                    <a:effectLst/>
                    <a:latin typeface="+mn-lt"/>
                    <a:ea typeface="+mn-ea"/>
                    <a:cs typeface="+mn-cs"/>
                  </a:rPr>
                  <a:t>置为</a:t>
                </a:r>
                <a:r>
                  <a:rPr lang="en-US" altLang="zh-CN" sz="1200" kern="1200" dirty="0">
                    <a:solidFill>
                      <a:schemeClr val="tx1"/>
                    </a:solidFill>
                    <a:effectLst/>
                    <a:latin typeface="+mn-lt"/>
                    <a:ea typeface="+mn-ea"/>
                    <a:cs typeface="+mn-cs"/>
                  </a:rPr>
                  <a:t>0</a:t>
                </a:r>
              </a:p>
              <a:p>
                <a:endParaRPr lang="en-US" altLang="zh-CN" sz="1200" kern="1200" dirty="0">
                  <a:solidFill>
                    <a:schemeClr val="tx1"/>
                  </a:solidFill>
                  <a:effectLst/>
                  <a:latin typeface="+mn-lt"/>
                  <a:ea typeface="+mn-ea"/>
                  <a:cs typeface="+mn-cs"/>
                </a:endParaRPr>
              </a:p>
              <a:p>
                <a:r>
                  <a:rPr lang="zh-CN" altLang="en-US" dirty="0"/>
                  <a:t>加入新节点：</a:t>
                </a:r>
                <a:r>
                  <a:rPr lang="en-US" altLang="zh-CN" dirty="0"/>
                  <a:t>count++</a:t>
                </a:r>
                <a:r>
                  <a:rPr lang="zh-CN" altLang="en-US" dirty="0"/>
                  <a:t>，</a:t>
                </a:r>
                <a:r>
                  <a:rPr lang="en-US" altLang="zh-CN" dirty="0" err="1"/>
                  <a:t>recency</a:t>
                </a:r>
                <a:r>
                  <a:rPr lang="zh-CN" altLang="en-US" dirty="0"/>
                  <a:t>置为</a:t>
                </a:r>
                <a:r>
                  <a:rPr lang="en-US" altLang="zh-CN" dirty="0"/>
                  <a:t>1</a:t>
                </a:r>
              </a:p>
              <a:p>
                <a:endParaRPr lang="en-US" altLang="zh-CN" dirty="0"/>
              </a:p>
              <a:p>
                <a:r>
                  <a:rPr lang="zh-CN" altLang="en-US" dirty="0"/>
                  <a:t>访问命中：</a:t>
                </a:r>
                <a:r>
                  <a:rPr lang="en-US" altLang="zh-CN" dirty="0" err="1"/>
                  <a:t>recency</a:t>
                </a:r>
                <a:r>
                  <a:rPr lang="en-US" altLang="zh-CN" dirty="0"/>
                  <a:t>=1</a:t>
                </a:r>
                <a:r>
                  <a:rPr lang="zh-CN" altLang="en-US" dirty="0"/>
                  <a:t>的</a:t>
                </a:r>
                <a:r>
                  <a:rPr lang="en-US" altLang="zh-CN" dirty="0"/>
                  <a:t>count+2</a:t>
                </a:r>
                <a:r>
                  <a:rPr lang="zh-CN" altLang="en-US" dirty="0"/>
                  <a:t>，</a:t>
                </a:r>
                <a:r>
                  <a:rPr lang="en-US" altLang="zh-CN" dirty="0" err="1"/>
                  <a:t>recency</a:t>
                </a:r>
                <a:r>
                  <a:rPr lang="en-US" altLang="zh-CN" dirty="0"/>
                  <a:t>=0</a:t>
                </a:r>
                <a:r>
                  <a:rPr lang="zh-CN" altLang="en-US" dirty="0"/>
                  <a:t>的</a:t>
                </a:r>
                <a:r>
                  <a:rPr lang="en-US" altLang="zh-CN" dirty="0"/>
                  <a:t>count+1</a:t>
                </a:r>
              </a:p>
            </p:txBody>
          </p:sp>
        </mc:Fallback>
      </mc:AlternateContent>
      <p:sp>
        <p:nvSpPr>
          <p:cNvPr id="4" name="灯片编号占位符 3"/>
          <p:cNvSpPr>
            <a:spLocks noGrp="1"/>
          </p:cNvSpPr>
          <p:nvPr>
            <p:ph type="sldNum" sz="quarter" idx="10"/>
          </p:nvPr>
        </p:nvSpPr>
        <p:spPr/>
        <p:txBody>
          <a:bodyPr/>
          <a:lstStyle/>
          <a:p>
            <a:fld id="{00F12153-377E-4E96-A146-808FC0F36773}" type="slidenum">
              <a:rPr lang="zh-CN" altLang="en-US" smtClean="0"/>
              <a:t>4</a:t>
            </a:fld>
            <a:endParaRPr lang="zh-CN" altLang="en-US"/>
          </a:p>
        </p:txBody>
      </p:sp>
    </p:spTree>
    <p:extLst>
      <p:ext uri="{BB962C8B-B14F-4D97-AF65-F5344CB8AC3E}">
        <p14:creationId xmlns:p14="http://schemas.microsoft.com/office/powerpoint/2010/main" val="318716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简单弄了一下</a:t>
            </a:r>
          </a:p>
          <a:p>
            <a:r>
              <a:rPr lang="zh-CN" altLang="en-US" dirty="0"/>
              <a:t>前段时间和这段时间的访问成本对比</a:t>
            </a:r>
            <a:endParaRPr lang="en-US" altLang="zh-CN" dirty="0"/>
          </a:p>
          <a:p>
            <a:endParaRPr lang="en-US" altLang="zh-CN" dirty="0"/>
          </a:p>
          <a:p>
            <a:r>
              <a:rPr lang="zh-CN" altLang="en-US" b="1" dirty="0"/>
              <a:t>百分之多少的数据命中于热队列*这些在热队列中访问的数据的被访问的成本 </a:t>
            </a:r>
            <a:r>
              <a:rPr lang="en-US" altLang="zh-CN" b="1" dirty="0"/>
              <a:t>+ </a:t>
            </a:r>
            <a:r>
              <a:rPr lang="zh-CN" altLang="en-US" b="1" dirty="0"/>
              <a:t>百分之多少的数据命中于温队列*这些在温队列中访问的数据的被访问的成本</a:t>
            </a:r>
            <a:endParaRPr lang="en-US" altLang="zh-CN" b="1" dirty="0"/>
          </a:p>
          <a:p>
            <a:endParaRPr lang="en-US" altLang="zh-CN" dirty="0"/>
          </a:p>
          <a:p>
            <a:r>
              <a:rPr lang="zh-CN" altLang="en-US" dirty="0"/>
              <a:t>公式</a:t>
            </a:r>
            <a:endParaRPr lang="en-US" altLang="zh-CN" dirty="0"/>
          </a:p>
          <a:p>
            <a:endParaRPr lang="en-US" altLang="zh-CN" dirty="0"/>
          </a:p>
          <a:p>
            <a:r>
              <a:rPr lang="zh-CN" altLang="en-US" dirty="0"/>
              <a:t>定期检查，扩展长度为固定长度</a:t>
            </a:r>
            <a:r>
              <a:rPr lang="en-US" altLang="zh-CN" dirty="0"/>
              <a:t>S</a:t>
            </a:r>
          </a:p>
          <a:p>
            <a:endParaRPr lang="en-US" altLang="zh-CN" dirty="0"/>
          </a:p>
          <a:p>
            <a:r>
              <a:rPr lang="zh-CN" altLang="en-US" dirty="0"/>
              <a:t>没效果，甚至有点降低，不过可以占工作量？？</a:t>
            </a:r>
          </a:p>
          <a:p>
            <a:endParaRPr lang="en-US" altLang="zh-CN"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5</a:t>
            </a:fld>
            <a:endParaRPr lang="zh-CN" altLang="en-US"/>
          </a:p>
        </p:txBody>
      </p:sp>
    </p:spTree>
    <p:extLst>
      <p:ext uri="{BB962C8B-B14F-4D97-AF65-F5344CB8AC3E}">
        <p14:creationId xmlns:p14="http://schemas.microsoft.com/office/powerpoint/2010/main" val="402355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极热，微热，微冷，极冷数据的权重分配，根据温度分成几个温度对应的也用压缩算法集合。指定温度下数据在指定集合中进行选择。</a:t>
            </a:r>
            <a:r>
              <a:rPr lang="en-US" altLang="zh-CN" dirty="0"/>
              <a:t>【</a:t>
            </a:r>
            <a:r>
              <a:rPr lang="zh-CN" altLang="en-US" dirty="0"/>
              <a:t>另外的想法是在数据热度识别中搞热度排名，看热度在前百分之多少，根据这百分之多少自动分配权重</a:t>
            </a:r>
            <a:r>
              <a:rPr lang="en-US" altLang="zh-CN" dirty="0"/>
              <a:t>】【</a:t>
            </a:r>
            <a:r>
              <a:rPr lang="zh-CN" altLang="en-US" dirty="0"/>
              <a:t>原本想用上压缩效率的，但是之前打算的是放到写操作上，但是写操作不知道该怎么实时？？</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极热，微热，微冷，极冷数据的权重分配，根据温度分成几个温度对应的也用压缩算法集合。指定温度下数据在指定集合中进行选择。</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6</a:t>
            </a:fld>
            <a:endParaRPr lang="zh-CN" altLang="en-US"/>
          </a:p>
        </p:txBody>
      </p:sp>
    </p:spTree>
    <p:extLst>
      <p:ext uri="{BB962C8B-B14F-4D97-AF65-F5344CB8AC3E}">
        <p14:creationId xmlns:p14="http://schemas.microsoft.com/office/powerpoint/2010/main" val="3549302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考虑更换的时机，更换数据的选择，更换的目标</a:t>
            </a:r>
            <a:endParaRPr lang="en-US" altLang="zh-CN" dirty="0"/>
          </a:p>
          <a:p>
            <a:r>
              <a:rPr lang="zh-CN" altLang="en-US" dirty="0"/>
              <a:t>触发在线调整机制的时机：降温</a:t>
            </a:r>
            <a:r>
              <a:rPr lang="en-US" altLang="zh-CN" dirty="0"/>
              <a:t>--</a:t>
            </a:r>
            <a:r>
              <a:rPr lang="zh-CN" altLang="en-US" dirty="0"/>
              <a:t>退出热</a:t>
            </a:r>
            <a:r>
              <a:rPr lang="en-US" altLang="zh-CN" dirty="0"/>
              <a:t>/</a:t>
            </a:r>
            <a:r>
              <a:rPr lang="zh-CN" altLang="en-US" dirty="0"/>
              <a:t>温队列时触发，另外会定期检测冷区域的数据。升温</a:t>
            </a:r>
            <a:r>
              <a:rPr lang="en-US" altLang="zh-CN" dirty="0"/>
              <a:t>—</a:t>
            </a:r>
            <a:r>
              <a:rPr lang="zh-CN" altLang="en-US" dirty="0"/>
              <a:t>进入热</a:t>
            </a:r>
            <a:r>
              <a:rPr lang="en-US" altLang="zh-CN" dirty="0"/>
              <a:t>/</a:t>
            </a:r>
            <a:r>
              <a:rPr lang="zh-CN" altLang="en-US" dirty="0"/>
              <a:t>温队列时触发，另外对于未成功更换的数据，定期检测是否达到标准，达到标准则更换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t>1</a:t>
            </a:r>
            <a:r>
              <a:rPr lang="zh-CN" altLang="en-US" dirty="0"/>
              <a:t>、升降温度的时候；</a:t>
            </a:r>
            <a:r>
              <a:rPr lang="en-US" altLang="zh-CN" dirty="0"/>
              <a:t>2</a:t>
            </a:r>
            <a:r>
              <a:rPr lang="zh-CN" altLang="en-US" dirty="0"/>
              <a:t>、定期检测未成功转换的</a:t>
            </a:r>
            <a:r>
              <a:rPr lang="en-US" altLang="zh-CN" dirty="0"/>
              <a:t>/</a:t>
            </a:r>
            <a:r>
              <a:rPr lang="zh-CN" altLang="en-US" dirty="0"/>
              <a:t>温度与当前使用算法不匹配的；</a:t>
            </a:r>
          </a:p>
        </p:txBody>
      </p:sp>
      <p:sp>
        <p:nvSpPr>
          <p:cNvPr id="4" name="灯片编号占位符 3"/>
          <p:cNvSpPr>
            <a:spLocks noGrp="1"/>
          </p:cNvSpPr>
          <p:nvPr>
            <p:ph type="sldNum" sz="quarter" idx="5"/>
          </p:nvPr>
        </p:nvSpPr>
        <p:spPr/>
        <p:txBody>
          <a:bodyPr/>
          <a:lstStyle/>
          <a:p>
            <a:fld id="{00F12153-377E-4E96-A146-808FC0F36773}" type="slidenum">
              <a:rPr lang="zh-CN" altLang="en-US" smtClean="0"/>
              <a:t>8</a:t>
            </a:fld>
            <a:endParaRPr lang="zh-CN" altLang="en-US"/>
          </a:p>
        </p:txBody>
      </p:sp>
    </p:spTree>
    <p:extLst>
      <p:ext uri="{BB962C8B-B14F-4D97-AF65-F5344CB8AC3E}">
        <p14:creationId xmlns:p14="http://schemas.microsoft.com/office/powerpoint/2010/main" val="146660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描述成本模型中用到的成本的计算过程以及定义？存储成本，访问成本，更换成本</a:t>
            </a:r>
            <a:r>
              <a:rPr lang="en-US" altLang="zh-CN" dirty="0"/>
              <a:t>【</a:t>
            </a:r>
            <a:r>
              <a:rPr lang="zh-CN" altLang="en-US" dirty="0"/>
              <a:t>如何选择最大的压缩</a:t>
            </a:r>
            <a:r>
              <a:rPr lang="en-US" altLang="zh-CN" dirty="0"/>
              <a:t>/</a:t>
            </a:r>
            <a:r>
              <a:rPr lang="zh-CN" altLang="en-US" dirty="0"/>
              <a:t>解压缩时间作为成本</a:t>
            </a:r>
            <a:r>
              <a:rPr lang="en-US" altLang="zh-CN" dirty="0"/>
              <a:t>】</a:t>
            </a:r>
          </a:p>
          <a:p>
            <a:r>
              <a:rPr lang="zh-CN" altLang="en-US" dirty="0"/>
              <a:t>以及最终将成本定义为</a:t>
            </a:r>
            <a:r>
              <a:rPr lang="en-US" altLang="zh-CN" dirty="0"/>
              <a:t>xxx</a:t>
            </a:r>
            <a:r>
              <a:rPr lang="zh-CN" altLang="en-US" dirty="0"/>
              <a:t>？</a:t>
            </a:r>
            <a:r>
              <a:rPr lang="en-US" altLang="zh-CN" dirty="0"/>
              <a:t>【</a:t>
            </a:r>
            <a:r>
              <a:rPr lang="zh-CN" altLang="en-US" dirty="0"/>
              <a:t>最终一个成本的定义公式</a:t>
            </a:r>
            <a:r>
              <a:rPr lang="en-US" altLang="zh-CN" dirty="0"/>
              <a:t>】</a:t>
            </a:r>
          </a:p>
          <a:p>
            <a:r>
              <a:rPr lang="zh-CN" altLang="en-US" dirty="0"/>
              <a:t>参考：</a:t>
            </a:r>
            <a:r>
              <a:rPr lang="en-US" altLang="zh-CN" dirty="0"/>
              <a:t>Online cost optimization algorithm for </a:t>
            </a:r>
            <a:r>
              <a:rPr lang="en-US" altLang="zh-CN" dirty="0" err="1"/>
              <a:t>tierd</a:t>
            </a:r>
            <a:r>
              <a:rPr lang="en-US" altLang="zh-CN" dirty="0"/>
              <a:t> cloud storage services / to_transfer_or_not_an_online_cost_optimization_algorithm_for_using_two_tier_storage_as_a_service_clouds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说明公式，怎样进行归一化的，这样计算成本的方式是否</a:t>
            </a:r>
            <a:r>
              <a:rPr lang="en-US" altLang="zh-CN" dirty="0"/>
              <a:t>ok</a:t>
            </a:r>
            <a:r>
              <a:rPr lang="zh-CN" altLang="en-US" dirty="0"/>
              <a:t>？</a:t>
            </a:r>
            <a:r>
              <a:rPr lang="en-US" altLang="zh-CN" dirty="0"/>
              <a:t>-- </a:t>
            </a:r>
            <a:r>
              <a:rPr lang="zh-CN" altLang="en-US" dirty="0"/>
              <a:t>用了</a:t>
            </a:r>
            <a:r>
              <a:rPr lang="en-US" altLang="zh-CN" dirty="0"/>
              <a:t>AWS</a:t>
            </a:r>
            <a:r>
              <a:rPr lang="zh-CN" altLang="en-US" dirty="0"/>
              <a:t>的价格模型就不用管这个了。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a:t>
            </a:r>
            <a:r>
              <a:rPr lang="en-US" altLang="zh-CN" dirty="0" err="1"/>
              <a:t>hdfs</a:t>
            </a:r>
            <a:r>
              <a:rPr lang="zh-CN" altLang="en-US" dirty="0"/>
              <a:t>中使用流式进行文件操作，所以更换压缩的时间就使用：原算法的解压缩时间和目标算法的压缩时间的最大值。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70C0"/>
                </a:solidFill>
              </a:rPr>
              <a:t>《</a:t>
            </a:r>
            <a:r>
              <a:rPr lang="zh-CN" altLang="en-US" sz="1200" b="1" dirty="0">
                <a:solidFill>
                  <a:srgbClr val="0070C0"/>
                </a:solidFill>
              </a:rPr>
              <a:t>云环境下中间数据集存储问题优化算法研究</a:t>
            </a:r>
            <a:r>
              <a:rPr lang="en-US" altLang="zh-CN" sz="1200" b="1" dirty="0">
                <a:solidFill>
                  <a:srgbClr val="0070C0"/>
                </a:solidFill>
              </a:rPr>
              <a:t>》</a:t>
            </a:r>
            <a:r>
              <a:rPr lang="zh-CN" altLang="en-US" sz="1200" dirty="0"/>
              <a:t>利用左边文章的用的</a:t>
            </a:r>
            <a:r>
              <a:rPr lang="zh-CN" altLang="en-US" sz="1200" b="1" dirty="0">
                <a:solidFill>
                  <a:srgbClr val="0070C0"/>
                </a:solidFill>
              </a:rPr>
              <a:t>亚马逊的</a:t>
            </a:r>
            <a:r>
              <a:rPr lang="en-US" altLang="zh-CN" sz="1200" b="1" dirty="0" err="1">
                <a:solidFill>
                  <a:srgbClr val="0070C0"/>
                </a:solidFill>
              </a:rPr>
              <a:t>cpu</a:t>
            </a:r>
            <a:r>
              <a:rPr lang="zh-CN" altLang="en-US" sz="1200" b="1" dirty="0">
                <a:solidFill>
                  <a:srgbClr val="0070C0"/>
                </a:solidFill>
              </a:rPr>
              <a:t>价格和存储价格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a:t>
            </a:r>
            <a:r>
              <a:rPr lang="en-US" altLang="zh-CN" dirty="0"/>
              <a:t>GB</a:t>
            </a:r>
            <a:r>
              <a:rPr lang="zh-CN" altLang="en-US" dirty="0"/>
              <a:t>存储价格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每秒单个</a:t>
            </a:r>
            <a:r>
              <a:rPr lang="en-US" altLang="zh-CN" dirty="0"/>
              <a:t>CPU</a:t>
            </a:r>
            <a:r>
              <a:rPr lang="zh-CN" altLang="en-US" dirty="0"/>
              <a:t>计算价格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https://aws.amazon.com/cn/pricing/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不分成原算法和目标算法？而是分成热压缩算法，冷压缩算法？这样在后面写调整公式的时候，可以把升温和降温的分开写。</a:t>
            </a:r>
          </a:p>
        </p:txBody>
      </p:sp>
      <p:sp>
        <p:nvSpPr>
          <p:cNvPr id="4" name="灯片编号占位符 3"/>
          <p:cNvSpPr>
            <a:spLocks noGrp="1"/>
          </p:cNvSpPr>
          <p:nvPr>
            <p:ph type="sldNum" sz="quarter" idx="10"/>
          </p:nvPr>
        </p:nvSpPr>
        <p:spPr/>
        <p:txBody>
          <a:bodyPr/>
          <a:lstStyle/>
          <a:p>
            <a:fld id="{00F12153-377E-4E96-A146-808FC0F36773}" type="slidenum">
              <a:rPr lang="zh-CN" altLang="en-US" smtClean="0"/>
              <a:t>9</a:t>
            </a:fld>
            <a:endParaRPr lang="zh-CN" altLang="en-US"/>
          </a:p>
        </p:txBody>
      </p:sp>
    </p:spTree>
    <p:extLst>
      <p:ext uri="{BB962C8B-B14F-4D97-AF65-F5344CB8AC3E}">
        <p14:creationId xmlns:p14="http://schemas.microsoft.com/office/powerpoint/2010/main" val="3940880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说明如何定义的什么时候转向热，什么时候转向冷的</a:t>
            </a:r>
            <a:endParaRPr lang="en-US" altLang="zh-CN" dirty="0"/>
          </a:p>
          <a:p>
            <a:r>
              <a:rPr lang="zh-CN" altLang="en-US" dirty="0"/>
              <a:t>加上从热队列</a:t>
            </a:r>
            <a:r>
              <a:rPr lang="en-US" altLang="zh-CN" dirty="0"/>
              <a:t>/</a:t>
            </a:r>
            <a:r>
              <a:rPr lang="zh-CN" altLang="en-US" dirty="0"/>
              <a:t>温队列中踢出来作为触发更换算法的点？：</a:t>
            </a:r>
            <a:r>
              <a:rPr lang="en-US" altLang="zh-CN" dirty="0">
                <a:solidFill>
                  <a:srgbClr val="C00000"/>
                </a:solidFill>
              </a:rPr>
              <a:t>)【</a:t>
            </a:r>
            <a:r>
              <a:rPr lang="zh-CN" altLang="en-US" dirty="0">
                <a:solidFill>
                  <a:srgbClr val="C00000"/>
                </a:solidFill>
              </a:rPr>
              <a:t>升温的定期还没试</a:t>
            </a:r>
            <a:r>
              <a:rPr lang="en-US" altLang="zh-CN" dirty="0">
                <a:solidFill>
                  <a:srgbClr val="C00000"/>
                </a:solidFill>
              </a:rPr>
              <a:t>】</a:t>
            </a:r>
            <a:r>
              <a:rPr lang="zh-CN" altLang="en-US" dirty="0">
                <a:solidFill>
                  <a:srgbClr val="C00000"/>
                </a:solidFill>
              </a:rPr>
              <a:t>。</a:t>
            </a:r>
          </a:p>
          <a:p>
            <a:r>
              <a:rPr lang="zh-CN" altLang="en-US" dirty="0"/>
              <a:t>把时间说成是周期降温</a:t>
            </a:r>
            <a:r>
              <a:rPr lang="en-US" altLang="zh-CN" dirty="0"/>
              <a:t>--</a:t>
            </a:r>
            <a:r>
              <a:rPr lang="zh-CN" altLang="en-US" dirty="0"/>
              <a:t>退出热</a:t>
            </a:r>
            <a:r>
              <a:rPr lang="en-US" altLang="zh-CN" dirty="0"/>
              <a:t>/</a:t>
            </a:r>
            <a:r>
              <a:rPr lang="zh-CN" altLang="en-US" dirty="0"/>
              <a:t>温队列时触发，另外会定期检测冷区域的数据。升温</a:t>
            </a:r>
            <a:r>
              <a:rPr lang="en-US" altLang="zh-CN" dirty="0"/>
              <a:t>—</a:t>
            </a:r>
            <a:r>
              <a:rPr lang="zh-CN" altLang="en-US" dirty="0"/>
              <a:t>进入热</a:t>
            </a:r>
            <a:r>
              <a:rPr lang="en-US" altLang="zh-CN" dirty="0"/>
              <a:t>/</a:t>
            </a:r>
            <a:r>
              <a:rPr lang="zh-CN" altLang="en-US" dirty="0"/>
              <a:t>温队列时触发，另外对于未成功更换的数据，定期检测是否达到标准，达到标准则更换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endParaRPr lang="en-US" altLang="zh-CN" dirty="0"/>
          </a:p>
          <a:p>
            <a:endParaRPr lang="en-US" altLang="zh-CN" dirty="0"/>
          </a:p>
          <a:p>
            <a:r>
              <a:rPr lang="zh-CN" altLang="en-US" b="1" dirty="0">
                <a:solidFill>
                  <a:srgbClr val="0070C0"/>
                </a:solidFill>
              </a:rPr>
              <a:t>升温的方式要改成降温那种方式吗？可以试试。试了下，对于</a:t>
            </a:r>
            <a:r>
              <a:rPr lang="en-US" altLang="zh-CN" b="1" dirty="0">
                <a:solidFill>
                  <a:srgbClr val="0070C0"/>
                </a:solidFill>
              </a:rPr>
              <a:t>hm1</a:t>
            </a:r>
            <a:r>
              <a:rPr lang="zh-CN" altLang="en-US" b="1" dirty="0">
                <a:solidFill>
                  <a:srgbClr val="0070C0"/>
                </a:solidFill>
              </a:rPr>
              <a:t>的话效果明显，时间减少，存储占用减少，对于</a:t>
            </a:r>
            <a:r>
              <a:rPr lang="en-US" altLang="zh-CN" b="1" dirty="0" err="1">
                <a:solidFill>
                  <a:srgbClr val="0070C0"/>
                </a:solidFill>
              </a:rPr>
              <a:t>wdev</a:t>
            </a:r>
            <a:r>
              <a:rPr lang="zh-CN" altLang="en-US" b="1" dirty="0">
                <a:solidFill>
                  <a:srgbClr val="0070C0"/>
                </a:solidFill>
              </a:rPr>
              <a:t>未起丝毫作用，另外两个</a:t>
            </a:r>
            <a:r>
              <a:rPr lang="en-US" altLang="zh-CN" b="1" dirty="0" err="1">
                <a:solidFill>
                  <a:srgbClr val="0070C0"/>
                </a:solidFill>
              </a:rPr>
              <a:t>zipf</a:t>
            </a:r>
            <a:r>
              <a:rPr lang="zh-CN" altLang="en-US" b="1" dirty="0">
                <a:solidFill>
                  <a:srgbClr val="0070C0"/>
                </a:solidFill>
              </a:rPr>
              <a:t>的时间减少，存储占用增加，但是效果与原来的相差不大。</a:t>
            </a:r>
          </a:p>
          <a:p>
            <a:r>
              <a:rPr lang="zh-CN" altLang="en-US" b="1" dirty="0">
                <a:solidFill>
                  <a:srgbClr val="0070C0"/>
                </a:solidFill>
              </a:rPr>
              <a:t>但是更换压缩算法的次数增加很多次。差不多几千次，</a:t>
            </a:r>
            <a:r>
              <a:rPr lang="en-US" altLang="zh-CN" b="1" dirty="0">
                <a:solidFill>
                  <a:srgbClr val="0070C0"/>
                </a:solidFill>
              </a:rPr>
              <a:t>hm1</a:t>
            </a:r>
            <a:r>
              <a:rPr lang="zh-CN" altLang="en-US" b="1" dirty="0">
                <a:solidFill>
                  <a:srgbClr val="0070C0"/>
                </a:solidFill>
              </a:rPr>
              <a:t>增加了</a:t>
            </a:r>
            <a:r>
              <a:rPr lang="en-US" altLang="zh-CN" b="1" dirty="0">
                <a:solidFill>
                  <a:srgbClr val="0070C0"/>
                </a:solidFill>
              </a:rPr>
              <a:t>1600</a:t>
            </a:r>
            <a:r>
              <a:rPr lang="zh-CN" altLang="en-US" b="1" dirty="0">
                <a:solidFill>
                  <a:srgbClr val="0070C0"/>
                </a:solidFill>
              </a:rPr>
              <a:t>次的更换压缩次数左右</a:t>
            </a:r>
          </a:p>
          <a:p>
            <a:r>
              <a:rPr lang="zh-CN" altLang="en-US" b="1" dirty="0">
                <a:solidFill>
                  <a:srgbClr val="0070C0"/>
                </a:solidFill>
              </a:rPr>
              <a:t>就是拿更换次数换效果吧。。。</a:t>
            </a:r>
          </a:p>
          <a:p>
            <a:endParaRPr lang="en-US" altLang="zh-CN" dirty="0"/>
          </a:p>
          <a:p>
            <a:r>
              <a:rPr lang="zh-CN" altLang="en-US" dirty="0"/>
              <a:t>说明如何定义的什么时候转向热，什么时候转向冷的</a:t>
            </a:r>
            <a:endParaRPr lang="en-US" altLang="zh-CN" dirty="0"/>
          </a:p>
          <a:p>
            <a:r>
              <a:rPr lang="zh-CN" altLang="en-US" dirty="0"/>
              <a:t>加上从热队列</a:t>
            </a:r>
            <a:r>
              <a:rPr lang="en-US" altLang="zh-CN" dirty="0"/>
              <a:t>/</a:t>
            </a:r>
            <a:r>
              <a:rPr lang="zh-CN" altLang="en-US" dirty="0"/>
              <a:t>温队列中踢出来作为触发更换算法的点？</a:t>
            </a:r>
          </a:p>
          <a:p>
            <a:endParaRPr lang="en-US" altLang="zh-CN" dirty="0"/>
          </a:p>
          <a:p>
            <a:r>
              <a:rPr lang="zh-CN" altLang="en-US" dirty="0"/>
              <a:t>降温</a:t>
            </a:r>
            <a:r>
              <a:rPr lang="en-US" altLang="zh-CN" dirty="0"/>
              <a:t>--</a:t>
            </a:r>
            <a:r>
              <a:rPr lang="zh-CN" altLang="en-US" dirty="0"/>
              <a:t>退出热</a:t>
            </a:r>
            <a:r>
              <a:rPr lang="en-US" altLang="zh-CN" dirty="0"/>
              <a:t>/</a:t>
            </a:r>
            <a:r>
              <a:rPr lang="zh-CN" altLang="en-US" dirty="0"/>
              <a:t>温队列时触发，另外会定期检测冷区域的数据。升温</a:t>
            </a:r>
            <a:r>
              <a:rPr lang="en-US" altLang="zh-CN" dirty="0"/>
              <a:t>—</a:t>
            </a:r>
            <a:r>
              <a:rPr lang="zh-CN" altLang="en-US" dirty="0"/>
              <a:t>进入热</a:t>
            </a:r>
            <a:r>
              <a:rPr lang="en-US" altLang="zh-CN" dirty="0"/>
              <a:t>/</a:t>
            </a:r>
            <a:r>
              <a:rPr lang="zh-CN" altLang="en-US" dirty="0"/>
              <a:t>温队列时触发，另外对于未成功更换的数据，定期检测是否达到标准，达到标准则更换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solidFill>
                  <a:srgbClr val="C00000"/>
                </a:solidFill>
              </a:rPr>
              <a:t>)</a:t>
            </a:r>
          </a:p>
          <a:p>
            <a:r>
              <a:rPr lang="en-US" altLang="zh-CN" dirty="0">
                <a:solidFill>
                  <a:srgbClr val="C00000"/>
                </a:solidFill>
              </a:rPr>
              <a:t>【</a:t>
            </a:r>
            <a:r>
              <a:rPr lang="zh-CN" altLang="en-US" dirty="0">
                <a:solidFill>
                  <a:srgbClr val="C00000"/>
                </a:solidFill>
              </a:rPr>
              <a:t>升温的定期还没试</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r>
              <a:rPr lang="zh-CN" altLang="en-US" dirty="0">
                <a:solidFill>
                  <a:srgbClr val="C00000"/>
                </a:solidFill>
              </a:rPr>
              <a:t>定期的试了一下，可能会有一些小的效果，但是也是时间减少，存储也会减少，更换次数增加。</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0F12153-377E-4E96-A146-808FC0F36773}" type="slidenum">
              <a:rPr lang="zh-CN" altLang="en-US" smtClean="0"/>
              <a:t>10</a:t>
            </a:fld>
            <a:endParaRPr lang="zh-CN" altLang="en-US"/>
          </a:p>
        </p:txBody>
      </p:sp>
    </p:spTree>
    <p:extLst>
      <p:ext uri="{BB962C8B-B14F-4D97-AF65-F5344CB8AC3E}">
        <p14:creationId xmlns:p14="http://schemas.microsoft.com/office/powerpoint/2010/main" val="193558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58240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45259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3162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c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39" y="1940430"/>
            <a:ext cx="6520253"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1" name="Subtitle 2">
            <a:extLst>
              <a:ext uri="{FF2B5EF4-FFF2-40B4-BE49-F238E27FC236}">
                <a16:creationId xmlns:a16="http://schemas.microsoft.com/office/drawing/2014/main" id="{3BE97340-3746-2843-A081-908ECE911D81}"/>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2762359251"/>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38264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85911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90237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21847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186839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54134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10725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BB901E7-A9D3-47FD-8735-6D2D5FF9ED0C}"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94979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901E7-A9D3-47FD-8735-6D2D5FF9ED0C}" type="datetimeFigureOut">
              <a:rPr lang="zh-CN" altLang="en-US" smtClean="0"/>
              <a:t>2022/5/4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33A9A-335B-41C2-BF97-63CD181E44F7}" type="slidenum">
              <a:rPr lang="zh-CN" altLang="en-US" smtClean="0"/>
              <a:t>‹#›</a:t>
            </a:fld>
            <a:endParaRPr lang="zh-CN" altLang="en-US"/>
          </a:p>
        </p:txBody>
      </p:sp>
    </p:spTree>
    <p:extLst>
      <p:ext uri="{BB962C8B-B14F-4D97-AF65-F5344CB8AC3E}">
        <p14:creationId xmlns:p14="http://schemas.microsoft.com/office/powerpoint/2010/main" val="381346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00.png"/><Relationship Id="rId7" Type="http://schemas.openxmlformats.org/officeDocument/2006/relationships/image" Target="../media/image240.png"/><Relationship Id="rId12" Type="http://schemas.openxmlformats.org/officeDocument/2006/relationships/image" Target="../media/image29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0.png"/><Relationship Id="rId11" Type="http://schemas.openxmlformats.org/officeDocument/2006/relationships/image" Target="../media/image280.png"/><Relationship Id="rId5" Type="http://schemas.openxmlformats.org/officeDocument/2006/relationships/image" Target="../media/image220.png"/><Relationship Id="rId10" Type="http://schemas.openxmlformats.org/officeDocument/2006/relationships/image" Target="../media/image270.png"/><Relationship Id="rId4" Type="http://schemas.openxmlformats.org/officeDocument/2006/relationships/image" Target="../media/image12.png"/><Relationship Id="rId9" Type="http://schemas.openxmlformats.org/officeDocument/2006/relationships/image" Target="../media/image260.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31.png"/><Relationship Id="rId5" Type="http://schemas.openxmlformats.org/officeDocument/2006/relationships/image" Target="../media/image15.png"/><Relationship Id="rId10" Type="http://schemas.openxmlformats.org/officeDocument/2006/relationships/image" Target="../media/image3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17323" y="5819685"/>
            <a:ext cx="1486969" cy="787523"/>
          </a:xfrm>
          <a:prstGeom prst="rect">
            <a:avLst/>
          </a:prstGeom>
          <a:noFill/>
        </p:spPr>
        <p:txBody>
          <a:bodyPr wrap="square" rtlCol="0">
            <a:spAutoFit/>
          </a:bodyPr>
          <a:lstStyle/>
          <a:p>
            <a:pPr algn="ctr">
              <a:lnSpc>
                <a:spcPct val="150000"/>
              </a:lnSpc>
            </a:pPr>
            <a:r>
              <a:rPr kumimoji="1" lang="zh-CN" altLang="en-US" sz="1600" b="1" dirty="0">
                <a:solidFill>
                  <a:srgbClr val="C00000"/>
                </a:solidFill>
                <a:latin typeface="微软雅黑" panose="020B0503020204020204" pitchFamily="34" charset="-122"/>
                <a:ea typeface="微软雅黑" panose="020B0503020204020204" pitchFamily="34" charset="-122"/>
                <a:cs typeface="+mn-ea"/>
              </a:rPr>
              <a:t>王浩</a:t>
            </a:r>
            <a:endParaRPr kumimoji="1" lang="en-US" altLang="zh-CN" sz="1600" b="1" dirty="0">
              <a:solidFill>
                <a:srgbClr val="C00000"/>
              </a:solidFill>
              <a:latin typeface="微软雅黑" panose="020B0503020204020204" pitchFamily="34" charset="-122"/>
              <a:ea typeface="微软雅黑" panose="020B0503020204020204" pitchFamily="34" charset="-122"/>
              <a:cs typeface="+mn-ea"/>
            </a:endParaRPr>
          </a:p>
          <a:p>
            <a:pPr algn="ctr">
              <a:lnSpc>
                <a:spcPct val="150000"/>
              </a:lnSpc>
            </a:pPr>
            <a:r>
              <a:rPr kumimoji="1" lang="en-US" altLang="zh-CN" sz="1600" b="1" dirty="0">
                <a:solidFill>
                  <a:srgbClr val="C00000"/>
                </a:solidFill>
                <a:latin typeface="微软雅黑" panose="020B0503020204020204" pitchFamily="34" charset="-122"/>
                <a:ea typeface="微软雅黑" panose="020B0503020204020204" pitchFamily="34" charset="-122"/>
                <a:cs typeface="+mn-ea"/>
              </a:rPr>
              <a:t>2022.04.07</a:t>
            </a:r>
            <a:endParaRPr kumimoji="1" lang="zh-CN" altLang="en-US" sz="1600" b="1" dirty="0">
              <a:solidFill>
                <a:srgbClr val="C00000"/>
              </a:solidFill>
              <a:latin typeface="微软雅黑" panose="020B0503020204020204" pitchFamily="34" charset="-122"/>
              <a:ea typeface="微软雅黑" panose="020B0503020204020204" pitchFamily="34" charset="-122"/>
              <a:cs typeface="+mn-ea"/>
            </a:endParaRPr>
          </a:p>
        </p:txBody>
      </p:sp>
      <p:sp>
        <p:nvSpPr>
          <p:cNvPr id="5" name="副标题 4"/>
          <p:cNvSpPr>
            <a:spLocks noGrp="1"/>
          </p:cNvSpPr>
          <p:nvPr>
            <p:ph type="subTitle" idx="1"/>
          </p:nvPr>
        </p:nvSpPr>
        <p:spPr>
          <a:xfrm>
            <a:off x="646276" y="6044134"/>
            <a:ext cx="6583453" cy="813866"/>
          </a:xfrm>
        </p:spPr>
        <p:txBody>
          <a:bodyPr/>
          <a:lstStyle/>
          <a:p>
            <a:r>
              <a:rPr lang="en-US" altLang="zh-CN" b="1" dirty="0">
                <a:solidFill>
                  <a:srgbClr val="C00000"/>
                </a:solidFill>
                <a:latin typeface="Times New Roman" panose="02020603050405020304" pitchFamily="18" charset="0"/>
                <a:cs typeface="Times New Roman" panose="02020603050405020304" pitchFamily="18" charset="0"/>
              </a:rPr>
              <a:t>Presentation</a:t>
            </a:r>
            <a:endParaRPr lang="zh-CN" alt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5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可能存在问题</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813400" y="161465"/>
            <a:ext cx="2483224" cy="369332"/>
          </a:xfrm>
          <a:prstGeom prst="rect">
            <a:avLst/>
          </a:prstGeom>
          <a:noFill/>
        </p:spPr>
        <p:txBody>
          <a:bodyPr wrap="square" rtlCol="0">
            <a:spAutoFit/>
          </a:bodyPr>
          <a:lstStyle/>
          <a:p>
            <a:r>
              <a:rPr lang="zh-CN" altLang="en-US" dirty="0"/>
              <a:t>把</a:t>
            </a:r>
            <a:r>
              <a:rPr lang="zh-CN" altLang="en-US" b="1" dirty="0">
                <a:solidFill>
                  <a:srgbClr val="C00000"/>
                </a:solidFill>
              </a:rPr>
              <a:t>时间</a:t>
            </a:r>
            <a:r>
              <a:rPr lang="zh-CN" altLang="en-US" dirty="0"/>
              <a:t>说成是</a:t>
            </a:r>
            <a:r>
              <a:rPr lang="zh-CN" altLang="en-US" b="1" dirty="0">
                <a:solidFill>
                  <a:srgbClr val="FF0000"/>
                </a:solidFill>
              </a:rPr>
              <a:t>周期。。</a:t>
            </a:r>
          </a:p>
        </p:txBody>
      </p:sp>
      <p:sp>
        <p:nvSpPr>
          <p:cNvPr id="9" name="文本框 8"/>
          <p:cNvSpPr txBox="1"/>
          <p:nvPr/>
        </p:nvSpPr>
        <p:spPr>
          <a:xfrm>
            <a:off x="461473" y="1084729"/>
            <a:ext cx="659115" cy="369332"/>
          </a:xfrm>
          <a:prstGeom prst="rect">
            <a:avLst/>
          </a:prstGeom>
          <a:noFill/>
        </p:spPr>
        <p:txBody>
          <a:bodyPr wrap="square" rtlCol="0">
            <a:spAutoFit/>
          </a:bodyPr>
          <a:lstStyle/>
          <a:p>
            <a:r>
              <a:rPr lang="zh-CN" altLang="en-US" b="1" dirty="0">
                <a:solidFill>
                  <a:srgbClr val="C00000"/>
                </a:solidFill>
              </a:rPr>
              <a:t>升温</a:t>
            </a:r>
          </a:p>
        </p:txBody>
      </p:sp>
      <p:sp>
        <p:nvSpPr>
          <p:cNvPr id="10" name="文本框 9"/>
          <p:cNvSpPr txBox="1"/>
          <p:nvPr/>
        </p:nvSpPr>
        <p:spPr>
          <a:xfrm>
            <a:off x="6799520" y="1084729"/>
            <a:ext cx="659115" cy="369332"/>
          </a:xfrm>
          <a:prstGeom prst="rect">
            <a:avLst/>
          </a:prstGeom>
          <a:noFill/>
        </p:spPr>
        <p:txBody>
          <a:bodyPr wrap="square" rtlCol="0">
            <a:spAutoFit/>
          </a:bodyPr>
          <a:lstStyle/>
          <a:p>
            <a:r>
              <a:rPr lang="zh-CN" altLang="en-US" b="1" dirty="0">
                <a:solidFill>
                  <a:srgbClr val="C00000"/>
                </a:solidFill>
              </a:rPr>
              <a:t>降温</a:t>
            </a:r>
          </a:p>
        </p:txBody>
      </p:sp>
      <p:sp>
        <p:nvSpPr>
          <p:cNvPr id="11" name="文本框 10"/>
          <p:cNvSpPr txBox="1"/>
          <p:nvPr/>
        </p:nvSpPr>
        <p:spPr>
          <a:xfrm>
            <a:off x="1255059" y="807730"/>
            <a:ext cx="3810000" cy="923330"/>
          </a:xfrm>
          <a:prstGeom prst="rect">
            <a:avLst/>
          </a:prstGeom>
          <a:noFill/>
        </p:spPr>
        <p:txBody>
          <a:bodyPr wrap="square" rtlCol="0">
            <a:spAutoFit/>
          </a:bodyPr>
          <a:lstStyle/>
          <a:p>
            <a:r>
              <a:rPr lang="zh-CN" altLang="en-US" dirty="0"/>
              <a:t>目前：检验更换压缩算法能够节省的访问时间是否大于更换压缩的时间</a:t>
            </a:r>
          </a:p>
        </p:txBody>
      </p:sp>
      <mc:AlternateContent xmlns:mc="http://schemas.openxmlformats.org/markup-compatibility/2006" xmlns:a14="http://schemas.microsoft.com/office/drawing/2010/main">
        <mc:Choice Requires="a14">
          <p:sp>
            <p:nvSpPr>
              <p:cNvPr id="13" name="文本框 12"/>
              <p:cNvSpPr txBox="1"/>
              <p:nvPr/>
            </p:nvSpPr>
            <p:spPr>
              <a:xfrm>
                <a:off x="791030" y="2265631"/>
                <a:ext cx="1437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91030" y="2265631"/>
                <a:ext cx="1437060" cy="276999"/>
              </a:xfrm>
              <a:prstGeom prst="rect">
                <a:avLst/>
              </a:prstGeom>
              <a:blipFill rotWithShape="0">
                <a:blip r:embed="rId3"/>
                <a:stretch>
                  <a:fillRect l="-3814" t="-4444" r="-5508"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2684265" y="2265630"/>
                <a:ext cx="14984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2684265" y="2265630"/>
                <a:ext cx="1498487" cy="276999"/>
              </a:xfrm>
              <a:prstGeom prst="rect">
                <a:avLst/>
              </a:prstGeom>
              <a:blipFill>
                <a:blip r:embed="rId4"/>
                <a:stretch>
                  <a:fillRect l="-2846" t="-4444" r="-4878"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051007" y="3152723"/>
                <a:ext cx="2787430"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051007" y="3152723"/>
                <a:ext cx="2787430" cy="289182"/>
              </a:xfrm>
              <a:prstGeom prst="rect">
                <a:avLst/>
              </a:prstGeom>
              <a:blipFill rotWithShape="0">
                <a:blip r:embed="rId5"/>
                <a:stretch>
                  <a:fillRect l="-1528" r="-43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364667" y="4055172"/>
                <a:ext cx="2376741"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den>
                      </m:f>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364667" y="4055172"/>
                <a:ext cx="2376741" cy="567207"/>
              </a:xfrm>
              <a:prstGeom prst="rect">
                <a:avLst/>
              </a:prstGeom>
              <a:blipFill rotWithShape="0">
                <a:blip r:embed="rId6"/>
                <a:stretch>
                  <a:fillRect/>
                </a:stretch>
              </a:blipFill>
            </p:spPr>
            <p:txBody>
              <a:bodyPr/>
              <a:lstStyle/>
              <a:p>
                <a:r>
                  <a:rPr lang="zh-CN" altLang="en-US">
                    <a:noFill/>
                  </a:rPr>
                  <a:t> </a:t>
                </a:r>
              </a:p>
            </p:txBody>
          </p:sp>
        </mc:Fallback>
      </mc:AlternateContent>
      <p:sp>
        <p:nvSpPr>
          <p:cNvPr id="18" name="下箭头 17"/>
          <p:cNvSpPr/>
          <p:nvPr/>
        </p:nvSpPr>
        <p:spPr>
          <a:xfrm>
            <a:off x="2336406" y="2618152"/>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下箭头 18"/>
          <p:cNvSpPr/>
          <p:nvPr/>
        </p:nvSpPr>
        <p:spPr>
          <a:xfrm>
            <a:off x="2336406" y="3590994"/>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654424" y="5072157"/>
            <a:ext cx="4052716" cy="369332"/>
          </a:xfrm>
          <a:prstGeom prst="rect">
            <a:avLst/>
          </a:prstGeom>
          <a:noFill/>
        </p:spPr>
        <p:txBody>
          <a:bodyPr wrap="square" rtlCol="0">
            <a:spAutoFit/>
          </a:bodyPr>
          <a:lstStyle/>
          <a:p>
            <a:r>
              <a:rPr lang="zh-CN" altLang="en-US" b="1" i="1" dirty="0">
                <a:solidFill>
                  <a:srgbClr val="C00000"/>
                </a:solidFill>
              </a:rPr>
              <a:t>如果</a:t>
            </a:r>
            <a:r>
              <a:rPr lang="en-US" altLang="zh-CN" b="1" i="1" dirty="0">
                <a:solidFill>
                  <a:srgbClr val="C00000"/>
                </a:solidFill>
              </a:rPr>
              <a:t>a(t)&gt;a’(t)</a:t>
            </a:r>
            <a:r>
              <a:rPr lang="zh-CN" altLang="en-US" b="1" i="1" dirty="0">
                <a:solidFill>
                  <a:srgbClr val="C00000"/>
                </a:solidFill>
              </a:rPr>
              <a:t>，则更换；否则，不更换</a:t>
            </a:r>
            <a:r>
              <a:rPr lang="zh-CN" altLang="en-US" dirty="0"/>
              <a:t>；</a:t>
            </a:r>
          </a:p>
        </p:txBody>
      </p:sp>
      <p:sp>
        <p:nvSpPr>
          <p:cNvPr id="21" name="文本框 20"/>
          <p:cNvSpPr txBox="1"/>
          <p:nvPr/>
        </p:nvSpPr>
        <p:spPr>
          <a:xfrm>
            <a:off x="7503458" y="807729"/>
            <a:ext cx="4025154" cy="923330"/>
          </a:xfrm>
          <a:prstGeom prst="rect">
            <a:avLst/>
          </a:prstGeom>
          <a:noFill/>
        </p:spPr>
        <p:txBody>
          <a:bodyPr wrap="square" rtlCol="0">
            <a:spAutoFit/>
          </a:bodyPr>
          <a:lstStyle/>
          <a:p>
            <a:r>
              <a:rPr lang="zh-CN" altLang="en-US" dirty="0"/>
              <a:t>目前：使用总成本。检验更换压缩算法能够节省的总成本是否小大于使用原压缩算法的访问时间</a:t>
            </a:r>
            <a:r>
              <a:rPr lang="en-US" altLang="zh-CN" dirty="0"/>
              <a:t>+</a:t>
            </a:r>
            <a:r>
              <a:rPr lang="zh-CN" altLang="en-US" dirty="0"/>
              <a:t>更换时间</a:t>
            </a:r>
          </a:p>
        </p:txBody>
      </p:sp>
      <mc:AlternateContent xmlns:mc="http://schemas.openxmlformats.org/markup-compatibility/2006" xmlns:a14="http://schemas.microsoft.com/office/drawing/2010/main">
        <mc:Choice Requires="a14">
          <p:sp>
            <p:nvSpPr>
              <p:cNvPr id="22" name="文本框 21"/>
              <p:cNvSpPr txBox="1"/>
              <p:nvPr/>
            </p:nvSpPr>
            <p:spPr>
              <a:xfrm>
                <a:off x="5916020" y="2161049"/>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5916020" y="2161049"/>
                <a:ext cx="2426113" cy="276999"/>
              </a:xfrm>
              <a:prstGeom prst="rect">
                <a:avLst/>
              </a:prstGeom>
              <a:blipFill rotWithShape="0">
                <a:blip r:embed="rId7"/>
                <a:stretch>
                  <a:fillRect l="-1759" t="-4444" r="-301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645950" y="2154957"/>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645950" y="2154957"/>
                <a:ext cx="3298595" cy="289182"/>
              </a:xfrm>
              <a:prstGeom prst="rect">
                <a:avLst/>
              </a:prstGeom>
              <a:blipFill rotWithShape="0">
                <a:blip r:embed="rId8"/>
                <a:stretch>
                  <a:fillRect l="-1294"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6454949" y="3152723"/>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454949" y="3152723"/>
                <a:ext cx="4844916" cy="289182"/>
              </a:xfrm>
              <a:prstGeom prst="rect">
                <a:avLst/>
              </a:prstGeom>
              <a:blipFill rotWithShape="0">
                <a:blip r:embed="rId9"/>
                <a:stretch>
                  <a:fillRect l="-755" b="-29167"/>
                </a:stretch>
              </a:blipFill>
            </p:spPr>
            <p:txBody>
              <a:bodyPr/>
              <a:lstStyle/>
              <a:p>
                <a:r>
                  <a:rPr lang="zh-CN" altLang="en-US">
                    <a:noFill/>
                  </a:rPr>
                  <a:t> </a:t>
                </a:r>
              </a:p>
            </p:txBody>
          </p:sp>
        </mc:Fallback>
      </mc:AlternateContent>
      <p:sp>
        <p:nvSpPr>
          <p:cNvPr id="25" name="下箭头 24"/>
          <p:cNvSpPr/>
          <p:nvPr/>
        </p:nvSpPr>
        <p:spPr>
          <a:xfrm>
            <a:off x="8537634" y="2634884"/>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下箭头 25"/>
          <p:cNvSpPr/>
          <p:nvPr/>
        </p:nvSpPr>
        <p:spPr>
          <a:xfrm>
            <a:off x="8537634" y="3590994"/>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7005934" y="4125565"/>
                <a:ext cx="357841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7005934" y="4125565"/>
                <a:ext cx="3578416" cy="58432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6851049" y="5072157"/>
                <a:ext cx="4448816" cy="369332"/>
              </a:xfrm>
              <a:prstGeom prst="rect">
                <a:avLst/>
              </a:prstGeom>
              <a:noFill/>
            </p:spPr>
            <p:txBody>
              <a:bodyPr wrap="square" rtlCol="0">
                <a:spAutoFit/>
              </a:bodyPr>
              <a:lstStyle/>
              <a:p>
                <a:r>
                  <a:rPr lang="zh-CN" altLang="en-US" b="1" i="1" dirty="0">
                    <a:solidFill>
                      <a:srgbClr val="C00000"/>
                    </a:solidFill>
                  </a:rPr>
                  <a:t>如果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Sub>
                    <m:r>
                      <a:rPr lang="en-US" altLang="zh-CN" b="1" i="1" smtClean="0">
                        <a:solidFill>
                          <a:srgbClr val="C00000"/>
                        </a:solidFill>
                        <a:latin typeface="Cambria Math" panose="02040503050406030204" pitchFamily="18" charset="0"/>
                      </a:rPr>
                      <m:t>&gt;</m:t>
                    </m:r>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up>
                        <m:r>
                          <a:rPr lang="en-US" altLang="zh-CN" b="1" i="1" smtClean="0">
                            <a:solidFill>
                              <a:srgbClr val="C00000"/>
                            </a:solidFill>
                            <a:latin typeface="Cambria Math" panose="02040503050406030204" pitchFamily="18" charset="0"/>
                          </a:rPr>
                          <m:t>′</m:t>
                        </m:r>
                      </m:sup>
                    </m:sSubSup>
                  </m:oMath>
                </a14:m>
                <a:r>
                  <a:rPr lang="zh-CN" altLang="en-US" b="1" i="1" dirty="0">
                    <a:solidFill>
                      <a:srgbClr val="C00000"/>
                    </a:solidFill>
                  </a:rPr>
                  <a:t>，则更换；否则，不更换</a:t>
                </a:r>
                <a:r>
                  <a:rPr lang="zh-CN" altLang="en-US" dirty="0"/>
                  <a:t>；</a:t>
                </a:r>
              </a:p>
            </p:txBody>
          </p:sp>
        </mc:Choice>
        <mc:Fallback xmlns="">
          <p:sp>
            <p:nvSpPr>
              <p:cNvPr id="28" name="文本框 27"/>
              <p:cNvSpPr txBox="1">
                <a:spLocks noRot="1" noChangeAspect="1" noMove="1" noResize="1" noEditPoints="1" noAdjustHandles="1" noChangeArrowheads="1" noChangeShapeType="1" noTextEdit="1"/>
              </p:cNvSpPr>
              <p:nvPr/>
            </p:nvSpPr>
            <p:spPr>
              <a:xfrm>
                <a:off x="6851049" y="5072157"/>
                <a:ext cx="4448816" cy="369332"/>
              </a:xfrm>
              <a:prstGeom prst="rect">
                <a:avLst/>
              </a:prstGeom>
              <a:blipFill rotWithShape="0">
                <a:blip r:embed="rId11"/>
                <a:stretch>
                  <a:fillRect l="-1233" t="-13115" b="-19672"/>
                </a:stretch>
              </a:blipFill>
            </p:spPr>
            <p:txBody>
              <a:bodyPr/>
              <a:lstStyle/>
              <a:p>
                <a:r>
                  <a:rPr lang="zh-CN" altLang="en-US">
                    <a:noFill/>
                  </a:rPr>
                  <a:t> </a:t>
                </a:r>
              </a:p>
            </p:txBody>
          </p:sp>
        </mc:Fallback>
      </mc:AlternateContent>
      <p:sp>
        <p:nvSpPr>
          <p:cNvPr id="29" name="文本框 28"/>
          <p:cNvSpPr txBox="1"/>
          <p:nvPr/>
        </p:nvSpPr>
        <p:spPr>
          <a:xfrm>
            <a:off x="367553" y="5687602"/>
            <a:ext cx="5065059" cy="369332"/>
          </a:xfrm>
          <a:prstGeom prst="rect">
            <a:avLst/>
          </a:prstGeom>
          <a:noFill/>
        </p:spPr>
        <p:txBody>
          <a:bodyPr wrap="square" rtlCol="0">
            <a:spAutoFit/>
          </a:bodyPr>
          <a:lstStyle/>
          <a:p>
            <a:r>
              <a:rPr lang="zh-CN" altLang="en-US" dirty="0"/>
              <a:t>把</a:t>
            </a:r>
            <a:r>
              <a:rPr lang="en-US" altLang="zh-CN" dirty="0"/>
              <a:t>a’(t)</a:t>
            </a:r>
            <a:r>
              <a:rPr lang="zh-CN" altLang="en-US" dirty="0"/>
              <a:t>看成等式成立的值，</a:t>
            </a:r>
            <a:r>
              <a:rPr lang="en-US" altLang="zh-CN" dirty="0"/>
              <a:t>a(t)</a:t>
            </a:r>
            <a:r>
              <a:rPr lang="zh-CN" altLang="en-US" dirty="0"/>
              <a:t>为真实的访问数量</a:t>
            </a:r>
          </a:p>
        </p:txBody>
      </p:sp>
      <mc:AlternateContent xmlns:mc="http://schemas.openxmlformats.org/markup-compatibility/2006" xmlns:a14="http://schemas.microsoft.com/office/drawing/2010/main">
        <mc:Choice Requires="a14">
          <p:sp>
            <p:nvSpPr>
              <p:cNvPr id="30" name="文本框 29"/>
              <p:cNvSpPr txBox="1"/>
              <p:nvPr/>
            </p:nvSpPr>
            <p:spPr>
              <a:xfrm>
                <a:off x="6687671" y="5687602"/>
                <a:ext cx="4840941" cy="369332"/>
              </a:xfrm>
              <a:prstGeom prst="rect">
                <a:avLst/>
              </a:prstGeom>
              <a:noFill/>
            </p:spPr>
            <p:txBody>
              <a:bodyPr wrap="square" rtlCol="0">
                <a:spAutoFit/>
              </a:bodyPr>
              <a:lstStyle/>
              <a:p>
                <a:r>
                  <a:rPr lang="zh-CN" altLang="en-US" dirty="0"/>
                  <a:t>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oMath>
                </a14:m>
                <a:r>
                  <a:rPr lang="zh-CN" altLang="en-US" dirty="0"/>
                  <a:t>看成等式成立的值，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r>
                  <a:rPr lang="zh-CN" altLang="en-US" dirty="0"/>
                  <a:t>为真实的访问数量</a:t>
                </a:r>
              </a:p>
            </p:txBody>
          </p:sp>
        </mc:Choice>
        <mc:Fallback xmlns="">
          <p:sp>
            <p:nvSpPr>
              <p:cNvPr id="30" name="文本框 29"/>
              <p:cNvSpPr txBox="1">
                <a:spLocks noRot="1" noChangeAspect="1" noMove="1" noResize="1" noEditPoints="1" noAdjustHandles="1" noChangeArrowheads="1" noChangeShapeType="1" noTextEdit="1"/>
              </p:cNvSpPr>
              <p:nvPr/>
            </p:nvSpPr>
            <p:spPr>
              <a:xfrm>
                <a:off x="6687671" y="5687602"/>
                <a:ext cx="4840941" cy="369332"/>
              </a:xfrm>
              <a:prstGeom prst="rect">
                <a:avLst/>
              </a:prstGeom>
              <a:blipFill rotWithShape="0">
                <a:blip r:embed="rId12"/>
                <a:stretch>
                  <a:fillRect l="-1008" t="-13115" b="-19672"/>
                </a:stretch>
              </a:blipFill>
            </p:spPr>
            <p:txBody>
              <a:bodyPr/>
              <a:lstStyle/>
              <a:p>
                <a:r>
                  <a:rPr lang="zh-CN" altLang="en-US">
                    <a:noFill/>
                  </a:rPr>
                  <a:t> </a:t>
                </a:r>
              </a:p>
            </p:txBody>
          </p:sp>
        </mc:Fallback>
      </mc:AlternateContent>
      <p:sp>
        <p:nvSpPr>
          <p:cNvPr id="31" name="文本框 30"/>
          <p:cNvSpPr txBox="1"/>
          <p:nvPr/>
        </p:nvSpPr>
        <p:spPr>
          <a:xfrm>
            <a:off x="1255059" y="6160725"/>
            <a:ext cx="8394968" cy="707886"/>
          </a:xfrm>
          <a:prstGeom prst="rect">
            <a:avLst/>
          </a:prstGeom>
          <a:noFill/>
        </p:spPr>
        <p:txBody>
          <a:bodyPr wrap="square" rtlCol="0">
            <a:spAutoFit/>
          </a:bodyPr>
          <a:lstStyle/>
          <a:p>
            <a:r>
              <a:rPr lang="zh-CN" altLang="en-US" sz="1000" b="1" dirty="0">
                <a:solidFill>
                  <a:srgbClr val="0070C0"/>
                </a:solidFill>
              </a:rPr>
              <a:t>升温的方式要改成降温那种使用时间和存储占用两者成本的方式吗？可以试试。</a:t>
            </a:r>
            <a:r>
              <a:rPr lang="zh-CN" altLang="en-US" sz="1000" b="1" dirty="0">
                <a:solidFill>
                  <a:srgbClr val="C00000"/>
                </a:solidFill>
              </a:rPr>
              <a:t>试了下</a:t>
            </a:r>
            <a:r>
              <a:rPr lang="zh-CN" altLang="en-US" sz="1000" b="1" dirty="0">
                <a:solidFill>
                  <a:srgbClr val="0070C0"/>
                </a:solidFill>
              </a:rPr>
              <a:t>  </a:t>
            </a:r>
            <a:r>
              <a:rPr lang="zh-CN" altLang="en-US" sz="1000" b="1" dirty="0">
                <a:solidFill>
                  <a:srgbClr val="FF0000"/>
                </a:solidFill>
              </a:rPr>
              <a:t>√</a:t>
            </a:r>
            <a:r>
              <a:rPr lang="zh-CN" altLang="en-US" sz="1000" b="1" dirty="0">
                <a:solidFill>
                  <a:srgbClr val="0070C0"/>
                </a:solidFill>
              </a:rPr>
              <a:t>，对于</a:t>
            </a:r>
            <a:r>
              <a:rPr lang="en-US" altLang="zh-CN" sz="1000" b="1" dirty="0">
                <a:solidFill>
                  <a:srgbClr val="0070C0"/>
                </a:solidFill>
              </a:rPr>
              <a:t>hm1</a:t>
            </a:r>
            <a:r>
              <a:rPr lang="zh-CN" altLang="en-US" sz="1000" b="1" dirty="0">
                <a:solidFill>
                  <a:srgbClr val="0070C0"/>
                </a:solidFill>
              </a:rPr>
              <a:t>的话效果明显，时间减少，存储占用减少，对于</a:t>
            </a:r>
            <a:r>
              <a:rPr lang="en-US" altLang="zh-CN" sz="1000" b="1" dirty="0" err="1">
                <a:solidFill>
                  <a:srgbClr val="0070C0"/>
                </a:solidFill>
              </a:rPr>
              <a:t>wdev</a:t>
            </a:r>
            <a:r>
              <a:rPr lang="zh-CN" altLang="en-US" sz="1000" b="1" dirty="0">
                <a:solidFill>
                  <a:srgbClr val="0070C0"/>
                </a:solidFill>
              </a:rPr>
              <a:t>未起丝毫作用，另外两个</a:t>
            </a:r>
            <a:r>
              <a:rPr lang="en-US" altLang="zh-CN" sz="1000" b="1" dirty="0" err="1">
                <a:solidFill>
                  <a:srgbClr val="0070C0"/>
                </a:solidFill>
              </a:rPr>
              <a:t>zipf</a:t>
            </a:r>
            <a:r>
              <a:rPr lang="zh-CN" altLang="en-US" sz="1000" b="1" dirty="0">
                <a:solidFill>
                  <a:srgbClr val="0070C0"/>
                </a:solidFill>
              </a:rPr>
              <a:t>的时间减少，存储占用增加，但是效果与原来的相差不大。</a:t>
            </a:r>
            <a:endParaRPr lang="en-US" altLang="zh-CN" sz="1000" b="1" dirty="0">
              <a:solidFill>
                <a:srgbClr val="0070C0"/>
              </a:solidFill>
            </a:endParaRPr>
          </a:p>
          <a:p>
            <a:r>
              <a:rPr lang="zh-CN" altLang="en-US" sz="1000" b="1" dirty="0">
                <a:solidFill>
                  <a:srgbClr val="0070C0"/>
                </a:solidFill>
              </a:rPr>
              <a:t>但是更换压缩算法的次数增加很多次。差不多几千次，</a:t>
            </a:r>
            <a:r>
              <a:rPr lang="en-US" altLang="zh-CN" sz="1000" b="1" dirty="0">
                <a:solidFill>
                  <a:srgbClr val="0070C0"/>
                </a:solidFill>
              </a:rPr>
              <a:t>hm1</a:t>
            </a:r>
            <a:r>
              <a:rPr lang="zh-CN" altLang="en-US" sz="1000" b="1" dirty="0">
                <a:solidFill>
                  <a:srgbClr val="0070C0"/>
                </a:solidFill>
              </a:rPr>
              <a:t>增加了</a:t>
            </a:r>
            <a:r>
              <a:rPr lang="en-US" altLang="zh-CN" sz="1000" b="1" dirty="0">
                <a:solidFill>
                  <a:srgbClr val="0070C0"/>
                </a:solidFill>
              </a:rPr>
              <a:t>1600</a:t>
            </a:r>
            <a:r>
              <a:rPr lang="zh-CN" altLang="en-US" sz="1000" b="1" dirty="0">
                <a:solidFill>
                  <a:srgbClr val="0070C0"/>
                </a:solidFill>
              </a:rPr>
              <a:t>次的更换压缩次数左右</a:t>
            </a:r>
            <a:endParaRPr lang="en-US" altLang="zh-CN" sz="1000" b="1" dirty="0">
              <a:solidFill>
                <a:srgbClr val="0070C0"/>
              </a:solidFill>
            </a:endParaRPr>
          </a:p>
          <a:p>
            <a:r>
              <a:rPr lang="zh-CN" altLang="en-US" sz="1000" b="1" dirty="0">
                <a:solidFill>
                  <a:srgbClr val="0070C0"/>
                </a:solidFill>
              </a:rPr>
              <a:t>就是拿更换次数换效果吧。。。</a:t>
            </a:r>
          </a:p>
        </p:txBody>
      </p:sp>
    </p:spTree>
    <p:extLst>
      <p:ext uri="{BB962C8B-B14F-4D97-AF65-F5344CB8AC3E}">
        <p14:creationId xmlns:p14="http://schemas.microsoft.com/office/powerpoint/2010/main" val="10163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可能存在问题</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813400" y="161465"/>
            <a:ext cx="2483224" cy="369332"/>
          </a:xfrm>
          <a:prstGeom prst="rect">
            <a:avLst/>
          </a:prstGeom>
          <a:noFill/>
        </p:spPr>
        <p:txBody>
          <a:bodyPr wrap="square" rtlCol="0">
            <a:spAutoFit/>
          </a:bodyPr>
          <a:lstStyle/>
          <a:p>
            <a:r>
              <a:rPr lang="zh-CN" altLang="en-US" dirty="0"/>
              <a:t>把</a:t>
            </a:r>
            <a:r>
              <a:rPr lang="zh-CN" altLang="en-US" b="1" dirty="0">
                <a:solidFill>
                  <a:srgbClr val="C00000"/>
                </a:solidFill>
              </a:rPr>
              <a:t>时间</a:t>
            </a:r>
            <a:r>
              <a:rPr lang="zh-CN" altLang="en-US" dirty="0"/>
              <a:t>说成是</a:t>
            </a:r>
            <a:r>
              <a:rPr lang="zh-CN" altLang="en-US" b="1" dirty="0">
                <a:solidFill>
                  <a:srgbClr val="FF0000"/>
                </a:solidFill>
              </a:rPr>
              <a:t>周期。。</a:t>
            </a:r>
          </a:p>
        </p:txBody>
      </p:sp>
      <p:sp>
        <p:nvSpPr>
          <p:cNvPr id="9" name="文本框 8"/>
          <p:cNvSpPr txBox="1"/>
          <p:nvPr/>
        </p:nvSpPr>
        <p:spPr>
          <a:xfrm>
            <a:off x="461473" y="1084729"/>
            <a:ext cx="659115" cy="369332"/>
          </a:xfrm>
          <a:prstGeom prst="rect">
            <a:avLst/>
          </a:prstGeom>
          <a:noFill/>
        </p:spPr>
        <p:txBody>
          <a:bodyPr wrap="square" rtlCol="0">
            <a:spAutoFit/>
          </a:bodyPr>
          <a:lstStyle/>
          <a:p>
            <a:r>
              <a:rPr lang="zh-CN" altLang="en-US" b="1" dirty="0">
                <a:solidFill>
                  <a:srgbClr val="C00000"/>
                </a:solidFill>
              </a:rPr>
              <a:t>升温</a:t>
            </a:r>
          </a:p>
        </p:txBody>
      </p:sp>
      <p:sp>
        <p:nvSpPr>
          <p:cNvPr id="10" name="文本框 9"/>
          <p:cNvSpPr txBox="1"/>
          <p:nvPr/>
        </p:nvSpPr>
        <p:spPr>
          <a:xfrm>
            <a:off x="6799520" y="1084729"/>
            <a:ext cx="659115" cy="369332"/>
          </a:xfrm>
          <a:prstGeom prst="rect">
            <a:avLst/>
          </a:prstGeom>
          <a:noFill/>
        </p:spPr>
        <p:txBody>
          <a:bodyPr wrap="square" rtlCol="0">
            <a:spAutoFit/>
          </a:bodyPr>
          <a:lstStyle/>
          <a:p>
            <a:r>
              <a:rPr lang="zh-CN" altLang="en-US" b="1" dirty="0">
                <a:solidFill>
                  <a:srgbClr val="C00000"/>
                </a:solidFill>
              </a:rPr>
              <a:t>降温</a:t>
            </a:r>
          </a:p>
        </p:txBody>
      </p:sp>
      <p:sp>
        <p:nvSpPr>
          <p:cNvPr id="11" name="文本框 10"/>
          <p:cNvSpPr txBox="1"/>
          <p:nvPr/>
        </p:nvSpPr>
        <p:spPr>
          <a:xfrm>
            <a:off x="1255059" y="807730"/>
            <a:ext cx="3810000" cy="923330"/>
          </a:xfrm>
          <a:prstGeom prst="rect">
            <a:avLst/>
          </a:prstGeom>
          <a:noFill/>
        </p:spPr>
        <p:txBody>
          <a:bodyPr wrap="square" rtlCol="0">
            <a:spAutoFit/>
          </a:bodyPr>
          <a:lstStyle/>
          <a:p>
            <a:r>
              <a:rPr lang="zh-CN" altLang="en-US" dirty="0"/>
              <a:t>目前：检验更换压缩算法能够节省的访问时间是否大于更换压缩的时间</a:t>
            </a:r>
          </a:p>
        </p:txBody>
      </p:sp>
      <mc:AlternateContent xmlns:mc="http://schemas.openxmlformats.org/markup-compatibility/2006">
        <mc:Choice xmlns:a14="http://schemas.microsoft.com/office/drawing/2010/main" Requires="a14">
          <p:sp>
            <p:nvSpPr>
              <p:cNvPr id="17" name="文本框 16"/>
              <p:cNvSpPr txBox="1"/>
              <p:nvPr/>
            </p:nvSpPr>
            <p:spPr>
              <a:xfrm>
                <a:off x="1364667" y="4055172"/>
                <a:ext cx="3691652" cy="574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den>
                      </m:f>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1364667" y="4055172"/>
                <a:ext cx="3691652" cy="574388"/>
              </a:xfrm>
              <a:prstGeom prst="rect">
                <a:avLst/>
              </a:prstGeom>
              <a:blipFill>
                <a:blip r:embed="rId3"/>
                <a:stretch>
                  <a:fillRect/>
                </a:stretch>
              </a:blipFill>
            </p:spPr>
            <p:txBody>
              <a:bodyPr/>
              <a:lstStyle/>
              <a:p>
                <a:r>
                  <a:rPr lang="zh-CN" altLang="en-US">
                    <a:noFill/>
                  </a:rPr>
                  <a:t> </a:t>
                </a:r>
              </a:p>
            </p:txBody>
          </p:sp>
        </mc:Fallback>
      </mc:AlternateContent>
      <p:sp>
        <p:nvSpPr>
          <p:cNvPr id="20" name="文本框 19"/>
          <p:cNvSpPr txBox="1"/>
          <p:nvPr/>
        </p:nvSpPr>
        <p:spPr>
          <a:xfrm>
            <a:off x="654424" y="5072157"/>
            <a:ext cx="4052716" cy="369332"/>
          </a:xfrm>
          <a:prstGeom prst="rect">
            <a:avLst/>
          </a:prstGeom>
          <a:noFill/>
        </p:spPr>
        <p:txBody>
          <a:bodyPr wrap="square" rtlCol="0">
            <a:spAutoFit/>
          </a:bodyPr>
          <a:lstStyle/>
          <a:p>
            <a:r>
              <a:rPr lang="zh-CN" altLang="en-US" b="1" i="1" dirty="0">
                <a:solidFill>
                  <a:srgbClr val="C00000"/>
                </a:solidFill>
              </a:rPr>
              <a:t>如果</a:t>
            </a:r>
            <a:r>
              <a:rPr lang="en-US" altLang="zh-CN" b="1" i="1" dirty="0">
                <a:solidFill>
                  <a:srgbClr val="C00000"/>
                </a:solidFill>
              </a:rPr>
              <a:t>a(t)&gt;a’(t)</a:t>
            </a:r>
            <a:r>
              <a:rPr lang="zh-CN" altLang="en-US" b="1" i="1" dirty="0">
                <a:solidFill>
                  <a:srgbClr val="C00000"/>
                </a:solidFill>
              </a:rPr>
              <a:t>，则更换；否则，不更换</a:t>
            </a:r>
            <a:r>
              <a:rPr lang="zh-CN" altLang="en-US" dirty="0"/>
              <a:t>；</a:t>
            </a:r>
          </a:p>
        </p:txBody>
      </p:sp>
      <p:sp>
        <p:nvSpPr>
          <p:cNvPr id="21" name="文本框 20"/>
          <p:cNvSpPr txBox="1"/>
          <p:nvPr/>
        </p:nvSpPr>
        <p:spPr>
          <a:xfrm>
            <a:off x="7503458" y="807729"/>
            <a:ext cx="4025154" cy="923330"/>
          </a:xfrm>
          <a:prstGeom prst="rect">
            <a:avLst/>
          </a:prstGeom>
          <a:noFill/>
        </p:spPr>
        <p:txBody>
          <a:bodyPr wrap="square" rtlCol="0">
            <a:spAutoFit/>
          </a:bodyPr>
          <a:lstStyle/>
          <a:p>
            <a:r>
              <a:rPr lang="zh-CN" altLang="en-US" dirty="0"/>
              <a:t>目前：使用总成本。检验更换压缩算法能够节省的总成本是否小大于使用原压缩算法的访问时间</a:t>
            </a:r>
            <a:r>
              <a:rPr lang="en-US" altLang="zh-CN" dirty="0"/>
              <a:t>+</a:t>
            </a:r>
            <a:r>
              <a:rPr lang="zh-CN" altLang="en-US" dirty="0"/>
              <a:t>更换时间</a:t>
            </a:r>
          </a:p>
        </p:txBody>
      </p:sp>
      <mc:AlternateContent xmlns:mc="http://schemas.openxmlformats.org/markup-compatibility/2006">
        <mc:Choice xmlns:a14="http://schemas.microsoft.com/office/drawing/2010/main" Requires="a14">
          <p:sp>
            <p:nvSpPr>
              <p:cNvPr id="22" name="文本框 21"/>
              <p:cNvSpPr txBox="1"/>
              <p:nvPr/>
            </p:nvSpPr>
            <p:spPr>
              <a:xfrm>
                <a:off x="6143558" y="2169178"/>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6143558" y="2169178"/>
                <a:ext cx="2426113" cy="276999"/>
              </a:xfrm>
              <a:prstGeom prst="rect">
                <a:avLst/>
              </a:prstGeom>
              <a:blipFill>
                <a:blip r:embed="rId4"/>
                <a:stretch>
                  <a:fillRect l="-2010" t="-2222" r="-3015"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8873488" y="2163086"/>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8873488" y="2163086"/>
                <a:ext cx="3298595" cy="289182"/>
              </a:xfrm>
              <a:prstGeom prst="rect">
                <a:avLst/>
              </a:prstGeom>
              <a:blipFill>
                <a:blip r:embed="rId5"/>
                <a:stretch>
                  <a:fillRect l="-1479" b="-106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6682487" y="3160852"/>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p:sp>
            <p:nvSpPr>
              <p:cNvPr id="24" name="文本框 23"/>
              <p:cNvSpPr txBox="1">
                <a:spLocks noRot="1" noChangeAspect="1" noMove="1" noResize="1" noEditPoints="1" noAdjustHandles="1" noChangeArrowheads="1" noChangeShapeType="1" noTextEdit="1"/>
              </p:cNvSpPr>
              <p:nvPr/>
            </p:nvSpPr>
            <p:spPr>
              <a:xfrm>
                <a:off x="6682487" y="3160852"/>
                <a:ext cx="4844916" cy="289182"/>
              </a:xfrm>
              <a:prstGeom prst="rect">
                <a:avLst/>
              </a:prstGeom>
              <a:blipFill>
                <a:blip r:embed="rId6"/>
                <a:stretch>
                  <a:fillRect l="-629" t="-2128" b="-31915"/>
                </a:stretch>
              </a:blipFill>
            </p:spPr>
            <p:txBody>
              <a:bodyPr/>
              <a:lstStyle/>
              <a:p>
                <a:r>
                  <a:rPr lang="zh-CN" altLang="en-US">
                    <a:noFill/>
                  </a:rPr>
                  <a:t> </a:t>
                </a:r>
              </a:p>
            </p:txBody>
          </p:sp>
        </mc:Fallback>
      </mc:AlternateContent>
      <p:sp>
        <p:nvSpPr>
          <p:cNvPr id="25" name="下箭头 24"/>
          <p:cNvSpPr/>
          <p:nvPr/>
        </p:nvSpPr>
        <p:spPr>
          <a:xfrm>
            <a:off x="8765172" y="264301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下箭头 25"/>
          <p:cNvSpPr/>
          <p:nvPr/>
        </p:nvSpPr>
        <p:spPr>
          <a:xfrm>
            <a:off x="8765172" y="3599123"/>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27" name="文本框 26"/>
              <p:cNvSpPr txBox="1"/>
              <p:nvPr/>
            </p:nvSpPr>
            <p:spPr>
              <a:xfrm>
                <a:off x="7233472" y="4133694"/>
                <a:ext cx="3578416"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den>
                      </m:f>
                    </m:oMath>
                  </m:oMathPara>
                </a14:m>
                <a:endParaRPr lang="zh-CN" altLang="en-US" dirty="0"/>
              </a:p>
            </p:txBody>
          </p:sp>
        </mc:Choice>
        <mc:Fallback>
          <p:sp>
            <p:nvSpPr>
              <p:cNvPr id="27" name="文本框 26"/>
              <p:cNvSpPr txBox="1">
                <a:spLocks noRot="1" noChangeAspect="1" noMove="1" noResize="1" noEditPoints="1" noAdjustHandles="1" noChangeArrowheads="1" noChangeShapeType="1" noTextEdit="1"/>
              </p:cNvSpPr>
              <p:nvPr/>
            </p:nvSpPr>
            <p:spPr>
              <a:xfrm>
                <a:off x="7233472" y="4133694"/>
                <a:ext cx="3578416" cy="5843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7078587" y="5080286"/>
                <a:ext cx="4448816" cy="369332"/>
              </a:xfrm>
              <a:prstGeom prst="rect">
                <a:avLst/>
              </a:prstGeom>
              <a:noFill/>
            </p:spPr>
            <p:txBody>
              <a:bodyPr wrap="square" rtlCol="0">
                <a:spAutoFit/>
              </a:bodyPr>
              <a:lstStyle/>
              <a:p>
                <a:r>
                  <a:rPr lang="zh-CN" altLang="en-US" b="1" i="1" dirty="0">
                    <a:solidFill>
                      <a:srgbClr val="C00000"/>
                    </a:solidFill>
                  </a:rPr>
                  <a:t>如果  </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Sub>
                    <m:r>
                      <a:rPr lang="en-US" altLang="zh-CN" b="1" i="1" smtClean="0">
                        <a:solidFill>
                          <a:srgbClr val="C00000"/>
                        </a:solidFill>
                        <a:latin typeface="Cambria Math" panose="02040503050406030204" pitchFamily="18" charset="0"/>
                      </a:rPr>
                      <m:t>&gt;</m:t>
                    </m:r>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𝑻</m:t>
                        </m:r>
                      </m:e>
                      <m:sub>
                        <m:r>
                          <a:rPr lang="en-US" altLang="zh-CN" b="1" i="1" smtClean="0">
                            <a:solidFill>
                              <a:srgbClr val="C00000"/>
                            </a:solidFill>
                            <a:latin typeface="Cambria Math" panose="02040503050406030204" pitchFamily="18" charset="0"/>
                          </a:rPr>
                          <m:t>𝒂</m:t>
                        </m:r>
                      </m:sub>
                      <m:sup>
                        <m:r>
                          <a:rPr lang="en-US" altLang="zh-CN" b="1" i="1" smtClean="0">
                            <a:solidFill>
                              <a:srgbClr val="C00000"/>
                            </a:solidFill>
                            <a:latin typeface="Cambria Math" panose="02040503050406030204" pitchFamily="18" charset="0"/>
                          </a:rPr>
                          <m:t>′</m:t>
                        </m:r>
                      </m:sup>
                    </m:sSubSup>
                  </m:oMath>
                </a14:m>
                <a:r>
                  <a:rPr lang="zh-CN" altLang="en-US" b="1" i="1" dirty="0">
                    <a:solidFill>
                      <a:srgbClr val="C00000"/>
                    </a:solidFill>
                  </a:rPr>
                  <a:t>，则更换；否则，不更换</a:t>
                </a:r>
                <a:r>
                  <a:rPr lang="zh-CN" altLang="en-US" dirty="0"/>
                  <a:t>；</a:t>
                </a:r>
              </a:p>
            </p:txBody>
          </p:sp>
        </mc:Choice>
        <mc:Fallback>
          <p:sp>
            <p:nvSpPr>
              <p:cNvPr id="28" name="文本框 27"/>
              <p:cNvSpPr txBox="1">
                <a:spLocks noRot="1" noChangeAspect="1" noMove="1" noResize="1" noEditPoints="1" noAdjustHandles="1" noChangeArrowheads="1" noChangeShapeType="1" noTextEdit="1"/>
              </p:cNvSpPr>
              <p:nvPr/>
            </p:nvSpPr>
            <p:spPr>
              <a:xfrm>
                <a:off x="7078587" y="5080286"/>
                <a:ext cx="4448816" cy="369332"/>
              </a:xfrm>
              <a:prstGeom prst="rect">
                <a:avLst/>
              </a:prstGeom>
              <a:blipFill>
                <a:blip r:embed="rId8"/>
                <a:stretch>
                  <a:fillRect l="-1096" t="-13115" b="-19672"/>
                </a:stretch>
              </a:blipFill>
            </p:spPr>
            <p:txBody>
              <a:bodyPr/>
              <a:lstStyle/>
              <a:p>
                <a:r>
                  <a:rPr lang="zh-CN" altLang="en-US">
                    <a:noFill/>
                  </a:rPr>
                  <a:t> </a:t>
                </a:r>
              </a:p>
            </p:txBody>
          </p:sp>
        </mc:Fallback>
      </mc:AlternateContent>
      <p:sp>
        <p:nvSpPr>
          <p:cNvPr id="29" name="文本框 28"/>
          <p:cNvSpPr txBox="1"/>
          <p:nvPr/>
        </p:nvSpPr>
        <p:spPr>
          <a:xfrm>
            <a:off x="367553" y="5687602"/>
            <a:ext cx="5065059" cy="369332"/>
          </a:xfrm>
          <a:prstGeom prst="rect">
            <a:avLst/>
          </a:prstGeom>
          <a:noFill/>
        </p:spPr>
        <p:txBody>
          <a:bodyPr wrap="square" rtlCol="0">
            <a:spAutoFit/>
          </a:bodyPr>
          <a:lstStyle/>
          <a:p>
            <a:r>
              <a:rPr lang="zh-CN" altLang="en-US" dirty="0"/>
              <a:t>把</a:t>
            </a:r>
            <a:r>
              <a:rPr lang="en-US" altLang="zh-CN" dirty="0"/>
              <a:t>a’(t)</a:t>
            </a:r>
            <a:r>
              <a:rPr lang="zh-CN" altLang="en-US" dirty="0"/>
              <a:t>看成等式成立的值，</a:t>
            </a:r>
            <a:r>
              <a:rPr lang="en-US" altLang="zh-CN" dirty="0"/>
              <a:t>a(t)</a:t>
            </a:r>
            <a:r>
              <a:rPr lang="zh-CN" altLang="en-US" dirty="0"/>
              <a:t>为真实的访问数量</a:t>
            </a:r>
          </a:p>
        </p:txBody>
      </p:sp>
      <mc:AlternateContent xmlns:mc="http://schemas.openxmlformats.org/markup-compatibility/2006">
        <mc:Choice xmlns:a14="http://schemas.microsoft.com/office/drawing/2010/main" Requires="a14">
          <p:sp>
            <p:nvSpPr>
              <p:cNvPr id="30" name="文本框 29"/>
              <p:cNvSpPr txBox="1"/>
              <p:nvPr/>
            </p:nvSpPr>
            <p:spPr>
              <a:xfrm>
                <a:off x="6915209" y="5695731"/>
                <a:ext cx="4840941" cy="369332"/>
              </a:xfrm>
              <a:prstGeom prst="rect">
                <a:avLst/>
              </a:prstGeom>
              <a:noFill/>
            </p:spPr>
            <p:txBody>
              <a:bodyPr wrap="square" rtlCol="0">
                <a:spAutoFit/>
              </a:bodyPr>
              <a:lstStyle/>
              <a:p>
                <a:r>
                  <a:rPr lang="zh-CN" altLang="en-US" dirty="0"/>
                  <a:t>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m:t>
                        </m:r>
                      </m:sup>
                    </m:sSubSup>
                  </m:oMath>
                </a14:m>
                <a:r>
                  <a:rPr lang="zh-CN" altLang="en-US" dirty="0"/>
                  <a:t>看成等式成立的值，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r>
                  <a:rPr lang="zh-CN" altLang="en-US" dirty="0"/>
                  <a:t>为真实的访问数量</a:t>
                </a:r>
              </a:p>
            </p:txBody>
          </p:sp>
        </mc:Choice>
        <mc:Fallback>
          <p:sp>
            <p:nvSpPr>
              <p:cNvPr id="30" name="文本框 29"/>
              <p:cNvSpPr txBox="1">
                <a:spLocks noRot="1" noChangeAspect="1" noMove="1" noResize="1" noEditPoints="1" noAdjustHandles="1" noChangeArrowheads="1" noChangeShapeType="1" noTextEdit="1"/>
              </p:cNvSpPr>
              <p:nvPr/>
            </p:nvSpPr>
            <p:spPr>
              <a:xfrm>
                <a:off x="6915209" y="5695731"/>
                <a:ext cx="4840941" cy="369332"/>
              </a:xfrm>
              <a:prstGeom prst="rect">
                <a:avLst/>
              </a:prstGeom>
              <a:blipFill>
                <a:blip r:embed="rId9"/>
                <a:stretch>
                  <a:fillRect l="-1006" t="-13115" b="-19672"/>
                </a:stretch>
              </a:blipFill>
            </p:spPr>
            <p:txBody>
              <a:bodyPr/>
              <a:lstStyle/>
              <a:p>
                <a:r>
                  <a:rPr lang="zh-CN" altLang="en-US">
                    <a:noFill/>
                  </a:rPr>
                  <a:t> </a:t>
                </a:r>
              </a:p>
            </p:txBody>
          </p:sp>
        </mc:Fallback>
      </mc:AlternateContent>
      <p:sp>
        <p:nvSpPr>
          <p:cNvPr id="31" name="文本框 30"/>
          <p:cNvSpPr txBox="1"/>
          <p:nvPr/>
        </p:nvSpPr>
        <p:spPr>
          <a:xfrm>
            <a:off x="1255059" y="6160725"/>
            <a:ext cx="8394968" cy="707886"/>
          </a:xfrm>
          <a:prstGeom prst="rect">
            <a:avLst/>
          </a:prstGeom>
          <a:noFill/>
        </p:spPr>
        <p:txBody>
          <a:bodyPr wrap="square" rtlCol="0">
            <a:spAutoFit/>
          </a:bodyPr>
          <a:lstStyle/>
          <a:p>
            <a:r>
              <a:rPr lang="zh-CN" altLang="en-US" sz="1000" b="1" dirty="0">
                <a:solidFill>
                  <a:srgbClr val="0070C0"/>
                </a:solidFill>
              </a:rPr>
              <a:t>升温的方式要改成降温那种使用时间和存储占用两者成本的方式吗？可以试试。</a:t>
            </a:r>
            <a:r>
              <a:rPr lang="zh-CN" altLang="en-US" sz="1000" b="1" dirty="0">
                <a:solidFill>
                  <a:srgbClr val="C00000"/>
                </a:solidFill>
              </a:rPr>
              <a:t>试了下</a:t>
            </a:r>
            <a:r>
              <a:rPr lang="zh-CN" altLang="en-US" sz="1000" b="1" dirty="0">
                <a:solidFill>
                  <a:srgbClr val="0070C0"/>
                </a:solidFill>
              </a:rPr>
              <a:t>  </a:t>
            </a:r>
            <a:r>
              <a:rPr lang="zh-CN" altLang="en-US" sz="1000" b="1" dirty="0">
                <a:solidFill>
                  <a:srgbClr val="FF0000"/>
                </a:solidFill>
              </a:rPr>
              <a:t>√</a:t>
            </a:r>
            <a:r>
              <a:rPr lang="zh-CN" altLang="en-US" sz="1000" b="1" dirty="0">
                <a:solidFill>
                  <a:srgbClr val="0070C0"/>
                </a:solidFill>
              </a:rPr>
              <a:t>，对于</a:t>
            </a:r>
            <a:r>
              <a:rPr lang="en-US" altLang="zh-CN" sz="1000" b="1" dirty="0">
                <a:solidFill>
                  <a:srgbClr val="0070C0"/>
                </a:solidFill>
              </a:rPr>
              <a:t>hm1</a:t>
            </a:r>
            <a:r>
              <a:rPr lang="zh-CN" altLang="en-US" sz="1000" b="1" dirty="0">
                <a:solidFill>
                  <a:srgbClr val="0070C0"/>
                </a:solidFill>
              </a:rPr>
              <a:t>的话效果明显，时间减少，存储占用减少，对于</a:t>
            </a:r>
            <a:r>
              <a:rPr lang="en-US" altLang="zh-CN" sz="1000" b="1" dirty="0" err="1">
                <a:solidFill>
                  <a:srgbClr val="0070C0"/>
                </a:solidFill>
              </a:rPr>
              <a:t>wdev</a:t>
            </a:r>
            <a:r>
              <a:rPr lang="zh-CN" altLang="en-US" sz="1000" b="1" dirty="0">
                <a:solidFill>
                  <a:srgbClr val="0070C0"/>
                </a:solidFill>
              </a:rPr>
              <a:t>未起丝毫作用，另外两个</a:t>
            </a:r>
            <a:r>
              <a:rPr lang="en-US" altLang="zh-CN" sz="1000" b="1" dirty="0" err="1">
                <a:solidFill>
                  <a:srgbClr val="0070C0"/>
                </a:solidFill>
              </a:rPr>
              <a:t>zipf</a:t>
            </a:r>
            <a:r>
              <a:rPr lang="zh-CN" altLang="en-US" sz="1000" b="1" dirty="0">
                <a:solidFill>
                  <a:srgbClr val="0070C0"/>
                </a:solidFill>
              </a:rPr>
              <a:t>的时间减少，存储占用增加，但是效果与原来的相差不大。</a:t>
            </a:r>
            <a:endParaRPr lang="en-US" altLang="zh-CN" sz="1000" b="1" dirty="0">
              <a:solidFill>
                <a:srgbClr val="0070C0"/>
              </a:solidFill>
            </a:endParaRPr>
          </a:p>
          <a:p>
            <a:r>
              <a:rPr lang="zh-CN" altLang="en-US" sz="1000" b="1" dirty="0">
                <a:solidFill>
                  <a:srgbClr val="0070C0"/>
                </a:solidFill>
              </a:rPr>
              <a:t>但是更换压缩算法的次数增加很多次。差不多几千次，</a:t>
            </a:r>
            <a:r>
              <a:rPr lang="en-US" altLang="zh-CN" sz="1000" b="1" dirty="0">
                <a:solidFill>
                  <a:srgbClr val="0070C0"/>
                </a:solidFill>
              </a:rPr>
              <a:t>hm1</a:t>
            </a:r>
            <a:r>
              <a:rPr lang="zh-CN" altLang="en-US" sz="1000" b="1" dirty="0">
                <a:solidFill>
                  <a:srgbClr val="0070C0"/>
                </a:solidFill>
              </a:rPr>
              <a:t>增加了</a:t>
            </a:r>
            <a:r>
              <a:rPr lang="en-US" altLang="zh-CN" sz="1000" b="1" dirty="0">
                <a:solidFill>
                  <a:srgbClr val="0070C0"/>
                </a:solidFill>
              </a:rPr>
              <a:t>1600</a:t>
            </a:r>
            <a:r>
              <a:rPr lang="zh-CN" altLang="en-US" sz="1000" b="1" dirty="0">
                <a:solidFill>
                  <a:srgbClr val="0070C0"/>
                </a:solidFill>
              </a:rPr>
              <a:t>次的更换压缩次数左右</a:t>
            </a:r>
            <a:endParaRPr lang="en-US" altLang="zh-CN" sz="1000" b="1" dirty="0">
              <a:solidFill>
                <a:srgbClr val="0070C0"/>
              </a:solidFill>
            </a:endParaRPr>
          </a:p>
          <a:p>
            <a:r>
              <a:rPr lang="zh-CN" altLang="en-US" sz="1000" b="1" dirty="0">
                <a:solidFill>
                  <a:srgbClr val="0070C0"/>
                </a:solidFill>
              </a:rPr>
              <a:t>就是拿更换次数换效果吧。。。</a:t>
            </a:r>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72CF0568-63AD-5293-39A6-C346B7A9E1E8}"/>
                  </a:ext>
                </a:extLst>
              </p:cNvPr>
              <p:cNvSpPr txBox="1"/>
              <p:nvPr/>
            </p:nvSpPr>
            <p:spPr>
              <a:xfrm>
                <a:off x="19919" y="2167141"/>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p:sp>
            <p:nvSpPr>
              <p:cNvPr id="32" name="文本框 31">
                <a:extLst>
                  <a:ext uri="{FF2B5EF4-FFF2-40B4-BE49-F238E27FC236}">
                    <a16:creationId xmlns:a16="http://schemas.microsoft.com/office/drawing/2014/main" id="{72CF0568-63AD-5293-39A6-C346B7A9E1E8}"/>
                  </a:ext>
                </a:extLst>
              </p:cNvPr>
              <p:cNvSpPr txBox="1">
                <a:spLocks noRot="1" noChangeAspect="1" noMove="1" noResize="1" noEditPoints="1" noAdjustHandles="1" noChangeArrowheads="1" noChangeShapeType="1" noTextEdit="1"/>
              </p:cNvSpPr>
              <p:nvPr/>
            </p:nvSpPr>
            <p:spPr>
              <a:xfrm>
                <a:off x="19919" y="2167141"/>
                <a:ext cx="2426113" cy="276999"/>
              </a:xfrm>
              <a:prstGeom prst="rect">
                <a:avLst/>
              </a:prstGeom>
              <a:blipFill>
                <a:blip r:embed="rId10"/>
                <a:stretch>
                  <a:fillRect l="-1759" t="-4444" r="-3015"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B45209BC-E6D2-5532-1787-26961867026F}"/>
                  </a:ext>
                </a:extLst>
              </p:cNvPr>
              <p:cNvSpPr txBox="1"/>
              <p:nvPr/>
            </p:nvSpPr>
            <p:spPr>
              <a:xfrm>
                <a:off x="2749849" y="2161049"/>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p:sp>
            <p:nvSpPr>
              <p:cNvPr id="33" name="文本框 32">
                <a:extLst>
                  <a:ext uri="{FF2B5EF4-FFF2-40B4-BE49-F238E27FC236}">
                    <a16:creationId xmlns:a16="http://schemas.microsoft.com/office/drawing/2014/main" id="{B45209BC-E6D2-5532-1787-26961867026F}"/>
                  </a:ext>
                </a:extLst>
              </p:cNvPr>
              <p:cNvSpPr txBox="1">
                <a:spLocks noRot="1" noChangeAspect="1" noMove="1" noResize="1" noEditPoints="1" noAdjustHandles="1" noChangeArrowheads="1" noChangeShapeType="1" noTextEdit="1"/>
              </p:cNvSpPr>
              <p:nvPr/>
            </p:nvSpPr>
            <p:spPr>
              <a:xfrm>
                <a:off x="2749849" y="2161049"/>
                <a:ext cx="3298595" cy="289182"/>
              </a:xfrm>
              <a:prstGeom prst="rect">
                <a:avLst/>
              </a:prstGeom>
              <a:blipFill>
                <a:blip r:embed="rId11"/>
                <a:stretch>
                  <a:fillRect l="-1294" b="-106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100E1CE2-4FD3-4E7B-FA9E-8813F3FF9E8E}"/>
                  </a:ext>
                </a:extLst>
              </p:cNvPr>
              <p:cNvSpPr txBox="1"/>
              <p:nvPr/>
            </p:nvSpPr>
            <p:spPr>
              <a:xfrm>
                <a:off x="558848" y="3158815"/>
                <a:ext cx="4844916"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𝑜</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p:sp>
            <p:nvSpPr>
              <p:cNvPr id="34" name="文本框 33">
                <a:extLst>
                  <a:ext uri="{FF2B5EF4-FFF2-40B4-BE49-F238E27FC236}">
                    <a16:creationId xmlns:a16="http://schemas.microsoft.com/office/drawing/2014/main" id="{100E1CE2-4FD3-4E7B-FA9E-8813F3FF9E8E}"/>
                  </a:ext>
                </a:extLst>
              </p:cNvPr>
              <p:cNvSpPr txBox="1">
                <a:spLocks noRot="1" noChangeAspect="1" noMove="1" noResize="1" noEditPoints="1" noAdjustHandles="1" noChangeArrowheads="1" noChangeShapeType="1" noTextEdit="1"/>
              </p:cNvSpPr>
              <p:nvPr/>
            </p:nvSpPr>
            <p:spPr>
              <a:xfrm>
                <a:off x="558848" y="3158815"/>
                <a:ext cx="4844916" cy="289182"/>
              </a:xfrm>
              <a:prstGeom prst="rect">
                <a:avLst/>
              </a:prstGeom>
              <a:blipFill>
                <a:blip r:embed="rId12"/>
                <a:stretch>
                  <a:fillRect l="-756" b="-29167"/>
                </a:stretch>
              </a:blipFill>
            </p:spPr>
            <p:txBody>
              <a:bodyPr/>
              <a:lstStyle/>
              <a:p>
                <a:r>
                  <a:rPr lang="zh-CN" altLang="en-US">
                    <a:noFill/>
                  </a:rPr>
                  <a:t> </a:t>
                </a:r>
              </a:p>
            </p:txBody>
          </p:sp>
        </mc:Fallback>
      </mc:AlternateContent>
      <p:sp>
        <p:nvSpPr>
          <p:cNvPr id="35" name="下箭头 24">
            <a:extLst>
              <a:ext uri="{FF2B5EF4-FFF2-40B4-BE49-F238E27FC236}">
                <a16:creationId xmlns:a16="http://schemas.microsoft.com/office/drawing/2014/main" id="{810F28F3-D074-062B-301C-EBDD523C8027}"/>
              </a:ext>
            </a:extLst>
          </p:cNvPr>
          <p:cNvSpPr/>
          <p:nvPr/>
        </p:nvSpPr>
        <p:spPr>
          <a:xfrm>
            <a:off x="2641533" y="2640976"/>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下箭头 25">
            <a:extLst>
              <a:ext uri="{FF2B5EF4-FFF2-40B4-BE49-F238E27FC236}">
                <a16:creationId xmlns:a16="http://schemas.microsoft.com/office/drawing/2014/main" id="{DDF1FA94-CA6A-E070-3033-E7E00411E1BA}"/>
              </a:ext>
            </a:extLst>
          </p:cNvPr>
          <p:cNvSpPr/>
          <p:nvPr/>
        </p:nvSpPr>
        <p:spPr>
          <a:xfrm>
            <a:off x="2641533" y="3597086"/>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连接符 36">
            <a:extLst>
              <a:ext uri="{FF2B5EF4-FFF2-40B4-BE49-F238E27FC236}">
                <a16:creationId xmlns:a16="http://schemas.microsoft.com/office/drawing/2014/main" id="{FB72637B-3E8C-C7A3-3044-A95FDDEFA058}"/>
              </a:ext>
            </a:extLst>
          </p:cNvPr>
          <p:cNvCxnSpPr/>
          <p:nvPr/>
        </p:nvCxnSpPr>
        <p:spPr>
          <a:xfrm>
            <a:off x="6096000" y="637444"/>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41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更换压缩速率的调整</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设想</a:t>
            </a:r>
            <a:r>
              <a:rPr lang="en-US" altLang="zh-CN" sz="2400" b="1" dirty="0">
                <a:solidFill>
                  <a:srgbClr val="C00000"/>
                </a:solidFill>
                <a:latin typeface="微软雅黑" panose="020B0503020204020204" pitchFamily="34" charset="-122"/>
                <a:ea typeface="微软雅黑" panose="020B0503020204020204" pitchFamily="34" charset="-122"/>
              </a:rPr>
              <a:t>】</a:t>
            </a:r>
          </a:p>
        </p:txBody>
      </p:sp>
      <p:sp>
        <p:nvSpPr>
          <p:cNvPr id="5" name="文本框 4"/>
          <p:cNvSpPr txBox="1"/>
          <p:nvPr/>
        </p:nvSpPr>
        <p:spPr>
          <a:xfrm>
            <a:off x="768883" y="1481012"/>
            <a:ext cx="3967369" cy="1200329"/>
          </a:xfrm>
          <a:prstGeom prst="rect">
            <a:avLst/>
          </a:prstGeom>
          <a:noFill/>
        </p:spPr>
        <p:txBody>
          <a:bodyPr wrap="square" rtlCol="0">
            <a:spAutoFit/>
          </a:bodyPr>
          <a:lstStyle/>
          <a:p>
            <a:r>
              <a:rPr lang="en-US" altLang="zh-CN" dirty="0"/>
              <a:t>1</a:t>
            </a:r>
            <a:r>
              <a:rPr lang="zh-CN" altLang="en-US" dirty="0"/>
              <a:t>、将更换压缩任务分为优先级不同的；</a:t>
            </a:r>
            <a:endParaRPr lang="en-US" altLang="zh-CN" dirty="0"/>
          </a:p>
          <a:p>
            <a:r>
              <a:rPr lang="zh-CN" altLang="en-US" dirty="0"/>
              <a:t>升温的更换操作优先级较高，降温的优先级较低，要先完成升温的更换，才能执行降温的操作</a:t>
            </a:r>
            <a:r>
              <a:rPr lang="en-US" altLang="zh-CN" dirty="0">
                <a:solidFill>
                  <a:srgbClr val="C00000"/>
                </a:solidFill>
              </a:rPr>
              <a:t>【</a:t>
            </a:r>
            <a:r>
              <a:rPr lang="zh-CN" altLang="en-US" b="1" dirty="0">
                <a:solidFill>
                  <a:srgbClr val="C00000"/>
                </a:solidFill>
              </a:rPr>
              <a:t>还没有弄</a:t>
            </a:r>
            <a:r>
              <a:rPr lang="en-US" altLang="zh-CN" dirty="0">
                <a:solidFill>
                  <a:srgbClr val="C00000"/>
                </a:solidFill>
              </a:rPr>
              <a:t>】</a:t>
            </a:r>
            <a:endParaRPr lang="zh-CN" altLang="en-US" b="1" dirty="0">
              <a:solidFill>
                <a:srgbClr val="C00000"/>
              </a:solidFill>
            </a:endParaRPr>
          </a:p>
        </p:txBody>
      </p:sp>
      <p:sp>
        <p:nvSpPr>
          <p:cNvPr id="7" name="文本框 6"/>
          <p:cNvSpPr txBox="1"/>
          <p:nvPr/>
        </p:nvSpPr>
        <p:spPr>
          <a:xfrm>
            <a:off x="850253" y="4469260"/>
            <a:ext cx="4174507" cy="1200329"/>
          </a:xfrm>
          <a:prstGeom prst="rect">
            <a:avLst/>
          </a:prstGeom>
          <a:noFill/>
        </p:spPr>
        <p:txBody>
          <a:bodyPr wrap="square" rtlCol="0">
            <a:spAutoFit/>
          </a:bodyPr>
          <a:lstStyle/>
          <a:p>
            <a:r>
              <a:rPr lang="en-US" altLang="zh-CN" dirty="0"/>
              <a:t>2</a:t>
            </a:r>
            <a:r>
              <a:rPr lang="zh-CN" altLang="en-US" dirty="0"/>
              <a:t>、</a:t>
            </a:r>
            <a:r>
              <a:rPr lang="zh-CN" altLang="en-US" b="1" dirty="0">
                <a:solidFill>
                  <a:srgbClr val="C00000"/>
                </a:solidFill>
              </a:rPr>
              <a:t>服务器负载较高</a:t>
            </a:r>
            <a:r>
              <a:rPr lang="en-US" altLang="zh-CN" b="1" dirty="0">
                <a:solidFill>
                  <a:srgbClr val="C00000"/>
                </a:solidFill>
              </a:rPr>
              <a:t>/</a:t>
            </a:r>
            <a:r>
              <a:rPr lang="zh-CN" altLang="en-US" b="1" dirty="0">
                <a:solidFill>
                  <a:srgbClr val="C00000"/>
                </a:solidFill>
              </a:rPr>
              <a:t>可用计算资源较少的时候</a:t>
            </a:r>
            <a:r>
              <a:rPr lang="zh-CN" altLang="en-US" dirty="0"/>
              <a:t>，将之前的，目标算法成本小于当前成本 更改为 目标算法小于当前成本</a:t>
            </a:r>
            <a:r>
              <a:rPr lang="en-US" altLang="zh-CN" dirty="0"/>
              <a:t>*0.8</a:t>
            </a:r>
            <a:r>
              <a:rPr lang="zh-CN" altLang="en-US" dirty="0"/>
              <a:t>才可以</a:t>
            </a:r>
            <a:r>
              <a:rPr lang="en-US" altLang="zh-CN" dirty="0"/>
              <a:t>【</a:t>
            </a:r>
            <a:r>
              <a:rPr lang="zh-CN" altLang="en-US" dirty="0"/>
              <a:t>只是个例子</a:t>
            </a:r>
            <a:r>
              <a:rPr lang="en-US" altLang="zh-CN" dirty="0"/>
              <a:t>】</a:t>
            </a:r>
            <a:r>
              <a:rPr lang="en-US" altLang="zh-CN" dirty="0">
                <a:solidFill>
                  <a:srgbClr val="C00000"/>
                </a:solidFill>
              </a:rPr>
              <a:t>【</a:t>
            </a:r>
            <a:r>
              <a:rPr lang="zh-CN" altLang="en-US" b="1" dirty="0">
                <a:solidFill>
                  <a:srgbClr val="C00000"/>
                </a:solidFill>
              </a:rPr>
              <a:t>还没有弄</a:t>
            </a:r>
            <a:r>
              <a:rPr lang="en-US" altLang="zh-CN" b="1" dirty="0">
                <a:solidFill>
                  <a:srgbClr val="C00000"/>
                </a:solidFill>
              </a:rPr>
              <a:t>】</a:t>
            </a:r>
            <a:endParaRPr lang="zh-CN" altLang="en-US" b="1" dirty="0">
              <a:solidFill>
                <a:srgbClr val="C00000"/>
              </a:solidFill>
            </a:endParaRPr>
          </a:p>
        </p:txBody>
      </p:sp>
      <p:sp>
        <p:nvSpPr>
          <p:cNvPr id="55" name="文本框 54"/>
          <p:cNvSpPr txBox="1"/>
          <p:nvPr/>
        </p:nvSpPr>
        <p:spPr>
          <a:xfrm>
            <a:off x="1397492" y="2992538"/>
            <a:ext cx="2710150" cy="369332"/>
          </a:xfrm>
          <a:prstGeom prst="rect">
            <a:avLst/>
          </a:prstGeom>
          <a:noFill/>
        </p:spPr>
        <p:txBody>
          <a:bodyPr wrap="square" rtlCol="0">
            <a:spAutoFit/>
          </a:bodyPr>
          <a:lstStyle/>
          <a:p>
            <a:r>
              <a:rPr lang="zh-CN" altLang="en-US" b="1" dirty="0">
                <a:solidFill>
                  <a:srgbClr val="C00000"/>
                </a:solidFill>
              </a:rPr>
              <a:t>实际实验中使用线程池</a:t>
            </a:r>
          </a:p>
        </p:txBody>
      </p:sp>
      <mc:AlternateContent xmlns:mc="http://schemas.openxmlformats.org/markup-compatibility/2006" xmlns:a14="http://schemas.microsoft.com/office/drawing/2010/main">
        <mc:Choice Requires="a14">
          <p:sp>
            <p:nvSpPr>
              <p:cNvPr id="56" name="文本框 55"/>
              <p:cNvSpPr txBox="1"/>
              <p:nvPr/>
            </p:nvSpPr>
            <p:spPr>
              <a:xfrm>
                <a:off x="6450423" y="4476690"/>
                <a:ext cx="345466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)∗1.2</m:t>
                      </m:r>
                    </m:oMath>
                  </m:oMathPara>
                </a14:m>
                <a:endParaRPr lang="zh-CN" altLang="en-US" dirty="0"/>
              </a:p>
            </p:txBody>
          </p:sp>
        </mc:Choice>
        <mc:Fallback xmlns="">
          <p:sp>
            <p:nvSpPr>
              <p:cNvPr id="56" name="文本框 55"/>
              <p:cNvSpPr txBox="1">
                <a:spLocks noRot="1" noChangeAspect="1" noMove="1" noResize="1" noEditPoints="1" noAdjustHandles="1" noChangeArrowheads="1" noChangeShapeType="1" noTextEdit="1"/>
              </p:cNvSpPr>
              <p:nvPr/>
            </p:nvSpPr>
            <p:spPr>
              <a:xfrm>
                <a:off x="6450423" y="4476690"/>
                <a:ext cx="3454664" cy="289182"/>
              </a:xfrm>
              <a:prstGeom prst="rect">
                <a:avLst/>
              </a:prstGeom>
              <a:blipFill rotWithShape="0">
                <a:blip r:embed="rId3"/>
                <a:stretch>
                  <a:fillRect l="-1058" r="-1235" b="-29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6752023" y="5279754"/>
                <a:ext cx="2818400"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&gt;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𝑏</m:t>
                              </m:r>
                            </m:sub>
                          </m:sSub>
                        </m:den>
                      </m:f>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6752023" y="5279754"/>
                <a:ext cx="2818400" cy="567207"/>
              </a:xfrm>
              <a:prstGeom prst="rect">
                <a:avLst/>
              </a:prstGeom>
              <a:blipFill rotWithShape="0">
                <a:blip r:embed="rId4"/>
                <a:stretch>
                  <a:fillRect/>
                </a:stretch>
              </a:blipFill>
            </p:spPr>
            <p:txBody>
              <a:bodyPr/>
              <a:lstStyle/>
              <a:p>
                <a:r>
                  <a:rPr lang="zh-CN" altLang="en-US">
                    <a:noFill/>
                  </a:rPr>
                  <a:t> </a:t>
                </a:r>
              </a:p>
            </p:txBody>
          </p:sp>
        </mc:Fallback>
      </mc:AlternateContent>
      <p:sp>
        <p:nvSpPr>
          <p:cNvPr id="58" name="下箭头 57"/>
          <p:cNvSpPr/>
          <p:nvPr/>
        </p:nvSpPr>
        <p:spPr>
          <a:xfrm>
            <a:off x="8069439" y="4894272"/>
            <a:ext cx="216632" cy="38548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1" name="直接连接符 60"/>
          <p:cNvCxnSpPr/>
          <p:nvPr/>
        </p:nvCxnSpPr>
        <p:spPr>
          <a:xfrm>
            <a:off x="512459" y="3746377"/>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024760" y="1213948"/>
            <a:ext cx="6718919" cy="1911366"/>
            <a:chOff x="1585529" y="3486340"/>
            <a:chExt cx="6718919" cy="1911366"/>
          </a:xfrm>
        </p:grpSpPr>
        <p:grpSp>
          <p:nvGrpSpPr>
            <p:cNvPr id="76" name="组合 75"/>
            <p:cNvGrpSpPr/>
            <p:nvPr/>
          </p:nvGrpSpPr>
          <p:grpSpPr>
            <a:xfrm>
              <a:off x="1585529" y="4363384"/>
              <a:ext cx="4965221" cy="433590"/>
              <a:chOff x="4768059" y="3134024"/>
              <a:chExt cx="4965221" cy="433590"/>
            </a:xfrm>
          </p:grpSpPr>
          <p:grpSp>
            <p:nvGrpSpPr>
              <p:cNvPr id="87" name="组合 86"/>
              <p:cNvGrpSpPr/>
              <p:nvPr/>
            </p:nvGrpSpPr>
            <p:grpSpPr>
              <a:xfrm>
                <a:off x="4768059" y="3134024"/>
                <a:ext cx="3958491" cy="433590"/>
                <a:chOff x="4768059" y="3134024"/>
                <a:chExt cx="3958491" cy="433590"/>
              </a:xfrm>
            </p:grpSpPr>
            <p:sp>
              <p:nvSpPr>
                <p:cNvPr id="90" name="矩形 89"/>
                <p:cNvSpPr/>
                <p:nvPr/>
              </p:nvSpPr>
              <p:spPr>
                <a:xfrm>
                  <a:off x="4768059" y="3136549"/>
                  <a:ext cx="658907" cy="431065"/>
                </a:xfrm>
                <a:prstGeom prst="rect">
                  <a:avLst/>
                </a:prstGeom>
                <a:gradFill>
                  <a:gsLst>
                    <a:gs pos="0">
                      <a:srgbClr val="C00000"/>
                    </a:gs>
                    <a:gs pos="100000">
                      <a:srgbClr val="FF5050"/>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91" name="矩形 90"/>
                <p:cNvSpPr/>
                <p:nvPr/>
              </p:nvSpPr>
              <p:spPr>
                <a:xfrm>
                  <a:off x="5426067" y="3136549"/>
                  <a:ext cx="658907" cy="431065"/>
                </a:xfrm>
                <a:prstGeom prst="rect">
                  <a:avLst/>
                </a:prstGeom>
                <a:gradFill>
                  <a:gsLst>
                    <a:gs pos="0">
                      <a:srgbClr val="C00000"/>
                    </a:gs>
                    <a:gs pos="100000">
                      <a:srgbClr val="FF5050"/>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p:cNvSpPr/>
                <p:nvPr/>
              </p:nvSpPr>
              <p:spPr>
                <a:xfrm>
                  <a:off x="6084075" y="3136548"/>
                  <a:ext cx="658907" cy="431065"/>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矩形 92"/>
                <p:cNvSpPr/>
                <p:nvPr/>
              </p:nvSpPr>
              <p:spPr>
                <a:xfrm>
                  <a:off x="6743648" y="3137558"/>
                  <a:ext cx="658907" cy="424639"/>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p:cNvSpPr/>
                <p:nvPr/>
              </p:nvSpPr>
              <p:spPr>
                <a:xfrm>
                  <a:off x="7398961" y="3140019"/>
                  <a:ext cx="668682" cy="426312"/>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矩形 94"/>
                <p:cNvSpPr/>
                <p:nvPr/>
              </p:nvSpPr>
              <p:spPr>
                <a:xfrm>
                  <a:off x="8067643" y="3134024"/>
                  <a:ext cx="658907" cy="423429"/>
                </a:xfrm>
                <a:prstGeom prst="rect">
                  <a:avLst/>
                </a:prstGeom>
                <a:gradFill>
                  <a:gsLst>
                    <a:gs pos="0">
                      <a:schemeClr val="accent1">
                        <a:lumMod val="40000"/>
                        <a:lumOff val="60000"/>
                      </a:schemeClr>
                    </a:gs>
                    <a:gs pos="100000">
                      <a:schemeClr val="accent1">
                        <a:lumMod val="75000"/>
                      </a:schemeClr>
                    </a:gs>
                  </a:gsLst>
                  <a:lin ang="0" scaled="1"/>
                </a:gra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88" name="直接连接符 87"/>
              <p:cNvCxnSpPr/>
              <p:nvPr/>
            </p:nvCxnSpPr>
            <p:spPr>
              <a:xfrm>
                <a:off x="8736710" y="3134024"/>
                <a:ext cx="996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36710" y="3552037"/>
                <a:ext cx="996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右箭头 76"/>
            <p:cNvSpPr/>
            <p:nvPr/>
          </p:nvSpPr>
          <p:spPr>
            <a:xfrm rot="10800000">
              <a:off x="6611529" y="4542820"/>
              <a:ext cx="727128" cy="154235"/>
            </a:xfrm>
            <a:prstGeom prst="rightArrow">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p:cNvSpPr/>
            <p:nvPr/>
          </p:nvSpPr>
          <p:spPr>
            <a:xfrm>
              <a:off x="7470453" y="4332269"/>
              <a:ext cx="74407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9" name="文本框 78"/>
            <p:cNvSpPr txBox="1"/>
            <p:nvPr/>
          </p:nvSpPr>
          <p:spPr>
            <a:xfrm>
              <a:off x="6597096" y="4204267"/>
              <a:ext cx="827724" cy="338554"/>
            </a:xfrm>
            <a:prstGeom prst="rect">
              <a:avLst/>
            </a:prstGeom>
            <a:noFill/>
          </p:spPr>
          <p:txBody>
            <a:bodyPr wrap="square" rtlCol="0">
              <a:spAutoFit/>
            </a:bodyPr>
            <a:lstStyle/>
            <a:p>
              <a:r>
                <a:rPr lang="en-US" altLang="zh-CN" sz="1600" b="1" dirty="0">
                  <a:solidFill>
                    <a:srgbClr val="0070C0"/>
                  </a:solidFill>
                </a:rPr>
                <a:t>Cooling</a:t>
              </a:r>
              <a:endParaRPr lang="zh-CN" altLang="en-US" sz="1600" b="1" dirty="0">
                <a:solidFill>
                  <a:srgbClr val="0070C0"/>
                </a:solidFill>
              </a:endParaRPr>
            </a:p>
          </p:txBody>
        </p:sp>
        <p:sp>
          <p:nvSpPr>
            <p:cNvPr id="80" name="文本框 79"/>
            <p:cNvSpPr txBox="1"/>
            <p:nvPr/>
          </p:nvSpPr>
          <p:spPr>
            <a:xfrm>
              <a:off x="7385370" y="4004510"/>
              <a:ext cx="919078" cy="338554"/>
            </a:xfrm>
            <a:prstGeom prst="rect">
              <a:avLst/>
            </a:prstGeom>
            <a:noFill/>
          </p:spPr>
          <p:txBody>
            <a:bodyPr wrap="square" rtlCol="0">
              <a:spAutoFit/>
            </a:bodyPr>
            <a:lstStyle/>
            <a:p>
              <a:r>
                <a:rPr lang="en-US" altLang="zh-CN" sz="1600" b="1" dirty="0"/>
                <a:t>New Job</a:t>
              </a:r>
              <a:endParaRPr lang="zh-CN" altLang="en-US" sz="1600" b="1" dirty="0"/>
            </a:p>
          </p:txBody>
        </p:sp>
        <p:sp>
          <p:nvSpPr>
            <p:cNvPr id="81" name="左大括号 80"/>
            <p:cNvSpPr/>
            <p:nvPr/>
          </p:nvSpPr>
          <p:spPr>
            <a:xfrm rot="5400000">
              <a:off x="4125363" y="3057509"/>
              <a:ext cx="321657" cy="21733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2" name="左大括号 81"/>
            <p:cNvSpPr/>
            <p:nvPr/>
          </p:nvSpPr>
          <p:spPr>
            <a:xfrm rot="5400000">
              <a:off x="2065442" y="3743590"/>
              <a:ext cx="321657" cy="8012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3" name="文本框 82"/>
            <p:cNvSpPr txBox="1"/>
            <p:nvPr/>
          </p:nvSpPr>
          <p:spPr>
            <a:xfrm>
              <a:off x="1613869" y="3491102"/>
              <a:ext cx="1541929" cy="369332"/>
            </a:xfrm>
            <a:prstGeom prst="rect">
              <a:avLst/>
            </a:prstGeom>
            <a:noFill/>
          </p:spPr>
          <p:txBody>
            <a:bodyPr wrap="square" rtlCol="0">
              <a:spAutoFit/>
            </a:bodyPr>
            <a:lstStyle/>
            <a:p>
              <a:r>
                <a:rPr lang="en-US" altLang="zh-CN" b="1" dirty="0"/>
                <a:t>Priority Jobs</a:t>
              </a:r>
              <a:endParaRPr lang="zh-CN" altLang="en-US" b="1" dirty="0"/>
            </a:p>
          </p:txBody>
        </p:sp>
        <p:sp>
          <p:nvSpPr>
            <p:cNvPr id="84" name="文本框 83"/>
            <p:cNvSpPr txBox="1"/>
            <p:nvPr/>
          </p:nvSpPr>
          <p:spPr>
            <a:xfrm>
              <a:off x="3476826" y="3486340"/>
              <a:ext cx="1782855" cy="369332"/>
            </a:xfrm>
            <a:prstGeom prst="rect">
              <a:avLst/>
            </a:prstGeom>
            <a:noFill/>
          </p:spPr>
          <p:txBody>
            <a:bodyPr wrap="square" rtlCol="0">
              <a:spAutoFit/>
            </a:bodyPr>
            <a:lstStyle/>
            <a:p>
              <a:r>
                <a:rPr lang="en-US" altLang="zh-CN" b="1" dirty="0"/>
                <a:t>Secondary Jobs</a:t>
              </a:r>
              <a:endParaRPr lang="zh-CN" altLang="en-US" b="1" dirty="0"/>
            </a:p>
          </p:txBody>
        </p:sp>
        <p:sp>
          <p:nvSpPr>
            <p:cNvPr id="85" name="文本框 84"/>
            <p:cNvSpPr txBox="1"/>
            <p:nvPr/>
          </p:nvSpPr>
          <p:spPr>
            <a:xfrm>
              <a:off x="5047865" y="5059152"/>
              <a:ext cx="919078" cy="338554"/>
            </a:xfrm>
            <a:prstGeom prst="rect">
              <a:avLst/>
            </a:prstGeom>
            <a:noFill/>
          </p:spPr>
          <p:txBody>
            <a:bodyPr wrap="square" rtlCol="0">
              <a:spAutoFit/>
            </a:bodyPr>
            <a:lstStyle/>
            <a:p>
              <a:r>
                <a:rPr lang="en-US" altLang="zh-CN" sz="1600" b="1" dirty="0">
                  <a:solidFill>
                    <a:srgbClr val="C00000"/>
                  </a:solidFill>
                </a:rPr>
                <a:t>Heat Up</a:t>
              </a:r>
              <a:endParaRPr lang="zh-CN" altLang="en-US" sz="1600" b="1" dirty="0">
                <a:solidFill>
                  <a:srgbClr val="C00000"/>
                </a:solidFill>
              </a:endParaRPr>
            </a:p>
          </p:txBody>
        </p:sp>
        <p:sp>
          <p:nvSpPr>
            <p:cNvPr id="86" name="上弧形箭头 85"/>
            <p:cNvSpPr/>
            <p:nvPr/>
          </p:nvSpPr>
          <p:spPr>
            <a:xfrm rot="10800000">
              <a:off x="2794000" y="4904852"/>
              <a:ext cx="5147866" cy="483328"/>
            </a:xfrm>
            <a:prstGeom prst="curvedDownArrow">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Tree>
    <p:extLst>
      <p:ext uri="{BB962C8B-B14F-4D97-AF65-F5344CB8AC3E}">
        <p14:creationId xmlns:p14="http://schemas.microsoft.com/office/powerpoint/2010/main" val="113470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更换算法示例</a:t>
            </a:r>
          </a:p>
        </p:txBody>
      </p:sp>
      <p:sp>
        <p:nvSpPr>
          <p:cNvPr id="7" name="文本框 6"/>
          <p:cNvSpPr txBox="1"/>
          <p:nvPr/>
        </p:nvSpPr>
        <p:spPr>
          <a:xfrm>
            <a:off x="426573" y="902900"/>
            <a:ext cx="2757571" cy="369332"/>
          </a:xfrm>
          <a:prstGeom prst="rect">
            <a:avLst/>
          </a:prstGeom>
          <a:noFill/>
        </p:spPr>
        <p:txBody>
          <a:bodyPr wrap="square" rtlCol="0">
            <a:spAutoFit/>
          </a:bodyPr>
          <a:lstStyle/>
          <a:p>
            <a:r>
              <a:rPr lang="zh-CN" altLang="en-US" b="1" dirty="0"/>
              <a:t>例子</a:t>
            </a:r>
            <a:r>
              <a:rPr lang="zh-CN" altLang="en-US" dirty="0"/>
              <a:t>：</a:t>
            </a:r>
            <a:r>
              <a:rPr lang="en-US" altLang="zh-CN" dirty="0"/>
              <a:t>1</a:t>
            </a:r>
            <a:r>
              <a:rPr lang="zh-CN" altLang="en-US" dirty="0"/>
              <a:t>个</a:t>
            </a:r>
            <a:r>
              <a:rPr lang="en-US" altLang="zh-CN" dirty="0"/>
              <a:t>5M</a:t>
            </a:r>
            <a:r>
              <a:rPr lang="zh-CN" altLang="en-US" dirty="0"/>
              <a:t>左右的文件</a:t>
            </a:r>
          </a:p>
        </p:txBody>
      </p:sp>
      <p:graphicFrame>
        <p:nvGraphicFramePr>
          <p:cNvPr id="9" name="表格 8"/>
          <p:cNvGraphicFramePr>
            <a:graphicFrameLocks noGrp="1"/>
          </p:cNvGraphicFramePr>
          <p:nvPr>
            <p:extLst>
              <p:ext uri="{D42A27DB-BD31-4B8C-83A1-F6EECF244321}">
                <p14:modId xmlns:p14="http://schemas.microsoft.com/office/powerpoint/2010/main" val="1585642627"/>
              </p:ext>
            </p:extLst>
          </p:nvPr>
        </p:nvGraphicFramePr>
        <p:xfrm>
          <a:off x="1899249" y="1807032"/>
          <a:ext cx="8430533" cy="1483360"/>
        </p:xfrm>
        <a:graphic>
          <a:graphicData uri="http://schemas.openxmlformats.org/drawingml/2006/table">
            <a:tbl>
              <a:tblPr firstRow="1" bandRow="1">
                <a:tableStyleId>{1FECB4D8-DB02-4DC6-A0A2-4F2EBAE1DC90}</a:tableStyleId>
              </a:tblPr>
              <a:tblGrid>
                <a:gridCol w="1463675">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pPr algn="ctr"/>
                      <a:r>
                        <a:rPr lang="en-US" altLang="zh-CN" dirty="0"/>
                        <a:t>——</a:t>
                      </a:r>
                      <a:endParaRPr lang="zh-CN" altLang="en-US" dirty="0"/>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None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Snappy</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LZ4</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Deflate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GZ</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BZ2</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Size</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ComSpeed</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ReadSpeed</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3"/>
                  </a:ext>
                </a:extLst>
              </a:tr>
            </a:tbl>
          </a:graphicData>
        </a:graphic>
      </p:graphicFrame>
      <p:sp>
        <p:nvSpPr>
          <p:cNvPr id="19" name="左大括号 18"/>
          <p:cNvSpPr/>
          <p:nvPr/>
        </p:nvSpPr>
        <p:spPr>
          <a:xfrm rot="5400000">
            <a:off x="5567585" y="970827"/>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2" name="左大括号 21"/>
          <p:cNvSpPr/>
          <p:nvPr/>
        </p:nvSpPr>
        <p:spPr>
          <a:xfrm rot="5400000">
            <a:off x="7873525" y="970826"/>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左大括号 22"/>
          <p:cNvSpPr/>
          <p:nvPr/>
        </p:nvSpPr>
        <p:spPr>
          <a:xfrm rot="5400000">
            <a:off x="3776171" y="1470398"/>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p:cNvSpPr/>
          <p:nvPr/>
        </p:nvSpPr>
        <p:spPr>
          <a:xfrm rot="5400000">
            <a:off x="9621498" y="1470398"/>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p:cNvSpPr txBox="1"/>
          <p:nvPr/>
        </p:nvSpPr>
        <p:spPr>
          <a:xfrm>
            <a:off x="3469413" y="1088498"/>
            <a:ext cx="1195344"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极热集合</a:t>
            </a:r>
          </a:p>
        </p:txBody>
      </p:sp>
      <p:sp>
        <p:nvSpPr>
          <p:cNvPr id="26" name="文本框 25"/>
          <p:cNvSpPr txBox="1"/>
          <p:nvPr/>
        </p:nvSpPr>
        <p:spPr>
          <a:xfrm>
            <a:off x="7450558" y="1088498"/>
            <a:ext cx="1213453"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微冷集合</a:t>
            </a:r>
          </a:p>
        </p:txBody>
      </p:sp>
      <p:sp>
        <p:nvSpPr>
          <p:cNvPr id="27" name="文本框 26"/>
          <p:cNvSpPr txBox="1"/>
          <p:nvPr/>
        </p:nvSpPr>
        <p:spPr>
          <a:xfrm>
            <a:off x="9247134" y="1088498"/>
            <a:ext cx="1164311"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极冷集合</a:t>
            </a:r>
          </a:p>
        </p:txBody>
      </p:sp>
      <p:sp>
        <p:nvSpPr>
          <p:cNvPr id="28" name="文本框 27"/>
          <p:cNvSpPr txBox="1"/>
          <p:nvPr/>
        </p:nvSpPr>
        <p:spPr>
          <a:xfrm>
            <a:off x="5243788" y="1088498"/>
            <a:ext cx="1287867"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微热集合</a:t>
            </a:r>
          </a:p>
        </p:txBody>
      </p:sp>
    </p:spTree>
    <p:extLst>
      <p:ext uri="{BB962C8B-B14F-4D97-AF65-F5344CB8AC3E}">
        <p14:creationId xmlns:p14="http://schemas.microsoft.com/office/powerpoint/2010/main" val="153680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6389" y="3000652"/>
            <a:ext cx="2769832" cy="369332"/>
          </a:xfrm>
          <a:prstGeom prst="rect">
            <a:avLst/>
          </a:prstGeom>
          <a:noFill/>
        </p:spPr>
        <p:txBody>
          <a:bodyPr wrap="square" rtlCol="0">
            <a:spAutoFit/>
          </a:bodyPr>
          <a:lstStyle/>
          <a:p>
            <a:pPr algn="ctr"/>
            <a:r>
              <a:rPr lang="zh-CN" altLang="en-US" b="1" dirty="0">
                <a:solidFill>
                  <a:srgbClr val="C00000"/>
                </a:solidFill>
              </a:rPr>
              <a:t>前提背景图</a:t>
            </a:r>
            <a:endParaRPr lang="en-US" altLang="zh-CN" b="1" dirty="0">
              <a:solidFill>
                <a:srgbClr val="C00000"/>
              </a:solidFill>
            </a:endParaRPr>
          </a:p>
        </p:txBody>
      </p:sp>
    </p:spTree>
    <p:extLst>
      <p:ext uri="{BB962C8B-B14F-4D97-AF65-F5344CB8AC3E}">
        <p14:creationId xmlns:p14="http://schemas.microsoft.com/office/powerpoint/2010/main" val="4477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 y="3956726"/>
            <a:ext cx="3913629" cy="2609086"/>
          </a:xfrm>
          <a:prstGeom prst="rect">
            <a:avLst/>
          </a:prstGeom>
        </p:spPr>
      </p:pic>
      <p:sp>
        <p:nvSpPr>
          <p:cNvPr id="5" name="文本框 4"/>
          <p:cNvSpPr txBox="1"/>
          <p:nvPr/>
        </p:nvSpPr>
        <p:spPr>
          <a:xfrm>
            <a:off x="1186645" y="3899955"/>
            <a:ext cx="1438183" cy="369332"/>
          </a:xfrm>
          <a:prstGeom prst="rect">
            <a:avLst/>
          </a:prstGeom>
          <a:noFill/>
        </p:spPr>
        <p:txBody>
          <a:bodyPr wrap="square" rtlCol="0">
            <a:spAutoFit/>
          </a:bodyPr>
          <a:lstStyle/>
          <a:p>
            <a:pPr algn="ctr"/>
            <a:r>
              <a:rPr lang="en-US" altLang="zh-CN" b="1" dirty="0" err="1">
                <a:solidFill>
                  <a:srgbClr val="C00000"/>
                </a:solidFill>
              </a:rPr>
              <a:t>DBFile</a:t>
            </a:r>
            <a:endParaRPr lang="zh-CN" altLang="en-US" b="1" dirty="0">
              <a:solidFill>
                <a:srgbClr val="C00000"/>
              </a:solidFill>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9523" y="3956726"/>
            <a:ext cx="3913629" cy="2609086"/>
          </a:xfrm>
          <a:prstGeom prst="rect">
            <a:avLst/>
          </a:prstGeom>
        </p:spPr>
      </p:pic>
      <p:sp>
        <p:nvSpPr>
          <p:cNvPr id="7" name="文本框 6"/>
          <p:cNvSpPr txBox="1"/>
          <p:nvPr/>
        </p:nvSpPr>
        <p:spPr>
          <a:xfrm>
            <a:off x="5212694" y="3899955"/>
            <a:ext cx="1267288" cy="369332"/>
          </a:xfrm>
          <a:prstGeom prst="rect">
            <a:avLst/>
          </a:prstGeom>
          <a:noFill/>
        </p:spPr>
        <p:txBody>
          <a:bodyPr wrap="square" rtlCol="0">
            <a:spAutoFit/>
          </a:bodyPr>
          <a:lstStyle/>
          <a:p>
            <a:pPr algn="ctr"/>
            <a:r>
              <a:rPr lang="en-US" altLang="zh-CN" b="1" dirty="0" err="1">
                <a:solidFill>
                  <a:srgbClr val="C00000"/>
                </a:solidFill>
              </a:rPr>
              <a:t>XMLFile</a:t>
            </a:r>
            <a:endParaRPr lang="zh-CN" altLang="en-US" b="1" dirty="0">
              <a:solidFill>
                <a:srgbClr val="C00000"/>
              </a:solidFill>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61" y="1088498"/>
            <a:ext cx="3913629" cy="2609088"/>
          </a:xfrm>
          <a:prstGeom prst="rect">
            <a:avLst/>
          </a:prstGeom>
        </p:spPr>
      </p:pic>
      <p:sp>
        <p:nvSpPr>
          <p:cNvPr id="9" name="文本框 8"/>
          <p:cNvSpPr txBox="1"/>
          <p:nvPr/>
        </p:nvSpPr>
        <p:spPr>
          <a:xfrm>
            <a:off x="951386" y="986982"/>
            <a:ext cx="1908699" cy="369332"/>
          </a:xfrm>
          <a:prstGeom prst="rect">
            <a:avLst/>
          </a:prstGeom>
          <a:noFill/>
        </p:spPr>
        <p:txBody>
          <a:bodyPr wrap="square" rtlCol="0">
            <a:spAutoFit/>
          </a:bodyPr>
          <a:lstStyle/>
          <a:p>
            <a:pPr algn="ctr"/>
            <a:r>
              <a:rPr lang="en-US" altLang="zh-CN" b="1" dirty="0" err="1">
                <a:solidFill>
                  <a:srgbClr val="C00000"/>
                </a:solidFill>
              </a:rPr>
              <a:t>FileAccessLatency</a:t>
            </a:r>
            <a:endParaRPr lang="zh-CN" altLang="en-US" b="1" dirty="0">
              <a:solidFill>
                <a:srgbClr val="C00000"/>
              </a:solidFill>
            </a:endParaRPr>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9523" y="1109628"/>
            <a:ext cx="3881935" cy="2587958"/>
          </a:xfrm>
          <a:prstGeom prst="rect">
            <a:avLst/>
          </a:prstGeom>
        </p:spPr>
      </p:pic>
      <p:sp>
        <p:nvSpPr>
          <p:cNvPr id="11" name="文本框 10"/>
          <p:cNvSpPr txBox="1"/>
          <p:nvPr/>
        </p:nvSpPr>
        <p:spPr>
          <a:xfrm>
            <a:off x="4894751" y="986982"/>
            <a:ext cx="1908699" cy="369332"/>
          </a:xfrm>
          <a:prstGeom prst="rect">
            <a:avLst/>
          </a:prstGeom>
          <a:noFill/>
        </p:spPr>
        <p:txBody>
          <a:bodyPr wrap="square" rtlCol="0">
            <a:spAutoFit/>
          </a:bodyPr>
          <a:lstStyle/>
          <a:p>
            <a:pPr algn="ctr"/>
            <a:r>
              <a:rPr lang="en-US" altLang="zh-CN" b="1" dirty="0" err="1">
                <a:solidFill>
                  <a:srgbClr val="C00000"/>
                </a:solidFill>
              </a:rPr>
              <a:t>FileSpace</a:t>
            </a:r>
            <a:r>
              <a:rPr lang="en-US" altLang="zh-CN" b="1" dirty="0">
                <a:solidFill>
                  <a:srgbClr val="C00000"/>
                </a:solidFill>
              </a:rPr>
              <a:t>???xx</a:t>
            </a:r>
            <a:endParaRPr lang="zh-CN" altLang="en-US" b="1" dirty="0">
              <a:solidFill>
                <a:srgbClr val="C00000"/>
              </a:solidFill>
            </a:endParaRPr>
          </a:p>
        </p:txBody>
      </p:sp>
      <p:sp>
        <p:nvSpPr>
          <p:cNvPr id="12" name="矩形 11"/>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文本框 1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不同文件大小</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类型的访问与占用空间</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8507" y="3956726"/>
            <a:ext cx="3913629" cy="2609088"/>
          </a:xfrm>
          <a:prstGeom prst="rect">
            <a:avLst/>
          </a:prstGeom>
        </p:spPr>
      </p:pic>
      <p:sp>
        <p:nvSpPr>
          <p:cNvPr id="18" name="文本框 17"/>
          <p:cNvSpPr txBox="1"/>
          <p:nvPr/>
        </p:nvSpPr>
        <p:spPr>
          <a:xfrm>
            <a:off x="8695435" y="3899955"/>
            <a:ext cx="2503055" cy="369332"/>
          </a:xfrm>
          <a:prstGeom prst="rect">
            <a:avLst/>
          </a:prstGeom>
          <a:noFill/>
        </p:spPr>
        <p:txBody>
          <a:bodyPr wrap="square" rtlCol="0">
            <a:spAutoFit/>
          </a:bodyPr>
          <a:lstStyle/>
          <a:p>
            <a:pPr algn="ctr"/>
            <a:r>
              <a:rPr lang="en-US" altLang="zh-CN" b="1" dirty="0" err="1">
                <a:solidFill>
                  <a:srgbClr val="C00000"/>
                </a:solidFill>
              </a:rPr>
              <a:t>SAOFile</a:t>
            </a:r>
            <a:r>
              <a:rPr lang="en-US" altLang="zh-CN" b="1" dirty="0">
                <a:solidFill>
                  <a:srgbClr val="C00000"/>
                </a:solidFill>
              </a:rPr>
              <a:t> / </a:t>
            </a:r>
            <a:r>
              <a:rPr lang="en-US" altLang="zh-CN" b="1" dirty="0" err="1">
                <a:solidFill>
                  <a:srgbClr val="C00000"/>
                </a:solidFill>
              </a:rPr>
              <a:t>BinaryFile</a:t>
            </a:r>
            <a:endParaRPr lang="zh-CN" altLang="en-US" b="1" dirty="0">
              <a:solidFill>
                <a:srgbClr val="C00000"/>
              </a:solidFill>
            </a:endParaRPr>
          </a:p>
        </p:txBody>
      </p:sp>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8507" y="1103345"/>
            <a:ext cx="3900786" cy="2600524"/>
          </a:xfrm>
          <a:prstGeom prst="rect">
            <a:avLst/>
          </a:prstGeom>
        </p:spPr>
      </p:pic>
      <p:sp>
        <p:nvSpPr>
          <p:cNvPr id="22" name="文本框 21"/>
          <p:cNvSpPr txBox="1"/>
          <p:nvPr/>
        </p:nvSpPr>
        <p:spPr>
          <a:xfrm>
            <a:off x="8992614" y="989961"/>
            <a:ext cx="1908699" cy="369332"/>
          </a:xfrm>
          <a:prstGeom prst="rect">
            <a:avLst/>
          </a:prstGeom>
          <a:noFill/>
        </p:spPr>
        <p:txBody>
          <a:bodyPr wrap="square" rtlCol="0">
            <a:spAutoFit/>
          </a:bodyPr>
          <a:lstStyle/>
          <a:p>
            <a:pPr algn="ctr"/>
            <a:r>
              <a:rPr lang="en-US" altLang="zh-CN" b="1" dirty="0" err="1">
                <a:solidFill>
                  <a:srgbClr val="C00000"/>
                </a:solidFill>
              </a:rPr>
              <a:t>FileCRSpace</a:t>
            </a:r>
            <a:endParaRPr lang="zh-CN" altLang="en-US" b="1" dirty="0">
              <a:solidFill>
                <a:srgbClr val="C00000"/>
              </a:solidFill>
            </a:endParaRPr>
          </a:p>
        </p:txBody>
      </p:sp>
    </p:spTree>
    <p:extLst>
      <p:ext uri="{BB962C8B-B14F-4D97-AF65-F5344CB8AC3E}">
        <p14:creationId xmlns:p14="http://schemas.microsoft.com/office/powerpoint/2010/main" val="424474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a:solidFill>
                  <a:srgbClr val="C00000"/>
                </a:solidFill>
                <a:latin typeface="微软雅黑" panose="020B0503020204020204" pitchFamily="34" charset="-122"/>
                <a:ea typeface="微软雅黑" panose="020B0503020204020204" pitchFamily="34" charset="-122"/>
              </a:rPr>
              <a:t>四种数据集</a:t>
            </a:r>
            <a:r>
              <a:rPr lang="en-US" altLang="zh-CN" sz="2400" b="1">
                <a:solidFill>
                  <a:srgbClr val="C00000"/>
                </a:solidFill>
                <a:latin typeface="微软雅黑" panose="020B0503020204020204" pitchFamily="34" charset="-122"/>
                <a:ea typeface="微软雅黑" panose="020B0503020204020204" pitchFamily="34" charset="-122"/>
              </a:rPr>
              <a:t>Trace</a:t>
            </a:r>
            <a:r>
              <a:rPr lang="zh-CN" altLang="en-US" sz="2400" b="1">
                <a:solidFill>
                  <a:srgbClr val="C00000"/>
                </a:solidFill>
                <a:latin typeface="微软雅黑" panose="020B0503020204020204" pitchFamily="34" charset="-122"/>
                <a:ea typeface="微软雅黑" panose="020B0503020204020204" pitchFamily="34" charset="-122"/>
              </a:rPr>
              <a:t>访问</a:t>
            </a:r>
            <a:r>
              <a:rPr lang="zh-CN" altLang="en-US" sz="2400" b="1" dirty="0">
                <a:solidFill>
                  <a:srgbClr val="C00000"/>
                </a:solidFill>
                <a:latin typeface="微软雅黑" panose="020B0503020204020204" pitchFamily="34" charset="-122"/>
                <a:ea typeface="微软雅黑" panose="020B0503020204020204" pitchFamily="34" charset="-122"/>
              </a:rPr>
              <a:t>情况</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11" y="836949"/>
            <a:ext cx="4311841" cy="287456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341" y="836949"/>
            <a:ext cx="4311841" cy="2874561"/>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94" y="3810968"/>
            <a:ext cx="4379308" cy="2919539"/>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271" y="3810968"/>
            <a:ext cx="4328911" cy="2885941"/>
          </a:xfrm>
          <a:prstGeom prst="rect">
            <a:avLst/>
          </a:prstGeom>
        </p:spPr>
      </p:pic>
      <p:sp>
        <p:nvSpPr>
          <p:cNvPr id="13" name="文本框 12"/>
          <p:cNvSpPr txBox="1"/>
          <p:nvPr/>
        </p:nvSpPr>
        <p:spPr>
          <a:xfrm>
            <a:off x="2389969" y="791230"/>
            <a:ext cx="1818080"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ZIPF0.8</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691417" y="791230"/>
            <a:ext cx="1818080"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ZIPF1.2</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43391" y="3770104"/>
            <a:ext cx="3511236"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MSR-Cambridge-hm1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05995" y="3810968"/>
            <a:ext cx="3600979" cy="338554"/>
          </a:xfrm>
          <a:prstGeom prst="rect">
            <a:avLst/>
          </a:prstGeom>
          <a:noFill/>
        </p:spPr>
        <p:txBody>
          <a:bodyPr wrap="square" rtlCol="0">
            <a:spAutoFit/>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MSR-Cambridge-wdev0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452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6389" y="3000652"/>
            <a:ext cx="2769832" cy="369332"/>
          </a:xfrm>
          <a:prstGeom prst="rect">
            <a:avLst/>
          </a:prstGeom>
          <a:noFill/>
        </p:spPr>
        <p:txBody>
          <a:bodyPr wrap="square" rtlCol="0">
            <a:spAutoFit/>
          </a:bodyPr>
          <a:lstStyle/>
          <a:p>
            <a:r>
              <a:rPr lang="zh-CN" altLang="en-US" b="1" dirty="0">
                <a:solidFill>
                  <a:srgbClr val="C00000"/>
                </a:solidFill>
              </a:rPr>
              <a:t>使用</a:t>
            </a:r>
            <a:r>
              <a:rPr lang="en-US" altLang="zh-CN" b="1" dirty="0">
                <a:solidFill>
                  <a:srgbClr val="C00000"/>
                </a:solidFill>
              </a:rPr>
              <a:t>AWS</a:t>
            </a:r>
            <a:r>
              <a:rPr lang="zh-CN" altLang="en-US" b="1" dirty="0">
                <a:solidFill>
                  <a:srgbClr val="C00000"/>
                </a:solidFill>
              </a:rPr>
              <a:t>价格模型的效果</a:t>
            </a:r>
          </a:p>
        </p:txBody>
      </p:sp>
      <p:sp>
        <p:nvSpPr>
          <p:cNvPr id="3" name="文本框 2">
            <a:extLst>
              <a:ext uri="{FF2B5EF4-FFF2-40B4-BE49-F238E27FC236}">
                <a16:creationId xmlns:a16="http://schemas.microsoft.com/office/drawing/2014/main" id="{E7A32F68-00E5-BE81-FC0C-B5128A65131B}"/>
              </a:ext>
            </a:extLst>
          </p:cNvPr>
          <p:cNvSpPr txBox="1"/>
          <p:nvPr/>
        </p:nvSpPr>
        <p:spPr>
          <a:xfrm>
            <a:off x="8780512" y="4305063"/>
            <a:ext cx="2822713" cy="2585323"/>
          </a:xfrm>
          <a:prstGeom prst="rect">
            <a:avLst/>
          </a:prstGeom>
          <a:noFill/>
        </p:spPr>
        <p:txBody>
          <a:bodyPr wrap="square" rtlCol="0">
            <a:spAutoFit/>
          </a:bodyPr>
          <a:lstStyle/>
          <a:p>
            <a:r>
              <a:rPr lang="zh-CN" altLang="en-US" dirty="0"/>
              <a:t>总感觉四个负载之间的对比没有太大的区别</a:t>
            </a:r>
            <a:endParaRPr lang="en-US" altLang="zh-CN" dirty="0"/>
          </a:p>
          <a:p>
            <a:r>
              <a:rPr lang="en-US" altLang="zh-CN" dirty="0"/>
              <a:t>1</a:t>
            </a:r>
            <a:r>
              <a:rPr lang="zh-CN" altLang="en-US" dirty="0"/>
              <a:t>、压缩率小</a:t>
            </a:r>
            <a:r>
              <a:rPr lang="en-US" altLang="zh-CN" dirty="0"/>
              <a:t>/</a:t>
            </a:r>
            <a:r>
              <a:rPr lang="zh-CN" altLang="en-US" dirty="0"/>
              <a:t>高的？</a:t>
            </a:r>
            <a:endParaRPr lang="en-US" altLang="zh-CN" dirty="0"/>
          </a:p>
          <a:p>
            <a:r>
              <a:rPr lang="en-US" altLang="zh-CN" dirty="0"/>
              <a:t>2</a:t>
            </a:r>
            <a:r>
              <a:rPr lang="zh-CN" altLang="en-US" dirty="0"/>
              <a:t>、这四个</a:t>
            </a:r>
            <a:r>
              <a:rPr lang="en-US" altLang="zh-CN" dirty="0"/>
              <a:t>trace</a:t>
            </a:r>
            <a:r>
              <a:rPr lang="zh-CN" altLang="en-US" dirty="0"/>
              <a:t>应该还行吧</a:t>
            </a:r>
            <a:endParaRPr lang="en-US" altLang="zh-CN" dirty="0"/>
          </a:p>
          <a:p>
            <a:r>
              <a:rPr lang="en-US" altLang="zh-CN" dirty="0"/>
              <a:t>3</a:t>
            </a:r>
            <a:r>
              <a:rPr lang="zh-CN" altLang="en-US" dirty="0"/>
              <a:t>、文件大小的分布再重新弄一下？</a:t>
            </a:r>
            <a:endParaRPr lang="en-US" altLang="zh-CN" dirty="0"/>
          </a:p>
          <a:p>
            <a:r>
              <a:rPr lang="zh-CN" altLang="en-US" dirty="0"/>
              <a:t>之前</a:t>
            </a:r>
            <a:r>
              <a:rPr lang="en-US" altLang="zh-CN" dirty="0" err="1"/>
              <a:t>zipf</a:t>
            </a:r>
            <a:r>
              <a:rPr lang="zh-CN" altLang="en-US" dirty="0"/>
              <a:t>只使用</a:t>
            </a:r>
            <a:r>
              <a:rPr lang="en-US" altLang="zh-CN" dirty="0"/>
              <a:t>3M</a:t>
            </a:r>
            <a:r>
              <a:rPr lang="zh-CN" altLang="en-US" dirty="0"/>
              <a:t>文件的时候对比较为明显。</a:t>
            </a:r>
          </a:p>
        </p:txBody>
      </p:sp>
    </p:spTree>
    <p:extLst>
      <p:ext uri="{BB962C8B-B14F-4D97-AF65-F5344CB8AC3E}">
        <p14:creationId xmlns:p14="http://schemas.microsoft.com/office/powerpoint/2010/main" val="423882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目前效果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后面改过之后</a:t>
            </a:r>
          </a:p>
        </p:txBody>
      </p:sp>
      <p:sp>
        <p:nvSpPr>
          <p:cNvPr id="5" name="文本框 4"/>
          <p:cNvSpPr txBox="1"/>
          <p:nvPr/>
        </p:nvSpPr>
        <p:spPr>
          <a:xfrm>
            <a:off x="676793" y="724465"/>
            <a:ext cx="7998864" cy="369332"/>
          </a:xfrm>
          <a:prstGeom prst="rect">
            <a:avLst/>
          </a:prstGeom>
          <a:noFill/>
        </p:spPr>
        <p:txBody>
          <a:bodyPr wrap="square" rtlCol="0">
            <a:spAutoFit/>
          </a:bodyPr>
          <a:lstStyle/>
          <a:p>
            <a:r>
              <a:rPr lang="en-US" altLang="zh-CN" b="1" dirty="0">
                <a:solidFill>
                  <a:srgbClr val="CF3E3E"/>
                </a:solidFill>
              </a:rPr>
              <a:t>Datasets</a:t>
            </a:r>
            <a:r>
              <a:rPr lang="zh-CN" altLang="en-US" dirty="0"/>
              <a:t>：</a:t>
            </a:r>
            <a:r>
              <a:rPr lang="en-US" altLang="zh-CN" dirty="0"/>
              <a:t> ZIPF-0.8 </a:t>
            </a:r>
            <a:r>
              <a:rPr lang="zh-CN" altLang="en-US" dirty="0"/>
              <a:t>、</a:t>
            </a:r>
            <a:r>
              <a:rPr lang="en-US" altLang="zh-CN" dirty="0"/>
              <a:t>ZIPF-1.2</a:t>
            </a:r>
            <a:r>
              <a:rPr lang="zh-CN" altLang="en-US" dirty="0"/>
              <a:t>、</a:t>
            </a:r>
            <a:r>
              <a:rPr lang="en-US" altLang="zh-CN" dirty="0"/>
              <a:t>MSR-Cambridge-hm1</a:t>
            </a:r>
            <a:r>
              <a:rPr lang="zh-CN" altLang="en-US" dirty="0"/>
              <a:t>、</a:t>
            </a:r>
            <a:r>
              <a:rPr lang="en-US" altLang="zh-CN" dirty="0"/>
              <a:t> MSR-Cambridge-wdev0</a:t>
            </a:r>
            <a:endParaRPr lang="zh-CN" altLang="en-US" dirty="0"/>
          </a:p>
        </p:txBody>
      </p:sp>
      <p:sp>
        <p:nvSpPr>
          <p:cNvPr id="11" name="文本框 10"/>
          <p:cNvSpPr txBox="1"/>
          <p:nvPr/>
        </p:nvSpPr>
        <p:spPr>
          <a:xfrm>
            <a:off x="1457814" y="1341709"/>
            <a:ext cx="1818080"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Access Latency</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97612" y="1324664"/>
            <a:ext cx="1855526"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Compress Ratio</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29044" y="1341709"/>
            <a:ext cx="101673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Balance</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05623"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807344"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546192" y="4073925"/>
            <a:ext cx="2215384"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HEC VS Double LRU</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3921900" y="1188672"/>
            <a:ext cx="75650" cy="5522007"/>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7634994" y="1188671"/>
            <a:ext cx="75650" cy="5522007"/>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74501" y="1191429"/>
            <a:ext cx="11220628" cy="45719"/>
          </a:xfrm>
          <a:prstGeom prst="rect">
            <a:avLst/>
          </a:prstGeom>
          <a:solidFill>
            <a:srgbClr val="C00000"/>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612" y="1510986"/>
            <a:ext cx="3744289" cy="2496192"/>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827" y="1510985"/>
            <a:ext cx="3744289" cy="2496193"/>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2891" y="4193500"/>
            <a:ext cx="3744289" cy="2496193"/>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7812" y="4176454"/>
            <a:ext cx="3744289" cy="2496193"/>
          </a:xfrm>
          <a:prstGeom prst="rect">
            <a:avLst/>
          </a:prstGeom>
        </p:spPr>
      </p:pic>
      <p:pic>
        <p:nvPicPr>
          <p:cNvPr id="30" name="图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408" y="4198483"/>
            <a:ext cx="3729339" cy="2486226"/>
          </a:xfrm>
          <a:prstGeom prst="rect">
            <a:avLst/>
          </a:prstGeom>
        </p:spPr>
      </p:pic>
      <p:grpSp>
        <p:nvGrpSpPr>
          <p:cNvPr id="24" name="组合 23"/>
          <p:cNvGrpSpPr/>
          <p:nvPr/>
        </p:nvGrpSpPr>
        <p:grpSpPr>
          <a:xfrm>
            <a:off x="317933" y="1544360"/>
            <a:ext cx="3744288" cy="2496192"/>
            <a:chOff x="3793718" y="3281284"/>
            <a:chExt cx="3744288" cy="2496192"/>
          </a:xfrm>
        </p:grpSpPr>
        <p:pic>
          <p:nvPicPr>
            <p:cNvPr id="31" name="图片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3718" y="3281284"/>
              <a:ext cx="3744288" cy="2496192"/>
            </a:xfrm>
            <a:prstGeom prst="rect">
              <a:avLst/>
            </a:prstGeom>
          </p:spPr>
        </p:pic>
        <p:sp>
          <p:nvSpPr>
            <p:cNvPr id="32" name="矩形 31"/>
            <p:cNvSpPr/>
            <p:nvPr/>
          </p:nvSpPr>
          <p:spPr>
            <a:xfrm>
              <a:off x="4549169"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5.9</a:t>
              </a:r>
              <a:endParaRPr lang="zh-CN" altLang="en-US" sz="900" dirty="0">
                <a:solidFill>
                  <a:schemeClr val="tx1"/>
                </a:solidFill>
              </a:endParaRPr>
            </a:p>
          </p:txBody>
        </p:sp>
        <p:sp>
          <p:nvSpPr>
            <p:cNvPr id="33" name="矩形 32"/>
            <p:cNvSpPr/>
            <p:nvPr/>
          </p:nvSpPr>
          <p:spPr>
            <a:xfrm>
              <a:off x="5243107"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6.6</a:t>
              </a:r>
              <a:endParaRPr lang="zh-CN" altLang="en-US" sz="900" dirty="0">
                <a:solidFill>
                  <a:schemeClr val="tx1"/>
                </a:solidFill>
              </a:endParaRPr>
            </a:p>
          </p:txBody>
        </p:sp>
        <p:sp>
          <p:nvSpPr>
            <p:cNvPr id="34" name="矩形 33"/>
            <p:cNvSpPr/>
            <p:nvPr/>
          </p:nvSpPr>
          <p:spPr>
            <a:xfrm>
              <a:off x="5936290" y="3424892"/>
              <a:ext cx="372864"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7.6</a:t>
              </a:r>
              <a:endParaRPr lang="zh-CN" altLang="en-US" sz="900" dirty="0">
                <a:solidFill>
                  <a:schemeClr val="tx1"/>
                </a:solidFill>
              </a:endParaRPr>
            </a:p>
          </p:txBody>
        </p:sp>
        <p:sp>
          <p:nvSpPr>
            <p:cNvPr id="35" name="矩形 34"/>
            <p:cNvSpPr/>
            <p:nvPr/>
          </p:nvSpPr>
          <p:spPr>
            <a:xfrm>
              <a:off x="6620595" y="3424892"/>
              <a:ext cx="423200" cy="159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5.87</a:t>
              </a:r>
              <a:endParaRPr lang="zh-CN" altLang="en-US" sz="900" dirty="0">
                <a:solidFill>
                  <a:schemeClr val="tx1"/>
                </a:solidFill>
              </a:endParaRPr>
            </a:p>
          </p:txBody>
        </p:sp>
      </p:grpSp>
    </p:spTree>
    <p:extLst>
      <p:ext uri="{BB962C8B-B14F-4D97-AF65-F5344CB8AC3E}">
        <p14:creationId xmlns:p14="http://schemas.microsoft.com/office/powerpoint/2010/main" val="1279649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24807" y="750770"/>
            <a:ext cx="70151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hm_1</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56920" y="750770"/>
            <a:ext cx="893961"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wdev_0</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24807" y="3910006"/>
            <a:ext cx="908263"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zipf_0.8</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56920" y="3910005"/>
            <a:ext cx="940699"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zipf_1.2</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93" y="904658"/>
            <a:ext cx="3988690" cy="265912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9555" y="904658"/>
            <a:ext cx="3988690" cy="2659127"/>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3" y="3994086"/>
            <a:ext cx="3988690" cy="2659127"/>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9554" y="3994085"/>
            <a:ext cx="3988691" cy="2659127"/>
          </a:xfrm>
          <a:prstGeom prst="rect">
            <a:avLst/>
          </a:prstGeom>
        </p:spPr>
      </p:pic>
      <p:sp>
        <p:nvSpPr>
          <p:cNvPr id="14" name="矩形 13"/>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文本框 14"/>
          <p:cNvSpPr txBox="1"/>
          <p:nvPr/>
        </p:nvSpPr>
        <p:spPr>
          <a:xfrm>
            <a:off x="461471" y="119449"/>
            <a:ext cx="9943157"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不同冷热识别队列长度对效果的影响</a:t>
            </a:r>
            <a:r>
              <a:rPr lang="en-US" altLang="zh-CN" sz="1200" b="1" dirty="0">
                <a:solidFill>
                  <a:srgbClr val="C00000"/>
                </a:solidFill>
                <a:latin typeface="微软雅黑" panose="020B0503020204020204" pitchFamily="34" charset="-122"/>
                <a:ea typeface="微软雅黑" panose="020B0503020204020204" pitchFamily="34" charset="-122"/>
              </a:rPr>
              <a:t>10%~50%, </a:t>
            </a:r>
            <a:r>
              <a:rPr lang="en-US" altLang="zh-CN" sz="1200" b="1" dirty="0" err="1">
                <a:solidFill>
                  <a:srgbClr val="C00000"/>
                </a:solidFill>
                <a:latin typeface="微软雅黑" panose="020B0503020204020204" pitchFamily="34" charset="-122"/>
                <a:ea typeface="微软雅黑" panose="020B0503020204020204" pitchFamily="34" charset="-122"/>
              </a:rPr>
              <a:t>hotlist:candidateList</a:t>
            </a:r>
            <a:r>
              <a:rPr lang="en-US" altLang="zh-CN" sz="1200" b="1" dirty="0">
                <a:solidFill>
                  <a:srgbClr val="C00000"/>
                </a:solidFill>
                <a:latin typeface="微软雅黑" panose="020B0503020204020204" pitchFamily="34" charset="-122"/>
                <a:ea typeface="微软雅黑" panose="020B0503020204020204" pitchFamily="34" charset="-122"/>
              </a:rPr>
              <a:t>=1:2</a:t>
            </a:r>
            <a:r>
              <a:rPr lang="en-US" altLang="zh-CN" sz="2400" b="1" dirty="0">
                <a:solidFill>
                  <a:srgbClr val="C00000"/>
                </a:solidFill>
                <a:latin typeface="微软雅黑" panose="020B0503020204020204" pitchFamily="34" charset="-122"/>
                <a:ea typeface="微软雅黑" panose="020B0503020204020204" pitchFamily="34" charset="-122"/>
              </a:rPr>
              <a:t>—AWS</a:t>
            </a:r>
            <a:r>
              <a:rPr lang="zh-CN" altLang="en-US" sz="2400" b="1" dirty="0">
                <a:solidFill>
                  <a:srgbClr val="C00000"/>
                </a:solidFill>
                <a:latin typeface="微软雅黑" panose="020B0503020204020204" pitchFamily="34" charset="-122"/>
                <a:ea typeface="微软雅黑" panose="020B0503020204020204" pitchFamily="34" charset="-122"/>
              </a:rPr>
              <a:t>价格</a:t>
            </a:r>
          </a:p>
        </p:txBody>
      </p:sp>
    </p:spTree>
    <p:extLst>
      <p:ext uri="{BB962C8B-B14F-4D97-AF65-F5344CB8AC3E}">
        <p14:creationId xmlns:p14="http://schemas.microsoft.com/office/powerpoint/2010/main" val="422249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623844"/>
            <a:ext cx="11220628" cy="4571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文本框 6"/>
          <p:cNvSpPr txBox="1"/>
          <p:nvPr/>
        </p:nvSpPr>
        <p:spPr>
          <a:xfrm>
            <a:off x="461473" y="162370"/>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课题简介</a:t>
            </a:r>
          </a:p>
        </p:txBody>
      </p:sp>
      <p:sp>
        <p:nvSpPr>
          <p:cNvPr id="8" name="文本框 7"/>
          <p:cNvSpPr txBox="1"/>
          <p:nvPr/>
        </p:nvSpPr>
        <p:spPr>
          <a:xfrm>
            <a:off x="299102" y="3427634"/>
            <a:ext cx="4888194"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基于数据温度的弹性压缩存储机制研究</a:t>
            </a:r>
          </a:p>
        </p:txBody>
      </p:sp>
      <p:sp>
        <p:nvSpPr>
          <p:cNvPr id="10" name="文本框 9"/>
          <p:cNvSpPr txBox="1"/>
          <p:nvPr/>
        </p:nvSpPr>
        <p:spPr>
          <a:xfrm>
            <a:off x="5665862" y="1241078"/>
            <a:ext cx="5520583" cy="4970591"/>
          </a:xfrm>
          <a:prstGeom prst="rect">
            <a:avLst/>
          </a:prstGeom>
          <a:noFill/>
        </p:spPr>
        <p:txBody>
          <a:bodyPr wrap="square" rtlCol="0">
            <a:spAutoFit/>
          </a:bodyPr>
          <a:lstStyle/>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1</a:t>
            </a:r>
            <a:r>
              <a:rPr lang="zh-CN" altLang="en-US" sz="1600" b="1" dirty="0">
                <a:solidFill>
                  <a:srgbClr val="C00000"/>
                </a:solidFill>
                <a:latin typeface="微软雅黑" panose="020B0503020204020204" pitchFamily="34" charset="-122"/>
                <a:ea typeface="微软雅黑" panose="020B0503020204020204" pitchFamily="34" charset="-122"/>
              </a:rPr>
              <a:t>、一种自适应压缩与调整的架构</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结合数据温度识别、压缩算法分配以及在线调整策略的模型架构</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2</a:t>
            </a:r>
            <a:r>
              <a:rPr lang="zh-CN" altLang="en-US" sz="1600" b="1" dirty="0">
                <a:solidFill>
                  <a:srgbClr val="C00000"/>
                </a:solidFill>
                <a:latin typeface="微软雅黑" panose="020B0503020204020204" pitchFamily="34" charset="-122"/>
                <a:ea typeface="微软雅黑" panose="020B0503020204020204" pitchFamily="34" charset="-122"/>
              </a:rPr>
              <a:t>、基于数据温度的压缩分配机制</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利用数据结构进行数据温度识别</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② 根据访问成本调整队列长度分布</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③根据温度按照权重自适应分配压缩算法</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3</a:t>
            </a:r>
            <a:r>
              <a:rPr lang="zh-CN" altLang="en-US" sz="1600" b="1" dirty="0">
                <a:solidFill>
                  <a:srgbClr val="C00000"/>
                </a:solidFill>
                <a:latin typeface="微软雅黑" panose="020B0503020204020204" pitchFamily="34" charset="-122"/>
                <a:ea typeface="微软雅黑" panose="020B0503020204020204" pitchFamily="34" charset="-122"/>
              </a:rPr>
              <a:t>、基于成本模型的压缩算法在线调整策略</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① 提出基于压缩率与访问时间的成本模型</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② 根据成本模型在线调整压缩算法策略</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③ </a:t>
            </a:r>
            <a:r>
              <a:rPr lang="zh-CN" altLang="en-US" sz="1400" dirty="0">
                <a:solidFill>
                  <a:srgbClr val="0070C0"/>
                </a:solidFill>
                <a:latin typeface="微软雅黑" panose="020B0503020204020204" pitchFamily="34" charset="-122"/>
                <a:ea typeface="微软雅黑" panose="020B0503020204020204" pitchFamily="34" charset="-122"/>
              </a:rPr>
              <a:t>未来访问频率预测</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xx</a:t>
            </a:r>
          </a:p>
          <a:p>
            <a:pPr>
              <a:lnSpc>
                <a:spcPct val="200000"/>
              </a:lnSpc>
            </a:pPr>
            <a:r>
              <a:rPr lang="en-US" altLang="zh-CN" sz="1600" b="1" dirty="0">
                <a:solidFill>
                  <a:srgbClr val="C00000"/>
                </a:solidFill>
                <a:latin typeface="微软雅黑" panose="020B0503020204020204" pitchFamily="34" charset="-122"/>
                <a:ea typeface="微软雅黑" panose="020B0503020204020204" pitchFamily="34" charset="-122"/>
              </a:rPr>
              <a:t>4</a:t>
            </a:r>
            <a:r>
              <a:rPr lang="zh-CN" altLang="en-US" sz="1600" b="1" dirty="0">
                <a:solidFill>
                  <a:srgbClr val="C00000"/>
                </a:solidFill>
                <a:latin typeface="微软雅黑" panose="020B0503020204020204" pitchFamily="34" charset="-122"/>
                <a:ea typeface="微软雅黑" panose="020B0503020204020204" pitchFamily="34" charset="-122"/>
              </a:rPr>
              <a:t>、后续打算</a:t>
            </a:r>
            <a:endParaRPr lang="en-US" altLang="zh-CN" sz="1600" b="1" dirty="0">
              <a:solidFill>
                <a:srgbClr val="C0000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1</a:t>
            </a:r>
            <a:r>
              <a:rPr lang="zh-CN" altLang="en-US" sz="1400" dirty="0">
                <a:solidFill>
                  <a:srgbClr val="0070C0"/>
                </a:solidFill>
                <a:latin typeface="微软雅黑" panose="020B0503020204020204" pitchFamily="34" charset="-122"/>
                <a:ea typeface="微软雅黑" panose="020B0503020204020204" pitchFamily="34" charset="-122"/>
              </a:rPr>
              <a:t>、温度识别方面：外面加一个布隆过滤器，提前筛选冷数据？</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2</a:t>
            </a:r>
            <a:r>
              <a:rPr lang="zh-CN" altLang="en-US" sz="1400" dirty="0">
                <a:solidFill>
                  <a:srgbClr val="0070C0"/>
                </a:solidFill>
                <a:latin typeface="微软雅黑" panose="020B0503020204020204" pitchFamily="34" charset="-122"/>
                <a:ea typeface="微软雅黑" panose="020B0503020204020204" pitchFamily="34" charset="-122"/>
              </a:rPr>
              <a:t>、文件大小对文件价值的影响？</a:t>
            </a:r>
            <a:endParaRPr lang="en-US" altLang="zh-CN" sz="1400" dirty="0">
              <a:solidFill>
                <a:srgbClr val="0070C0"/>
              </a:solidFill>
              <a:latin typeface="微软雅黑" panose="020B0503020204020204" pitchFamily="34" charset="-122"/>
              <a:ea typeface="微软雅黑" panose="020B0503020204020204" pitchFamily="34" charset="-122"/>
            </a:endParaRPr>
          </a:p>
          <a:p>
            <a:r>
              <a:rPr lang="en-US" altLang="zh-CN" sz="1400" dirty="0">
                <a:solidFill>
                  <a:srgbClr val="0070C0"/>
                </a:solidFill>
                <a:latin typeface="微软雅黑" panose="020B0503020204020204" pitchFamily="34" charset="-122"/>
                <a:ea typeface="微软雅黑" panose="020B0503020204020204" pitchFamily="34" charset="-122"/>
              </a:rPr>
              <a:t>3</a:t>
            </a:r>
            <a:r>
              <a:rPr lang="zh-CN" altLang="en-US" sz="1400" dirty="0">
                <a:solidFill>
                  <a:srgbClr val="0070C0"/>
                </a:solidFill>
                <a:latin typeface="微软雅黑" panose="020B0503020204020204" pitchFamily="34" charset="-122"/>
                <a:ea typeface="微软雅黑" panose="020B0503020204020204" pitchFamily="34" charset="-122"/>
              </a:rPr>
              <a:t>、未来访问频率的预测？</a:t>
            </a:r>
            <a:endParaRPr lang="en-US" altLang="zh-CN" sz="1400" dirty="0">
              <a:solidFill>
                <a:srgbClr val="0070C0"/>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4849737" y="1452784"/>
            <a:ext cx="675118" cy="4663238"/>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84641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06" y="774103"/>
            <a:ext cx="4234649" cy="28231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507" y="645984"/>
            <a:ext cx="4619005" cy="307933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47" y="3805220"/>
            <a:ext cx="4299408" cy="286627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1802" y="3766616"/>
            <a:ext cx="4734414" cy="3156276"/>
          </a:xfrm>
          <a:prstGeom prst="rect">
            <a:avLst/>
          </a:prstGeom>
        </p:spPr>
      </p:pic>
      <p:sp>
        <p:nvSpPr>
          <p:cNvPr id="7" name="文本框 6"/>
          <p:cNvSpPr txBox="1"/>
          <p:nvPr/>
        </p:nvSpPr>
        <p:spPr>
          <a:xfrm>
            <a:off x="2089296" y="622387"/>
            <a:ext cx="701510"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hm_1</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21409" y="622387"/>
            <a:ext cx="893961"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wdev_0</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089296" y="3781623"/>
            <a:ext cx="908263"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zipf_0.8</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321409" y="3781622"/>
            <a:ext cx="940699" cy="307777"/>
          </a:xfrm>
          <a:prstGeom prst="rect">
            <a:avLst/>
          </a:prstGeom>
          <a:noFill/>
        </p:spPr>
        <p:txBody>
          <a:bodyPr wrap="square" rtlCol="0">
            <a:spAutoFit/>
          </a:bodyPr>
          <a:lstStyle/>
          <a:p>
            <a:r>
              <a:rPr lang="en-US" altLang="zh-CN" sz="1400" b="1" dirty="0">
                <a:solidFill>
                  <a:srgbClr val="C00000"/>
                </a:solidFill>
                <a:latin typeface="微软雅黑" panose="020B0503020204020204" pitchFamily="34" charset="-122"/>
                <a:ea typeface="微软雅黑" panose="020B0503020204020204" pitchFamily="34" charset="-122"/>
              </a:rPr>
              <a:t>zipf_1.2</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文本框 13"/>
          <p:cNvSpPr txBox="1"/>
          <p:nvPr/>
        </p:nvSpPr>
        <p:spPr>
          <a:xfrm>
            <a:off x="461473" y="119449"/>
            <a:ext cx="471420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分</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阶段过程展示效果</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后面改的</a:t>
            </a:r>
          </a:p>
        </p:txBody>
      </p:sp>
    </p:spTree>
    <p:extLst>
      <p:ext uri="{BB962C8B-B14F-4D97-AF65-F5344CB8AC3E}">
        <p14:creationId xmlns:p14="http://schemas.microsoft.com/office/powerpoint/2010/main" val="412540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后续打算做的实验</a:t>
            </a:r>
          </a:p>
        </p:txBody>
      </p:sp>
      <p:sp>
        <p:nvSpPr>
          <p:cNvPr id="2" name="文本框 1"/>
          <p:cNvSpPr txBox="1"/>
          <p:nvPr/>
        </p:nvSpPr>
        <p:spPr>
          <a:xfrm>
            <a:off x="8528702" y="1546789"/>
            <a:ext cx="2879933" cy="3139321"/>
          </a:xfrm>
          <a:prstGeom prst="rect">
            <a:avLst/>
          </a:prstGeom>
          <a:noFill/>
        </p:spPr>
        <p:txBody>
          <a:bodyPr wrap="square" rtlCol="0">
            <a:spAutoFit/>
          </a:bodyPr>
          <a:lstStyle/>
          <a:p>
            <a:r>
              <a:rPr lang="zh-CN" altLang="en-US" dirty="0"/>
              <a:t>与</a:t>
            </a:r>
            <a:r>
              <a:rPr lang="en-US" altLang="zh-CN" dirty="0"/>
              <a:t>LRU</a:t>
            </a:r>
            <a:r>
              <a:rPr lang="zh-CN" altLang="en-US" dirty="0"/>
              <a:t>、</a:t>
            </a:r>
            <a:r>
              <a:rPr lang="en-US" altLang="zh-CN" dirty="0"/>
              <a:t>LFU</a:t>
            </a:r>
            <a:r>
              <a:rPr lang="zh-CN" altLang="en-US" dirty="0"/>
              <a:t>等算法的对比？</a:t>
            </a:r>
            <a:endParaRPr lang="en-US" altLang="zh-CN" dirty="0"/>
          </a:p>
          <a:p>
            <a:r>
              <a:rPr lang="zh-CN" altLang="en-US" dirty="0"/>
              <a:t>更换算法次数、平衡度、存储占用、访问延迟</a:t>
            </a:r>
            <a:endParaRPr lang="en-US" altLang="zh-CN" dirty="0"/>
          </a:p>
          <a:p>
            <a:r>
              <a:rPr lang="en-US" altLang="zh-CN" dirty="0"/>
              <a:t>/ Two Queue LRU</a:t>
            </a:r>
            <a:r>
              <a:rPr lang="zh-CN" altLang="en-US" dirty="0"/>
              <a:t>、</a:t>
            </a:r>
            <a:r>
              <a:rPr lang="en-US" altLang="zh-CN" dirty="0"/>
              <a:t>LRU-K—</a:t>
            </a:r>
            <a:r>
              <a:rPr lang="zh-CN" altLang="en-US" dirty="0"/>
              <a:t>与</a:t>
            </a:r>
            <a:r>
              <a:rPr lang="en-US" altLang="zh-CN" dirty="0"/>
              <a:t>Double LRU</a:t>
            </a:r>
            <a:r>
              <a:rPr lang="zh-CN" altLang="en-US" dirty="0"/>
              <a:t>进行了对比</a:t>
            </a:r>
            <a:r>
              <a:rPr lang="en-US" altLang="zh-CN" dirty="0"/>
              <a:t>【</a:t>
            </a:r>
            <a:r>
              <a:rPr lang="zh-CN" altLang="en-US" dirty="0"/>
              <a:t>从平衡度、存储占用和访问延迟方面</a:t>
            </a:r>
            <a:r>
              <a:rPr lang="en-US" altLang="zh-CN" dirty="0"/>
              <a:t>】</a:t>
            </a:r>
            <a:r>
              <a:rPr lang="zh-CN" altLang="en-US" b="1" dirty="0">
                <a:solidFill>
                  <a:srgbClr val="C00000"/>
                </a:solidFill>
              </a:rPr>
              <a:t>√</a:t>
            </a:r>
            <a:r>
              <a:rPr lang="en-US" altLang="zh-CN" b="1" dirty="0">
                <a:solidFill>
                  <a:srgbClr val="C00000"/>
                </a:solidFill>
              </a:rPr>
              <a:t>×</a:t>
            </a:r>
          </a:p>
          <a:p>
            <a:endParaRPr lang="en-US" altLang="zh-CN" dirty="0"/>
          </a:p>
          <a:p>
            <a:r>
              <a:rPr lang="zh-CN" altLang="en-US" dirty="0"/>
              <a:t>要不要分下不同大小的文件</a:t>
            </a:r>
            <a:r>
              <a:rPr lang="en-US" altLang="zh-CN" dirty="0"/>
              <a:t>-</a:t>
            </a:r>
            <a:r>
              <a:rPr lang="zh-CN" altLang="en-US" dirty="0"/>
              <a:t>就之前做的那样的实验</a:t>
            </a:r>
            <a:r>
              <a:rPr lang="en-US" altLang="zh-CN" dirty="0"/>
              <a:t>—</a:t>
            </a:r>
            <a:r>
              <a:rPr lang="zh-CN" altLang="en-US" dirty="0"/>
              <a:t>分了</a:t>
            </a:r>
            <a:r>
              <a:rPr lang="zh-CN" altLang="en-US" b="1" dirty="0">
                <a:solidFill>
                  <a:srgbClr val="C00000"/>
                </a:solidFill>
              </a:rPr>
              <a:t>√</a:t>
            </a:r>
            <a:endParaRPr lang="en-US" altLang="zh-CN" b="1" dirty="0">
              <a:solidFill>
                <a:srgbClr val="C00000"/>
              </a:solidFill>
            </a:endParaRPr>
          </a:p>
        </p:txBody>
      </p:sp>
      <p:sp>
        <p:nvSpPr>
          <p:cNvPr id="4" name="文本框 3"/>
          <p:cNvSpPr txBox="1"/>
          <p:nvPr/>
        </p:nvSpPr>
        <p:spPr>
          <a:xfrm>
            <a:off x="8217984" y="4865791"/>
            <a:ext cx="3663298" cy="1477328"/>
          </a:xfrm>
          <a:prstGeom prst="rect">
            <a:avLst/>
          </a:prstGeom>
          <a:noFill/>
        </p:spPr>
        <p:txBody>
          <a:bodyPr wrap="square" rtlCol="0">
            <a:spAutoFit/>
          </a:bodyPr>
          <a:lstStyle/>
          <a:p>
            <a:r>
              <a:rPr lang="zh-CN" altLang="en-US" dirty="0"/>
              <a:t>可以加的图？</a:t>
            </a:r>
            <a:endParaRPr lang="en-US" altLang="zh-CN" dirty="0"/>
          </a:p>
          <a:p>
            <a:r>
              <a:rPr lang="zh-CN" altLang="en-US" dirty="0"/>
              <a:t>数据集中每个文件大小的访问次数，呈</a:t>
            </a:r>
            <a:r>
              <a:rPr lang="en-US" altLang="zh-CN" dirty="0" err="1"/>
              <a:t>zipf</a:t>
            </a:r>
            <a:r>
              <a:rPr lang="zh-CN" altLang="en-US" dirty="0"/>
              <a:t>？</a:t>
            </a:r>
            <a:r>
              <a:rPr lang="en-US" altLang="zh-CN" dirty="0"/>
              <a:t>-- </a:t>
            </a:r>
            <a:r>
              <a:rPr lang="zh-CN" altLang="en-US" dirty="0"/>
              <a:t>加了 </a:t>
            </a:r>
            <a:r>
              <a:rPr lang="zh-CN" altLang="en-US" b="1" dirty="0">
                <a:solidFill>
                  <a:srgbClr val="C00000"/>
                </a:solidFill>
              </a:rPr>
              <a:t>√</a:t>
            </a:r>
            <a:endParaRPr lang="en-US" altLang="zh-CN" b="1" dirty="0">
              <a:solidFill>
                <a:srgbClr val="C00000"/>
              </a:solidFill>
            </a:endParaRPr>
          </a:p>
          <a:p>
            <a:r>
              <a:rPr lang="en-US" altLang="zh-CN" dirty="0" err="1"/>
              <a:t>zipf</a:t>
            </a:r>
            <a:r>
              <a:rPr lang="zh-CN" altLang="en-US" dirty="0"/>
              <a:t>访问的情况？</a:t>
            </a:r>
            <a:r>
              <a:rPr lang="en-US" altLang="zh-CN" dirty="0"/>
              <a:t>--</a:t>
            </a:r>
            <a:r>
              <a:rPr lang="zh-CN" altLang="en-US" dirty="0"/>
              <a:t>加了 </a:t>
            </a:r>
            <a:r>
              <a:rPr lang="zh-CN" altLang="en-US" b="1" dirty="0">
                <a:solidFill>
                  <a:srgbClr val="C00000"/>
                </a:solidFill>
              </a:rPr>
              <a:t>√</a:t>
            </a:r>
            <a:endParaRPr lang="en-US" altLang="zh-CN" b="1" dirty="0">
              <a:solidFill>
                <a:srgbClr val="C00000"/>
              </a:solidFill>
            </a:endParaRPr>
          </a:p>
          <a:p>
            <a:r>
              <a:rPr lang="zh-CN" altLang="en-US" dirty="0"/>
              <a:t>不同队列长度对效果的影响</a:t>
            </a:r>
            <a:r>
              <a:rPr lang="en-US" altLang="zh-CN" dirty="0"/>
              <a:t>--</a:t>
            </a:r>
            <a:r>
              <a:rPr lang="zh-CN" altLang="en-US" dirty="0"/>
              <a:t>加了</a:t>
            </a:r>
            <a:r>
              <a:rPr lang="zh-CN" altLang="en-US" b="1" dirty="0">
                <a:solidFill>
                  <a:srgbClr val="C00000"/>
                </a:solidFill>
              </a:rPr>
              <a:t>√</a:t>
            </a:r>
          </a:p>
        </p:txBody>
      </p:sp>
      <p:sp>
        <p:nvSpPr>
          <p:cNvPr id="5" name="文本框 4"/>
          <p:cNvSpPr txBox="1"/>
          <p:nvPr/>
        </p:nvSpPr>
        <p:spPr>
          <a:xfrm>
            <a:off x="627961" y="5419789"/>
            <a:ext cx="3384745" cy="369332"/>
          </a:xfrm>
          <a:prstGeom prst="rect">
            <a:avLst/>
          </a:prstGeom>
          <a:noFill/>
        </p:spPr>
        <p:txBody>
          <a:bodyPr wrap="square" rtlCol="0">
            <a:spAutoFit/>
          </a:bodyPr>
          <a:lstStyle/>
          <a:p>
            <a:r>
              <a:rPr lang="zh-CN" altLang="en-US" b="1" dirty="0">
                <a:solidFill>
                  <a:srgbClr val="C00000"/>
                </a:solidFill>
              </a:rPr>
              <a:t>实际实验中是使用的线程池。</a:t>
            </a:r>
          </a:p>
        </p:txBody>
      </p:sp>
      <p:sp>
        <p:nvSpPr>
          <p:cNvPr id="7" name="文本框 6"/>
          <p:cNvSpPr txBox="1"/>
          <p:nvPr/>
        </p:nvSpPr>
        <p:spPr>
          <a:xfrm>
            <a:off x="627962" y="1355075"/>
            <a:ext cx="4373696" cy="2585323"/>
          </a:xfrm>
          <a:prstGeom prst="rect">
            <a:avLst/>
          </a:prstGeom>
          <a:noFill/>
        </p:spPr>
        <p:txBody>
          <a:bodyPr wrap="square" rtlCol="0">
            <a:spAutoFit/>
          </a:bodyPr>
          <a:lstStyle/>
          <a:p>
            <a:r>
              <a:rPr lang="zh-CN" altLang="en-US" dirty="0"/>
              <a:t>还未尝试的点：</a:t>
            </a:r>
            <a:endParaRPr lang="en-US" altLang="zh-CN" dirty="0"/>
          </a:p>
          <a:p>
            <a:r>
              <a:rPr lang="en-US" altLang="zh-CN" dirty="0"/>
              <a:t>1</a:t>
            </a:r>
            <a:r>
              <a:rPr lang="zh-CN" altLang="en-US" dirty="0"/>
              <a:t>、未来访问预测</a:t>
            </a:r>
            <a:endParaRPr lang="en-US" altLang="zh-CN" dirty="0"/>
          </a:p>
          <a:p>
            <a:r>
              <a:rPr lang="zh-CN" altLang="en-US" dirty="0"/>
              <a:t>更换限制条件</a:t>
            </a:r>
            <a:r>
              <a:rPr lang="en-US" altLang="zh-CN" dirty="0"/>
              <a:t>2</a:t>
            </a:r>
          </a:p>
          <a:p>
            <a:r>
              <a:rPr lang="en-US" altLang="zh-CN" dirty="0"/>
              <a:t>×2</a:t>
            </a:r>
            <a:r>
              <a:rPr lang="zh-CN" altLang="en-US" dirty="0"/>
              <a:t>、优先级更换任务的速率调整</a:t>
            </a:r>
            <a:r>
              <a:rPr lang="en-US" altLang="zh-CN" dirty="0"/>
              <a:t>—</a:t>
            </a:r>
            <a:r>
              <a:rPr lang="zh-CN" altLang="en-US" dirty="0"/>
              <a:t>写上，不用做？</a:t>
            </a:r>
            <a:endParaRPr lang="en-US" altLang="zh-CN" dirty="0"/>
          </a:p>
          <a:p>
            <a:r>
              <a:rPr lang="en-US" altLang="zh-CN" dirty="0"/>
              <a:t>×3</a:t>
            </a:r>
            <a:r>
              <a:rPr lang="zh-CN" altLang="en-US" dirty="0"/>
              <a:t>、负载较高时的成本比较关系的调整，这个其实在计算资源少的情况下，压缩和解压缩时间也会变化。。。</a:t>
            </a:r>
            <a:endParaRPr lang="en-US" altLang="zh-CN" dirty="0"/>
          </a:p>
          <a:p>
            <a:r>
              <a:rPr lang="zh-CN" altLang="en-US" dirty="0"/>
              <a:t> </a:t>
            </a:r>
            <a:r>
              <a:rPr lang="zh-CN" altLang="en-US" b="1" dirty="0">
                <a:solidFill>
                  <a:srgbClr val="C00000"/>
                </a:solidFill>
              </a:rPr>
              <a:t>√ </a:t>
            </a:r>
            <a:r>
              <a:rPr lang="en-US" altLang="zh-CN" dirty="0"/>
              <a:t>--</a:t>
            </a:r>
            <a:r>
              <a:rPr lang="zh-CN" altLang="en-US" dirty="0"/>
              <a:t>试了下 </a:t>
            </a:r>
            <a:r>
              <a:rPr lang="en-US" altLang="zh-CN" dirty="0"/>
              <a:t>4</a:t>
            </a:r>
            <a:r>
              <a:rPr lang="zh-CN" altLang="en-US" dirty="0"/>
              <a:t>、升温更换条件是否要改变？</a:t>
            </a:r>
            <a:endParaRPr lang="en-US" altLang="zh-CN" b="1" dirty="0">
              <a:solidFill>
                <a:srgbClr val="C00000"/>
              </a:solidFill>
            </a:endParaRPr>
          </a:p>
        </p:txBody>
      </p:sp>
    </p:spTree>
    <p:extLst>
      <p:ext uri="{BB962C8B-B14F-4D97-AF65-F5344CB8AC3E}">
        <p14:creationId xmlns:p14="http://schemas.microsoft.com/office/powerpoint/2010/main" val="3044994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p>
        </p:txBody>
      </p:sp>
      <mc:AlternateContent xmlns:mc="http://schemas.openxmlformats.org/markup-compatibility/2006" xmlns:a14="http://schemas.microsoft.com/office/drawing/2010/main">
        <mc:Choice Requires="a14">
          <p:graphicFrame>
            <p:nvGraphicFramePr>
              <p:cNvPr id="18" name="表格 17"/>
              <p:cNvGraphicFramePr>
                <a:graphicFrameLocks noGrp="1"/>
              </p:cNvGraphicFramePr>
              <p:nvPr>
                <p:extLst>
                  <p:ext uri="{D42A27DB-BD31-4B8C-83A1-F6EECF244321}">
                    <p14:modId xmlns:p14="http://schemas.microsoft.com/office/powerpoint/2010/main" val="344337935"/>
                  </p:ext>
                </p:extLst>
              </p:nvPr>
            </p:nvGraphicFramePr>
            <p:xfrm>
              <a:off x="621644" y="769321"/>
              <a:ext cx="4608000" cy="5999040"/>
            </p:xfrm>
            <a:graphic>
              <a:graphicData uri="http://schemas.openxmlformats.org/drawingml/2006/table">
                <a:tbl>
                  <a:tblPr firstRow="1" bandRow="1">
                    <a:tableStyleId>{5940675A-B579-460E-94D1-54222C63F5DA}</a:tableStyleId>
                  </a:tblPr>
                  <a:tblGrid>
                    <a:gridCol w="2304000">
                      <a:extLst>
                        <a:ext uri="{9D8B030D-6E8A-4147-A177-3AD203B41FA5}">
                          <a16:colId xmlns:a16="http://schemas.microsoft.com/office/drawing/2014/main" val="20000"/>
                        </a:ext>
                      </a:extLst>
                    </a:gridCol>
                    <a:gridCol w="2304000">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m:rPr>
                                        <m:sty m:val="p"/>
                                      </m:rPr>
                                      <a:rPr lang="en-US" altLang="zh-CN" sz="1400" b="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r>
                                      <a:rPr lang="en-US" altLang="zh-CN" sz="1400" b="0" i="1" smtClean="0">
                                        <a:latin typeface="Cambria Math" panose="02040503050406030204" pitchFamily="18" charset="0"/>
                                        <a:ea typeface="+mn-ea"/>
                                        <a:cs typeface="Times New Roman" panose="02020603050405020304" pitchFamily="18" charset="0"/>
                                      </a:rPr>
                                      <m:t>,</m:t>
                                    </m:r>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b="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a</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r>
                                  <a:rPr lang="en-US" altLang="zh-CN" sz="1400" b="0" i="1" smtClean="0">
                                    <a:latin typeface="Cambria Math" panose="02040503050406030204" pitchFamily="18" charset="0"/>
                                    <a:ea typeface="+mn-ea"/>
                                    <a:cs typeface="Times New Roman" panose="02020603050405020304" pitchFamily="18" charset="0"/>
                                  </a:rPr>
                                  <m:t>)</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altLang="zh-CN" sz="140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𝑇</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𝑎</m:t>
                                  </m:r>
                                </m:sub>
                              </m:sSub>
                            </m:oMath>
                          </a14:m>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周期内访问次数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r>
                                      <m:rPr>
                                        <m:sty m:val="p"/>
                                      </m:rPr>
                                      <a:rPr lang="en-US" altLang="zh-CN" sz="1400" b="0" i="1" smtClean="0">
                                        <a:latin typeface="Cambria Math" panose="02040503050406030204" pitchFamily="18" charset="0"/>
                                        <a:ea typeface="+mn-ea"/>
                                        <a:cs typeface="Times New Roman" panose="02020603050405020304" pitchFamily="18" charset="0"/>
                                      </a:rPr>
                                      <m:t>ize</m:t>
                                    </m:r>
                                  </m:e>
                                  <m:sub>
                                    <m:r>
                                      <a:rPr lang="en-US" altLang="zh-CN" sz="1400" b="0" i="1" smtClean="0">
                                        <a:latin typeface="Cambria Math" panose="02040503050406030204" pitchFamily="18" charset="0"/>
                                        <a:ea typeface="+mn-ea"/>
                                        <a:cs typeface="Times New Roman" panose="02020603050405020304" pitchFamily="18" charset="0"/>
                                      </a:rPr>
                                      <m:t>𝑜</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使用原算法的存储空间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𝑆𝑖𝑧𝑒</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使用目标算法的存储空间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𝑜</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使用原算法的读取时间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使用目标算法的读取时间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𝑚𝑖𝑛𝑇𝑖𝑚𝑒𝐶𝑜𝑠𝑡</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某个文件在不同压缩算法的压缩与解压缩中花费的最小时间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𝑚𝑎𝑥𝑇𝑖𝑚𝑒𝐶𝑜𝑠𝑡</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某个文件在不同压缩算法的压缩与解压缩中花费的最大时间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bl>
              </a:graphicData>
            </a:graphic>
          </p:graphicFrame>
        </mc:Choice>
        <mc:Fallback xmlns="">
          <p:graphicFrame>
            <p:nvGraphicFramePr>
              <p:cNvPr id="18" name="表格 17"/>
              <p:cNvGraphicFramePr>
                <a:graphicFrameLocks noGrp="1"/>
              </p:cNvGraphicFramePr>
              <p:nvPr>
                <p:extLst>
                  <p:ext uri="{D42A27DB-BD31-4B8C-83A1-F6EECF244321}">
                    <p14:modId xmlns:p14="http://schemas.microsoft.com/office/powerpoint/2010/main" val="344337935"/>
                  </p:ext>
                </p:extLst>
              </p:nvPr>
            </p:nvGraphicFramePr>
            <p:xfrm>
              <a:off x="621644" y="769321"/>
              <a:ext cx="4608000" cy="5999040"/>
            </p:xfrm>
            <a:graphic>
              <a:graphicData uri="http://schemas.openxmlformats.org/drawingml/2006/table">
                <a:tbl>
                  <a:tblPr firstRow="1" bandRow="1">
                    <a:tableStyleId>{5940675A-B579-460E-94D1-54222C63F5DA}</a:tableStyleId>
                  </a:tblPr>
                  <a:tblGrid>
                    <a:gridCol w="2304000"/>
                    <a:gridCol w="2304000"/>
                  </a:tblGrid>
                  <a:tr h="324000">
                    <a:tc>
                      <a:txBody>
                        <a:bodyPr/>
                        <a:lstStyle/>
                        <a:p>
                          <a:pPr algn="ctr"/>
                          <a:r>
                            <a:rPr lang="zh-CN" altLang="en-US" sz="1400" kern="1200" dirty="0" smtClean="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endPar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smtClean="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endPar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01887" r="-100000" b="-1677358"/>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98148" r="-100000" b="-1546296"/>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303774" r="-100000" b="-1475472"/>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403774" r="-100000" b="-1375472"/>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503774" r="-100000" b="-1275472"/>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更换算法成本</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603774" r="-100000" b="-117547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690741" r="-100000" b="-105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805660" r="-100000" b="-973585"/>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的</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时间</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周期</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905660" r="-100000" b="-873585"/>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0265" t="-905660" r="-265" b="-873585"/>
                          </a:stretch>
                        </a:blipFill>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005660" r="-100000" b="-773585"/>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使用原算法的存储空间</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105660" r="-100000" b="-673585"/>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使用目标算法的存储空间</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183333" r="-100000" b="-561111"/>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使用原算法的读取时间</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307547" r="-100000" b="-471698"/>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使用目标算法的读取时间</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152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621667" r="-100000" b="-108333"/>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某个文件在不同压缩算法的压缩与解压缩中花费的最小时间</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152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721667" r="-100000" b="-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某个文件在不同压缩算法的压缩与解压缩中花费的最大时间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4" name="左大括号 3"/>
          <p:cNvSpPr/>
          <p:nvPr/>
        </p:nvSpPr>
        <p:spPr>
          <a:xfrm rot="10800000">
            <a:off x="10435696" y="3979530"/>
            <a:ext cx="495656" cy="1963860"/>
          </a:xfrm>
          <a:prstGeom prst="leftBrace">
            <a:avLst/>
          </a:prstGeom>
          <a:noFill/>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6615793" y="4681359"/>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615793" y="4681359"/>
                <a:ext cx="2426113" cy="276999"/>
              </a:xfrm>
              <a:prstGeom prst="rect">
                <a:avLst/>
              </a:prstGeom>
              <a:blipFill rotWithShape="0">
                <a:blip r:embed="rId4"/>
                <a:stretch>
                  <a:fillRect l="-1759" t="-2222" r="-3015"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615793" y="5259093"/>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6615793" y="5259093"/>
                <a:ext cx="3298595" cy="289182"/>
              </a:xfrm>
              <a:prstGeom prst="rect">
                <a:avLst/>
              </a:prstGeom>
              <a:blipFill rotWithShape="0">
                <a:blip r:embed="rId5"/>
                <a:stretch>
                  <a:fillRect l="-1294"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615793" y="4125384"/>
                <a:ext cx="252184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𝐼𝑂</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6615793" y="4125384"/>
                <a:ext cx="2521844" cy="289182"/>
              </a:xfrm>
              <a:prstGeom prst="rect">
                <a:avLst/>
              </a:prstGeom>
              <a:blipFill rotWithShape="0">
                <a:blip r:embed="rId6"/>
                <a:stretch>
                  <a:fillRect l="-1691" b="-14894"/>
                </a:stretch>
              </a:blipFill>
            </p:spPr>
            <p:txBody>
              <a:bodyPr/>
              <a:lstStyle/>
              <a:p>
                <a:r>
                  <a:rPr lang="zh-CN" altLang="en-US">
                    <a:noFill/>
                  </a:rPr>
                  <a:t> </a:t>
                </a:r>
              </a:p>
            </p:txBody>
          </p:sp>
        </mc:Fallback>
      </mc:AlternateContent>
      <p:sp>
        <p:nvSpPr>
          <p:cNvPr id="8" name="矩形 7"/>
          <p:cNvSpPr/>
          <p:nvPr/>
        </p:nvSpPr>
        <p:spPr>
          <a:xfrm>
            <a:off x="11136535" y="4726616"/>
            <a:ext cx="812685" cy="4633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要改</a:t>
            </a:r>
          </a:p>
        </p:txBody>
      </p:sp>
      <mc:AlternateContent xmlns:mc="http://schemas.openxmlformats.org/markup-compatibility/2006" xmlns:a14="http://schemas.microsoft.com/office/drawing/2010/main">
        <mc:Choice Requires="a14">
          <p:sp>
            <p:nvSpPr>
              <p:cNvPr id="10" name="矩形 9"/>
              <p:cNvSpPr/>
              <p:nvPr/>
            </p:nvSpPr>
            <p:spPr>
              <a:xfrm>
                <a:off x="6513398" y="1657613"/>
                <a:ext cx="22428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𝑛𝑜𝑛𝑒</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513398" y="1657613"/>
                <a:ext cx="2242858" cy="369332"/>
              </a:xfrm>
              <a:prstGeom prst="rect">
                <a:avLst/>
              </a:prstGeom>
              <a:blipFill rotWithShape="0">
                <a:blip r:embed="rId7"/>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6513398" y="2161365"/>
                <a:ext cx="2356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𝑛𝑜𝑛𝑒</m:t>
                          </m:r>
                        </m:sub>
                      </m:sSub>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6513398" y="2161365"/>
                <a:ext cx="2356606" cy="369332"/>
              </a:xfrm>
              <a:prstGeom prst="rect">
                <a:avLst/>
              </a:prstGeom>
              <a:blipFill rotWithShape="0">
                <a:blip r:embed="rId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605813" y="2604860"/>
                <a:ext cx="3702680"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𝑚𝑖𝑛𝑇𝑖𝑚𝑒𝐶𝑜𝑠𝑡</m:t>
                          </m:r>
                        </m:num>
                        <m:den>
                          <m:r>
                            <a:rPr lang="en-US" altLang="zh-CN" b="0" i="1" smtClean="0">
                              <a:latin typeface="Cambria Math" panose="02040503050406030204" pitchFamily="18" charset="0"/>
                            </a:rPr>
                            <m:t>𝑚𝑎𝑥𝑇𝑖𝑚𝑒</m:t>
                          </m:r>
                          <m:r>
                            <a:rPr lang="en-US" altLang="zh-CN" i="1">
                              <a:latin typeface="Cambria Math" panose="02040503050406030204" pitchFamily="18" charset="0"/>
                            </a:rPr>
                            <m:t>𝐶𝑜𝑠𝑡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𝑚𝑖𝑛𝑇𝑖𝑚𝑒𝐶𝑜𝑠𝑡</m:t>
                          </m:r>
                        </m:den>
                      </m:f>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605813" y="2604860"/>
                <a:ext cx="3702680" cy="520463"/>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605813" y="3302516"/>
                <a:ext cx="3798026"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𝑚𝑖𝑛𝑇𝑖𝑚𝑒𝐶𝑜𝑠𝑡</m:t>
                          </m:r>
                        </m:num>
                        <m:den>
                          <m:r>
                            <a:rPr lang="en-US" altLang="zh-CN" b="0" i="1" smtClean="0">
                              <a:latin typeface="Cambria Math" panose="02040503050406030204" pitchFamily="18" charset="0"/>
                            </a:rPr>
                            <m:t>𝑚𝑎𝑥𝑇𝑖𝑚𝑒</m:t>
                          </m:r>
                          <m:r>
                            <a:rPr lang="en-US" altLang="zh-CN" i="1">
                              <a:latin typeface="Cambria Math" panose="02040503050406030204" pitchFamily="18" charset="0"/>
                            </a:rPr>
                            <m:t>𝐶𝑜𝑠𝑡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𝑚𝑖𝑛𝑇𝑖𝑚𝑒𝐶𝑜𝑠𝑡</m:t>
                          </m:r>
                        </m:den>
                      </m:f>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6605813" y="3302516"/>
                <a:ext cx="3798026" cy="520463"/>
              </a:xfrm>
              <a:prstGeom prst="rect">
                <a:avLst/>
              </a:prstGeom>
              <a:blipFill rotWithShape="0">
                <a:blip r:embed="rId10"/>
                <a:stretch>
                  <a:fillRect/>
                </a:stretch>
              </a:blipFill>
            </p:spPr>
            <p:txBody>
              <a:bodyPr/>
              <a:lstStyle/>
              <a:p>
                <a:r>
                  <a:rPr lang="zh-CN" altLang="en-US">
                    <a:noFill/>
                  </a:rPr>
                  <a:t> </a:t>
                </a:r>
              </a:p>
            </p:txBody>
          </p:sp>
        </mc:Fallback>
      </mc:AlternateContent>
      <p:sp>
        <p:nvSpPr>
          <p:cNvPr id="5" name="文本框 4"/>
          <p:cNvSpPr txBox="1"/>
          <p:nvPr/>
        </p:nvSpPr>
        <p:spPr>
          <a:xfrm>
            <a:off x="6209869" y="1697962"/>
            <a:ext cx="405925" cy="338554"/>
          </a:xfrm>
          <a:prstGeom prst="rect">
            <a:avLst/>
          </a:prstGeom>
          <a:noFill/>
        </p:spPr>
        <p:txBody>
          <a:bodyPr wrap="square" rtlCol="0">
            <a:spAutoFit/>
          </a:bodyPr>
          <a:lstStyle/>
          <a:p>
            <a:r>
              <a:rPr lang="zh-CN" altLang="en-US" sz="1600" dirty="0"/>
              <a:t>①</a:t>
            </a:r>
          </a:p>
        </p:txBody>
      </p:sp>
      <p:sp>
        <p:nvSpPr>
          <p:cNvPr id="16" name="文本框 15"/>
          <p:cNvSpPr txBox="1"/>
          <p:nvPr/>
        </p:nvSpPr>
        <p:spPr>
          <a:xfrm>
            <a:off x="6209869" y="2161365"/>
            <a:ext cx="405925" cy="338554"/>
          </a:xfrm>
          <a:prstGeom prst="rect">
            <a:avLst/>
          </a:prstGeom>
          <a:noFill/>
        </p:spPr>
        <p:txBody>
          <a:bodyPr wrap="square" rtlCol="0">
            <a:spAutoFit/>
          </a:bodyPr>
          <a:lstStyle/>
          <a:p>
            <a:r>
              <a:rPr lang="zh-CN" altLang="en-US" sz="1600" dirty="0"/>
              <a:t>②</a:t>
            </a:r>
          </a:p>
        </p:txBody>
      </p:sp>
      <p:sp>
        <p:nvSpPr>
          <p:cNvPr id="17" name="文本框 16"/>
          <p:cNvSpPr txBox="1"/>
          <p:nvPr/>
        </p:nvSpPr>
        <p:spPr>
          <a:xfrm>
            <a:off x="6209869" y="2738578"/>
            <a:ext cx="405925" cy="338554"/>
          </a:xfrm>
          <a:prstGeom prst="rect">
            <a:avLst/>
          </a:prstGeom>
          <a:noFill/>
        </p:spPr>
        <p:txBody>
          <a:bodyPr wrap="square" rtlCol="0">
            <a:spAutoFit/>
          </a:bodyPr>
          <a:lstStyle/>
          <a:p>
            <a:r>
              <a:rPr lang="zh-CN" altLang="en-US" sz="1600" dirty="0"/>
              <a:t>③</a:t>
            </a:r>
          </a:p>
        </p:txBody>
      </p:sp>
      <p:sp>
        <p:nvSpPr>
          <p:cNvPr id="23" name="文本框 22"/>
          <p:cNvSpPr txBox="1"/>
          <p:nvPr/>
        </p:nvSpPr>
        <p:spPr>
          <a:xfrm>
            <a:off x="6209869" y="3403042"/>
            <a:ext cx="405925" cy="338554"/>
          </a:xfrm>
          <a:prstGeom prst="rect">
            <a:avLst/>
          </a:prstGeom>
          <a:noFill/>
        </p:spPr>
        <p:txBody>
          <a:bodyPr wrap="square" rtlCol="0">
            <a:spAutoFit/>
          </a:bodyPr>
          <a:lstStyle/>
          <a:p>
            <a:r>
              <a:rPr lang="zh-CN" altLang="en-US" sz="1600" dirty="0"/>
              <a:t>④</a:t>
            </a:r>
          </a:p>
        </p:txBody>
      </p:sp>
      <p:sp>
        <p:nvSpPr>
          <p:cNvPr id="25" name="文本框 24"/>
          <p:cNvSpPr txBox="1"/>
          <p:nvPr/>
        </p:nvSpPr>
        <p:spPr>
          <a:xfrm>
            <a:off x="6209869" y="4113348"/>
            <a:ext cx="405925" cy="338554"/>
          </a:xfrm>
          <a:prstGeom prst="rect">
            <a:avLst/>
          </a:prstGeom>
          <a:noFill/>
        </p:spPr>
        <p:txBody>
          <a:bodyPr wrap="square" rtlCol="0">
            <a:spAutoFit/>
          </a:bodyPr>
          <a:lstStyle/>
          <a:p>
            <a:r>
              <a:rPr lang="zh-CN" altLang="en-US" sz="1600" dirty="0"/>
              <a:t>⑤</a:t>
            </a:r>
          </a:p>
        </p:txBody>
      </p:sp>
      <p:sp>
        <p:nvSpPr>
          <p:cNvPr id="26" name="文本框 25"/>
          <p:cNvSpPr txBox="1"/>
          <p:nvPr/>
        </p:nvSpPr>
        <p:spPr>
          <a:xfrm>
            <a:off x="6215461" y="4642597"/>
            <a:ext cx="405925" cy="338554"/>
          </a:xfrm>
          <a:prstGeom prst="rect">
            <a:avLst/>
          </a:prstGeom>
          <a:noFill/>
        </p:spPr>
        <p:txBody>
          <a:bodyPr wrap="square" rtlCol="0">
            <a:spAutoFit/>
          </a:bodyPr>
          <a:lstStyle/>
          <a:p>
            <a:r>
              <a:rPr lang="zh-CN" altLang="en-US" sz="1600" dirty="0"/>
              <a:t>⑥</a:t>
            </a:r>
          </a:p>
        </p:txBody>
      </p:sp>
      <p:sp>
        <p:nvSpPr>
          <p:cNvPr id="28" name="文本框 27"/>
          <p:cNvSpPr txBox="1"/>
          <p:nvPr/>
        </p:nvSpPr>
        <p:spPr>
          <a:xfrm>
            <a:off x="6209868" y="5239752"/>
            <a:ext cx="405925" cy="338554"/>
          </a:xfrm>
          <a:prstGeom prst="rect">
            <a:avLst/>
          </a:prstGeom>
          <a:noFill/>
        </p:spPr>
        <p:txBody>
          <a:bodyPr wrap="square" rtlCol="0">
            <a:spAutoFit/>
          </a:bodyPr>
          <a:lstStyle/>
          <a:p>
            <a:r>
              <a:rPr lang="zh-CN" altLang="en-US" sz="1600" dirty="0"/>
              <a:t>⑦</a:t>
            </a:r>
          </a:p>
        </p:txBody>
      </p:sp>
      <p:sp>
        <p:nvSpPr>
          <p:cNvPr id="9" name="文本框 8"/>
          <p:cNvSpPr txBox="1"/>
          <p:nvPr/>
        </p:nvSpPr>
        <p:spPr>
          <a:xfrm>
            <a:off x="10746944" y="5578306"/>
            <a:ext cx="1407460" cy="1200329"/>
          </a:xfrm>
          <a:prstGeom prst="rect">
            <a:avLst/>
          </a:prstGeom>
          <a:noFill/>
        </p:spPr>
        <p:txBody>
          <a:bodyPr wrap="square" rtlCol="0">
            <a:spAutoFit/>
          </a:bodyPr>
          <a:lstStyle/>
          <a:p>
            <a:r>
              <a:rPr lang="zh-CN" altLang="en-US" dirty="0"/>
              <a:t>不改也行吧？就是公式看起来可能简单点</a:t>
            </a:r>
          </a:p>
        </p:txBody>
      </p:sp>
      <p:sp>
        <p:nvSpPr>
          <p:cNvPr id="2" name="文本框 1"/>
          <p:cNvSpPr txBox="1"/>
          <p:nvPr/>
        </p:nvSpPr>
        <p:spPr>
          <a:xfrm>
            <a:off x="9914388" y="1935332"/>
            <a:ext cx="1767713" cy="261610"/>
          </a:xfrm>
          <a:prstGeom prst="rect">
            <a:avLst/>
          </a:prstGeom>
          <a:noFill/>
        </p:spPr>
        <p:txBody>
          <a:bodyPr wrap="square" rtlCol="0">
            <a:spAutoFit/>
          </a:bodyPr>
          <a:lstStyle/>
          <a:p>
            <a:r>
              <a:rPr lang="zh-CN" altLang="en-US" sz="1100" b="1" dirty="0">
                <a:solidFill>
                  <a:srgbClr val="FF0000"/>
                </a:solidFill>
              </a:rPr>
              <a:t>一个周期的存储成本？？？</a:t>
            </a:r>
          </a:p>
        </p:txBody>
      </p:sp>
      <p:sp>
        <p:nvSpPr>
          <p:cNvPr id="12" name="文本框 11"/>
          <p:cNvSpPr txBox="1"/>
          <p:nvPr/>
        </p:nvSpPr>
        <p:spPr>
          <a:xfrm>
            <a:off x="6347534" y="967666"/>
            <a:ext cx="4583818" cy="523220"/>
          </a:xfrm>
          <a:prstGeom prst="rect">
            <a:avLst/>
          </a:prstGeom>
          <a:noFill/>
        </p:spPr>
        <p:txBody>
          <a:bodyPr wrap="square" rtlCol="0">
            <a:spAutoFit/>
          </a:bodyPr>
          <a:lstStyle/>
          <a:p>
            <a:r>
              <a:rPr lang="zh-CN" altLang="en-US" sz="1400" b="1" dirty="0">
                <a:solidFill>
                  <a:srgbClr val="C00000"/>
                </a:solidFill>
              </a:rPr>
              <a:t>用了</a:t>
            </a:r>
            <a:r>
              <a:rPr lang="en-US" altLang="zh-CN" sz="1400" b="1" dirty="0">
                <a:solidFill>
                  <a:srgbClr val="C00000"/>
                </a:solidFill>
              </a:rPr>
              <a:t>AWS</a:t>
            </a:r>
            <a:r>
              <a:rPr lang="zh-CN" altLang="en-US" sz="1400" b="1" dirty="0">
                <a:solidFill>
                  <a:srgbClr val="C00000"/>
                </a:solidFill>
              </a:rPr>
              <a:t>的价格的话，这部分就得换了。</a:t>
            </a:r>
            <a:endParaRPr lang="en-US" altLang="zh-CN" sz="1400" b="1" dirty="0">
              <a:solidFill>
                <a:srgbClr val="C00000"/>
              </a:solidFill>
            </a:endParaRPr>
          </a:p>
          <a:p>
            <a:r>
              <a:rPr lang="zh-CN" altLang="en-US" sz="1400" b="1" dirty="0">
                <a:solidFill>
                  <a:srgbClr val="C00000"/>
                </a:solidFill>
              </a:rPr>
              <a:t>前四个公式应该就没必要存在了。</a:t>
            </a:r>
            <a:endParaRPr lang="en-US" altLang="zh-CN" sz="1400" b="1" dirty="0">
              <a:solidFill>
                <a:srgbClr val="C00000"/>
              </a:solidFill>
            </a:endParaRPr>
          </a:p>
        </p:txBody>
      </p:sp>
    </p:spTree>
    <p:extLst>
      <p:ext uri="{BB962C8B-B14F-4D97-AF65-F5344CB8AC3E}">
        <p14:creationId xmlns:p14="http://schemas.microsoft.com/office/powerpoint/2010/main" val="410517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在线调整压缩算法的触发条件</a:t>
            </a:r>
          </a:p>
        </p:txBody>
      </p:sp>
      <p:sp>
        <p:nvSpPr>
          <p:cNvPr id="2" name="文本框 1"/>
          <p:cNvSpPr txBox="1"/>
          <p:nvPr/>
        </p:nvSpPr>
        <p:spPr>
          <a:xfrm>
            <a:off x="9152546" y="936671"/>
            <a:ext cx="2529555" cy="1754326"/>
          </a:xfrm>
          <a:prstGeom prst="rect">
            <a:avLst/>
          </a:prstGeom>
          <a:noFill/>
        </p:spPr>
        <p:txBody>
          <a:bodyPr wrap="square" rtlCol="0">
            <a:spAutoFit/>
          </a:bodyPr>
          <a:lstStyle/>
          <a:p>
            <a:r>
              <a:rPr lang="zh-CN" altLang="en-US" dirty="0"/>
              <a:t>说明如何定义的什么时候转向热，什么时候转向冷的</a:t>
            </a:r>
            <a:endParaRPr lang="en-US" altLang="zh-CN" dirty="0"/>
          </a:p>
          <a:p>
            <a:r>
              <a:rPr lang="zh-CN" altLang="en-US" dirty="0"/>
              <a:t>加上从热队列</a:t>
            </a:r>
            <a:r>
              <a:rPr lang="en-US" altLang="zh-CN" dirty="0"/>
              <a:t>/</a:t>
            </a:r>
            <a:r>
              <a:rPr lang="zh-CN" altLang="en-US" dirty="0"/>
              <a:t>温队列中踢出来作为触发更换算法的点？</a:t>
            </a:r>
          </a:p>
        </p:txBody>
      </p:sp>
      <p:pic>
        <p:nvPicPr>
          <p:cNvPr id="4" name="图片 3"/>
          <p:cNvPicPr>
            <a:picLocks noChangeAspect="1"/>
          </p:cNvPicPr>
          <p:nvPr/>
        </p:nvPicPr>
        <p:blipFill>
          <a:blip r:embed="rId3"/>
          <a:stretch>
            <a:fillRect/>
          </a:stretch>
        </p:blipFill>
        <p:spPr>
          <a:xfrm>
            <a:off x="806929" y="1813834"/>
            <a:ext cx="3314700" cy="3248025"/>
          </a:xfrm>
          <a:prstGeom prst="rect">
            <a:avLst/>
          </a:prstGeom>
        </p:spPr>
      </p:pic>
      <p:sp>
        <p:nvSpPr>
          <p:cNvPr id="7" name="文本框 6"/>
          <p:cNvSpPr txBox="1"/>
          <p:nvPr/>
        </p:nvSpPr>
        <p:spPr>
          <a:xfrm>
            <a:off x="3890796" y="2765264"/>
            <a:ext cx="461665" cy="914400"/>
          </a:xfrm>
          <a:prstGeom prst="rect">
            <a:avLst/>
          </a:prstGeom>
          <a:noFill/>
        </p:spPr>
        <p:txBody>
          <a:bodyPr vert="eaVert" wrap="square" rtlCol="0">
            <a:spAutoFit/>
          </a:bodyPr>
          <a:lstStyle/>
          <a:p>
            <a:r>
              <a:rPr lang="zh-CN" altLang="en-US" b="1" dirty="0">
                <a:solidFill>
                  <a:srgbClr val="C00000"/>
                </a:solidFill>
              </a:rPr>
              <a:t>参考图</a:t>
            </a:r>
          </a:p>
        </p:txBody>
      </p:sp>
      <p:sp>
        <p:nvSpPr>
          <p:cNvPr id="17" name="文本框 16"/>
          <p:cNvSpPr txBox="1"/>
          <p:nvPr/>
        </p:nvSpPr>
        <p:spPr>
          <a:xfrm>
            <a:off x="8281953" y="2885478"/>
            <a:ext cx="3400148" cy="3416320"/>
          </a:xfrm>
          <a:prstGeom prst="rect">
            <a:avLst/>
          </a:prstGeom>
          <a:noFill/>
        </p:spPr>
        <p:txBody>
          <a:bodyPr wrap="square" rtlCol="0">
            <a:spAutoFit/>
          </a:bodyPr>
          <a:lstStyle/>
          <a:p>
            <a:r>
              <a:rPr lang="zh-CN" altLang="en-US" dirty="0"/>
              <a:t>降温</a:t>
            </a:r>
            <a:r>
              <a:rPr lang="en-US" altLang="zh-CN" dirty="0"/>
              <a:t>--</a:t>
            </a:r>
            <a:r>
              <a:rPr lang="zh-CN" altLang="en-US" dirty="0"/>
              <a:t>退出热</a:t>
            </a:r>
            <a:r>
              <a:rPr lang="en-US" altLang="zh-CN" dirty="0"/>
              <a:t>/</a:t>
            </a:r>
            <a:r>
              <a:rPr lang="zh-CN" altLang="en-US" dirty="0"/>
              <a:t>温队列时触发，另外会定期检测冷区域的数据。升温</a:t>
            </a:r>
            <a:r>
              <a:rPr lang="en-US" altLang="zh-CN" dirty="0"/>
              <a:t>—</a:t>
            </a:r>
            <a:r>
              <a:rPr lang="zh-CN" altLang="en-US" dirty="0"/>
              <a:t>进入热</a:t>
            </a:r>
            <a:r>
              <a:rPr lang="en-US" altLang="zh-CN" dirty="0"/>
              <a:t>/</a:t>
            </a:r>
            <a:r>
              <a:rPr lang="zh-CN" altLang="en-US" dirty="0"/>
              <a:t>温队列时触发，另外对于未成功更换的数据，定期检测是否达到标准，达到标准则更换</a:t>
            </a:r>
            <a:r>
              <a:rPr lang="en-US" altLang="zh-CN" dirty="0"/>
              <a:t>(</a:t>
            </a:r>
            <a:r>
              <a:rPr lang="zh-CN" altLang="en-US" dirty="0"/>
              <a:t>前提是仍然在热</a:t>
            </a:r>
            <a:r>
              <a:rPr lang="en-US" altLang="zh-CN" dirty="0"/>
              <a:t>/</a:t>
            </a:r>
            <a:r>
              <a:rPr lang="zh-CN" altLang="en-US" dirty="0"/>
              <a:t>温队列中</a:t>
            </a:r>
            <a:r>
              <a:rPr lang="en-US" altLang="zh-CN" dirty="0">
                <a:solidFill>
                  <a:srgbClr val="C00000"/>
                </a:solidFill>
              </a:rPr>
              <a:t>)【</a:t>
            </a:r>
            <a:r>
              <a:rPr lang="zh-CN" altLang="en-US" dirty="0">
                <a:solidFill>
                  <a:srgbClr val="C00000"/>
                </a:solidFill>
              </a:rPr>
              <a:t>升温的定期还没试</a:t>
            </a:r>
            <a:r>
              <a:rPr lang="en-US" altLang="zh-CN" dirty="0">
                <a:solidFill>
                  <a:srgbClr val="C00000"/>
                </a:solidFill>
              </a:rPr>
              <a:t>】</a:t>
            </a:r>
            <a:r>
              <a:rPr lang="zh-CN" altLang="en-US" dirty="0">
                <a:solidFill>
                  <a:srgbClr val="C00000"/>
                </a:solidFill>
              </a:rPr>
              <a:t>。</a:t>
            </a:r>
            <a:endParaRPr lang="en-US" altLang="zh-CN" dirty="0">
              <a:solidFill>
                <a:srgbClr val="C00000"/>
              </a:solidFill>
            </a:endParaRPr>
          </a:p>
          <a:p>
            <a:r>
              <a:rPr lang="zh-CN" altLang="en-US" dirty="0">
                <a:solidFill>
                  <a:srgbClr val="C00000"/>
                </a:solidFill>
              </a:rPr>
              <a:t>定期的试了一下，可能会有一些小的效果，但是也是时间减少，存储也会减少，更换次数增加。</a:t>
            </a:r>
            <a:endParaRPr lang="en-US" altLang="zh-CN" dirty="0">
              <a:solidFill>
                <a:srgbClr val="C00000"/>
              </a:solidFill>
            </a:endParaRPr>
          </a:p>
          <a:p>
            <a:r>
              <a:rPr lang="en-US" altLang="zh-CN" dirty="0" err="1">
                <a:solidFill>
                  <a:srgbClr val="C00000"/>
                </a:solidFill>
              </a:rPr>
              <a:t>Zipf</a:t>
            </a:r>
            <a:r>
              <a:rPr lang="zh-CN" altLang="en-US" dirty="0">
                <a:solidFill>
                  <a:srgbClr val="C00000"/>
                </a:solidFill>
              </a:rPr>
              <a:t>都没效果，</a:t>
            </a:r>
            <a:r>
              <a:rPr lang="en-US" altLang="zh-CN" dirty="0">
                <a:solidFill>
                  <a:srgbClr val="C00000"/>
                </a:solidFill>
              </a:rPr>
              <a:t>hm_1</a:t>
            </a:r>
            <a:r>
              <a:rPr lang="zh-CN" altLang="en-US" dirty="0">
                <a:solidFill>
                  <a:srgbClr val="C00000"/>
                </a:solidFill>
              </a:rPr>
              <a:t>和</a:t>
            </a:r>
            <a:r>
              <a:rPr lang="en-US" altLang="zh-CN" dirty="0" err="1">
                <a:solidFill>
                  <a:srgbClr val="C00000"/>
                </a:solidFill>
              </a:rPr>
              <a:t>wdev</a:t>
            </a:r>
            <a:r>
              <a:rPr lang="zh-CN" altLang="en-US" dirty="0">
                <a:solidFill>
                  <a:srgbClr val="C00000"/>
                </a:solidFill>
              </a:rPr>
              <a:t>像上面说的那样</a:t>
            </a:r>
            <a:r>
              <a:rPr lang="en-US" altLang="zh-CN" dirty="0">
                <a:solidFill>
                  <a:srgbClr val="C00000"/>
                </a:solidFill>
              </a:rPr>
              <a:t>...</a:t>
            </a:r>
            <a:endParaRPr lang="zh-CN" altLang="en-US" dirty="0"/>
          </a:p>
        </p:txBody>
      </p:sp>
      <p:sp>
        <p:nvSpPr>
          <p:cNvPr id="18" name="文本框 17"/>
          <p:cNvSpPr txBox="1"/>
          <p:nvPr/>
        </p:nvSpPr>
        <p:spPr>
          <a:xfrm>
            <a:off x="3890796" y="1447060"/>
            <a:ext cx="1418051" cy="369332"/>
          </a:xfrm>
          <a:prstGeom prst="rect">
            <a:avLst/>
          </a:prstGeom>
          <a:noFill/>
        </p:spPr>
        <p:txBody>
          <a:bodyPr wrap="square" rtlCol="0">
            <a:spAutoFit/>
          </a:bodyPr>
          <a:lstStyle/>
          <a:p>
            <a:r>
              <a:rPr lang="zh-CN" altLang="en-US" b="1" dirty="0">
                <a:solidFill>
                  <a:srgbClr val="0070C0"/>
                </a:solidFill>
              </a:rPr>
              <a:t>流程图？</a:t>
            </a:r>
          </a:p>
        </p:txBody>
      </p:sp>
    </p:spTree>
    <p:extLst>
      <p:ext uri="{BB962C8B-B14F-4D97-AF65-F5344CB8AC3E}">
        <p14:creationId xmlns:p14="http://schemas.microsoft.com/office/powerpoint/2010/main" val="404941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3435823"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流程图</a:t>
            </a:r>
            <a:r>
              <a:rPr lang="en-US" altLang="zh-CN" sz="2400" b="1" dirty="0">
                <a:solidFill>
                  <a:srgbClr val="C00000"/>
                </a:solidFill>
                <a:latin typeface="微软雅黑" panose="020B0503020204020204" pitchFamily="34" charset="-122"/>
                <a:ea typeface="微软雅黑" panose="020B0503020204020204" pitchFamily="34" charset="-122"/>
              </a:rPr>
              <a:t>&amp;</a:t>
            </a:r>
            <a:r>
              <a:rPr lang="zh-CN" altLang="en-US" sz="2400" b="1" dirty="0">
                <a:solidFill>
                  <a:srgbClr val="C00000"/>
                </a:solidFill>
                <a:latin typeface="微软雅黑" panose="020B0503020204020204" pitchFamily="34" charset="-122"/>
                <a:ea typeface="微软雅黑" panose="020B0503020204020204" pitchFamily="34" charset="-122"/>
              </a:rPr>
              <a:t>伪代码？</a:t>
            </a:r>
          </a:p>
        </p:txBody>
      </p:sp>
      <p:sp>
        <p:nvSpPr>
          <p:cNvPr id="7" name="文本框 6"/>
          <p:cNvSpPr txBox="1"/>
          <p:nvPr/>
        </p:nvSpPr>
        <p:spPr>
          <a:xfrm>
            <a:off x="431523" y="902934"/>
            <a:ext cx="6036815" cy="1200329"/>
          </a:xfrm>
          <a:prstGeom prst="rect">
            <a:avLst/>
          </a:prstGeom>
          <a:noFill/>
        </p:spPr>
        <p:txBody>
          <a:bodyPr wrap="square" rtlCol="0">
            <a:spAutoFit/>
          </a:bodyPr>
          <a:lstStyle/>
          <a:p>
            <a:r>
              <a:rPr lang="en-US" altLang="zh-CN" dirty="0"/>
              <a:t>1</a:t>
            </a:r>
            <a:r>
              <a:rPr lang="zh-CN" altLang="en-US" dirty="0"/>
              <a:t>、数据温度识别流程图，流程图√有些不行，还是伪代码？</a:t>
            </a:r>
            <a:endParaRPr lang="en-US" altLang="zh-CN" dirty="0"/>
          </a:p>
          <a:p>
            <a:r>
              <a:rPr lang="en-US" altLang="zh-CN" dirty="0"/>
              <a:t>2</a:t>
            </a:r>
            <a:r>
              <a:rPr lang="zh-CN" altLang="en-US" dirty="0"/>
              <a:t>、动态调整队列长度流程图</a:t>
            </a:r>
            <a:endParaRPr lang="en-US" altLang="zh-CN" dirty="0"/>
          </a:p>
          <a:p>
            <a:r>
              <a:rPr lang="en-US" altLang="zh-CN" dirty="0"/>
              <a:t>3</a:t>
            </a:r>
            <a:r>
              <a:rPr lang="zh-CN" altLang="en-US" dirty="0"/>
              <a:t>、压缩算法分配流程图 </a:t>
            </a:r>
            <a:r>
              <a:rPr lang="en-US" altLang="zh-CN" dirty="0"/>
              <a:t>-- </a:t>
            </a:r>
            <a:r>
              <a:rPr lang="zh-CN" altLang="en-US" dirty="0"/>
              <a:t>√</a:t>
            </a:r>
            <a:endParaRPr lang="en-US" altLang="zh-CN" dirty="0"/>
          </a:p>
          <a:p>
            <a:r>
              <a:rPr lang="en-US" altLang="zh-CN" dirty="0"/>
              <a:t>4</a:t>
            </a:r>
            <a:r>
              <a:rPr lang="zh-CN" altLang="en-US" dirty="0"/>
              <a:t>、在线调整流程图 </a:t>
            </a:r>
            <a:r>
              <a:rPr lang="en-US" altLang="zh-CN" dirty="0"/>
              <a:t>-- </a:t>
            </a:r>
            <a:r>
              <a:rPr lang="zh-CN" altLang="en-US" dirty="0"/>
              <a:t>有点拉√</a:t>
            </a:r>
          </a:p>
        </p:txBody>
      </p:sp>
      <p:grpSp>
        <p:nvGrpSpPr>
          <p:cNvPr id="153" name="组合 152"/>
          <p:cNvGrpSpPr/>
          <p:nvPr/>
        </p:nvGrpSpPr>
        <p:grpSpPr>
          <a:xfrm>
            <a:off x="7362735" y="3368554"/>
            <a:ext cx="5238925" cy="3126420"/>
            <a:chOff x="6183867" y="2064979"/>
            <a:chExt cx="5238925" cy="3126420"/>
          </a:xfrm>
        </p:grpSpPr>
        <p:sp>
          <p:nvSpPr>
            <p:cNvPr id="124" name="矩形 123"/>
            <p:cNvSpPr/>
            <p:nvPr/>
          </p:nvSpPr>
          <p:spPr>
            <a:xfrm>
              <a:off x="8261792" y="206497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触发条件</a:t>
              </a:r>
            </a:p>
          </p:txBody>
        </p:sp>
        <p:sp>
          <p:nvSpPr>
            <p:cNvPr id="125" name="矩形 124"/>
            <p:cNvSpPr/>
            <p:nvPr/>
          </p:nvSpPr>
          <p:spPr>
            <a:xfrm>
              <a:off x="6734831" y="298973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计算原算法成本</a:t>
              </a:r>
            </a:p>
          </p:txBody>
        </p:sp>
        <p:sp>
          <p:nvSpPr>
            <p:cNvPr id="126" name="矩形 125"/>
            <p:cNvSpPr/>
            <p:nvPr/>
          </p:nvSpPr>
          <p:spPr>
            <a:xfrm>
              <a:off x="8261792" y="298973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计算目标算法成本</a:t>
              </a:r>
            </a:p>
          </p:txBody>
        </p:sp>
        <p:sp>
          <p:nvSpPr>
            <p:cNvPr id="127" name="矩形 126"/>
            <p:cNvSpPr/>
            <p:nvPr/>
          </p:nvSpPr>
          <p:spPr>
            <a:xfrm>
              <a:off x="9788753" y="298973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计算更换算法成本</a:t>
              </a:r>
            </a:p>
          </p:txBody>
        </p:sp>
        <p:cxnSp>
          <p:nvCxnSpPr>
            <p:cNvPr id="129" name="直接箭头连接符 128"/>
            <p:cNvCxnSpPr>
              <a:stCxn id="124" idx="2"/>
              <a:endCxn id="126" idx="0"/>
            </p:cNvCxnSpPr>
            <p:nvPr/>
          </p:nvCxnSpPr>
          <p:spPr>
            <a:xfrm>
              <a:off x="8803330" y="2562129"/>
              <a:ext cx="0" cy="4276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肘形连接符 132"/>
            <p:cNvCxnSpPr>
              <a:stCxn id="124" idx="2"/>
              <a:endCxn id="125" idx="0"/>
            </p:cNvCxnSpPr>
            <p:nvPr/>
          </p:nvCxnSpPr>
          <p:spPr>
            <a:xfrm rot="5400000">
              <a:off x="7826047" y="2012452"/>
              <a:ext cx="427607" cy="152696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肘形连接符 134"/>
            <p:cNvCxnSpPr>
              <a:stCxn id="124" idx="2"/>
              <a:endCxn id="127" idx="0"/>
            </p:cNvCxnSpPr>
            <p:nvPr/>
          </p:nvCxnSpPr>
          <p:spPr>
            <a:xfrm rot="16200000" flipH="1">
              <a:off x="9353007" y="2012451"/>
              <a:ext cx="427607" cy="152696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7498311" y="469424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不更换压缩算法</a:t>
              </a:r>
            </a:p>
          </p:txBody>
        </p:sp>
        <p:sp>
          <p:nvSpPr>
            <p:cNvPr id="137" name="流程图: 决策 136"/>
            <p:cNvSpPr/>
            <p:nvPr/>
          </p:nvSpPr>
          <p:spPr>
            <a:xfrm>
              <a:off x="8390517" y="3914493"/>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139" name="直接箭头连接符 138"/>
            <p:cNvCxnSpPr>
              <a:stCxn id="126" idx="2"/>
              <a:endCxn id="137" idx="0"/>
            </p:cNvCxnSpPr>
            <p:nvPr/>
          </p:nvCxnSpPr>
          <p:spPr>
            <a:xfrm flipH="1">
              <a:off x="8803329" y="3486886"/>
              <a:ext cx="1" cy="4276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肘形连接符 140"/>
            <p:cNvCxnSpPr>
              <a:stCxn id="125" idx="2"/>
              <a:endCxn id="137" idx="0"/>
            </p:cNvCxnSpPr>
            <p:nvPr/>
          </p:nvCxnSpPr>
          <p:spPr>
            <a:xfrm rot="16200000" flipH="1">
              <a:off x="7826046" y="2937209"/>
              <a:ext cx="427607" cy="152696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肘形连接符 142"/>
            <p:cNvCxnSpPr>
              <a:stCxn id="127" idx="2"/>
              <a:endCxn id="137" idx="0"/>
            </p:cNvCxnSpPr>
            <p:nvPr/>
          </p:nvCxnSpPr>
          <p:spPr>
            <a:xfrm rot="5400000">
              <a:off x="9353007" y="2937208"/>
              <a:ext cx="427607" cy="152696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肘形连接符 144"/>
            <p:cNvCxnSpPr>
              <a:stCxn id="137" idx="1"/>
              <a:endCxn id="136" idx="0"/>
            </p:cNvCxnSpPr>
            <p:nvPr/>
          </p:nvCxnSpPr>
          <p:spPr>
            <a:xfrm rot="10800000" flipV="1">
              <a:off x="8039849" y="4171945"/>
              <a:ext cx="350668" cy="52230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矩形 146"/>
            <p:cNvSpPr/>
            <p:nvPr/>
          </p:nvSpPr>
          <p:spPr>
            <a:xfrm>
              <a:off x="9025272" y="4694248"/>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更换压缩算法</a:t>
              </a:r>
            </a:p>
          </p:txBody>
        </p:sp>
        <p:cxnSp>
          <p:nvCxnSpPr>
            <p:cNvPr id="149" name="肘形连接符 148"/>
            <p:cNvCxnSpPr>
              <a:stCxn id="137" idx="3"/>
              <a:endCxn id="147" idx="0"/>
            </p:cNvCxnSpPr>
            <p:nvPr/>
          </p:nvCxnSpPr>
          <p:spPr>
            <a:xfrm>
              <a:off x="9216141" y="4171946"/>
              <a:ext cx="350669" cy="52230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6183867" y="3925724"/>
              <a:ext cx="2397520" cy="246221"/>
            </a:xfrm>
            <a:prstGeom prst="rect">
              <a:avLst/>
            </a:prstGeom>
            <a:noFill/>
          </p:spPr>
          <p:txBody>
            <a:bodyPr wrap="square" rtlCol="0">
              <a:spAutoFit/>
            </a:bodyPr>
            <a:lstStyle/>
            <a:p>
              <a:r>
                <a:rPr lang="zh-CN" altLang="en-US" sz="1000" b="1" dirty="0"/>
                <a:t>原算法成本</a:t>
              </a:r>
              <a:r>
                <a:rPr lang="en-US" altLang="zh-CN" sz="1000" b="1" dirty="0"/>
                <a:t> &lt;= </a:t>
              </a:r>
              <a:r>
                <a:rPr lang="zh-CN" altLang="en-US" sz="1000" b="1" dirty="0"/>
                <a:t>目标算法成本</a:t>
              </a:r>
              <a:r>
                <a:rPr lang="en-US" altLang="zh-CN" sz="1000" b="1" dirty="0"/>
                <a:t>+</a:t>
              </a:r>
              <a:r>
                <a:rPr lang="zh-CN" altLang="en-US" sz="1000" b="1" dirty="0"/>
                <a:t>更换成本</a:t>
              </a:r>
            </a:p>
          </p:txBody>
        </p:sp>
        <p:sp>
          <p:nvSpPr>
            <p:cNvPr id="152" name="文本框 151"/>
            <p:cNvSpPr txBox="1"/>
            <p:nvPr/>
          </p:nvSpPr>
          <p:spPr>
            <a:xfrm>
              <a:off x="9119604" y="3925724"/>
              <a:ext cx="2303188" cy="246221"/>
            </a:xfrm>
            <a:prstGeom prst="rect">
              <a:avLst/>
            </a:prstGeom>
            <a:noFill/>
          </p:spPr>
          <p:txBody>
            <a:bodyPr wrap="square" rtlCol="0">
              <a:spAutoFit/>
            </a:bodyPr>
            <a:lstStyle/>
            <a:p>
              <a:r>
                <a:rPr lang="zh-CN" altLang="en-US" sz="1000" b="1" dirty="0"/>
                <a:t>原算法成本 </a:t>
              </a:r>
              <a:r>
                <a:rPr lang="en-US" altLang="zh-CN" sz="1000" b="1" dirty="0"/>
                <a:t>&lt; </a:t>
              </a:r>
              <a:r>
                <a:rPr lang="zh-CN" altLang="en-US" sz="1000" b="1" dirty="0"/>
                <a:t>目标算法成本</a:t>
              </a:r>
              <a:r>
                <a:rPr lang="en-US" altLang="zh-CN" sz="1000" b="1" dirty="0"/>
                <a:t>+</a:t>
              </a:r>
              <a:r>
                <a:rPr lang="zh-CN" altLang="en-US" sz="1000" b="1" dirty="0"/>
                <a:t>更换成本</a:t>
              </a:r>
            </a:p>
          </p:txBody>
        </p:sp>
      </p:grpSp>
      <p:grpSp>
        <p:nvGrpSpPr>
          <p:cNvPr id="154" name="组合 153"/>
          <p:cNvGrpSpPr/>
          <p:nvPr/>
        </p:nvGrpSpPr>
        <p:grpSpPr>
          <a:xfrm>
            <a:off x="712769" y="2295098"/>
            <a:ext cx="2641105" cy="4199876"/>
            <a:chOff x="6276513" y="1153357"/>
            <a:chExt cx="2641105" cy="4199876"/>
          </a:xfrm>
        </p:grpSpPr>
        <p:sp>
          <p:nvSpPr>
            <p:cNvPr id="155" name="矩形 154"/>
            <p:cNvSpPr/>
            <p:nvPr/>
          </p:nvSpPr>
          <p:spPr>
            <a:xfrm>
              <a:off x="6276513" y="1153357"/>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写入文件</a:t>
              </a:r>
            </a:p>
          </p:txBody>
        </p:sp>
        <p:sp>
          <p:nvSpPr>
            <p:cNvPr id="156" name="矩形 155"/>
            <p:cNvSpPr/>
            <p:nvPr/>
          </p:nvSpPr>
          <p:spPr>
            <a:xfrm>
              <a:off x="6276513" y="2105487"/>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抽样测试压缩性能</a:t>
              </a:r>
            </a:p>
          </p:txBody>
        </p:sp>
        <p:sp>
          <p:nvSpPr>
            <p:cNvPr id="157" name="矩形 156"/>
            <p:cNvSpPr/>
            <p:nvPr/>
          </p:nvSpPr>
          <p:spPr>
            <a:xfrm>
              <a:off x="6276513" y="485608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直接写入并保存元数据</a:t>
              </a:r>
            </a:p>
          </p:txBody>
        </p:sp>
        <p:sp>
          <p:nvSpPr>
            <p:cNvPr id="158" name="流程图: 决策 157"/>
            <p:cNvSpPr/>
            <p:nvPr/>
          </p:nvSpPr>
          <p:spPr>
            <a:xfrm>
              <a:off x="6405238" y="3054657"/>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9" name="矩形 158"/>
            <p:cNvSpPr/>
            <p:nvPr/>
          </p:nvSpPr>
          <p:spPr>
            <a:xfrm>
              <a:off x="7834543" y="306057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压缩信息归一化</a:t>
              </a:r>
            </a:p>
          </p:txBody>
        </p:sp>
        <p:sp>
          <p:nvSpPr>
            <p:cNvPr id="160" name="矩形 159"/>
            <p:cNvSpPr/>
            <p:nvPr/>
          </p:nvSpPr>
          <p:spPr>
            <a:xfrm>
              <a:off x="7834543" y="4021582"/>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计算压缩算法分数</a:t>
              </a:r>
            </a:p>
          </p:txBody>
        </p:sp>
        <p:cxnSp>
          <p:nvCxnSpPr>
            <p:cNvPr id="161" name="直接箭头连接符 160"/>
            <p:cNvCxnSpPr>
              <a:stCxn id="155" idx="2"/>
              <a:endCxn id="156" idx="0"/>
            </p:cNvCxnSpPr>
            <p:nvPr/>
          </p:nvCxnSpPr>
          <p:spPr>
            <a:xfrm>
              <a:off x="6818051" y="1650507"/>
              <a:ext cx="0" cy="4549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56" idx="2"/>
              <a:endCxn id="158" idx="0"/>
            </p:cNvCxnSpPr>
            <p:nvPr/>
          </p:nvCxnSpPr>
          <p:spPr>
            <a:xfrm flipH="1">
              <a:off x="6818050" y="2602637"/>
              <a:ext cx="1" cy="4520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stCxn id="158" idx="3"/>
              <a:endCxn id="159" idx="1"/>
            </p:cNvCxnSpPr>
            <p:nvPr/>
          </p:nvCxnSpPr>
          <p:spPr>
            <a:xfrm flipV="1">
              <a:off x="7230862" y="3309149"/>
              <a:ext cx="603681" cy="2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58" idx="2"/>
              <a:endCxn id="157" idx="0"/>
            </p:cNvCxnSpPr>
            <p:nvPr/>
          </p:nvCxnSpPr>
          <p:spPr>
            <a:xfrm>
              <a:off x="6818050" y="3569562"/>
              <a:ext cx="1" cy="12865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59" idx="2"/>
              <a:endCxn id="160" idx="0"/>
            </p:cNvCxnSpPr>
            <p:nvPr/>
          </p:nvCxnSpPr>
          <p:spPr>
            <a:xfrm>
              <a:off x="8376081" y="3557724"/>
              <a:ext cx="0" cy="4638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0" idx="1"/>
            </p:cNvCxnSpPr>
            <p:nvPr/>
          </p:nvCxnSpPr>
          <p:spPr>
            <a:xfrm flipH="1">
              <a:off x="6818050" y="4270157"/>
              <a:ext cx="10164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7168717" y="3012629"/>
              <a:ext cx="634754" cy="261610"/>
            </a:xfrm>
            <a:prstGeom prst="rect">
              <a:avLst/>
            </a:prstGeom>
            <a:noFill/>
          </p:spPr>
          <p:txBody>
            <a:bodyPr wrap="square" rtlCol="0">
              <a:spAutoFit/>
            </a:bodyPr>
            <a:lstStyle/>
            <a:p>
              <a:pPr algn="ctr"/>
              <a:r>
                <a:rPr lang="zh-CN" altLang="en-US" sz="1100" b="1" dirty="0"/>
                <a:t>可压缩</a:t>
              </a:r>
            </a:p>
          </p:txBody>
        </p:sp>
        <p:sp>
          <p:nvSpPr>
            <p:cNvPr id="168" name="文本框 167"/>
            <p:cNvSpPr txBox="1"/>
            <p:nvPr/>
          </p:nvSpPr>
          <p:spPr>
            <a:xfrm>
              <a:off x="6464106" y="3594573"/>
              <a:ext cx="353943" cy="712433"/>
            </a:xfrm>
            <a:prstGeom prst="rect">
              <a:avLst/>
            </a:prstGeom>
            <a:noFill/>
          </p:spPr>
          <p:txBody>
            <a:bodyPr vert="eaVert" wrap="square" rtlCol="0">
              <a:spAutoFit/>
            </a:bodyPr>
            <a:lstStyle/>
            <a:p>
              <a:r>
                <a:rPr lang="zh-CN" altLang="en-US" sz="1100" b="1" dirty="0"/>
                <a:t>不可压缩</a:t>
              </a:r>
            </a:p>
          </p:txBody>
        </p:sp>
      </p:grpSp>
      <p:grpSp>
        <p:nvGrpSpPr>
          <p:cNvPr id="193" name="组合 192"/>
          <p:cNvGrpSpPr/>
          <p:nvPr/>
        </p:nvGrpSpPr>
        <p:grpSpPr>
          <a:xfrm>
            <a:off x="3726158" y="1503098"/>
            <a:ext cx="3965598" cy="3019831"/>
            <a:chOff x="7706873" y="1778482"/>
            <a:chExt cx="3965598" cy="3019831"/>
          </a:xfrm>
        </p:grpSpPr>
        <p:sp>
          <p:nvSpPr>
            <p:cNvPr id="169" name="矩形 168"/>
            <p:cNvSpPr/>
            <p:nvPr/>
          </p:nvSpPr>
          <p:spPr>
            <a:xfrm>
              <a:off x="9093338" y="1778482"/>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固定周期触发</a:t>
              </a:r>
            </a:p>
          </p:txBody>
        </p:sp>
        <p:sp>
          <p:nvSpPr>
            <p:cNvPr id="170" name="矩形 169"/>
            <p:cNvSpPr/>
            <p:nvPr/>
          </p:nvSpPr>
          <p:spPr>
            <a:xfrm>
              <a:off x="8162663" y="265236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计算上个周期的访问成本</a:t>
              </a:r>
            </a:p>
          </p:txBody>
        </p:sp>
        <p:sp>
          <p:nvSpPr>
            <p:cNvPr id="171" name="矩形 170"/>
            <p:cNvSpPr/>
            <p:nvPr/>
          </p:nvSpPr>
          <p:spPr>
            <a:xfrm>
              <a:off x="10019575" y="265236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计算当前周期的访问成本</a:t>
              </a:r>
            </a:p>
          </p:txBody>
        </p:sp>
        <p:cxnSp>
          <p:nvCxnSpPr>
            <p:cNvPr id="173" name="肘形连接符 172"/>
            <p:cNvCxnSpPr>
              <a:stCxn id="169" idx="2"/>
              <a:endCxn id="170" idx="0"/>
            </p:cNvCxnSpPr>
            <p:nvPr/>
          </p:nvCxnSpPr>
          <p:spPr>
            <a:xfrm rot="5400000">
              <a:off x="8981173" y="1998661"/>
              <a:ext cx="376732" cy="930675"/>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69" idx="2"/>
              <a:endCxn id="171" idx="0"/>
            </p:cNvCxnSpPr>
            <p:nvPr/>
          </p:nvCxnSpPr>
          <p:spPr>
            <a:xfrm rot="16200000" flipH="1">
              <a:off x="9909628" y="2000879"/>
              <a:ext cx="376732" cy="926237"/>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7" name="流程图: 决策 176"/>
            <p:cNvSpPr/>
            <p:nvPr/>
          </p:nvSpPr>
          <p:spPr>
            <a:xfrm>
              <a:off x="9245738" y="344377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179" name="肘形连接符 178"/>
            <p:cNvCxnSpPr>
              <a:stCxn id="170" idx="2"/>
              <a:endCxn id="177" idx="0"/>
            </p:cNvCxnSpPr>
            <p:nvPr/>
          </p:nvCxnSpPr>
          <p:spPr>
            <a:xfrm rot="16200000" flipH="1">
              <a:off x="9034243" y="2819471"/>
              <a:ext cx="294265" cy="95434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71" idx="2"/>
              <a:endCxn id="177" idx="0"/>
            </p:cNvCxnSpPr>
            <p:nvPr/>
          </p:nvCxnSpPr>
          <p:spPr>
            <a:xfrm rot="5400000">
              <a:off x="9962700" y="2845365"/>
              <a:ext cx="294265" cy="90256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矩形 181"/>
            <p:cNvSpPr/>
            <p:nvPr/>
          </p:nvSpPr>
          <p:spPr>
            <a:xfrm>
              <a:off x="7896377" y="4301163"/>
              <a:ext cx="1349362"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Len(</a:t>
              </a:r>
              <a:r>
                <a:rPr lang="en-US" altLang="zh-CN" sz="1000" dirty="0" err="1">
                  <a:solidFill>
                    <a:schemeClr val="tx1"/>
                  </a:solidFill>
                </a:rPr>
                <a:t>HotList</a:t>
              </a:r>
              <a:r>
                <a:rPr lang="en-US" altLang="zh-CN" sz="1000" dirty="0">
                  <a:solidFill>
                    <a:schemeClr val="tx1"/>
                  </a:solidFill>
                </a:rPr>
                <a:t>)+=S</a:t>
              </a:r>
            </a:p>
            <a:p>
              <a:pPr algn="ctr"/>
              <a:r>
                <a:rPr lang="en-US" altLang="zh-CN" sz="1000" dirty="0">
                  <a:solidFill>
                    <a:schemeClr val="tx1"/>
                  </a:solidFill>
                </a:rPr>
                <a:t>Len(</a:t>
              </a:r>
              <a:r>
                <a:rPr lang="en-US" altLang="zh-CN" sz="1000" dirty="0" err="1">
                  <a:solidFill>
                    <a:schemeClr val="tx1"/>
                  </a:solidFill>
                </a:rPr>
                <a:t>CandidateList</a:t>
              </a:r>
              <a:r>
                <a:rPr lang="en-US" altLang="zh-CN" sz="1000" dirty="0">
                  <a:solidFill>
                    <a:schemeClr val="tx1"/>
                  </a:solidFill>
                </a:rPr>
                <a:t>)-=S</a:t>
              </a:r>
              <a:endParaRPr lang="zh-CN" altLang="en-US" sz="1000" dirty="0">
                <a:solidFill>
                  <a:schemeClr val="tx1"/>
                </a:solidFill>
              </a:endParaRPr>
            </a:p>
          </p:txBody>
        </p:sp>
        <p:sp>
          <p:nvSpPr>
            <p:cNvPr id="185" name="矩形 184"/>
            <p:cNvSpPr/>
            <p:nvPr/>
          </p:nvSpPr>
          <p:spPr>
            <a:xfrm>
              <a:off x="10071362" y="4301163"/>
              <a:ext cx="1349362"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Len(</a:t>
              </a:r>
              <a:r>
                <a:rPr lang="en-US" altLang="zh-CN" sz="1000" dirty="0" err="1">
                  <a:solidFill>
                    <a:schemeClr val="tx1"/>
                  </a:solidFill>
                </a:rPr>
                <a:t>HotList</a:t>
              </a:r>
              <a:r>
                <a:rPr lang="en-US" altLang="zh-CN" sz="1000" dirty="0">
                  <a:solidFill>
                    <a:schemeClr val="tx1"/>
                  </a:solidFill>
                </a:rPr>
                <a:t>)-=S</a:t>
              </a:r>
            </a:p>
            <a:p>
              <a:pPr algn="ctr"/>
              <a:r>
                <a:rPr lang="en-US" altLang="zh-CN" sz="1000" dirty="0">
                  <a:solidFill>
                    <a:schemeClr val="tx1"/>
                  </a:solidFill>
                </a:rPr>
                <a:t>Len(</a:t>
              </a:r>
              <a:r>
                <a:rPr lang="en-US" altLang="zh-CN" sz="1000" dirty="0" err="1">
                  <a:solidFill>
                    <a:schemeClr val="tx1"/>
                  </a:solidFill>
                </a:rPr>
                <a:t>CandidateList</a:t>
              </a:r>
              <a:r>
                <a:rPr lang="en-US" altLang="zh-CN" sz="1000" dirty="0">
                  <a:solidFill>
                    <a:schemeClr val="tx1"/>
                  </a:solidFill>
                </a:rPr>
                <a:t>)+=S</a:t>
              </a:r>
              <a:endParaRPr lang="zh-CN" altLang="en-US" sz="1000" dirty="0">
                <a:solidFill>
                  <a:schemeClr val="tx1"/>
                </a:solidFill>
              </a:endParaRPr>
            </a:p>
          </p:txBody>
        </p:sp>
        <p:cxnSp>
          <p:nvCxnSpPr>
            <p:cNvPr id="187" name="肘形连接符 186"/>
            <p:cNvCxnSpPr>
              <a:stCxn id="177" idx="1"/>
              <a:endCxn id="182" idx="0"/>
            </p:cNvCxnSpPr>
            <p:nvPr/>
          </p:nvCxnSpPr>
          <p:spPr>
            <a:xfrm rot="10800000" flipV="1">
              <a:off x="8571058" y="3701231"/>
              <a:ext cx="674680" cy="5999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肘形连接符 188"/>
            <p:cNvCxnSpPr>
              <a:stCxn id="177" idx="3"/>
              <a:endCxn id="185" idx="0"/>
            </p:cNvCxnSpPr>
            <p:nvPr/>
          </p:nvCxnSpPr>
          <p:spPr>
            <a:xfrm>
              <a:off x="10071362" y="3701232"/>
              <a:ext cx="674681" cy="5999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文本框 190"/>
            <p:cNvSpPr txBox="1"/>
            <p:nvPr/>
          </p:nvSpPr>
          <p:spPr>
            <a:xfrm>
              <a:off x="9927200" y="3390760"/>
              <a:ext cx="1745271" cy="246221"/>
            </a:xfrm>
            <a:prstGeom prst="rect">
              <a:avLst/>
            </a:prstGeom>
            <a:noFill/>
          </p:spPr>
          <p:txBody>
            <a:bodyPr wrap="square" rtlCol="0">
              <a:spAutoFit/>
            </a:bodyPr>
            <a:lstStyle/>
            <a:p>
              <a:r>
                <a:rPr lang="zh-CN" altLang="en-US" sz="1000" b="1" dirty="0"/>
                <a:t>上周期成本 </a:t>
              </a:r>
              <a:r>
                <a:rPr lang="en-US" altLang="zh-CN" sz="1000" b="1" dirty="0"/>
                <a:t>&gt; </a:t>
              </a:r>
              <a:r>
                <a:rPr lang="zh-CN" altLang="en-US" sz="1000" b="1" dirty="0"/>
                <a:t>当前周期成本</a:t>
              </a:r>
            </a:p>
          </p:txBody>
        </p:sp>
        <p:sp>
          <p:nvSpPr>
            <p:cNvPr id="192" name="文本框 191"/>
            <p:cNvSpPr txBox="1"/>
            <p:nvPr/>
          </p:nvSpPr>
          <p:spPr>
            <a:xfrm>
              <a:off x="7706873" y="3390760"/>
              <a:ext cx="1745271" cy="246221"/>
            </a:xfrm>
            <a:prstGeom prst="rect">
              <a:avLst/>
            </a:prstGeom>
            <a:noFill/>
          </p:spPr>
          <p:txBody>
            <a:bodyPr wrap="square" rtlCol="0">
              <a:spAutoFit/>
            </a:bodyPr>
            <a:lstStyle/>
            <a:p>
              <a:r>
                <a:rPr lang="zh-CN" altLang="en-US" sz="1000" b="1" dirty="0"/>
                <a:t>上周期成本 </a:t>
              </a:r>
              <a:r>
                <a:rPr lang="en-US" altLang="zh-CN" sz="1000" b="1" dirty="0"/>
                <a:t>&lt; </a:t>
              </a:r>
              <a:r>
                <a:rPr lang="zh-CN" altLang="en-US" sz="1000" b="1" dirty="0"/>
                <a:t>当前周期成本</a:t>
              </a:r>
            </a:p>
          </p:txBody>
        </p:sp>
      </p:grpSp>
      <p:sp>
        <p:nvSpPr>
          <p:cNvPr id="194" name="文本框 193"/>
          <p:cNvSpPr txBox="1"/>
          <p:nvPr/>
        </p:nvSpPr>
        <p:spPr>
          <a:xfrm>
            <a:off x="8940188" y="1968065"/>
            <a:ext cx="2476870" cy="1200329"/>
          </a:xfrm>
          <a:prstGeom prst="rect">
            <a:avLst/>
          </a:prstGeom>
          <a:noFill/>
        </p:spPr>
        <p:txBody>
          <a:bodyPr wrap="square" rtlCol="0">
            <a:spAutoFit/>
          </a:bodyPr>
          <a:lstStyle/>
          <a:p>
            <a:r>
              <a:rPr lang="zh-CN" altLang="en-US" b="1" dirty="0">
                <a:solidFill>
                  <a:srgbClr val="C00000"/>
                </a:solidFill>
              </a:rPr>
              <a:t>加上触发时机一块写到流程图上？分成两个？一个升温的，一个降温的？</a:t>
            </a:r>
          </a:p>
        </p:txBody>
      </p:sp>
      <p:sp>
        <p:nvSpPr>
          <p:cNvPr id="2" name="文本框 1"/>
          <p:cNvSpPr txBox="1"/>
          <p:nvPr/>
        </p:nvSpPr>
        <p:spPr>
          <a:xfrm>
            <a:off x="6986726" y="958788"/>
            <a:ext cx="4300489" cy="430887"/>
          </a:xfrm>
          <a:prstGeom prst="rect">
            <a:avLst/>
          </a:prstGeom>
          <a:noFill/>
        </p:spPr>
        <p:txBody>
          <a:bodyPr wrap="square" rtlCol="0">
            <a:spAutoFit/>
          </a:bodyPr>
          <a:lstStyle/>
          <a:p>
            <a:r>
              <a:rPr lang="zh-CN" altLang="en-US" sz="1100" b="1" i="1" dirty="0"/>
              <a:t>基于</a:t>
            </a:r>
            <a:r>
              <a:rPr lang="en-US" altLang="zh-CN" sz="1100" b="1" i="1" dirty="0"/>
              <a:t>SDN</a:t>
            </a:r>
            <a:r>
              <a:rPr lang="zh-CN" altLang="en-US" sz="1100" b="1" i="1" dirty="0"/>
              <a:t>的异构云计算平台调度策略研究与设计  有对于数据结构冷热识别的伪代码</a:t>
            </a:r>
          </a:p>
        </p:txBody>
      </p:sp>
    </p:spTree>
    <p:extLst>
      <p:ext uri="{BB962C8B-B14F-4D97-AF65-F5344CB8AC3E}">
        <p14:creationId xmlns:p14="http://schemas.microsoft.com/office/powerpoint/2010/main" val="130913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a:extLst>
              <a:ext uri="{FF2B5EF4-FFF2-40B4-BE49-F238E27FC236}">
                <a16:creationId xmlns:a16="http://schemas.microsoft.com/office/drawing/2014/main" id="{8AFAFE21-8CDC-3F96-EC38-E6BBF90DD2E3}"/>
              </a:ext>
            </a:extLst>
          </p:cNvPr>
          <p:cNvGrpSpPr/>
          <p:nvPr/>
        </p:nvGrpSpPr>
        <p:grpSpPr>
          <a:xfrm>
            <a:off x="1073150" y="-146050"/>
            <a:ext cx="3028121" cy="6664325"/>
            <a:chOff x="1073150" y="101600"/>
            <a:chExt cx="3028121" cy="6664325"/>
          </a:xfrm>
        </p:grpSpPr>
        <p:sp>
          <p:nvSpPr>
            <p:cNvPr id="4" name="矩形 3">
              <a:extLst>
                <a:ext uri="{FF2B5EF4-FFF2-40B4-BE49-F238E27FC236}">
                  <a16:creationId xmlns:a16="http://schemas.microsoft.com/office/drawing/2014/main" id="{23D3BFA8-78D2-0673-852E-BA316DB25D2B}"/>
                </a:ext>
              </a:extLst>
            </p:cNvPr>
            <p:cNvSpPr/>
            <p:nvPr/>
          </p:nvSpPr>
          <p:spPr>
            <a:xfrm>
              <a:off x="1758950" y="101600"/>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访问进入</a:t>
              </a:r>
              <a:endParaRPr lang="en-US" altLang="zh-CN" sz="1100" dirty="0">
                <a:solidFill>
                  <a:schemeClr val="tx1"/>
                </a:solidFill>
              </a:endParaRPr>
            </a:p>
          </p:txBody>
        </p:sp>
        <p:sp>
          <p:nvSpPr>
            <p:cNvPr id="5" name="矩形 4">
              <a:extLst>
                <a:ext uri="{FF2B5EF4-FFF2-40B4-BE49-F238E27FC236}">
                  <a16:creationId xmlns:a16="http://schemas.microsoft.com/office/drawing/2014/main" id="{05979C32-4BC9-E8B0-02C3-D68E08335270}"/>
                </a:ext>
              </a:extLst>
            </p:cNvPr>
            <p:cNvSpPr/>
            <p:nvPr/>
          </p:nvSpPr>
          <p:spPr>
            <a:xfrm>
              <a:off x="1758950" y="40481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调整机制</a:t>
              </a:r>
              <a:endParaRPr lang="en-US" altLang="zh-CN" sz="1100" dirty="0">
                <a:solidFill>
                  <a:schemeClr val="tx1"/>
                </a:solidFill>
              </a:endParaRPr>
            </a:p>
          </p:txBody>
        </p:sp>
        <p:sp>
          <p:nvSpPr>
            <p:cNvPr id="6" name="菱形 5">
              <a:extLst>
                <a:ext uri="{FF2B5EF4-FFF2-40B4-BE49-F238E27FC236}">
                  <a16:creationId xmlns:a16="http://schemas.microsoft.com/office/drawing/2014/main" id="{9B9D1175-AE9D-5C10-66C1-0D649955F7D1}"/>
                </a:ext>
              </a:extLst>
            </p:cNvPr>
            <p:cNvSpPr/>
            <p:nvPr/>
          </p:nvSpPr>
          <p:spPr>
            <a:xfrm>
              <a:off x="1933575" y="9810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DD1B8A1-4130-8B8B-F33E-4C1BC77C1537}"/>
                </a:ext>
              </a:extLst>
            </p:cNvPr>
            <p:cNvSpPr/>
            <p:nvPr/>
          </p:nvSpPr>
          <p:spPr>
            <a:xfrm>
              <a:off x="1758950" y="1662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检测未成功更换集合</a:t>
              </a:r>
              <a:endParaRPr lang="en-US" altLang="zh-CN" sz="1100" dirty="0">
                <a:solidFill>
                  <a:schemeClr val="tx1"/>
                </a:solidFill>
              </a:endParaRPr>
            </a:p>
          </p:txBody>
        </p:sp>
        <p:sp>
          <p:nvSpPr>
            <p:cNvPr id="8" name="矩形 7">
              <a:extLst>
                <a:ext uri="{FF2B5EF4-FFF2-40B4-BE49-F238E27FC236}">
                  <a16:creationId xmlns:a16="http://schemas.microsoft.com/office/drawing/2014/main" id="{6A3AB870-562B-80E3-1F82-6CD85724034D}"/>
                </a:ext>
              </a:extLst>
            </p:cNvPr>
            <p:cNvSpPr/>
            <p:nvPr/>
          </p:nvSpPr>
          <p:spPr>
            <a:xfrm>
              <a:off x="1758950" y="2551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计算访问温度</a:t>
              </a:r>
              <a:endParaRPr lang="en-US" altLang="zh-CN" sz="1100" dirty="0">
                <a:solidFill>
                  <a:schemeClr val="tx1"/>
                </a:solidFill>
              </a:endParaRPr>
            </a:p>
          </p:txBody>
        </p:sp>
        <p:sp>
          <p:nvSpPr>
            <p:cNvPr id="10" name="菱形 9">
              <a:extLst>
                <a:ext uri="{FF2B5EF4-FFF2-40B4-BE49-F238E27FC236}">
                  <a16:creationId xmlns:a16="http://schemas.microsoft.com/office/drawing/2014/main" id="{975F3D7B-5EB6-F9C4-3CD0-BD5416A51A68}"/>
                </a:ext>
              </a:extLst>
            </p:cNvPr>
            <p:cNvSpPr/>
            <p:nvPr/>
          </p:nvSpPr>
          <p:spPr>
            <a:xfrm>
              <a:off x="1933575" y="3333750"/>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a:extLst>
                <a:ext uri="{FF2B5EF4-FFF2-40B4-BE49-F238E27FC236}">
                  <a16:creationId xmlns:a16="http://schemas.microsoft.com/office/drawing/2014/main" id="{D56FEF98-3950-F185-1EB0-0ADC2218FFD4}"/>
                </a:ext>
              </a:extLst>
            </p:cNvPr>
            <p:cNvSpPr/>
            <p:nvPr/>
          </p:nvSpPr>
          <p:spPr>
            <a:xfrm>
              <a:off x="1933575" y="48291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B5D2428-A56C-A8C7-0B36-D5ACAB65AA38}"/>
                </a:ext>
              </a:extLst>
            </p:cNvPr>
            <p:cNvSpPr/>
            <p:nvPr/>
          </p:nvSpPr>
          <p:spPr>
            <a:xfrm>
              <a:off x="248920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加入为更换集合</a:t>
              </a:r>
              <a:endParaRPr lang="en-US" altLang="zh-CN" sz="1100" dirty="0">
                <a:solidFill>
                  <a:schemeClr val="tx1"/>
                </a:solidFill>
              </a:endParaRPr>
            </a:p>
          </p:txBody>
        </p:sp>
        <p:sp>
          <p:nvSpPr>
            <p:cNvPr id="13" name="矩形 12">
              <a:extLst>
                <a:ext uri="{FF2B5EF4-FFF2-40B4-BE49-F238E27FC236}">
                  <a16:creationId xmlns:a16="http://schemas.microsoft.com/office/drawing/2014/main" id="{22ACC6C7-C544-41C9-335C-FFCFBF566FED}"/>
                </a:ext>
              </a:extLst>
            </p:cNvPr>
            <p:cNvSpPr/>
            <p:nvPr/>
          </p:nvSpPr>
          <p:spPr>
            <a:xfrm>
              <a:off x="107315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加入更换任务队列</a:t>
              </a:r>
              <a:endParaRPr lang="en-US" altLang="zh-CN" sz="1100" dirty="0">
                <a:solidFill>
                  <a:schemeClr val="tx1"/>
                </a:solidFill>
              </a:endParaRPr>
            </a:p>
          </p:txBody>
        </p:sp>
        <p:sp>
          <p:nvSpPr>
            <p:cNvPr id="14" name="矩形 13">
              <a:extLst>
                <a:ext uri="{FF2B5EF4-FFF2-40B4-BE49-F238E27FC236}">
                  <a16:creationId xmlns:a16="http://schemas.microsoft.com/office/drawing/2014/main" id="{9CBCC593-124E-E46A-8A73-5607369B9BE1}"/>
                </a:ext>
              </a:extLst>
            </p:cNvPr>
            <p:cNvSpPr/>
            <p:nvPr/>
          </p:nvSpPr>
          <p:spPr>
            <a:xfrm>
              <a:off x="1749425" y="6257925"/>
              <a:ext cx="1066800" cy="5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结束</a:t>
              </a:r>
              <a:endParaRPr lang="en-US" altLang="zh-CN" sz="1100" dirty="0">
                <a:solidFill>
                  <a:schemeClr val="tx1"/>
                </a:solidFill>
              </a:endParaRPr>
            </a:p>
          </p:txBody>
        </p:sp>
        <p:cxnSp>
          <p:nvCxnSpPr>
            <p:cNvPr id="16" name="直接箭头连接符 15">
              <a:extLst>
                <a:ext uri="{FF2B5EF4-FFF2-40B4-BE49-F238E27FC236}">
                  <a16:creationId xmlns:a16="http://schemas.microsoft.com/office/drawing/2014/main" id="{F2964C89-464E-63AB-8EFF-BDF226B9A381}"/>
                </a:ext>
              </a:extLst>
            </p:cNvPr>
            <p:cNvCxnSpPr>
              <a:stCxn id="4" idx="2"/>
              <a:endCxn id="6" idx="0"/>
            </p:cNvCxnSpPr>
            <p:nvPr/>
          </p:nvCxnSpPr>
          <p:spPr>
            <a:xfrm>
              <a:off x="2292350" y="609600"/>
              <a:ext cx="0" cy="3714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A4896A5-5F7B-C26D-FA6B-31C7B7723A86}"/>
                </a:ext>
              </a:extLst>
            </p:cNvPr>
            <p:cNvCxnSpPr>
              <a:stCxn id="6" idx="2"/>
              <a:endCxn id="7" idx="0"/>
            </p:cNvCxnSpPr>
            <p:nvPr/>
          </p:nvCxnSpPr>
          <p:spPr>
            <a:xfrm>
              <a:off x="2292350" y="1422400"/>
              <a:ext cx="0" cy="239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BB6C0C3-C5BD-747E-1CDD-FA39CACE2D42}"/>
                </a:ext>
              </a:extLst>
            </p:cNvPr>
            <p:cNvCxnSpPr>
              <a:stCxn id="7" idx="2"/>
              <a:endCxn id="8" idx="0"/>
            </p:cNvCxnSpPr>
            <p:nvPr/>
          </p:nvCxnSpPr>
          <p:spPr>
            <a:xfrm>
              <a:off x="2292350" y="2170113"/>
              <a:ext cx="0" cy="381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F9E041B-D986-466A-5ED0-8C823B76E320}"/>
                </a:ext>
              </a:extLst>
            </p:cNvPr>
            <p:cNvCxnSpPr>
              <a:stCxn id="8" idx="2"/>
              <a:endCxn id="10" idx="0"/>
            </p:cNvCxnSpPr>
            <p:nvPr/>
          </p:nvCxnSpPr>
          <p:spPr>
            <a:xfrm>
              <a:off x="2292350" y="3059113"/>
              <a:ext cx="0" cy="2746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2AA972D-EFD7-0EC9-E373-A29D6E1C5D09}"/>
                </a:ext>
              </a:extLst>
            </p:cNvPr>
            <p:cNvCxnSpPr>
              <a:stCxn id="10" idx="2"/>
              <a:endCxn id="5" idx="0"/>
            </p:cNvCxnSpPr>
            <p:nvPr/>
          </p:nvCxnSpPr>
          <p:spPr>
            <a:xfrm>
              <a:off x="2292350" y="377507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1369798-3DBF-25F0-15AF-E96E9B54B268}"/>
                </a:ext>
              </a:extLst>
            </p:cNvPr>
            <p:cNvCxnSpPr>
              <a:stCxn id="5" idx="2"/>
              <a:endCxn id="11" idx="0"/>
            </p:cNvCxnSpPr>
            <p:nvPr/>
          </p:nvCxnSpPr>
          <p:spPr>
            <a:xfrm>
              <a:off x="2292350" y="455612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4FBFA88E-FC7F-7807-6EEB-E3FB9A97059F}"/>
                </a:ext>
              </a:extLst>
            </p:cNvPr>
            <p:cNvCxnSpPr>
              <a:stCxn id="11" idx="1"/>
              <a:endCxn id="13" idx="0"/>
            </p:cNvCxnSpPr>
            <p:nvPr/>
          </p:nvCxnSpPr>
          <p:spPr>
            <a:xfrm rot="10800000" flipV="1">
              <a:off x="1606551" y="5049837"/>
              <a:ext cx="32702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59F73571-5B27-E730-657F-8C8160C2FCAA}"/>
                </a:ext>
              </a:extLst>
            </p:cNvPr>
            <p:cNvCxnSpPr>
              <a:stCxn id="11" idx="3"/>
              <a:endCxn id="12" idx="0"/>
            </p:cNvCxnSpPr>
            <p:nvPr/>
          </p:nvCxnSpPr>
          <p:spPr>
            <a:xfrm>
              <a:off x="2651125" y="5049838"/>
              <a:ext cx="37147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36B3D699-6F0A-AACB-67C6-FC4D1FA8BE19}"/>
                </a:ext>
              </a:extLst>
            </p:cNvPr>
            <p:cNvCxnSpPr>
              <a:stCxn id="13" idx="2"/>
              <a:endCxn id="14" idx="0"/>
            </p:cNvCxnSpPr>
            <p:nvPr/>
          </p:nvCxnSpPr>
          <p:spPr>
            <a:xfrm rot="16200000" flipH="1">
              <a:off x="1779587" y="5754687"/>
              <a:ext cx="330200" cy="6762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ED397AFC-D1EA-B881-9F54-CAC8AB6F7F9F}"/>
                </a:ext>
              </a:extLst>
            </p:cNvPr>
            <p:cNvCxnSpPr>
              <a:stCxn id="12" idx="2"/>
              <a:endCxn id="14" idx="0"/>
            </p:cNvCxnSpPr>
            <p:nvPr/>
          </p:nvCxnSpPr>
          <p:spPr>
            <a:xfrm rot="5400000">
              <a:off x="2487613" y="5722938"/>
              <a:ext cx="330200" cy="7397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56422580-C92C-5347-9F2D-5A6758673ABF}"/>
                </a:ext>
              </a:extLst>
            </p:cNvPr>
            <p:cNvCxnSpPr>
              <a:stCxn id="6" idx="3"/>
              <a:endCxn id="8" idx="3"/>
            </p:cNvCxnSpPr>
            <p:nvPr/>
          </p:nvCxnSpPr>
          <p:spPr>
            <a:xfrm>
              <a:off x="2651125" y="1201738"/>
              <a:ext cx="174625" cy="1603375"/>
            </a:xfrm>
            <a:prstGeom prst="bentConnector3">
              <a:avLst>
                <a:gd name="adj1" fmla="val 23090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2">
              <a:extLst>
                <a:ext uri="{FF2B5EF4-FFF2-40B4-BE49-F238E27FC236}">
                  <a16:creationId xmlns:a16="http://schemas.microsoft.com/office/drawing/2014/main" id="{BF42C846-7606-0DD0-82B7-A66D0B439F97}"/>
                </a:ext>
              </a:extLst>
            </p:cNvPr>
            <p:cNvCxnSpPr>
              <a:cxnSpLocks/>
              <a:stCxn id="7" idx="1"/>
              <a:endCxn id="5" idx="1"/>
            </p:cNvCxnSpPr>
            <p:nvPr/>
          </p:nvCxnSpPr>
          <p:spPr>
            <a:xfrm rot="10800000" flipV="1">
              <a:off x="1758950" y="1916113"/>
              <a:ext cx="12700" cy="238601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80EDDF46-FA12-38D8-0A57-1511A72EA529}"/>
                </a:ext>
              </a:extLst>
            </p:cNvPr>
            <p:cNvCxnSpPr>
              <a:stCxn id="10" idx="3"/>
              <a:endCxn id="14" idx="3"/>
            </p:cNvCxnSpPr>
            <p:nvPr/>
          </p:nvCxnSpPr>
          <p:spPr>
            <a:xfrm>
              <a:off x="2651125" y="3554413"/>
              <a:ext cx="165100" cy="2957512"/>
            </a:xfrm>
            <a:prstGeom prst="bentConnector3">
              <a:avLst>
                <a:gd name="adj1" fmla="val 66153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2782EA8-32ED-D803-7E2C-67975569A474}"/>
                </a:ext>
              </a:extLst>
            </p:cNvPr>
            <p:cNvSpPr txBox="1"/>
            <p:nvPr/>
          </p:nvSpPr>
          <p:spPr>
            <a:xfrm>
              <a:off x="3094865" y="1422400"/>
              <a:ext cx="353943" cy="984250"/>
            </a:xfrm>
            <a:prstGeom prst="rect">
              <a:avLst/>
            </a:prstGeom>
            <a:noFill/>
            <a:ln w="12700">
              <a:noFill/>
            </a:ln>
          </p:spPr>
          <p:txBody>
            <a:bodyPr vert="eaVert" wrap="square" rtlCol="0">
              <a:spAutoFit/>
            </a:bodyPr>
            <a:lstStyle/>
            <a:p>
              <a:r>
                <a:rPr lang="zh-CN" altLang="en-US" sz="1100" b="1" dirty="0"/>
                <a:t>未在规定周期</a:t>
              </a:r>
            </a:p>
          </p:txBody>
        </p:sp>
        <p:sp>
          <p:nvSpPr>
            <p:cNvPr id="49" name="文本框 48">
              <a:extLst>
                <a:ext uri="{FF2B5EF4-FFF2-40B4-BE49-F238E27FC236}">
                  <a16:creationId xmlns:a16="http://schemas.microsoft.com/office/drawing/2014/main" id="{85C38592-1B51-8E03-BAE0-3A0305CFE9B9}"/>
                </a:ext>
              </a:extLst>
            </p:cNvPr>
            <p:cNvSpPr txBox="1"/>
            <p:nvPr/>
          </p:nvSpPr>
          <p:spPr>
            <a:xfrm>
              <a:off x="1352102" y="1376363"/>
              <a:ext cx="914401" cy="261610"/>
            </a:xfrm>
            <a:prstGeom prst="rect">
              <a:avLst/>
            </a:prstGeom>
            <a:noFill/>
            <a:ln w="12700">
              <a:noFill/>
            </a:ln>
          </p:spPr>
          <p:txBody>
            <a:bodyPr wrap="square" rtlCol="0">
              <a:spAutoFit/>
            </a:bodyPr>
            <a:lstStyle/>
            <a:p>
              <a:r>
                <a:rPr lang="zh-CN" altLang="en-US" sz="1100" b="1" dirty="0"/>
                <a:t>在规定周期</a:t>
              </a:r>
            </a:p>
          </p:txBody>
        </p:sp>
        <p:sp>
          <p:nvSpPr>
            <p:cNvPr id="50" name="文本框 49">
              <a:extLst>
                <a:ext uri="{FF2B5EF4-FFF2-40B4-BE49-F238E27FC236}">
                  <a16:creationId xmlns:a16="http://schemas.microsoft.com/office/drawing/2014/main" id="{18058582-1497-B99B-58E9-3967012FFB5D}"/>
                </a:ext>
              </a:extLst>
            </p:cNvPr>
            <p:cNvSpPr txBox="1"/>
            <p:nvPr/>
          </p:nvSpPr>
          <p:spPr>
            <a:xfrm>
              <a:off x="2350639" y="3771270"/>
              <a:ext cx="495748" cy="261610"/>
            </a:xfrm>
            <a:prstGeom prst="rect">
              <a:avLst/>
            </a:prstGeom>
            <a:noFill/>
            <a:ln w="12700">
              <a:noFill/>
            </a:ln>
          </p:spPr>
          <p:txBody>
            <a:bodyPr wrap="square" rtlCol="0">
              <a:spAutoFit/>
            </a:bodyPr>
            <a:lstStyle/>
            <a:p>
              <a:r>
                <a:rPr lang="zh-CN" altLang="en-US" sz="1100" b="1" dirty="0"/>
                <a:t>变温</a:t>
              </a:r>
            </a:p>
          </p:txBody>
        </p:sp>
        <p:sp>
          <p:nvSpPr>
            <p:cNvPr id="52" name="文本框 51">
              <a:extLst>
                <a:ext uri="{FF2B5EF4-FFF2-40B4-BE49-F238E27FC236}">
                  <a16:creationId xmlns:a16="http://schemas.microsoft.com/office/drawing/2014/main" id="{02077AD3-60EF-D9E0-E364-907499D6D779}"/>
                </a:ext>
              </a:extLst>
            </p:cNvPr>
            <p:cNvSpPr txBox="1"/>
            <p:nvPr/>
          </p:nvSpPr>
          <p:spPr>
            <a:xfrm>
              <a:off x="3747328" y="4200525"/>
              <a:ext cx="353943" cy="568325"/>
            </a:xfrm>
            <a:prstGeom prst="rect">
              <a:avLst/>
            </a:prstGeom>
            <a:noFill/>
            <a:ln w="12700">
              <a:noFill/>
            </a:ln>
          </p:spPr>
          <p:txBody>
            <a:bodyPr vert="eaVert" wrap="square" rtlCol="0">
              <a:spAutoFit/>
            </a:bodyPr>
            <a:lstStyle/>
            <a:p>
              <a:r>
                <a:rPr lang="zh-CN" altLang="en-US" sz="1100" b="1" dirty="0"/>
                <a:t>未变温</a:t>
              </a:r>
            </a:p>
          </p:txBody>
        </p:sp>
        <p:sp>
          <p:nvSpPr>
            <p:cNvPr id="53" name="文本框 52">
              <a:extLst>
                <a:ext uri="{FF2B5EF4-FFF2-40B4-BE49-F238E27FC236}">
                  <a16:creationId xmlns:a16="http://schemas.microsoft.com/office/drawing/2014/main" id="{8065EE57-D63E-B8F3-739B-6FD782856B7C}"/>
                </a:ext>
              </a:extLst>
            </p:cNvPr>
            <p:cNvSpPr txBox="1"/>
            <p:nvPr/>
          </p:nvSpPr>
          <p:spPr>
            <a:xfrm>
              <a:off x="1283466" y="4749169"/>
              <a:ext cx="873111" cy="261610"/>
            </a:xfrm>
            <a:prstGeom prst="rect">
              <a:avLst/>
            </a:prstGeom>
            <a:noFill/>
            <a:ln w="12700">
              <a:noFill/>
            </a:ln>
          </p:spPr>
          <p:txBody>
            <a:bodyPr wrap="square" rtlCol="0">
              <a:spAutoFit/>
            </a:bodyPr>
            <a:lstStyle/>
            <a:p>
              <a:r>
                <a:rPr lang="zh-CN" altLang="en-US" sz="1100" b="1" dirty="0"/>
                <a:t>满足条件</a:t>
              </a:r>
            </a:p>
          </p:txBody>
        </p:sp>
        <p:sp>
          <p:nvSpPr>
            <p:cNvPr id="54" name="文本框 53">
              <a:extLst>
                <a:ext uri="{FF2B5EF4-FFF2-40B4-BE49-F238E27FC236}">
                  <a16:creationId xmlns:a16="http://schemas.microsoft.com/office/drawing/2014/main" id="{D78DE851-2883-E722-AEBD-D315C5851AA4}"/>
                </a:ext>
              </a:extLst>
            </p:cNvPr>
            <p:cNvSpPr txBox="1"/>
            <p:nvPr/>
          </p:nvSpPr>
          <p:spPr>
            <a:xfrm>
              <a:off x="2598513" y="4743777"/>
              <a:ext cx="945968" cy="261610"/>
            </a:xfrm>
            <a:prstGeom prst="rect">
              <a:avLst/>
            </a:prstGeom>
            <a:noFill/>
            <a:ln w="12700">
              <a:noFill/>
            </a:ln>
          </p:spPr>
          <p:txBody>
            <a:bodyPr wrap="square" rtlCol="0">
              <a:spAutoFit/>
            </a:bodyPr>
            <a:lstStyle/>
            <a:p>
              <a:r>
                <a:rPr lang="zh-CN" altLang="en-US" sz="1100" b="1" dirty="0"/>
                <a:t>不满足条件</a:t>
              </a:r>
            </a:p>
          </p:txBody>
        </p:sp>
      </p:grpSp>
      <p:grpSp>
        <p:nvGrpSpPr>
          <p:cNvPr id="59" name="组合 58">
            <a:extLst>
              <a:ext uri="{FF2B5EF4-FFF2-40B4-BE49-F238E27FC236}">
                <a16:creationId xmlns:a16="http://schemas.microsoft.com/office/drawing/2014/main" id="{84DA274C-56A6-5A0C-873C-DB5082BE7D3B}"/>
              </a:ext>
            </a:extLst>
          </p:cNvPr>
          <p:cNvGrpSpPr/>
          <p:nvPr/>
        </p:nvGrpSpPr>
        <p:grpSpPr>
          <a:xfrm>
            <a:off x="6921412" y="397200"/>
            <a:ext cx="5238925" cy="3126420"/>
            <a:chOff x="6183867" y="2064979"/>
            <a:chExt cx="5238925" cy="3126420"/>
          </a:xfrm>
        </p:grpSpPr>
        <p:sp>
          <p:nvSpPr>
            <p:cNvPr id="60" name="矩形 59">
              <a:extLst>
                <a:ext uri="{FF2B5EF4-FFF2-40B4-BE49-F238E27FC236}">
                  <a16:creationId xmlns:a16="http://schemas.microsoft.com/office/drawing/2014/main" id="{8CC31228-3D0C-6362-A53C-4E5675F19CB1}"/>
                </a:ext>
              </a:extLst>
            </p:cNvPr>
            <p:cNvSpPr/>
            <p:nvPr/>
          </p:nvSpPr>
          <p:spPr>
            <a:xfrm>
              <a:off x="8261792" y="206497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触发条件</a:t>
              </a:r>
            </a:p>
          </p:txBody>
        </p:sp>
        <p:sp>
          <p:nvSpPr>
            <p:cNvPr id="61" name="矩形 60">
              <a:extLst>
                <a:ext uri="{FF2B5EF4-FFF2-40B4-BE49-F238E27FC236}">
                  <a16:creationId xmlns:a16="http://schemas.microsoft.com/office/drawing/2014/main" id="{1D89DE4C-31AC-4750-6A05-5907837AB8FE}"/>
                </a:ext>
              </a:extLst>
            </p:cNvPr>
            <p:cNvSpPr/>
            <p:nvPr/>
          </p:nvSpPr>
          <p:spPr>
            <a:xfrm>
              <a:off x="6734831" y="298973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计算原算法成本</a:t>
              </a:r>
            </a:p>
          </p:txBody>
        </p:sp>
        <p:sp>
          <p:nvSpPr>
            <p:cNvPr id="62" name="矩形 61">
              <a:extLst>
                <a:ext uri="{FF2B5EF4-FFF2-40B4-BE49-F238E27FC236}">
                  <a16:creationId xmlns:a16="http://schemas.microsoft.com/office/drawing/2014/main" id="{B376B290-14AB-4137-AF8B-CD68C558AC8B}"/>
                </a:ext>
              </a:extLst>
            </p:cNvPr>
            <p:cNvSpPr/>
            <p:nvPr/>
          </p:nvSpPr>
          <p:spPr>
            <a:xfrm>
              <a:off x="8261792" y="298973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计算目标算法成本</a:t>
              </a:r>
            </a:p>
          </p:txBody>
        </p:sp>
        <p:sp>
          <p:nvSpPr>
            <p:cNvPr id="63" name="矩形 62">
              <a:extLst>
                <a:ext uri="{FF2B5EF4-FFF2-40B4-BE49-F238E27FC236}">
                  <a16:creationId xmlns:a16="http://schemas.microsoft.com/office/drawing/2014/main" id="{BF31D8F5-272B-493D-51B0-CF6CDBD93DDF}"/>
                </a:ext>
              </a:extLst>
            </p:cNvPr>
            <p:cNvSpPr/>
            <p:nvPr/>
          </p:nvSpPr>
          <p:spPr>
            <a:xfrm>
              <a:off x="9788753" y="298973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计算更换算法成本</a:t>
              </a:r>
            </a:p>
          </p:txBody>
        </p:sp>
        <p:cxnSp>
          <p:nvCxnSpPr>
            <p:cNvPr id="64" name="直接箭头连接符 63">
              <a:extLst>
                <a:ext uri="{FF2B5EF4-FFF2-40B4-BE49-F238E27FC236}">
                  <a16:creationId xmlns:a16="http://schemas.microsoft.com/office/drawing/2014/main" id="{A7B84ED2-08EB-B568-0C6F-6C3CA8E24A01}"/>
                </a:ext>
              </a:extLst>
            </p:cNvPr>
            <p:cNvCxnSpPr>
              <a:stCxn id="60" idx="2"/>
              <a:endCxn id="62" idx="0"/>
            </p:cNvCxnSpPr>
            <p:nvPr/>
          </p:nvCxnSpPr>
          <p:spPr>
            <a:xfrm>
              <a:off x="8803330" y="2562129"/>
              <a:ext cx="0" cy="4276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132">
              <a:extLst>
                <a:ext uri="{FF2B5EF4-FFF2-40B4-BE49-F238E27FC236}">
                  <a16:creationId xmlns:a16="http://schemas.microsoft.com/office/drawing/2014/main" id="{14345616-491E-2B4A-849F-BE76A6E62283}"/>
                </a:ext>
              </a:extLst>
            </p:cNvPr>
            <p:cNvCxnSpPr>
              <a:stCxn id="60" idx="2"/>
              <a:endCxn id="61" idx="0"/>
            </p:cNvCxnSpPr>
            <p:nvPr/>
          </p:nvCxnSpPr>
          <p:spPr>
            <a:xfrm rot="5400000">
              <a:off x="7826047" y="2012452"/>
              <a:ext cx="427607" cy="152696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134">
              <a:extLst>
                <a:ext uri="{FF2B5EF4-FFF2-40B4-BE49-F238E27FC236}">
                  <a16:creationId xmlns:a16="http://schemas.microsoft.com/office/drawing/2014/main" id="{3A7AD309-12CD-CB53-8B69-A5C4A6795449}"/>
                </a:ext>
              </a:extLst>
            </p:cNvPr>
            <p:cNvCxnSpPr>
              <a:stCxn id="60" idx="2"/>
              <a:endCxn id="63" idx="0"/>
            </p:cNvCxnSpPr>
            <p:nvPr/>
          </p:nvCxnSpPr>
          <p:spPr>
            <a:xfrm rot="16200000" flipH="1">
              <a:off x="9353007" y="2012451"/>
              <a:ext cx="427607" cy="152696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86C8D6E0-A60D-4416-EC6F-7195D3AEB94A}"/>
                </a:ext>
              </a:extLst>
            </p:cNvPr>
            <p:cNvSpPr/>
            <p:nvPr/>
          </p:nvSpPr>
          <p:spPr>
            <a:xfrm>
              <a:off x="7498311" y="469424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不更换压缩算法</a:t>
              </a:r>
            </a:p>
          </p:txBody>
        </p:sp>
        <p:sp>
          <p:nvSpPr>
            <p:cNvPr id="68" name="流程图: 决策 67">
              <a:extLst>
                <a:ext uri="{FF2B5EF4-FFF2-40B4-BE49-F238E27FC236}">
                  <a16:creationId xmlns:a16="http://schemas.microsoft.com/office/drawing/2014/main" id="{E17CD7B3-E9EA-0DFF-EBA9-019DA64E648F}"/>
                </a:ext>
              </a:extLst>
            </p:cNvPr>
            <p:cNvSpPr/>
            <p:nvPr/>
          </p:nvSpPr>
          <p:spPr>
            <a:xfrm>
              <a:off x="8390517" y="3914493"/>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69" name="直接箭头连接符 68">
              <a:extLst>
                <a:ext uri="{FF2B5EF4-FFF2-40B4-BE49-F238E27FC236}">
                  <a16:creationId xmlns:a16="http://schemas.microsoft.com/office/drawing/2014/main" id="{D3C7BD4E-E8DA-FC09-C0AC-3D7ED0D254D6}"/>
                </a:ext>
              </a:extLst>
            </p:cNvPr>
            <p:cNvCxnSpPr>
              <a:stCxn id="62" idx="2"/>
              <a:endCxn id="68" idx="0"/>
            </p:cNvCxnSpPr>
            <p:nvPr/>
          </p:nvCxnSpPr>
          <p:spPr>
            <a:xfrm flipH="1">
              <a:off x="8803329" y="3486886"/>
              <a:ext cx="1" cy="4276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肘形连接符 140">
              <a:extLst>
                <a:ext uri="{FF2B5EF4-FFF2-40B4-BE49-F238E27FC236}">
                  <a16:creationId xmlns:a16="http://schemas.microsoft.com/office/drawing/2014/main" id="{A045B8AE-51B4-78E4-6A93-BEA5B574D3FE}"/>
                </a:ext>
              </a:extLst>
            </p:cNvPr>
            <p:cNvCxnSpPr>
              <a:stCxn id="61" idx="2"/>
              <a:endCxn id="68" idx="0"/>
            </p:cNvCxnSpPr>
            <p:nvPr/>
          </p:nvCxnSpPr>
          <p:spPr>
            <a:xfrm rot="16200000" flipH="1">
              <a:off x="7826046" y="2937209"/>
              <a:ext cx="427607" cy="152696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142">
              <a:extLst>
                <a:ext uri="{FF2B5EF4-FFF2-40B4-BE49-F238E27FC236}">
                  <a16:creationId xmlns:a16="http://schemas.microsoft.com/office/drawing/2014/main" id="{2AB21094-0418-A4F7-71FD-8D9A923A0AD6}"/>
                </a:ext>
              </a:extLst>
            </p:cNvPr>
            <p:cNvCxnSpPr>
              <a:stCxn id="63" idx="2"/>
              <a:endCxn id="68" idx="0"/>
            </p:cNvCxnSpPr>
            <p:nvPr/>
          </p:nvCxnSpPr>
          <p:spPr>
            <a:xfrm rot="5400000">
              <a:off x="9353007" y="2937208"/>
              <a:ext cx="427607" cy="1526962"/>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肘形连接符 144">
              <a:extLst>
                <a:ext uri="{FF2B5EF4-FFF2-40B4-BE49-F238E27FC236}">
                  <a16:creationId xmlns:a16="http://schemas.microsoft.com/office/drawing/2014/main" id="{0D8E5365-7EA8-7F72-25BA-3F70719E2C0D}"/>
                </a:ext>
              </a:extLst>
            </p:cNvPr>
            <p:cNvCxnSpPr>
              <a:stCxn id="68" idx="1"/>
              <a:endCxn id="67" idx="0"/>
            </p:cNvCxnSpPr>
            <p:nvPr/>
          </p:nvCxnSpPr>
          <p:spPr>
            <a:xfrm rot="10800000" flipV="1">
              <a:off x="8039849" y="4171945"/>
              <a:ext cx="350668" cy="52230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2CF39F6A-FC89-A78B-676E-2287A09D026B}"/>
                </a:ext>
              </a:extLst>
            </p:cNvPr>
            <p:cNvSpPr/>
            <p:nvPr/>
          </p:nvSpPr>
          <p:spPr>
            <a:xfrm>
              <a:off x="9025272" y="4694248"/>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更换压缩算法</a:t>
              </a:r>
            </a:p>
          </p:txBody>
        </p:sp>
        <p:cxnSp>
          <p:nvCxnSpPr>
            <p:cNvPr id="74" name="肘形连接符 148">
              <a:extLst>
                <a:ext uri="{FF2B5EF4-FFF2-40B4-BE49-F238E27FC236}">
                  <a16:creationId xmlns:a16="http://schemas.microsoft.com/office/drawing/2014/main" id="{8EC00F5A-3126-9CFB-787C-22A4F4FD56F4}"/>
                </a:ext>
              </a:extLst>
            </p:cNvPr>
            <p:cNvCxnSpPr>
              <a:stCxn id="68" idx="3"/>
              <a:endCxn id="73" idx="0"/>
            </p:cNvCxnSpPr>
            <p:nvPr/>
          </p:nvCxnSpPr>
          <p:spPr>
            <a:xfrm>
              <a:off x="9216141" y="4171946"/>
              <a:ext cx="350669" cy="52230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BFDFD082-E0FF-E25F-64AF-65ABA49D620B}"/>
                </a:ext>
              </a:extLst>
            </p:cNvPr>
            <p:cNvSpPr txBox="1"/>
            <p:nvPr/>
          </p:nvSpPr>
          <p:spPr>
            <a:xfrm>
              <a:off x="6183867" y="3925724"/>
              <a:ext cx="2397520" cy="246221"/>
            </a:xfrm>
            <a:prstGeom prst="rect">
              <a:avLst/>
            </a:prstGeom>
            <a:noFill/>
          </p:spPr>
          <p:txBody>
            <a:bodyPr wrap="square" rtlCol="0">
              <a:spAutoFit/>
            </a:bodyPr>
            <a:lstStyle/>
            <a:p>
              <a:r>
                <a:rPr lang="zh-CN" altLang="en-US" sz="1000" b="1" dirty="0"/>
                <a:t>原算法成本</a:t>
              </a:r>
              <a:r>
                <a:rPr lang="en-US" altLang="zh-CN" sz="1000" b="1" dirty="0"/>
                <a:t> &lt;= </a:t>
              </a:r>
              <a:r>
                <a:rPr lang="zh-CN" altLang="en-US" sz="1000" b="1" dirty="0"/>
                <a:t>目标算法成本</a:t>
              </a:r>
              <a:r>
                <a:rPr lang="en-US" altLang="zh-CN" sz="1000" b="1" dirty="0"/>
                <a:t>+</a:t>
              </a:r>
              <a:r>
                <a:rPr lang="zh-CN" altLang="en-US" sz="1000" b="1" dirty="0"/>
                <a:t>更换成本</a:t>
              </a:r>
            </a:p>
          </p:txBody>
        </p:sp>
        <p:sp>
          <p:nvSpPr>
            <p:cNvPr id="76" name="文本框 75">
              <a:extLst>
                <a:ext uri="{FF2B5EF4-FFF2-40B4-BE49-F238E27FC236}">
                  <a16:creationId xmlns:a16="http://schemas.microsoft.com/office/drawing/2014/main" id="{6E5EAE01-274B-150F-8DEF-D3D1D8CCB62A}"/>
                </a:ext>
              </a:extLst>
            </p:cNvPr>
            <p:cNvSpPr txBox="1"/>
            <p:nvPr/>
          </p:nvSpPr>
          <p:spPr>
            <a:xfrm>
              <a:off x="9119604" y="3925724"/>
              <a:ext cx="2303188" cy="246221"/>
            </a:xfrm>
            <a:prstGeom prst="rect">
              <a:avLst/>
            </a:prstGeom>
            <a:noFill/>
          </p:spPr>
          <p:txBody>
            <a:bodyPr wrap="square" rtlCol="0">
              <a:spAutoFit/>
            </a:bodyPr>
            <a:lstStyle/>
            <a:p>
              <a:r>
                <a:rPr lang="zh-CN" altLang="en-US" sz="1000" b="1" dirty="0"/>
                <a:t>原算法成本 </a:t>
              </a:r>
              <a:r>
                <a:rPr lang="en-US" altLang="zh-CN" sz="1000" b="1" dirty="0"/>
                <a:t>&lt; </a:t>
              </a:r>
              <a:r>
                <a:rPr lang="zh-CN" altLang="en-US" sz="1000" b="1" dirty="0"/>
                <a:t>目标算法成本</a:t>
              </a:r>
              <a:r>
                <a:rPr lang="en-US" altLang="zh-CN" sz="1000" b="1" dirty="0"/>
                <a:t>+</a:t>
              </a:r>
              <a:r>
                <a:rPr lang="zh-CN" altLang="en-US" sz="1000" b="1" dirty="0"/>
                <a:t>更换成本</a:t>
              </a:r>
            </a:p>
          </p:txBody>
        </p:sp>
      </p:grpSp>
      <p:sp>
        <p:nvSpPr>
          <p:cNvPr id="77" name="文本框 76">
            <a:extLst>
              <a:ext uri="{FF2B5EF4-FFF2-40B4-BE49-F238E27FC236}">
                <a16:creationId xmlns:a16="http://schemas.microsoft.com/office/drawing/2014/main" id="{8407A50A-1E49-8668-5721-4144EBA7359F}"/>
              </a:ext>
            </a:extLst>
          </p:cNvPr>
          <p:cNvSpPr txBox="1"/>
          <p:nvPr/>
        </p:nvSpPr>
        <p:spPr>
          <a:xfrm>
            <a:off x="5436258" y="451836"/>
            <a:ext cx="2476870" cy="1200329"/>
          </a:xfrm>
          <a:prstGeom prst="rect">
            <a:avLst/>
          </a:prstGeom>
          <a:noFill/>
        </p:spPr>
        <p:txBody>
          <a:bodyPr wrap="square" rtlCol="0">
            <a:spAutoFit/>
          </a:bodyPr>
          <a:lstStyle/>
          <a:p>
            <a:r>
              <a:rPr lang="zh-CN" altLang="en-US" b="1" dirty="0">
                <a:solidFill>
                  <a:srgbClr val="C00000"/>
                </a:solidFill>
              </a:rPr>
              <a:t>加上触发时机一块写到流程图上？分成两个？一个升温的，一个降温的？</a:t>
            </a:r>
          </a:p>
        </p:txBody>
      </p:sp>
      <p:pic>
        <p:nvPicPr>
          <p:cNvPr id="51" name="图片 50">
            <a:extLst>
              <a:ext uri="{FF2B5EF4-FFF2-40B4-BE49-F238E27FC236}">
                <a16:creationId xmlns:a16="http://schemas.microsoft.com/office/drawing/2014/main" id="{217CD05C-26B7-E208-880A-54C4B2F6CB7F}"/>
              </a:ext>
            </a:extLst>
          </p:cNvPr>
          <p:cNvPicPr>
            <a:picLocks noChangeAspect="1"/>
          </p:cNvPicPr>
          <p:nvPr/>
        </p:nvPicPr>
        <p:blipFill>
          <a:blip r:embed="rId2"/>
          <a:stretch>
            <a:fillRect/>
          </a:stretch>
        </p:blipFill>
        <p:spPr>
          <a:xfrm>
            <a:off x="4699213" y="3275044"/>
            <a:ext cx="3314700" cy="3248025"/>
          </a:xfrm>
          <a:prstGeom prst="rect">
            <a:avLst/>
          </a:prstGeom>
        </p:spPr>
      </p:pic>
    </p:spTree>
    <p:extLst>
      <p:ext uri="{BB962C8B-B14F-4D97-AF65-F5344CB8AC3E}">
        <p14:creationId xmlns:p14="http://schemas.microsoft.com/office/powerpoint/2010/main" val="397001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65104" y="1171410"/>
            <a:ext cx="7610955" cy="5451380"/>
            <a:chOff x="4194698" y="976544"/>
            <a:chExt cx="7610955" cy="5451380"/>
          </a:xfrm>
        </p:grpSpPr>
        <p:sp>
          <p:nvSpPr>
            <p:cNvPr id="20" name="矩形 19"/>
            <p:cNvSpPr/>
            <p:nvPr/>
          </p:nvSpPr>
          <p:spPr>
            <a:xfrm>
              <a:off x="6063447" y="97654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a:t>
              </a:r>
            </a:p>
          </p:txBody>
        </p:sp>
        <p:sp>
          <p:nvSpPr>
            <p:cNvPr id="21" name="流程图: 决策 20"/>
            <p:cNvSpPr/>
            <p:nvPr/>
          </p:nvSpPr>
          <p:spPr>
            <a:xfrm>
              <a:off x="6192173" y="1926278"/>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22" name="矩形 21"/>
            <p:cNvSpPr/>
            <p:nvPr/>
          </p:nvSpPr>
          <p:spPr>
            <a:xfrm>
              <a:off x="4194698" y="2660166"/>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更新热度</a:t>
              </a:r>
            </a:p>
          </p:txBody>
        </p:sp>
        <p:sp>
          <p:nvSpPr>
            <p:cNvPr id="23" name="流程图: 决策 22"/>
            <p:cNvSpPr/>
            <p:nvPr/>
          </p:nvSpPr>
          <p:spPr>
            <a:xfrm>
              <a:off x="8176327" y="266590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cxnSp>
          <p:nvCxnSpPr>
            <p:cNvPr id="24" name="直接箭头连接符 23"/>
            <p:cNvCxnSpPr>
              <a:endCxn id="21" idx="0"/>
            </p:cNvCxnSpPr>
            <p:nvPr/>
          </p:nvCxnSpPr>
          <p:spPr>
            <a:xfrm flipH="1">
              <a:off x="6604985" y="1477219"/>
              <a:ext cx="1" cy="4490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1" idx="1"/>
              <a:endCxn id="22" idx="0"/>
            </p:cNvCxnSpPr>
            <p:nvPr/>
          </p:nvCxnSpPr>
          <p:spPr>
            <a:xfrm rot="10800000" flipV="1">
              <a:off x="4736237" y="2183730"/>
              <a:ext cx="1455937" cy="4764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038816" y="1847914"/>
              <a:ext cx="850777" cy="246221"/>
            </a:xfrm>
            <a:prstGeom prst="rect">
              <a:avLst/>
            </a:prstGeom>
            <a:noFill/>
          </p:spPr>
          <p:txBody>
            <a:bodyPr wrap="square" rtlCol="0">
              <a:spAutoFit/>
            </a:bodyPr>
            <a:lstStyle/>
            <a:p>
              <a:r>
                <a:rPr lang="zh-CN" altLang="en-US" sz="1000" dirty="0"/>
                <a:t>命中</a:t>
              </a:r>
              <a:r>
                <a:rPr lang="en-US" altLang="zh-CN" sz="1000" dirty="0"/>
                <a:t>hotlist</a:t>
              </a:r>
              <a:endParaRPr lang="zh-CN" altLang="en-US" sz="1000" dirty="0"/>
            </a:p>
          </p:txBody>
        </p:sp>
        <p:cxnSp>
          <p:nvCxnSpPr>
            <p:cNvPr id="27" name="肘形连接符 26"/>
            <p:cNvCxnSpPr>
              <a:stCxn id="21" idx="3"/>
              <a:endCxn id="23" idx="0"/>
            </p:cNvCxnSpPr>
            <p:nvPr/>
          </p:nvCxnSpPr>
          <p:spPr>
            <a:xfrm>
              <a:off x="7017797" y="2183731"/>
              <a:ext cx="1571342" cy="4821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320377" y="1855516"/>
              <a:ext cx="1038688" cy="246221"/>
            </a:xfrm>
            <a:prstGeom prst="rect">
              <a:avLst/>
            </a:prstGeom>
            <a:noFill/>
          </p:spPr>
          <p:txBody>
            <a:bodyPr wrap="square" rtlCol="0">
              <a:spAutoFit/>
            </a:bodyPr>
            <a:lstStyle/>
            <a:p>
              <a:r>
                <a:rPr lang="zh-CN" altLang="en-US" sz="1000" dirty="0"/>
                <a:t>未命中</a:t>
              </a:r>
              <a:r>
                <a:rPr lang="en-US" altLang="zh-CN" sz="1000" dirty="0"/>
                <a:t>hotlist</a:t>
              </a:r>
              <a:endParaRPr lang="zh-CN" altLang="en-US" sz="1000" dirty="0"/>
            </a:p>
          </p:txBody>
        </p:sp>
        <p:sp>
          <p:nvSpPr>
            <p:cNvPr id="29" name="文本框 28"/>
            <p:cNvSpPr txBox="1"/>
            <p:nvPr/>
          </p:nvSpPr>
          <p:spPr>
            <a:xfrm>
              <a:off x="6751461" y="2627051"/>
              <a:ext cx="1198486" cy="246221"/>
            </a:xfrm>
            <a:prstGeom prst="rect">
              <a:avLst/>
            </a:prstGeom>
            <a:noFill/>
          </p:spPr>
          <p:txBody>
            <a:bodyPr wrap="square" rtlCol="0">
              <a:spAutoFit/>
            </a:bodyPr>
            <a:lstStyle/>
            <a:p>
              <a:r>
                <a:rPr lang="zh-CN" altLang="en-US" sz="1000" dirty="0"/>
                <a:t>命中</a:t>
              </a:r>
              <a:r>
                <a:rPr lang="en-US" altLang="zh-CN" sz="1000" dirty="0" err="1"/>
                <a:t>candidatelist</a:t>
              </a:r>
              <a:endParaRPr lang="zh-CN" altLang="en-US" sz="1000" dirty="0"/>
            </a:p>
          </p:txBody>
        </p:sp>
        <p:sp>
          <p:nvSpPr>
            <p:cNvPr id="30" name="文本框 29"/>
            <p:cNvSpPr txBox="1"/>
            <p:nvPr/>
          </p:nvSpPr>
          <p:spPr>
            <a:xfrm>
              <a:off x="9138806" y="2656295"/>
              <a:ext cx="1434487" cy="246221"/>
            </a:xfrm>
            <a:prstGeom prst="rect">
              <a:avLst/>
            </a:prstGeom>
            <a:noFill/>
          </p:spPr>
          <p:txBody>
            <a:bodyPr wrap="square" rtlCol="0">
              <a:spAutoFit/>
            </a:bodyPr>
            <a:lstStyle/>
            <a:p>
              <a:r>
                <a:rPr lang="zh-CN" altLang="en-US" sz="1000" dirty="0"/>
                <a:t>未命中</a:t>
              </a:r>
              <a:r>
                <a:rPr lang="en-US" altLang="zh-CN" sz="1000" dirty="0" err="1"/>
                <a:t>candidatelist</a:t>
              </a:r>
              <a:endParaRPr lang="zh-CN" altLang="en-US" sz="1000" dirty="0"/>
            </a:p>
          </p:txBody>
        </p:sp>
        <p:sp>
          <p:nvSpPr>
            <p:cNvPr id="31" name="流程图: 决策 30"/>
            <p:cNvSpPr/>
            <p:nvPr/>
          </p:nvSpPr>
          <p:spPr>
            <a:xfrm>
              <a:off x="9968717" y="3486269"/>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2" name="流程图: 决策 31"/>
            <p:cNvSpPr/>
            <p:nvPr/>
          </p:nvSpPr>
          <p:spPr>
            <a:xfrm>
              <a:off x="6192173" y="3483175"/>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33" name="矩形 32"/>
            <p:cNvSpPr/>
            <p:nvPr/>
          </p:nvSpPr>
          <p:spPr>
            <a:xfrm>
              <a:off x="9169336" y="510588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新访问提升至候选队列</a:t>
              </a:r>
            </a:p>
          </p:txBody>
        </p:sp>
        <p:cxnSp>
          <p:nvCxnSpPr>
            <p:cNvPr id="34" name="肘形连接符 33"/>
            <p:cNvCxnSpPr>
              <a:stCxn id="31" idx="1"/>
              <a:endCxn id="33" idx="0"/>
            </p:cNvCxnSpPr>
            <p:nvPr/>
          </p:nvCxnSpPr>
          <p:spPr>
            <a:xfrm rot="10800000" flipV="1">
              <a:off x="9710875" y="3743721"/>
              <a:ext cx="257843" cy="136216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0566477" y="4300025"/>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筛选出热度最低的节点</a:t>
              </a:r>
            </a:p>
          </p:txBody>
        </p:sp>
        <p:cxnSp>
          <p:nvCxnSpPr>
            <p:cNvPr id="36" name="肘形连接符 35"/>
            <p:cNvCxnSpPr>
              <a:stCxn id="31" idx="3"/>
              <a:endCxn id="35" idx="0"/>
            </p:cNvCxnSpPr>
            <p:nvPr/>
          </p:nvCxnSpPr>
          <p:spPr>
            <a:xfrm>
              <a:off x="10794341" y="3743722"/>
              <a:ext cx="313674" cy="55630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090722" y="3881089"/>
              <a:ext cx="1240304" cy="246221"/>
            </a:xfrm>
            <a:prstGeom prst="rect">
              <a:avLst/>
            </a:prstGeom>
            <a:noFill/>
          </p:spPr>
          <p:txBody>
            <a:bodyPr wrap="square" rtlCol="0">
              <a:spAutoFit/>
            </a:bodyPr>
            <a:lstStyle/>
            <a:p>
              <a:r>
                <a:rPr lang="en-US" altLang="zh-CN" sz="1000" dirty="0" err="1"/>
                <a:t>Candidatelist</a:t>
              </a:r>
              <a:r>
                <a:rPr lang="zh-CN" altLang="en-US" sz="1000" dirty="0"/>
                <a:t>未满</a:t>
              </a:r>
            </a:p>
          </p:txBody>
        </p:sp>
        <p:sp>
          <p:nvSpPr>
            <p:cNvPr id="38" name="文本框 37"/>
            <p:cNvSpPr txBox="1"/>
            <p:nvPr/>
          </p:nvSpPr>
          <p:spPr>
            <a:xfrm>
              <a:off x="10565349" y="3866651"/>
              <a:ext cx="1240304" cy="246221"/>
            </a:xfrm>
            <a:prstGeom prst="rect">
              <a:avLst/>
            </a:prstGeom>
            <a:noFill/>
          </p:spPr>
          <p:txBody>
            <a:bodyPr wrap="square" rtlCol="0">
              <a:spAutoFit/>
            </a:bodyPr>
            <a:lstStyle/>
            <a:p>
              <a:r>
                <a:rPr lang="en-US" altLang="zh-CN" sz="1000" dirty="0" err="1"/>
                <a:t>Candidatelist</a:t>
              </a:r>
              <a:r>
                <a:rPr lang="zh-CN" altLang="en-US" sz="1000" dirty="0"/>
                <a:t>已满</a:t>
              </a:r>
            </a:p>
          </p:txBody>
        </p:sp>
        <p:cxnSp>
          <p:nvCxnSpPr>
            <p:cNvPr id="39" name="肘形连接符 38"/>
            <p:cNvCxnSpPr>
              <a:stCxn id="35" idx="2"/>
              <a:endCxn id="33" idx="3"/>
            </p:cNvCxnSpPr>
            <p:nvPr/>
          </p:nvCxnSpPr>
          <p:spPr>
            <a:xfrm rot="5400000">
              <a:off x="10401572" y="4648014"/>
              <a:ext cx="557283" cy="85560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3" idx="1"/>
              <a:endCxn id="32" idx="0"/>
            </p:cNvCxnSpPr>
            <p:nvPr/>
          </p:nvCxnSpPr>
          <p:spPr>
            <a:xfrm rot="10800000" flipV="1">
              <a:off x="6604985" y="2923361"/>
              <a:ext cx="1571342" cy="55981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77748" y="4303903"/>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更新热度</a:t>
              </a:r>
            </a:p>
          </p:txBody>
        </p:sp>
        <p:sp>
          <p:nvSpPr>
            <p:cNvPr id="42" name="矩形 41"/>
            <p:cNvSpPr/>
            <p:nvPr/>
          </p:nvSpPr>
          <p:spPr>
            <a:xfrm>
              <a:off x="7688060" y="504903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筛选出热队列中热度最低的节点</a:t>
              </a:r>
            </a:p>
          </p:txBody>
        </p:sp>
        <p:cxnSp>
          <p:nvCxnSpPr>
            <p:cNvPr id="43" name="肘形连接符 42"/>
            <p:cNvCxnSpPr>
              <a:stCxn id="32" idx="1"/>
              <a:endCxn id="41" idx="0"/>
            </p:cNvCxnSpPr>
            <p:nvPr/>
          </p:nvCxnSpPr>
          <p:spPr>
            <a:xfrm rot="10800000" flipV="1">
              <a:off x="5819287" y="3740627"/>
              <a:ext cx="372887" cy="56327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907191" y="3437898"/>
              <a:ext cx="1198486" cy="246221"/>
            </a:xfrm>
            <a:prstGeom prst="rect">
              <a:avLst/>
            </a:prstGeom>
            <a:noFill/>
          </p:spPr>
          <p:txBody>
            <a:bodyPr wrap="square" rtlCol="0">
              <a:spAutoFit/>
            </a:bodyPr>
            <a:lstStyle/>
            <a:p>
              <a:r>
                <a:rPr lang="zh-CN" altLang="en-US" sz="1000" dirty="0"/>
                <a:t>大于</a:t>
              </a:r>
              <a:r>
                <a:rPr lang="en-US" altLang="zh-CN" sz="1000" dirty="0"/>
                <a:t>threshold</a:t>
              </a:r>
              <a:endParaRPr lang="zh-CN" altLang="en-US" sz="1000" dirty="0"/>
            </a:p>
          </p:txBody>
        </p:sp>
        <p:sp>
          <p:nvSpPr>
            <p:cNvPr id="45" name="流程图: 决策 44"/>
            <p:cNvSpPr/>
            <p:nvPr/>
          </p:nvSpPr>
          <p:spPr>
            <a:xfrm>
              <a:off x="6972096" y="4266107"/>
              <a:ext cx="825624" cy="514905"/>
            </a:xfrm>
            <a:prstGeom prst="flowChartDecis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c</a:t>
              </a:r>
              <a:endParaRPr lang="zh-CN" altLang="en-US" sz="1000" dirty="0"/>
            </a:p>
          </p:txBody>
        </p:sp>
        <p:cxnSp>
          <p:nvCxnSpPr>
            <p:cNvPr id="46" name="肘形连接符 45"/>
            <p:cNvCxnSpPr>
              <a:stCxn id="32" idx="3"/>
              <a:endCxn id="45" idx="0"/>
            </p:cNvCxnSpPr>
            <p:nvPr/>
          </p:nvCxnSpPr>
          <p:spPr>
            <a:xfrm>
              <a:off x="7017797" y="3740628"/>
              <a:ext cx="367111"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3" idx="3"/>
              <a:endCxn id="31" idx="0"/>
            </p:cNvCxnSpPr>
            <p:nvPr/>
          </p:nvCxnSpPr>
          <p:spPr>
            <a:xfrm>
              <a:off x="9001951" y="2923362"/>
              <a:ext cx="1379578" cy="56290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053303" y="5049039"/>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新访问提升至热队列</a:t>
              </a:r>
            </a:p>
          </p:txBody>
        </p:sp>
        <p:sp>
          <p:nvSpPr>
            <p:cNvPr id="49" name="文本框 48"/>
            <p:cNvSpPr txBox="1"/>
            <p:nvPr/>
          </p:nvSpPr>
          <p:spPr>
            <a:xfrm>
              <a:off x="5281105" y="3464904"/>
              <a:ext cx="1295399" cy="246221"/>
            </a:xfrm>
            <a:prstGeom prst="rect">
              <a:avLst/>
            </a:prstGeom>
            <a:noFill/>
          </p:spPr>
          <p:txBody>
            <a:bodyPr wrap="square" rtlCol="0">
              <a:spAutoFit/>
            </a:bodyPr>
            <a:lstStyle/>
            <a:p>
              <a:r>
                <a:rPr lang="zh-CN" altLang="en-US" sz="1000" dirty="0"/>
                <a:t>不大于</a:t>
              </a:r>
              <a:r>
                <a:rPr lang="en-US" altLang="zh-CN" sz="1000" dirty="0"/>
                <a:t>threshold</a:t>
              </a:r>
              <a:endParaRPr lang="zh-CN" altLang="en-US" sz="1000" dirty="0"/>
            </a:p>
          </p:txBody>
        </p:sp>
        <p:cxnSp>
          <p:nvCxnSpPr>
            <p:cNvPr id="50" name="肘形连接符 49"/>
            <p:cNvCxnSpPr>
              <a:stCxn id="45" idx="1"/>
              <a:endCxn id="48" idx="0"/>
            </p:cNvCxnSpPr>
            <p:nvPr/>
          </p:nvCxnSpPr>
          <p:spPr>
            <a:xfrm rot="10800000" flipV="1">
              <a:off x="6594842" y="4523559"/>
              <a:ext cx="377255"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45" idx="3"/>
              <a:endCxn id="42" idx="0"/>
            </p:cNvCxnSpPr>
            <p:nvPr/>
          </p:nvCxnSpPr>
          <p:spPr>
            <a:xfrm>
              <a:off x="7797720" y="4523560"/>
              <a:ext cx="431878" cy="52547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688060" y="5930774"/>
              <a:ext cx="1083075" cy="4971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筛选出的节点下降至候选队列</a:t>
              </a:r>
            </a:p>
          </p:txBody>
        </p:sp>
        <p:cxnSp>
          <p:nvCxnSpPr>
            <p:cNvPr id="53" name="直接箭头连接符 52"/>
            <p:cNvCxnSpPr>
              <a:stCxn id="42" idx="1"/>
              <a:endCxn id="48" idx="3"/>
            </p:cNvCxnSpPr>
            <p:nvPr/>
          </p:nvCxnSpPr>
          <p:spPr>
            <a:xfrm flipH="1">
              <a:off x="7136378" y="5297614"/>
              <a:ext cx="55168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217040" y="4616579"/>
              <a:ext cx="784911" cy="246221"/>
            </a:xfrm>
            <a:prstGeom prst="rect">
              <a:avLst/>
            </a:prstGeom>
            <a:noFill/>
          </p:spPr>
          <p:txBody>
            <a:bodyPr wrap="square" rtlCol="0">
              <a:spAutoFit/>
            </a:bodyPr>
            <a:lstStyle/>
            <a:p>
              <a:r>
                <a:rPr lang="en-US" altLang="zh-CN" sz="1000" dirty="0"/>
                <a:t>Hotlist</a:t>
              </a:r>
              <a:r>
                <a:rPr lang="zh-CN" altLang="en-US" sz="1000" dirty="0"/>
                <a:t>已满</a:t>
              </a:r>
            </a:p>
          </p:txBody>
        </p:sp>
        <p:sp>
          <p:nvSpPr>
            <p:cNvPr id="55" name="文本框 54"/>
            <p:cNvSpPr txBox="1"/>
            <p:nvPr/>
          </p:nvSpPr>
          <p:spPr>
            <a:xfrm>
              <a:off x="6561030" y="4638973"/>
              <a:ext cx="784911" cy="246221"/>
            </a:xfrm>
            <a:prstGeom prst="rect">
              <a:avLst/>
            </a:prstGeom>
            <a:noFill/>
          </p:spPr>
          <p:txBody>
            <a:bodyPr wrap="square" rtlCol="0">
              <a:spAutoFit/>
            </a:bodyPr>
            <a:lstStyle/>
            <a:p>
              <a:r>
                <a:rPr lang="en-US" altLang="zh-CN" sz="1000" dirty="0"/>
                <a:t>Hotlist</a:t>
              </a:r>
              <a:r>
                <a:rPr lang="zh-CN" altLang="en-US" sz="1000" dirty="0"/>
                <a:t>未满</a:t>
              </a:r>
            </a:p>
          </p:txBody>
        </p:sp>
        <p:cxnSp>
          <p:nvCxnSpPr>
            <p:cNvPr id="56" name="直接箭头连接符 55"/>
            <p:cNvCxnSpPr>
              <a:stCxn id="42" idx="2"/>
              <a:endCxn id="52" idx="0"/>
            </p:cNvCxnSpPr>
            <p:nvPr/>
          </p:nvCxnSpPr>
          <p:spPr>
            <a:xfrm>
              <a:off x="8229598" y="5546189"/>
              <a:ext cx="0" cy="384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5096891" y="593738"/>
            <a:ext cx="3293615" cy="923330"/>
          </a:xfrm>
          <a:prstGeom prst="rect">
            <a:avLst/>
          </a:prstGeom>
          <a:noFill/>
        </p:spPr>
        <p:txBody>
          <a:bodyPr wrap="square" rtlCol="0">
            <a:spAutoFit/>
          </a:bodyPr>
          <a:lstStyle/>
          <a:p>
            <a:r>
              <a:rPr lang="en-US" altLang="zh-CN" b="1" dirty="0">
                <a:solidFill>
                  <a:srgbClr val="C00000"/>
                </a:solidFill>
              </a:rPr>
              <a:t>1</a:t>
            </a:r>
            <a:r>
              <a:rPr lang="zh-CN" altLang="en-US" b="1" dirty="0">
                <a:solidFill>
                  <a:srgbClr val="C00000"/>
                </a:solidFill>
              </a:rPr>
              <a:t>、数据温度识别流程图</a:t>
            </a:r>
            <a:endParaRPr lang="en-US" altLang="zh-CN" b="1" dirty="0">
              <a:solidFill>
                <a:srgbClr val="C00000"/>
              </a:solidFill>
            </a:endParaRPr>
          </a:p>
          <a:p>
            <a:endParaRPr lang="en-US" altLang="zh-CN" b="1" dirty="0">
              <a:solidFill>
                <a:srgbClr val="C00000"/>
              </a:solidFill>
            </a:endParaRPr>
          </a:p>
          <a:p>
            <a:r>
              <a:rPr lang="en-US" altLang="zh-CN" b="1" dirty="0">
                <a:solidFill>
                  <a:srgbClr val="C00000"/>
                </a:solidFill>
              </a:rPr>
              <a:t>2</a:t>
            </a:r>
            <a:r>
              <a:rPr lang="zh-CN" altLang="en-US" b="1" dirty="0">
                <a:solidFill>
                  <a:srgbClr val="C00000"/>
                </a:solidFill>
              </a:rPr>
              <a:t>、压缩算法分配流程图</a:t>
            </a:r>
            <a:endParaRPr lang="en-US" altLang="zh-CN" b="1" dirty="0">
              <a:solidFill>
                <a:srgbClr val="C00000"/>
              </a:solidFill>
            </a:endParaRPr>
          </a:p>
        </p:txBody>
      </p:sp>
    </p:spTree>
    <p:extLst>
      <p:ext uri="{BB962C8B-B14F-4D97-AF65-F5344CB8AC3E}">
        <p14:creationId xmlns:p14="http://schemas.microsoft.com/office/powerpoint/2010/main" val="3477661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085" y="266330"/>
            <a:ext cx="11532094" cy="6355586"/>
          </a:xfrm>
          <a:prstGeom prst="rect">
            <a:avLst/>
          </a:prstGeom>
          <a:noFill/>
        </p:spPr>
        <p:txBody>
          <a:bodyPr wrap="square" rtlCol="0">
            <a:spAutoFit/>
          </a:bodyPr>
          <a:lstStyle/>
          <a:p>
            <a:r>
              <a:rPr lang="zh-CN" altLang="en-US" sz="1100" dirty="0"/>
              <a:t>摘要：不断上升的数据爆炸现象为存储系统的可持续存储能力带来了巨大压力。通过使用数据压缩等缩减技术可以有效地减少数据的存储占用空间。</a:t>
            </a:r>
          </a:p>
          <a:p>
            <a:r>
              <a:rPr lang="zh-CN" altLang="en-US" sz="1100" dirty="0"/>
              <a:t>在一系列数据缩减技术中，数据压缩已经成为了主流的数据缩减方式。虽然数据压缩减少了数据存储大小，但是它在</a:t>
            </a:r>
            <a:r>
              <a:rPr lang="en-US" altLang="zh-CN" sz="1100" dirty="0" err="1"/>
              <a:t>io</a:t>
            </a:r>
            <a:r>
              <a:rPr lang="zh-CN" altLang="en-US" sz="1100" dirty="0"/>
              <a:t>路径上引入了明显的处理开销，这会导致系统性能的降低。</a:t>
            </a:r>
          </a:p>
          <a:p>
            <a:r>
              <a:rPr lang="zh-CN" altLang="en-US" sz="1100" dirty="0"/>
              <a:t>目前的存储系统往往通过使用固定压缩算法来减少存储占用，并没有考虑数据的可压缩性以及数据冷热性的动态变化，导致存储系统的存储性能和系统性能往往不能达成平衡。？？</a:t>
            </a:r>
          </a:p>
          <a:p>
            <a:r>
              <a:rPr lang="zh-CN" altLang="en-US" sz="1100" dirty="0"/>
              <a:t>为了进一步在存储系统的存储性能与系统性能之间进行权衡，本文提出一种名为</a:t>
            </a:r>
            <a:r>
              <a:rPr lang="en-US" altLang="zh-CN" sz="1100" dirty="0"/>
              <a:t>HEC</a:t>
            </a:r>
            <a:r>
              <a:rPr lang="zh-CN" altLang="en-US" sz="1100" dirty="0"/>
              <a:t>的基于数据温度的动态弹性</a:t>
            </a:r>
            <a:r>
              <a:rPr lang="en-US" altLang="zh-CN" sz="1100" dirty="0"/>
              <a:t>/</a:t>
            </a:r>
            <a:r>
              <a:rPr lang="zh-CN" altLang="en-US" sz="1100" dirty="0"/>
              <a:t>自适应压缩处理方案。通过利用数据访问的冷热特性与不同压缩算法之间的性能差异，来动态的对数据应用的压缩算法进行分配与调整。</a:t>
            </a:r>
          </a:p>
          <a:p>
            <a:r>
              <a:rPr lang="zh-CN" altLang="en-US" sz="1100" dirty="0"/>
              <a:t>为了避免不必要的压缩，我们提出一种根据数据的冷热特性与可压缩性来自适应分配压缩算法的机制，通过压缩性能权重与数据冷热特性结合，来为不同时期的数据分配最佳压缩算法。</a:t>
            </a:r>
          </a:p>
          <a:p>
            <a:r>
              <a:rPr lang="zh-CN" altLang="en-US" sz="1100" dirty="0"/>
              <a:t>为了动态适应系统运行期间的工作负载变化，我们设计了一种基于成本模型的压缩算法在线调整机制，来根据不同的负载情况动态调整数据压缩方式</a:t>
            </a:r>
          </a:p>
          <a:p>
            <a:r>
              <a:rPr lang="zh-CN" altLang="en-US" sz="1100" dirty="0"/>
              <a:t>在</a:t>
            </a:r>
            <a:r>
              <a:rPr lang="en-US" altLang="zh-CN" sz="1100" dirty="0"/>
              <a:t>HEC</a:t>
            </a:r>
            <a:r>
              <a:rPr lang="zh-CN" altLang="en-US" sz="1100" dirty="0"/>
              <a:t>的仿真实验中的结果表明</a:t>
            </a:r>
            <a:r>
              <a:rPr lang="en-US" altLang="zh-CN" sz="1100" dirty="0"/>
              <a:t>(</a:t>
            </a:r>
            <a:r>
              <a:rPr lang="zh-CN" altLang="en-US" sz="1100" dirty="0"/>
              <a:t>根据在</a:t>
            </a:r>
            <a:r>
              <a:rPr lang="en-US" altLang="zh-CN" sz="1100" dirty="0" err="1"/>
              <a:t>zipf</a:t>
            </a:r>
            <a:r>
              <a:rPr lang="zh-CN" altLang="en-US" sz="1100" dirty="0"/>
              <a:t>定律与</a:t>
            </a:r>
            <a:r>
              <a:rPr lang="en-US" altLang="zh-CN" sz="1100" dirty="0"/>
              <a:t>MSR-Cambridge trace</a:t>
            </a:r>
            <a:r>
              <a:rPr lang="zh-CN" altLang="en-US" sz="1100" dirty="0"/>
              <a:t>的实验中的结果表明</a:t>
            </a:r>
            <a:r>
              <a:rPr lang="en-US" altLang="zh-CN" sz="1100" dirty="0"/>
              <a:t>)</a:t>
            </a:r>
            <a:r>
              <a:rPr lang="zh-CN" altLang="en-US" sz="1100" dirty="0"/>
              <a:t>：</a:t>
            </a:r>
            <a:r>
              <a:rPr lang="en-US" altLang="zh-CN" sz="1100" dirty="0"/>
              <a:t>HEC</a:t>
            </a:r>
            <a:r>
              <a:rPr lang="zh-CN" altLang="en-US" sz="1100" dirty="0"/>
              <a:t>减少了</a:t>
            </a:r>
            <a:r>
              <a:rPr lang="en-US" altLang="zh-CN" sz="1100" dirty="0"/>
              <a:t>xx</a:t>
            </a:r>
            <a:r>
              <a:rPr lang="zh-CN" altLang="en-US" sz="1100" dirty="0"/>
              <a:t>的存储空间，平均减少</a:t>
            </a:r>
            <a:r>
              <a:rPr lang="en-US" altLang="zh-CN" sz="1100" dirty="0"/>
              <a:t>xxx</a:t>
            </a:r>
            <a:r>
              <a:rPr lang="zh-CN" altLang="en-US" sz="1100" dirty="0"/>
              <a:t>，在与使用固定压缩算法方案的对比中，</a:t>
            </a:r>
            <a:r>
              <a:rPr lang="en-US" altLang="zh-CN" sz="1100" dirty="0"/>
              <a:t>HEC</a:t>
            </a:r>
            <a:r>
              <a:rPr lang="zh-CN" altLang="en-US" sz="1100" dirty="0"/>
              <a:t>的性能优于固定的压缩方式呢，在存储占用方面，节省了</a:t>
            </a:r>
            <a:r>
              <a:rPr lang="en-US" altLang="zh-CN" sz="1100" dirty="0"/>
              <a:t>xxx</a:t>
            </a:r>
            <a:r>
              <a:rPr lang="zh-CN" altLang="en-US" sz="1100" dirty="0"/>
              <a:t>，系统性能方面提升了</a:t>
            </a:r>
            <a:r>
              <a:rPr lang="en-US" altLang="zh-CN" sz="1100" dirty="0"/>
              <a:t>xxx</a:t>
            </a:r>
          </a:p>
          <a:p>
            <a:r>
              <a:rPr lang="zh-CN" altLang="en-US" sz="1100" dirty="0"/>
              <a:t>在与不同的压缩调整方案对比中，</a:t>
            </a:r>
            <a:r>
              <a:rPr lang="en-US" altLang="zh-CN" sz="1100" dirty="0"/>
              <a:t>HEC</a:t>
            </a:r>
            <a:r>
              <a:rPr lang="zh-CN" altLang="en-US" sz="1100" dirty="0"/>
              <a:t>的性能有明显优势。在存储占用方面，节省了</a:t>
            </a:r>
            <a:r>
              <a:rPr lang="en-US" altLang="zh-CN" sz="1100" dirty="0"/>
              <a:t>xxx</a:t>
            </a:r>
            <a:r>
              <a:rPr lang="zh-CN" altLang="en-US" sz="1100" dirty="0"/>
              <a:t>，系统性能方面提升了</a:t>
            </a:r>
            <a:r>
              <a:rPr lang="en-US" altLang="zh-CN" sz="1100" dirty="0"/>
              <a:t>xxx</a:t>
            </a:r>
          </a:p>
          <a:p>
            <a:endParaRPr lang="en-US" altLang="zh-CN" sz="1100" dirty="0"/>
          </a:p>
          <a:p>
            <a:r>
              <a:rPr lang="zh-CN" altLang="en-US" sz="1100" dirty="0"/>
              <a:t>关键词：数据冷热；数据压缩；压缩算法分配；动态调整压缩算法</a:t>
            </a:r>
          </a:p>
          <a:p>
            <a:endParaRPr lang="zh-CN" altLang="en-US" sz="1100" dirty="0"/>
          </a:p>
          <a:p>
            <a:endParaRPr lang="zh-CN" altLang="en-US" sz="1100" dirty="0"/>
          </a:p>
          <a:p>
            <a:r>
              <a:rPr lang="zh-CN" altLang="en-US" sz="1100" dirty="0"/>
              <a:t>介绍</a:t>
            </a:r>
            <a:r>
              <a:rPr lang="en-US" altLang="zh-CN" sz="1100" dirty="0"/>
              <a:t>/</a:t>
            </a:r>
            <a:r>
              <a:rPr lang="zh-CN" altLang="en-US" sz="1100" dirty="0"/>
              <a:t>背景动机  </a:t>
            </a:r>
            <a:r>
              <a:rPr lang="en-US" altLang="zh-CN" sz="1100" dirty="0"/>
              <a:t>--  </a:t>
            </a:r>
            <a:r>
              <a:rPr lang="zh-CN" altLang="en-US" sz="1100" dirty="0"/>
              <a:t>开题报告上的？</a:t>
            </a:r>
          </a:p>
          <a:p>
            <a:endParaRPr lang="zh-CN" altLang="en-US" sz="1100" dirty="0"/>
          </a:p>
          <a:p>
            <a:endParaRPr lang="zh-CN" altLang="en-US" sz="1100" dirty="0"/>
          </a:p>
          <a:p>
            <a:r>
              <a:rPr lang="zh-CN" altLang="en-US" sz="1100" dirty="0"/>
              <a:t>总体实现：</a:t>
            </a:r>
            <a:r>
              <a:rPr lang="en-US" altLang="zh-CN" sz="1100" dirty="0"/>
              <a:t>&lt;</a:t>
            </a:r>
            <a:r>
              <a:rPr lang="zh-CN" altLang="en-US" sz="1100" dirty="0"/>
              <a:t>面向一些多读的场景下？</a:t>
            </a:r>
            <a:r>
              <a:rPr lang="en-US" altLang="zh-CN" sz="1100" dirty="0"/>
              <a:t>&gt;</a:t>
            </a:r>
          </a:p>
          <a:p>
            <a:r>
              <a:rPr lang="en-US" altLang="zh-CN" sz="1100" dirty="0"/>
              <a:t>A</a:t>
            </a:r>
            <a:r>
              <a:rPr lang="zh-CN" altLang="en-US" sz="1100" dirty="0"/>
              <a:t>：总体框架</a:t>
            </a:r>
          </a:p>
          <a:p>
            <a:r>
              <a:rPr lang="zh-CN" altLang="en-US" sz="1100" dirty="0"/>
              <a:t>描述整体架构</a:t>
            </a:r>
            <a:r>
              <a:rPr lang="en-US" altLang="zh-CN" sz="1100" dirty="0"/>
              <a:t>+</a:t>
            </a:r>
            <a:r>
              <a:rPr lang="zh-CN" altLang="en-US" sz="1100" dirty="0"/>
              <a:t>架构图</a:t>
            </a:r>
            <a:r>
              <a:rPr lang="en-US" altLang="zh-CN" sz="1100" dirty="0"/>
              <a:t>+</a:t>
            </a:r>
            <a:r>
              <a:rPr lang="zh-CN" altLang="en-US" sz="1100" dirty="0"/>
              <a:t>实现的最终目标</a:t>
            </a:r>
          </a:p>
          <a:p>
            <a:endParaRPr lang="zh-CN" altLang="en-US" sz="1100" dirty="0"/>
          </a:p>
          <a:p>
            <a:endParaRPr lang="zh-CN" altLang="en-US" sz="1100" dirty="0"/>
          </a:p>
          <a:p>
            <a:r>
              <a:rPr lang="en-US" altLang="zh-CN" sz="1100" dirty="0"/>
              <a:t>B</a:t>
            </a:r>
            <a:r>
              <a:rPr lang="zh-CN" altLang="en-US" sz="1100" dirty="0"/>
              <a:t>：数据冷热识别</a:t>
            </a:r>
          </a:p>
          <a:p>
            <a:r>
              <a:rPr lang="zh-CN" altLang="en-US" sz="1100" dirty="0"/>
              <a:t>描述设计 </a:t>
            </a:r>
            <a:r>
              <a:rPr lang="en-US" altLang="zh-CN" sz="1100" dirty="0"/>
              <a:t>+ </a:t>
            </a:r>
            <a:r>
              <a:rPr lang="zh-CN" altLang="en-US" sz="1100" dirty="0"/>
              <a:t>说明触发更换压缩算法的条件？</a:t>
            </a:r>
          </a:p>
          <a:p>
            <a:endParaRPr lang="zh-CN" altLang="en-US" sz="1100" dirty="0"/>
          </a:p>
          <a:p>
            <a:endParaRPr lang="zh-CN" altLang="en-US" sz="1100" dirty="0"/>
          </a:p>
          <a:p>
            <a:r>
              <a:rPr lang="en-US" altLang="zh-CN" sz="1100" dirty="0"/>
              <a:t>C</a:t>
            </a:r>
            <a:r>
              <a:rPr lang="zh-CN" altLang="en-US" sz="1100" dirty="0"/>
              <a:t>：分配压缩算法，流程图，参数表</a:t>
            </a:r>
            <a:r>
              <a:rPr lang="en-US" altLang="zh-CN" sz="1100" dirty="0"/>
              <a:t>&amp;</a:t>
            </a:r>
            <a:r>
              <a:rPr lang="zh-CN" altLang="en-US" sz="1100" dirty="0"/>
              <a:t>公式</a:t>
            </a:r>
          </a:p>
          <a:p>
            <a:r>
              <a:rPr lang="zh-CN" altLang="en-US" sz="1100" dirty="0"/>
              <a:t>描述机制 </a:t>
            </a:r>
            <a:r>
              <a:rPr lang="en-US" altLang="zh-CN" sz="1100" dirty="0"/>
              <a:t>+ </a:t>
            </a:r>
            <a:r>
              <a:rPr lang="zh-CN" altLang="en-US" sz="1100" dirty="0"/>
              <a:t>流程图</a:t>
            </a:r>
            <a:r>
              <a:rPr lang="en-US" altLang="zh-CN" sz="1100" dirty="0"/>
              <a:t>(</a:t>
            </a:r>
            <a:r>
              <a:rPr lang="en-US" altLang="zh-CN" sz="1100" dirty="0" err="1"/>
              <a:t>ppt</a:t>
            </a:r>
            <a:r>
              <a:rPr lang="zh-CN" altLang="en-US" sz="1100" dirty="0"/>
              <a:t>上的那个</a:t>
            </a:r>
            <a:r>
              <a:rPr lang="en-US" altLang="zh-CN" sz="1100" dirty="0"/>
              <a:t>) + </a:t>
            </a:r>
            <a:r>
              <a:rPr lang="zh-CN" altLang="en-US" sz="1100" dirty="0"/>
              <a:t>参数</a:t>
            </a:r>
            <a:r>
              <a:rPr lang="en-US" altLang="zh-CN" sz="1100" dirty="0"/>
              <a:t>&amp;</a:t>
            </a:r>
            <a:r>
              <a:rPr lang="zh-CN" altLang="en-US" sz="1100" dirty="0"/>
              <a:t>公式</a:t>
            </a:r>
          </a:p>
          <a:p>
            <a:endParaRPr lang="zh-CN" altLang="en-US" sz="1100" dirty="0"/>
          </a:p>
          <a:p>
            <a:endParaRPr lang="zh-CN" altLang="en-US" sz="1100" dirty="0"/>
          </a:p>
          <a:p>
            <a:r>
              <a:rPr lang="en-US" altLang="zh-CN" sz="1100" dirty="0"/>
              <a:t>D</a:t>
            </a:r>
            <a:r>
              <a:rPr lang="zh-CN" altLang="en-US" sz="1100" dirty="0"/>
              <a:t>：在线调整机制，参数表</a:t>
            </a:r>
            <a:r>
              <a:rPr lang="en-US" altLang="zh-CN" sz="1100" dirty="0"/>
              <a:t>&amp;</a:t>
            </a:r>
            <a:r>
              <a:rPr lang="zh-CN" altLang="en-US" sz="1100" dirty="0"/>
              <a:t>公式</a:t>
            </a:r>
          </a:p>
          <a:p>
            <a:r>
              <a:rPr lang="zh-CN" altLang="en-US" sz="1100" dirty="0"/>
              <a:t>描述机制 </a:t>
            </a:r>
            <a:r>
              <a:rPr lang="en-US" altLang="zh-CN" sz="1100" dirty="0"/>
              <a:t>+ </a:t>
            </a:r>
            <a:r>
              <a:rPr lang="zh-CN" altLang="en-US" sz="1100" dirty="0"/>
              <a:t>触发更换压缩的时机？ </a:t>
            </a:r>
            <a:r>
              <a:rPr lang="en-US" altLang="zh-CN" sz="1100" dirty="0"/>
              <a:t>+ </a:t>
            </a:r>
            <a:r>
              <a:rPr lang="zh-CN" altLang="en-US" sz="1100" dirty="0"/>
              <a:t>参数</a:t>
            </a:r>
            <a:r>
              <a:rPr lang="en-US" altLang="zh-CN" sz="1100" dirty="0"/>
              <a:t>&amp;</a:t>
            </a:r>
            <a:r>
              <a:rPr lang="zh-CN" altLang="en-US" sz="1100" dirty="0"/>
              <a:t>公式 </a:t>
            </a:r>
            <a:r>
              <a:rPr lang="en-US" altLang="zh-CN" sz="1100" dirty="0"/>
              <a:t>+ </a:t>
            </a:r>
            <a:r>
              <a:rPr lang="zh-CN" altLang="en-US" sz="1100" dirty="0"/>
              <a:t>更换压缩的任务执行速率？</a:t>
            </a:r>
            <a:r>
              <a:rPr lang="en-US" altLang="zh-CN" sz="1100" dirty="0"/>
              <a:t>【</a:t>
            </a:r>
            <a:r>
              <a:rPr lang="zh-CN" altLang="en-US" sz="1100" dirty="0"/>
              <a:t>更换条件</a:t>
            </a:r>
            <a:r>
              <a:rPr lang="en-US" altLang="zh-CN" sz="1100" dirty="0"/>
              <a:t>2】</a:t>
            </a:r>
          </a:p>
          <a:p>
            <a:endParaRPr lang="en-US" altLang="zh-CN" sz="1100" dirty="0"/>
          </a:p>
          <a:p>
            <a:endParaRPr lang="en-US" altLang="zh-CN" sz="1100" dirty="0"/>
          </a:p>
          <a:p>
            <a:endParaRPr lang="en-US" altLang="zh-CN" sz="1100" dirty="0"/>
          </a:p>
          <a:p>
            <a:r>
              <a:rPr lang="zh-CN" altLang="en-US" sz="1100" dirty="0"/>
              <a:t>实验</a:t>
            </a:r>
          </a:p>
          <a:p>
            <a:r>
              <a:rPr lang="zh-CN" altLang="en-US" sz="1100" dirty="0"/>
              <a:t>说明配置 </a:t>
            </a:r>
            <a:r>
              <a:rPr lang="en-US" altLang="zh-CN" sz="1100" dirty="0"/>
              <a:t>+ </a:t>
            </a:r>
            <a:r>
              <a:rPr lang="zh-CN" altLang="en-US" sz="1100" dirty="0"/>
              <a:t>实验数据集 </a:t>
            </a:r>
            <a:r>
              <a:rPr lang="en-US" altLang="zh-CN" sz="1100" dirty="0"/>
              <a:t>+ </a:t>
            </a:r>
            <a:r>
              <a:rPr lang="zh-CN" altLang="en-US" sz="1100" dirty="0"/>
              <a:t>实验方法 </a:t>
            </a:r>
            <a:r>
              <a:rPr lang="en-US" altLang="zh-CN" sz="1100" dirty="0"/>
              <a:t>+ </a:t>
            </a:r>
            <a:r>
              <a:rPr lang="zh-CN" altLang="en-US" sz="1100" dirty="0"/>
              <a:t>实验评估指标</a:t>
            </a:r>
          </a:p>
        </p:txBody>
      </p:sp>
    </p:spTree>
    <p:extLst>
      <p:ext uri="{BB962C8B-B14F-4D97-AF65-F5344CB8AC3E}">
        <p14:creationId xmlns:p14="http://schemas.microsoft.com/office/powerpoint/2010/main" val="1543557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085" y="106532"/>
            <a:ext cx="11594237" cy="4401205"/>
          </a:xfrm>
          <a:prstGeom prst="rect">
            <a:avLst/>
          </a:prstGeom>
          <a:noFill/>
        </p:spPr>
        <p:txBody>
          <a:bodyPr wrap="square" rtlCol="0">
            <a:spAutoFit/>
          </a:bodyPr>
          <a:lstStyle/>
          <a:p>
            <a:r>
              <a:rPr lang="zh-CN" altLang="en-US" sz="1400" dirty="0"/>
              <a:t>需要考虑是否可行的点：</a:t>
            </a:r>
          </a:p>
          <a:p>
            <a:r>
              <a:rPr lang="en-US" altLang="zh-CN" sz="1400" dirty="0"/>
              <a:t>1</a:t>
            </a:r>
            <a:r>
              <a:rPr lang="zh-CN" altLang="en-US" sz="1400" dirty="0"/>
              <a:t>、使用手动设置周期，指定一个周期</a:t>
            </a:r>
            <a:r>
              <a:rPr lang="en-US" altLang="zh-CN" sz="1400" dirty="0"/>
              <a:t>/</a:t>
            </a:r>
            <a:r>
              <a:rPr lang="zh-CN" altLang="en-US" sz="1400" dirty="0"/>
              <a:t>一天？的存储成本。</a:t>
            </a:r>
            <a:r>
              <a:rPr lang="en-US" altLang="zh-CN" sz="1400" dirty="0"/>
              <a:t>--</a:t>
            </a:r>
            <a:r>
              <a:rPr lang="zh-CN" altLang="en-US" sz="1400" dirty="0"/>
              <a:t>主要还是考虑这里吧。</a:t>
            </a:r>
          </a:p>
          <a:p>
            <a:r>
              <a:rPr lang="zh-CN" altLang="en-US" sz="1400" dirty="0"/>
              <a:t>这里要怎么解释呢？：首先一般来说周期都是自己手动设置的吧，然后就卡在凭什么指定这个周期的存储成本就是你设置的那个？好像也没有理论？？？</a:t>
            </a:r>
            <a:r>
              <a:rPr lang="en-US" altLang="zh-CN" sz="1400" dirty="0"/>
              <a:t>-</a:t>
            </a:r>
            <a:r>
              <a:rPr lang="zh-CN" altLang="en-US" sz="1400" dirty="0"/>
              <a:t>那咋办？？就假想？</a:t>
            </a:r>
          </a:p>
          <a:p>
            <a:r>
              <a:rPr lang="zh-CN" altLang="en-US" sz="1400" dirty="0"/>
              <a:t>这里的存储成本那都是依据未压缩的存储成本得来的，会像是有倍数关系的，那么不管一个周期是多久一个算法</a:t>
            </a:r>
            <a:r>
              <a:rPr lang="en-US" altLang="zh-CN" sz="1400" dirty="0"/>
              <a:t>a</a:t>
            </a:r>
            <a:r>
              <a:rPr lang="zh-CN" altLang="en-US" sz="1400" dirty="0"/>
              <a:t>的存储成本肯定一直都是一个算法</a:t>
            </a:r>
            <a:r>
              <a:rPr lang="en-US" altLang="zh-CN" sz="1400" dirty="0"/>
              <a:t>b</a:t>
            </a:r>
            <a:r>
              <a:rPr lang="zh-CN" altLang="en-US" sz="1400" dirty="0"/>
              <a:t>的固定倍数 </a:t>
            </a:r>
            <a:r>
              <a:rPr lang="en-US" altLang="zh-CN" sz="1400" dirty="0"/>
              <a:t>-- </a:t>
            </a:r>
            <a:r>
              <a:rPr lang="en-US" altLang="zh-CN" sz="1400" dirty="0" err="1"/>
              <a:t>xxxx</a:t>
            </a:r>
            <a:endParaRPr lang="en-US" altLang="zh-CN" sz="1400" dirty="0"/>
          </a:p>
          <a:p>
            <a:r>
              <a:rPr lang="zh-CN" altLang="en-US" sz="1400" dirty="0"/>
              <a:t>难道还是要和钱结合在一起吗？</a:t>
            </a:r>
            <a:r>
              <a:rPr lang="en-US" altLang="zh-CN" sz="1400" b="1" dirty="0">
                <a:solidFill>
                  <a:srgbClr val="0070C0"/>
                </a:solidFill>
              </a:rPr>
              <a:t>《</a:t>
            </a:r>
            <a:r>
              <a:rPr lang="zh-CN" altLang="en-US" sz="1400" b="1" dirty="0">
                <a:solidFill>
                  <a:srgbClr val="0070C0"/>
                </a:solidFill>
              </a:rPr>
              <a:t>云环境下中间数据集存储问题优化算法研究</a:t>
            </a:r>
            <a:r>
              <a:rPr lang="en-US" altLang="zh-CN" sz="1400" b="1" dirty="0">
                <a:solidFill>
                  <a:srgbClr val="0070C0"/>
                </a:solidFill>
              </a:rPr>
              <a:t>》</a:t>
            </a:r>
            <a:r>
              <a:rPr lang="zh-CN" altLang="en-US" sz="1400" dirty="0"/>
              <a:t>利用左边文章的用的</a:t>
            </a:r>
            <a:r>
              <a:rPr lang="zh-CN" altLang="en-US" sz="1400" b="1" dirty="0">
                <a:solidFill>
                  <a:srgbClr val="0070C0"/>
                </a:solidFill>
              </a:rPr>
              <a:t>亚马逊的</a:t>
            </a:r>
            <a:r>
              <a:rPr lang="en-US" altLang="zh-CN" sz="1400" b="1" dirty="0" err="1">
                <a:solidFill>
                  <a:srgbClr val="0070C0"/>
                </a:solidFill>
              </a:rPr>
              <a:t>cpu</a:t>
            </a:r>
            <a:r>
              <a:rPr lang="zh-CN" altLang="en-US" sz="1400" b="1" dirty="0">
                <a:solidFill>
                  <a:srgbClr val="0070C0"/>
                </a:solidFill>
              </a:rPr>
              <a:t>价格和存储价格</a:t>
            </a:r>
            <a:r>
              <a:rPr lang="zh-CN" altLang="en-US" sz="1400" dirty="0"/>
              <a:t>，</a:t>
            </a:r>
            <a:r>
              <a:rPr lang="zh-CN" altLang="en-US" sz="1400" b="1" dirty="0">
                <a:solidFill>
                  <a:srgbClr val="0070C0"/>
                </a:solidFill>
              </a:rPr>
              <a:t>效果是</a:t>
            </a:r>
            <a:r>
              <a:rPr lang="en-US" altLang="zh-CN" sz="1400" b="1" dirty="0">
                <a:solidFill>
                  <a:srgbClr val="0070C0"/>
                </a:solidFill>
              </a:rPr>
              <a:t>ok</a:t>
            </a:r>
            <a:r>
              <a:rPr lang="zh-CN" altLang="en-US" sz="1400" b="1" dirty="0">
                <a:solidFill>
                  <a:srgbClr val="0070C0"/>
                </a:solidFill>
              </a:rPr>
              <a:t>的</a:t>
            </a:r>
            <a:r>
              <a:rPr lang="zh-CN" altLang="en-US" sz="1400" dirty="0"/>
              <a:t>，</a:t>
            </a:r>
          </a:p>
          <a:p>
            <a:r>
              <a:rPr lang="zh-CN" altLang="en-US" sz="1400" b="1" dirty="0">
                <a:solidFill>
                  <a:srgbClr val="C00000"/>
                </a:solidFill>
              </a:rPr>
              <a:t>不过效果在部分方面会有下降。例如：访问时间相比原来会减少，但是存储空间相比原来会增加，但是仍然比</a:t>
            </a:r>
            <a:r>
              <a:rPr lang="en-US" altLang="zh-CN" sz="1400" b="1" dirty="0">
                <a:solidFill>
                  <a:srgbClr val="C00000"/>
                </a:solidFill>
              </a:rPr>
              <a:t>lz4</a:t>
            </a:r>
            <a:r>
              <a:rPr lang="zh-CN" altLang="en-US" sz="1400" b="1" dirty="0">
                <a:solidFill>
                  <a:srgbClr val="C00000"/>
                </a:solidFill>
              </a:rPr>
              <a:t>占用的少。只是相比原来的方式要差一点，但是在</a:t>
            </a:r>
            <a:r>
              <a:rPr lang="en-US" altLang="zh-CN" sz="1400" b="1" dirty="0">
                <a:solidFill>
                  <a:srgbClr val="C00000"/>
                </a:solidFill>
              </a:rPr>
              <a:t>hm1</a:t>
            </a:r>
            <a:r>
              <a:rPr lang="zh-CN" altLang="en-US" sz="1400" b="1" dirty="0">
                <a:solidFill>
                  <a:srgbClr val="C00000"/>
                </a:solidFill>
              </a:rPr>
              <a:t>上用的貌似挺好的！！！</a:t>
            </a:r>
            <a:endParaRPr lang="en-US" altLang="zh-CN" sz="1400" b="1" dirty="0">
              <a:solidFill>
                <a:srgbClr val="C00000"/>
              </a:solidFill>
            </a:endParaRPr>
          </a:p>
          <a:p>
            <a:r>
              <a:rPr lang="zh-CN" altLang="en-US" sz="1400" b="1" dirty="0">
                <a:solidFill>
                  <a:schemeClr val="accent2"/>
                </a:solidFill>
              </a:rPr>
              <a:t>具体的等汇报的时候讨论下选择哪个</a:t>
            </a:r>
            <a:r>
              <a:rPr lang="en-US" altLang="zh-CN" sz="1400" b="1" dirty="0">
                <a:solidFill>
                  <a:schemeClr val="accent2"/>
                </a:solidFill>
              </a:rPr>
              <a:t>?</a:t>
            </a:r>
            <a:endParaRPr lang="zh-CN" altLang="en-US" sz="1400" b="1" dirty="0">
              <a:solidFill>
                <a:schemeClr val="accent2"/>
              </a:solidFill>
            </a:endParaRPr>
          </a:p>
          <a:p>
            <a:r>
              <a:rPr lang="en-US" altLang="zh-CN" sz="1400" dirty="0"/>
              <a:t>2</a:t>
            </a:r>
            <a:r>
              <a:rPr lang="zh-CN" altLang="en-US" sz="1400" dirty="0"/>
              <a:t>、存储成本和访问成本的计算方式。压缩率和归一化？</a:t>
            </a:r>
            <a:r>
              <a:rPr lang="en-US" altLang="zh-CN" sz="1400" dirty="0"/>
              <a:t>ok</a:t>
            </a:r>
            <a:r>
              <a:rPr lang="zh-CN" altLang="en-US" sz="1400" dirty="0"/>
              <a:t>？存储成本和访问成本都在</a:t>
            </a:r>
            <a:r>
              <a:rPr lang="en-US" altLang="zh-CN" sz="1400" dirty="0"/>
              <a:t>0-1</a:t>
            </a:r>
            <a:r>
              <a:rPr lang="zh-CN" altLang="en-US" sz="1400" dirty="0"/>
              <a:t>之间，因为存储成本原本就是</a:t>
            </a:r>
            <a:r>
              <a:rPr lang="en-US" altLang="zh-CN" sz="1400" dirty="0"/>
              <a:t>0-1</a:t>
            </a:r>
            <a:r>
              <a:rPr lang="zh-CN" altLang="en-US" sz="1400" dirty="0"/>
              <a:t>之间的所以就没归一化；</a:t>
            </a:r>
          </a:p>
          <a:p>
            <a:r>
              <a:rPr lang="zh-CN" altLang="en-US" sz="1400" dirty="0"/>
              <a:t>而访问成本并不是，又因为还有压缩时间，压缩时间和访问时间也不是一个量级的，同时因为在计算成本的时候需要考虑压缩时间和解压缩时间的关系</a:t>
            </a:r>
            <a:r>
              <a:rPr lang="en-US" altLang="zh-CN" sz="1400" dirty="0"/>
              <a:t>/</a:t>
            </a:r>
            <a:r>
              <a:rPr lang="zh-CN" altLang="en-US" sz="1400" dirty="0"/>
              <a:t>倍数，因此还需要联合压缩时间和解压缩时间一块进行归一化</a:t>
            </a:r>
            <a:endParaRPr lang="en-US" altLang="zh-CN" sz="1400" dirty="0"/>
          </a:p>
          <a:p>
            <a:r>
              <a:rPr lang="zh-CN" altLang="en-US" sz="1400" dirty="0"/>
              <a:t>成本模型的成本计算公式参考</a:t>
            </a:r>
            <a:r>
              <a:rPr lang="en-US" altLang="zh-CN" sz="1400" b="1" dirty="0">
                <a:solidFill>
                  <a:srgbClr val="C00000"/>
                </a:solidFill>
              </a:rPr>
              <a:t>To_Transfer_or_Not_An_Online_Cost_Optimization_Algorithm_for_Using_Two-Tier_Storage-as-a-Service_Clouds</a:t>
            </a:r>
          </a:p>
          <a:p>
            <a:r>
              <a:rPr lang="zh-CN" altLang="en-US" sz="1400" b="1" dirty="0">
                <a:solidFill>
                  <a:srgbClr val="C00000"/>
                </a:solidFill>
              </a:rPr>
              <a:t>使用</a:t>
            </a:r>
            <a:r>
              <a:rPr lang="en-US" altLang="zh-CN" sz="1400" b="1" dirty="0">
                <a:solidFill>
                  <a:srgbClr val="C00000"/>
                </a:solidFill>
              </a:rPr>
              <a:t>AWS</a:t>
            </a:r>
            <a:r>
              <a:rPr lang="zh-CN" altLang="en-US" sz="1400" b="1" dirty="0">
                <a:solidFill>
                  <a:srgbClr val="C00000"/>
                </a:solidFill>
              </a:rPr>
              <a:t>价格模型的话就没必要考虑上面两个问题了。</a:t>
            </a:r>
          </a:p>
          <a:p>
            <a:r>
              <a:rPr lang="en-US" altLang="zh-CN" sz="1400" b="1" i="1" dirty="0">
                <a:solidFill>
                  <a:srgbClr val="00B0F0"/>
                </a:solidFill>
              </a:rPr>
              <a:t>3</a:t>
            </a:r>
            <a:r>
              <a:rPr lang="zh-CN" altLang="en-US" sz="1400" b="1" i="1" dirty="0">
                <a:solidFill>
                  <a:srgbClr val="00B0F0"/>
                </a:solidFill>
              </a:rPr>
              <a:t>、</a:t>
            </a:r>
            <a:r>
              <a:rPr lang="zh-CN" altLang="en-US" sz="1400" dirty="0"/>
              <a:t>调整算法的条件方式</a:t>
            </a:r>
            <a:r>
              <a:rPr lang="en-US" altLang="zh-CN" sz="1400" dirty="0"/>
              <a:t>【</a:t>
            </a:r>
            <a:r>
              <a:rPr lang="zh-CN" altLang="en-US" sz="1400" dirty="0"/>
              <a:t>使用当前算法使用的时间与未来使用另一种算法的时间相同的方式</a:t>
            </a:r>
            <a:r>
              <a:rPr lang="en-US" altLang="zh-CN" sz="1400" dirty="0"/>
              <a:t>】ok?</a:t>
            </a:r>
          </a:p>
          <a:p>
            <a:r>
              <a:rPr lang="zh-CN" altLang="en-US" sz="1400" dirty="0"/>
              <a:t>其他人使用的是比较固定时间下的成本，每隔这么多固定时间判断一次。那我使用当前算法在其使用期间的成本和未来这么多的时间内仍使用这个算法和使用更换后的压缩算法的成本进行比较</a:t>
            </a:r>
          </a:p>
          <a:p>
            <a:r>
              <a:rPr lang="zh-CN" altLang="en-US" sz="1400" dirty="0"/>
              <a:t>实在不行就改成固定时间的。大概试了一下，在</a:t>
            </a:r>
            <a:r>
              <a:rPr lang="en-US" altLang="zh-CN" sz="1400" dirty="0" err="1"/>
              <a:t>changeColdByProfit</a:t>
            </a:r>
            <a:r>
              <a:rPr lang="zh-CN" altLang="en-US" sz="1400" dirty="0"/>
              <a:t>直接指定</a:t>
            </a:r>
            <a:r>
              <a:rPr lang="en-US" altLang="zh-CN" sz="1400" dirty="0"/>
              <a:t>time=</a:t>
            </a:r>
            <a:r>
              <a:rPr lang="zh-CN" altLang="en-US" sz="1400" dirty="0"/>
              <a:t>自己设定的每隔多少个周期检测一次，效果会比现在的差，但也会有些效果，用</a:t>
            </a:r>
            <a:r>
              <a:rPr lang="en-US" altLang="zh-CN" sz="1400" dirty="0"/>
              <a:t>F</a:t>
            </a:r>
            <a:r>
              <a:rPr lang="zh-CN" altLang="en-US" sz="1400" dirty="0"/>
              <a:t>值测，平衡性是</a:t>
            </a:r>
            <a:r>
              <a:rPr lang="en-US" altLang="zh-CN" sz="1400" dirty="0" err="1"/>
              <a:t>hec</a:t>
            </a:r>
            <a:r>
              <a:rPr lang="zh-CN" altLang="en-US" sz="1400" dirty="0"/>
              <a:t>较好，但是好的比原来的要少，并且会出现压缩率不如</a:t>
            </a:r>
            <a:r>
              <a:rPr lang="en-US" altLang="zh-CN" sz="1400" dirty="0"/>
              <a:t>lz4</a:t>
            </a:r>
            <a:r>
              <a:rPr lang="zh-CN" altLang="en-US" sz="1400" dirty="0"/>
              <a:t>的情况。</a:t>
            </a:r>
          </a:p>
        </p:txBody>
      </p:sp>
      <p:pic>
        <p:nvPicPr>
          <p:cNvPr id="5" name="图片 4"/>
          <p:cNvPicPr>
            <a:picLocks noChangeAspect="1"/>
          </p:cNvPicPr>
          <p:nvPr/>
        </p:nvPicPr>
        <p:blipFill>
          <a:blip r:embed="rId2"/>
          <a:stretch>
            <a:fillRect/>
          </a:stretch>
        </p:blipFill>
        <p:spPr>
          <a:xfrm>
            <a:off x="0" y="4361432"/>
            <a:ext cx="7620000" cy="2343150"/>
          </a:xfrm>
          <a:prstGeom prst="rect">
            <a:avLst/>
          </a:prstGeom>
        </p:spPr>
      </p:pic>
      <p:pic>
        <p:nvPicPr>
          <p:cNvPr id="6" name="图片 5"/>
          <p:cNvPicPr>
            <a:picLocks noChangeAspect="1"/>
          </p:cNvPicPr>
          <p:nvPr/>
        </p:nvPicPr>
        <p:blipFill>
          <a:blip r:embed="rId3"/>
          <a:stretch>
            <a:fillRect/>
          </a:stretch>
        </p:blipFill>
        <p:spPr>
          <a:xfrm>
            <a:off x="7059921" y="5898565"/>
            <a:ext cx="4943475" cy="476250"/>
          </a:xfrm>
          <a:prstGeom prst="rect">
            <a:avLst/>
          </a:prstGeom>
        </p:spPr>
      </p:pic>
    </p:spTree>
    <p:extLst>
      <p:ext uri="{BB962C8B-B14F-4D97-AF65-F5344CB8AC3E}">
        <p14:creationId xmlns:p14="http://schemas.microsoft.com/office/powerpoint/2010/main" val="424989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527" y="572655"/>
            <a:ext cx="2595418" cy="261610"/>
          </a:xfrm>
          <a:prstGeom prst="rect">
            <a:avLst/>
          </a:prstGeom>
          <a:noFill/>
        </p:spPr>
        <p:txBody>
          <a:bodyPr wrap="square" rtlCol="0">
            <a:spAutoFit/>
          </a:bodyPr>
          <a:lstStyle/>
          <a:p>
            <a:r>
              <a:rPr lang="zh-CN" altLang="en-US" sz="1100" b="1" dirty="0">
                <a:solidFill>
                  <a:srgbClr val="6C9CC4"/>
                </a:solidFill>
              </a:rPr>
              <a:t>成本模型的最终结果</a:t>
            </a:r>
          </a:p>
        </p:txBody>
      </p:sp>
      <p:sp>
        <p:nvSpPr>
          <p:cNvPr id="3" name="文本框 2"/>
          <p:cNvSpPr txBox="1"/>
          <p:nvPr/>
        </p:nvSpPr>
        <p:spPr>
          <a:xfrm>
            <a:off x="382099" y="1237673"/>
            <a:ext cx="3118482" cy="1446550"/>
          </a:xfrm>
          <a:prstGeom prst="rect">
            <a:avLst/>
          </a:prstGeom>
          <a:noFill/>
        </p:spPr>
        <p:txBody>
          <a:bodyPr wrap="square" rtlCol="0">
            <a:spAutoFit/>
          </a:bodyPr>
          <a:lstStyle/>
          <a:p>
            <a:r>
              <a:rPr lang="en-US" altLang="zh-CN" sz="1100" dirty="0"/>
              <a:t>CR</a:t>
            </a:r>
          </a:p>
          <a:p>
            <a:r>
              <a:rPr lang="it-IT" altLang="zh-CN" sz="1100" dirty="0"/>
              <a:t>NONE=[1, 1, 1, 1]</a:t>
            </a:r>
          </a:p>
          <a:p>
            <a:r>
              <a:rPr lang="it-IT" altLang="zh-CN" sz="1100" dirty="0"/>
              <a:t>LZ4=[1.88, 1.97, 1.97, 1.84]</a:t>
            </a:r>
          </a:p>
          <a:p>
            <a:r>
              <a:rPr lang="it-IT" altLang="zh-CN" sz="1100" dirty="0"/>
              <a:t>HEC=[2.0, 2.43, 2.3,2.16]</a:t>
            </a:r>
          </a:p>
          <a:p>
            <a:r>
              <a:rPr lang="it-IT" altLang="zh-CN" sz="1100" dirty="0"/>
              <a:t>GZ=[3.18, 3.3, 2.95, 2.57]</a:t>
            </a:r>
          </a:p>
          <a:p>
            <a:endParaRPr lang="it-IT" altLang="zh-CN" sz="1100" dirty="0"/>
          </a:p>
          <a:p>
            <a:r>
              <a:rPr lang="fr-FR" altLang="zh-CN" sz="1100" dirty="0"/>
              <a:t>HEC=[2.0, 2.43, 2.3,2.16]</a:t>
            </a:r>
          </a:p>
          <a:p>
            <a:r>
              <a:rPr lang="fr-FR" altLang="zh-CN" sz="1100" dirty="0"/>
              <a:t>DoubleLRU=[2.0, 2.21, 1.7, 1.8]</a:t>
            </a:r>
            <a:endParaRPr lang="zh-CN" altLang="en-US" sz="1100" dirty="0"/>
          </a:p>
        </p:txBody>
      </p:sp>
      <p:sp>
        <p:nvSpPr>
          <p:cNvPr id="5" name="文本框 4"/>
          <p:cNvSpPr txBox="1"/>
          <p:nvPr/>
        </p:nvSpPr>
        <p:spPr>
          <a:xfrm>
            <a:off x="382099" y="2960808"/>
            <a:ext cx="3118482" cy="1446550"/>
          </a:xfrm>
          <a:prstGeom prst="rect">
            <a:avLst/>
          </a:prstGeom>
          <a:noFill/>
        </p:spPr>
        <p:txBody>
          <a:bodyPr wrap="square" rtlCol="0">
            <a:spAutoFit/>
          </a:bodyPr>
          <a:lstStyle/>
          <a:p>
            <a:r>
              <a:rPr lang="en-US" altLang="zh-CN" sz="1100" dirty="0"/>
              <a:t>Time</a:t>
            </a:r>
          </a:p>
          <a:p>
            <a:r>
              <a:rPr lang="it-IT" altLang="zh-CN" sz="1100" dirty="0"/>
              <a:t>NONE=[1, 1, 1, 1]</a:t>
            </a:r>
          </a:p>
          <a:p>
            <a:r>
              <a:rPr lang="it-IT" altLang="zh-CN" sz="1100" dirty="0"/>
              <a:t>LZ4=[1.47, 1.55, 1.97, 1.3]</a:t>
            </a:r>
          </a:p>
          <a:p>
            <a:r>
              <a:rPr lang="it-IT" altLang="zh-CN" sz="1100" dirty="0"/>
              <a:t>HEC=[1.37, 1.47, 1.08,1.2]</a:t>
            </a:r>
          </a:p>
          <a:p>
            <a:r>
              <a:rPr lang="it-IT" altLang="zh-CN" sz="1100" dirty="0"/>
              <a:t>GZ=[5.9, 6.6, 7.6, 5.87]</a:t>
            </a:r>
          </a:p>
          <a:p>
            <a:endParaRPr lang="it-IT" altLang="zh-CN" sz="1100" dirty="0"/>
          </a:p>
          <a:p>
            <a:r>
              <a:rPr lang="fr-FR" altLang="zh-CN" sz="1100" dirty="0"/>
              <a:t>HEC=[1.37, 1.47, 1.08,1.2]</a:t>
            </a:r>
          </a:p>
          <a:p>
            <a:r>
              <a:rPr lang="fr-FR" altLang="zh-CN" sz="1100" dirty="0"/>
              <a:t>DoubleLRU=[2.3, 2.21, 1.1, 3.0]</a:t>
            </a:r>
            <a:endParaRPr lang="zh-CN" altLang="en-US" sz="1100" dirty="0"/>
          </a:p>
        </p:txBody>
      </p:sp>
      <p:sp>
        <p:nvSpPr>
          <p:cNvPr id="6" name="文本框 5"/>
          <p:cNvSpPr txBox="1"/>
          <p:nvPr/>
        </p:nvSpPr>
        <p:spPr>
          <a:xfrm>
            <a:off x="382099" y="4683943"/>
            <a:ext cx="3118482" cy="1446550"/>
          </a:xfrm>
          <a:prstGeom prst="rect">
            <a:avLst/>
          </a:prstGeom>
          <a:noFill/>
        </p:spPr>
        <p:txBody>
          <a:bodyPr wrap="square" rtlCol="0">
            <a:spAutoFit/>
          </a:bodyPr>
          <a:lstStyle/>
          <a:p>
            <a:r>
              <a:rPr lang="en-US" altLang="zh-CN" sz="1100" dirty="0"/>
              <a:t>Balance</a:t>
            </a:r>
          </a:p>
          <a:p>
            <a:r>
              <a:rPr lang="it-IT" altLang="zh-CN" sz="1100" dirty="0"/>
              <a:t>NONE=[1, 1, 1, 1]</a:t>
            </a:r>
          </a:p>
          <a:p>
            <a:r>
              <a:rPr lang="it-IT" altLang="zh-CN" sz="1100" dirty="0"/>
              <a:t>LZ4=[1.27, 1.27, 1.0, 1.4]</a:t>
            </a:r>
          </a:p>
          <a:p>
            <a:r>
              <a:rPr lang="it-IT" altLang="zh-CN" sz="1100" dirty="0"/>
              <a:t>HEC=[1.45, 1.64,2.13,1.74]</a:t>
            </a:r>
          </a:p>
          <a:p>
            <a:r>
              <a:rPr lang="it-IT" altLang="zh-CN" sz="1100" dirty="0"/>
              <a:t>GZ=[0.53, 0.5, 0.4, 0.45]</a:t>
            </a:r>
          </a:p>
          <a:p>
            <a:endParaRPr lang="fr-FR" altLang="zh-CN" sz="1100" dirty="0"/>
          </a:p>
          <a:p>
            <a:r>
              <a:rPr lang="fr-FR" altLang="zh-CN" sz="1100" dirty="0"/>
              <a:t>HEC=[1.45, 1.64, 2.13,1.74]</a:t>
            </a:r>
          </a:p>
          <a:p>
            <a:r>
              <a:rPr lang="fr-FR" altLang="zh-CN" sz="1100" dirty="0"/>
              <a:t>DoubleLRU=[0.87, 1.18, 1.55, 0.6]</a:t>
            </a:r>
            <a:endParaRPr lang="zh-CN" altLang="en-US" sz="1100" dirty="0"/>
          </a:p>
        </p:txBody>
      </p:sp>
      <p:sp>
        <p:nvSpPr>
          <p:cNvPr id="7" name="文本框 6"/>
          <p:cNvSpPr txBox="1"/>
          <p:nvPr/>
        </p:nvSpPr>
        <p:spPr>
          <a:xfrm>
            <a:off x="3084945" y="1237673"/>
            <a:ext cx="3118482" cy="3308598"/>
          </a:xfrm>
          <a:prstGeom prst="rect">
            <a:avLst/>
          </a:prstGeom>
          <a:noFill/>
        </p:spPr>
        <p:txBody>
          <a:bodyPr wrap="square" rtlCol="0">
            <a:spAutoFit/>
          </a:bodyPr>
          <a:lstStyle/>
          <a:p>
            <a:r>
              <a:rPr lang="en-US" altLang="zh-CN" sz="1100" dirty="0"/>
              <a:t>Zipf0.8</a:t>
            </a:r>
          </a:p>
          <a:p>
            <a:r>
              <a:rPr lang="en-US" altLang="zh-CN" sz="1100" dirty="0"/>
              <a:t>time=[1.0, 1.08, 1.18, 1.37]</a:t>
            </a:r>
          </a:p>
          <a:p>
            <a:r>
              <a:rPr lang="en-US" altLang="zh-CN" sz="1100" dirty="0"/>
              <a:t>place=[1.0, 1.67, 1.8, 2.0]</a:t>
            </a:r>
          </a:p>
          <a:p>
            <a:r>
              <a:rPr lang="en-US" altLang="zh-CN" sz="1100" dirty="0"/>
              <a:t>balance=[1.0, 1.54, 1.52, 1.44]</a:t>
            </a:r>
          </a:p>
          <a:p>
            <a:endParaRPr lang="en-US" altLang="zh-CN" sz="1100" dirty="0"/>
          </a:p>
          <a:p>
            <a:r>
              <a:rPr lang="en-US" altLang="zh-CN" sz="1100" dirty="0"/>
              <a:t>Zipf1.2</a:t>
            </a:r>
          </a:p>
          <a:p>
            <a:r>
              <a:rPr lang="en-US" altLang="zh-CN" sz="1100" dirty="0"/>
              <a:t>time=[1.0, 1.1, 1.28, 1.47]</a:t>
            </a:r>
          </a:p>
          <a:p>
            <a:r>
              <a:rPr lang="en-US" altLang="zh-CN" sz="1100" dirty="0"/>
              <a:t>place=[1.0, 1.96, 2.15, 2.4]</a:t>
            </a:r>
          </a:p>
          <a:p>
            <a:r>
              <a:rPr lang="en-US" altLang="zh-CN" sz="1100" dirty="0"/>
              <a:t>balance=[1.0, 1.77, 1.67, 1.64]</a:t>
            </a:r>
          </a:p>
          <a:p>
            <a:endParaRPr lang="en-US" altLang="zh-CN" sz="1100" dirty="0"/>
          </a:p>
          <a:p>
            <a:r>
              <a:rPr lang="en-US" altLang="zh-CN" sz="1100" dirty="0"/>
              <a:t>Hm1</a:t>
            </a:r>
          </a:p>
          <a:p>
            <a:r>
              <a:rPr lang="en-US" altLang="zh-CN" sz="1100" dirty="0"/>
              <a:t>time=[1.08, 1.14, 1.19, 1.2]</a:t>
            </a:r>
          </a:p>
          <a:p>
            <a:r>
              <a:rPr lang="en-US" altLang="zh-CN" sz="1100" dirty="0"/>
              <a:t>place=[1.8, 1.83,2.34,2.45]</a:t>
            </a:r>
          </a:p>
          <a:p>
            <a:r>
              <a:rPr lang="en-US" altLang="zh-CN" sz="1100" dirty="0"/>
              <a:t>balance=[1.65, 1.60, 1.97, 2.05]</a:t>
            </a:r>
          </a:p>
          <a:p>
            <a:endParaRPr lang="en-US" altLang="zh-CN" sz="1100" dirty="0"/>
          </a:p>
          <a:p>
            <a:r>
              <a:rPr lang="en-US" altLang="zh-CN" sz="1100" dirty="0"/>
              <a:t>Wdev0</a:t>
            </a:r>
          </a:p>
          <a:p>
            <a:r>
              <a:rPr lang="en-US" altLang="zh-CN" sz="1100" dirty="0"/>
              <a:t>time=[1.0, 1.02, 1.08, 1.24]</a:t>
            </a:r>
          </a:p>
          <a:p>
            <a:r>
              <a:rPr lang="en-US" altLang="zh-CN" sz="1100" dirty="0"/>
              <a:t>place=[1.0, 1.79,1.79,2.16]</a:t>
            </a:r>
          </a:p>
          <a:p>
            <a:r>
              <a:rPr lang="en-US" altLang="zh-CN" sz="1100" dirty="0"/>
              <a:t>balance=[1.0, 1.75, 1.66, 1.74]</a:t>
            </a:r>
            <a:endParaRPr lang="zh-CN" altLang="en-US" sz="1100" dirty="0"/>
          </a:p>
        </p:txBody>
      </p:sp>
      <p:sp>
        <p:nvSpPr>
          <p:cNvPr id="8" name="文本框 7"/>
          <p:cNvSpPr txBox="1"/>
          <p:nvPr/>
        </p:nvSpPr>
        <p:spPr>
          <a:xfrm>
            <a:off x="3084945" y="606938"/>
            <a:ext cx="2595418" cy="261610"/>
          </a:xfrm>
          <a:prstGeom prst="rect">
            <a:avLst/>
          </a:prstGeom>
          <a:noFill/>
        </p:spPr>
        <p:txBody>
          <a:bodyPr wrap="square" rtlCol="0">
            <a:spAutoFit/>
          </a:bodyPr>
          <a:lstStyle/>
          <a:p>
            <a:r>
              <a:rPr lang="en-US" altLang="zh-CN" sz="1100" b="1" dirty="0">
                <a:solidFill>
                  <a:srgbClr val="6C9CC4"/>
                </a:solidFill>
              </a:rPr>
              <a:t>4</a:t>
            </a:r>
            <a:r>
              <a:rPr lang="zh-CN" altLang="en-US" sz="1100" b="1" dirty="0">
                <a:solidFill>
                  <a:srgbClr val="6C9CC4"/>
                </a:solidFill>
              </a:rPr>
              <a:t>个阶段结果</a:t>
            </a:r>
          </a:p>
        </p:txBody>
      </p:sp>
      <p:sp>
        <p:nvSpPr>
          <p:cNvPr id="9" name="文本框 8"/>
          <p:cNvSpPr txBox="1"/>
          <p:nvPr/>
        </p:nvSpPr>
        <p:spPr>
          <a:xfrm>
            <a:off x="5680363" y="606938"/>
            <a:ext cx="2595418" cy="261610"/>
          </a:xfrm>
          <a:prstGeom prst="rect">
            <a:avLst/>
          </a:prstGeom>
          <a:noFill/>
        </p:spPr>
        <p:txBody>
          <a:bodyPr wrap="square" rtlCol="0">
            <a:spAutoFit/>
          </a:bodyPr>
          <a:lstStyle/>
          <a:p>
            <a:r>
              <a:rPr lang="zh-CN" altLang="en-US" sz="1100" b="1" dirty="0">
                <a:solidFill>
                  <a:srgbClr val="6C9CC4"/>
                </a:solidFill>
              </a:rPr>
              <a:t>不同队列长度下的影响</a:t>
            </a:r>
          </a:p>
        </p:txBody>
      </p:sp>
      <p:sp>
        <p:nvSpPr>
          <p:cNvPr id="10" name="文本框 9"/>
          <p:cNvSpPr txBox="1"/>
          <p:nvPr/>
        </p:nvSpPr>
        <p:spPr>
          <a:xfrm>
            <a:off x="5680363" y="1306509"/>
            <a:ext cx="3118482" cy="3308598"/>
          </a:xfrm>
          <a:prstGeom prst="rect">
            <a:avLst/>
          </a:prstGeom>
          <a:noFill/>
        </p:spPr>
        <p:txBody>
          <a:bodyPr wrap="square" rtlCol="0">
            <a:spAutoFit/>
          </a:bodyPr>
          <a:lstStyle/>
          <a:p>
            <a:r>
              <a:rPr lang="en-US" altLang="zh-CN" sz="1100" dirty="0"/>
              <a:t>Zipf0.8</a:t>
            </a:r>
          </a:p>
          <a:p>
            <a:r>
              <a:rPr lang="en-US" altLang="zh-CN" sz="1100" dirty="0"/>
              <a:t>time=[1.85, 1.72, 1.61, 1.51, 1.42]</a:t>
            </a:r>
          </a:p>
          <a:p>
            <a:r>
              <a:rPr lang="en-US" altLang="zh-CN" sz="1100" dirty="0"/>
              <a:t>place=[2.30, 2.24, 2.17, 2.10, 2.03]</a:t>
            </a:r>
          </a:p>
          <a:p>
            <a:r>
              <a:rPr lang="en-US" altLang="zh-CN" sz="1100" dirty="0"/>
              <a:t>balance=[1.24, 1.30, 1.35, 1.4, 1.43]</a:t>
            </a:r>
          </a:p>
          <a:p>
            <a:endParaRPr lang="en-US" altLang="zh-CN" sz="1100" dirty="0"/>
          </a:p>
          <a:p>
            <a:r>
              <a:rPr lang="en-US" altLang="zh-CN" sz="1100" dirty="0"/>
              <a:t>Zipf1.2</a:t>
            </a:r>
          </a:p>
          <a:p>
            <a:r>
              <a:rPr lang="en-US" altLang="zh-CN" sz="1100" dirty="0"/>
              <a:t>time=[1.47, 1.44, 1.42, 1.39, 1.35]</a:t>
            </a:r>
          </a:p>
          <a:p>
            <a:r>
              <a:rPr lang="en-US" altLang="zh-CN" sz="1100" dirty="0"/>
              <a:t>place=[2.41, 2.39, 2.35, 2.27, 2.22]</a:t>
            </a:r>
          </a:p>
          <a:p>
            <a:r>
              <a:rPr lang="en-US" altLang="zh-CN" sz="1100" dirty="0"/>
              <a:t>balance=[1.6382, 1.6508, 1.6541, 1.6399, 1.6406]</a:t>
            </a:r>
          </a:p>
          <a:p>
            <a:endParaRPr lang="en-US" altLang="zh-CN" sz="1100" dirty="0"/>
          </a:p>
          <a:p>
            <a:r>
              <a:rPr lang="en-US" altLang="zh-CN" sz="1100" dirty="0"/>
              <a:t>Hm1</a:t>
            </a:r>
          </a:p>
          <a:p>
            <a:r>
              <a:rPr lang="en-US" altLang="zh-CN" sz="1100" dirty="0"/>
              <a:t>time=[1.26, 1.21, 1.20, 1.15, 1.12]</a:t>
            </a:r>
          </a:p>
          <a:p>
            <a:r>
              <a:rPr lang="en-US" altLang="zh-CN" sz="1100" dirty="0"/>
              <a:t>place=[2.57, 2.45, 2.43, 2.42, 2.37]</a:t>
            </a:r>
          </a:p>
          <a:p>
            <a:r>
              <a:rPr lang="en-US" altLang="zh-CN" sz="1100" dirty="0"/>
              <a:t>balance=[1.98, 2.02, 2.02, 2.10, 2.12]</a:t>
            </a:r>
          </a:p>
          <a:p>
            <a:endParaRPr lang="en-US" altLang="zh-CN" sz="1100" dirty="0"/>
          </a:p>
          <a:p>
            <a:r>
              <a:rPr lang="en-US" altLang="zh-CN" sz="1100" dirty="0"/>
              <a:t>Wdev0</a:t>
            </a:r>
          </a:p>
          <a:p>
            <a:r>
              <a:rPr lang="en-US" altLang="zh-CN" sz="1100" dirty="0"/>
              <a:t>time=[1.21, 1.16, 1.12, 1.09, 1.07]</a:t>
            </a:r>
          </a:p>
          <a:p>
            <a:r>
              <a:rPr lang="en-US" altLang="zh-CN" sz="1100" dirty="0"/>
              <a:t>place=[2.13, 2.04, 1.96, 1.89, 1.84]</a:t>
            </a:r>
          </a:p>
          <a:p>
            <a:r>
              <a:rPr lang="en-US" altLang="zh-CN" sz="1100" dirty="0"/>
              <a:t>balance=[1.752, 1.758, 1.745, 1.738, 1.716]</a:t>
            </a:r>
            <a:endParaRPr lang="zh-CN" altLang="en-US" sz="1100" dirty="0"/>
          </a:p>
        </p:txBody>
      </p:sp>
    </p:spTree>
    <p:extLst>
      <p:ext uri="{BB962C8B-B14F-4D97-AF65-F5344CB8AC3E}">
        <p14:creationId xmlns:p14="http://schemas.microsoft.com/office/powerpoint/2010/main" val="212741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6278263-CB08-41B2-B59D-6922BDF4B815}"/>
              </a:ext>
            </a:extLst>
          </p:cNvPr>
          <p:cNvSpPr/>
          <p:nvPr/>
        </p:nvSpPr>
        <p:spPr>
          <a:xfrm>
            <a:off x="724860" y="770004"/>
            <a:ext cx="10836728" cy="556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229EECA-86CF-447A-B5E0-740497E8EBB3}"/>
              </a:ext>
            </a:extLst>
          </p:cNvPr>
          <p:cNvSpPr/>
          <p:nvPr/>
        </p:nvSpPr>
        <p:spPr>
          <a:xfrm>
            <a:off x="3291193" y="2700244"/>
            <a:ext cx="2742054" cy="2985165"/>
          </a:xfrm>
          <a:prstGeom prst="roundRect">
            <a:avLst/>
          </a:prstGeom>
          <a:solidFill>
            <a:schemeClr val="bg1"/>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74DCF831-AB90-40C3-B2FB-4321105CC694}"/>
              </a:ext>
            </a:extLst>
          </p:cNvPr>
          <p:cNvSpPr/>
          <p:nvPr/>
        </p:nvSpPr>
        <p:spPr>
          <a:xfrm>
            <a:off x="3371480" y="2847297"/>
            <a:ext cx="2539126" cy="1652435"/>
          </a:xfrm>
          <a:prstGeom prst="roundRect">
            <a:avLst/>
          </a:prstGeom>
          <a:no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663F1C3A-BE65-4CE7-A095-EF1B35823443}"/>
              </a:ext>
            </a:extLst>
          </p:cNvPr>
          <p:cNvSpPr/>
          <p:nvPr/>
        </p:nvSpPr>
        <p:spPr>
          <a:xfrm>
            <a:off x="6604477" y="2669561"/>
            <a:ext cx="2649782" cy="3086605"/>
          </a:xfrm>
          <a:prstGeom prst="roundRect">
            <a:avLst/>
          </a:prstGeom>
          <a:solidFill>
            <a:srgbClr val="FFFFFF"/>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83D6056-B6F1-466B-9130-9DE2E678A985}"/>
              </a:ext>
            </a:extLst>
          </p:cNvPr>
          <p:cNvSpPr/>
          <p:nvPr/>
        </p:nvSpPr>
        <p:spPr>
          <a:xfrm>
            <a:off x="10169633" y="1357832"/>
            <a:ext cx="898027" cy="4449494"/>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3500000" scaled="1"/>
            <a:tileRect/>
          </a:grad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F876AC7D-EBD6-46D5-BECA-04B6EA859E90}"/>
              </a:ext>
            </a:extLst>
          </p:cNvPr>
          <p:cNvGrpSpPr/>
          <p:nvPr/>
        </p:nvGrpSpPr>
        <p:grpSpPr>
          <a:xfrm rot="5400000">
            <a:off x="-723056" y="3196562"/>
            <a:ext cx="4445226" cy="756879"/>
            <a:chOff x="669851" y="834656"/>
            <a:chExt cx="3232298" cy="600739"/>
          </a:xfr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13500000" scaled="1"/>
            <a:tileRect/>
          </a:gradFill>
          <a:effectLst>
            <a:outerShdw blurRad="63500" sx="102000" sy="102000" algn="ctr" rotWithShape="0">
              <a:prstClr val="black">
                <a:alpha val="40000"/>
              </a:prstClr>
            </a:outerShdw>
          </a:effectLst>
        </p:grpSpPr>
        <p:sp>
          <p:nvSpPr>
            <p:cNvPr id="4" name="矩形 3">
              <a:extLst>
                <a:ext uri="{FF2B5EF4-FFF2-40B4-BE49-F238E27FC236}">
                  <a16:creationId xmlns:a16="http://schemas.microsoft.com/office/drawing/2014/main" id="{A2C709EA-5F84-4587-86FD-B37FD4D3A37A}"/>
                </a:ext>
              </a:extLst>
            </p:cNvPr>
            <p:cNvSpPr/>
            <p:nvPr/>
          </p:nvSpPr>
          <p:spPr>
            <a:xfrm>
              <a:off x="669851" y="834656"/>
              <a:ext cx="3232298" cy="60073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51A88500-772A-45E0-A2FE-3767E9EDCC6A}"/>
                </a:ext>
              </a:extLst>
            </p:cNvPr>
            <p:cNvCxnSpPr>
              <a:cxnSpLocks/>
            </p:cNvCxnSpPr>
            <p:nvPr/>
          </p:nvCxnSpPr>
          <p:spPr>
            <a:xfrm>
              <a:off x="1339702"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7A2D4C-9D68-42CB-ACCC-EBC48CB7CC78}"/>
                </a:ext>
              </a:extLst>
            </p:cNvPr>
            <p:cNvCxnSpPr>
              <a:cxnSpLocks/>
            </p:cNvCxnSpPr>
            <p:nvPr/>
          </p:nvCxnSpPr>
          <p:spPr>
            <a:xfrm>
              <a:off x="1991832"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D82FF30-DD6F-4EAE-9302-366B11443C1F}"/>
                </a:ext>
              </a:extLst>
            </p:cNvPr>
            <p:cNvCxnSpPr>
              <a:cxnSpLocks/>
            </p:cNvCxnSpPr>
            <p:nvPr/>
          </p:nvCxnSpPr>
          <p:spPr>
            <a:xfrm>
              <a:off x="2629786"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C8D578A-79B2-4ECC-91CE-5C251CC7790E}"/>
                </a:ext>
              </a:extLst>
            </p:cNvPr>
            <p:cNvCxnSpPr>
              <a:cxnSpLocks/>
            </p:cNvCxnSpPr>
            <p:nvPr/>
          </p:nvCxnSpPr>
          <p:spPr>
            <a:xfrm>
              <a:off x="3262423" y="834656"/>
              <a:ext cx="0" cy="600739"/>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箭头: 下 35">
            <a:extLst>
              <a:ext uri="{FF2B5EF4-FFF2-40B4-BE49-F238E27FC236}">
                <a16:creationId xmlns:a16="http://schemas.microsoft.com/office/drawing/2014/main" id="{42D8540F-F826-4ED0-9464-462908235CBB}"/>
              </a:ext>
            </a:extLst>
          </p:cNvPr>
          <p:cNvSpPr/>
          <p:nvPr/>
        </p:nvSpPr>
        <p:spPr>
          <a:xfrm rot="16200000">
            <a:off x="9599461" y="3830910"/>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8581042-E19E-44FC-AE14-1F5658D27684}"/>
              </a:ext>
            </a:extLst>
          </p:cNvPr>
          <p:cNvSpPr/>
          <p:nvPr/>
        </p:nvSpPr>
        <p:spPr>
          <a:xfrm>
            <a:off x="3278735" y="1737100"/>
            <a:ext cx="5963066" cy="441477"/>
          </a:xfrm>
          <a:prstGeom prst="rect">
            <a:avLst/>
          </a:prstGeom>
          <a:gradFill flip="none" rotWithShape="1">
            <a:gsLst>
              <a:gs pos="0">
                <a:srgbClr val="C00000"/>
              </a:gs>
              <a:gs pos="50000">
                <a:schemeClr val="accent1">
                  <a:tint val="44500"/>
                  <a:satMod val="160000"/>
                </a:schemeClr>
              </a:gs>
              <a:gs pos="100000">
                <a:srgbClr val="2F528F"/>
              </a:gs>
            </a:gsLst>
            <a:lin ang="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66CAABC4-6DD8-4BA8-A767-EA4C211AC597}"/>
              </a:ext>
            </a:extLst>
          </p:cNvPr>
          <p:cNvCxnSpPr>
            <a:cxnSpLocks/>
          </p:cNvCxnSpPr>
          <p:nvPr/>
        </p:nvCxnSpPr>
        <p:spPr>
          <a:xfrm>
            <a:off x="5083349" y="1737100"/>
            <a:ext cx="0" cy="449293"/>
          </a:xfrm>
          <a:prstGeom prst="lin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BBE0F13-CE90-450E-A94B-4E611F4B9D2E}"/>
              </a:ext>
            </a:extLst>
          </p:cNvPr>
          <p:cNvCxnSpPr>
            <a:cxnSpLocks/>
          </p:cNvCxnSpPr>
          <p:nvPr/>
        </p:nvCxnSpPr>
        <p:spPr>
          <a:xfrm>
            <a:off x="7227962" y="1733192"/>
            <a:ext cx="0" cy="449293"/>
          </a:xfrm>
          <a:prstGeom prst="lin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481D4C4-6C50-4997-B751-6CD16E6BC9FF}"/>
              </a:ext>
            </a:extLst>
          </p:cNvPr>
          <p:cNvCxnSpPr>
            <a:cxnSpLocks/>
          </p:cNvCxnSpPr>
          <p:nvPr/>
        </p:nvCxnSpPr>
        <p:spPr>
          <a:xfrm>
            <a:off x="5083349" y="1858214"/>
            <a:ext cx="284558" cy="0"/>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3679C02-7042-4AE9-B694-5B4FADECE195}"/>
              </a:ext>
            </a:extLst>
          </p:cNvPr>
          <p:cNvCxnSpPr>
            <a:cxnSpLocks/>
          </p:cNvCxnSpPr>
          <p:nvPr/>
        </p:nvCxnSpPr>
        <p:spPr>
          <a:xfrm flipH="1">
            <a:off x="4769193" y="2021001"/>
            <a:ext cx="314156" cy="0"/>
          </a:xfrm>
          <a:prstGeom prst="straightConnector1">
            <a:avLst/>
          </a:prstGeom>
          <a:no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E4DF11A1-7747-40E5-BF2C-90E589ED4977}"/>
              </a:ext>
            </a:extLst>
          </p:cNvPr>
          <p:cNvSpPr/>
          <p:nvPr/>
        </p:nvSpPr>
        <p:spPr>
          <a:xfrm>
            <a:off x="3518647" y="3857217"/>
            <a:ext cx="2280738" cy="543409"/>
          </a:xfrm>
          <a:prstGeom prst="rect">
            <a:avLst/>
          </a:prstGeom>
          <a:solidFill>
            <a:schemeClr val="accent6">
              <a:lumMod val="60000"/>
              <a:lumOff val="40000"/>
            </a:schemeClr>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Compression Algorithm Assignment</a:t>
            </a:r>
            <a:endParaRPr lang="zh-CN" altLang="en-US" sz="1600" b="1" dirty="0">
              <a:solidFill>
                <a:schemeClr val="tx1"/>
              </a:solidFill>
            </a:endParaRPr>
          </a:p>
        </p:txBody>
      </p:sp>
      <p:sp>
        <p:nvSpPr>
          <p:cNvPr id="52" name="矩形 51">
            <a:extLst>
              <a:ext uri="{FF2B5EF4-FFF2-40B4-BE49-F238E27FC236}">
                <a16:creationId xmlns:a16="http://schemas.microsoft.com/office/drawing/2014/main" id="{B6DA4D08-3602-4D4D-9176-DAA38190588B}"/>
              </a:ext>
            </a:extLst>
          </p:cNvPr>
          <p:cNvSpPr/>
          <p:nvPr/>
        </p:nvSpPr>
        <p:spPr>
          <a:xfrm>
            <a:off x="3582754" y="2955572"/>
            <a:ext cx="2131308" cy="5302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Compressibility Test</a:t>
            </a:r>
            <a:endParaRPr lang="zh-CN" altLang="en-US" sz="1600" b="1" dirty="0">
              <a:solidFill>
                <a:schemeClr val="tx1"/>
              </a:solidFill>
            </a:endParaRPr>
          </a:p>
        </p:txBody>
      </p:sp>
      <p:sp>
        <p:nvSpPr>
          <p:cNvPr id="54" name="文本框 53">
            <a:extLst>
              <a:ext uri="{FF2B5EF4-FFF2-40B4-BE49-F238E27FC236}">
                <a16:creationId xmlns:a16="http://schemas.microsoft.com/office/drawing/2014/main" id="{166F2771-202C-44FB-BE05-4CF56E16A870}"/>
              </a:ext>
            </a:extLst>
          </p:cNvPr>
          <p:cNvSpPr txBox="1"/>
          <p:nvPr/>
        </p:nvSpPr>
        <p:spPr>
          <a:xfrm>
            <a:off x="5953089" y="4019057"/>
            <a:ext cx="747742" cy="230832"/>
          </a:xfrm>
          <a:prstGeom prst="rect">
            <a:avLst/>
          </a:prstGeom>
          <a:noFill/>
          <a:ln>
            <a:noFill/>
          </a:ln>
        </p:spPr>
        <p:txBody>
          <a:bodyPr wrap="square" rtlCol="0">
            <a:spAutoFit/>
          </a:bodyPr>
          <a:lstStyle/>
          <a:p>
            <a:pPr algn="ctr"/>
            <a:r>
              <a:rPr lang="en-US" altLang="zh-CN" sz="900" b="1" dirty="0"/>
              <a:t>Meta</a:t>
            </a:r>
            <a:endParaRPr lang="zh-CN" altLang="en-US" sz="900" b="1" dirty="0"/>
          </a:p>
        </p:txBody>
      </p:sp>
      <p:sp>
        <p:nvSpPr>
          <p:cNvPr id="56" name="箭头: 下 55">
            <a:extLst>
              <a:ext uri="{FF2B5EF4-FFF2-40B4-BE49-F238E27FC236}">
                <a16:creationId xmlns:a16="http://schemas.microsoft.com/office/drawing/2014/main" id="{0AF865AA-49BC-46CC-BC93-159E6804BEB6}"/>
              </a:ext>
            </a:extLst>
          </p:cNvPr>
          <p:cNvSpPr/>
          <p:nvPr/>
        </p:nvSpPr>
        <p:spPr>
          <a:xfrm>
            <a:off x="4593717" y="4599837"/>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6">
            <a:extLst>
              <a:ext uri="{FF2B5EF4-FFF2-40B4-BE49-F238E27FC236}">
                <a16:creationId xmlns:a16="http://schemas.microsoft.com/office/drawing/2014/main" id="{B22FBB97-FF5B-458B-8EEC-89B6E53B1FFC}"/>
              </a:ext>
            </a:extLst>
          </p:cNvPr>
          <p:cNvSpPr/>
          <p:nvPr/>
        </p:nvSpPr>
        <p:spPr>
          <a:xfrm>
            <a:off x="4593717" y="3531161"/>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68BA5FCE-77CC-41A0-9411-38FCFCD5031F}"/>
              </a:ext>
            </a:extLst>
          </p:cNvPr>
          <p:cNvSpPr/>
          <p:nvPr/>
        </p:nvSpPr>
        <p:spPr>
          <a:xfrm>
            <a:off x="6746221" y="2807526"/>
            <a:ext cx="2363751" cy="554486"/>
          </a:xfrm>
          <a:prstGeom prst="roundRect">
            <a:avLst/>
          </a:prstGeom>
          <a:solidFill>
            <a:schemeClr val="accent6">
              <a:lumMod val="60000"/>
              <a:lumOff val="40000"/>
            </a:schemeClr>
          </a:soli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Benefit Calculator</a:t>
            </a:r>
            <a:endParaRPr lang="zh-CN" altLang="en-US" sz="1600" b="1" dirty="0">
              <a:solidFill>
                <a:schemeClr val="tx1"/>
              </a:solidFill>
            </a:endParaRPr>
          </a:p>
        </p:txBody>
      </p:sp>
      <p:sp>
        <p:nvSpPr>
          <p:cNvPr id="59" name="箭头: 下 58">
            <a:extLst>
              <a:ext uri="{FF2B5EF4-FFF2-40B4-BE49-F238E27FC236}">
                <a16:creationId xmlns:a16="http://schemas.microsoft.com/office/drawing/2014/main" id="{99048D83-8100-4087-8F86-36821468E5D1}"/>
              </a:ext>
            </a:extLst>
          </p:cNvPr>
          <p:cNvSpPr/>
          <p:nvPr/>
        </p:nvSpPr>
        <p:spPr>
          <a:xfrm>
            <a:off x="7864212" y="3425148"/>
            <a:ext cx="151902" cy="229435"/>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4778E4BC-6A34-477B-B739-29F7ED1E4172}"/>
              </a:ext>
            </a:extLst>
          </p:cNvPr>
          <p:cNvSpPr/>
          <p:nvPr/>
        </p:nvSpPr>
        <p:spPr>
          <a:xfrm>
            <a:off x="6781867" y="3724277"/>
            <a:ext cx="2352459" cy="1961132"/>
          </a:xfrm>
          <a:prstGeom prst="roundRect">
            <a:avLst/>
          </a:prstGeom>
          <a:gradFill flip="none" rotWithShape="1">
            <a:gsLst>
              <a:gs pos="0">
                <a:srgbClr val="778FC0">
                  <a:tint val="66000"/>
                  <a:satMod val="160000"/>
                </a:srgbClr>
              </a:gs>
              <a:gs pos="50000">
                <a:srgbClr val="778FC0">
                  <a:tint val="44500"/>
                  <a:satMod val="160000"/>
                </a:srgbClr>
              </a:gs>
              <a:gs pos="100000">
                <a:srgbClr val="778FC0">
                  <a:tint val="23500"/>
                  <a:satMod val="160000"/>
                </a:srgbClr>
              </a:gs>
            </a:gsLst>
            <a:lin ang="810000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F023D320-ACC7-46BB-BFF5-9436AC9B4911}"/>
              </a:ext>
            </a:extLst>
          </p:cNvPr>
          <p:cNvCxnSpPr>
            <a:cxnSpLocks/>
          </p:cNvCxnSpPr>
          <p:nvPr/>
        </p:nvCxnSpPr>
        <p:spPr>
          <a:xfrm>
            <a:off x="6781867" y="4653286"/>
            <a:ext cx="235245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箭头: 下 65">
            <a:extLst>
              <a:ext uri="{FF2B5EF4-FFF2-40B4-BE49-F238E27FC236}">
                <a16:creationId xmlns:a16="http://schemas.microsoft.com/office/drawing/2014/main" id="{8994D433-A650-40C7-AF37-3FC09DFD1EF2}"/>
              </a:ext>
            </a:extLst>
          </p:cNvPr>
          <p:cNvSpPr/>
          <p:nvPr/>
        </p:nvSpPr>
        <p:spPr>
          <a:xfrm rot="16200000">
            <a:off x="7799616" y="4084917"/>
            <a:ext cx="217963" cy="578686"/>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形 2" descr="文档 纯色填充">
            <a:extLst>
              <a:ext uri="{FF2B5EF4-FFF2-40B4-BE49-F238E27FC236}">
                <a16:creationId xmlns:a16="http://schemas.microsoft.com/office/drawing/2014/main" id="{94F022C7-48F9-4EFC-A646-B64BA679F5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8349" y="4061570"/>
            <a:ext cx="575938" cy="575938"/>
          </a:xfrm>
          <a:prstGeom prst="rect">
            <a:avLst/>
          </a:prstGeom>
        </p:spPr>
      </p:pic>
      <p:pic>
        <p:nvPicPr>
          <p:cNvPr id="53" name="图形 52" descr="文档 纯色填充">
            <a:extLst>
              <a:ext uri="{FF2B5EF4-FFF2-40B4-BE49-F238E27FC236}">
                <a16:creationId xmlns:a16="http://schemas.microsoft.com/office/drawing/2014/main" id="{38274FC5-89BF-41A2-B464-DA9B40C66B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82908" y="4067972"/>
            <a:ext cx="575938" cy="575938"/>
          </a:xfrm>
          <a:prstGeom prst="rect">
            <a:avLst/>
          </a:prstGeom>
        </p:spPr>
      </p:pic>
      <p:sp>
        <p:nvSpPr>
          <p:cNvPr id="18" name="矩形 17">
            <a:extLst>
              <a:ext uri="{FF2B5EF4-FFF2-40B4-BE49-F238E27FC236}">
                <a16:creationId xmlns:a16="http://schemas.microsoft.com/office/drawing/2014/main" id="{9007B491-B1FB-4F4D-A11E-31516131E548}"/>
              </a:ext>
            </a:extLst>
          </p:cNvPr>
          <p:cNvSpPr/>
          <p:nvPr/>
        </p:nvSpPr>
        <p:spPr>
          <a:xfrm rot="16200000">
            <a:off x="6984624" y="5195234"/>
            <a:ext cx="585788" cy="25069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None</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1468A3E2-0029-4258-A5E8-B6E3F08BDE6C}"/>
              </a:ext>
            </a:extLst>
          </p:cNvPr>
          <p:cNvSpPr/>
          <p:nvPr/>
        </p:nvSpPr>
        <p:spPr>
          <a:xfrm rot="16200000">
            <a:off x="7235999" y="5197549"/>
            <a:ext cx="592695" cy="2506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latin typeface="微软雅黑" panose="020B0503020204020204" pitchFamily="34" charset="-122"/>
                <a:ea typeface="微软雅黑" panose="020B0503020204020204" pitchFamily="34" charset="-122"/>
              </a:rPr>
              <a:t>LZ4</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E75DDBBC-8183-4DE1-ADED-BA8C1FF0B1C1}"/>
              </a:ext>
            </a:extLst>
          </p:cNvPr>
          <p:cNvSpPr/>
          <p:nvPr/>
        </p:nvSpPr>
        <p:spPr>
          <a:xfrm rot="16200000">
            <a:off x="7510325" y="5188516"/>
            <a:ext cx="590101" cy="2684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Snappy</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0015FF25-6F12-4001-A88D-AAAB3B705B64}"/>
              </a:ext>
            </a:extLst>
          </p:cNvPr>
          <p:cNvSpPr/>
          <p:nvPr/>
        </p:nvSpPr>
        <p:spPr>
          <a:xfrm rot="16200000">
            <a:off x="7788208" y="5177602"/>
            <a:ext cx="590038" cy="2902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Deflate</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E6291D20-1281-4A76-9133-907DD95671A5}"/>
              </a:ext>
            </a:extLst>
          </p:cNvPr>
          <p:cNvSpPr/>
          <p:nvPr/>
        </p:nvSpPr>
        <p:spPr>
          <a:xfrm rot="16200000">
            <a:off x="8431717" y="5182618"/>
            <a:ext cx="593274" cy="2684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r>
              <a:rPr lang="en-US" altLang="zh-CN" sz="800" b="1" dirty="0">
                <a:solidFill>
                  <a:schemeClr val="tx1"/>
                </a:solidFill>
                <a:latin typeface="微软雅黑" panose="020B0503020204020204" pitchFamily="34" charset="-122"/>
                <a:ea typeface="微软雅黑" panose="020B0503020204020204" pitchFamily="34" charset="-122"/>
              </a:rPr>
              <a:t>BZ2</a:t>
            </a:r>
            <a:endParaRPr lang="zh-CN" altLang="en-US" sz="800" b="1" dirty="0">
              <a:solidFill>
                <a:schemeClr val="tx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03450287-0962-4345-90EF-4C7C7154FFB3}"/>
              </a:ext>
            </a:extLst>
          </p:cNvPr>
          <p:cNvSpPr txBox="1"/>
          <p:nvPr/>
        </p:nvSpPr>
        <p:spPr>
          <a:xfrm>
            <a:off x="8195341" y="5142422"/>
            <a:ext cx="247466" cy="369332"/>
          </a:xfrm>
          <a:prstGeom prst="rect">
            <a:avLst/>
          </a:prstGeom>
          <a:noFill/>
        </p:spPr>
        <p:txBody>
          <a:bodyPr wrap="square" rtlCol="0">
            <a:spAutoFit/>
          </a:bodyPr>
          <a:lstStyle/>
          <a:p>
            <a:r>
              <a:rPr lang="en-US" altLang="zh-CN" b="1" dirty="0"/>
              <a:t>…</a:t>
            </a:r>
            <a:endParaRPr lang="zh-CN" altLang="en-US" b="1" dirty="0"/>
          </a:p>
        </p:txBody>
      </p:sp>
      <p:pic>
        <p:nvPicPr>
          <p:cNvPr id="78" name="图形 77" descr="文档 纯色填充">
            <a:extLst>
              <a:ext uri="{FF2B5EF4-FFF2-40B4-BE49-F238E27FC236}">
                <a16:creationId xmlns:a16="http://schemas.microsoft.com/office/drawing/2014/main" id="{939024A7-B15B-4CA3-AD47-280EBB51992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3840" y="2089959"/>
            <a:ext cx="575938" cy="575938"/>
          </a:xfrm>
          <a:prstGeom prst="rect">
            <a:avLst/>
          </a:prstGeom>
        </p:spPr>
      </p:pic>
      <p:pic>
        <p:nvPicPr>
          <p:cNvPr id="79" name="图形 78" descr="文档 纯色填充">
            <a:extLst>
              <a:ext uri="{FF2B5EF4-FFF2-40B4-BE49-F238E27FC236}">
                <a16:creationId xmlns:a16="http://schemas.microsoft.com/office/drawing/2014/main" id="{3FAEF648-5756-485A-B7DB-2963610C487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9606" y="2884265"/>
            <a:ext cx="575938" cy="575938"/>
          </a:xfrm>
          <a:prstGeom prst="rect">
            <a:avLst/>
          </a:prstGeom>
        </p:spPr>
      </p:pic>
      <p:pic>
        <p:nvPicPr>
          <p:cNvPr id="80" name="图形 79" descr="文档 纯色填充">
            <a:extLst>
              <a:ext uri="{FF2B5EF4-FFF2-40B4-BE49-F238E27FC236}">
                <a16:creationId xmlns:a16="http://schemas.microsoft.com/office/drawing/2014/main" id="{00E65680-F4FF-486C-8603-303EE144B1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8018" y="3677133"/>
            <a:ext cx="575938" cy="575938"/>
          </a:xfrm>
          <a:prstGeom prst="rect">
            <a:avLst/>
          </a:prstGeom>
        </p:spPr>
      </p:pic>
      <p:sp>
        <p:nvSpPr>
          <p:cNvPr id="31" name="文本框 30">
            <a:extLst>
              <a:ext uri="{FF2B5EF4-FFF2-40B4-BE49-F238E27FC236}">
                <a16:creationId xmlns:a16="http://schemas.microsoft.com/office/drawing/2014/main" id="{7648FD13-61B4-4B35-BB0E-D08EA97FF711}"/>
              </a:ext>
            </a:extLst>
          </p:cNvPr>
          <p:cNvSpPr txBox="1"/>
          <p:nvPr/>
        </p:nvSpPr>
        <p:spPr>
          <a:xfrm>
            <a:off x="10186554" y="1545593"/>
            <a:ext cx="898028" cy="338554"/>
          </a:xfrm>
          <a:prstGeom prst="rect">
            <a:avLst/>
          </a:prstGeom>
          <a:noFill/>
        </p:spPr>
        <p:txBody>
          <a:bodyPr wrap="square" rtlCol="0">
            <a:spAutoFit/>
          </a:bodyPr>
          <a:lstStyle/>
          <a:p>
            <a:pPr algn="ctr"/>
            <a:r>
              <a:rPr lang="en-US" altLang="zh-CN" sz="1600" b="1" dirty="0"/>
              <a:t>Output</a:t>
            </a:r>
            <a:endParaRPr lang="zh-CN" altLang="en-US" sz="1600" b="1" dirty="0"/>
          </a:p>
        </p:txBody>
      </p:sp>
      <p:sp>
        <p:nvSpPr>
          <p:cNvPr id="32" name="文本框 31">
            <a:extLst>
              <a:ext uri="{FF2B5EF4-FFF2-40B4-BE49-F238E27FC236}">
                <a16:creationId xmlns:a16="http://schemas.microsoft.com/office/drawing/2014/main" id="{E619DFFB-4109-4CC7-9DC6-4B9929912C22}"/>
              </a:ext>
            </a:extLst>
          </p:cNvPr>
          <p:cNvSpPr txBox="1"/>
          <p:nvPr/>
        </p:nvSpPr>
        <p:spPr>
          <a:xfrm rot="10800000">
            <a:off x="10747086" y="2169940"/>
            <a:ext cx="323165" cy="457994"/>
          </a:xfrm>
          <a:prstGeom prst="rect">
            <a:avLst/>
          </a:prstGeom>
          <a:noFill/>
        </p:spPr>
        <p:txBody>
          <a:bodyPr vert="eaVert" wrap="square" rtlCol="0">
            <a:spAutoFit/>
          </a:bodyPr>
          <a:lstStyle/>
          <a:p>
            <a:pPr algn="ctr"/>
            <a:r>
              <a:rPr lang="en-US" altLang="zh-CN" sz="900" b="1" dirty="0"/>
              <a:t>None</a:t>
            </a:r>
            <a:endParaRPr lang="zh-CN" altLang="en-US" sz="900" b="1" dirty="0"/>
          </a:p>
        </p:txBody>
      </p:sp>
      <p:sp>
        <p:nvSpPr>
          <p:cNvPr id="81" name="文本框 80">
            <a:extLst>
              <a:ext uri="{FF2B5EF4-FFF2-40B4-BE49-F238E27FC236}">
                <a16:creationId xmlns:a16="http://schemas.microsoft.com/office/drawing/2014/main" id="{223B1240-5ED7-400F-AC53-DEAE44491B0E}"/>
              </a:ext>
            </a:extLst>
          </p:cNvPr>
          <p:cNvSpPr txBox="1"/>
          <p:nvPr/>
        </p:nvSpPr>
        <p:spPr>
          <a:xfrm rot="10800000">
            <a:off x="10746382" y="2984149"/>
            <a:ext cx="323165" cy="457994"/>
          </a:xfrm>
          <a:prstGeom prst="rect">
            <a:avLst/>
          </a:prstGeom>
          <a:noFill/>
        </p:spPr>
        <p:txBody>
          <a:bodyPr vert="eaVert" wrap="square" rtlCol="0">
            <a:spAutoFit/>
          </a:bodyPr>
          <a:lstStyle/>
          <a:p>
            <a:pPr algn="ctr"/>
            <a:r>
              <a:rPr lang="en-US" altLang="zh-CN" sz="900" b="1" dirty="0"/>
              <a:t>LZ4</a:t>
            </a:r>
            <a:endParaRPr lang="zh-CN" altLang="en-US" sz="900" b="1" dirty="0"/>
          </a:p>
        </p:txBody>
      </p:sp>
      <p:sp>
        <p:nvSpPr>
          <p:cNvPr id="82" name="文本框 81">
            <a:extLst>
              <a:ext uri="{FF2B5EF4-FFF2-40B4-BE49-F238E27FC236}">
                <a16:creationId xmlns:a16="http://schemas.microsoft.com/office/drawing/2014/main" id="{50201DF6-76A5-4FE7-A09D-A55955E913FB}"/>
              </a:ext>
            </a:extLst>
          </p:cNvPr>
          <p:cNvSpPr txBox="1"/>
          <p:nvPr/>
        </p:nvSpPr>
        <p:spPr>
          <a:xfrm rot="10800000">
            <a:off x="10747086" y="3744993"/>
            <a:ext cx="323165" cy="457994"/>
          </a:xfrm>
          <a:prstGeom prst="rect">
            <a:avLst/>
          </a:prstGeom>
          <a:noFill/>
        </p:spPr>
        <p:txBody>
          <a:bodyPr vert="eaVert" wrap="square" rtlCol="0">
            <a:spAutoFit/>
          </a:bodyPr>
          <a:lstStyle/>
          <a:p>
            <a:pPr algn="ctr"/>
            <a:r>
              <a:rPr lang="en-US" altLang="zh-CN" sz="900" b="1" dirty="0" err="1"/>
              <a:t>GZip</a:t>
            </a:r>
            <a:endParaRPr lang="zh-CN" altLang="en-US" sz="900" b="1" dirty="0"/>
          </a:p>
        </p:txBody>
      </p:sp>
      <p:sp>
        <p:nvSpPr>
          <p:cNvPr id="85" name="文本框 84">
            <a:extLst>
              <a:ext uri="{FF2B5EF4-FFF2-40B4-BE49-F238E27FC236}">
                <a16:creationId xmlns:a16="http://schemas.microsoft.com/office/drawing/2014/main" id="{91E55096-900B-4269-AED4-78270F7F4079}"/>
              </a:ext>
            </a:extLst>
          </p:cNvPr>
          <p:cNvSpPr txBox="1"/>
          <p:nvPr/>
        </p:nvSpPr>
        <p:spPr>
          <a:xfrm rot="5400000">
            <a:off x="10551423" y="5135379"/>
            <a:ext cx="247466" cy="369332"/>
          </a:xfrm>
          <a:prstGeom prst="rect">
            <a:avLst/>
          </a:prstGeom>
          <a:noFill/>
        </p:spPr>
        <p:txBody>
          <a:bodyPr wrap="square" rtlCol="0">
            <a:spAutoFit/>
          </a:bodyPr>
          <a:lstStyle/>
          <a:p>
            <a:pPr algn="ctr"/>
            <a:r>
              <a:rPr lang="en-US" altLang="zh-CN" b="1" dirty="0"/>
              <a:t>…</a:t>
            </a:r>
            <a:endParaRPr lang="zh-CN" altLang="en-US" b="1" dirty="0"/>
          </a:p>
        </p:txBody>
      </p:sp>
      <p:sp>
        <p:nvSpPr>
          <p:cNvPr id="39" name="文本框 38">
            <a:extLst>
              <a:ext uri="{FF2B5EF4-FFF2-40B4-BE49-F238E27FC236}">
                <a16:creationId xmlns:a16="http://schemas.microsoft.com/office/drawing/2014/main" id="{3074C995-3BFC-4AB0-8102-0C5A17C737E6}"/>
              </a:ext>
            </a:extLst>
          </p:cNvPr>
          <p:cNvSpPr txBox="1"/>
          <p:nvPr/>
        </p:nvSpPr>
        <p:spPr>
          <a:xfrm>
            <a:off x="7040965" y="4653790"/>
            <a:ext cx="1900716" cy="338554"/>
          </a:xfrm>
          <a:prstGeom prst="rect">
            <a:avLst/>
          </a:prstGeom>
          <a:noFill/>
        </p:spPr>
        <p:txBody>
          <a:bodyPr wrap="square" rtlCol="0">
            <a:spAutoFit/>
          </a:bodyPr>
          <a:lstStyle/>
          <a:p>
            <a:r>
              <a:rPr lang="en-US" altLang="zh-CN" sz="1600" b="1" dirty="0"/>
              <a:t>Compression Pool</a:t>
            </a:r>
            <a:endParaRPr lang="zh-CN" altLang="en-US" sz="1600" b="1" dirty="0"/>
          </a:p>
        </p:txBody>
      </p:sp>
      <p:sp>
        <p:nvSpPr>
          <p:cNvPr id="40" name="文本框 39">
            <a:extLst>
              <a:ext uri="{FF2B5EF4-FFF2-40B4-BE49-F238E27FC236}">
                <a16:creationId xmlns:a16="http://schemas.microsoft.com/office/drawing/2014/main" id="{5EDF0089-B4FC-4A30-B202-5C77843E6CFA}"/>
              </a:ext>
            </a:extLst>
          </p:cNvPr>
          <p:cNvSpPr txBox="1"/>
          <p:nvPr/>
        </p:nvSpPr>
        <p:spPr>
          <a:xfrm>
            <a:off x="6825980" y="3765326"/>
            <a:ext cx="2496078" cy="338554"/>
          </a:xfrm>
          <a:prstGeom prst="rect">
            <a:avLst/>
          </a:prstGeom>
          <a:noFill/>
        </p:spPr>
        <p:txBody>
          <a:bodyPr wrap="square" rtlCol="0">
            <a:spAutoFit/>
          </a:bodyPr>
          <a:lstStyle/>
          <a:p>
            <a:r>
              <a:rPr lang="en-US" altLang="zh-CN" sz="1600" b="1" dirty="0"/>
              <a:t>Compression Conversion</a:t>
            </a:r>
            <a:endParaRPr lang="zh-CN" altLang="en-US" sz="1600" b="1" dirty="0"/>
          </a:p>
        </p:txBody>
      </p:sp>
      <p:sp>
        <p:nvSpPr>
          <p:cNvPr id="2" name="矩形 1">
            <a:extLst>
              <a:ext uri="{FF2B5EF4-FFF2-40B4-BE49-F238E27FC236}">
                <a16:creationId xmlns:a16="http://schemas.microsoft.com/office/drawing/2014/main" id="{3C019F8D-35DE-475A-87FE-8F52E59964B0}"/>
              </a:ext>
            </a:extLst>
          </p:cNvPr>
          <p:cNvSpPr/>
          <p:nvPr/>
        </p:nvSpPr>
        <p:spPr>
          <a:xfrm>
            <a:off x="3588483" y="4981947"/>
            <a:ext cx="2157254" cy="5434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rPr>
              <a:t>MetaData</a:t>
            </a:r>
            <a:r>
              <a:rPr lang="en-US" altLang="zh-CN" sz="1600" b="1" dirty="0">
                <a:solidFill>
                  <a:schemeClr val="tx1"/>
                </a:solidFill>
              </a:rPr>
              <a:t> Log</a:t>
            </a:r>
            <a:endParaRPr lang="zh-CN" altLang="en-US" sz="1600" b="1" dirty="0">
              <a:solidFill>
                <a:schemeClr val="tx1"/>
              </a:solidFill>
            </a:endParaRPr>
          </a:p>
        </p:txBody>
      </p:sp>
      <p:sp>
        <p:nvSpPr>
          <p:cNvPr id="61" name="箭头: 下 60">
            <a:extLst>
              <a:ext uri="{FF2B5EF4-FFF2-40B4-BE49-F238E27FC236}">
                <a16:creationId xmlns:a16="http://schemas.microsoft.com/office/drawing/2014/main" id="{0D798744-46DA-47E5-86B1-29668F9103C6}"/>
              </a:ext>
            </a:extLst>
          </p:cNvPr>
          <p:cNvSpPr/>
          <p:nvPr/>
        </p:nvSpPr>
        <p:spPr>
          <a:xfrm rot="16200000">
            <a:off x="6281040" y="4162094"/>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箭头: 下 63">
            <a:extLst>
              <a:ext uri="{FF2B5EF4-FFF2-40B4-BE49-F238E27FC236}">
                <a16:creationId xmlns:a16="http://schemas.microsoft.com/office/drawing/2014/main" id="{B3DC1669-3D8F-4C61-B899-89A6392AB3AB}"/>
              </a:ext>
            </a:extLst>
          </p:cNvPr>
          <p:cNvSpPr/>
          <p:nvPr/>
        </p:nvSpPr>
        <p:spPr>
          <a:xfrm rot="16200000">
            <a:off x="2359160" y="3938584"/>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下 64">
            <a:extLst>
              <a:ext uri="{FF2B5EF4-FFF2-40B4-BE49-F238E27FC236}">
                <a16:creationId xmlns:a16="http://schemas.microsoft.com/office/drawing/2014/main" id="{5F7081CF-A429-4585-A944-2B06112EC918}"/>
              </a:ext>
            </a:extLst>
          </p:cNvPr>
          <p:cNvSpPr/>
          <p:nvPr/>
        </p:nvSpPr>
        <p:spPr>
          <a:xfrm rot="16200000">
            <a:off x="2343016" y="1644076"/>
            <a:ext cx="366824" cy="600739"/>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CCDCF3F-B06F-4379-8EEA-4A86EE9A8C1B}"/>
              </a:ext>
            </a:extLst>
          </p:cNvPr>
          <p:cNvSpPr txBox="1"/>
          <p:nvPr/>
        </p:nvSpPr>
        <p:spPr>
          <a:xfrm>
            <a:off x="1719720" y="1446207"/>
            <a:ext cx="1640845" cy="338554"/>
          </a:xfrm>
          <a:prstGeom prst="rect">
            <a:avLst/>
          </a:prstGeom>
          <a:noFill/>
        </p:spPr>
        <p:txBody>
          <a:bodyPr wrap="square" rtlCol="0">
            <a:spAutoFit/>
          </a:bodyPr>
          <a:lstStyle/>
          <a:p>
            <a:pPr algn="ctr"/>
            <a:r>
              <a:rPr lang="en-US" altLang="zh-CN" sz="1600" b="1" dirty="0"/>
              <a:t>Read Request</a:t>
            </a:r>
            <a:endParaRPr lang="zh-CN" altLang="en-US" sz="1600" b="1" dirty="0"/>
          </a:p>
        </p:txBody>
      </p:sp>
      <p:sp>
        <p:nvSpPr>
          <p:cNvPr id="28" name="文本框 27">
            <a:extLst>
              <a:ext uri="{FF2B5EF4-FFF2-40B4-BE49-F238E27FC236}">
                <a16:creationId xmlns:a16="http://schemas.microsoft.com/office/drawing/2014/main" id="{4E8D0348-5431-4C53-8505-7839C578DEB1}"/>
              </a:ext>
            </a:extLst>
          </p:cNvPr>
          <p:cNvSpPr txBox="1"/>
          <p:nvPr/>
        </p:nvSpPr>
        <p:spPr>
          <a:xfrm>
            <a:off x="1794136" y="4597457"/>
            <a:ext cx="1492015" cy="338554"/>
          </a:xfrm>
          <a:prstGeom prst="rect">
            <a:avLst/>
          </a:prstGeom>
          <a:noFill/>
        </p:spPr>
        <p:txBody>
          <a:bodyPr wrap="square" rtlCol="0">
            <a:spAutoFit/>
          </a:bodyPr>
          <a:lstStyle/>
          <a:p>
            <a:pPr algn="ctr"/>
            <a:r>
              <a:rPr lang="en-US" altLang="zh-CN" sz="1600" b="1" dirty="0"/>
              <a:t>Write Request</a:t>
            </a:r>
            <a:endParaRPr lang="zh-CN" altLang="en-US" sz="1600" b="1" dirty="0"/>
          </a:p>
        </p:txBody>
      </p:sp>
      <p:pic>
        <p:nvPicPr>
          <p:cNvPr id="70" name="图形 69" descr="文档 纯色填充">
            <a:extLst>
              <a:ext uri="{FF2B5EF4-FFF2-40B4-BE49-F238E27FC236}">
                <a16:creationId xmlns:a16="http://schemas.microsoft.com/office/drawing/2014/main" id="{4EE81BE4-5313-4AA2-8A74-4E7B6128850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8018" y="4450026"/>
            <a:ext cx="575938" cy="575938"/>
          </a:xfrm>
          <a:prstGeom prst="rect">
            <a:avLst/>
          </a:prstGeom>
        </p:spPr>
      </p:pic>
      <p:sp>
        <p:nvSpPr>
          <p:cNvPr id="71" name="文本框 70">
            <a:extLst>
              <a:ext uri="{FF2B5EF4-FFF2-40B4-BE49-F238E27FC236}">
                <a16:creationId xmlns:a16="http://schemas.microsoft.com/office/drawing/2014/main" id="{DA58DAF8-9278-4623-A2A8-1CB17A3554CA}"/>
              </a:ext>
            </a:extLst>
          </p:cNvPr>
          <p:cNvSpPr txBox="1"/>
          <p:nvPr/>
        </p:nvSpPr>
        <p:spPr>
          <a:xfrm rot="10800000">
            <a:off x="10761417" y="4540231"/>
            <a:ext cx="323165" cy="457994"/>
          </a:xfrm>
          <a:prstGeom prst="rect">
            <a:avLst/>
          </a:prstGeom>
          <a:noFill/>
        </p:spPr>
        <p:txBody>
          <a:bodyPr vert="eaVert" wrap="square" rtlCol="0">
            <a:spAutoFit/>
          </a:bodyPr>
          <a:lstStyle/>
          <a:p>
            <a:pPr algn="ctr"/>
            <a:r>
              <a:rPr lang="en-US" altLang="zh-CN" sz="900" b="1" dirty="0"/>
              <a:t>BZ2</a:t>
            </a:r>
            <a:endParaRPr lang="zh-CN" altLang="en-US" sz="900" b="1" dirty="0"/>
          </a:p>
        </p:txBody>
      </p:sp>
      <p:sp>
        <p:nvSpPr>
          <p:cNvPr id="72" name="文本框 71">
            <a:extLst>
              <a:ext uri="{FF2B5EF4-FFF2-40B4-BE49-F238E27FC236}">
                <a16:creationId xmlns:a16="http://schemas.microsoft.com/office/drawing/2014/main" id="{CF3C04A9-8D47-471F-BFB1-8AEFA63C3A99}"/>
              </a:ext>
            </a:extLst>
          </p:cNvPr>
          <p:cNvSpPr txBox="1"/>
          <p:nvPr/>
        </p:nvSpPr>
        <p:spPr>
          <a:xfrm>
            <a:off x="5004550" y="785908"/>
            <a:ext cx="2288775" cy="369332"/>
          </a:xfrm>
          <a:prstGeom prst="rect">
            <a:avLst/>
          </a:prstGeom>
          <a:noFill/>
          <a:ln>
            <a:noFill/>
          </a:ln>
        </p:spPr>
        <p:txBody>
          <a:bodyPr wrap="square" rtlCol="0">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HEC Main Engine</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73" name="箭头: 下 72">
            <a:extLst>
              <a:ext uri="{FF2B5EF4-FFF2-40B4-BE49-F238E27FC236}">
                <a16:creationId xmlns:a16="http://schemas.microsoft.com/office/drawing/2014/main" id="{5F016E1E-113B-4C93-8476-2FB8B5344066}"/>
              </a:ext>
            </a:extLst>
          </p:cNvPr>
          <p:cNvSpPr/>
          <p:nvPr/>
        </p:nvSpPr>
        <p:spPr>
          <a:xfrm rot="10800000">
            <a:off x="4581954" y="2332370"/>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箭头: 下 82">
            <a:extLst>
              <a:ext uri="{FF2B5EF4-FFF2-40B4-BE49-F238E27FC236}">
                <a16:creationId xmlns:a16="http://schemas.microsoft.com/office/drawing/2014/main" id="{9211CD45-D1B7-4451-95ED-60052B5EE331}"/>
              </a:ext>
            </a:extLst>
          </p:cNvPr>
          <p:cNvSpPr/>
          <p:nvPr/>
        </p:nvSpPr>
        <p:spPr>
          <a:xfrm>
            <a:off x="7861642" y="2314639"/>
            <a:ext cx="132907" cy="300371"/>
          </a:xfrm>
          <a:prstGeom prst="downArrow">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F972EACC-0B10-4AFF-AB16-A51514741CA9}"/>
              </a:ext>
            </a:extLst>
          </p:cNvPr>
          <p:cNvSpPr txBox="1"/>
          <p:nvPr/>
        </p:nvSpPr>
        <p:spPr>
          <a:xfrm>
            <a:off x="5052167" y="1310898"/>
            <a:ext cx="2482120" cy="338554"/>
          </a:xfrm>
          <a:prstGeom prst="rect">
            <a:avLst/>
          </a:prstGeom>
          <a:noFill/>
        </p:spPr>
        <p:txBody>
          <a:bodyPr wrap="square" rtlCol="0">
            <a:spAutoFit/>
          </a:bodyPr>
          <a:lstStyle/>
          <a:p>
            <a:r>
              <a:rPr lang="en-US" altLang="zh-CN" sz="1600" b="1" dirty="0"/>
              <a:t>Unified Heat Recognition</a:t>
            </a:r>
            <a:endParaRPr lang="zh-CN" altLang="en-US" sz="1600" b="1" dirty="0"/>
          </a:p>
        </p:txBody>
      </p:sp>
      <p:sp>
        <p:nvSpPr>
          <p:cNvPr id="63" name="文本框 62">
            <a:extLst>
              <a:ext uri="{FF2B5EF4-FFF2-40B4-BE49-F238E27FC236}">
                <a16:creationId xmlns:a16="http://schemas.microsoft.com/office/drawing/2014/main" id="{72A29863-F2A8-41A6-A6CD-F836F35A2FE1}"/>
              </a:ext>
            </a:extLst>
          </p:cNvPr>
          <p:cNvSpPr txBox="1"/>
          <p:nvPr/>
        </p:nvSpPr>
        <p:spPr>
          <a:xfrm>
            <a:off x="1043473" y="1420447"/>
            <a:ext cx="898028" cy="338554"/>
          </a:xfrm>
          <a:prstGeom prst="rect">
            <a:avLst/>
          </a:prstGeom>
          <a:noFill/>
        </p:spPr>
        <p:txBody>
          <a:bodyPr wrap="square" rtlCol="0">
            <a:spAutoFit/>
          </a:bodyPr>
          <a:lstStyle/>
          <a:p>
            <a:pPr algn="ctr"/>
            <a:r>
              <a:rPr lang="en-US" altLang="zh-CN" sz="1600" b="1" dirty="0"/>
              <a:t>Input</a:t>
            </a:r>
            <a:endParaRPr lang="zh-CN" altLang="en-US" sz="1600" b="1" dirty="0"/>
          </a:p>
        </p:txBody>
      </p:sp>
      <p:sp>
        <p:nvSpPr>
          <p:cNvPr id="67" name="矩形 66"/>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8" name="文本框 67"/>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总体模型架构</a:t>
            </a:r>
          </a:p>
        </p:txBody>
      </p:sp>
      <p:sp>
        <p:nvSpPr>
          <p:cNvPr id="5" name="圆角矩形 4"/>
          <p:cNvSpPr/>
          <p:nvPr/>
        </p:nvSpPr>
        <p:spPr>
          <a:xfrm>
            <a:off x="3137645" y="1284003"/>
            <a:ext cx="6265789" cy="458787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Tree>
    <p:extLst>
      <p:ext uri="{BB962C8B-B14F-4D97-AF65-F5344CB8AC3E}">
        <p14:creationId xmlns:p14="http://schemas.microsoft.com/office/powerpoint/2010/main" val="1412748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2863" y="284086"/>
            <a:ext cx="10857390" cy="276999"/>
          </a:xfrm>
          <a:prstGeom prst="rect">
            <a:avLst/>
          </a:prstGeom>
          <a:noFill/>
        </p:spPr>
        <p:txBody>
          <a:bodyPr wrap="square" rtlCol="0">
            <a:spAutoFit/>
          </a:bodyPr>
          <a:lstStyle/>
          <a:p>
            <a:r>
              <a:rPr lang="zh-CN" altLang="en-US" sz="1200" dirty="0"/>
              <a:t>相关机制的流程图与算法伪代码。</a:t>
            </a:r>
            <a:r>
              <a:rPr lang="en-US" altLang="zh-CN" sz="1200" dirty="0">
                <a:solidFill>
                  <a:srgbClr val="00B0F0"/>
                </a:solidFill>
              </a:rPr>
              <a:t>--</a:t>
            </a:r>
            <a:r>
              <a:rPr lang="zh-CN" altLang="en-US" sz="1200" b="1" dirty="0">
                <a:solidFill>
                  <a:srgbClr val="00B0F0"/>
                </a:solidFill>
              </a:rPr>
              <a:t>基于</a:t>
            </a:r>
            <a:r>
              <a:rPr lang="en-US" altLang="zh-CN" sz="1200" b="1" dirty="0">
                <a:solidFill>
                  <a:srgbClr val="00B0F0"/>
                </a:solidFill>
              </a:rPr>
              <a:t>SDN</a:t>
            </a:r>
            <a:r>
              <a:rPr lang="zh-CN" altLang="en-US" sz="1200" b="1" dirty="0">
                <a:solidFill>
                  <a:srgbClr val="00B0F0"/>
                </a:solidFill>
              </a:rPr>
              <a:t>的异构云计算平台调度策略研究与设计  有对于数据结构冷热识别的伪代码</a:t>
            </a:r>
          </a:p>
        </p:txBody>
      </p:sp>
      <p:sp>
        <p:nvSpPr>
          <p:cNvPr id="2" name="文本框 1"/>
          <p:cNvSpPr txBox="1"/>
          <p:nvPr/>
        </p:nvSpPr>
        <p:spPr>
          <a:xfrm>
            <a:off x="480291" y="895927"/>
            <a:ext cx="2595418" cy="261610"/>
          </a:xfrm>
          <a:prstGeom prst="rect">
            <a:avLst/>
          </a:prstGeom>
          <a:noFill/>
        </p:spPr>
        <p:txBody>
          <a:bodyPr wrap="square" rtlCol="0">
            <a:spAutoFit/>
          </a:bodyPr>
          <a:lstStyle/>
          <a:p>
            <a:r>
              <a:rPr lang="en-US" altLang="zh-CN" sz="1100" b="1" dirty="0">
                <a:solidFill>
                  <a:srgbClr val="6C9CC4"/>
                </a:solidFill>
              </a:rPr>
              <a:t>AWS</a:t>
            </a:r>
            <a:r>
              <a:rPr lang="zh-CN" altLang="en-US" sz="1100" b="1" dirty="0">
                <a:solidFill>
                  <a:srgbClr val="6C9CC4"/>
                </a:solidFill>
              </a:rPr>
              <a:t>价格模型的最终结果</a:t>
            </a:r>
          </a:p>
        </p:txBody>
      </p:sp>
      <p:sp>
        <p:nvSpPr>
          <p:cNvPr id="3" name="文本框 2"/>
          <p:cNvSpPr txBox="1"/>
          <p:nvPr/>
        </p:nvSpPr>
        <p:spPr>
          <a:xfrm>
            <a:off x="372863" y="1560945"/>
            <a:ext cx="3118482" cy="1446550"/>
          </a:xfrm>
          <a:prstGeom prst="rect">
            <a:avLst/>
          </a:prstGeom>
          <a:noFill/>
        </p:spPr>
        <p:txBody>
          <a:bodyPr wrap="square" rtlCol="0">
            <a:spAutoFit/>
          </a:bodyPr>
          <a:lstStyle/>
          <a:p>
            <a:r>
              <a:rPr lang="en-US" altLang="zh-CN" sz="1100" dirty="0"/>
              <a:t>CR</a:t>
            </a:r>
          </a:p>
          <a:p>
            <a:r>
              <a:rPr lang="it-IT" altLang="zh-CN" sz="1100" dirty="0"/>
              <a:t>NONE=[1, 1, 1, 1]</a:t>
            </a:r>
          </a:p>
          <a:p>
            <a:r>
              <a:rPr lang="it-IT" altLang="zh-CN" sz="1100" dirty="0"/>
              <a:t>LZ4=[1.88, 1.97, 1.97, 1.84]</a:t>
            </a:r>
          </a:p>
          <a:p>
            <a:r>
              <a:rPr lang="it-IT" altLang="zh-CN" sz="1100" dirty="0"/>
              <a:t>HEC=[1.9, 2.37, 2.43,1.96]</a:t>
            </a:r>
          </a:p>
          <a:p>
            <a:r>
              <a:rPr lang="it-IT" altLang="zh-CN" sz="1100" dirty="0"/>
              <a:t>GZ=[3.18, 3.3, 2.95, 2.57]</a:t>
            </a:r>
          </a:p>
          <a:p>
            <a:endParaRPr lang="it-IT" altLang="zh-CN" sz="1100" dirty="0"/>
          </a:p>
          <a:p>
            <a:r>
              <a:rPr lang="fr-FR" altLang="zh-CN" sz="1100" dirty="0"/>
              <a:t>HEC=[1.9, 2.37, 2.43,1.96]</a:t>
            </a:r>
          </a:p>
          <a:p>
            <a:r>
              <a:rPr lang="fr-FR" altLang="zh-CN" sz="1100" dirty="0"/>
              <a:t>DoubleLRU=[2.0, 2.21, 1.7, 1.8]</a:t>
            </a:r>
            <a:endParaRPr lang="zh-CN" altLang="en-US" sz="1100" dirty="0"/>
          </a:p>
        </p:txBody>
      </p:sp>
      <p:sp>
        <p:nvSpPr>
          <p:cNvPr id="5" name="文本框 4"/>
          <p:cNvSpPr txBox="1"/>
          <p:nvPr/>
        </p:nvSpPr>
        <p:spPr>
          <a:xfrm>
            <a:off x="372863" y="3284080"/>
            <a:ext cx="3118482" cy="1446550"/>
          </a:xfrm>
          <a:prstGeom prst="rect">
            <a:avLst/>
          </a:prstGeom>
          <a:noFill/>
        </p:spPr>
        <p:txBody>
          <a:bodyPr wrap="square" rtlCol="0">
            <a:spAutoFit/>
          </a:bodyPr>
          <a:lstStyle/>
          <a:p>
            <a:r>
              <a:rPr lang="en-US" altLang="zh-CN" sz="1100" dirty="0"/>
              <a:t>Time</a:t>
            </a:r>
          </a:p>
          <a:p>
            <a:r>
              <a:rPr lang="it-IT" altLang="zh-CN" sz="1100" dirty="0"/>
              <a:t>NONE=[1, 1, 1, 1]</a:t>
            </a:r>
          </a:p>
          <a:p>
            <a:r>
              <a:rPr lang="it-IT" altLang="zh-CN" sz="1100" dirty="0"/>
              <a:t>LZ4=[1.47, 1.55, 1.97, 1.3]</a:t>
            </a:r>
          </a:p>
          <a:p>
            <a:r>
              <a:rPr lang="it-IT" altLang="zh-CN" sz="1100" dirty="0"/>
              <a:t>HEC=[1.20, 1.42, 1.12,1.1]</a:t>
            </a:r>
          </a:p>
          <a:p>
            <a:r>
              <a:rPr lang="it-IT" altLang="zh-CN" sz="1100" dirty="0"/>
              <a:t>GZ=[5.9, 6.6, 7.6, 5.87]</a:t>
            </a:r>
          </a:p>
          <a:p>
            <a:endParaRPr lang="it-IT" altLang="zh-CN" sz="1100" dirty="0"/>
          </a:p>
          <a:p>
            <a:r>
              <a:rPr lang="fr-FR" altLang="zh-CN" sz="1100" dirty="0"/>
              <a:t>HEC=[1.20, 1.42, 1.12,1.1]</a:t>
            </a:r>
          </a:p>
          <a:p>
            <a:r>
              <a:rPr lang="fr-FR" altLang="zh-CN" sz="1100" dirty="0"/>
              <a:t>DoubleLRU=[2.3, 2.21, 1.1, 3.0]</a:t>
            </a:r>
            <a:endParaRPr lang="zh-CN" altLang="en-US" sz="1100" dirty="0"/>
          </a:p>
        </p:txBody>
      </p:sp>
      <p:sp>
        <p:nvSpPr>
          <p:cNvPr id="6" name="文本框 5"/>
          <p:cNvSpPr txBox="1"/>
          <p:nvPr/>
        </p:nvSpPr>
        <p:spPr>
          <a:xfrm>
            <a:off x="372863" y="5007215"/>
            <a:ext cx="3118482" cy="1446550"/>
          </a:xfrm>
          <a:prstGeom prst="rect">
            <a:avLst/>
          </a:prstGeom>
          <a:noFill/>
        </p:spPr>
        <p:txBody>
          <a:bodyPr wrap="square" rtlCol="0">
            <a:spAutoFit/>
          </a:bodyPr>
          <a:lstStyle/>
          <a:p>
            <a:r>
              <a:rPr lang="en-US" altLang="zh-CN" sz="1100" dirty="0"/>
              <a:t>Balance</a:t>
            </a:r>
          </a:p>
          <a:p>
            <a:r>
              <a:rPr lang="it-IT" altLang="zh-CN" sz="1100" dirty="0"/>
              <a:t>NONE=[1, 1, 1, 1]</a:t>
            </a:r>
          </a:p>
          <a:p>
            <a:r>
              <a:rPr lang="it-IT" altLang="zh-CN" sz="1100" dirty="0"/>
              <a:t>LZ4=[1.27, 1.27, 1.0, 1.4]</a:t>
            </a:r>
          </a:p>
          <a:p>
            <a:r>
              <a:rPr lang="it-IT" altLang="zh-CN" sz="1100" dirty="0"/>
              <a:t>HEC=[1.58, 1.67,2.16,1.76]</a:t>
            </a:r>
          </a:p>
          <a:p>
            <a:r>
              <a:rPr lang="it-IT" altLang="zh-CN" sz="1100" dirty="0"/>
              <a:t>GZ=[0.53, 0.5, 0.4, 0.45</a:t>
            </a:r>
            <a:r>
              <a:rPr lang="fr-FR" altLang="zh-CN" sz="1100" dirty="0"/>
              <a:t>]</a:t>
            </a:r>
          </a:p>
          <a:p>
            <a:endParaRPr lang="fr-FR" altLang="zh-CN" sz="1100" dirty="0"/>
          </a:p>
          <a:p>
            <a:r>
              <a:rPr lang="fr-FR" altLang="zh-CN" sz="1100" dirty="0"/>
              <a:t>HEC=[1.58, 1.67, 2.16,1.76]</a:t>
            </a:r>
          </a:p>
          <a:p>
            <a:r>
              <a:rPr lang="fr-FR" altLang="zh-CN" sz="1100" dirty="0"/>
              <a:t>DoubleLRU=[0.87, 1.18, 1.55, 0.6]</a:t>
            </a:r>
            <a:endParaRPr lang="zh-CN" altLang="en-US" sz="1100" dirty="0"/>
          </a:p>
        </p:txBody>
      </p:sp>
      <p:sp>
        <p:nvSpPr>
          <p:cNvPr id="7" name="文本框 6"/>
          <p:cNvSpPr txBox="1"/>
          <p:nvPr/>
        </p:nvSpPr>
        <p:spPr>
          <a:xfrm>
            <a:off x="3075709" y="1560945"/>
            <a:ext cx="3118482" cy="3308598"/>
          </a:xfrm>
          <a:prstGeom prst="rect">
            <a:avLst/>
          </a:prstGeom>
          <a:noFill/>
        </p:spPr>
        <p:txBody>
          <a:bodyPr wrap="square" rtlCol="0">
            <a:spAutoFit/>
          </a:bodyPr>
          <a:lstStyle/>
          <a:p>
            <a:r>
              <a:rPr lang="en-US" altLang="zh-CN" sz="1100" dirty="0"/>
              <a:t>Zipf0.8</a:t>
            </a:r>
          </a:p>
          <a:p>
            <a:r>
              <a:rPr lang="en-US" altLang="zh-CN" sz="1100" dirty="0"/>
              <a:t>time=[1.0, 1.08, 1.13, 1.20]</a:t>
            </a:r>
          </a:p>
          <a:p>
            <a:r>
              <a:rPr lang="en-US" altLang="zh-CN" sz="1100" dirty="0"/>
              <a:t>place=[1.0, 1.67, 1.73, 1.9]</a:t>
            </a:r>
          </a:p>
          <a:p>
            <a:r>
              <a:rPr lang="en-US" altLang="zh-CN" sz="1100" dirty="0"/>
              <a:t>balance=[1.0, 1.54, 1.53, 1.58]</a:t>
            </a:r>
          </a:p>
          <a:p>
            <a:endParaRPr lang="en-US" altLang="zh-CN" sz="1100" dirty="0"/>
          </a:p>
          <a:p>
            <a:r>
              <a:rPr lang="en-US" altLang="zh-CN" sz="1100" dirty="0"/>
              <a:t>Zipf1.2</a:t>
            </a:r>
          </a:p>
          <a:p>
            <a:r>
              <a:rPr lang="en-US" altLang="zh-CN" sz="1100" dirty="0"/>
              <a:t>time=[1.0, 1.1, 1.26, 1.42]</a:t>
            </a:r>
          </a:p>
          <a:p>
            <a:r>
              <a:rPr lang="en-US" altLang="zh-CN" sz="1100" dirty="0"/>
              <a:t>place=[1.0, 1.96, 2.12, 2.37]</a:t>
            </a:r>
          </a:p>
          <a:p>
            <a:r>
              <a:rPr lang="en-US" altLang="zh-CN" sz="1100" dirty="0"/>
              <a:t>balance=[1.0, 1.77, 1.70, 1.67]</a:t>
            </a:r>
          </a:p>
          <a:p>
            <a:endParaRPr lang="en-US" altLang="zh-CN" sz="1100" dirty="0"/>
          </a:p>
          <a:p>
            <a:r>
              <a:rPr lang="en-US" altLang="zh-CN" sz="1100" dirty="0"/>
              <a:t>Hm1</a:t>
            </a:r>
          </a:p>
          <a:p>
            <a:r>
              <a:rPr lang="en-US" altLang="zh-CN" sz="1100" dirty="0"/>
              <a:t>time=[1.10, 1.13, 1.13, 1.12]</a:t>
            </a:r>
          </a:p>
          <a:p>
            <a:r>
              <a:rPr lang="en-US" altLang="zh-CN" sz="1100" dirty="0"/>
              <a:t>place=[1.8, 1.82,2.32,2.36]</a:t>
            </a:r>
          </a:p>
          <a:p>
            <a:r>
              <a:rPr lang="en-US" altLang="zh-CN" sz="1100" dirty="0"/>
              <a:t>balance=[1.64, 1.62, 2.0, 2.10]</a:t>
            </a:r>
          </a:p>
          <a:p>
            <a:endParaRPr lang="en-US" altLang="zh-CN" sz="1100" dirty="0"/>
          </a:p>
          <a:p>
            <a:r>
              <a:rPr lang="en-US" altLang="zh-CN" sz="1100" dirty="0"/>
              <a:t>Wdev0</a:t>
            </a:r>
          </a:p>
          <a:p>
            <a:r>
              <a:rPr lang="en-US" altLang="zh-CN" sz="1100" dirty="0"/>
              <a:t>time=[1.0, 1.02, 1.07, 1.11]</a:t>
            </a:r>
          </a:p>
          <a:p>
            <a:r>
              <a:rPr lang="en-US" altLang="zh-CN" sz="1100" dirty="0"/>
              <a:t>place=[1.0, 1.78,1.77,2.0]</a:t>
            </a:r>
          </a:p>
          <a:p>
            <a:r>
              <a:rPr lang="en-US" altLang="zh-CN" sz="1100" dirty="0"/>
              <a:t>balance=[1.0, 1.74, 1.65, 1.76]</a:t>
            </a:r>
            <a:endParaRPr lang="zh-CN" altLang="en-US" sz="1100" dirty="0"/>
          </a:p>
        </p:txBody>
      </p:sp>
      <p:sp>
        <p:nvSpPr>
          <p:cNvPr id="8" name="文本框 7"/>
          <p:cNvSpPr txBox="1"/>
          <p:nvPr/>
        </p:nvSpPr>
        <p:spPr>
          <a:xfrm>
            <a:off x="3075709" y="930210"/>
            <a:ext cx="2595418" cy="261610"/>
          </a:xfrm>
          <a:prstGeom prst="rect">
            <a:avLst/>
          </a:prstGeom>
          <a:noFill/>
        </p:spPr>
        <p:txBody>
          <a:bodyPr wrap="square" rtlCol="0">
            <a:spAutoFit/>
          </a:bodyPr>
          <a:lstStyle/>
          <a:p>
            <a:r>
              <a:rPr lang="en-US" altLang="zh-CN" sz="1100" b="1" dirty="0">
                <a:solidFill>
                  <a:srgbClr val="6C9CC4"/>
                </a:solidFill>
              </a:rPr>
              <a:t>4</a:t>
            </a:r>
            <a:r>
              <a:rPr lang="zh-CN" altLang="en-US" sz="1100" b="1" dirty="0">
                <a:solidFill>
                  <a:srgbClr val="6C9CC4"/>
                </a:solidFill>
              </a:rPr>
              <a:t>个阶段结果</a:t>
            </a:r>
          </a:p>
        </p:txBody>
      </p:sp>
      <p:sp>
        <p:nvSpPr>
          <p:cNvPr id="9" name="文本框 8"/>
          <p:cNvSpPr txBox="1"/>
          <p:nvPr/>
        </p:nvSpPr>
        <p:spPr>
          <a:xfrm>
            <a:off x="5671127" y="930210"/>
            <a:ext cx="2595418" cy="261610"/>
          </a:xfrm>
          <a:prstGeom prst="rect">
            <a:avLst/>
          </a:prstGeom>
          <a:noFill/>
        </p:spPr>
        <p:txBody>
          <a:bodyPr wrap="square" rtlCol="0">
            <a:spAutoFit/>
          </a:bodyPr>
          <a:lstStyle/>
          <a:p>
            <a:r>
              <a:rPr lang="zh-CN" altLang="en-US" sz="1100" b="1" dirty="0">
                <a:solidFill>
                  <a:srgbClr val="6C9CC4"/>
                </a:solidFill>
              </a:rPr>
              <a:t>不同队列长度下的影响</a:t>
            </a:r>
          </a:p>
        </p:txBody>
      </p:sp>
      <p:sp>
        <p:nvSpPr>
          <p:cNvPr id="10" name="文本框 9"/>
          <p:cNvSpPr txBox="1"/>
          <p:nvPr/>
        </p:nvSpPr>
        <p:spPr>
          <a:xfrm>
            <a:off x="5671127" y="1629781"/>
            <a:ext cx="3118482" cy="3308598"/>
          </a:xfrm>
          <a:prstGeom prst="rect">
            <a:avLst/>
          </a:prstGeom>
          <a:noFill/>
        </p:spPr>
        <p:txBody>
          <a:bodyPr wrap="square" rtlCol="0">
            <a:spAutoFit/>
          </a:bodyPr>
          <a:lstStyle/>
          <a:p>
            <a:r>
              <a:rPr lang="en-US" altLang="zh-CN" sz="1100" dirty="0"/>
              <a:t>Zipf0.8</a:t>
            </a:r>
          </a:p>
          <a:p>
            <a:r>
              <a:rPr lang="en-US" altLang="zh-CN" sz="1100" dirty="0"/>
              <a:t>time=[1.29, 1.27, 1.25, 1.23, 1.22]</a:t>
            </a:r>
          </a:p>
          <a:p>
            <a:r>
              <a:rPr lang="en-US" altLang="zh-CN" sz="1100" dirty="0"/>
              <a:t>place=[2.09, 2.06, 2.02, 1.98, 1.94]</a:t>
            </a:r>
          </a:p>
          <a:p>
            <a:r>
              <a:rPr lang="en-US" altLang="zh-CN" sz="1100" dirty="0"/>
              <a:t>balance=[1.622, 1.623, 1.6186, 1.608, 1.594]</a:t>
            </a:r>
          </a:p>
          <a:p>
            <a:endParaRPr lang="en-US" altLang="zh-CN" sz="1100" dirty="0"/>
          </a:p>
          <a:p>
            <a:r>
              <a:rPr lang="en-US" altLang="zh-CN" sz="1100" dirty="0"/>
              <a:t>Zipf1.2</a:t>
            </a:r>
          </a:p>
          <a:p>
            <a:r>
              <a:rPr lang="en-US" altLang="zh-CN" sz="1100" dirty="0"/>
              <a:t>time=[1.42, 1.40, 1.38, 1.35, 1.33]</a:t>
            </a:r>
          </a:p>
          <a:p>
            <a:r>
              <a:rPr lang="en-US" altLang="zh-CN" sz="1100" dirty="0"/>
              <a:t>place=[2.36, 2.346, 2.308, 2.24, 2.19]</a:t>
            </a:r>
          </a:p>
          <a:p>
            <a:r>
              <a:rPr lang="en-US" altLang="zh-CN" sz="1100" dirty="0"/>
              <a:t>balance=[1.664, 1.671, 1.670, 1.652, 1.647]</a:t>
            </a:r>
          </a:p>
          <a:p>
            <a:endParaRPr lang="en-US" altLang="zh-CN" sz="1100" dirty="0"/>
          </a:p>
          <a:p>
            <a:r>
              <a:rPr lang="en-US" altLang="zh-CN" sz="1100" dirty="0"/>
              <a:t>Hm1</a:t>
            </a:r>
          </a:p>
          <a:p>
            <a:r>
              <a:rPr lang="en-US" altLang="zh-CN" sz="1100" dirty="0"/>
              <a:t>time=[1.20, 1.13, 1.12, 1.11, 1.1]</a:t>
            </a:r>
          </a:p>
          <a:p>
            <a:r>
              <a:rPr lang="en-US" altLang="zh-CN" sz="1100" dirty="0"/>
              <a:t>place=[2.50, 2.44, 2.43, 2.40, 2.34]</a:t>
            </a:r>
          </a:p>
          <a:p>
            <a:r>
              <a:rPr lang="en-US" altLang="zh-CN" sz="1100" dirty="0"/>
              <a:t>balance=[2.06, 2.16, 2.15, 2.15, 2.14]</a:t>
            </a:r>
          </a:p>
          <a:p>
            <a:endParaRPr lang="en-US" altLang="zh-CN" sz="1100" dirty="0"/>
          </a:p>
          <a:p>
            <a:r>
              <a:rPr lang="en-US" altLang="zh-CN" sz="1100" dirty="0"/>
              <a:t>Wdev0</a:t>
            </a:r>
          </a:p>
          <a:p>
            <a:r>
              <a:rPr lang="en-US" altLang="zh-CN" sz="1100" dirty="0"/>
              <a:t>time=[1.10, 1.09, 1.07, 1.06, 1.05]</a:t>
            </a:r>
          </a:p>
          <a:p>
            <a:r>
              <a:rPr lang="en-US" altLang="zh-CN" sz="1100" dirty="0"/>
              <a:t>place=[2.0, 1.9, 1.84, 1.78, 1.7455]</a:t>
            </a:r>
          </a:p>
          <a:p>
            <a:r>
              <a:rPr lang="en-US" altLang="zh-CN" sz="1100" dirty="0"/>
              <a:t>balance=[1.753, 1.741, 1.712, 1.682, 1.661]</a:t>
            </a:r>
            <a:endParaRPr lang="zh-CN" altLang="en-US" sz="1100" dirty="0"/>
          </a:p>
        </p:txBody>
      </p:sp>
    </p:spTree>
    <p:extLst>
      <p:ext uri="{BB962C8B-B14F-4D97-AF65-F5344CB8AC3E}">
        <p14:creationId xmlns:p14="http://schemas.microsoft.com/office/powerpoint/2010/main" val="143040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数据温度识别</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改后</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544341" y="1952195"/>
            <a:ext cx="1335657" cy="369332"/>
          </a:xfrm>
          <a:prstGeom prst="rect">
            <a:avLst/>
          </a:prstGeom>
          <a:noFill/>
        </p:spPr>
        <p:txBody>
          <a:bodyPr wrap="square" rtlCol="0">
            <a:spAutoFit/>
          </a:bodyPr>
          <a:lstStyle/>
          <a:p>
            <a:pPr algn="ctr"/>
            <a:r>
              <a:rPr lang="en-US" altLang="zh-CN" b="1" dirty="0"/>
              <a:t>Hot List</a:t>
            </a:r>
            <a:endParaRPr lang="zh-CN" altLang="en-US" b="1" dirty="0"/>
          </a:p>
        </p:txBody>
      </p:sp>
      <p:sp>
        <p:nvSpPr>
          <p:cNvPr id="53" name="文本框 52"/>
          <p:cNvSpPr txBox="1"/>
          <p:nvPr/>
        </p:nvSpPr>
        <p:spPr>
          <a:xfrm>
            <a:off x="2325329" y="3330386"/>
            <a:ext cx="1704974" cy="376518"/>
          </a:xfrm>
          <a:prstGeom prst="rect">
            <a:avLst/>
          </a:prstGeom>
          <a:noFill/>
        </p:spPr>
        <p:txBody>
          <a:bodyPr wrap="square" rtlCol="0">
            <a:spAutoFit/>
          </a:bodyPr>
          <a:lstStyle/>
          <a:p>
            <a:pPr algn="ctr"/>
            <a:r>
              <a:rPr lang="en-US" altLang="zh-CN" b="1" dirty="0"/>
              <a:t>Candidate List</a:t>
            </a:r>
            <a:endParaRPr lang="zh-CN" altLang="en-US" b="1" dirty="0"/>
          </a:p>
        </p:txBody>
      </p:sp>
      <p:sp>
        <p:nvSpPr>
          <p:cNvPr id="55" name="文本框 54"/>
          <p:cNvSpPr txBox="1"/>
          <p:nvPr/>
        </p:nvSpPr>
        <p:spPr>
          <a:xfrm>
            <a:off x="1517366" y="4513194"/>
            <a:ext cx="3668669" cy="369332"/>
          </a:xfrm>
          <a:prstGeom prst="rect">
            <a:avLst/>
          </a:prstGeom>
          <a:noFill/>
        </p:spPr>
        <p:txBody>
          <a:bodyPr wrap="square" rtlCol="0">
            <a:spAutoFit/>
          </a:bodyPr>
          <a:lstStyle/>
          <a:p>
            <a:pPr algn="ctr"/>
            <a:r>
              <a:rPr lang="en-US" altLang="zh-CN" b="1" dirty="0">
                <a:solidFill>
                  <a:srgbClr val="C00000"/>
                </a:solidFill>
              </a:rPr>
              <a:t>Node: (</a:t>
            </a:r>
            <a:r>
              <a:rPr lang="en-US" altLang="zh-CN" b="1" dirty="0" err="1">
                <a:solidFill>
                  <a:srgbClr val="C00000"/>
                </a:solidFill>
              </a:rPr>
              <a:t>HeatValue</a:t>
            </a:r>
            <a:r>
              <a:rPr lang="en-US" altLang="zh-CN" b="1" dirty="0">
                <a:solidFill>
                  <a:srgbClr val="C00000"/>
                </a:solidFill>
              </a:rPr>
              <a:t> , </a:t>
            </a:r>
            <a:r>
              <a:rPr lang="en-US" altLang="zh-CN" b="1" dirty="0" err="1">
                <a:solidFill>
                  <a:srgbClr val="C00000"/>
                </a:solidFill>
              </a:rPr>
              <a:t>TotalAccessNum</a:t>
            </a:r>
            <a:r>
              <a:rPr lang="en-US" altLang="zh-CN" b="1" dirty="0">
                <a:solidFill>
                  <a:srgbClr val="C00000"/>
                </a:solidFill>
              </a:rPr>
              <a:t>)</a:t>
            </a:r>
            <a:endParaRPr lang="zh-CN" altLang="en-US" b="1" dirty="0">
              <a:solidFill>
                <a:srgbClr val="C00000"/>
              </a:solidFill>
            </a:endParaRPr>
          </a:p>
        </p:txBody>
      </p:sp>
      <p:cxnSp>
        <p:nvCxnSpPr>
          <p:cNvPr id="57" name="曲线连接符 56"/>
          <p:cNvCxnSpPr/>
          <p:nvPr/>
        </p:nvCxnSpPr>
        <p:spPr>
          <a:xfrm rot="16200000" flipV="1">
            <a:off x="4284437" y="2851992"/>
            <a:ext cx="1084832" cy="59158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8"/>
          <p:cNvCxnSpPr/>
          <p:nvPr/>
        </p:nvCxnSpPr>
        <p:spPr>
          <a:xfrm rot="5400000">
            <a:off x="1126278" y="1949224"/>
            <a:ext cx="1130552" cy="2855217"/>
          </a:xfrm>
          <a:prstGeom prst="curvedConnector4">
            <a:avLst>
              <a:gd name="adj1" fmla="val 40881"/>
              <a:gd name="adj2" fmla="val 1080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曲线连接符 61"/>
          <p:cNvCxnSpPr/>
          <p:nvPr/>
        </p:nvCxnSpPr>
        <p:spPr>
          <a:xfrm rot="10800000" flipV="1">
            <a:off x="730026" y="4148296"/>
            <a:ext cx="1183255" cy="606228"/>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p:nvPr/>
        </p:nvCxnSpPr>
        <p:spPr>
          <a:xfrm rot="10800000">
            <a:off x="5911547" y="3942111"/>
            <a:ext cx="531652" cy="504135"/>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文本框 65"/>
              <p:cNvSpPr txBox="1"/>
              <p:nvPr/>
            </p:nvSpPr>
            <p:spPr>
              <a:xfrm>
                <a:off x="6804747" y="1843736"/>
                <a:ext cx="5292623" cy="4025782"/>
              </a:xfrm>
              <a:prstGeom prst="rect">
                <a:avLst/>
              </a:prstGeom>
              <a:noFill/>
            </p:spPr>
            <p:txBody>
              <a:bodyPr wrap="square" rtlCol="0">
                <a:spAutoFit/>
              </a:bodyPr>
              <a:lstStyle/>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热度计算：</a:t>
                </a:r>
                <a:endParaRPr lang="en-US" altLang="zh-CN" sz="1600" b="1" dirty="0">
                  <a:solidFill>
                    <a:srgbClr val="C00000"/>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latin typeface="Cambria Math" panose="02040503050406030204" pitchFamily="18" charset="0"/>
                            </a:rPr>
                          </m:ctrlPr>
                        </m:dPr>
                        <m:e>
                          <m:eqArr>
                            <m:eqArrPr>
                              <m:ctrlPr>
                                <a:rPr lang="en-US" altLang="zh-CN" sz="1600" b="1" i="1" smtClean="0">
                                  <a:latin typeface="Cambria Math" panose="02040503050406030204" pitchFamily="18" charset="0"/>
                                </a:rPr>
                              </m:ctrlPr>
                            </m:eqArrPr>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𝒄𝒖𝒓𝒓𝒆𝒏𝒕</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𝒐𝒍𝒅</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        </m:t>
                              </m:r>
                              <m:r>
                                <a:rPr lang="zh-CN" altLang="en-US" sz="1600" b="1" i="1">
                                  <a:latin typeface="Cambria Math" panose="02040503050406030204" pitchFamily="18" charset="0"/>
                                </a:rPr>
                                <m:t>连</m:t>
                              </m:r>
                              <m:r>
                                <a:rPr lang="zh-CN" altLang="en-US" sz="1600" b="1" i="1" smtClean="0">
                                  <a:latin typeface="Cambria Math" panose="02040503050406030204" pitchFamily="18" charset="0"/>
                                </a:rPr>
                                <m:t>续访问</m:t>
                              </m:r>
                            </m:e>
                            <m:e>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𝒄𝒖𝒓𝒓𝒆𝒏𝒕</m:t>
                                  </m:r>
                                </m:sub>
                              </m:sSub>
                              <m:r>
                                <a:rPr lang="en-US" altLang="zh-CN" sz="1600" b="1" i="1" smtClean="0">
                                  <a:latin typeface="Cambria Math" panose="02040503050406030204" pitchFamily="18" charset="0"/>
                                </a:rPr>
                                <m:t>=</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𝒉𝒆𝒂𝒕𝑽𝒂𝒍𝒖𝒆</m:t>
                                  </m:r>
                                </m:e>
                                <m:sub>
                                  <m:r>
                                    <a:rPr lang="en-US" altLang="zh-CN" sz="1600" b="1" i="1" smtClean="0">
                                      <a:latin typeface="Cambria Math" panose="02040503050406030204" pitchFamily="18" charset="0"/>
                                    </a:rPr>
                                    <m:t>𝒐𝒍𝒅</m:t>
                                  </m:r>
                                </m:sub>
                              </m:sSub>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r>
                                <a:rPr lang="en-US" altLang="zh-CN" sz="1600" b="1" i="1" smtClean="0">
                                  <a:latin typeface="Cambria Math" panose="02040503050406030204" pitchFamily="18" charset="0"/>
                                </a:rPr>
                                <m:t>    </m:t>
                              </m:r>
                              <m:r>
                                <a:rPr lang="zh-CN" altLang="en-US" sz="1600" b="1" i="1">
                                  <a:latin typeface="Cambria Math" panose="02040503050406030204" pitchFamily="18" charset="0"/>
                                </a:rPr>
                                <m:t>非连续访问</m:t>
                              </m:r>
                            </m:e>
                          </m:eqArr>
                        </m:e>
                      </m:d>
                    </m:oMath>
                  </m:oMathPara>
                </a14:m>
                <a:endParaRPr lang="en-US" altLang="zh-CN" sz="1600" b="1" dirty="0"/>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衰减方式：利用衰减系数</a:t>
                </a:r>
                <a:endParaRPr lang="en-US" altLang="zh-CN" sz="1600" b="1" dirty="0">
                  <a:solidFill>
                    <a:srgbClr val="0070C0"/>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400" b="1" i="1" smtClean="0">
                          <a:solidFill>
                            <a:schemeClr val="tx1"/>
                          </a:solidFill>
                          <a:latin typeface="Cambria Math" panose="02040503050406030204" pitchFamily="18" charset="0"/>
                        </a:rPr>
                        <m:t>𝒓</m:t>
                      </m:r>
                      <m:r>
                        <a:rPr lang="en-US" altLang="zh-CN" sz="1400" b="1" i="1" smtClean="0">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𝒉𝒆𝒂𝒕</m:t>
                              </m:r>
                              <m:r>
                                <a:rPr lang="en-US" altLang="zh-CN" sz="1400" b="1" i="1" smtClean="0">
                                  <a:latin typeface="Cambria Math" panose="02040503050406030204" pitchFamily="18" charset="0"/>
                                </a:rPr>
                                <m:t>𝑽𝒂𝒍𝒖𝒆</m:t>
                              </m:r>
                            </m:e>
                            <m:sub>
                              <m:r>
                                <a:rPr lang="en-US" altLang="zh-CN" sz="1400" b="1" i="1" smtClean="0">
                                  <a:solidFill>
                                    <a:schemeClr val="tx1"/>
                                  </a:solidFill>
                                  <a:latin typeface="Cambria Math" panose="02040503050406030204" pitchFamily="18" charset="0"/>
                                </a:rPr>
                                <m:t>𝒐𝒍𝒅</m:t>
                              </m:r>
                            </m:sub>
                          </m:sSub>
                        </m:num>
                        <m:den>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𝒉𝒆𝒂𝒕𝑽𝒂𝒍𝒖𝒆</m:t>
                              </m:r>
                            </m:e>
                            <m:sub>
                              <m:r>
                                <a:rPr lang="en-US" altLang="zh-CN" sz="1400" b="1" i="1" smtClean="0">
                                  <a:solidFill>
                                    <a:schemeClr val="tx1"/>
                                  </a:solidFill>
                                  <a:latin typeface="Cambria Math" panose="02040503050406030204" pitchFamily="18" charset="0"/>
                                </a:rPr>
                                <m:t>𝒐𝒍𝒅</m:t>
                              </m:r>
                            </m:sub>
                          </m:sSub>
                          <m:r>
                            <a:rPr lang="en-US" altLang="zh-CN" sz="1400" b="1" i="1" smtClean="0">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𝒕𝒐𝒕𝒂𝒍𝑵𝒖𝒎</m:t>
                                  </m:r>
                                </m:e>
                                <m:sub>
                                  <m:r>
                                    <a:rPr lang="en-US" altLang="zh-CN" sz="1400" b="1" i="1" smtClean="0">
                                      <a:solidFill>
                                        <a:schemeClr val="tx1"/>
                                      </a:solidFill>
                                      <a:latin typeface="Cambria Math" panose="02040503050406030204" pitchFamily="18" charset="0"/>
                                    </a:rPr>
                                    <m:t>𝒈𝒍𝒐𝒃𝒂𝒍</m:t>
                                  </m:r>
                                </m:sub>
                              </m:sSub>
                              <m:r>
                                <a:rPr lang="en-US" altLang="zh-CN" sz="1400" b="1" i="1" smtClean="0">
                                  <a:solidFill>
                                    <a:schemeClr val="tx1"/>
                                  </a:solidFill>
                                  <a:latin typeface="Cambria Math" panose="02040503050406030204" pitchFamily="18" charset="0"/>
                                </a:rPr>
                                <m:t>−</m:t>
                              </m:r>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𝒕𝒐𝒕𝒂𝒍𝑵𝒖𝒎</m:t>
                                  </m:r>
                                </m:e>
                                <m:sub>
                                  <m:r>
                                    <a:rPr lang="en-US" altLang="zh-CN" sz="1400" b="1" i="1" smtClean="0">
                                      <a:solidFill>
                                        <a:schemeClr val="tx1"/>
                                      </a:solidFill>
                                      <a:latin typeface="Cambria Math" panose="02040503050406030204" pitchFamily="18" charset="0"/>
                                    </a:rPr>
                                    <m:t>𝒐𝒍𝒅</m:t>
                                  </m:r>
                                </m:sub>
                              </m:sSub>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𝒉𝒊𝒕𝑵𝒖𝒎</m:t>
                              </m:r>
                            </m:num>
                            <m:den>
                              <m:r>
                                <a:rPr lang="en-US" altLang="zh-CN" sz="1400" b="1" i="1" smtClean="0">
                                  <a:solidFill>
                                    <a:schemeClr val="tx1"/>
                                  </a:solidFill>
                                  <a:latin typeface="Cambria Math" panose="02040503050406030204" pitchFamily="18" charset="0"/>
                                </a:rPr>
                                <m:t>𝑳𝒊𝒔𝒕𝑺𝒊𝒛𝒆</m:t>
                              </m:r>
                            </m:den>
                          </m:f>
                        </m:den>
                      </m:f>
                    </m:oMath>
                  </m:oMathPara>
                </a14:m>
                <a:endParaRPr lang="en-US" altLang="zh-CN" sz="1400" b="1" dirty="0">
                  <a:solidFill>
                    <a:srgbClr val="C00000"/>
                  </a:solidFill>
                </a:endParaRPr>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筛选方式：</a:t>
                </a:r>
                <a:r>
                  <a:rPr lang="zh-CN" altLang="en-US" sz="1600" dirty="0">
                    <a:latin typeface="微软雅黑" panose="020B0503020204020204" pitchFamily="34" charset="-122"/>
                    <a:ea typeface="微软雅黑" panose="020B0503020204020204" pitchFamily="34" charset="-122"/>
                  </a:rPr>
                  <a:t>类似</a:t>
                </a:r>
                <a:r>
                  <a:rPr lang="en-US" altLang="zh-CN" sz="1600" dirty="0">
                    <a:latin typeface="微软雅黑" panose="020B0503020204020204" pitchFamily="34" charset="-122"/>
                    <a:ea typeface="微软雅黑" panose="020B0503020204020204" pitchFamily="34" charset="-122"/>
                  </a:rPr>
                  <a:t>Two-Level-LRU</a:t>
                </a:r>
              </a:p>
              <a:p>
                <a:endParaRPr lang="en-US" altLang="zh-CN" b="1" dirty="0">
                  <a:solidFill>
                    <a:srgbClr val="C00000"/>
                  </a:solidFill>
                </a:endParaRPr>
              </a:p>
              <a:p>
                <a:pPr>
                  <a:lnSpc>
                    <a:spcPct val="150000"/>
                  </a:lnSpc>
                </a:pPr>
                <a:r>
                  <a:rPr lang="zh-CN" altLang="en-US" sz="1600" b="1" dirty="0">
                    <a:solidFill>
                      <a:srgbClr val="C00000"/>
                    </a:solidFill>
                    <a:latin typeface="微软雅黑" panose="020B0503020204020204" pitchFamily="34" charset="-122"/>
                    <a:ea typeface="微软雅黑" panose="020B0503020204020204" pitchFamily="34" charset="-122"/>
                  </a:rPr>
                  <a:t>筛选节点</a:t>
                </a:r>
                <a:r>
                  <a:rPr lang="zh-CN" altLang="en-US" sz="1600" dirty="0">
                    <a:latin typeface="微软雅黑" panose="020B0503020204020204" pitchFamily="34" charset="-122"/>
                    <a:ea typeface="微软雅黑" panose="020B0503020204020204" pitchFamily="34" charset="-122"/>
                  </a:rPr>
                  <a:t>：筛选出来</a:t>
                </a:r>
                <a:r>
                  <a:rPr lang="en-US" altLang="zh-CN" sz="1600" dirty="0" err="1">
                    <a:latin typeface="微软雅黑" panose="020B0503020204020204" pitchFamily="34" charset="-122"/>
                    <a:ea typeface="微软雅黑" panose="020B0503020204020204" pitchFamily="34" charset="-122"/>
                  </a:rPr>
                  <a:t>heatValue</a:t>
                </a:r>
                <a:r>
                  <a:rPr lang="zh-CN" altLang="en-US" sz="1600" dirty="0">
                    <a:latin typeface="微软雅黑" panose="020B0503020204020204" pitchFamily="34" charset="-122"/>
                    <a:ea typeface="微软雅黑" panose="020B0503020204020204" pitchFamily="34" charset="-122"/>
                  </a:rPr>
                  <a:t>最小的节点。</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没有使用 </a:t>
                </a:r>
                <a:r>
                  <a:rPr lang="en-US" altLang="zh-CN" sz="1600" dirty="0">
                    <a:latin typeface="微软雅黑" panose="020B0503020204020204" pitchFamily="34" charset="-122"/>
                    <a:ea typeface="微软雅黑" panose="020B0503020204020204" pitchFamily="34" charset="-122"/>
                  </a:rPr>
                  <a:t>LRU</a:t>
                </a:r>
              </a:p>
            </p:txBody>
          </p:sp>
        </mc:Choice>
        <mc:Fallback>
          <p:sp>
            <p:nvSpPr>
              <p:cNvPr id="66" name="文本框 65"/>
              <p:cNvSpPr txBox="1">
                <a:spLocks noRot="1" noChangeAspect="1" noMove="1" noResize="1" noEditPoints="1" noAdjustHandles="1" noChangeArrowheads="1" noChangeShapeType="1" noTextEdit="1"/>
              </p:cNvSpPr>
              <p:nvPr/>
            </p:nvSpPr>
            <p:spPr>
              <a:xfrm>
                <a:off x="6804747" y="1843736"/>
                <a:ext cx="5292623" cy="4025782"/>
              </a:xfrm>
              <a:prstGeom prst="rect">
                <a:avLst/>
              </a:prstGeom>
              <a:blipFill>
                <a:blip r:embed="rId3"/>
                <a:stretch>
                  <a:fillRect l="-576"/>
                </a:stretch>
              </a:blipFill>
            </p:spPr>
            <p:txBody>
              <a:bodyPr/>
              <a:lstStyle/>
              <a:p>
                <a:r>
                  <a:rPr lang="zh-CN" altLang="en-US">
                    <a:noFill/>
                  </a:rPr>
                  <a:t> </a:t>
                </a:r>
              </a:p>
            </p:txBody>
          </p:sp>
        </mc:Fallback>
      </mc:AlternateContent>
      <p:grpSp>
        <p:nvGrpSpPr>
          <p:cNvPr id="12" name="组合 11"/>
          <p:cNvGrpSpPr/>
          <p:nvPr/>
        </p:nvGrpSpPr>
        <p:grpSpPr>
          <a:xfrm>
            <a:off x="1775585" y="2345960"/>
            <a:ext cx="2687155" cy="419877"/>
            <a:chOff x="1541929" y="2174071"/>
            <a:chExt cx="2687155" cy="419877"/>
          </a:xfrm>
        </p:grpSpPr>
        <p:sp>
          <p:nvSpPr>
            <p:cNvPr id="2" name="矩形 1"/>
            <p:cNvSpPr/>
            <p:nvPr/>
          </p:nvSpPr>
          <p:spPr>
            <a:xfrm>
              <a:off x="1541929" y="2178424"/>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p:cNvSpPr/>
            <p:nvPr/>
          </p:nvSpPr>
          <p:spPr>
            <a:xfrm>
              <a:off x="1990165" y="2178424"/>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nvGrpSpPr>
        <p:grpSpPr>
          <a:xfrm>
            <a:off x="429867" y="3726984"/>
            <a:ext cx="5378591" cy="428591"/>
            <a:chOff x="1033293" y="3356859"/>
            <a:chExt cx="5378591" cy="428591"/>
          </a:xfrm>
        </p:grpSpPr>
        <p:grpSp>
          <p:nvGrpSpPr>
            <p:cNvPr id="49" name="组合 48"/>
            <p:cNvGrpSpPr/>
            <p:nvPr/>
          </p:nvGrpSpPr>
          <p:grpSpPr>
            <a:xfrm>
              <a:off x="1033293" y="3365573"/>
              <a:ext cx="2687155" cy="419877"/>
              <a:chOff x="1541929" y="2174071"/>
              <a:chExt cx="2687155" cy="419877"/>
            </a:xfrm>
          </p:grpSpPr>
          <p:sp>
            <p:nvSpPr>
              <p:cNvPr id="50" name="矩形 49"/>
              <p:cNvSpPr/>
              <p:nvPr/>
            </p:nvSpPr>
            <p:spPr>
              <a:xfrm>
                <a:off x="1541929" y="2178424"/>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1990165" y="2178424"/>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55"/>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3" name="组合 62"/>
            <p:cNvGrpSpPr/>
            <p:nvPr/>
          </p:nvGrpSpPr>
          <p:grpSpPr>
            <a:xfrm>
              <a:off x="3724729" y="3356859"/>
              <a:ext cx="2687155" cy="425694"/>
              <a:chOff x="1541929" y="2174071"/>
              <a:chExt cx="2687155" cy="425694"/>
            </a:xfrm>
          </p:grpSpPr>
          <p:sp>
            <p:nvSpPr>
              <p:cNvPr id="64" name="矩形 63"/>
              <p:cNvSpPr/>
              <p:nvPr/>
            </p:nvSpPr>
            <p:spPr>
              <a:xfrm>
                <a:off x="1541929" y="2187389"/>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矩形 73"/>
              <p:cNvSpPr/>
              <p:nvPr/>
            </p:nvSpPr>
            <p:spPr>
              <a:xfrm>
                <a:off x="1990165" y="2187389"/>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p:cNvSpPr/>
              <p:nvPr/>
            </p:nvSpPr>
            <p:spPr>
              <a:xfrm>
                <a:off x="2438401" y="2181572"/>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p:cNvSpPr/>
              <p:nvPr/>
            </p:nvSpPr>
            <p:spPr>
              <a:xfrm>
                <a:off x="2886637"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3332612" y="2174071"/>
                <a:ext cx="448236" cy="4123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矩形 77"/>
              <p:cNvSpPr/>
              <p:nvPr/>
            </p:nvSpPr>
            <p:spPr>
              <a:xfrm>
                <a:off x="3780848" y="2174071"/>
                <a:ext cx="448236" cy="412376"/>
              </a:xfrm>
              <a:prstGeom prst="rect">
                <a:avLst/>
              </a:prstGeom>
              <a:solidFill>
                <a:srgbClr val="6C9CC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5" name="文本框 14"/>
          <p:cNvSpPr txBox="1"/>
          <p:nvPr/>
        </p:nvSpPr>
        <p:spPr>
          <a:xfrm>
            <a:off x="5173145" y="4446245"/>
            <a:ext cx="1745779" cy="523220"/>
          </a:xfrm>
          <a:prstGeom prst="rect">
            <a:avLst/>
          </a:prstGeom>
          <a:noFill/>
        </p:spPr>
        <p:txBody>
          <a:bodyPr wrap="square" rtlCol="0">
            <a:spAutoFit/>
          </a:bodyPr>
          <a:lstStyle/>
          <a:p>
            <a:r>
              <a:rPr lang="zh-CN" altLang="en-US" sz="1400" dirty="0"/>
              <a:t>若有新的访问，则加入</a:t>
            </a:r>
            <a:r>
              <a:rPr lang="en-US" altLang="zh-CN" sz="1400" dirty="0"/>
              <a:t>Candidate List</a:t>
            </a:r>
            <a:endParaRPr lang="zh-CN" altLang="en-US" sz="1400" dirty="0"/>
          </a:p>
        </p:txBody>
      </p:sp>
      <p:sp>
        <p:nvSpPr>
          <p:cNvPr id="16" name="文本框 15"/>
          <p:cNvSpPr txBox="1"/>
          <p:nvPr/>
        </p:nvSpPr>
        <p:spPr>
          <a:xfrm>
            <a:off x="5399" y="2519997"/>
            <a:ext cx="1642511" cy="738664"/>
          </a:xfrm>
          <a:prstGeom prst="rect">
            <a:avLst/>
          </a:prstGeom>
          <a:noFill/>
        </p:spPr>
        <p:txBody>
          <a:bodyPr wrap="square" rtlCol="0">
            <a:spAutoFit/>
          </a:bodyPr>
          <a:lstStyle/>
          <a:p>
            <a:r>
              <a:rPr lang="zh-CN" altLang="en-US" sz="1400" dirty="0"/>
              <a:t>若</a:t>
            </a:r>
            <a:r>
              <a:rPr lang="en-US" altLang="zh-CN" sz="1400" dirty="0"/>
              <a:t>Hot List</a:t>
            </a:r>
            <a:r>
              <a:rPr lang="zh-CN" altLang="en-US" sz="1400" dirty="0"/>
              <a:t>已满，通过筛选机制，挑选一个节点降级</a:t>
            </a:r>
          </a:p>
        </p:txBody>
      </p:sp>
      <p:sp>
        <p:nvSpPr>
          <p:cNvPr id="79" name="文本框 78"/>
          <p:cNvSpPr txBox="1"/>
          <p:nvPr/>
        </p:nvSpPr>
        <p:spPr>
          <a:xfrm>
            <a:off x="0" y="4788478"/>
            <a:ext cx="1642511" cy="738664"/>
          </a:xfrm>
          <a:prstGeom prst="rect">
            <a:avLst/>
          </a:prstGeom>
          <a:noFill/>
        </p:spPr>
        <p:txBody>
          <a:bodyPr wrap="square" rtlCol="0">
            <a:spAutoFit/>
          </a:bodyPr>
          <a:lstStyle/>
          <a:p>
            <a:r>
              <a:rPr lang="zh-CN" altLang="en-US" sz="1400" dirty="0"/>
              <a:t>若</a:t>
            </a:r>
            <a:r>
              <a:rPr lang="en-US" altLang="zh-CN" sz="1400" dirty="0"/>
              <a:t>Candidate List</a:t>
            </a:r>
            <a:r>
              <a:rPr lang="zh-CN" altLang="en-US" sz="1400" dirty="0"/>
              <a:t>已满，通过筛选机制，挑选一个节点降级</a:t>
            </a:r>
          </a:p>
        </p:txBody>
      </p:sp>
      <p:sp>
        <p:nvSpPr>
          <p:cNvPr id="80" name="文本框 79"/>
          <p:cNvSpPr txBox="1"/>
          <p:nvPr/>
        </p:nvSpPr>
        <p:spPr>
          <a:xfrm>
            <a:off x="4964208" y="2627719"/>
            <a:ext cx="1745779" cy="523220"/>
          </a:xfrm>
          <a:prstGeom prst="rect">
            <a:avLst/>
          </a:prstGeom>
          <a:noFill/>
        </p:spPr>
        <p:txBody>
          <a:bodyPr wrap="square" rtlCol="0">
            <a:spAutoFit/>
          </a:bodyPr>
          <a:lstStyle/>
          <a:p>
            <a:r>
              <a:rPr lang="en-US" altLang="zh-CN" sz="1400" dirty="0"/>
              <a:t>Count</a:t>
            </a:r>
            <a:r>
              <a:rPr lang="zh-CN" altLang="en-US" sz="1400" dirty="0"/>
              <a:t>超过</a:t>
            </a:r>
            <a:r>
              <a:rPr lang="en-US" altLang="zh-CN" sz="1400" dirty="0"/>
              <a:t>threshold</a:t>
            </a:r>
            <a:r>
              <a:rPr lang="zh-CN" altLang="en-US" sz="1400" dirty="0"/>
              <a:t>，则提升至</a:t>
            </a:r>
            <a:r>
              <a:rPr lang="en-US" altLang="zh-CN" sz="1400" dirty="0"/>
              <a:t>Hot List</a:t>
            </a:r>
            <a:endParaRPr lang="zh-CN" altLang="en-US" sz="1400" dirty="0"/>
          </a:p>
        </p:txBody>
      </p:sp>
      <p:sp>
        <p:nvSpPr>
          <p:cNvPr id="4" name="文本框 3"/>
          <p:cNvSpPr txBox="1"/>
          <p:nvPr/>
        </p:nvSpPr>
        <p:spPr>
          <a:xfrm>
            <a:off x="428408" y="6106787"/>
            <a:ext cx="6437800" cy="600164"/>
          </a:xfrm>
          <a:prstGeom prst="rect">
            <a:avLst/>
          </a:prstGeom>
          <a:noFill/>
        </p:spPr>
        <p:txBody>
          <a:bodyPr wrap="square" rtlCol="0">
            <a:spAutoFit/>
          </a:bodyPr>
          <a:lstStyle/>
          <a:p>
            <a:r>
              <a:rPr lang="zh-CN" altLang="en-US" sz="1100" b="1" dirty="0">
                <a:solidFill>
                  <a:srgbClr val="FF0000"/>
                </a:solidFill>
              </a:rPr>
              <a:t>更改？</a:t>
            </a:r>
            <a:r>
              <a:rPr lang="zh-CN" altLang="en-US" sz="1100" b="1" dirty="0">
                <a:solidFill>
                  <a:srgbClr val="0070C0"/>
                </a:solidFill>
              </a:rPr>
              <a:t>：衰减系数：原来热度</a:t>
            </a:r>
            <a:r>
              <a:rPr lang="en-US" altLang="zh-CN" sz="1100" b="1" dirty="0">
                <a:solidFill>
                  <a:srgbClr val="0070C0"/>
                </a:solidFill>
              </a:rPr>
              <a:t>/</a:t>
            </a:r>
            <a:r>
              <a:rPr lang="zh-CN" altLang="en-US" sz="1100" b="1" dirty="0">
                <a:solidFill>
                  <a:srgbClr val="0070C0"/>
                </a:solidFill>
              </a:rPr>
              <a:t>原来热度</a:t>
            </a:r>
            <a:r>
              <a:rPr lang="en-US" altLang="zh-CN" sz="1100" b="1" dirty="0">
                <a:solidFill>
                  <a:srgbClr val="0070C0"/>
                </a:solidFill>
              </a:rPr>
              <a:t>+</a:t>
            </a:r>
            <a:r>
              <a:rPr lang="zh-CN" altLang="en-US" sz="1100" b="1" dirty="0">
                <a:solidFill>
                  <a:srgbClr val="0070C0"/>
                </a:solidFill>
              </a:rPr>
              <a:t>（全局</a:t>
            </a:r>
            <a:r>
              <a:rPr lang="en-US" altLang="zh-CN" sz="1100" b="1" dirty="0">
                <a:solidFill>
                  <a:srgbClr val="0070C0"/>
                </a:solidFill>
              </a:rPr>
              <a:t>total-</a:t>
            </a:r>
            <a:r>
              <a:rPr lang="zh-CN" altLang="en-US" sz="1100" b="1" dirty="0">
                <a:solidFill>
                  <a:srgbClr val="0070C0"/>
                </a:solidFill>
              </a:rPr>
              <a:t>之前的</a:t>
            </a:r>
            <a:r>
              <a:rPr lang="en-US" altLang="zh-CN" sz="1100" b="1" dirty="0">
                <a:solidFill>
                  <a:srgbClr val="0070C0"/>
                </a:solidFill>
              </a:rPr>
              <a:t>total-</a:t>
            </a:r>
            <a:r>
              <a:rPr lang="zh-CN" altLang="en-US" sz="1100" b="1" i="1" dirty="0">
                <a:solidFill>
                  <a:srgbClr val="CF3E3E"/>
                </a:solidFill>
              </a:rPr>
              <a:t>这一段时间命中热</a:t>
            </a:r>
            <a:r>
              <a:rPr lang="en-US" altLang="zh-CN" sz="1100" b="1" i="1" dirty="0">
                <a:solidFill>
                  <a:srgbClr val="CF3E3E"/>
                </a:solidFill>
              </a:rPr>
              <a:t>/</a:t>
            </a:r>
            <a:r>
              <a:rPr lang="zh-CN" altLang="en-US" sz="1100" b="1" i="1" dirty="0">
                <a:solidFill>
                  <a:srgbClr val="CF3E3E"/>
                </a:solidFill>
              </a:rPr>
              <a:t>温队列的次数</a:t>
            </a:r>
            <a:r>
              <a:rPr lang="zh-CN" altLang="en-US" sz="1100" b="1" dirty="0">
                <a:solidFill>
                  <a:srgbClr val="0070C0"/>
                </a:solidFill>
              </a:rPr>
              <a:t>）</a:t>
            </a:r>
            <a:r>
              <a:rPr lang="en-US" altLang="zh-CN" sz="1100" b="1" dirty="0">
                <a:solidFill>
                  <a:srgbClr val="0070C0"/>
                </a:solidFill>
              </a:rPr>
              <a:t>/</a:t>
            </a:r>
            <a:r>
              <a:rPr lang="zh-CN" altLang="en-US" sz="1100" b="1" dirty="0">
                <a:solidFill>
                  <a:srgbClr val="0070C0"/>
                </a:solidFill>
              </a:rPr>
              <a:t>队列大小，</a:t>
            </a:r>
            <a:r>
              <a:rPr lang="zh-CN" altLang="en-US" sz="1100" b="1" dirty="0">
                <a:solidFill>
                  <a:srgbClr val="FF0000"/>
                </a:solidFill>
              </a:rPr>
              <a:t>效果影响的不大，就是换了一种方式，改的话需要加上这一段时间命中指定队列的次数</a:t>
            </a:r>
            <a:r>
              <a:rPr lang="en-US" altLang="zh-CN" sz="1100" b="1" dirty="0">
                <a:solidFill>
                  <a:srgbClr val="FF0000"/>
                </a:solidFill>
              </a:rPr>
              <a:t>-----</a:t>
            </a:r>
            <a:r>
              <a:rPr lang="zh-CN" altLang="en-US" sz="1100" b="1" dirty="0">
                <a:solidFill>
                  <a:srgbClr val="FF0000"/>
                </a:solidFill>
              </a:rPr>
              <a:t>没啥太大的改变。</a:t>
            </a:r>
          </a:p>
        </p:txBody>
      </p:sp>
      <p:sp>
        <p:nvSpPr>
          <p:cNvPr id="7" name="文本框 6"/>
          <p:cNvSpPr txBox="1"/>
          <p:nvPr/>
        </p:nvSpPr>
        <p:spPr>
          <a:xfrm>
            <a:off x="7102136" y="740504"/>
            <a:ext cx="4749553" cy="830997"/>
          </a:xfrm>
          <a:prstGeom prst="rect">
            <a:avLst/>
          </a:prstGeom>
          <a:noFill/>
        </p:spPr>
        <p:txBody>
          <a:bodyPr wrap="square" rtlCol="0">
            <a:spAutoFit/>
          </a:bodyPr>
          <a:lstStyle/>
          <a:p>
            <a:r>
              <a:rPr lang="zh-CN" altLang="en-US" sz="1600" b="1" dirty="0">
                <a:solidFill>
                  <a:srgbClr val="0070C0"/>
                </a:solidFill>
              </a:rPr>
              <a:t>考虑</a:t>
            </a:r>
            <a:r>
              <a:rPr lang="zh-CN" altLang="en-US" sz="1600" dirty="0"/>
              <a:t>：最前面加一个布隆过滤器，把必定是冷数据的数据给排除出去。就没必要去</a:t>
            </a:r>
            <a:r>
              <a:rPr lang="en-US" altLang="zh-CN" sz="1600" dirty="0"/>
              <a:t>hotlist</a:t>
            </a:r>
            <a:r>
              <a:rPr lang="zh-CN" altLang="en-US" sz="1600" dirty="0"/>
              <a:t>和</a:t>
            </a:r>
            <a:r>
              <a:rPr lang="en-US" altLang="zh-CN" sz="1600" dirty="0" err="1"/>
              <a:t>candidateList</a:t>
            </a:r>
            <a:r>
              <a:rPr lang="zh-CN" altLang="en-US" sz="1600" dirty="0"/>
              <a:t>中再去查了，反正冷数据也查不到。</a:t>
            </a:r>
            <a:endParaRPr lang="en-US" altLang="zh-CN" sz="1600" dirty="0"/>
          </a:p>
        </p:txBody>
      </p:sp>
    </p:spTree>
    <p:extLst>
      <p:ext uri="{BB962C8B-B14F-4D97-AF65-F5344CB8AC3E}">
        <p14:creationId xmlns:p14="http://schemas.microsoft.com/office/powerpoint/2010/main" val="178664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7848026"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基于成本的自适应调节队列长度</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简单弄的</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面对读请求</a:t>
            </a:r>
          </a:p>
        </p:txBody>
      </p:sp>
      <p:sp>
        <p:nvSpPr>
          <p:cNvPr id="4" name="文本框 3"/>
          <p:cNvSpPr txBox="1"/>
          <p:nvPr/>
        </p:nvSpPr>
        <p:spPr>
          <a:xfrm>
            <a:off x="523617" y="2461385"/>
            <a:ext cx="5437303" cy="2031325"/>
          </a:xfrm>
          <a:prstGeom prst="rect">
            <a:avLst/>
          </a:prstGeom>
          <a:noFill/>
        </p:spPr>
        <p:txBody>
          <a:bodyPr wrap="square" rtlCol="0">
            <a:spAutoFit/>
          </a:bodyPr>
          <a:lstStyle/>
          <a:p>
            <a:r>
              <a:rPr lang="zh-CN" altLang="en-US" dirty="0"/>
              <a:t>前段时间和这段时间的访问成本对比</a:t>
            </a:r>
            <a:endParaRPr lang="en-US" altLang="zh-CN" dirty="0"/>
          </a:p>
          <a:p>
            <a:endParaRPr lang="en-US" altLang="zh-CN" dirty="0"/>
          </a:p>
          <a:p>
            <a:r>
              <a:rPr lang="zh-CN" altLang="en-US" b="1" dirty="0"/>
              <a:t>热队列命中率*这些在热队列中访问的数据的被访问的成本 </a:t>
            </a:r>
            <a:r>
              <a:rPr lang="en-US" altLang="zh-CN" b="1" dirty="0"/>
              <a:t>+ </a:t>
            </a:r>
            <a:r>
              <a:rPr lang="zh-CN" altLang="en-US" b="1" dirty="0"/>
              <a:t>温队列命中率*这些在温队列中访问的数据的被访问的成本</a:t>
            </a:r>
            <a:endParaRPr lang="en-US" altLang="zh-CN" dirty="0"/>
          </a:p>
          <a:p>
            <a:endParaRPr lang="en-US" altLang="zh-CN" dirty="0"/>
          </a:p>
          <a:p>
            <a:r>
              <a:rPr lang="zh-CN" altLang="en-US" dirty="0"/>
              <a:t>指定周期检查，指定扩展长度为固定长度</a:t>
            </a:r>
            <a:r>
              <a:rPr lang="en-US" altLang="zh-CN" dirty="0"/>
              <a:t>S</a:t>
            </a:r>
          </a:p>
        </p:txBody>
      </p:sp>
      <mc:AlternateContent xmlns:mc="http://schemas.openxmlformats.org/markup-compatibility/2006" xmlns:a14="http://schemas.microsoft.com/office/drawing/2010/main">
        <mc:Choice Requires="a14">
          <p:sp>
            <p:nvSpPr>
              <p:cNvPr id="5" name="文本框 4"/>
              <p:cNvSpPr txBox="1"/>
              <p:nvPr/>
            </p:nvSpPr>
            <p:spPr>
              <a:xfrm>
                <a:off x="6871315" y="2147468"/>
                <a:ext cx="43137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sub>
                          <m:r>
                            <m:rPr>
                              <m:sty m:val="p"/>
                            </m:rPr>
                            <a:rPr lang="en-US" altLang="zh-CN" i="1">
                              <a:latin typeface="Cambria Math" panose="02040503050406030204" pitchFamily="18" charset="0"/>
                            </a:rPr>
                            <m:t>hot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h𝑜𝑡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𝑐𝑎𝑛𝑑𝑖𝑑𝑎𝑡𝑒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𝑐𝑎𝑛𝑑𝑖𝑑𝑎𝑡𝑒</m:t>
                          </m:r>
                        </m:sub>
                      </m:sSub>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871315" y="2147468"/>
                <a:ext cx="4313745" cy="276999"/>
              </a:xfrm>
              <a:prstGeom prst="rect">
                <a:avLst/>
              </a:prstGeom>
              <a:blipFill rotWithShape="0">
                <a:blip r:embed="rId3"/>
                <a:stretch>
                  <a:fillRect l="-706" r="-141"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6755906" y="2861343"/>
                <a:ext cx="46944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sub>
                          <m:r>
                            <m:rPr>
                              <m:sty m:val="p"/>
                            </m:rPr>
                            <a:rPr lang="en-US" altLang="zh-CN" i="1">
                              <a:latin typeface="Cambria Math" panose="02040503050406030204" pitchFamily="18" charset="0"/>
                            </a:rPr>
                            <m:t>hot</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h𝑜𝑡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𝑐𝑎𝑛𝑑𝑖𝑑𝑎𝑡𝑒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𝑐𝑎𝑛𝑑𝑖𝑑𝑎𝑡𝑒</m:t>
                          </m:r>
                        </m:sub>
                      </m:sSub>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755906" y="2861343"/>
                <a:ext cx="4694427" cy="276999"/>
              </a:xfrm>
              <a:prstGeom prst="rect">
                <a:avLst/>
              </a:prstGeom>
              <a:blipFill rotWithShape="0">
                <a:blip r:embed="rId4"/>
                <a:stretch>
                  <a:fillRect l="-649" r="-260"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658990" y="3643204"/>
                <a:ext cx="1803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658990" y="3643204"/>
                <a:ext cx="1803955" cy="276999"/>
              </a:xfrm>
              <a:prstGeom prst="rect">
                <a:avLst/>
              </a:prstGeom>
              <a:blipFill rotWithShape="0">
                <a:blip r:embed="rId5"/>
                <a:stretch>
                  <a:fillRect l="-4054" t="-4444" r="-676"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649372" y="4354211"/>
                <a:ext cx="1803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𝑜𝑙𝑑</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𝑐𝑢𝑟𝑟𝑒𝑛𝑡</m:t>
                          </m:r>
                        </m:sub>
                      </m:sSub>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6649372" y="4354211"/>
                <a:ext cx="1803955" cy="276999"/>
              </a:xfrm>
              <a:prstGeom prst="rect">
                <a:avLst/>
              </a:prstGeom>
              <a:blipFill rotWithShape="0">
                <a:blip r:embed="rId6"/>
                <a:stretch>
                  <a:fillRect l="-4054" t="-2174" r="-676" b="-32609"/>
                </a:stretch>
              </a:blipFill>
            </p:spPr>
            <p:txBody>
              <a:bodyPr/>
              <a:lstStyle/>
              <a:p>
                <a:r>
                  <a:rPr lang="zh-CN" altLang="en-US">
                    <a:noFill/>
                  </a:rPr>
                  <a:t> </a:t>
                </a:r>
              </a:p>
            </p:txBody>
          </p:sp>
        </mc:Fallback>
      </mc:AlternateContent>
      <p:sp>
        <p:nvSpPr>
          <p:cNvPr id="10" name="文本框 9"/>
          <p:cNvSpPr txBox="1"/>
          <p:nvPr/>
        </p:nvSpPr>
        <p:spPr>
          <a:xfrm>
            <a:off x="8535878" y="3597038"/>
            <a:ext cx="3493364"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缩减</a:t>
            </a:r>
            <a:r>
              <a:rPr lang="en-US" altLang="zh-CN" dirty="0">
                <a:latin typeface="Times New Roman" panose="02020603050405020304" pitchFamily="18" charset="0"/>
                <a:cs typeface="Times New Roman" panose="02020603050405020304" pitchFamily="18" charset="0"/>
              </a:rPr>
              <a:t>Hot List</a:t>
            </a:r>
            <a:r>
              <a:rPr lang="zh-CN" altLang="en-US" dirty="0">
                <a:latin typeface="Times New Roman" panose="02020603050405020304" pitchFamily="18" charset="0"/>
                <a:cs typeface="Times New Roman" panose="02020603050405020304" pitchFamily="18" charset="0"/>
              </a:rPr>
              <a:t>，扩展</a:t>
            </a:r>
            <a:r>
              <a:rPr lang="en-US" altLang="zh-CN" dirty="0">
                <a:latin typeface="Times New Roman" panose="02020603050405020304" pitchFamily="18" charset="0"/>
                <a:cs typeface="Times New Roman" panose="02020603050405020304" pitchFamily="18" charset="0"/>
              </a:rPr>
              <a:t>Candidate List</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535877" y="4308044"/>
            <a:ext cx="349336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扩展</a:t>
            </a:r>
            <a:r>
              <a:rPr lang="en-US" altLang="zh-CN" dirty="0">
                <a:latin typeface="Times New Roman" panose="02020603050405020304" pitchFamily="18" charset="0"/>
                <a:cs typeface="Times New Roman" panose="02020603050405020304" pitchFamily="18" charset="0"/>
              </a:rPr>
              <a:t>Hot List</a:t>
            </a:r>
            <a:r>
              <a:rPr lang="zh-CN" altLang="en-US" dirty="0">
                <a:latin typeface="Times New Roman" panose="02020603050405020304" pitchFamily="18" charset="0"/>
                <a:cs typeface="Times New Roman" panose="02020603050405020304" pitchFamily="18" charset="0"/>
              </a:rPr>
              <a:t>，缩减</a:t>
            </a:r>
            <a:r>
              <a:rPr lang="en-US" altLang="zh-CN" dirty="0">
                <a:latin typeface="Times New Roman" panose="02020603050405020304" pitchFamily="18" charset="0"/>
                <a:cs typeface="Times New Roman" panose="02020603050405020304" pitchFamily="18" charset="0"/>
              </a:rPr>
              <a:t>Candidate List</a:t>
            </a:r>
            <a:endParaRPr lang="zh-CN" altLang="en-US"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523617" y="5566299"/>
            <a:ext cx="6418721" cy="1200329"/>
          </a:xfrm>
          <a:prstGeom prst="rect">
            <a:avLst/>
          </a:prstGeom>
          <a:noFill/>
        </p:spPr>
        <p:txBody>
          <a:bodyPr wrap="square" rtlCol="0">
            <a:spAutoFit/>
          </a:bodyPr>
          <a:lstStyle/>
          <a:p>
            <a:r>
              <a:rPr lang="zh-CN" altLang="en-US" b="1" dirty="0">
                <a:solidFill>
                  <a:srgbClr val="0070C0"/>
                </a:solidFill>
              </a:rPr>
              <a:t>缺少数据转到</a:t>
            </a:r>
            <a:r>
              <a:rPr lang="en-US" altLang="zh-CN" b="1" dirty="0">
                <a:solidFill>
                  <a:srgbClr val="0070C0"/>
                </a:solidFill>
              </a:rPr>
              <a:t>hotlist</a:t>
            </a:r>
            <a:r>
              <a:rPr lang="zh-CN" altLang="en-US" b="1" dirty="0">
                <a:solidFill>
                  <a:srgbClr val="0070C0"/>
                </a:solidFill>
              </a:rPr>
              <a:t>之后压缩怎样转换的说明</a:t>
            </a:r>
            <a:r>
              <a:rPr lang="en-US" altLang="zh-CN" b="1" dirty="0">
                <a:solidFill>
                  <a:srgbClr val="0070C0"/>
                </a:solidFill>
              </a:rPr>
              <a:t>—</a:t>
            </a:r>
            <a:r>
              <a:rPr lang="zh-CN" altLang="en-US" b="1" dirty="0">
                <a:solidFill>
                  <a:srgbClr val="0070C0"/>
                </a:solidFill>
              </a:rPr>
              <a:t>直接使用之前写过的“定期升温监测”和“定期降温监测”</a:t>
            </a:r>
            <a:r>
              <a:rPr lang="en-US" altLang="zh-CN" b="1" dirty="0">
                <a:solidFill>
                  <a:srgbClr val="0070C0"/>
                </a:solidFill>
              </a:rPr>
              <a:t>-- </a:t>
            </a:r>
            <a:r>
              <a:rPr lang="zh-CN" altLang="en-US" b="1" dirty="0">
                <a:solidFill>
                  <a:srgbClr val="C00000"/>
                </a:solidFill>
              </a:rPr>
              <a:t>√</a:t>
            </a:r>
            <a:endParaRPr lang="en-US" altLang="zh-CN" b="1" dirty="0">
              <a:solidFill>
                <a:srgbClr val="C00000"/>
              </a:solidFill>
            </a:endParaRPr>
          </a:p>
          <a:p>
            <a:r>
              <a:rPr lang="zh-CN" altLang="en-US" b="1" dirty="0">
                <a:solidFill>
                  <a:srgbClr val="C00000"/>
                </a:solidFill>
              </a:rPr>
              <a:t>需要先使用成本模型计算能不能达到更换的条件，不行的话再定期检测。</a:t>
            </a:r>
          </a:p>
        </p:txBody>
      </p:sp>
    </p:spTree>
    <p:extLst>
      <p:ext uri="{BB962C8B-B14F-4D97-AF65-F5344CB8AC3E}">
        <p14:creationId xmlns:p14="http://schemas.microsoft.com/office/powerpoint/2010/main" val="377600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压缩算法分配机制</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面对写请求</a:t>
            </a:r>
          </a:p>
        </p:txBody>
      </p:sp>
      <p:sp>
        <p:nvSpPr>
          <p:cNvPr id="9" name="圆角矩形 8"/>
          <p:cNvSpPr/>
          <p:nvPr/>
        </p:nvSpPr>
        <p:spPr>
          <a:xfrm>
            <a:off x="1225202" y="1807389"/>
            <a:ext cx="1136590" cy="52983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极热集合</a:t>
            </a:r>
          </a:p>
        </p:txBody>
      </p:sp>
      <p:sp>
        <p:nvSpPr>
          <p:cNvPr id="10" name="圆角矩形 9"/>
          <p:cNvSpPr/>
          <p:nvPr/>
        </p:nvSpPr>
        <p:spPr>
          <a:xfrm>
            <a:off x="1225202" y="3009788"/>
            <a:ext cx="1136590" cy="529839"/>
          </a:xfrm>
          <a:prstGeom prst="roundRect">
            <a:avLst/>
          </a:prstGeom>
          <a:solidFill>
            <a:srgbClr val="96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微热集合</a:t>
            </a:r>
          </a:p>
        </p:txBody>
      </p:sp>
      <p:sp>
        <p:nvSpPr>
          <p:cNvPr id="11" name="圆角矩形 10"/>
          <p:cNvSpPr/>
          <p:nvPr/>
        </p:nvSpPr>
        <p:spPr>
          <a:xfrm>
            <a:off x="1225202" y="4212187"/>
            <a:ext cx="1136590" cy="529839"/>
          </a:xfrm>
          <a:prstGeom prst="roundRect">
            <a:avLst/>
          </a:prstGeom>
          <a:solidFill>
            <a:srgbClr val="6C9C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微冷集合</a:t>
            </a:r>
          </a:p>
        </p:txBody>
      </p:sp>
      <p:sp>
        <p:nvSpPr>
          <p:cNvPr id="12" name="圆角矩形 11"/>
          <p:cNvSpPr/>
          <p:nvPr/>
        </p:nvSpPr>
        <p:spPr>
          <a:xfrm>
            <a:off x="1220317" y="5414586"/>
            <a:ext cx="1136590" cy="529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极冷集合</a:t>
            </a:r>
          </a:p>
        </p:txBody>
      </p:sp>
      <p:sp>
        <p:nvSpPr>
          <p:cNvPr id="21" name="矩形 20"/>
          <p:cNvSpPr/>
          <p:nvPr/>
        </p:nvSpPr>
        <p:spPr>
          <a:xfrm>
            <a:off x="3087725" y="1892846"/>
            <a:ext cx="1136590"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(0, 0, 1)</a:t>
            </a:r>
            <a:endParaRPr lang="zh-CN" altLang="en-US" dirty="0">
              <a:solidFill>
                <a:srgbClr val="C00000"/>
              </a:solidFill>
            </a:endParaRPr>
          </a:p>
        </p:txBody>
      </p:sp>
      <p:sp>
        <p:nvSpPr>
          <p:cNvPr id="22" name="矩形 21"/>
          <p:cNvSpPr/>
          <p:nvPr/>
        </p:nvSpPr>
        <p:spPr>
          <a:xfrm>
            <a:off x="3087725" y="3100393"/>
            <a:ext cx="1222044"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960000"/>
                </a:solidFill>
              </a:rPr>
              <a:t>(0.3, 0, 0.7)</a:t>
            </a:r>
            <a:endParaRPr lang="zh-CN" altLang="en-US" dirty="0">
              <a:solidFill>
                <a:srgbClr val="960000"/>
              </a:solidFill>
            </a:endParaRPr>
          </a:p>
        </p:txBody>
      </p:sp>
      <p:sp>
        <p:nvSpPr>
          <p:cNvPr id="23" name="矩形 22"/>
          <p:cNvSpPr/>
          <p:nvPr/>
        </p:nvSpPr>
        <p:spPr>
          <a:xfrm>
            <a:off x="3087725" y="4298489"/>
            <a:ext cx="1222044"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C9CC4"/>
                </a:solidFill>
              </a:rPr>
              <a:t>(0.7, 0, 0.3)</a:t>
            </a:r>
            <a:endParaRPr lang="zh-CN" altLang="en-US" dirty="0">
              <a:solidFill>
                <a:srgbClr val="6C9CC4"/>
              </a:solidFill>
            </a:endParaRPr>
          </a:p>
        </p:txBody>
      </p:sp>
      <p:sp>
        <p:nvSpPr>
          <p:cNvPr id="25" name="矩形 24"/>
          <p:cNvSpPr/>
          <p:nvPr/>
        </p:nvSpPr>
        <p:spPr>
          <a:xfrm>
            <a:off x="3130452" y="5496585"/>
            <a:ext cx="1136590" cy="35892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B9BD5"/>
                </a:solidFill>
              </a:rPr>
              <a:t>(1, 0, 0)</a:t>
            </a:r>
            <a:endParaRPr lang="zh-CN" altLang="en-US" dirty="0">
              <a:solidFill>
                <a:srgbClr val="5B9BD5"/>
              </a:solidFill>
            </a:endParaRPr>
          </a:p>
        </p:txBody>
      </p:sp>
      <p:sp>
        <p:nvSpPr>
          <p:cNvPr id="26" name="文本框 25"/>
          <p:cNvSpPr txBox="1"/>
          <p:nvPr/>
        </p:nvSpPr>
        <p:spPr>
          <a:xfrm>
            <a:off x="957090" y="1053379"/>
            <a:ext cx="3482415" cy="338554"/>
          </a:xfrm>
          <a:prstGeom prst="rect">
            <a:avLst/>
          </a:prstGeom>
          <a:noFill/>
        </p:spPr>
        <p:txBody>
          <a:bodyPr wrap="square" rtlCol="0">
            <a:spAutoFit/>
          </a:bodyPr>
          <a:lstStyle/>
          <a:p>
            <a:pPr algn="ctr"/>
            <a:r>
              <a:rPr lang="en-US" altLang="zh-CN" sz="1600" b="1" dirty="0"/>
              <a:t>(</a:t>
            </a:r>
            <a:r>
              <a:rPr lang="zh-CN" altLang="en-US" sz="1600" b="1"/>
              <a:t>压缩率，压缩效率，解压缩</a:t>
            </a:r>
            <a:r>
              <a:rPr lang="zh-CN" altLang="en-US" sz="1600" b="1" dirty="0"/>
              <a:t>效率</a:t>
            </a:r>
            <a:r>
              <a:rPr lang="en-US" altLang="zh-CN" sz="1600" b="1" dirty="0"/>
              <a:t>)</a:t>
            </a:r>
            <a:endParaRPr lang="zh-CN" altLang="en-US" sz="1600" b="1" dirty="0"/>
          </a:p>
        </p:txBody>
      </p:sp>
      <p:sp>
        <p:nvSpPr>
          <p:cNvPr id="2" name="右箭头 1"/>
          <p:cNvSpPr/>
          <p:nvPr/>
        </p:nvSpPr>
        <p:spPr>
          <a:xfrm rot="5400000">
            <a:off x="1579027" y="2544731"/>
            <a:ext cx="428938" cy="261471"/>
          </a:xfrm>
          <a:prstGeom prst="rightArrow">
            <a:avLst/>
          </a:prstGeom>
          <a:gradFill flip="none" rotWithShape="1">
            <a:gsLst>
              <a:gs pos="0">
                <a:srgbClr val="FF0000"/>
              </a:gs>
              <a:gs pos="65000">
                <a:srgbClr val="CF3E3E"/>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右箭头 23"/>
          <p:cNvSpPr/>
          <p:nvPr/>
        </p:nvSpPr>
        <p:spPr>
          <a:xfrm rot="5400000">
            <a:off x="1569519" y="3752720"/>
            <a:ext cx="447954" cy="261472"/>
          </a:xfrm>
          <a:prstGeom prst="rightArrow">
            <a:avLst/>
          </a:prstGeom>
          <a:gradFill flip="none" rotWithShape="1">
            <a:gsLst>
              <a:gs pos="0">
                <a:srgbClr val="960000"/>
              </a:gs>
              <a:gs pos="100000">
                <a:srgbClr val="6C9CC4"/>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右箭头 26"/>
          <p:cNvSpPr/>
          <p:nvPr/>
        </p:nvSpPr>
        <p:spPr>
          <a:xfrm rot="5400000">
            <a:off x="1562554" y="4962693"/>
            <a:ext cx="452117" cy="261472"/>
          </a:xfrm>
          <a:prstGeom prst="rightArrow">
            <a:avLst/>
          </a:prstGeom>
          <a:gradFill flip="none" rotWithShape="1">
            <a:gsLst>
              <a:gs pos="0">
                <a:srgbClr val="6C9CC4"/>
              </a:gs>
              <a:gs pos="56000">
                <a:srgbClr val="5B9BD5"/>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左右箭头 4"/>
          <p:cNvSpPr/>
          <p:nvPr/>
        </p:nvSpPr>
        <p:spPr>
          <a:xfrm>
            <a:off x="2600629" y="1963180"/>
            <a:ext cx="454936" cy="21083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左右箭头 27"/>
          <p:cNvSpPr/>
          <p:nvPr/>
        </p:nvSpPr>
        <p:spPr>
          <a:xfrm>
            <a:off x="2600629" y="3169291"/>
            <a:ext cx="454936" cy="210832"/>
          </a:xfrm>
          <a:prstGeom prst="leftRightArrow">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左右箭头 29"/>
          <p:cNvSpPr/>
          <p:nvPr/>
        </p:nvSpPr>
        <p:spPr>
          <a:xfrm>
            <a:off x="2600629" y="4375402"/>
            <a:ext cx="454936" cy="210832"/>
          </a:xfrm>
          <a:prstGeom prst="leftRightArrow">
            <a:avLst/>
          </a:prstGeom>
          <a:solidFill>
            <a:srgbClr val="6C9C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左右箭头 30"/>
          <p:cNvSpPr/>
          <p:nvPr/>
        </p:nvSpPr>
        <p:spPr>
          <a:xfrm>
            <a:off x="2632789" y="5581513"/>
            <a:ext cx="454936" cy="210832"/>
          </a:xfrm>
          <a:prstGeom prst="lef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graphicFrame>
            <p:nvGraphicFramePr>
              <p:cNvPr id="32" name="表格 31"/>
              <p:cNvGraphicFramePr>
                <a:graphicFrameLocks noGrp="1"/>
              </p:cNvGraphicFramePr>
              <p:nvPr>
                <p:extLst>
                  <p:ext uri="{D42A27DB-BD31-4B8C-83A1-F6EECF244321}">
                    <p14:modId xmlns:p14="http://schemas.microsoft.com/office/powerpoint/2010/main" val="3729503331"/>
                  </p:ext>
                </p:extLst>
              </p:nvPr>
            </p:nvGraphicFramePr>
            <p:xfrm>
              <a:off x="6291116" y="926248"/>
              <a:ext cx="4608000" cy="3240000"/>
            </p:xfrm>
            <a:graphic>
              <a:graphicData uri="http://schemas.openxmlformats.org/drawingml/2006/table">
                <a:tbl>
                  <a:tblPr firstRow="1" bandRow="1">
                    <a:tableStyleId>{5940675A-B579-460E-94D1-54222C63F5DA}</a:tableStyleId>
                  </a:tblPr>
                  <a:tblGrid>
                    <a:gridCol w="2304000">
                      <a:extLst>
                        <a:ext uri="{9D8B030D-6E8A-4147-A177-3AD203B41FA5}">
                          <a16:colId xmlns:a16="http://schemas.microsoft.com/office/drawing/2014/main" val="20000"/>
                        </a:ext>
                      </a:extLst>
                    </a:gridCol>
                    <a:gridCol w="2304000">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𝐶𝑅</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𝑐</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𝑑</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解压缩速度</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𝑓</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a:latin typeface="Times New Roman" panose="02020603050405020304" pitchFamily="18" charset="0"/>
                              <a:ea typeface="华光仿宋一_CNKI" panose="02000500000000000000" pitchFamily="2" charset="-122"/>
                              <a:cs typeface="Times New Roman" panose="02020603050405020304" pitchFamily="18" charset="0"/>
                            </a:rPr>
                            <a:t>个文件</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𝑎</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𝑊</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个因素所占权重</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𝑋</m:t>
                                    </m:r>
                                  </m:e>
                                  <m:sub>
                                    <m:r>
                                      <a:rPr lang="en-US" altLang="zh-CN" sz="1400" b="0" i="1" smtClean="0">
                                        <a:latin typeface="Cambria Math" panose="02040503050406030204" pitchFamily="18" charset="0"/>
                                        <a:ea typeface="+mn-ea"/>
                                        <a:cs typeface="Times New Roman" panose="02020603050405020304" pitchFamily="18" charset="0"/>
                                      </a:rPr>
                                      <m:t>𝑖</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个因素归一化后的值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𝑌</m:t>
                                    </m:r>
                                  </m:e>
                                  <m:sub>
                                    <m:r>
                                      <a:rPr lang="en-US" altLang="zh-CN" sz="1400" b="0" i="1" smtClean="0">
                                        <a:latin typeface="Cambria Math" panose="02040503050406030204" pitchFamily="18" charset="0"/>
                                        <a:ea typeface="+mn-ea"/>
                                        <a:cs typeface="Times New Roman" panose="02020603050405020304" pitchFamily="18" charset="0"/>
                                      </a:rPr>
                                      <m:t>𝑓</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𝑎</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算法的分数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𝐴</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最终选择的压缩算法</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mc:Choice>
        <mc:Fallback xmlns="">
          <p:graphicFrame>
            <p:nvGraphicFramePr>
              <p:cNvPr id="32" name="表格 31"/>
              <p:cNvGraphicFramePr>
                <a:graphicFrameLocks noGrp="1"/>
              </p:cNvGraphicFramePr>
              <p:nvPr>
                <p:extLst>
                  <p:ext uri="{D42A27DB-BD31-4B8C-83A1-F6EECF244321}">
                    <p14:modId xmlns:p14="http://schemas.microsoft.com/office/powerpoint/2010/main" val="3729503331"/>
                  </p:ext>
                </p:extLst>
              </p:nvPr>
            </p:nvGraphicFramePr>
            <p:xfrm>
              <a:off x="6291116" y="926248"/>
              <a:ext cx="4608000" cy="3240000"/>
            </p:xfrm>
            <a:graphic>
              <a:graphicData uri="http://schemas.openxmlformats.org/drawingml/2006/table">
                <a:tbl>
                  <a:tblPr firstRow="1" bandRow="1">
                    <a:tableStyleId>{5940675A-B579-460E-94D1-54222C63F5DA}</a:tableStyleId>
                  </a:tblPr>
                  <a:tblGrid>
                    <a:gridCol w="2304000"/>
                    <a:gridCol w="2304000"/>
                  </a:tblGrid>
                  <a:tr h="324000">
                    <a:tc>
                      <a:txBody>
                        <a:bodyPr/>
                        <a:lstStyle/>
                        <a:p>
                          <a:pPr algn="ctr"/>
                          <a:r>
                            <a:rPr lang="zh-CN" altLang="en-US" sz="1400" kern="1200" dirty="0" smtClean="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endPar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smtClean="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endPar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100000" r="-100265" b="-803704"/>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压缩率</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203774" r="-100265" b="-718868"/>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压缩速度</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303774" r="-100265" b="-618868"/>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解压缩速度</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396296" r="-100265" b="-507407"/>
                          </a:stretch>
                        </a:blipFill>
                      </a:tcPr>
                    </a:tc>
                    <a:tc>
                      <a:txBody>
                        <a:bodyPr/>
                        <a:lstStyle/>
                        <a:p>
                          <a:pPr algn="ctr"/>
                          <a:r>
                            <a:rPr lang="zh-CN" altLang="en-US" sz="1400" smtClean="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smtClean="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smtClean="0">
                              <a:latin typeface="Times New Roman" panose="02020603050405020304" pitchFamily="18" charset="0"/>
                              <a:ea typeface="华光仿宋一_CNKI" panose="02000500000000000000" pitchFamily="2" charset="-122"/>
                              <a:cs typeface="Times New Roman" panose="02020603050405020304" pitchFamily="18" charset="0"/>
                            </a:rPr>
                            <a:t>个文件</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505660" r="-100265" b="-416981"/>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压缩算法</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605660" r="-100265" b="-316981"/>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个因素所占权重</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705660" r="-100265" b="-216981"/>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第</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i</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个因素归一化后的值</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790741" r="-100265" b="-112963"/>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使用</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算法的分数</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t="-907547" r="-100265" b="-15094"/>
                          </a:stretch>
                        </a:blipFill>
                      </a:tcPr>
                    </a:tc>
                    <a:tc>
                      <a:txBody>
                        <a:bodyPr/>
                        <a:lstStyle/>
                        <a:p>
                          <a:pPr algn="ct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文件</a:t>
                          </a:r>
                          <a:r>
                            <a:rPr lang="en-US" altLang="zh-CN" sz="1400" dirty="0" smtClean="0">
                              <a:latin typeface="Times New Roman" panose="02020603050405020304" pitchFamily="18" charset="0"/>
                              <a:ea typeface="华光仿宋一_CNKI" panose="02000500000000000000" pitchFamily="2" charset="-122"/>
                              <a:cs typeface="Times New Roman" panose="02020603050405020304" pitchFamily="18" charset="0"/>
                            </a:rPr>
                            <a:t>f</a:t>
                          </a:r>
                          <a:r>
                            <a:rPr lang="zh-CN" altLang="en-US" sz="1400" dirty="0" smtClean="0">
                              <a:latin typeface="Times New Roman" panose="02020603050405020304" pitchFamily="18" charset="0"/>
                              <a:ea typeface="华光仿宋一_CNKI" panose="02000500000000000000" pitchFamily="2" charset="-122"/>
                              <a:cs typeface="Times New Roman" panose="02020603050405020304" pitchFamily="18" charset="0"/>
                            </a:rPr>
                            <a:t>最终选择的压缩算法</a:t>
                          </a:r>
                          <a:endPar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mc:AlternateContent xmlns:mc="http://schemas.openxmlformats.org/markup-compatibility/2006" xmlns:a14="http://schemas.microsoft.com/office/drawing/2010/main">
        <mc:Choice Requires="a14">
          <p:sp>
            <p:nvSpPr>
              <p:cNvPr id="33" name="文本框 32"/>
              <p:cNvSpPr txBox="1"/>
              <p:nvPr/>
            </p:nvSpPr>
            <p:spPr>
              <a:xfrm>
                <a:off x="6968005" y="4384279"/>
                <a:ext cx="340567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m:t>
                          </m:r>
                          <m:r>
                            <a:rPr lang="en-US" altLang="zh-CN" b="0" i="1" smtClean="0">
                              <a:latin typeface="Cambria Math" panose="02040503050406030204" pitchFamily="18" charset="0"/>
                            </a:rPr>
                            <m:t>1</m:t>
                          </m:r>
                          <m:r>
                            <a:rPr lang="zh-CN" altLang="en-US" i="1" smtClean="0">
                              <a:latin typeface="Cambria Math" panose="02040503050406030204" pitchFamily="18" charset="0"/>
                            </a:rPr>
                            <m:t>）</m:t>
                          </m:r>
                        </m:e>
                      </m:nary>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6968005" y="4384279"/>
                <a:ext cx="3405676" cy="75623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7081028" y="5702135"/>
                <a:ext cx="3343929" cy="318357"/>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max</m:t>
                    </m:r>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Sub>
                      </m:e>
                    </m:d>
                  </m:oMath>
                </a14:m>
                <a:r>
                  <a:rPr lang="zh-CN" altLang="en-US" dirty="0"/>
                  <a:t>                        （</a:t>
                </a:r>
                <a:r>
                  <a:rPr lang="en-US" altLang="zh-CN" dirty="0"/>
                  <a:t>2</a:t>
                </a:r>
                <a:r>
                  <a:rPr lang="zh-CN" altLang="en-US" dirty="0"/>
                  <a:t>）</a:t>
                </a:r>
              </a:p>
            </p:txBody>
          </p:sp>
        </mc:Choice>
        <mc:Fallback xmlns="">
          <p:sp>
            <p:nvSpPr>
              <p:cNvPr id="34" name="文本框 33"/>
              <p:cNvSpPr txBox="1">
                <a:spLocks noRot="1" noChangeAspect="1" noMove="1" noResize="1" noEditPoints="1" noAdjustHandles="1" noChangeArrowheads="1" noChangeShapeType="1" noTextEdit="1"/>
              </p:cNvSpPr>
              <p:nvPr/>
            </p:nvSpPr>
            <p:spPr>
              <a:xfrm>
                <a:off x="7081028" y="5702135"/>
                <a:ext cx="3343929" cy="318357"/>
              </a:xfrm>
              <a:prstGeom prst="rect">
                <a:avLst/>
              </a:prstGeom>
              <a:blipFill rotWithShape="0">
                <a:blip r:embed="rId5"/>
                <a:stretch>
                  <a:fillRect l="-2555" t="-24528" r="-365" b="-37736"/>
                </a:stretch>
              </a:blipFill>
            </p:spPr>
            <p:txBody>
              <a:bodyPr/>
              <a:lstStyle/>
              <a:p>
                <a:r>
                  <a:rPr lang="zh-CN" altLang="en-US">
                    <a:noFill/>
                  </a:rPr>
                  <a:t> </a:t>
                </a:r>
              </a:p>
            </p:txBody>
          </p:sp>
        </mc:Fallback>
      </mc:AlternateContent>
      <p:sp>
        <p:nvSpPr>
          <p:cNvPr id="35" name="左大括号 34"/>
          <p:cNvSpPr/>
          <p:nvPr/>
        </p:nvSpPr>
        <p:spPr>
          <a:xfrm>
            <a:off x="6501840" y="4384279"/>
            <a:ext cx="466165" cy="2008094"/>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cxnSp>
        <p:nvCxnSpPr>
          <p:cNvPr id="37" name="直接连接符 36"/>
          <p:cNvCxnSpPr/>
          <p:nvPr/>
        </p:nvCxnSpPr>
        <p:spPr>
          <a:xfrm>
            <a:off x="5255580" y="608060"/>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8" name="左大括号 37"/>
          <p:cNvSpPr/>
          <p:nvPr/>
        </p:nvSpPr>
        <p:spPr>
          <a:xfrm>
            <a:off x="555475" y="1912364"/>
            <a:ext cx="466165" cy="3943143"/>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62499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压缩分配机制</a:t>
            </a:r>
          </a:p>
        </p:txBody>
      </p:sp>
      <p:sp>
        <p:nvSpPr>
          <p:cNvPr id="7" name="文本框 6"/>
          <p:cNvSpPr txBox="1"/>
          <p:nvPr/>
        </p:nvSpPr>
        <p:spPr>
          <a:xfrm>
            <a:off x="426573" y="902900"/>
            <a:ext cx="3026841" cy="369332"/>
          </a:xfrm>
          <a:prstGeom prst="rect">
            <a:avLst/>
          </a:prstGeom>
          <a:noFill/>
        </p:spPr>
        <p:txBody>
          <a:bodyPr wrap="square" rtlCol="0">
            <a:spAutoFit/>
          </a:bodyPr>
          <a:lstStyle/>
          <a:p>
            <a:r>
              <a:rPr lang="en-US" altLang="zh-CN" b="1" dirty="0"/>
              <a:t>1</a:t>
            </a:r>
            <a:r>
              <a:rPr lang="zh-CN" altLang="en-US" b="1" dirty="0"/>
              <a:t>、例子</a:t>
            </a:r>
            <a:r>
              <a:rPr lang="zh-CN" altLang="en-US" dirty="0"/>
              <a:t>：</a:t>
            </a:r>
            <a:r>
              <a:rPr lang="en-US" altLang="zh-CN" dirty="0"/>
              <a:t>1</a:t>
            </a:r>
            <a:r>
              <a:rPr lang="zh-CN" altLang="en-US" dirty="0"/>
              <a:t>个</a:t>
            </a:r>
            <a:r>
              <a:rPr lang="en-US" altLang="zh-CN" dirty="0"/>
              <a:t>5M</a:t>
            </a:r>
            <a:r>
              <a:rPr lang="zh-CN" altLang="en-US" dirty="0"/>
              <a:t>左右的文件</a:t>
            </a:r>
          </a:p>
        </p:txBody>
      </p:sp>
      <p:graphicFrame>
        <p:nvGraphicFramePr>
          <p:cNvPr id="9" name="表格 8"/>
          <p:cNvGraphicFramePr>
            <a:graphicFrameLocks noGrp="1"/>
          </p:cNvGraphicFramePr>
          <p:nvPr>
            <p:extLst>
              <p:ext uri="{D42A27DB-BD31-4B8C-83A1-F6EECF244321}">
                <p14:modId xmlns:p14="http://schemas.microsoft.com/office/powerpoint/2010/main" val="3561673679"/>
              </p:ext>
            </p:extLst>
          </p:nvPr>
        </p:nvGraphicFramePr>
        <p:xfrm>
          <a:off x="1466418" y="1945457"/>
          <a:ext cx="8794388" cy="1494509"/>
        </p:xfrm>
        <a:graphic>
          <a:graphicData uri="http://schemas.openxmlformats.org/drawingml/2006/table">
            <a:tbl>
              <a:tblPr firstRow="1" bandRow="1">
                <a:tableStyleId>{1FECB4D8-DB02-4DC6-A0A2-4F2EBAE1DC90}</a:tableStyleId>
              </a:tblPr>
              <a:tblGrid>
                <a:gridCol w="1827530">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81989">
                <a:tc>
                  <a:txBody>
                    <a:bodyPr/>
                    <a:lstStyle/>
                    <a:p>
                      <a:pPr algn="ctr"/>
                      <a:r>
                        <a:rPr lang="en-US" altLang="zh-CN" dirty="0"/>
                        <a:t>——</a:t>
                      </a:r>
                      <a:endParaRPr lang="zh-CN" altLang="en-US" dirty="0"/>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None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Snappy</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LZ4</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Deflate</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GZ</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tc>
                  <a:txBody>
                    <a:bodyPr/>
                    <a:lstStyle/>
                    <a:p>
                      <a:pPr algn="ctr"/>
                      <a:r>
                        <a:rPr lang="en-US" altLang="zh-CN" dirty="0">
                          <a:latin typeface="Times New Roman" panose="02020603050405020304" pitchFamily="18" charset="0"/>
                          <a:cs typeface="Times New Roman" panose="02020603050405020304" pitchFamily="18" charset="0"/>
                        </a:rPr>
                        <a:t>BZ2</a:t>
                      </a:r>
                      <a:endParaRPr lang="zh-CN" altLang="en-US" dirty="0">
                        <a:latin typeface="Times New Roman" panose="02020603050405020304" pitchFamily="18" charset="0"/>
                        <a:cs typeface="Times New Roman" panose="02020603050405020304" pitchFamily="18" charset="0"/>
                      </a:endParaRPr>
                    </a:p>
                  </a:txBody>
                  <a:tcPr anchor="ctr">
                    <a:solidFill>
                      <a:srgbClr val="C00000"/>
                    </a:solidFill>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CR</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4.05</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4.07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7.77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7.77</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12.11</a:t>
                      </a: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1"/>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ComSpeed</a:t>
                      </a:r>
                      <a:r>
                        <a:rPr lang="en-US" altLang="zh-CN" b="1" dirty="0">
                          <a:latin typeface="Times New Roman" panose="02020603050405020304" pitchFamily="18" charset="0"/>
                          <a:cs typeface="Times New Roman" panose="02020603050405020304" pitchFamily="18" charset="0"/>
                        </a:rPr>
                        <a:t>(B/S)</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727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795</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127</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a:latin typeface="Times New Roman" panose="02020603050405020304" pitchFamily="18" charset="0"/>
                          <a:cs typeface="Times New Roman" panose="02020603050405020304" pitchFamily="18" charset="0"/>
                        </a:rPr>
                        <a:t>20</a:t>
                      </a:r>
                      <a:endParaRPr lang="zh-CN"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n-US" altLang="zh-CN" b="1" dirty="0" err="1">
                          <a:latin typeface="Times New Roman" panose="02020603050405020304" pitchFamily="18" charset="0"/>
                          <a:cs typeface="Times New Roman" panose="02020603050405020304" pitchFamily="18" charset="0"/>
                        </a:rPr>
                        <a:t>ReadSpeed</a:t>
                      </a:r>
                      <a:r>
                        <a:rPr lang="en-US" altLang="zh-CN" b="1" dirty="0">
                          <a:latin typeface="Times New Roman" panose="02020603050405020304" pitchFamily="18" charset="0"/>
                          <a:cs typeface="Times New Roman" panose="02020603050405020304" pitchFamily="18" charset="0"/>
                        </a:rPr>
                        <a:t>(B/S)</a:t>
                      </a:r>
                      <a:endParaRPr lang="zh-CN" altLang="en-US" b="1"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890880</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534528</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668160</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178176</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205588</a:t>
                      </a:r>
                      <a:endParaRPr lang="zh-CN" alt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dirty="0">
                          <a:latin typeface="Times New Roman" panose="02020603050405020304" pitchFamily="18" charset="0"/>
                          <a:cs typeface="Times New Roman" panose="02020603050405020304" pitchFamily="18" charset="0"/>
                        </a:rPr>
                        <a:t>44544</a:t>
                      </a:r>
                      <a:endParaRPr lang="zh-CN" alt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0003"/>
                  </a:ext>
                </a:extLst>
              </a:tr>
            </a:tbl>
          </a:graphicData>
        </a:graphic>
      </p:graphicFrame>
      <p:sp>
        <p:nvSpPr>
          <p:cNvPr id="19" name="左大括号 18"/>
          <p:cNvSpPr/>
          <p:nvPr/>
        </p:nvSpPr>
        <p:spPr>
          <a:xfrm rot="5400000">
            <a:off x="5459334" y="1120285"/>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2" name="左大括号 21"/>
          <p:cNvSpPr/>
          <p:nvPr/>
        </p:nvSpPr>
        <p:spPr>
          <a:xfrm rot="5400000">
            <a:off x="7765274" y="1120284"/>
            <a:ext cx="282011" cy="129896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左大括号 22"/>
          <p:cNvSpPr/>
          <p:nvPr/>
        </p:nvSpPr>
        <p:spPr>
          <a:xfrm rot="5400000">
            <a:off x="3667920" y="1619856"/>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左大括号 23"/>
          <p:cNvSpPr/>
          <p:nvPr/>
        </p:nvSpPr>
        <p:spPr>
          <a:xfrm rot="5400000">
            <a:off x="9513247" y="1619856"/>
            <a:ext cx="282011" cy="2998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p:cNvSpPr txBox="1"/>
          <p:nvPr/>
        </p:nvSpPr>
        <p:spPr>
          <a:xfrm>
            <a:off x="3361162" y="1237956"/>
            <a:ext cx="1195344"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极热集合</a:t>
            </a:r>
          </a:p>
        </p:txBody>
      </p:sp>
      <p:sp>
        <p:nvSpPr>
          <p:cNvPr id="26" name="文本框 25"/>
          <p:cNvSpPr txBox="1"/>
          <p:nvPr/>
        </p:nvSpPr>
        <p:spPr>
          <a:xfrm>
            <a:off x="7342307" y="1237956"/>
            <a:ext cx="1213453"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微冷集合</a:t>
            </a:r>
          </a:p>
        </p:txBody>
      </p:sp>
      <p:sp>
        <p:nvSpPr>
          <p:cNvPr id="27" name="文本框 26"/>
          <p:cNvSpPr txBox="1"/>
          <p:nvPr/>
        </p:nvSpPr>
        <p:spPr>
          <a:xfrm>
            <a:off x="9138883" y="1237956"/>
            <a:ext cx="1164311"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极冷集合</a:t>
            </a:r>
          </a:p>
        </p:txBody>
      </p:sp>
      <p:sp>
        <p:nvSpPr>
          <p:cNvPr id="28" name="文本框 27"/>
          <p:cNvSpPr txBox="1"/>
          <p:nvPr/>
        </p:nvSpPr>
        <p:spPr>
          <a:xfrm>
            <a:off x="5135537" y="1237956"/>
            <a:ext cx="1287867" cy="338554"/>
          </a:xfrm>
          <a:prstGeom prst="rect">
            <a:avLst/>
          </a:prstGeom>
          <a:noFill/>
        </p:spPr>
        <p:txBody>
          <a:bodyPr wrap="square" rtlCol="0">
            <a:spAutoFit/>
          </a:bodyPr>
          <a:lstStyle/>
          <a:p>
            <a:r>
              <a:rPr lang="zh-CN" altLang="en-US" sz="1600" dirty="0">
                <a:latin typeface="华光仿宋一_CNKI" panose="02000500000000000000" pitchFamily="2" charset="-122"/>
                <a:ea typeface="华光仿宋一_CNKI" panose="02000500000000000000" pitchFamily="2" charset="-122"/>
                <a:cs typeface="Times New Roman" panose="02020603050405020304" pitchFamily="18" charset="0"/>
              </a:rPr>
              <a:t>微热集合</a:t>
            </a:r>
          </a:p>
        </p:txBody>
      </p:sp>
      <p:sp>
        <p:nvSpPr>
          <p:cNvPr id="4" name="矩形 3"/>
          <p:cNvSpPr/>
          <p:nvPr/>
        </p:nvSpPr>
        <p:spPr>
          <a:xfrm>
            <a:off x="3918862" y="4066133"/>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写入文件</a:t>
            </a:r>
          </a:p>
        </p:txBody>
      </p:sp>
      <p:sp>
        <p:nvSpPr>
          <p:cNvPr id="21" name="矩形 20"/>
          <p:cNvSpPr/>
          <p:nvPr/>
        </p:nvSpPr>
        <p:spPr>
          <a:xfrm>
            <a:off x="5970008" y="4066132"/>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抽样测试压缩性能</a:t>
            </a:r>
          </a:p>
        </p:txBody>
      </p:sp>
      <p:sp>
        <p:nvSpPr>
          <p:cNvPr id="30" name="矩形 29"/>
          <p:cNvSpPr/>
          <p:nvPr/>
        </p:nvSpPr>
        <p:spPr>
          <a:xfrm>
            <a:off x="7977116" y="4066131"/>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压缩信息归一化</a:t>
            </a:r>
          </a:p>
        </p:txBody>
      </p:sp>
      <p:sp>
        <p:nvSpPr>
          <p:cNvPr id="34" name="矩形 33"/>
          <p:cNvSpPr/>
          <p:nvPr/>
        </p:nvSpPr>
        <p:spPr>
          <a:xfrm>
            <a:off x="7977116" y="5408603"/>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公式计算分配算法</a:t>
            </a:r>
          </a:p>
        </p:txBody>
      </p:sp>
      <p:sp>
        <p:nvSpPr>
          <p:cNvPr id="35" name="矩形 34"/>
          <p:cNvSpPr/>
          <p:nvPr/>
        </p:nvSpPr>
        <p:spPr>
          <a:xfrm>
            <a:off x="5970008" y="5407436"/>
            <a:ext cx="1157288" cy="6924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写入并保存元数据</a:t>
            </a:r>
          </a:p>
        </p:txBody>
      </p:sp>
      <p:cxnSp>
        <p:nvCxnSpPr>
          <p:cNvPr id="8" name="直接箭头连接符 7"/>
          <p:cNvCxnSpPr>
            <a:stCxn id="4" idx="3"/>
            <a:endCxn id="21" idx="1"/>
          </p:cNvCxnSpPr>
          <p:nvPr/>
        </p:nvCxnSpPr>
        <p:spPr>
          <a:xfrm flipV="1">
            <a:off x="5076150" y="4412362"/>
            <a:ext cx="8938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103277" y="4412359"/>
            <a:ext cx="89385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539881" y="4758588"/>
            <a:ext cx="0" cy="6303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0" idx="2"/>
            <a:endCxn id="34" idx="0"/>
          </p:cNvCxnSpPr>
          <p:nvPr/>
        </p:nvCxnSpPr>
        <p:spPr>
          <a:xfrm>
            <a:off x="8555760" y="4758590"/>
            <a:ext cx="0" cy="650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4" idx="1"/>
            <a:endCxn id="35" idx="3"/>
          </p:cNvCxnSpPr>
          <p:nvPr/>
        </p:nvCxnSpPr>
        <p:spPr>
          <a:xfrm flipH="1" flipV="1">
            <a:off x="7127296" y="5753666"/>
            <a:ext cx="849820" cy="11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195401" y="4160090"/>
            <a:ext cx="709610" cy="246221"/>
          </a:xfrm>
          <a:prstGeom prst="rect">
            <a:avLst/>
          </a:prstGeom>
          <a:noFill/>
        </p:spPr>
        <p:txBody>
          <a:bodyPr wrap="square" rtlCol="0">
            <a:spAutoFit/>
          </a:bodyPr>
          <a:lstStyle/>
          <a:p>
            <a:pPr algn="ctr"/>
            <a:r>
              <a:rPr lang="zh-CN" altLang="en-US" sz="1000" b="1" dirty="0">
                <a:solidFill>
                  <a:srgbClr val="C00000"/>
                </a:solidFill>
              </a:rPr>
              <a:t>可压缩</a:t>
            </a:r>
          </a:p>
        </p:txBody>
      </p:sp>
      <p:sp>
        <p:nvSpPr>
          <p:cNvPr id="46" name="文本框 45"/>
          <p:cNvSpPr txBox="1"/>
          <p:nvPr/>
        </p:nvSpPr>
        <p:spPr>
          <a:xfrm>
            <a:off x="6218178" y="4777125"/>
            <a:ext cx="338554" cy="672981"/>
          </a:xfrm>
          <a:prstGeom prst="rect">
            <a:avLst/>
          </a:prstGeom>
          <a:noFill/>
        </p:spPr>
        <p:txBody>
          <a:bodyPr vert="eaVert" wrap="square" rtlCol="0">
            <a:spAutoFit/>
          </a:bodyPr>
          <a:lstStyle/>
          <a:p>
            <a:r>
              <a:rPr lang="zh-CN" altLang="en-US" sz="1000" b="1" dirty="0">
                <a:solidFill>
                  <a:srgbClr val="0070C0"/>
                </a:solidFill>
              </a:rPr>
              <a:t>不可压缩</a:t>
            </a:r>
          </a:p>
        </p:txBody>
      </p:sp>
      <p:grpSp>
        <p:nvGrpSpPr>
          <p:cNvPr id="48" name="组合 47"/>
          <p:cNvGrpSpPr/>
          <p:nvPr/>
        </p:nvGrpSpPr>
        <p:grpSpPr>
          <a:xfrm>
            <a:off x="9840284" y="4892512"/>
            <a:ext cx="1216808" cy="1491489"/>
            <a:chOff x="8893108" y="5007921"/>
            <a:chExt cx="1216808" cy="1491489"/>
          </a:xfrm>
        </p:grpSpPr>
        <p:sp>
          <p:nvSpPr>
            <p:cNvPr id="29" name="文本框 28"/>
            <p:cNvSpPr txBox="1"/>
            <p:nvPr/>
          </p:nvSpPr>
          <p:spPr>
            <a:xfrm>
              <a:off x="8952039" y="5061167"/>
              <a:ext cx="1157877" cy="1384995"/>
            </a:xfrm>
            <a:prstGeom prst="rect">
              <a:avLst/>
            </a:prstGeom>
            <a:noFill/>
          </p:spPr>
          <p:txBody>
            <a:bodyPr wrap="square" rtlCol="0">
              <a:spAutoFit/>
            </a:bodyPr>
            <a:lstStyle/>
            <a:p>
              <a:pPr>
                <a:lnSpc>
                  <a:spcPct val="150000"/>
                </a:lnSpc>
              </a:pPr>
              <a:r>
                <a:rPr lang="zh-CN" altLang="en-US" sz="1400" b="1" dirty="0">
                  <a:solidFill>
                    <a:srgbClr val="C00000"/>
                  </a:solidFill>
                  <a:latin typeface="+mn-ea"/>
                </a:rPr>
                <a:t>极热：</a:t>
              </a:r>
              <a:r>
                <a:rPr lang="en-US" altLang="zh-CN" sz="1400" b="1" dirty="0">
                  <a:latin typeface="+mn-ea"/>
                </a:rPr>
                <a:t>None</a:t>
              </a:r>
            </a:p>
            <a:p>
              <a:pPr>
                <a:lnSpc>
                  <a:spcPct val="150000"/>
                </a:lnSpc>
              </a:pPr>
              <a:r>
                <a:rPr lang="zh-CN" altLang="en-US" sz="1400" b="1" dirty="0">
                  <a:solidFill>
                    <a:srgbClr val="C00000"/>
                  </a:solidFill>
                  <a:latin typeface="+mn-ea"/>
                </a:rPr>
                <a:t>微热：</a:t>
              </a:r>
              <a:r>
                <a:rPr lang="en-US" altLang="zh-CN" sz="1400" b="1" dirty="0">
                  <a:latin typeface="+mn-ea"/>
                </a:rPr>
                <a:t>LZ4</a:t>
              </a:r>
            </a:p>
            <a:p>
              <a:pPr>
                <a:lnSpc>
                  <a:spcPct val="150000"/>
                </a:lnSpc>
              </a:pPr>
              <a:r>
                <a:rPr lang="zh-CN" altLang="en-US" sz="1400" b="1" dirty="0">
                  <a:solidFill>
                    <a:srgbClr val="C00000"/>
                  </a:solidFill>
                  <a:latin typeface="+mn-ea"/>
                </a:rPr>
                <a:t>微冷：</a:t>
              </a:r>
              <a:r>
                <a:rPr lang="en-US" altLang="zh-CN" sz="1400" b="1" dirty="0">
                  <a:latin typeface="+mn-ea"/>
                </a:rPr>
                <a:t>GZ</a:t>
              </a:r>
            </a:p>
            <a:p>
              <a:pPr>
                <a:lnSpc>
                  <a:spcPct val="150000"/>
                </a:lnSpc>
              </a:pPr>
              <a:r>
                <a:rPr lang="zh-CN" altLang="en-US" sz="1400" b="1" dirty="0">
                  <a:solidFill>
                    <a:srgbClr val="C00000"/>
                  </a:solidFill>
                  <a:latin typeface="+mn-ea"/>
                </a:rPr>
                <a:t>极冷：</a:t>
              </a:r>
              <a:r>
                <a:rPr lang="en-US" altLang="zh-CN" sz="1400" b="1" dirty="0">
                  <a:latin typeface="+mn-ea"/>
                </a:rPr>
                <a:t>BZ2</a:t>
              </a:r>
              <a:endParaRPr lang="zh-CN" altLang="en-US" sz="1400" b="1" dirty="0">
                <a:latin typeface="+mn-ea"/>
              </a:endParaRPr>
            </a:p>
          </p:txBody>
        </p:sp>
        <p:sp>
          <p:nvSpPr>
            <p:cNvPr id="47" name="流程图: 卡片 46"/>
            <p:cNvSpPr/>
            <p:nvPr/>
          </p:nvSpPr>
          <p:spPr>
            <a:xfrm>
              <a:off x="8893108" y="5007921"/>
              <a:ext cx="1156016" cy="1491489"/>
            </a:xfrm>
            <a:prstGeom prst="flowChartPunchedCar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50" name="直接连接符 49"/>
          <p:cNvCxnSpPr>
            <a:stCxn id="34" idx="3"/>
          </p:cNvCxnSpPr>
          <p:nvPr/>
        </p:nvCxnSpPr>
        <p:spPr>
          <a:xfrm flipV="1">
            <a:off x="9134404" y="5753665"/>
            <a:ext cx="705880" cy="116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61474" y="4221645"/>
            <a:ext cx="2468158" cy="369332"/>
          </a:xfrm>
          <a:prstGeom prst="rect">
            <a:avLst/>
          </a:prstGeom>
          <a:noFill/>
        </p:spPr>
        <p:txBody>
          <a:bodyPr wrap="square" rtlCol="0">
            <a:spAutoFit/>
          </a:bodyPr>
          <a:lstStyle/>
          <a:p>
            <a:r>
              <a:rPr lang="en-US" altLang="zh-CN" b="1" dirty="0"/>
              <a:t>2</a:t>
            </a:r>
            <a:r>
              <a:rPr lang="zh-CN" altLang="en-US" b="1" dirty="0"/>
              <a:t>、压缩算法分配流程 </a:t>
            </a:r>
            <a:endParaRPr lang="zh-CN" altLang="en-US" dirty="0"/>
          </a:p>
        </p:txBody>
      </p:sp>
      <p:sp>
        <p:nvSpPr>
          <p:cNvPr id="54" name="右箭头 53"/>
          <p:cNvSpPr/>
          <p:nvPr/>
        </p:nvSpPr>
        <p:spPr>
          <a:xfrm>
            <a:off x="2980672" y="4308657"/>
            <a:ext cx="719092" cy="195308"/>
          </a:xfrm>
          <a:prstGeom prst="rightArrow">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cxnSp>
        <p:nvCxnSpPr>
          <p:cNvPr id="55" name="直接连接符 54"/>
          <p:cNvCxnSpPr/>
          <p:nvPr/>
        </p:nvCxnSpPr>
        <p:spPr>
          <a:xfrm>
            <a:off x="512459" y="3746377"/>
            <a:ext cx="11169642"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43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067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p>
        </p:txBody>
      </p:sp>
      <p:grpSp>
        <p:nvGrpSpPr>
          <p:cNvPr id="2" name="组合 1"/>
          <p:cNvGrpSpPr/>
          <p:nvPr/>
        </p:nvGrpSpPr>
        <p:grpSpPr>
          <a:xfrm>
            <a:off x="401087" y="3159701"/>
            <a:ext cx="5904708" cy="2340804"/>
            <a:chOff x="294829" y="2264656"/>
            <a:chExt cx="6229886" cy="2469714"/>
          </a:xfrm>
        </p:grpSpPr>
        <p:sp>
          <p:nvSpPr>
            <p:cNvPr id="24" name="矩形 23"/>
            <p:cNvSpPr/>
            <p:nvPr/>
          </p:nvSpPr>
          <p:spPr>
            <a:xfrm>
              <a:off x="294829" y="3238855"/>
              <a:ext cx="1640792" cy="7007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高温度压缩算法集合</a:t>
              </a:r>
            </a:p>
          </p:txBody>
        </p:sp>
        <p:sp>
          <p:nvSpPr>
            <p:cNvPr id="25" name="矩形 24"/>
            <p:cNvSpPr/>
            <p:nvPr/>
          </p:nvSpPr>
          <p:spPr>
            <a:xfrm>
              <a:off x="4883923" y="3238855"/>
              <a:ext cx="1640792" cy="70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低温度压缩算法集合</a:t>
              </a:r>
            </a:p>
          </p:txBody>
        </p:sp>
        <p:sp>
          <p:nvSpPr>
            <p:cNvPr id="26" name="矩形 25"/>
            <p:cNvSpPr/>
            <p:nvPr/>
          </p:nvSpPr>
          <p:spPr>
            <a:xfrm>
              <a:off x="2595785" y="3290129"/>
              <a:ext cx="1627974" cy="598205"/>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rPr>
                <a:t>成本计算模型</a:t>
              </a:r>
            </a:p>
          </p:txBody>
        </p:sp>
        <p:cxnSp>
          <p:nvCxnSpPr>
            <p:cNvPr id="28" name="曲线连接符 27"/>
            <p:cNvCxnSpPr>
              <a:stCxn id="24" idx="0"/>
              <a:endCxn id="25" idx="0"/>
            </p:cNvCxnSpPr>
            <p:nvPr/>
          </p:nvCxnSpPr>
          <p:spPr>
            <a:xfrm rot="5400000" flipH="1" flipV="1">
              <a:off x="3409772" y="944308"/>
              <a:ext cx="12700" cy="4589094"/>
            </a:xfrm>
            <a:prstGeom prst="curvedConnector3">
              <a:avLst>
                <a:gd name="adj1" fmla="val 7317756"/>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126582" y="2264656"/>
              <a:ext cx="757341" cy="369332"/>
            </a:xfrm>
            <a:prstGeom prst="rect">
              <a:avLst/>
            </a:prstGeom>
            <a:noFill/>
          </p:spPr>
          <p:txBody>
            <a:bodyPr wrap="square" rtlCol="0">
              <a:spAutoFit/>
            </a:bodyPr>
            <a:lstStyle/>
            <a:p>
              <a:r>
                <a:rPr lang="zh-CN" altLang="en-US" sz="1600" b="1" dirty="0">
                  <a:solidFill>
                    <a:schemeClr val="accent1"/>
                  </a:solidFill>
                  <a:latin typeface="华光中圆_CNKI" panose="02000500000000000000" pitchFamily="2" charset="-122"/>
                  <a:ea typeface="华光中圆_CNKI" panose="02000500000000000000" pitchFamily="2" charset="-122"/>
                </a:rPr>
                <a:t>降温</a:t>
              </a:r>
            </a:p>
          </p:txBody>
        </p:sp>
        <p:cxnSp>
          <p:nvCxnSpPr>
            <p:cNvPr id="32" name="曲线连接符 31"/>
            <p:cNvCxnSpPr>
              <a:stCxn id="25" idx="2"/>
              <a:endCxn id="24" idx="2"/>
            </p:cNvCxnSpPr>
            <p:nvPr/>
          </p:nvCxnSpPr>
          <p:spPr>
            <a:xfrm rot="5400000">
              <a:off x="3409772" y="1645063"/>
              <a:ext cx="12700" cy="4589094"/>
            </a:xfrm>
            <a:prstGeom prst="curvedConnector3">
              <a:avLst>
                <a:gd name="adj1" fmla="val 718317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516818" y="4258333"/>
              <a:ext cx="683722" cy="369332"/>
            </a:xfrm>
            <a:prstGeom prst="rect">
              <a:avLst/>
            </a:prstGeom>
            <a:noFill/>
          </p:spPr>
          <p:txBody>
            <a:bodyPr wrap="square" rtlCol="0">
              <a:spAutoFit/>
            </a:bodyPr>
            <a:lstStyle/>
            <a:p>
              <a:r>
                <a:rPr lang="zh-CN" altLang="en-US" sz="1600" b="1" dirty="0">
                  <a:solidFill>
                    <a:srgbClr val="C00000"/>
                  </a:solidFill>
                  <a:latin typeface="华光中圆_CNKI" panose="02000500000000000000" pitchFamily="2" charset="-122"/>
                  <a:ea typeface="华光中圆_CNKI" panose="02000500000000000000" pitchFamily="2" charset="-122"/>
                </a:rPr>
                <a:t>升温</a:t>
              </a:r>
            </a:p>
          </p:txBody>
        </p:sp>
        <p:sp>
          <p:nvSpPr>
            <p:cNvPr id="41" name="上下箭头 40"/>
            <p:cNvSpPr/>
            <p:nvPr/>
          </p:nvSpPr>
          <p:spPr>
            <a:xfrm>
              <a:off x="3409772" y="2385086"/>
              <a:ext cx="138928" cy="8017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42" name="上下箭头 41"/>
            <p:cNvSpPr/>
            <p:nvPr/>
          </p:nvSpPr>
          <p:spPr>
            <a:xfrm>
              <a:off x="3409772" y="4003490"/>
              <a:ext cx="138928" cy="730880"/>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43" name="组合 42">
            <a:extLst>
              <a:ext uri="{FF2B5EF4-FFF2-40B4-BE49-F238E27FC236}">
                <a16:creationId xmlns:a16="http://schemas.microsoft.com/office/drawing/2014/main" id="{93D5B418-2506-51E6-DEAF-6EFB363739C9}"/>
              </a:ext>
            </a:extLst>
          </p:cNvPr>
          <p:cNvGrpSpPr/>
          <p:nvPr/>
        </p:nvGrpSpPr>
        <p:grpSpPr>
          <a:xfrm>
            <a:off x="7657237" y="977997"/>
            <a:ext cx="2512181" cy="5528838"/>
            <a:chOff x="1073150" y="101600"/>
            <a:chExt cx="3028121" cy="6664325"/>
          </a:xfrm>
        </p:grpSpPr>
        <p:sp>
          <p:nvSpPr>
            <p:cNvPr id="44" name="矩形 43">
              <a:extLst>
                <a:ext uri="{FF2B5EF4-FFF2-40B4-BE49-F238E27FC236}">
                  <a16:creationId xmlns:a16="http://schemas.microsoft.com/office/drawing/2014/main" id="{63E1E6B1-F676-94C2-68AC-33F21BB9488B}"/>
                </a:ext>
              </a:extLst>
            </p:cNvPr>
            <p:cNvSpPr/>
            <p:nvPr/>
          </p:nvSpPr>
          <p:spPr>
            <a:xfrm>
              <a:off x="1758950" y="101600"/>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访问进入</a:t>
              </a:r>
              <a:endParaRPr lang="en-US" altLang="zh-CN" sz="1100" dirty="0">
                <a:solidFill>
                  <a:schemeClr val="tx1"/>
                </a:solidFill>
              </a:endParaRPr>
            </a:p>
          </p:txBody>
        </p:sp>
        <p:sp>
          <p:nvSpPr>
            <p:cNvPr id="45" name="矩形 44">
              <a:extLst>
                <a:ext uri="{FF2B5EF4-FFF2-40B4-BE49-F238E27FC236}">
                  <a16:creationId xmlns:a16="http://schemas.microsoft.com/office/drawing/2014/main" id="{CA05A402-528E-8144-F894-5C636069EE2A}"/>
                </a:ext>
              </a:extLst>
            </p:cNvPr>
            <p:cNvSpPr/>
            <p:nvPr/>
          </p:nvSpPr>
          <p:spPr>
            <a:xfrm>
              <a:off x="1758950" y="40481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调整机制</a:t>
              </a:r>
              <a:endParaRPr lang="en-US" altLang="zh-CN" sz="1100" dirty="0">
                <a:solidFill>
                  <a:schemeClr val="tx1"/>
                </a:solidFill>
              </a:endParaRPr>
            </a:p>
          </p:txBody>
        </p:sp>
        <p:sp>
          <p:nvSpPr>
            <p:cNvPr id="46" name="菱形 45">
              <a:extLst>
                <a:ext uri="{FF2B5EF4-FFF2-40B4-BE49-F238E27FC236}">
                  <a16:creationId xmlns:a16="http://schemas.microsoft.com/office/drawing/2014/main" id="{E8EA88C4-33D8-D5A4-61E2-EF4ABA25DCBC}"/>
                </a:ext>
              </a:extLst>
            </p:cNvPr>
            <p:cNvSpPr/>
            <p:nvPr/>
          </p:nvSpPr>
          <p:spPr>
            <a:xfrm>
              <a:off x="1933575" y="9810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490AB8B-B1E5-EACA-9368-A4651665FBB6}"/>
                </a:ext>
              </a:extLst>
            </p:cNvPr>
            <p:cNvSpPr/>
            <p:nvPr/>
          </p:nvSpPr>
          <p:spPr>
            <a:xfrm>
              <a:off x="1758950" y="1662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检测未成功更换集合</a:t>
              </a:r>
              <a:endParaRPr lang="en-US" altLang="zh-CN" sz="1100" dirty="0">
                <a:solidFill>
                  <a:schemeClr val="tx1"/>
                </a:solidFill>
              </a:endParaRPr>
            </a:p>
          </p:txBody>
        </p:sp>
        <p:sp>
          <p:nvSpPr>
            <p:cNvPr id="48" name="矩形 47">
              <a:extLst>
                <a:ext uri="{FF2B5EF4-FFF2-40B4-BE49-F238E27FC236}">
                  <a16:creationId xmlns:a16="http://schemas.microsoft.com/office/drawing/2014/main" id="{31884477-5F60-4946-5974-6875D7A0EF34}"/>
                </a:ext>
              </a:extLst>
            </p:cNvPr>
            <p:cNvSpPr/>
            <p:nvPr/>
          </p:nvSpPr>
          <p:spPr>
            <a:xfrm>
              <a:off x="1758950" y="2551113"/>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计算访问温度</a:t>
              </a:r>
              <a:endParaRPr lang="en-US" altLang="zh-CN" sz="1100" dirty="0">
                <a:solidFill>
                  <a:schemeClr val="tx1"/>
                </a:solidFill>
              </a:endParaRPr>
            </a:p>
          </p:txBody>
        </p:sp>
        <p:sp>
          <p:nvSpPr>
            <p:cNvPr id="49" name="菱形 48">
              <a:extLst>
                <a:ext uri="{FF2B5EF4-FFF2-40B4-BE49-F238E27FC236}">
                  <a16:creationId xmlns:a16="http://schemas.microsoft.com/office/drawing/2014/main" id="{C6867D0A-DA3D-5D50-947E-598B158B613D}"/>
                </a:ext>
              </a:extLst>
            </p:cNvPr>
            <p:cNvSpPr/>
            <p:nvPr/>
          </p:nvSpPr>
          <p:spPr>
            <a:xfrm>
              <a:off x="1933575" y="3333750"/>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菱形 49">
              <a:extLst>
                <a:ext uri="{FF2B5EF4-FFF2-40B4-BE49-F238E27FC236}">
                  <a16:creationId xmlns:a16="http://schemas.microsoft.com/office/drawing/2014/main" id="{873AD0CF-B689-8CE3-94D0-39BA71454D56}"/>
                </a:ext>
              </a:extLst>
            </p:cNvPr>
            <p:cNvSpPr/>
            <p:nvPr/>
          </p:nvSpPr>
          <p:spPr>
            <a:xfrm>
              <a:off x="1933575" y="4829175"/>
              <a:ext cx="717550" cy="44132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4AFA63D0-D02E-6EC4-2C5C-30214C86274A}"/>
                </a:ext>
              </a:extLst>
            </p:cNvPr>
            <p:cNvSpPr/>
            <p:nvPr/>
          </p:nvSpPr>
          <p:spPr>
            <a:xfrm>
              <a:off x="248920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加入未更换数据集合</a:t>
              </a:r>
              <a:endParaRPr lang="en-US" altLang="zh-CN" sz="1100" dirty="0">
                <a:solidFill>
                  <a:schemeClr val="tx1"/>
                </a:solidFill>
              </a:endParaRPr>
            </a:p>
          </p:txBody>
        </p:sp>
        <p:sp>
          <p:nvSpPr>
            <p:cNvPr id="52" name="矩形 51">
              <a:extLst>
                <a:ext uri="{FF2B5EF4-FFF2-40B4-BE49-F238E27FC236}">
                  <a16:creationId xmlns:a16="http://schemas.microsoft.com/office/drawing/2014/main" id="{57F68189-C200-D919-E117-152110D1857B}"/>
                </a:ext>
              </a:extLst>
            </p:cNvPr>
            <p:cNvSpPr/>
            <p:nvPr/>
          </p:nvSpPr>
          <p:spPr>
            <a:xfrm>
              <a:off x="1073150" y="5419725"/>
              <a:ext cx="1066800" cy="508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加入更换任务队列</a:t>
              </a:r>
              <a:endParaRPr lang="en-US" altLang="zh-CN" sz="1100" dirty="0">
                <a:solidFill>
                  <a:schemeClr val="tx1"/>
                </a:solidFill>
              </a:endParaRPr>
            </a:p>
          </p:txBody>
        </p:sp>
        <p:sp>
          <p:nvSpPr>
            <p:cNvPr id="53" name="矩形 52">
              <a:extLst>
                <a:ext uri="{FF2B5EF4-FFF2-40B4-BE49-F238E27FC236}">
                  <a16:creationId xmlns:a16="http://schemas.microsoft.com/office/drawing/2014/main" id="{46ACF6D2-3C01-A2D1-059E-47C38A0474AC}"/>
                </a:ext>
              </a:extLst>
            </p:cNvPr>
            <p:cNvSpPr/>
            <p:nvPr/>
          </p:nvSpPr>
          <p:spPr>
            <a:xfrm>
              <a:off x="1749425" y="6257925"/>
              <a:ext cx="1066800" cy="50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结束</a:t>
              </a:r>
              <a:endParaRPr lang="en-US" altLang="zh-CN" sz="1100" dirty="0">
                <a:solidFill>
                  <a:schemeClr val="tx1"/>
                </a:solidFill>
              </a:endParaRPr>
            </a:p>
          </p:txBody>
        </p:sp>
        <p:cxnSp>
          <p:nvCxnSpPr>
            <p:cNvPr id="54" name="直接箭头连接符 53">
              <a:extLst>
                <a:ext uri="{FF2B5EF4-FFF2-40B4-BE49-F238E27FC236}">
                  <a16:creationId xmlns:a16="http://schemas.microsoft.com/office/drawing/2014/main" id="{624CB0BE-818F-C16F-9106-CF2182DD3E26}"/>
                </a:ext>
              </a:extLst>
            </p:cNvPr>
            <p:cNvCxnSpPr>
              <a:stCxn id="44" idx="2"/>
              <a:endCxn id="46" idx="0"/>
            </p:cNvCxnSpPr>
            <p:nvPr/>
          </p:nvCxnSpPr>
          <p:spPr>
            <a:xfrm>
              <a:off x="2292350" y="609600"/>
              <a:ext cx="0" cy="3714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B6E10FB-1022-BA3E-DB15-06B1BB01D6F9}"/>
                </a:ext>
              </a:extLst>
            </p:cNvPr>
            <p:cNvCxnSpPr>
              <a:stCxn id="46" idx="2"/>
              <a:endCxn id="47" idx="0"/>
            </p:cNvCxnSpPr>
            <p:nvPr/>
          </p:nvCxnSpPr>
          <p:spPr>
            <a:xfrm>
              <a:off x="2292350" y="1422400"/>
              <a:ext cx="0" cy="239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179D2B65-66F7-3A30-2DFC-9236B7C3DE4A}"/>
                </a:ext>
              </a:extLst>
            </p:cNvPr>
            <p:cNvCxnSpPr>
              <a:stCxn id="47" idx="2"/>
              <a:endCxn id="48" idx="0"/>
            </p:cNvCxnSpPr>
            <p:nvPr/>
          </p:nvCxnSpPr>
          <p:spPr>
            <a:xfrm>
              <a:off x="2292350" y="2170113"/>
              <a:ext cx="0" cy="381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33B735D9-FFAD-2E13-A111-E518A93F8F88}"/>
                </a:ext>
              </a:extLst>
            </p:cNvPr>
            <p:cNvCxnSpPr>
              <a:stCxn id="48" idx="2"/>
              <a:endCxn id="49" idx="0"/>
            </p:cNvCxnSpPr>
            <p:nvPr/>
          </p:nvCxnSpPr>
          <p:spPr>
            <a:xfrm>
              <a:off x="2292350" y="3059113"/>
              <a:ext cx="0" cy="2746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646A326-81E9-7F1A-AEAA-CF420624547E}"/>
                </a:ext>
              </a:extLst>
            </p:cNvPr>
            <p:cNvCxnSpPr>
              <a:stCxn id="49" idx="2"/>
              <a:endCxn id="45" idx="0"/>
            </p:cNvCxnSpPr>
            <p:nvPr/>
          </p:nvCxnSpPr>
          <p:spPr>
            <a:xfrm>
              <a:off x="2292350" y="377507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0ED0416-7A2E-0037-9093-E06D72A0DD78}"/>
                </a:ext>
              </a:extLst>
            </p:cNvPr>
            <p:cNvCxnSpPr>
              <a:stCxn id="45" idx="2"/>
              <a:endCxn id="50" idx="0"/>
            </p:cNvCxnSpPr>
            <p:nvPr/>
          </p:nvCxnSpPr>
          <p:spPr>
            <a:xfrm>
              <a:off x="2292350" y="4556125"/>
              <a:ext cx="0" cy="273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肘形 59">
              <a:extLst>
                <a:ext uri="{FF2B5EF4-FFF2-40B4-BE49-F238E27FC236}">
                  <a16:creationId xmlns:a16="http://schemas.microsoft.com/office/drawing/2014/main" id="{C00E495F-3E43-048C-C2BE-30C9F2CD9986}"/>
                </a:ext>
              </a:extLst>
            </p:cNvPr>
            <p:cNvCxnSpPr>
              <a:stCxn id="50" idx="1"/>
              <a:endCxn id="52" idx="0"/>
            </p:cNvCxnSpPr>
            <p:nvPr/>
          </p:nvCxnSpPr>
          <p:spPr>
            <a:xfrm rot="10800000" flipV="1">
              <a:off x="1606551" y="5049837"/>
              <a:ext cx="32702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CAB0359C-9149-D49D-7311-894F527980E4}"/>
                </a:ext>
              </a:extLst>
            </p:cNvPr>
            <p:cNvCxnSpPr>
              <a:stCxn id="50" idx="3"/>
              <a:endCxn id="51" idx="0"/>
            </p:cNvCxnSpPr>
            <p:nvPr/>
          </p:nvCxnSpPr>
          <p:spPr>
            <a:xfrm>
              <a:off x="2651125" y="5049838"/>
              <a:ext cx="371475" cy="36988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8E90F0BB-913D-46D7-1C7A-504C0B2DF1E3}"/>
                </a:ext>
              </a:extLst>
            </p:cNvPr>
            <p:cNvCxnSpPr>
              <a:stCxn id="52" idx="2"/>
              <a:endCxn id="53" idx="0"/>
            </p:cNvCxnSpPr>
            <p:nvPr/>
          </p:nvCxnSpPr>
          <p:spPr>
            <a:xfrm rot="16200000" flipH="1">
              <a:off x="1779587" y="5754687"/>
              <a:ext cx="330200" cy="6762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A0F36D9F-1814-30F9-7A80-3AEA3C38B59E}"/>
                </a:ext>
              </a:extLst>
            </p:cNvPr>
            <p:cNvCxnSpPr>
              <a:stCxn id="51" idx="2"/>
              <a:endCxn id="53" idx="0"/>
            </p:cNvCxnSpPr>
            <p:nvPr/>
          </p:nvCxnSpPr>
          <p:spPr>
            <a:xfrm rot="5400000">
              <a:off x="2487613" y="5722938"/>
              <a:ext cx="330200" cy="739775"/>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51F98129-0CC7-868A-2F44-BC2D7A45CB62}"/>
                </a:ext>
              </a:extLst>
            </p:cNvPr>
            <p:cNvCxnSpPr>
              <a:stCxn id="46" idx="3"/>
              <a:endCxn id="48" idx="3"/>
            </p:cNvCxnSpPr>
            <p:nvPr/>
          </p:nvCxnSpPr>
          <p:spPr>
            <a:xfrm>
              <a:off x="2651125" y="1201738"/>
              <a:ext cx="174625" cy="1603375"/>
            </a:xfrm>
            <a:prstGeom prst="bentConnector3">
              <a:avLst>
                <a:gd name="adj1" fmla="val 23090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9196319C-3319-9964-82FE-84373879B0B8}"/>
                </a:ext>
              </a:extLst>
            </p:cNvPr>
            <p:cNvCxnSpPr>
              <a:cxnSpLocks/>
              <a:stCxn id="47" idx="1"/>
              <a:endCxn id="45" idx="1"/>
            </p:cNvCxnSpPr>
            <p:nvPr/>
          </p:nvCxnSpPr>
          <p:spPr>
            <a:xfrm rot="10800000" flipV="1">
              <a:off x="1758950" y="1916113"/>
              <a:ext cx="12700" cy="238601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B4B59C7D-0458-0379-94CE-970890D6BEC4}"/>
                </a:ext>
              </a:extLst>
            </p:cNvPr>
            <p:cNvCxnSpPr>
              <a:stCxn id="49" idx="3"/>
              <a:endCxn id="53" idx="3"/>
            </p:cNvCxnSpPr>
            <p:nvPr/>
          </p:nvCxnSpPr>
          <p:spPr>
            <a:xfrm>
              <a:off x="2651125" y="3554413"/>
              <a:ext cx="165100" cy="2957512"/>
            </a:xfrm>
            <a:prstGeom prst="bentConnector3">
              <a:avLst>
                <a:gd name="adj1" fmla="val 66153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D27F903D-DA45-03A9-FB24-9B74A36E47B6}"/>
                </a:ext>
              </a:extLst>
            </p:cNvPr>
            <p:cNvSpPr txBox="1"/>
            <p:nvPr/>
          </p:nvSpPr>
          <p:spPr>
            <a:xfrm>
              <a:off x="3059272" y="1422400"/>
              <a:ext cx="389535" cy="984250"/>
            </a:xfrm>
            <a:prstGeom prst="rect">
              <a:avLst/>
            </a:prstGeom>
            <a:noFill/>
            <a:ln w="12700">
              <a:noFill/>
            </a:ln>
          </p:spPr>
          <p:txBody>
            <a:bodyPr vert="eaVert" wrap="square" rtlCol="0">
              <a:spAutoFit/>
            </a:bodyPr>
            <a:lstStyle/>
            <a:p>
              <a:r>
                <a:rPr lang="zh-CN" altLang="en-US" sz="900" b="1" dirty="0"/>
                <a:t>未在规定周期</a:t>
              </a:r>
            </a:p>
          </p:txBody>
        </p:sp>
        <p:sp>
          <p:nvSpPr>
            <p:cNvPr id="68" name="文本框 67">
              <a:extLst>
                <a:ext uri="{FF2B5EF4-FFF2-40B4-BE49-F238E27FC236}">
                  <a16:creationId xmlns:a16="http://schemas.microsoft.com/office/drawing/2014/main" id="{5F439E56-4239-FB0D-8D3C-36AF352D135C}"/>
                </a:ext>
              </a:extLst>
            </p:cNvPr>
            <p:cNvSpPr txBox="1"/>
            <p:nvPr/>
          </p:nvSpPr>
          <p:spPr>
            <a:xfrm>
              <a:off x="1352102" y="1376363"/>
              <a:ext cx="914401" cy="278239"/>
            </a:xfrm>
            <a:prstGeom prst="rect">
              <a:avLst/>
            </a:prstGeom>
            <a:noFill/>
            <a:ln w="12700">
              <a:noFill/>
            </a:ln>
          </p:spPr>
          <p:txBody>
            <a:bodyPr wrap="square" rtlCol="0">
              <a:spAutoFit/>
            </a:bodyPr>
            <a:lstStyle/>
            <a:p>
              <a:r>
                <a:rPr lang="zh-CN" altLang="en-US" sz="900" b="1" dirty="0"/>
                <a:t>在规定周期</a:t>
              </a:r>
            </a:p>
          </p:txBody>
        </p:sp>
        <p:sp>
          <p:nvSpPr>
            <p:cNvPr id="69" name="文本框 68">
              <a:extLst>
                <a:ext uri="{FF2B5EF4-FFF2-40B4-BE49-F238E27FC236}">
                  <a16:creationId xmlns:a16="http://schemas.microsoft.com/office/drawing/2014/main" id="{EF60541B-2014-B7A6-18E5-A3AC8E3E8264}"/>
                </a:ext>
              </a:extLst>
            </p:cNvPr>
            <p:cNvSpPr txBox="1"/>
            <p:nvPr/>
          </p:nvSpPr>
          <p:spPr>
            <a:xfrm>
              <a:off x="2350639" y="3771270"/>
              <a:ext cx="637035" cy="278239"/>
            </a:xfrm>
            <a:prstGeom prst="rect">
              <a:avLst/>
            </a:prstGeom>
            <a:noFill/>
            <a:ln w="12700">
              <a:noFill/>
            </a:ln>
          </p:spPr>
          <p:txBody>
            <a:bodyPr wrap="square" rtlCol="0">
              <a:spAutoFit/>
            </a:bodyPr>
            <a:lstStyle/>
            <a:p>
              <a:r>
                <a:rPr lang="zh-CN" altLang="en-US" sz="900" b="1" dirty="0"/>
                <a:t>变温</a:t>
              </a:r>
            </a:p>
          </p:txBody>
        </p:sp>
        <p:sp>
          <p:nvSpPr>
            <p:cNvPr id="70" name="文本框 69">
              <a:extLst>
                <a:ext uri="{FF2B5EF4-FFF2-40B4-BE49-F238E27FC236}">
                  <a16:creationId xmlns:a16="http://schemas.microsoft.com/office/drawing/2014/main" id="{6DC74215-8F75-2633-4F4D-4B6D8001904B}"/>
                </a:ext>
              </a:extLst>
            </p:cNvPr>
            <p:cNvSpPr txBox="1"/>
            <p:nvPr/>
          </p:nvSpPr>
          <p:spPr>
            <a:xfrm>
              <a:off x="3711736" y="4200525"/>
              <a:ext cx="389535" cy="568325"/>
            </a:xfrm>
            <a:prstGeom prst="rect">
              <a:avLst/>
            </a:prstGeom>
            <a:noFill/>
            <a:ln w="12700">
              <a:noFill/>
            </a:ln>
          </p:spPr>
          <p:txBody>
            <a:bodyPr vert="eaVert" wrap="square" rtlCol="0">
              <a:spAutoFit/>
            </a:bodyPr>
            <a:lstStyle/>
            <a:p>
              <a:r>
                <a:rPr lang="zh-CN" altLang="en-US" sz="900" b="1" dirty="0"/>
                <a:t>未变温</a:t>
              </a:r>
            </a:p>
          </p:txBody>
        </p:sp>
        <p:sp>
          <p:nvSpPr>
            <p:cNvPr id="71" name="文本框 70">
              <a:extLst>
                <a:ext uri="{FF2B5EF4-FFF2-40B4-BE49-F238E27FC236}">
                  <a16:creationId xmlns:a16="http://schemas.microsoft.com/office/drawing/2014/main" id="{A2584190-80B9-D3F7-6AC3-AF7F68149538}"/>
                </a:ext>
              </a:extLst>
            </p:cNvPr>
            <p:cNvSpPr txBox="1"/>
            <p:nvPr/>
          </p:nvSpPr>
          <p:spPr>
            <a:xfrm>
              <a:off x="1283466" y="4749169"/>
              <a:ext cx="873111" cy="278239"/>
            </a:xfrm>
            <a:prstGeom prst="rect">
              <a:avLst/>
            </a:prstGeom>
            <a:noFill/>
            <a:ln w="12700">
              <a:noFill/>
            </a:ln>
          </p:spPr>
          <p:txBody>
            <a:bodyPr wrap="square" rtlCol="0">
              <a:spAutoFit/>
            </a:bodyPr>
            <a:lstStyle/>
            <a:p>
              <a:r>
                <a:rPr lang="zh-CN" altLang="en-US" sz="900" b="1" dirty="0"/>
                <a:t>满足条件</a:t>
              </a:r>
            </a:p>
          </p:txBody>
        </p:sp>
        <p:sp>
          <p:nvSpPr>
            <p:cNvPr id="72" name="文本框 71">
              <a:extLst>
                <a:ext uri="{FF2B5EF4-FFF2-40B4-BE49-F238E27FC236}">
                  <a16:creationId xmlns:a16="http://schemas.microsoft.com/office/drawing/2014/main" id="{F5BA737B-A9DA-EE78-37E2-3291CAEFAD4F}"/>
                </a:ext>
              </a:extLst>
            </p:cNvPr>
            <p:cNvSpPr txBox="1"/>
            <p:nvPr/>
          </p:nvSpPr>
          <p:spPr>
            <a:xfrm>
              <a:off x="2598513" y="4743776"/>
              <a:ext cx="945968" cy="278239"/>
            </a:xfrm>
            <a:prstGeom prst="rect">
              <a:avLst/>
            </a:prstGeom>
            <a:noFill/>
            <a:ln w="12700">
              <a:noFill/>
            </a:ln>
          </p:spPr>
          <p:txBody>
            <a:bodyPr wrap="square" rtlCol="0">
              <a:spAutoFit/>
            </a:bodyPr>
            <a:lstStyle/>
            <a:p>
              <a:r>
                <a:rPr lang="zh-CN" altLang="en-US" sz="900" b="1" dirty="0"/>
                <a:t>不满足条件</a:t>
              </a:r>
            </a:p>
          </p:txBody>
        </p:sp>
      </p:grpSp>
      <p:cxnSp>
        <p:nvCxnSpPr>
          <p:cNvPr id="73" name="直接连接符 72">
            <a:extLst>
              <a:ext uri="{FF2B5EF4-FFF2-40B4-BE49-F238E27FC236}">
                <a16:creationId xmlns:a16="http://schemas.microsoft.com/office/drawing/2014/main" id="{6EF68081-E6F3-53B4-BED0-1B5562601D5A}"/>
              </a:ext>
            </a:extLst>
          </p:cNvPr>
          <p:cNvCxnSpPr/>
          <p:nvPr/>
        </p:nvCxnSpPr>
        <p:spPr>
          <a:xfrm>
            <a:off x="6716080" y="656716"/>
            <a:ext cx="0" cy="6231167"/>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722CFFA7-1068-93C0-8CC4-84734D55C742}"/>
              </a:ext>
            </a:extLst>
          </p:cNvPr>
          <p:cNvSpPr txBox="1"/>
          <p:nvPr/>
        </p:nvSpPr>
        <p:spPr>
          <a:xfrm>
            <a:off x="775991" y="1853191"/>
            <a:ext cx="5204389" cy="461665"/>
          </a:xfrm>
          <a:prstGeom prst="rect">
            <a:avLst/>
          </a:prstGeom>
          <a:noFill/>
        </p:spPr>
        <p:txBody>
          <a:bodyPr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成本模型在调整机制中的位置</a:t>
            </a:r>
          </a:p>
        </p:txBody>
      </p:sp>
      <p:sp>
        <p:nvSpPr>
          <p:cNvPr id="7" name="文本框 6">
            <a:extLst>
              <a:ext uri="{FF2B5EF4-FFF2-40B4-BE49-F238E27FC236}">
                <a16:creationId xmlns:a16="http://schemas.microsoft.com/office/drawing/2014/main" id="{5DB4BD02-04BF-DE6A-126D-EED561E754A2}"/>
              </a:ext>
            </a:extLst>
          </p:cNvPr>
          <p:cNvSpPr txBox="1"/>
          <p:nvPr/>
        </p:nvSpPr>
        <p:spPr>
          <a:xfrm>
            <a:off x="10673162" y="1659365"/>
            <a:ext cx="553998" cy="4366288"/>
          </a:xfrm>
          <a:prstGeom prst="rect">
            <a:avLst/>
          </a:prstGeom>
          <a:noFill/>
        </p:spPr>
        <p:txBody>
          <a:bodyPr vert="eaVert" wrap="square" rtlCol="0">
            <a:spAutoFit/>
          </a:bodyPr>
          <a:lstStyle/>
          <a:p>
            <a:pPr algn="ctr"/>
            <a:r>
              <a:rPr lang="zh-CN" altLang="en-US" sz="2400" b="1" dirty="0">
                <a:solidFill>
                  <a:srgbClr val="C00000"/>
                </a:solidFill>
                <a:latin typeface="微软雅黑" panose="020B0503020204020204" pitchFamily="34" charset="-122"/>
                <a:ea typeface="微软雅黑" panose="020B0503020204020204" pitchFamily="34" charset="-122"/>
              </a:rPr>
              <a:t>在线调整机制的流程</a:t>
            </a:r>
          </a:p>
        </p:txBody>
      </p:sp>
    </p:spTree>
    <p:extLst>
      <p:ext uri="{BB962C8B-B14F-4D97-AF65-F5344CB8AC3E}">
        <p14:creationId xmlns:p14="http://schemas.microsoft.com/office/powerpoint/2010/main" val="316164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1473" y="581114"/>
            <a:ext cx="11220628" cy="457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3" name="文本框 2"/>
          <p:cNvSpPr txBox="1"/>
          <p:nvPr/>
        </p:nvSpPr>
        <p:spPr>
          <a:xfrm>
            <a:off x="461473" y="119449"/>
            <a:ext cx="5204389"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成本模型</a:t>
            </a:r>
            <a:r>
              <a:rPr lang="en-US" altLang="zh-CN" sz="2400" b="1" dirty="0">
                <a:solidFill>
                  <a:srgbClr val="C00000"/>
                </a:solidFill>
                <a:latin typeface="微软雅黑" panose="020B0503020204020204" pitchFamily="34" charset="-122"/>
                <a:ea typeface="微软雅黑" panose="020B0503020204020204" pitchFamily="34" charset="-122"/>
              </a:rPr>
              <a:t>-AWS</a:t>
            </a:r>
            <a:r>
              <a:rPr lang="zh-CN" altLang="en-US" sz="2400" b="1" dirty="0">
                <a:solidFill>
                  <a:srgbClr val="C00000"/>
                </a:solidFill>
                <a:latin typeface="微软雅黑" panose="020B0503020204020204" pitchFamily="34" charset="-122"/>
                <a:ea typeface="微软雅黑" panose="020B0503020204020204" pitchFamily="34" charset="-122"/>
              </a:rPr>
              <a:t>价格模型</a:t>
            </a:r>
          </a:p>
        </p:txBody>
      </p:sp>
      <mc:AlternateContent xmlns:mc="http://schemas.openxmlformats.org/markup-compatibility/2006" xmlns:a14="http://schemas.microsoft.com/office/drawing/2010/main">
        <mc:Choice Requires="a14">
          <p:graphicFrame>
            <p:nvGraphicFramePr>
              <p:cNvPr id="18" name="表格 17"/>
              <p:cNvGraphicFramePr>
                <a:graphicFrameLocks noGrp="1"/>
              </p:cNvGraphicFramePr>
              <p:nvPr>
                <p:extLst>
                  <p:ext uri="{D42A27DB-BD31-4B8C-83A1-F6EECF244321}">
                    <p14:modId xmlns:p14="http://schemas.microsoft.com/office/powerpoint/2010/main" val="3686067638"/>
                  </p:ext>
                </p:extLst>
              </p:nvPr>
            </p:nvGraphicFramePr>
            <p:xfrm>
              <a:off x="461473" y="839795"/>
              <a:ext cx="5481108" cy="5832000"/>
            </p:xfrm>
            <a:graphic>
              <a:graphicData uri="http://schemas.openxmlformats.org/drawingml/2006/table">
                <a:tbl>
                  <a:tblPr firstRow="1" bandRow="1">
                    <a:tableStyleId>{5940675A-B579-460E-94D1-54222C63F5DA}</a:tableStyleId>
                  </a:tblPr>
                  <a:tblGrid>
                    <a:gridCol w="2740554">
                      <a:extLst>
                        <a:ext uri="{9D8B030D-6E8A-4147-A177-3AD203B41FA5}">
                          <a16:colId xmlns:a16="http://schemas.microsoft.com/office/drawing/2014/main" val="20000"/>
                        </a:ext>
                      </a:extLst>
                    </a:gridCol>
                    <a:gridCol w="2740554">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𝑆</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m:rPr>
                                        <m:sty m:val="p"/>
                                      </m:rPr>
                                      <a:rPr lang="en-US" altLang="zh-CN" sz="1400" b="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𝑅</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r>
                                      <a:rPr lang="en-US" altLang="zh-CN" sz="1400" b="0" i="1" smtClean="0">
                                        <a:latin typeface="Cambria Math" panose="02040503050406030204" pitchFamily="18" charset="0"/>
                                        <a:ea typeface="+mn-ea"/>
                                        <a:cs typeface="Times New Roman" panose="02020603050405020304" pitchFamily="18" charset="0"/>
                                      </a:rPr>
                                      <m:t>,</m:t>
                                    </m:r>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i="1" smtClean="0">
                                        <a:latin typeface="Cambria Math" panose="02040503050406030204" pitchFamily="18" charset="0"/>
                                        <a:ea typeface="+mn-ea"/>
                                        <a:cs typeface="Times New Roman" panose="02020603050405020304" pitchFamily="18" charset="0"/>
                                      </a:rPr>
                                      <m:t>o</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m:t>
                                    </m:r>
                                  </m:e>
                                  <m:sub>
                                    <m:r>
                                      <m:rPr>
                                        <m:sty m:val="p"/>
                                      </m:rPr>
                                      <a:rPr lang="en-US" altLang="zh-CN" sz="1400" b="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a</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𝑎</m:t>
                                </m:r>
                                <m:r>
                                  <a:rPr lang="en-US" altLang="zh-CN" sz="1400" b="0" i="1" smtClean="0">
                                    <a:latin typeface="Cambria Math" panose="02040503050406030204" pitchFamily="18" charset="0"/>
                                    <a:ea typeface="+mn-ea"/>
                                    <a:cs typeface="Times New Roman" panose="02020603050405020304" pitchFamily="18" charset="0"/>
                                  </a:rPr>
                                  <m:t>(</m:t>
                                </m:r>
                                <m:r>
                                  <a:rPr lang="en-US" altLang="zh-CN" sz="1400" b="0" i="1" smtClean="0">
                                    <a:latin typeface="Cambria Math" panose="02040503050406030204" pitchFamily="18" charset="0"/>
                                    <a:ea typeface="+mn-ea"/>
                                    <a:cs typeface="Times New Roman" panose="02020603050405020304" pitchFamily="18" charset="0"/>
                                  </a:rPr>
                                  <m:t>𝑡</m:t>
                                </m:r>
                                <m:r>
                                  <a:rPr lang="en-US" altLang="zh-CN" sz="1400" b="0" i="1" smtClean="0">
                                    <a:latin typeface="Cambria Math" panose="02040503050406030204" pitchFamily="18" charset="0"/>
                                    <a:ea typeface="+mn-ea"/>
                                    <a:cs typeface="Times New Roman" panose="02020603050405020304" pitchFamily="18" charset="0"/>
                                  </a:rPr>
                                  <m:t>)</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n-US" altLang="zh-CN" sz="1400" i="1" smtClean="0">
                                      <a:latin typeface="Cambria Math" panose="02040503050406030204" pitchFamily="18" charset="0"/>
                                      <a:ea typeface="华光仿宋一_CNKI" panose="02000500000000000000" pitchFamily="2" charset="-122"/>
                                      <a:cs typeface="Times New Roman" panose="02020603050405020304" pitchFamily="18" charset="0"/>
                                    </a:rPr>
                                  </m:ctrlPr>
                                </m:sSubPr>
                                <m:e>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𝑇</m:t>
                                  </m:r>
                                </m:e>
                                <m:sub>
                                  <m:r>
                                    <a:rPr lang="en-US" altLang="zh-CN" sz="1400" b="0" i="1" smtClean="0">
                                      <a:latin typeface="Cambria Math" panose="02040503050406030204" pitchFamily="18" charset="0"/>
                                      <a:ea typeface="华光仿宋一_CNKI" panose="02000500000000000000" pitchFamily="2" charset="-122"/>
                                      <a:cs typeface="Times New Roman" panose="02020603050405020304" pitchFamily="18" charset="0"/>
                                    </a:rPr>
                                    <m:t>𝑎</m:t>
                                  </m:r>
                                </m:sub>
                              </m:sSub>
                            </m:oMath>
                          </a14:m>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周期内访问次数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𝑃</m:t>
                                    </m:r>
                                  </m:e>
                                  <m:sub>
                                    <m:r>
                                      <a:rPr lang="en-US" altLang="zh-CN" sz="1400" b="0" i="1" smtClean="0">
                                        <a:latin typeface="Cambria Math" panose="02040503050406030204" pitchFamily="18" charset="0"/>
                                        <a:ea typeface="+mn-ea"/>
                                        <a:cs typeface="Times New Roman" panose="02020603050405020304" pitchFamily="18" charset="0"/>
                                      </a:rPr>
                                      <m:t>𝑠</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每天每</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GB</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的存储价格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𝑃</m:t>
                                    </m:r>
                                  </m:e>
                                  <m:sub>
                                    <m:r>
                                      <a:rPr lang="en-US" altLang="zh-CN" sz="1400" b="0" i="1" smtClean="0">
                                        <a:latin typeface="Cambria Math" panose="02040503050406030204" pitchFamily="18" charset="0"/>
                                        <a:ea typeface="+mn-ea"/>
                                        <a:cs typeface="Times New Roman" panose="02020603050405020304" pitchFamily="18" charset="0"/>
                                      </a:rPr>
                                      <m:t>𝑐</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每分钟每个</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的计算价格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mn-ea"/>
                                    <a:cs typeface="Times New Roman" panose="02020603050405020304" pitchFamily="18" charset="0"/>
                                  </a:rPr>
                                  <m:t>𝑆</m:t>
                                </m:r>
                                <m:r>
                                  <m:rPr>
                                    <m:sty m:val="p"/>
                                  </m:rPr>
                                  <a:rPr lang="en-US" altLang="zh-CN" sz="1400" b="0" i="1" smtClean="0">
                                    <a:latin typeface="Cambria Math" panose="02040503050406030204" pitchFamily="18" charset="0"/>
                                    <a:ea typeface="+mn-ea"/>
                                    <a:cs typeface="Times New Roman" panose="02020603050405020304" pitchFamily="18" charset="0"/>
                                  </a:rPr>
                                  <m:t>ize</m:t>
                                </m:r>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未压缩的文件大小</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𝐶𝑅</m:t>
                                    </m:r>
                                  </m:e>
                                  <m:sub>
                                    <m:r>
                                      <a:rPr lang="en-US" altLang="zh-CN" sz="1400" b="0" i="1" smtClean="0">
                                        <a:latin typeface="Cambria Math" panose="02040503050406030204" pitchFamily="18" charset="0"/>
                                        <a:ea typeface="+mn-ea"/>
                                        <a:cs typeface="Times New Roman" panose="02020603050405020304" pitchFamily="18" charset="0"/>
                                      </a:rPr>
                                      <m:t>𝑂</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原压缩算法的压缩率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40002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𝐶𝑅</m:t>
                                    </m:r>
                                  </m:e>
                                  <m:sub>
                                    <m:r>
                                      <m:rPr>
                                        <m:sty m:val="p"/>
                                      </m:rPr>
                                      <a:rPr lang="en-US" altLang="zh-CN" sz="1400" i="1" smtClean="0">
                                        <a:latin typeface="Cambria Math" panose="02040503050406030204" pitchFamily="18" charset="0"/>
                                        <a:ea typeface="+mn-ea"/>
                                        <a:cs typeface="Times New Roman" panose="02020603050405020304" pitchFamily="18" charset="0"/>
                                      </a:rPr>
                                      <m:t>m</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𝑜</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解压缩原算法的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a:rPr lang="en-US" altLang="zh-CN" sz="1400" b="0" i="1" smtClean="0">
                                        <a:latin typeface="Cambria Math" panose="02040503050406030204" pitchFamily="18" charset="0"/>
                                        <a:ea typeface="+mn-ea"/>
                                        <a:cs typeface="Times New Roman" panose="02020603050405020304" pitchFamily="18" charset="0"/>
                                      </a:rPr>
                                      <m:t>𝑚</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解压缩目标算法的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24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mn-ea"/>
                                        <a:cs typeface="Times New Roman" panose="02020603050405020304" pitchFamily="18" charset="0"/>
                                      </a:rPr>
                                    </m:ctrlPr>
                                  </m:sSubPr>
                                  <m:e>
                                    <m:r>
                                      <a:rPr lang="en-US" altLang="zh-CN" sz="1400" b="0" i="1" smtClean="0">
                                        <a:latin typeface="Cambria Math" panose="02040503050406030204" pitchFamily="18" charset="0"/>
                                        <a:ea typeface="+mn-ea"/>
                                        <a:cs typeface="Times New Roman" panose="02020603050405020304" pitchFamily="18" charset="0"/>
                                      </a:rPr>
                                      <m:t>𝑇</m:t>
                                    </m:r>
                                  </m:e>
                                  <m:sub>
                                    <m:r>
                                      <m:rPr>
                                        <m:sty m:val="p"/>
                                      </m:rPr>
                                      <a:rPr lang="en-US" altLang="zh-CN" sz="1400" i="1" smtClean="0">
                                        <a:latin typeface="Cambria Math" panose="02040503050406030204" pitchFamily="18" charset="0"/>
                                        <a:ea typeface="+mn-ea"/>
                                        <a:cs typeface="Times New Roman" panose="02020603050405020304" pitchFamily="18" charset="0"/>
                                      </a:rPr>
                                      <m:t>c</m:t>
                                    </m:r>
                                  </m:sub>
                                </m:sSub>
                              </m:oMath>
                            </m:oMathPara>
                          </a14:m>
                          <a:endParaRPr lang="zh-CN" altLang="en-US" sz="1400" dirty="0">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目标算法压缩的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mc:Choice>
        <mc:Fallback xmlns="">
          <p:graphicFrame>
            <p:nvGraphicFramePr>
              <p:cNvPr id="18" name="表格 17"/>
              <p:cNvGraphicFramePr>
                <a:graphicFrameLocks noGrp="1"/>
              </p:cNvGraphicFramePr>
              <p:nvPr>
                <p:extLst>
                  <p:ext uri="{D42A27DB-BD31-4B8C-83A1-F6EECF244321}">
                    <p14:modId xmlns:p14="http://schemas.microsoft.com/office/powerpoint/2010/main" val="3686067638"/>
                  </p:ext>
                </p:extLst>
              </p:nvPr>
            </p:nvGraphicFramePr>
            <p:xfrm>
              <a:off x="461473" y="839795"/>
              <a:ext cx="5481108" cy="5832000"/>
            </p:xfrm>
            <a:graphic>
              <a:graphicData uri="http://schemas.openxmlformats.org/drawingml/2006/table">
                <a:tbl>
                  <a:tblPr firstRow="1" bandRow="1">
                    <a:tableStyleId>{5940675A-B579-460E-94D1-54222C63F5DA}</a:tableStyleId>
                  </a:tblPr>
                  <a:tblGrid>
                    <a:gridCol w="2740554">
                      <a:extLst>
                        <a:ext uri="{9D8B030D-6E8A-4147-A177-3AD203B41FA5}">
                          <a16:colId xmlns:a16="http://schemas.microsoft.com/office/drawing/2014/main" val="20000"/>
                        </a:ext>
                      </a:extLst>
                    </a:gridCol>
                    <a:gridCol w="2740554">
                      <a:extLst>
                        <a:ext uri="{9D8B030D-6E8A-4147-A177-3AD203B41FA5}">
                          <a16:colId xmlns:a16="http://schemas.microsoft.com/office/drawing/2014/main" val="20001"/>
                        </a:ext>
                      </a:extLst>
                    </a:gridCol>
                  </a:tblGrid>
                  <a:tr h="324000">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参数</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400" kern="1200" dirty="0">
                              <a:solidFill>
                                <a:schemeClr val="tx1"/>
                              </a:solidFill>
                              <a:latin typeface="Times New Roman" panose="02020603050405020304" pitchFamily="18" charset="0"/>
                              <a:ea typeface="华光仿宋一_CNKI" panose="02000500000000000000" pitchFamily="2" charset="-122"/>
                              <a:cs typeface="Times New Roman" panose="02020603050405020304" pitchFamily="18" charset="0"/>
                            </a:rPr>
                            <a:t>解释</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1887" r="-100222" b="-1622642"/>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98148" r="-100222" b="-1492593"/>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目标算法存储成本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303774" r="-100222" b="-14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403774" r="-100222" b="-13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目标算法访问成本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03774" r="-100222" b="-1220755"/>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更换算法成本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592593" r="-100222" b="-109814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705660" r="-100222" b="-10188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目标算法总成本</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805660" r="-100222" b="-9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使用算法</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的时间</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周期</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905660" r="-100222" b="-818868"/>
                          </a:stretch>
                        </a:blipFill>
                      </a:tcPr>
                    </a:tc>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905660" r="-222" b="-818868"/>
                          </a:stretch>
                        </a:blipFill>
                      </a:tcPr>
                    </a:tc>
                    <a:extLst>
                      <a:ext uri="{0D108BD9-81ED-4DB2-BD59-A6C34878D82A}">
                        <a16:rowId xmlns:a16="http://schemas.microsoft.com/office/drawing/2014/main" val="10009"/>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05660" r="-100222" b="-718868"/>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每天每</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GB</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的存储价格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085185" r="-100222" b="-605556"/>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每分钟每个</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的计算价格</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207547" r="-100222" b="-5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未压缩的文件大小</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307547" r="-100222" b="-4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原压缩算法的压缩率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040002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407547" r="-100222" b="-31698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目标算法的压缩率</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479630" r="-100222" b="-211111"/>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解压缩原算法的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609434" r="-100222" b="-115094"/>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解压缩目标算法的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24000">
                    <a:tc>
                      <a:txBody>
                        <a:bodyPr/>
                        <a:lstStyle/>
                        <a:p>
                          <a:endParaRPr lang="zh-CN"/>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1709434" r="-100222" b="-15094"/>
                          </a:stretch>
                        </a:blipFill>
                      </a:tcPr>
                    </a:tc>
                    <a:tc>
                      <a:txBody>
                        <a:bodyPr/>
                        <a:lstStyle/>
                        <a:p>
                          <a:pPr algn="ct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目标算法压缩的</a:t>
                          </a:r>
                          <a:r>
                            <a:rPr lang="en-US" altLang="zh-CN" sz="1400" dirty="0">
                              <a:latin typeface="Times New Roman" panose="02020603050405020304" pitchFamily="18" charset="0"/>
                              <a:ea typeface="华光仿宋一_CNKI" panose="02000500000000000000" pitchFamily="2" charset="-122"/>
                              <a:cs typeface="Times New Roman" panose="02020603050405020304" pitchFamily="18" charset="0"/>
                            </a:rPr>
                            <a:t>CPU</a:t>
                          </a:r>
                          <a:r>
                            <a:rPr lang="zh-CN" altLang="en-US" sz="1400" dirty="0">
                              <a:latin typeface="Times New Roman" panose="02020603050405020304" pitchFamily="18" charset="0"/>
                              <a:ea typeface="华光仿宋一_CNKI" panose="02000500000000000000" pitchFamily="2" charset="-122"/>
                              <a:cs typeface="Times New Roman" panose="02020603050405020304" pitchFamily="18" charset="0"/>
                            </a:rPr>
                            <a:t>计算时间</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p:cNvSpPr txBox="1"/>
              <p:nvPr/>
            </p:nvSpPr>
            <p:spPr>
              <a:xfrm>
                <a:off x="7257175" y="3798744"/>
                <a:ext cx="2426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7257175" y="3798744"/>
                <a:ext cx="2426113" cy="276999"/>
              </a:xfrm>
              <a:prstGeom prst="rect">
                <a:avLst/>
              </a:prstGeom>
              <a:blipFill>
                <a:blip r:embed="rId4"/>
                <a:stretch>
                  <a:fillRect l="-1759" t="-2174" r="-301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7257175" y="4376478"/>
                <a:ext cx="3298595"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257175" y="4376478"/>
                <a:ext cx="3298595" cy="289182"/>
              </a:xfrm>
              <a:prstGeom prst="rect">
                <a:avLst/>
              </a:prstGeom>
              <a:blipFill>
                <a:blip r:embed="rId5"/>
                <a:stretch>
                  <a:fillRect l="-1292"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257175" y="3242769"/>
                <a:ext cx="235974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e>
                          </m:d>
                        </m:e>
                      </m:func>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7257175" y="3242769"/>
                <a:ext cx="2359749" cy="289182"/>
              </a:xfrm>
              <a:prstGeom prst="rect">
                <a:avLst/>
              </a:prstGeom>
              <a:blipFill>
                <a:blip r:embed="rId6"/>
                <a:stretch>
                  <a:fillRect l="-515"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138112" y="745619"/>
                <a:ext cx="1597104" cy="659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𝑆𝑖𝑧𝑒</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𝐶𝑅</m:t>
                              </m:r>
                            </m:e>
                            <m:sub>
                              <m:r>
                                <a:rPr lang="en-US" altLang="zh-CN" b="0" i="1" smtClean="0">
                                  <a:latin typeface="Cambria Math" panose="02040503050406030204" pitchFamily="18" charset="0"/>
                                </a:rPr>
                                <m:t>𝑜</m:t>
                              </m:r>
                            </m:sub>
                          </m:sSub>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138112" y="745619"/>
                <a:ext cx="1597104" cy="6595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149702" y="1413165"/>
                <a:ext cx="1678215" cy="659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𝑆𝑖𝑧𝑒</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𝐶𝑅</m:t>
                              </m:r>
                            </m:e>
                            <m:sub>
                              <m:r>
                                <a:rPr lang="en-US" altLang="zh-CN" b="0" i="1" smtClean="0">
                                  <a:latin typeface="Cambria Math" panose="02040503050406030204" pitchFamily="18" charset="0"/>
                                </a:rPr>
                                <m:t>𝑚</m:t>
                              </m:r>
                            </m:sub>
                          </m:sSub>
                        </m:den>
                      </m:f>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7149702" y="1413165"/>
                <a:ext cx="1678215" cy="65954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47195" y="2118194"/>
                <a:ext cx="12362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247195" y="2118194"/>
                <a:ext cx="1236299" cy="276999"/>
              </a:xfrm>
              <a:prstGeom prst="rect">
                <a:avLst/>
              </a:prstGeom>
              <a:blipFill>
                <a:blip r:embed="rId9"/>
                <a:stretch>
                  <a:fillRect l="-4433"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247195" y="2678030"/>
                <a:ext cx="135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7247195" y="2678030"/>
                <a:ext cx="1355371" cy="276999"/>
              </a:xfrm>
              <a:prstGeom prst="rect">
                <a:avLst/>
              </a:prstGeom>
              <a:blipFill>
                <a:blip r:embed="rId10"/>
                <a:stretch>
                  <a:fillRect l="-4054" r="-450" b="-10870"/>
                </a:stretch>
              </a:blipFill>
            </p:spPr>
            <p:txBody>
              <a:bodyPr/>
              <a:lstStyle/>
              <a:p>
                <a:r>
                  <a:rPr lang="zh-CN" altLang="en-US">
                    <a:noFill/>
                  </a:rPr>
                  <a:t> </a:t>
                </a:r>
              </a:p>
            </p:txBody>
          </p:sp>
        </mc:Fallback>
      </mc:AlternateContent>
      <p:sp>
        <p:nvSpPr>
          <p:cNvPr id="5" name="文本框 4"/>
          <p:cNvSpPr txBox="1"/>
          <p:nvPr/>
        </p:nvSpPr>
        <p:spPr>
          <a:xfrm>
            <a:off x="6851250" y="932931"/>
            <a:ext cx="405925" cy="338554"/>
          </a:xfrm>
          <a:prstGeom prst="rect">
            <a:avLst/>
          </a:prstGeom>
          <a:noFill/>
        </p:spPr>
        <p:txBody>
          <a:bodyPr wrap="square" rtlCol="0">
            <a:spAutoFit/>
          </a:bodyPr>
          <a:lstStyle/>
          <a:p>
            <a:r>
              <a:rPr lang="zh-CN" altLang="en-US" sz="1600" dirty="0"/>
              <a:t>①</a:t>
            </a:r>
          </a:p>
        </p:txBody>
      </p:sp>
      <p:sp>
        <p:nvSpPr>
          <p:cNvPr id="16" name="文本框 15"/>
          <p:cNvSpPr txBox="1"/>
          <p:nvPr/>
        </p:nvSpPr>
        <p:spPr>
          <a:xfrm>
            <a:off x="6851250" y="1607373"/>
            <a:ext cx="405925" cy="338554"/>
          </a:xfrm>
          <a:prstGeom prst="rect">
            <a:avLst/>
          </a:prstGeom>
          <a:noFill/>
        </p:spPr>
        <p:txBody>
          <a:bodyPr wrap="square" rtlCol="0">
            <a:spAutoFit/>
          </a:bodyPr>
          <a:lstStyle/>
          <a:p>
            <a:r>
              <a:rPr lang="zh-CN" altLang="en-US" sz="1600" dirty="0"/>
              <a:t>②</a:t>
            </a:r>
          </a:p>
        </p:txBody>
      </p:sp>
      <p:sp>
        <p:nvSpPr>
          <p:cNvPr id="17" name="文本框 16"/>
          <p:cNvSpPr txBox="1"/>
          <p:nvPr/>
        </p:nvSpPr>
        <p:spPr>
          <a:xfrm>
            <a:off x="6851251" y="2104089"/>
            <a:ext cx="405925" cy="338554"/>
          </a:xfrm>
          <a:prstGeom prst="rect">
            <a:avLst/>
          </a:prstGeom>
          <a:noFill/>
        </p:spPr>
        <p:txBody>
          <a:bodyPr wrap="square" rtlCol="0">
            <a:spAutoFit/>
          </a:bodyPr>
          <a:lstStyle/>
          <a:p>
            <a:r>
              <a:rPr lang="zh-CN" altLang="en-US" sz="1600" dirty="0"/>
              <a:t>③</a:t>
            </a:r>
          </a:p>
        </p:txBody>
      </p:sp>
      <p:sp>
        <p:nvSpPr>
          <p:cNvPr id="23" name="文本框 22"/>
          <p:cNvSpPr txBox="1"/>
          <p:nvPr/>
        </p:nvSpPr>
        <p:spPr>
          <a:xfrm>
            <a:off x="6851250" y="2668828"/>
            <a:ext cx="405925" cy="338554"/>
          </a:xfrm>
          <a:prstGeom prst="rect">
            <a:avLst/>
          </a:prstGeom>
          <a:noFill/>
        </p:spPr>
        <p:txBody>
          <a:bodyPr wrap="square" rtlCol="0">
            <a:spAutoFit/>
          </a:bodyPr>
          <a:lstStyle/>
          <a:p>
            <a:r>
              <a:rPr lang="zh-CN" altLang="en-US" sz="1600" dirty="0"/>
              <a:t>④</a:t>
            </a:r>
          </a:p>
        </p:txBody>
      </p:sp>
      <p:sp>
        <p:nvSpPr>
          <p:cNvPr id="25" name="文本框 24"/>
          <p:cNvSpPr txBox="1"/>
          <p:nvPr/>
        </p:nvSpPr>
        <p:spPr>
          <a:xfrm>
            <a:off x="6851251" y="3230733"/>
            <a:ext cx="405925" cy="338554"/>
          </a:xfrm>
          <a:prstGeom prst="rect">
            <a:avLst/>
          </a:prstGeom>
          <a:noFill/>
        </p:spPr>
        <p:txBody>
          <a:bodyPr wrap="square" rtlCol="0">
            <a:spAutoFit/>
          </a:bodyPr>
          <a:lstStyle/>
          <a:p>
            <a:r>
              <a:rPr lang="zh-CN" altLang="en-US" sz="1600" dirty="0"/>
              <a:t>⑤</a:t>
            </a:r>
          </a:p>
        </p:txBody>
      </p:sp>
      <p:sp>
        <p:nvSpPr>
          <p:cNvPr id="26" name="文本框 25"/>
          <p:cNvSpPr txBox="1"/>
          <p:nvPr/>
        </p:nvSpPr>
        <p:spPr>
          <a:xfrm>
            <a:off x="6856843" y="3759982"/>
            <a:ext cx="405925" cy="338554"/>
          </a:xfrm>
          <a:prstGeom prst="rect">
            <a:avLst/>
          </a:prstGeom>
          <a:noFill/>
        </p:spPr>
        <p:txBody>
          <a:bodyPr wrap="square" rtlCol="0">
            <a:spAutoFit/>
          </a:bodyPr>
          <a:lstStyle/>
          <a:p>
            <a:r>
              <a:rPr lang="zh-CN" altLang="en-US" sz="1600" dirty="0"/>
              <a:t>⑥</a:t>
            </a:r>
          </a:p>
        </p:txBody>
      </p:sp>
      <p:sp>
        <p:nvSpPr>
          <p:cNvPr id="28" name="文本框 27"/>
          <p:cNvSpPr txBox="1"/>
          <p:nvPr/>
        </p:nvSpPr>
        <p:spPr>
          <a:xfrm>
            <a:off x="6851250" y="4357137"/>
            <a:ext cx="405925" cy="338554"/>
          </a:xfrm>
          <a:prstGeom prst="rect">
            <a:avLst/>
          </a:prstGeom>
          <a:noFill/>
        </p:spPr>
        <p:txBody>
          <a:bodyPr wrap="square" rtlCol="0">
            <a:spAutoFit/>
          </a:bodyPr>
          <a:lstStyle/>
          <a:p>
            <a:r>
              <a:rPr lang="zh-CN" altLang="en-US" sz="1600" dirty="0"/>
              <a:t>⑦</a:t>
            </a:r>
          </a:p>
        </p:txBody>
      </p:sp>
      <p:sp>
        <p:nvSpPr>
          <p:cNvPr id="2" name="文本框 1"/>
          <p:cNvSpPr txBox="1"/>
          <p:nvPr/>
        </p:nvSpPr>
        <p:spPr>
          <a:xfrm>
            <a:off x="10035038" y="3567915"/>
            <a:ext cx="2034832" cy="430887"/>
          </a:xfrm>
          <a:prstGeom prst="rect">
            <a:avLst/>
          </a:prstGeom>
          <a:noFill/>
        </p:spPr>
        <p:txBody>
          <a:bodyPr wrap="square" rtlCol="0">
            <a:spAutoFit/>
          </a:bodyPr>
          <a:lstStyle/>
          <a:p>
            <a:r>
              <a:rPr lang="zh-CN" altLang="en-US" sz="1100" b="1" dirty="0">
                <a:solidFill>
                  <a:srgbClr val="FF0000"/>
                </a:solidFill>
              </a:rPr>
              <a:t>一个周期的存储成本？？？</a:t>
            </a:r>
            <a:endParaRPr lang="en-US" altLang="zh-CN" sz="1100" b="1" dirty="0">
              <a:solidFill>
                <a:srgbClr val="FF0000"/>
              </a:solidFill>
            </a:endParaRPr>
          </a:p>
          <a:p>
            <a:r>
              <a:rPr lang="zh-CN" altLang="en-US" sz="1100" b="1" dirty="0">
                <a:solidFill>
                  <a:srgbClr val="FF0000"/>
                </a:solidFill>
              </a:rPr>
              <a:t>在⑥、⑦中的</a:t>
            </a:r>
            <a:r>
              <a:rPr lang="en-US" altLang="zh-CN" sz="1100" b="1" dirty="0">
                <a:solidFill>
                  <a:srgbClr val="FF0000"/>
                </a:solidFill>
              </a:rPr>
              <a:t>S</a:t>
            </a:r>
            <a:r>
              <a:rPr lang="zh-CN" altLang="en-US" sz="1100" b="1" dirty="0">
                <a:solidFill>
                  <a:srgbClr val="FF0000"/>
                </a:solidFill>
              </a:rPr>
              <a:t>和</a:t>
            </a:r>
            <a:r>
              <a:rPr lang="en-US" altLang="zh-CN" sz="1100" b="1" dirty="0">
                <a:solidFill>
                  <a:srgbClr val="FF0000"/>
                </a:solidFill>
              </a:rPr>
              <a:t>R</a:t>
            </a:r>
            <a:r>
              <a:rPr lang="zh-CN" altLang="en-US" sz="1100" b="1" dirty="0">
                <a:solidFill>
                  <a:srgbClr val="FF0000"/>
                </a:solidFill>
              </a:rPr>
              <a:t>再展开写？</a:t>
            </a:r>
          </a:p>
        </p:txBody>
      </p:sp>
      <mc:AlternateContent xmlns:mc="http://schemas.openxmlformats.org/markup-compatibility/2006" xmlns:a14="http://schemas.microsoft.com/office/drawing/2010/main">
        <mc:Choice Requires="a14">
          <p:sp>
            <p:nvSpPr>
              <p:cNvPr id="13" name="文本框 12"/>
              <p:cNvSpPr txBox="1"/>
              <p:nvPr/>
            </p:nvSpPr>
            <p:spPr>
              <a:xfrm>
                <a:off x="6894413" y="4683403"/>
                <a:ext cx="4024115" cy="809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o</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𝑜</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894413" y="4683403"/>
                <a:ext cx="4024115" cy="809581"/>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6282348" y="5655318"/>
                <a:ext cx="5666872"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𝑆𝑖𝑧𝑒</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c</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𝑜</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𝑐</m:t>
                                  </m:r>
                                </m:sub>
                              </m:sSub>
                            </m:e>
                          </m:d>
                        </m:e>
                      </m:func>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6282348" y="5655318"/>
                <a:ext cx="5666872" cy="778931"/>
              </a:xfrm>
              <a:prstGeom prst="rect">
                <a:avLst/>
              </a:prstGeom>
              <a:blipFill rotWithShape="0">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08545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32070</TotalTime>
  <Words>7419</Words>
  <Application>Microsoft Office PowerPoint</Application>
  <PresentationFormat>宽屏</PresentationFormat>
  <Paragraphs>814</Paragraphs>
  <Slides>30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华光仿宋一_CNKI</vt:lpstr>
      <vt:lpstr>华光中圆_CNKI</vt:lpstr>
      <vt:lpstr>宋体</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wanghao (HK)</dc:creator>
  <cp:lastModifiedBy>wang hao</cp:lastModifiedBy>
  <cp:revision>715</cp:revision>
  <dcterms:created xsi:type="dcterms:W3CDTF">2022-04-07T08:29:35Z</dcterms:created>
  <dcterms:modified xsi:type="dcterms:W3CDTF">2022-05-04T08:03:11Z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(2)aRhsIW0Mzvssw31YsnKZiefQX9PATSxv+KlwymJJVm/B//QXQfFBLUidkFysKF0xWiykoPUc
/Cc0emRy7tbEr7F83rLi2h1Y5b+XfKOXUbypa63urVP50gKO5wkbiGdJtsfnWCEVTOIL38vc
y1BupR1J13qUUEXptK/549FEpwPrceVry9iiq/LzddnqpjuMYd4YGFYT0IjOp2ugp0qjbhYA
wM1jWwUJkng+IHELqA</vt:lpwstr>
  </property>
  <property fmtid="{D5CDD505-2E9C-101B-9397-08002B2CF9AE}" pid="3" name="_2015_ms_pID_7253431">
    <vt:lpwstr>1SxUEc5lcP9tG3t14RAxfBUE4NrTZEFQO5k4r7v8MgRXpMVS57YqPE
JIMMlptBQo1c+i0o+ZOLH9Z02QxlmYty6SBCBa0Fo2Oq6MU0jo8WLayWfA6+i7+c2/9lewMI
Rid4z8waI27XByfrZTtB3BQ3b1GZ9j74CoS3VV23hYaO55xds306mIxsz6p8PTxvLRQQjSr1
TiPvclkbYb9FEqD6</vt:lpwstr>
  </property>
</Properties>
</file>