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9" r:id="rId5"/>
    <p:sldId id="284" r:id="rId6"/>
    <p:sldId id="263" r:id="rId7"/>
    <p:sldId id="339" r:id="rId8"/>
    <p:sldId id="267" r:id="rId9"/>
    <p:sldId id="342" r:id="rId10"/>
    <p:sldId id="285" r:id="rId11"/>
    <p:sldId id="340" r:id="rId12"/>
    <p:sldId id="306" r:id="rId13"/>
    <p:sldId id="343" r:id="rId14"/>
    <p:sldId id="286" r:id="rId15"/>
    <p:sldId id="324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971"/>
    <a:srgbClr val="1B4368"/>
    <a:srgbClr val="CC3A4B"/>
    <a:srgbClr val="504D47"/>
    <a:srgbClr val="ED7D31"/>
    <a:srgbClr val="1D4865"/>
    <a:srgbClr val="51B3CD"/>
    <a:srgbClr val="83C2DB"/>
    <a:srgbClr val="298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96"/>
      </p:cViewPr>
      <p:guideLst>
        <p:guide orient="horz" pos="1650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3" Type="http://schemas.openxmlformats.org/officeDocument/2006/relationships/notesSlide" Target="../notesSlides/notesSlide6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4.wmf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25" Type="http://schemas.openxmlformats.org/officeDocument/2006/relationships/notesSlide" Target="../notesSlides/notesSlide7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5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24.wmf"/><Relationship Id="rId2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71140" y="1967230"/>
            <a:ext cx="6308725" cy="68389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B4367"/>
                </a:solidFill>
                <a:cs typeface="+mn-ea"/>
                <a:sym typeface="+mn-lt"/>
              </a:rPr>
              <a:t>K-means</a:t>
            </a:r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聚类</a:t>
            </a:r>
            <a:r>
              <a:rPr lang="zh-CN" altLang="en-US" sz="4000" b="1" dirty="0">
                <a:solidFill>
                  <a:srgbClr val="1B4367"/>
                </a:solidFill>
                <a:cs typeface="+mn-ea"/>
                <a:sym typeface="+mn-lt"/>
              </a:rPr>
              <a:t>算法</a:t>
            </a:r>
            <a:endParaRPr lang="zh-CN" altLang="en-US" sz="4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84930" y="2689225"/>
            <a:ext cx="4150995" cy="3143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ctr" eaLnBrk="0" latinLnBrk="0" hangingPunct="0"/>
            <a:r>
              <a:rPr lang="en-US" sz="1600" dirty="0">
                <a:solidFill>
                  <a:srgbClr val="1B4367"/>
                </a:solidFill>
                <a:cs typeface="+mn-ea"/>
                <a:sym typeface="+mn-lt"/>
              </a:rPr>
              <a:t>K</a:t>
            </a:r>
            <a:r>
              <a:rPr sz="1600" dirty="0">
                <a:solidFill>
                  <a:srgbClr val="1B4367"/>
                </a:solidFill>
                <a:cs typeface="+mn-ea"/>
                <a:sym typeface="+mn-lt"/>
              </a:rPr>
              <a:t>-means </a:t>
            </a:r>
            <a:r>
              <a:rPr lang="en-US" sz="1600" dirty="0">
                <a:solidFill>
                  <a:srgbClr val="1B4367"/>
                </a:solidFill>
                <a:cs typeface="+mn-ea"/>
                <a:sym typeface="+mn-lt"/>
              </a:rPr>
              <a:t>C</a:t>
            </a:r>
            <a:r>
              <a:rPr sz="1600" dirty="0">
                <a:solidFill>
                  <a:srgbClr val="1B4367"/>
                </a:solidFill>
                <a:cs typeface="+mn-ea"/>
                <a:sym typeface="+mn-lt"/>
              </a:rPr>
              <a:t>lustering </a:t>
            </a:r>
            <a:r>
              <a:rPr lang="en-US" sz="1600" dirty="0">
                <a:solidFill>
                  <a:srgbClr val="1B4367"/>
                </a:solidFill>
                <a:cs typeface="+mn-ea"/>
                <a:sym typeface="+mn-lt"/>
              </a:rPr>
              <a:t>A</a:t>
            </a:r>
            <a:r>
              <a:rPr sz="1600" dirty="0">
                <a:solidFill>
                  <a:srgbClr val="1B4367"/>
                </a:solidFill>
                <a:cs typeface="+mn-ea"/>
                <a:sym typeface="+mn-lt"/>
              </a:rPr>
              <a:t>lgorithm</a:t>
            </a:r>
            <a:endParaRPr sz="160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256405" y="3132455"/>
            <a:ext cx="3642995" cy="714962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小组成员：蔡萌、康伟建、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王浩、万博文、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刘洪武       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汇报时间：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12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Content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7" grpId="0"/>
      <p:bldP spid="9" grpId="0"/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算法实现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3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885" y="998220"/>
            <a:ext cx="4104640" cy="306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图片 71" descr="kmea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130" y="905510"/>
            <a:ext cx="3161030" cy="31610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5850" y="4167505"/>
            <a:ext cx="36417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/>
            <a:r>
              <a:rPr lang="zh-CN" altLang="en-US"/>
              <a:t>时间复杂度为：O(tmnk)。这里n表示样本维数，m为样本数量，k为最初选的k个类的数量，t表示最大迭代次数。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算法实现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290" y="1471295"/>
            <a:ext cx="3590925" cy="24860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6840" y="2637790"/>
            <a:ext cx="2794000" cy="19792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6840" y="667385"/>
            <a:ext cx="2644140" cy="187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4319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552983" y="30526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算法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扩展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91794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0" grpId="0" animBg="1"/>
      <p:bldP spid="101" grpId="0"/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算法扩展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799495" y="644414"/>
            <a:ext cx="5544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rPr>
              <a:t>K-m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rPr>
              <a:t>eans++ &amp;  ISODATA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Source Han Serif SC" panose="02020400000000000000" pitchFamily="18" charset="-122"/>
            </a:endParaRPr>
          </a:p>
        </p:txBody>
      </p:sp>
      <p:cxnSp>
        <p:nvCxnSpPr>
          <p:cNvPr id="71" name="0 _4"/>
          <p:cNvCxnSpPr/>
          <p:nvPr/>
        </p:nvCxnSpPr>
        <p:spPr>
          <a:xfrm>
            <a:off x="2011637" y="1012839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588645" y="1254125"/>
            <a:ext cx="3662045" cy="473710"/>
            <a:chOff x="1050204" y="1751161"/>
            <a:chExt cx="4482124" cy="657989"/>
          </a:xfrm>
        </p:grpSpPr>
        <p:sp>
          <p:nvSpPr>
            <p:cNvPr id="73" name="矩形 72"/>
            <p:cNvSpPr/>
            <p:nvPr/>
          </p:nvSpPr>
          <p:spPr>
            <a:xfrm>
              <a:off x="1050204" y="1751161"/>
              <a:ext cx="4482124" cy="65798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284401" y="1846420"/>
              <a:ext cx="3048963" cy="466590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p>
              <a:pPr algn="r" defTabSz="914400"/>
              <a:r>
                <a:rPr lang="en-US" altLang="zh-CN" sz="1600" b="1" noProof="0" dirty="0">
                  <a:ln>
                    <a:noFill/>
                  </a:ln>
                  <a:solidFill>
                    <a:srgbClr val="3B3838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Source Han Serif SC" panose="02020400000000000000" pitchFamily="18" charset="-122"/>
                </a:rPr>
                <a:t>K-means++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410075" y="1276985"/>
            <a:ext cx="460375" cy="460375"/>
            <a:chOff x="6588983" y="2230703"/>
            <a:chExt cx="533400" cy="533400"/>
          </a:xfrm>
        </p:grpSpPr>
        <p:sp>
          <p:nvSpPr>
            <p:cNvPr id="76" name="椭圆 75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rgbClr val="1D4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 fontAlgn="ctr"/>
              <a:endParaRPr lang="zh-CN" altLang="en-US" sz="1865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602998" y="2255210"/>
              <a:ext cx="517192" cy="4473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ctr" defTabSz="914400" fontAlgn="ctr">
                <a:lnSpc>
                  <a:spcPct val="12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01</a:t>
              </a:r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4646930" y="4294505"/>
            <a:ext cx="3662045" cy="47371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000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sym typeface="Source Han Serif SC" panose="02020400000000000000" pitchFamily="18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398010" y="4316730"/>
            <a:ext cx="460375" cy="460375"/>
            <a:chOff x="6588983" y="2230703"/>
            <a:chExt cx="533400" cy="533400"/>
          </a:xfrm>
        </p:grpSpPr>
        <p:sp>
          <p:nvSpPr>
            <p:cNvPr id="82" name="椭圆 81"/>
            <p:cNvSpPr/>
            <p:nvPr/>
          </p:nvSpPr>
          <p:spPr>
            <a:xfrm>
              <a:off x="6588983" y="2230703"/>
              <a:ext cx="533400" cy="533400"/>
            </a:xfrm>
            <a:prstGeom prst="ellipse">
              <a:avLst/>
            </a:prstGeom>
            <a:solidFill>
              <a:srgbClr val="1D4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914400" fontAlgn="ctr"/>
              <a:endParaRPr lang="zh-CN" altLang="en-US" sz="1865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6602998" y="2255210"/>
              <a:ext cx="517192" cy="4473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ctr" defTabSz="914400" fontAlgn="ctr">
                <a:lnSpc>
                  <a:spcPct val="120000"/>
                </a:lnSpc>
              </a:pPr>
              <a:r>
                <a:rPr lang="en-US" altLang="zh-CN" sz="1600" dirty="0">
                  <a:solidFill>
                    <a:prstClr val="white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  <a:sym typeface="Source Han Serif SC" panose="02020400000000000000" pitchFamily="18" charset="-122"/>
                </a:rPr>
                <a:t>02</a:t>
              </a:r>
              <a:endParaRPr lang="zh-CN" altLang="en-US" sz="16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5671185" y="4363085"/>
            <a:ext cx="2491105" cy="335915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p>
            <a:pPr algn="r" defTabSz="914400"/>
            <a:r>
              <a:rPr lang="en-US" altLang="zh-CN" sz="1600" b="1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rPr>
              <a:t>ISODATA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Source Han Serif SC" panose="02020400000000000000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665" y="1852930"/>
            <a:ext cx="33750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k-means++相较于原始的k-means优化了选取初始均值点的步骤。K-means++算法选择初始聚类中心的基本思想是：初始的聚类中心之间的相互距离要尽可能地远。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58385" y="2945130"/>
            <a:ext cx="33750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ISODATA全称迭代自组织数据分析法，该方法主要解决了k值需要人为确定的问题。ISODATA的中心思想是：当属于某个聚类的样本数过少时将该聚类去除，当某个聚类样本数过多且分散程度较大时将其分为两个子类别。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5035" y="2760980"/>
            <a:ext cx="31730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(1) 首先从输入的数据点集合中随机选择一个点作为第一个聚类中心。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(2) 对于数据集中的每一个点x，计算它和已经选择的聚类中心的距离D(x)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(3) 选择D(x)最大的点作为新的聚类中心。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(4) 重复2、3步骤，知道k个聚类中心全被选出来。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(5) 最后利用选出的k个初始聚类中心来运行k-means算法。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算法背景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算法分析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算法实现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055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应用与</a:t>
            </a:r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扩展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 smtClean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Inverted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22175" y="142560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89813" y="30399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算法</a:t>
            </a:r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6016" y="191159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4972685" y="1033780"/>
            <a:ext cx="4171315" cy="207835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5133553" y="1395420"/>
            <a:ext cx="848360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聚类算法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3552" y="1680611"/>
            <a:ext cx="3417595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聚类是一种运用广泛的探索性数据分析技术。聚类问题属于无监督学习的基本问题之一。所谓聚类算法就是指将一堆没有标签的数据，根据它们特征的相似度将相似对象归为一类，将数据集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划分成若干个不相交子集的方法，其中每一个子集称为一个“簇”。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背景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6" name="TextBox 1210"/>
          <p:cNvSpPr/>
          <p:nvPr/>
        </p:nvSpPr>
        <p:spPr>
          <a:xfrm>
            <a:off x="1087230" y="3307966"/>
            <a:ext cx="1632585" cy="28384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K-means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聚类算法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7" name="文本框 11"/>
          <p:cNvSpPr txBox="1"/>
          <p:nvPr/>
        </p:nvSpPr>
        <p:spPr>
          <a:xfrm>
            <a:off x="1087120" y="3593465"/>
            <a:ext cx="6272530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K均值聚类算法(k-means clustering algorithm)，简称k-means算法，是一种迭代求解的无监督聚类算法</a:t>
            </a:r>
            <a:r>
              <a:rPr 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。它是一种基于样本集合划分的聚类算法，属于基于距离的聚类算法。K-means聚类是数据挖掘的重要分支，也是实际应用中最常用的聚类算法之一。</a:t>
            </a:r>
            <a:endParaRPr 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15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K-means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算法将数据抽象为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个点，在给定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值的情况下，将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个点划分到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个聚类中，每个聚类有一个聚类中心，每个点属于与其距离最近的聚类中心的聚类， 且要求每个点到其聚类中心的距离最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1033780"/>
            <a:ext cx="4967605" cy="2078355"/>
          </a:xfrm>
          <a:prstGeom prst="rect">
            <a:avLst/>
          </a:prstGeom>
        </p:spPr>
      </p:pic>
      <p:grpSp>
        <p:nvGrpSpPr>
          <p:cNvPr id="34" name="组合 34"/>
          <p:cNvGrpSpPr/>
          <p:nvPr/>
        </p:nvGrpSpPr>
        <p:grpSpPr bwMode="auto">
          <a:xfrm>
            <a:off x="816610" y="3321685"/>
            <a:ext cx="262255" cy="262890"/>
            <a:chOff x="0" y="0"/>
            <a:chExt cx="1154113" cy="1155699"/>
          </a:xfrm>
          <a:solidFill>
            <a:sysClr val="window" lastClr="FFFFFF">
              <a:lumMod val="65000"/>
            </a:sysClr>
          </a:solidFill>
        </p:grpSpPr>
        <p:sp>
          <p:nvSpPr>
            <p:cNvPr id="35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rgbClr val="1D49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defTabSz="1219200" eaLnBrk="1" hangingPunct="1">
                <a:spcBef>
                  <a:spcPct val="0"/>
                </a:spcBef>
                <a:buNone/>
                <a:defRPr/>
              </a:pPr>
              <a:endParaRPr lang="zh-CN" altLang="en-US" sz="1735" kern="0">
                <a:solidFill>
                  <a:schemeClr val="tx1">
                    <a:lumMod val="75000"/>
                    <a:lumOff val="25000"/>
                  </a:schemeClr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128715 w 709"/>
                <a:gd name="T1" fmla="*/ 322149 h 965"/>
                <a:gd name="T2" fmla="*/ 196223 w 709"/>
                <a:gd name="T3" fmla="*/ 480524 h 965"/>
                <a:gd name="T4" fmla="*/ 251130 w 709"/>
                <a:gd name="T5" fmla="*/ 607403 h 965"/>
                <a:gd name="T6" fmla="*/ 374444 w 709"/>
                <a:gd name="T7" fmla="*/ 611003 h 965"/>
                <a:gd name="T8" fmla="*/ 401447 w 709"/>
                <a:gd name="T9" fmla="*/ 560611 h 965"/>
                <a:gd name="T10" fmla="*/ 469855 w 709"/>
                <a:gd name="T11" fmla="*/ 432831 h 965"/>
                <a:gd name="T12" fmla="*/ 319538 w 709"/>
                <a:gd name="T13" fmla="*/ 132279 h 965"/>
                <a:gd name="T14" fmla="*/ 264631 w 709"/>
                <a:gd name="T15" fmla="*/ 650597 h 965"/>
                <a:gd name="T16" fmla="*/ 201824 w 709"/>
                <a:gd name="T17" fmla="*/ 578608 h 965"/>
                <a:gd name="T18" fmla="*/ 135916 w 709"/>
                <a:gd name="T19" fmla="*/ 455328 h 965"/>
                <a:gd name="T20" fmla="*/ 319538 w 709"/>
                <a:gd name="T21" fmla="*/ 91785 h 965"/>
                <a:gd name="T22" fmla="*/ 503159 w 709"/>
                <a:gd name="T23" fmla="*/ 455328 h 965"/>
                <a:gd name="T24" fmla="*/ 436551 w 709"/>
                <a:gd name="T25" fmla="*/ 578608 h 965"/>
                <a:gd name="T26" fmla="*/ 374444 w 709"/>
                <a:gd name="T27" fmla="*/ 650597 h 965"/>
                <a:gd name="T28" fmla="*/ 228627 w 709"/>
                <a:gd name="T29" fmla="*/ 778376 h 965"/>
                <a:gd name="T30" fmla="*/ 383445 w 709"/>
                <a:gd name="T31" fmla="*/ 807172 h 965"/>
                <a:gd name="T32" fmla="*/ 383445 w 709"/>
                <a:gd name="T33" fmla="*/ 748681 h 965"/>
                <a:gd name="T34" fmla="*/ 246629 w 709"/>
                <a:gd name="T35" fmla="*/ 796373 h 965"/>
                <a:gd name="T36" fmla="*/ 395146 w 709"/>
                <a:gd name="T37" fmla="*/ 796373 h 965"/>
                <a:gd name="T38" fmla="*/ 413149 w 709"/>
                <a:gd name="T39" fmla="*/ 778376 h 965"/>
                <a:gd name="T40" fmla="*/ 228627 w 709"/>
                <a:gd name="T41" fmla="*/ 685691 h 965"/>
                <a:gd name="T42" fmla="*/ 413149 w 709"/>
                <a:gd name="T43" fmla="*/ 778376 h 965"/>
                <a:gd name="T44" fmla="*/ 411348 w 709"/>
                <a:gd name="T45" fmla="*/ 362642 h 965"/>
                <a:gd name="T46" fmla="*/ 349241 w 709"/>
                <a:gd name="T47" fmla="*/ 424733 h 965"/>
                <a:gd name="T48" fmla="*/ 288934 w 709"/>
                <a:gd name="T49" fmla="*/ 424733 h 965"/>
                <a:gd name="T50" fmla="*/ 226827 w 709"/>
                <a:gd name="T51" fmla="*/ 362642 h 965"/>
                <a:gd name="T52" fmla="*/ 226827 w 709"/>
                <a:gd name="T53" fmla="*/ 302352 h 965"/>
                <a:gd name="T54" fmla="*/ 288934 w 709"/>
                <a:gd name="T55" fmla="*/ 239362 h 965"/>
                <a:gd name="T56" fmla="*/ 349241 w 709"/>
                <a:gd name="T57" fmla="*/ 239362 h 965"/>
                <a:gd name="T58" fmla="*/ 411348 w 709"/>
                <a:gd name="T59" fmla="*/ 302352 h 965"/>
                <a:gd name="T60" fmla="*/ 612972 w 709"/>
                <a:gd name="T61" fmla="*/ 293353 h 965"/>
                <a:gd name="T62" fmla="*/ 580568 w 709"/>
                <a:gd name="T63" fmla="*/ 322149 h 965"/>
                <a:gd name="T64" fmla="*/ 612972 w 709"/>
                <a:gd name="T65" fmla="*/ 341046 h 965"/>
                <a:gd name="T66" fmla="*/ 612972 w 709"/>
                <a:gd name="T67" fmla="*/ 293353 h 965"/>
                <a:gd name="T68" fmla="*/ 542764 w 709"/>
                <a:gd name="T69" fmla="*/ 127780 h 965"/>
                <a:gd name="T70" fmla="*/ 509460 w 709"/>
                <a:gd name="T71" fmla="*/ 94485 h 965"/>
                <a:gd name="T72" fmla="*/ 518461 w 709"/>
                <a:gd name="T73" fmla="*/ 152976 h 965"/>
                <a:gd name="T74" fmla="*/ 342040 w 709"/>
                <a:gd name="T75" fmla="*/ 61190 h 965"/>
                <a:gd name="T76" fmla="*/ 318637 w 709"/>
                <a:gd name="T77" fmla="*/ 0 h 965"/>
                <a:gd name="T78" fmla="*/ 294335 w 709"/>
                <a:gd name="T79" fmla="*/ 61190 h 965"/>
                <a:gd name="T80" fmla="*/ 117014 w 709"/>
                <a:gd name="T81" fmla="*/ 155675 h 965"/>
                <a:gd name="T82" fmla="*/ 127815 w 709"/>
                <a:gd name="T83" fmla="*/ 98084 h 965"/>
                <a:gd name="T84" fmla="*/ 93611 w 709"/>
                <a:gd name="T85" fmla="*/ 132279 h 965"/>
                <a:gd name="T86" fmla="*/ 57607 w 709"/>
                <a:gd name="T87" fmla="*/ 322149 h 965"/>
                <a:gd name="T88" fmla="*/ 25203 w 709"/>
                <a:gd name="T89" fmla="*/ 293353 h 965"/>
                <a:gd name="T90" fmla="*/ 25203 w 709"/>
                <a:gd name="T91" fmla="*/ 341046 h 965"/>
                <a:gd name="T92" fmla="*/ 57607 w 709"/>
                <a:gd name="T93" fmla="*/ 322149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>
                <a:defRPr/>
              </a:pPr>
              <a:endParaRPr lang="zh-CN" altLang="en-US" sz="2400" ker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  <p:bldLst>
      <p:bldP spid="23" grpId="0" animBg="1" autoUpdateAnimBg="0"/>
      <p:bldP spid="25" grpId="0"/>
      <p:bldP spid="12" grpId="0"/>
      <p:bldP spid="16" grpId="0"/>
      <p:bldP spid="106" grpId="0"/>
      <p:bldP spid="1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22175" y="136210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89813" y="2976456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算法分析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6016" y="1848092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gallery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" grpId="0" animBg="1"/>
      <p:bldP spid="12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TextBox 13"/>
          <p:cNvSpPr txBox="1"/>
          <p:nvPr/>
        </p:nvSpPr>
        <p:spPr>
          <a:xfrm>
            <a:off x="5243128" y="97107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  <a:t>K-means</a:t>
            </a: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定义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0494" name="TextBox 13"/>
          <p:cNvSpPr txBox="1"/>
          <p:nvPr/>
        </p:nvSpPr>
        <p:spPr>
          <a:xfrm>
            <a:off x="5243195" y="1245870"/>
            <a:ext cx="3698240" cy="76898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algn="just" fontAlgn="auto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已知数据集中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个样本的集合为                               ，其中每个样本维数为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。将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个样本划分的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个类为                       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(k&lt;n)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k-means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算法通过最小化损失函数，来选取对样本最优的划分。损失函数如下所示：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900295" y="951865"/>
            <a:ext cx="277495" cy="27813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8810" y="1245870"/>
          <a:ext cx="1181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81100" imgH="228600" progId="Equation.KSEE3">
                  <p:embed/>
                </p:oleObj>
              </mc:Choice>
              <mc:Fallback>
                <p:oleObj name="" r:id="rId1" imgW="1181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88810" y="1245870"/>
                        <a:ext cx="1181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2510" y="1449070"/>
          <a:ext cx="1041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41400" imgH="228600" progId="Equation.KSEE3">
                  <p:embed/>
                </p:oleObj>
              </mc:Choice>
              <mc:Fallback>
                <p:oleObj name="" r:id="rId3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2510" y="1449070"/>
                        <a:ext cx="1041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72835" y="2019935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473200" imgH="457200" progId="Equation.KSEE3">
                  <p:embed/>
                </p:oleObj>
              </mc:Choice>
              <mc:Fallback>
                <p:oleObj name="" r:id="rId5" imgW="14732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2835" y="2019935"/>
                        <a:ext cx="1473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3"/>
          <p:cNvSpPr txBox="1"/>
          <p:nvPr/>
        </p:nvSpPr>
        <p:spPr>
          <a:xfrm>
            <a:off x="5243195" y="2477135"/>
            <a:ext cx="3698240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algn="just" fontAlgn="auto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      表示第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个聚类，       表示第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个聚类的类中心。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5770" y="2477135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5770" y="2477135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9568" y="2470785"/>
          <a:ext cx="17716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99568" y="2470785"/>
                        <a:ext cx="177165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3"/>
          <p:cNvSpPr txBox="1"/>
          <p:nvPr/>
        </p:nvSpPr>
        <p:spPr>
          <a:xfrm>
            <a:off x="1455353" y="321135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欧氏距离平方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12520" y="3192145"/>
            <a:ext cx="277495" cy="27813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1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1960" y="3577590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2247900" imgH="431800" progId="Equation.KSEE3">
                  <p:embed/>
                </p:oleObj>
              </mc:Choice>
              <mc:Fallback>
                <p:oleObj name="" r:id="rId11" imgW="22479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1960" y="3577590"/>
                        <a:ext cx="2247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13"/>
          <p:cNvSpPr txBox="1"/>
          <p:nvPr/>
        </p:nvSpPr>
        <p:spPr>
          <a:xfrm>
            <a:off x="1455420" y="4145915"/>
            <a:ext cx="1813560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algn="just" fontAlgn="auto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表示样本维数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5299008" y="3191034"/>
            <a:ext cx="1401112" cy="2152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聚类中心计算</a:t>
            </a:r>
            <a:endParaRPr lang="zh-CN" altLang="en-US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56175" y="3171825"/>
            <a:ext cx="277495" cy="27813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3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8" name="KSO_Shape"/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73165" y="3544570"/>
          <a:ext cx="81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3" imgW="812800" imgH="457200" progId="Equation.KSEE3">
                  <p:embed/>
                </p:oleObj>
              </mc:Choice>
              <mc:Fallback>
                <p:oleObj name="" r:id="rId13" imgW="8128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73165" y="3544570"/>
                        <a:ext cx="812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13"/>
          <p:cNvSpPr txBox="1"/>
          <p:nvPr/>
        </p:nvSpPr>
        <p:spPr>
          <a:xfrm>
            <a:off x="5511800" y="4134485"/>
            <a:ext cx="2834005" cy="1917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p>
            <a:pPr algn="just" fontAlgn="auto">
              <a:lnSpc>
                <a:spcPts val="1500"/>
              </a:lnSpc>
            </a:pPr>
            <a:r>
              <a:rPr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     为样本，    为类别   所包含的样本个数。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86755" y="412178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5" imgW="152400" imgH="228600" progId="Equation.KSEE3">
                  <p:embed/>
                </p:oleObj>
              </mc:Choice>
              <mc:Fallback>
                <p:oleObj name="" r:id="rId15" imgW="1524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86755" y="412178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8105" y="412178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7" imgW="152400" imgH="228600" progId="Equation.KSEE3">
                  <p:embed/>
                </p:oleObj>
              </mc:Choice>
              <mc:Fallback>
                <p:oleObj name="" r:id="rId17" imgW="152400" imgH="2286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28105" y="412178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23"/>
          <p:cNvSpPr>
            <a:spLocks noChangeArrowheads="1"/>
          </p:cNvSpPr>
          <p:nvPr/>
        </p:nvSpPr>
        <p:spPr bwMode="auto">
          <a:xfrm>
            <a:off x="367030" y="1165860"/>
            <a:ext cx="3900805" cy="1581785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9177" y="1474236"/>
            <a:ext cx="3417595" cy="102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p>
            <a:pPr algn="just" fontAlgn="auto">
              <a:lnSpc>
                <a:spcPts val="1500"/>
              </a:lnSpc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kmeans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算法是一个迭代的过程。在每次迭代的分配样本到相应的聚类的阶段中：</a:t>
            </a: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kmeans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采用欧氏距离平方来计算样本之间的距离，每个样本选择自己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距离最近的聚类中心所属类，作为自己的类别。在算法中损失函数被定义为：样本与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样本所属聚类中心的欧氏距离平方总和。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3733" y="4160203"/>
          <a:ext cx="88265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9" imgW="88265" imgH="177165" progId="Equation.KSEE3">
                  <p:embed/>
                </p:oleObj>
              </mc:Choice>
              <mc:Fallback>
                <p:oleObj name="" r:id="rId19" imgW="88265" imgH="177165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03733" y="4160203"/>
                        <a:ext cx="88265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prism isContent="1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0493" grpId="0"/>
      <p:bldP spid="20494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算法分析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799495" y="644414"/>
            <a:ext cx="55444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Source Han Serif SC" panose="02020400000000000000" pitchFamily="18" charset="-122"/>
              </a:rPr>
              <a:t>收敛性证明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B3838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Source Han Serif SC" panose="02020400000000000000" pitchFamily="18" charset="-122"/>
            </a:endParaRPr>
          </a:p>
        </p:txBody>
      </p:sp>
      <p:cxnSp>
        <p:nvCxnSpPr>
          <p:cNvPr id="71" name="0 _4"/>
          <p:cNvCxnSpPr/>
          <p:nvPr/>
        </p:nvCxnSpPr>
        <p:spPr>
          <a:xfrm>
            <a:off x="2011637" y="1012839"/>
            <a:ext cx="5119805" cy="0"/>
          </a:xfrm>
          <a:prstGeom prst="line">
            <a:avLst/>
          </a:prstGeom>
          <a:ln w="25400">
            <a:gradFill>
              <a:gsLst>
                <a:gs pos="49000">
                  <a:srgbClr val="3B3838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3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6905" y="1384300"/>
            <a:ext cx="48698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k-means算法可以保证其收敛性，对于给定的初值，总能够收敛到确定的结果。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36905" y="1673860"/>
            <a:ext cx="4869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要证明k-means算法收敛，我们需要证明其损失函数在每一步迭代中都是递减的，因为损失函数是非负的，所以算法最终会收敛于损失函数的局部最小值。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36905" y="2200910"/>
            <a:ext cx="51435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定义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n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个样本的聚类为                         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x</a:t>
            </a:r>
            <a:r>
              <a:rPr lang="en-US" altLang="zh-CN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表示第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个样本，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z</a:t>
            </a:r>
            <a:r>
              <a:rPr lang="en-US" altLang="zh-CN" sz="1000" baseline="-25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表示上次迭代的聚类结果，        表示第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个样本所属聚类的聚类中心。使用                                          表示此次迭代的聚类结果。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、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在算法分配聚类阶段：定义损失函数为                 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在新一次迭代产生的聚类结果中：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聚类中心不变：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聚类中心改变：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8815" y="2268220"/>
          <a:ext cx="927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27100" imgH="228600" progId="Equation.KSEE3">
                  <p:embed/>
                </p:oleObj>
              </mc:Choice>
              <mc:Fallback>
                <p:oleObj name="" r:id="rId1" imgW="927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8815" y="2268220"/>
                        <a:ext cx="927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4995" y="286321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473200" imgH="431800" progId="Equation.KSEE3">
                  <p:embed/>
                </p:oleObj>
              </mc:Choice>
              <mc:Fallback>
                <p:oleObj name="" r:id="rId3" imgW="14732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4995" y="2863215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4505" y="2255520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15900" imgH="241300" progId="Equation.KSEE3">
                  <p:embed/>
                </p:oleObj>
              </mc:Choice>
              <mc:Fallback>
                <p:oleObj name="" r:id="rId5" imgW="2159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4505" y="2255520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9113" y="2463483"/>
          <a:ext cx="154876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548765" imgH="316865" progId="Equation.KSEE3">
                  <p:embed/>
                </p:oleObj>
              </mc:Choice>
              <mc:Fallback>
                <p:oleObj name="" r:id="rId7" imgW="1548765" imgH="3168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2463483"/>
                        <a:ext cx="1548765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8555" y="4097655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3136900" imgH="431800" progId="Equation.KSEE3">
                  <p:embed/>
                </p:oleObj>
              </mc:Choice>
              <mc:Fallback>
                <p:oleObj name="" r:id="rId9" imgW="3136900" imgH="431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8555" y="4097655"/>
                        <a:ext cx="3136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545" y="3249295"/>
          <a:ext cx="175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1" imgW="1752600" imgH="279400" progId="Equation.KSEE3">
                  <p:embed/>
                </p:oleObj>
              </mc:Choice>
              <mc:Fallback>
                <p:oleObj name="" r:id="rId11" imgW="1752600" imgH="2794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2545" y="3249295"/>
                        <a:ext cx="1752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5215" y="3329305"/>
          <a:ext cx="224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3" imgW="2247900" imgH="457200" progId="Equation.KSEE3">
                  <p:embed/>
                </p:oleObj>
              </mc:Choice>
              <mc:Fallback>
                <p:oleObj name="" r:id="rId13" imgW="2247900" imgH="4572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65215" y="3329305"/>
                        <a:ext cx="2247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592445" y="2975610"/>
            <a:ext cx="1539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2、在更新阶段损失函数：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1685" y="2902585"/>
          <a:ext cx="1765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5" imgW="1765300" imgH="457200" progId="Equation.KSEE3">
                  <p:embed/>
                </p:oleObj>
              </mc:Choice>
              <mc:Fallback>
                <p:oleObj name="" r:id="rId15" imgW="1765300" imgH="4572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31685" y="2902585"/>
                        <a:ext cx="1765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24638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17" imgW="914400" imgH="215900" progId="Equation.KSEE3">
                  <p:embed/>
                </p:oleObj>
              </mc:Choice>
              <mc:Fallback>
                <p:oleObj name="" r:id="rId17" imgW="914400" imgH="215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4800" y="24638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7660" y="3560445"/>
          <a:ext cx="175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9" imgW="1752600" imgH="279400" progId="Equation.KSEE3">
                  <p:embed/>
                </p:oleObj>
              </mc:Choice>
              <mc:Fallback>
                <p:oleObj name="" r:id="rId19" imgW="1752600" imgH="2794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97660" y="3560445"/>
                        <a:ext cx="1752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7660" y="3863975"/>
          <a:ext cx="1752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1" imgW="1752600" imgH="279400" progId="Equation.KSEE3">
                  <p:embed/>
                </p:oleObj>
              </mc:Choice>
              <mc:Fallback>
                <p:oleObj name="" r:id="rId21" imgW="1752600" imgH="2794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97660" y="3863975"/>
                        <a:ext cx="17526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push dir="u"/>
      </p:transition>
    </mc:Choice>
    <mc:Fallback>
      <p:transition>
        <p:push dir="u"/>
      </p:transition>
    </mc:Fallback>
  </mc:AlternateContent>
  <p:timing>
    <p:tnLst>
      <p:par>
        <p:cTn id="1" dur="indefinite" restart="never" nodeType="tmRoot"/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2015" y="1459263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6943" y="3086311"/>
            <a:ext cx="4171762" cy="5911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算法实现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05856" y="1945247"/>
            <a:ext cx="1732894" cy="837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 smtClean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endParaRPr lang="en-US" altLang="zh-CN" sz="24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flip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102" grpId="0" animBg="1"/>
      <p:bldP spid="103" grpId="0"/>
      <p:bldP spid="1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10328" y="109549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254760" y="1064260"/>
            <a:ext cx="3279775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初始化。首先生成k个样本点作为初始的聚类中心。有多种方法选择样本点，一种简单的方法是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随机选取的方法。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9533" y="186253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1243965" y="1805940"/>
            <a:ext cx="32791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分配：将每个样本分到聚类中。使样本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到所属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聚类中心的距离平方和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最小，因此将每个点分配到与其最近的聚类中心即可。</a:t>
            </a:r>
            <a:endParaRPr lang="zh-CN" altLang="en-US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9533" y="27032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1243966" y="2681291"/>
            <a:ext cx="3110369" cy="452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更新聚类中心。对上一步得到的每一个聚类</a:t>
            </a:r>
            <a:r>
              <a:rPr lang="zh-CN" altLang="en-US" sz="1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，计算每个聚类中样本的均值，来作为新的聚类中心。</a:t>
            </a:r>
            <a:endParaRPr lang="zh-CN" altLang="en-US" sz="1000" kern="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92548" y="355029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1236981" y="3531520"/>
            <a:ext cx="3110369" cy="102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是否达到收敛或者停止条件。是，则完成算法。否则，重复2，3步骤。这里停止条件可以分为：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(1)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误差平方和局部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最小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(2)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达到一定的迭代次数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(3)</a:t>
            </a: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聚类中心变化很小</a:t>
            </a:r>
            <a:r>
              <a:rPr lang="en-US" altLang="zh-CN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(4)被重新分配到不同聚类的对象数量小于一定值。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6" name="文本框 15"/>
          <p:cNvSpPr txBox="1"/>
          <p:nvPr/>
        </p:nvSpPr>
        <p:spPr>
          <a:xfrm>
            <a:off x="709386" y="309785"/>
            <a:ext cx="2261711" cy="3295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算法实现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聚类流程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51425" y="657225"/>
            <a:ext cx="3148965" cy="384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warp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61" grpId="0"/>
      <p:bldP spid="38" grpId="0"/>
      <p:bldP spid="41" grpId="0"/>
      <p:bldP spid="44" grpId="0"/>
      <p:bldP spid="1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演示</Application>
  <PresentationFormat>全屏显示(16:9)</PresentationFormat>
  <Paragraphs>141</Paragraphs>
  <Slides>14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14</vt:i4>
      </vt:variant>
    </vt:vector>
  </HeadingPairs>
  <TitlesOfParts>
    <vt:vector size="45" baseType="lpstr">
      <vt:lpstr>Arial</vt:lpstr>
      <vt:lpstr>SimSun</vt:lpstr>
      <vt:lpstr>Wingdings</vt:lpstr>
      <vt:lpstr>Microsoft YaHei</vt:lpstr>
      <vt:lpstr>仿宋_GB2312</vt:lpstr>
      <vt:lpstr>Calibri</vt:lpstr>
      <vt:lpstr>Source Han Serif SC</vt:lpstr>
      <vt:lpstr>Arial Unicode MS</vt:lpstr>
      <vt:lpstr>FangSong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正在努力中</cp:lastModifiedBy>
  <cp:revision>213</cp:revision>
  <dcterms:created xsi:type="dcterms:W3CDTF">2016-05-20T12:59:00Z</dcterms:created>
  <dcterms:modified xsi:type="dcterms:W3CDTF">2020-12-20T03:02:26Z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