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9" r:id="rId5"/>
    <p:sldId id="284" r:id="rId6"/>
    <p:sldId id="263" r:id="rId7"/>
    <p:sldId id="285" r:id="rId8"/>
    <p:sldId id="267" r:id="rId9"/>
    <p:sldId id="340" r:id="rId10"/>
    <p:sldId id="286" r:id="rId11"/>
    <p:sldId id="324" r:id="rId12"/>
    <p:sldId id="325" r:id="rId13"/>
    <p:sldId id="349" r:id="rId14"/>
    <p:sldId id="350" r:id="rId15"/>
    <p:sldId id="327" r:id="rId16"/>
    <p:sldId id="287" r:id="rId17"/>
    <p:sldId id="328" r:id="rId18"/>
    <p:sldId id="288" r:id="rId1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971"/>
    <a:srgbClr val="1B4368"/>
    <a:srgbClr val="CC3A4B"/>
    <a:srgbClr val="1B4367"/>
    <a:srgbClr val="504D47"/>
    <a:srgbClr val="ED7D31"/>
    <a:srgbClr val="1D4865"/>
    <a:srgbClr val="51B3CD"/>
    <a:srgbClr val="83C2DB"/>
    <a:srgbClr val="298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04" y="96"/>
      </p:cViewPr>
      <p:guideLst>
        <p:guide orient="horz" pos="1679"/>
        <p:guide pos="29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771140" y="1967230"/>
            <a:ext cx="6290310" cy="683895"/>
          </a:xfrm>
          <a:prstGeom prst="rect">
            <a:avLst/>
          </a:prstGeom>
          <a:noFill/>
        </p:spPr>
        <p:txBody>
          <a:bodyPr wrap="square" lIns="68580" tIns="34290" rIns="68580" bIns="34290" rtlCol="0">
            <a:spAutoFit/>
          </a:bodyPr>
          <a:lstStyle/>
          <a:p>
            <a:pPr algn="ctr"/>
            <a:r>
              <a:rPr lang="zh-CN" altLang="en-US" sz="4000" b="1" dirty="0">
                <a:solidFill>
                  <a:srgbClr val="1B4367"/>
                </a:solidFill>
                <a:cs typeface="+mn-ea"/>
                <a:sym typeface="+mn-lt"/>
              </a:rPr>
              <a:t>用户行为分析调研</a:t>
            </a:r>
            <a:endParaRPr lang="zh-CN" altLang="en-US" sz="4000" b="1" dirty="0">
              <a:solidFill>
                <a:srgbClr val="1B4367"/>
              </a:solidFill>
              <a:cs typeface="+mn-ea"/>
              <a:sym typeface="+mn-lt"/>
            </a:endParaRPr>
          </a:p>
        </p:txBody>
      </p:sp>
      <p:sp>
        <p:nvSpPr>
          <p:cNvPr id="9" name="文本框 8"/>
          <p:cNvSpPr txBox="1"/>
          <p:nvPr/>
        </p:nvSpPr>
        <p:spPr>
          <a:xfrm>
            <a:off x="3884930" y="2689225"/>
            <a:ext cx="4631055" cy="314325"/>
          </a:xfrm>
          <a:prstGeom prst="rect">
            <a:avLst/>
          </a:prstGeom>
          <a:noFill/>
        </p:spPr>
        <p:txBody>
          <a:bodyPr wrap="square" lIns="68580" tIns="34290" rIns="68580" bIns="34290" rtlCol="0">
            <a:spAutoFit/>
          </a:bodyPr>
          <a:lstStyle/>
          <a:p>
            <a:pPr lvl="0" algn="ctr" eaLnBrk="0" latinLnBrk="0" hangingPunct="0"/>
            <a:r>
              <a:rPr sz="1600" dirty="0">
                <a:solidFill>
                  <a:srgbClr val="1B4367"/>
                </a:solidFill>
                <a:cs typeface="+mn-ea"/>
                <a:sym typeface="+mn-lt"/>
              </a:rPr>
              <a:t>User behavior analysis survey</a:t>
            </a:r>
            <a:endParaRPr sz="1600" dirty="0">
              <a:solidFill>
                <a:srgbClr val="1B4367"/>
              </a:solidFill>
              <a:cs typeface="+mn-ea"/>
              <a:sym typeface="+mn-lt"/>
            </a:endParaRPr>
          </a:p>
        </p:txBody>
      </p:sp>
      <p:sp>
        <p:nvSpPr>
          <p:cNvPr id="121" name="TextBox 120"/>
          <p:cNvSpPr txBox="1"/>
          <p:nvPr/>
        </p:nvSpPr>
        <p:spPr>
          <a:xfrm>
            <a:off x="4286885" y="3086735"/>
            <a:ext cx="3408680" cy="305406"/>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汇报人</a:t>
            </a:r>
            <a:r>
              <a:rPr lang="zh-CN" altLang="en-US" sz="1200" dirty="0" smtClean="0">
                <a:solidFill>
                  <a:schemeClr val="bg1"/>
                </a:solidFill>
                <a:cs typeface="+mn-ea"/>
                <a:sym typeface="+mn-lt"/>
              </a:rPr>
              <a:t>：王浩       </a:t>
            </a:r>
            <a:r>
              <a:rPr lang="zh-CN" altLang="en-US" sz="1200" dirty="0">
                <a:solidFill>
                  <a:schemeClr val="bg1"/>
                </a:solidFill>
                <a:cs typeface="+mn-ea"/>
                <a:sym typeface="+mn-lt"/>
              </a:rPr>
              <a:t>汇报时间：</a:t>
            </a:r>
            <a:r>
              <a:rPr lang="en-US" altLang="zh-CN" sz="1200" dirty="0">
                <a:solidFill>
                  <a:schemeClr val="bg1"/>
                </a:solidFill>
                <a:cs typeface="+mn-ea"/>
                <a:sym typeface="+mn-lt"/>
              </a:rPr>
              <a:t>2021</a:t>
            </a:r>
            <a:r>
              <a:rPr lang="zh-CN" altLang="en-US" sz="1200" dirty="0">
                <a:solidFill>
                  <a:schemeClr val="bg1"/>
                </a:solidFill>
                <a:cs typeface="+mn-ea"/>
                <a:sym typeface="+mn-lt"/>
              </a:rPr>
              <a:t>年</a:t>
            </a:r>
            <a:r>
              <a:rPr lang="en-US" altLang="zh-CN" sz="1200" dirty="0">
                <a:solidFill>
                  <a:schemeClr val="bg1"/>
                </a:solidFill>
                <a:cs typeface="+mn-ea"/>
                <a:sym typeface="+mn-lt"/>
              </a:rPr>
              <a:t>06</a:t>
            </a:r>
            <a:r>
              <a:rPr lang="zh-CN" altLang="en-US" sz="1200" dirty="0">
                <a:solidFill>
                  <a:schemeClr val="bg1"/>
                </a:solidFill>
                <a:cs typeface="+mn-ea"/>
                <a:sym typeface="+mn-lt"/>
              </a:rPr>
              <a:t>月</a:t>
            </a:r>
            <a:r>
              <a:rPr lang="en-US" altLang="zh-CN" sz="1200" dirty="0">
                <a:solidFill>
                  <a:schemeClr val="bg1"/>
                </a:solidFill>
                <a:cs typeface="+mn-ea"/>
                <a:sym typeface="+mn-lt"/>
              </a:rPr>
              <a:t>xx</a:t>
            </a:r>
            <a:r>
              <a:rPr lang="zh-CN" altLang="en-US" sz="1200" dirty="0">
                <a:solidFill>
                  <a:schemeClr val="bg1"/>
                </a:solidFill>
                <a:cs typeface="+mn-ea"/>
                <a:sym typeface="+mn-lt"/>
              </a:rPr>
              <a:t>日</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prism isContent="1"/>
      </p:transition>
    </mc:Choice>
    <mc:Fallback>
      <p:transition>
        <p:fade/>
      </p:transition>
    </mc:Fallback>
  </mc:AlternateContent>
  <p:timing>
    <p:tnLst>
      <p:par>
        <p:cTn id="1" dur="indefinite" restart="never" nodeType="tmRoot"/>
      </p:par>
    </p:tnLst>
    <p:bldLst>
      <p:bldP spid="7" grpId="0"/>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面向营销</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应用与改进</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4835" y="3052445"/>
            <a:ext cx="7887335" cy="1043940"/>
            <a:chOff x="943429" y="3296507"/>
            <a:chExt cx="10309654" cy="1364343"/>
          </a:xfrm>
        </p:grpSpPr>
        <p:sp>
          <p:nvSpPr>
            <p:cNvPr id="16" name="圆角矩形 19"/>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17" name="五边形 20"/>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p:cNvSpPr txBox="1"/>
            <p:nvPr/>
          </p:nvSpPr>
          <p:spPr>
            <a:xfrm>
              <a:off x="2594335" y="3346301"/>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W Liang等人提出的基于室内客户的跟踪数据来检测用户到达的热点区域，来找到最佳的广告牌位置。H Shi等人利用聚类算法和因子分解分析用户移动信息，来完成对用户推荐位置的任务</a:t>
              </a:r>
              <a:endParaRPr lang="zh-CN" altLang="en-US" sz="1400" b="1" dirty="0">
                <a:solidFill>
                  <a:srgbClr val="555555"/>
                </a:solidFill>
                <a:cs typeface="+mn-ea"/>
                <a:sym typeface="+mn-lt"/>
              </a:endParaRPr>
            </a:p>
          </p:txBody>
        </p:sp>
        <p:sp>
          <p:nvSpPr>
            <p:cNvPr id="19" name="椭圆 18"/>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0" name="组合 19"/>
            <p:cNvGrpSpPr/>
            <p:nvPr/>
          </p:nvGrpSpPr>
          <p:grpSpPr>
            <a:xfrm>
              <a:off x="1684443" y="3731869"/>
              <a:ext cx="516444" cy="493618"/>
              <a:chOff x="9682163" y="5963443"/>
              <a:chExt cx="574675" cy="549275"/>
            </a:xfrm>
            <a:solidFill>
              <a:schemeClr val="bg1"/>
            </a:solidFill>
          </p:grpSpPr>
          <p:sp>
            <p:nvSpPr>
              <p:cNvPr id="21" name="Freeform 864"/>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2" name="Freeform 865"/>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3"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4" name="Freeform 867"/>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5" name="Freeform 868"/>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6" name="Freeform 869"/>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grpSp>
        <p:nvGrpSpPr>
          <p:cNvPr id="28" name="组合 27"/>
          <p:cNvGrpSpPr/>
          <p:nvPr/>
        </p:nvGrpSpPr>
        <p:grpSpPr>
          <a:xfrm>
            <a:off x="584835" y="1461135"/>
            <a:ext cx="7887335" cy="1043940"/>
            <a:chOff x="943429" y="1743479"/>
            <a:chExt cx="10309654" cy="1364343"/>
          </a:xfrm>
        </p:grpSpPr>
        <p:sp>
          <p:nvSpPr>
            <p:cNvPr id="29" name="圆角矩形 32"/>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30" name="五边形 33"/>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p:cNvSpPr txBox="1"/>
            <p:nvPr/>
          </p:nvSpPr>
          <p:spPr>
            <a:xfrm>
              <a:off x="2594335" y="1767546"/>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Laishram A等人提出的利用遗传算法来改进协同过滤，改进了协同过滤中的有效预测评分。S Feng等人提出的将用户社交网络融合到推荐推荐商品的模型中来加强模型可以更好执行群体推荐</a:t>
              </a:r>
              <a:endParaRPr lang="zh-CN" altLang="en-US" sz="1400" b="1" dirty="0">
                <a:solidFill>
                  <a:srgbClr val="555555"/>
                </a:solidFill>
                <a:cs typeface="+mn-ea"/>
                <a:sym typeface="+mn-lt"/>
              </a:endParaRPr>
            </a:p>
          </p:txBody>
        </p:sp>
        <p:sp>
          <p:nvSpPr>
            <p:cNvPr id="32" name="椭圆 31"/>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 name="组合 1"/>
            <p:cNvGrpSpPr/>
            <p:nvPr/>
          </p:nvGrpSpPr>
          <p:grpSpPr>
            <a:xfrm>
              <a:off x="1682667" y="2126248"/>
              <a:ext cx="522298" cy="598804"/>
              <a:chOff x="2033588" y="4343400"/>
              <a:chExt cx="563563" cy="646113"/>
            </a:xfrm>
            <a:solidFill>
              <a:schemeClr val="bg1"/>
            </a:solidFill>
          </p:grpSpPr>
          <p:sp>
            <p:nvSpPr>
              <p:cNvPr id="34"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5"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6" name="Freeform 318"/>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 name="Freeform 319"/>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8" name="Freeform 320"/>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9" name="Freeform 321"/>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0" name="Freeform 322"/>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1" name="Freeform 323"/>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2" name="Freeform 324"/>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3" name="Freeform 325"/>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4" name="Freeform 326"/>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5" name="Freeform 327"/>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6" name="Freeform 328"/>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7" name="Freeform 329"/>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8" name="Freeform 330"/>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9"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50"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a:t>
            </a:r>
            <a:r>
              <a:rPr lang="en-US" altLang="zh-CN" sz="1700" b="1" dirty="0">
                <a:solidFill>
                  <a:srgbClr val="1B4367"/>
                </a:solidFill>
                <a:cs typeface="+mn-ea"/>
                <a:sym typeface="+mn-lt"/>
              </a:rPr>
              <a:t>web</a:t>
            </a:r>
            <a:r>
              <a:rPr lang="zh-CN" altLang="en-US" sz="1700" b="1" dirty="0">
                <a:solidFill>
                  <a:srgbClr val="1B4367"/>
                </a:solidFill>
                <a:cs typeface="+mn-ea"/>
                <a:sym typeface="+mn-lt"/>
              </a:rPr>
              <a:t>导航</a:t>
            </a:r>
            <a:r>
              <a:rPr lang="zh-CN" altLang="en-US" sz="1700" b="1" dirty="0">
                <a:solidFill>
                  <a:srgbClr val="1B4367"/>
                </a:solidFill>
                <a:cs typeface="+mn-ea"/>
                <a:sym typeface="+mn-lt"/>
              </a:rPr>
              <a:t>服务</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搜索引擎的</a:t>
            </a: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搜索实体推荐</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588645" y="1254125"/>
            <a:ext cx="3662045" cy="473710"/>
            <a:chOff x="1050204" y="1751161"/>
            <a:chExt cx="4482124" cy="657989"/>
          </a:xfrm>
        </p:grpSpPr>
        <p:sp>
          <p:nvSpPr>
            <p:cNvPr id="73" name="矩形 72"/>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74" name="矩形 73"/>
            <p:cNvSpPr/>
            <p:nvPr/>
          </p:nvSpPr>
          <p:spPr>
            <a:xfrm>
              <a:off x="2284401" y="1846420"/>
              <a:ext cx="3048963" cy="466590"/>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实体发现</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grpSp>
        <p:nvGrpSpPr>
          <p:cNvPr id="75" name="组合 74"/>
          <p:cNvGrpSpPr/>
          <p:nvPr/>
        </p:nvGrpSpPr>
        <p:grpSpPr>
          <a:xfrm>
            <a:off x="4410075" y="1276985"/>
            <a:ext cx="460375" cy="460375"/>
            <a:chOff x="6588983" y="2230703"/>
            <a:chExt cx="533400" cy="533400"/>
          </a:xfrm>
        </p:grpSpPr>
        <p:sp>
          <p:nvSpPr>
            <p:cNvPr id="76" name="椭圆 75"/>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77" name="矩形 76"/>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01</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79" name="矩形 78"/>
          <p:cNvSpPr/>
          <p:nvPr/>
        </p:nvSpPr>
        <p:spPr>
          <a:xfrm>
            <a:off x="4715510" y="4294505"/>
            <a:ext cx="3662045" cy="473710"/>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nvGrpSpPr>
          <p:cNvPr id="81" name="组合 80"/>
          <p:cNvGrpSpPr/>
          <p:nvPr/>
        </p:nvGrpSpPr>
        <p:grpSpPr>
          <a:xfrm>
            <a:off x="4466590" y="4316730"/>
            <a:ext cx="460375" cy="460375"/>
            <a:chOff x="6588983" y="2230703"/>
            <a:chExt cx="533400" cy="533400"/>
          </a:xfrm>
        </p:grpSpPr>
        <p:sp>
          <p:nvSpPr>
            <p:cNvPr id="82" name="椭圆 81"/>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83" name="矩形 82"/>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02</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84" name="矩形 83"/>
          <p:cNvSpPr/>
          <p:nvPr/>
        </p:nvSpPr>
        <p:spPr>
          <a:xfrm>
            <a:off x="5739765" y="4363085"/>
            <a:ext cx="2491105" cy="335915"/>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实体</a:t>
            </a:r>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排序</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16" name="矩形 23"/>
          <p:cNvSpPr>
            <a:spLocks noChangeArrowheads="1"/>
          </p:cNvSpPr>
          <p:nvPr/>
        </p:nvSpPr>
        <p:spPr bwMode="auto">
          <a:xfrm>
            <a:off x="161925" y="2300605"/>
            <a:ext cx="4171315" cy="1847215"/>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2" name="矩形 23"/>
          <p:cNvSpPr>
            <a:spLocks noChangeArrowheads="1"/>
          </p:cNvSpPr>
          <p:nvPr/>
        </p:nvSpPr>
        <p:spPr bwMode="auto">
          <a:xfrm>
            <a:off x="4646930" y="2301240"/>
            <a:ext cx="4355465" cy="1847215"/>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3" name="文本框 2"/>
          <p:cNvSpPr txBox="1"/>
          <p:nvPr/>
        </p:nvSpPr>
        <p:spPr>
          <a:xfrm>
            <a:off x="224790" y="2424430"/>
            <a:ext cx="4045585" cy="147637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b="1" dirty="0">
                <a:solidFill>
                  <a:schemeClr val="bg1"/>
                </a:solidFill>
                <a:cs typeface="+mn-ea"/>
              </a:rPr>
              <a:t>基于知识图谱发现实体的方法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基于搜索日志的发现方法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基于网页文档的发现方法</a:t>
            </a:r>
            <a:endParaRPr lang="zh-CN" altLang="en-US" sz="2000"/>
          </a:p>
        </p:txBody>
      </p:sp>
      <p:sp>
        <p:nvSpPr>
          <p:cNvPr id="4" name="文本框 3"/>
          <p:cNvSpPr txBox="1"/>
          <p:nvPr/>
        </p:nvSpPr>
        <p:spPr>
          <a:xfrm>
            <a:off x="4646930" y="2424430"/>
            <a:ext cx="4525010" cy="147637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b="1" dirty="0">
                <a:solidFill>
                  <a:schemeClr val="bg1"/>
                </a:solidFill>
                <a:cs typeface="+mn-ea"/>
              </a:rPr>
              <a:t>基于查询的排序方法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基于查询和用户偏好的排序方法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基于查询和上下文信息的排序方法</a:t>
            </a:r>
            <a:endParaRPr lang="zh-CN" altLang="en-US" sz="2000" b="1" dirty="0">
              <a:solidFill>
                <a:schemeClr val="bg1"/>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a:t>
            </a:r>
            <a:r>
              <a:rPr lang="en-US" altLang="zh-CN" sz="1700" b="1" dirty="0">
                <a:solidFill>
                  <a:srgbClr val="1B4367"/>
                </a:solidFill>
                <a:cs typeface="+mn-ea"/>
                <a:sym typeface="+mn-lt"/>
              </a:rPr>
              <a:t>web</a:t>
            </a:r>
            <a:endParaRPr lang="en-US" altLang="zh-CN"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应用与改进</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4835" y="3052445"/>
            <a:ext cx="7887335" cy="1043940"/>
            <a:chOff x="943429" y="3296507"/>
            <a:chExt cx="10309654" cy="1364343"/>
          </a:xfrm>
        </p:grpSpPr>
        <p:sp>
          <p:nvSpPr>
            <p:cNvPr id="16" name="圆角矩形 19"/>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17" name="五边形 20"/>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p:cNvSpPr txBox="1"/>
            <p:nvPr/>
          </p:nvSpPr>
          <p:spPr>
            <a:xfrm>
              <a:off x="2594335" y="3557094"/>
              <a:ext cx="6783737" cy="844001"/>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Y Yang提出通过用户的网页浏览行为建立用户档案来捕获用户行为模式的强度以便更好地识别用户。</a:t>
              </a:r>
              <a:endParaRPr lang="zh-CN" altLang="en-US" sz="1400" b="1" dirty="0">
                <a:solidFill>
                  <a:srgbClr val="555555"/>
                </a:solidFill>
                <a:cs typeface="+mn-ea"/>
                <a:sym typeface="+mn-lt"/>
              </a:endParaRPr>
            </a:p>
          </p:txBody>
        </p:sp>
        <p:sp>
          <p:nvSpPr>
            <p:cNvPr id="19" name="椭圆 18"/>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0" name="组合 19"/>
            <p:cNvGrpSpPr/>
            <p:nvPr/>
          </p:nvGrpSpPr>
          <p:grpSpPr>
            <a:xfrm>
              <a:off x="1684443" y="3731869"/>
              <a:ext cx="516444" cy="493618"/>
              <a:chOff x="9682163" y="5963443"/>
              <a:chExt cx="574675" cy="549275"/>
            </a:xfrm>
            <a:solidFill>
              <a:schemeClr val="bg1"/>
            </a:solidFill>
          </p:grpSpPr>
          <p:sp>
            <p:nvSpPr>
              <p:cNvPr id="21" name="Freeform 864"/>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2" name="Freeform 865"/>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3"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4" name="Freeform 867"/>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5" name="Freeform 868"/>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6" name="Freeform 869"/>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grpSp>
        <p:nvGrpSpPr>
          <p:cNvPr id="28" name="组合 27"/>
          <p:cNvGrpSpPr/>
          <p:nvPr/>
        </p:nvGrpSpPr>
        <p:grpSpPr>
          <a:xfrm>
            <a:off x="584835" y="1461135"/>
            <a:ext cx="7887335" cy="1043940"/>
            <a:chOff x="943429" y="1743479"/>
            <a:chExt cx="10309654" cy="1364343"/>
          </a:xfrm>
        </p:grpSpPr>
        <p:sp>
          <p:nvSpPr>
            <p:cNvPr id="29" name="圆角矩形 32"/>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30" name="五边形 33"/>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p:cNvSpPr txBox="1"/>
            <p:nvPr/>
          </p:nvSpPr>
          <p:spPr>
            <a:xfrm>
              <a:off x="2594335" y="1767546"/>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在用户识别方面，Haidar R等人基于网站中用户实际的导航数据针对特定的网站构建分类器。分类器使用增强决策树分类模型会随着机器人的发展定期进行重新训练来学习新的假设。</a:t>
              </a:r>
              <a:endParaRPr lang="zh-CN" altLang="en-US" sz="1400" b="1" dirty="0">
                <a:solidFill>
                  <a:srgbClr val="555555"/>
                </a:solidFill>
                <a:cs typeface="+mn-ea"/>
                <a:sym typeface="+mn-lt"/>
              </a:endParaRPr>
            </a:p>
          </p:txBody>
        </p:sp>
        <p:sp>
          <p:nvSpPr>
            <p:cNvPr id="32" name="椭圆 31"/>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 name="组合 1"/>
            <p:cNvGrpSpPr/>
            <p:nvPr/>
          </p:nvGrpSpPr>
          <p:grpSpPr>
            <a:xfrm>
              <a:off x="1682667" y="2126248"/>
              <a:ext cx="522298" cy="598804"/>
              <a:chOff x="2033588" y="4343400"/>
              <a:chExt cx="563563" cy="646113"/>
            </a:xfrm>
            <a:solidFill>
              <a:schemeClr val="bg1"/>
            </a:solidFill>
          </p:grpSpPr>
          <p:sp>
            <p:nvSpPr>
              <p:cNvPr id="34"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5"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6" name="Freeform 318"/>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 name="Freeform 319"/>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8" name="Freeform 320"/>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9" name="Freeform 321"/>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0" name="Freeform 322"/>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1" name="Freeform 323"/>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2" name="Freeform 324"/>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3" name="Freeform 325"/>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4" name="Freeform 326"/>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5" name="Freeform 327"/>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6" name="Freeform 328"/>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7" name="Freeform 329"/>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8" name="Freeform 330"/>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9"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50"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异构内存</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499235" y="1413510"/>
            <a:ext cx="5789245" cy="3143885"/>
            <a:chOff x="3963317" y="1323782"/>
            <a:chExt cx="4500670" cy="2370696"/>
          </a:xfrm>
        </p:grpSpPr>
        <p:cxnSp>
          <p:nvCxnSpPr>
            <p:cNvPr id="3" name="Straight Connector 4"/>
            <p:cNvCxnSpPr/>
            <p:nvPr/>
          </p:nvCxnSpPr>
          <p:spPr>
            <a:xfrm>
              <a:off x="3963317" y="1323782"/>
              <a:ext cx="0" cy="237069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006287" y="1758309"/>
              <a:ext cx="4457700" cy="933450"/>
              <a:chOff x="4006287" y="1758309"/>
              <a:chExt cx="4457700" cy="933450"/>
            </a:xfrm>
          </p:grpSpPr>
          <p:sp>
            <p:nvSpPr>
              <p:cNvPr id="9" name="Line 18"/>
              <p:cNvSpPr>
                <a:spLocks noChangeShapeType="1"/>
              </p:cNvSpPr>
              <p:nvPr/>
            </p:nvSpPr>
            <p:spPr bwMode="auto">
              <a:xfrm>
                <a:off x="4006287" y="1758309"/>
                <a:ext cx="4457700" cy="0"/>
              </a:xfrm>
              <a:prstGeom prst="line">
                <a:avLst/>
              </a:prstGeom>
              <a:noFill/>
              <a:ln w="19050" cap="rnd">
                <a:solidFill>
                  <a:schemeClr val="tx1"/>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sp>
            <p:nvSpPr>
              <p:cNvPr id="10" name="Line 19"/>
              <p:cNvSpPr>
                <a:spLocks noChangeShapeType="1"/>
              </p:cNvSpPr>
              <p:nvPr/>
            </p:nvSpPr>
            <p:spPr bwMode="auto">
              <a:xfrm>
                <a:off x="4006287" y="2691759"/>
                <a:ext cx="4457700" cy="0"/>
              </a:xfrm>
              <a:prstGeom prst="line">
                <a:avLst/>
              </a:prstGeom>
              <a:noFill/>
              <a:ln w="19050" cap="rnd">
                <a:solidFill>
                  <a:schemeClr val="tx1"/>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grpSp>
      </p:grpSp>
      <p:sp>
        <p:nvSpPr>
          <p:cNvPr id="13" name="Rectangle 12"/>
          <p:cNvSpPr/>
          <p:nvPr/>
        </p:nvSpPr>
        <p:spPr>
          <a:xfrm>
            <a:off x="2335804" y="2201252"/>
            <a:ext cx="4953311" cy="829945"/>
          </a:xfrm>
          <a:prstGeom prst="rect">
            <a:avLst/>
          </a:prstGeom>
        </p:spPr>
        <p:txBody>
          <a:bodyPr wrap="square" lIns="68580" tIns="34290" rIns="68580" bIns="34290">
            <a:spAutoFit/>
          </a:bodyPr>
          <a:lstStyle/>
          <a:p>
            <a:pPr>
              <a:lnSpc>
                <a:spcPct val="150000"/>
              </a:lnSpc>
            </a:pPr>
            <a:r>
              <a:rPr lang="zh-CN" altLang="en-US" sz="1100" dirty="0">
                <a:solidFill>
                  <a:srgbClr val="555555"/>
                </a:solidFill>
                <a:cs typeface="+mn-ea"/>
                <a:sym typeface="+mn-lt"/>
              </a:rPr>
              <a:t>通过将DRAM和NVM放在同一个地址空间内，实现了DRAM与NVM的平行架构的异构内存系统。利用多级队列</a:t>
            </a:r>
            <a:r>
              <a:rPr lang="en-US" altLang="zh-CN" sz="1100" dirty="0">
                <a:solidFill>
                  <a:srgbClr val="555555"/>
                </a:solidFill>
                <a:cs typeface="+mn-ea"/>
                <a:sym typeface="+mn-lt"/>
              </a:rPr>
              <a:t>(LRU</a:t>
            </a:r>
            <a:r>
              <a:rPr lang="zh-CN" altLang="en-US" sz="1100" dirty="0">
                <a:solidFill>
                  <a:srgbClr val="555555"/>
                </a:solidFill>
                <a:cs typeface="+mn-ea"/>
                <a:sym typeface="+mn-lt"/>
              </a:rPr>
              <a:t>队列</a:t>
            </a:r>
            <a:r>
              <a:rPr lang="en-US" altLang="zh-CN" sz="1100" dirty="0">
                <a:solidFill>
                  <a:srgbClr val="555555"/>
                </a:solidFill>
                <a:cs typeface="+mn-ea"/>
                <a:sym typeface="+mn-lt"/>
              </a:rPr>
              <a:t>)</a:t>
            </a:r>
            <a:r>
              <a:rPr lang="zh-CN" altLang="en-US" sz="1100" dirty="0">
                <a:solidFill>
                  <a:srgbClr val="555555"/>
                </a:solidFill>
                <a:cs typeface="+mn-ea"/>
                <a:sym typeface="+mn-lt"/>
              </a:rPr>
              <a:t>，将频繁修改的页面放入DRAM，将不频繁修改的页面放入NVM。</a:t>
            </a:r>
            <a:endParaRPr lang="zh-CN" altLang="en-US" sz="1100" dirty="0">
              <a:solidFill>
                <a:srgbClr val="555555"/>
              </a:solidFill>
              <a:cs typeface="+mn-ea"/>
              <a:sym typeface="+mn-lt"/>
            </a:endParaRPr>
          </a:p>
        </p:txBody>
      </p:sp>
      <p:sp>
        <p:nvSpPr>
          <p:cNvPr id="14" name="Rectangle 13"/>
          <p:cNvSpPr/>
          <p:nvPr/>
        </p:nvSpPr>
        <p:spPr>
          <a:xfrm>
            <a:off x="2308384" y="1188711"/>
            <a:ext cx="4980095" cy="575945"/>
          </a:xfrm>
          <a:prstGeom prst="rect">
            <a:avLst/>
          </a:prstGeom>
        </p:spPr>
        <p:txBody>
          <a:bodyPr wrap="square" lIns="68580" tIns="34290" rIns="68580" bIns="34290">
            <a:spAutoFit/>
          </a:bodyPr>
          <a:lstStyle/>
          <a:p>
            <a:pPr>
              <a:lnSpc>
                <a:spcPct val="150000"/>
              </a:lnSpc>
            </a:pPr>
            <a:r>
              <a:rPr lang="zh-CN" altLang="en-US" sz="1100" dirty="0">
                <a:solidFill>
                  <a:srgbClr val="555555"/>
                </a:solidFill>
                <a:cs typeface="+mn-ea"/>
                <a:sym typeface="+mn-lt"/>
              </a:rPr>
              <a:t>设计了拥有小容量DRAM缓存和大容量NVM的异构内存系统。这个系统有效地弥补了NVM访问速度慢的不足，更有利于充分发挥NVM的优势。</a:t>
            </a:r>
            <a:endParaRPr lang="zh-CN" altLang="en-US" sz="1100" dirty="0">
              <a:solidFill>
                <a:srgbClr val="555555"/>
              </a:solidFill>
              <a:cs typeface="+mn-ea"/>
              <a:sym typeface="+mn-lt"/>
            </a:endParaRPr>
          </a:p>
        </p:txBody>
      </p:sp>
      <p:grpSp>
        <p:nvGrpSpPr>
          <p:cNvPr id="17" name="Group 24"/>
          <p:cNvGrpSpPr/>
          <p:nvPr/>
        </p:nvGrpSpPr>
        <p:grpSpPr>
          <a:xfrm>
            <a:off x="895733" y="1175922"/>
            <a:ext cx="1318819" cy="652340"/>
            <a:chOff x="2187746" y="2123279"/>
            <a:chExt cx="1927113" cy="1931011"/>
          </a:xfrm>
        </p:grpSpPr>
        <p:sp>
          <p:nvSpPr>
            <p:cNvPr id="18"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19"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20" name="椭圆 80"/>
            <p:cNvSpPr/>
            <p:nvPr/>
          </p:nvSpPr>
          <p:spPr bwMode="auto">
            <a:xfrm>
              <a:off x="2246203" y="2390194"/>
              <a:ext cx="1800103" cy="1394724"/>
            </a:xfrm>
            <a:prstGeom prst="roundRect">
              <a:avLst/>
            </a:prstGeom>
            <a:solidFill>
              <a:srgbClr val="1B436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fontAlgn="base" hangingPunct="1">
                <a:spcBef>
                  <a:spcPct val="0"/>
                </a:spcBef>
                <a:spcAft>
                  <a:spcPct val="0"/>
                </a:spcAft>
                <a:defRPr/>
              </a:pPr>
              <a:r>
                <a:rPr lang="zh-CN" altLang="en-US" sz="1200" b="1" kern="0" dirty="0">
                  <a:solidFill>
                    <a:srgbClr val="FFFFFF"/>
                  </a:solidFill>
                  <a:latin typeface="+mn-lt"/>
                  <a:ea typeface="+mn-ea"/>
                  <a:cs typeface="+mn-ea"/>
                  <a:sym typeface="+mn-lt"/>
                </a:rPr>
                <a:t>Mladenov R</a:t>
              </a:r>
              <a:endParaRPr lang="zh-CN" altLang="en-US" sz="1200" b="1" kern="0" dirty="0">
                <a:solidFill>
                  <a:srgbClr val="FFFFFF"/>
                </a:solidFill>
                <a:latin typeface="+mn-lt"/>
                <a:ea typeface="+mn-ea"/>
                <a:cs typeface="+mn-ea"/>
                <a:sym typeface="+mn-lt"/>
              </a:endParaRPr>
            </a:p>
          </p:txBody>
        </p:sp>
      </p:grpSp>
      <p:grpSp>
        <p:nvGrpSpPr>
          <p:cNvPr id="21" name="Group 28"/>
          <p:cNvGrpSpPr/>
          <p:nvPr/>
        </p:nvGrpSpPr>
        <p:grpSpPr>
          <a:xfrm>
            <a:off x="893828" y="2283256"/>
            <a:ext cx="1309315" cy="652340"/>
            <a:chOff x="2187746" y="2123279"/>
            <a:chExt cx="1927113" cy="1931011"/>
          </a:xfrm>
        </p:grpSpPr>
        <p:sp>
          <p:nvSpPr>
            <p:cNvPr id="22"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23"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grpSp>
      <p:sp>
        <p:nvSpPr>
          <p:cNvPr id="34" name="椭圆 80"/>
          <p:cNvSpPr/>
          <p:nvPr/>
        </p:nvSpPr>
        <p:spPr bwMode="auto">
          <a:xfrm>
            <a:off x="939548" y="2380517"/>
            <a:ext cx="1231900" cy="471170"/>
          </a:xfrm>
          <a:prstGeom prst="roundRect">
            <a:avLst/>
          </a:prstGeom>
          <a:solidFill>
            <a:srgbClr val="CC3A4B"/>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fontAlgn="base" hangingPunct="1">
              <a:spcBef>
                <a:spcPct val="0"/>
              </a:spcBef>
              <a:spcAft>
                <a:spcPct val="0"/>
              </a:spcAft>
              <a:defRPr/>
            </a:pPr>
            <a:r>
              <a:rPr lang="zh-CN" altLang="en-US" sz="1200" b="1" kern="0" dirty="0">
                <a:solidFill>
                  <a:srgbClr val="FFFFFF"/>
                </a:solidFill>
                <a:latin typeface="+mn-lt"/>
                <a:ea typeface="+mn-ea"/>
                <a:cs typeface="+mn-ea"/>
                <a:sym typeface="+mn-lt"/>
              </a:rPr>
              <a:t>Zhang W</a:t>
            </a:r>
            <a:endParaRPr lang="zh-CN" altLang="en-US" sz="1200" b="1" kern="0" dirty="0">
              <a:solidFill>
                <a:srgbClr val="FFFFFF"/>
              </a:solidFill>
              <a:latin typeface="+mn-lt"/>
              <a:ea typeface="+mn-ea"/>
              <a:cs typeface="+mn-ea"/>
              <a:sym typeface="+mn-lt"/>
            </a:endParaRPr>
          </a:p>
        </p:txBody>
      </p:sp>
      <p:sp>
        <p:nvSpPr>
          <p:cNvPr id="4" name="Rectangle 12"/>
          <p:cNvSpPr/>
          <p:nvPr/>
        </p:nvSpPr>
        <p:spPr>
          <a:xfrm>
            <a:off x="2345964" y="3309962"/>
            <a:ext cx="4953311" cy="1083945"/>
          </a:xfrm>
          <a:prstGeom prst="rect">
            <a:avLst/>
          </a:prstGeom>
        </p:spPr>
        <p:txBody>
          <a:bodyPr wrap="square" lIns="68580" tIns="34290" rIns="68580" bIns="34290">
            <a:spAutoFit/>
          </a:bodyPr>
          <a:lstStyle/>
          <a:p>
            <a:pPr>
              <a:lnSpc>
                <a:spcPct val="150000"/>
              </a:lnSpc>
            </a:pPr>
            <a:r>
              <a:rPr lang="zh-CN" altLang="en-US" sz="1100" dirty="0">
                <a:solidFill>
                  <a:srgbClr val="555555"/>
                </a:solidFill>
                <a:cs typeface="+mn-ea"/>
                <a:sym typeface="+mn-lt"/>
              </a:rPr>
              <a:t>提出三种优化策略来降低异构内存的系统消耗。利用</a:t>
            </a:r>
            <a:r>
              <a:rPr lang="en-US" altLang="zh-CN" sz="1100" dirty="0">
                <a:solidFill>
                  <a:srgbClr val="555555"/>
                </a:solidFill>
                <a:cs typeface="+mn-ea"/>
                <a:sym typeface="+mn-lt"/>
              </a:rPr>
              <a:t>DRAM</a:t>
            </a:r>
            <a:r>
              <a:rPr lang="zh-CN" altLang="en-US" sz="1100" dirty="0">
                <a:solidFill>
                  <a:srgbClr val="555555"/>
                </a:solidFill>
                <a:cs typeface="+mn-ea"/>
                <a:sym typeface="+mn-lt"/>
              </a:rPr>
              <a:t>能耗动态监测机制减少</a:t>
            </a:r>
            <a:r>
              <a:rPr lang="en-US" altLang="zh-CN" sz="1100" dirty="0">
                <a:solidFill>
                  <a:srgbClr val="555555"/>
                </a:solidFill>
                <a:cs typeface="+mn-ea"/>
                <a:sym typeface="+mn-lt"/>
              </a:rPr>
              <a:t>DRAM</a:t>
            </a:r>
            <a:r>
              <a:rPr lang="zh-CN" altLang="en-US" sz="1100" dirty="0">
                <a:solidFill>
                  <a:srgbClr val="555555"/>
                </a:solidFill>
                <a:cs typeface="+mn-ea"/>
                <a:sym typeface="+mn-lt"/>
              </a:rPr>
              <a:t>刷新能耗；</a:t>
            </a:r>
            <a:r>
              <a:rPr lang="en-US" altLang="zh-CN" sz="1100" dirty="0">
                <a:solidFill>
                  <a:srgbClr val="555555"/>
                </a:solidFill>
                <a:cs typeface="+mn-ea"/>
                <a:sym typeface="+mn-lt"/>
              </a:rPr>
              <a:t>DRAM bypass</a:t>
            </a:r>
            <a:r>
              <a:rPr lang="zh-CN" altLang="en-US" sz="1100" dirty="0">
                <a:solidFill>
                  <a:srgbClr val="555555"/>
                </a:solidFill>
                <a:cs typeface="+mn-ea"/>
                <a:sym typeface="+mn-lt"/>
              </a:rPr>
              <a:t>机制将再次被访问到的数据当作热数据迁移到</a:t>
            </a:r>
            <a:r>
              <a:rPr lang="en-US" altLang="zh-CN" sz="1100" dirty="0">
                <a:solidFill>
                  <a:srgbClr val="555555"/>
                </a:solidFill>
                <a:cs typeface="+mn-ea"/>
                <a:sym typeface="+mn-lt"/>
              </a:rPr>
              <a:t>DRAM</a:t>
            </a:r>
            <a:r>
              <a:rPr lang="zh-CN" altLang="en-US" sz="1100" dirty="0">
                <a:solidFill>
                  <a:srgbClr val="555555"/>
                </a:solidFill>
                <a:cs typeface="+mn-ea"/>
                <a:sym typeface="+mn-lt"/>
              </a:rPr>
              <a:t>中；脏数据保持机制降低对</a:t>
            </a:r>
            <a:r>
              <a:rPr lang="en-US" altLang="zh-CN" sz="1100" dirty="0">
                <a:solidFill>
                  <a:srgbClr val="555555"/>
                </a:solidFill>
                <a:cs typeface="+mn-ea"/>
                <a:sym typeface="+mn-lt"/>
              </a:rPr>
              <a:t>NVM</a:t>
            </a:r>
            <a:r>
              <a:rPr lang="zh-CN" altLang="en-US" sz="1100" dirty="0">
                <a:solidFill>
                  <a:srgbClr val="555555"/>
                </a:solidFill>
                <a:cs typeface="+mn-ea"/>
                <a:sym typeface="+mn-lt"/>
              </a:rPr>
              <a:t>的写频次，进一步降低系统功耗。</a:t>
            </a:r>
            <a:endParaRPr lang="zh-CN" altLang="en-US" sz="1100" dirty="0">
              <a:solidFill>
                <a:srgbClr val="555555"/>
              </a:solidFill>
              <a:cs typeface="+mn-ea"/>
              <a:sym typeface="+mn-lt"/>
            </a:endParaRPr>
          </a:p>
        </p:txBody>
      </p:sp>
      <p:grpSp>
        <p:nvGrpSpPr>
          <p:cNvPr id="5" name="Group 28"/>
          <p:cNvGrpSpPr/>
          <p:nvPr/>
        </p:nvGrpSpPr>
        <p:grpSpPr>
          <a:xfrm>
            <a:off x="903988" y="3391966"/>
            <a:ext cx="1309315" cy="652340"/>
            <a:chOff x="2187746" y="2123279"/>
            <a:chExt cx="1927113" cy="1931011"/>
          </a:xfrm>
        </p:grpSpPr>
        <p:sp>
          <p:nvSpPr>
            <p:cNvPr id="6"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7"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grpSp>
      <p:sp>
        <p:nvSpPr>
          <p:cNvPr id="11" name="椭圆 80"/>
          <p:cNvSpPr/>
          <p:nvPr/>
        </p:nvSpPr>
        <p:spPr bwMode="auto">
          <a:xfrm>
            <a:off x="949708" y="3489227"/>
            <a:ext cx="1231900" cy="471170"/>
          </a:xfrm>
          <a:prstGeom prst="roundRect">
            <a:avLst/>
          </a:prstGeom>
          <a:solidFill>
            <a:srgbClr val="1B436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fontAlgn="base" hangingPunct="1">
              <a:spcBef>
                <a:spcPct val="0"/>
              </a:spcBef>
              <a:spcAft>
                <a:spcPct val="0"/>
              </a:spcAft>
              <a:defRPr/>
            </a:pPr>
            <a:r>
              <a:rPr lang="zh-CN" altLang="en-US" sz="1200" b="1" kern="0" dirty="0">
                <a:solidFill>
                  <a:srgbClr val="FFFFFF"/>
                </a:solidFill>
                <a:latin typeface="+mn-lt"/>
                <a:ea typeface="+mn-ea"/>
                <a:cs typeface="+mn-ea"/>
                <a:sym typeface="+mn-lt"/>
              </a:rPr>
              <a:t>Park H等人</a:t>
            </a:r>
            <a:endParaRPr lang="zh-CN" altLang="en-US" sz="1200" b="1" kern="0" dirty="0">
              <a:solidFill>
                <a:srgbClr val="FFFFFF"/>
              </a:solidFill>
              <a:latin typeface="+mn-lt"/>
              <a:ea typeface="+mn-ea"/>
              <a:cs typeface="+mn-ea"/>
              <a:sym typeface="+mn-lt"/>
            </a:endParaRPr>
          </a:p>
        </p:txBody>
      </p:sp>
      <p:sp>
        <p:nvSpPr>
          <p:cNvPr id="12" name="Line 19"/>
          <p:cNvSpPr>
            <a:spLocks noChangeShapeType="1"/>
          </p:cNvSpPr>
          <p:nvPr/>
        </p:nvSpPr>
        <p:spPr bwMode="auto">
          <a:xfrm>
            <a:off x="1564668" y="4362390"/>
            <a:ext cx="5733972" cy="0"/>
          </a:xfrm>
          <a:prstGeom prst="line">
            <a:avLst/>
          </a:prstGeom>
          <a:noFill/>
          <a:ln w="19050" cap="rnd">
            <a:solidFill>
              <a:schemeClr val="tx1"/>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p>
            <a:endParaRPr lang="en-US">
              <a:solidFill>
                <a:prstClr val="black"/>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22175" y="153863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6308" y="315933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结论</a:t>
            </a:r>
            <a:endParaRPr lang="zh-CN" altLang="en-US" sz="3400" b="1" dirty="0">
              <a:solidFill>
                <a:srgbClr val="1B4367"/>
              </a:solidFill>
              <a:cs typeface="+mn-ea"/>
              <a:sym typeface="+mn-lt"/>
            </a:endParaRPr>
          </a:p>
        </p:txBody>
      </p:sp>
      <p:sp>
        <p:nvSpPr>
          <p:cNvPr id="105" name="文本框 11"/>
          <p:cNvSpPr txBox="1"/>
          <p:nvPr/>
        </p:nvSpPr>
        <p:spPr>
          <a:xfrm>
            <a:off x="3716016" y="202462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gallery dir="l"/>
      </p:transition>
    </mc:Choice>
    <mc:Fallback>
      <p:transition>
        <p:fade/>
      </p:transition>
    </mc:Fallback>
  </mc:AlternateContent>
  <p:timing>
    <p:tnLst>
      <p:par>
        <p:cTn id="1" dur="indefinite" restart="never" nodeType="tmRoot"/>
      </p:par>
    </p:tnLst>
    <p:bldLst>
      <p:bldP spid="102" grpId="0" animBg="1"/>
      <p:bldP spid="103" grpId="0"/>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结论</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4" name="矩形 23"/>
          <p:cNvSpPr>
            <a:spLocks noChangeArrowheads="1"/>
          </p:cNvSpPr>
          <p:nvPr/>
        </p:nvSpPr>
        <p:spPr bwMode="auto">
          <a:xfrm>
            <a:off x="1231265" y="1301433"/>
            <a:ext cx="6894830" cy="2800350"/>
          </a:xfrm>
          <a:prstGeom prst="rect">
            <a:avLst/>
          </a:prstGeom>
          <a:solidFill>
            <a:srgbClr val="1B4367"/>
          </a:solidFill>
          <a:ln w="9525">
            <a:noFill/>
            <a:bevel/>
          </a:ln>
        </p:spPr>
        <p:txBody>
          <a:bodyPr lIns="68580" tIns="34290" rIns="68580" bIns="34290"/>
          <a:p>
            <a:pPr eaLnBrk="1" hangingPunct="1"/>
            <a:endParaRPr lang="zh-CN" altLang="en-US">
              <a:cs typeface="+mn-ea"/>
              <a:sym typeface="+mn-lt"/>
            </a:endParaRPr>
          </a:p>
        </p:txBody>
      </p:sp>
      <p:sp>
        <p:nvSpPr>
          <p:cNvPr id="45" name="文本框 44"/>
          <p:cNvSpPr txBox="1"/>
          <p:nvPr/>
        </p:nvSpPr>
        <p:spPr>
          <a:xfrm>
            <a:off x="1548130" y="1536700"/>
            <a:ext cx="6261100" cy="233045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p>
            <a:pPr algn="just" fontAlgn="auto">
              <a:lnSpc>
                <a:spcPct val="150000"/>
              </a:lnSpc>
            </a:pPr>
            <a:r>
              <a:rPr dirty="0">
                <a:solidFill>
                  <a:schemeClr val="bg1"/>
                </a:solidFill>
                <a:cs typeface="+mn-ea"/>
                <a:sym typeface="+mn-lt"/>
              </a:rPr>
              <a:t>在对用户行为进行分析时，往往离不开机器学习或深度学习技术。在此基础之上提出针对各种领域的研究模型和方法。基于学习的用户异常行为分析研究在建模算法和行为模式提取等方面都已经做了很多工作。基于点击流数据、日志数据和浏览信息等数据和对用户一些行为的统计数据的分析已经在推荐和识别用户等方面有所成果，不仅有基于电商，网络的推荐系统也有基于浏览器信息的web导航服务。但是目前基于搜索引擎的用户数据具有不完整性，因此需要在此基础之上提出更准确的方法</a:t>
            </a:r>
            <a:endParaRPr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3319"/>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用户行为分析介绍</a:t>
            </a:r>
            <a:endParaRPr lang="zh-CN" altLang="en-US" sz="1700" dirty="0">
              <a:solidFill>
                <a:schemeClr val="bg1"/>
              </a:solidFill>
              <a:cs typeface="+mn-ea"/>
              <a:sym typeface="+mn-lt"/>
            </a:endParaRPr>
          </a:p>
        </p:txBody>
      </p:sp>
      <p:grpSp>
        <p:nvGrpSpPr>
          <p:cNvPr id="2" name="组合 1"/>
          <p:cNvGrpSpPr/>
          <p:nvPr/>
        </p:nvGrpSpPr>
        <p:grpSpPr>
          <a:xfrm>
            <a:off x="5135755" y="13827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45032" y="2094697"/>
            <a:ext cx="2214693" cy="418859"/>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异常行为检测</a:t>
            </a:r>
            <a:endParaRPr lang="zh-CN" altLang="en-US" sz="1700" dirty="0">
              <a:solidFill>
                <a:schemeClr val="bg1"/>
              </a:solidFill>
              <a:cs typeface="+mn-ea"/>
              <a:sym typeface="+mn-lt"/>
            </a:endParaRPr>
          </a:p>
        </p:txBody>
      </p:sp>
      <p:grpSp>
        <p:nvGrpSpPr>
          <p:cNvPr id="80" name="组合 79"/>
          <p:cNvGrpSpPr/>
          <p:nvPr/>
        </p:nvGrpSpPr>
        <p:grpSpPr>
          <a:xfrm>
            <a:off x="5129405" y="2119333"/>
            <a:ext cx="478533" cy="393570"/>
            <a:chOff x="5633790"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33790"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214693" cy="390581"/>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面向服务改善</a:t>
            </a:r>
            <a:endParaRPr lang="zh-CN" altLang="en-US" sz="1700" dirty="0">
              <a:solidFill>
                <a:schemeClr val="bg1"/>
              </a:solidFill>
              <a:cs typeface="+mn-ea"/>
              <a:sym typeface="+mn-lt"/>
            </a:endParaRPr>
          </a:p>
        </p:txBody>
      </p:sp>
      <p:grpSp>
        <p:nvGrpSpPr>
          <p:cNvPr id="84" name="组合 83"/>
          <p:cNvGrpSpPr/>
          <p:nvPr/>
        </p:nvGrpSpPr>
        <p:grpSpPr>
          <a:xfrm>
            <a:off x="5129405" y="2811477"/>
            <a:ext cx="478533" cy="393570"/>
            <a:chOff x="5633790"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33790"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645032" y="3529785"/>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结论</a:t>
            </a:r>
            <a:endParaRPr lang="zh-CN" altLang="en-US" sz="1700" dirty="0">
              <a:solidFill>
                <a:schemeClr val="bg1"/>
              </a:solidFill>
              <a:cs typeface="+mn-ea"/>
              <a:sym typeface="+mn-lt"/>
            </a:endParaRPr>
          </a:p>
        </p:txBody>
      </p:sp>
      <p:grpSp>
        <p:nvGrpSpPr>
          <p:cNvPr id="88" name="组合 87"/>
          <p:cNvGrpSpPr/>
          <p:nvPr/>
        </p:nvGrpSpPr>
        <p:grpSpPr>
          <a:xfrm>
            <a:off x="5129405" y="3509971"/>
            <a:ext cx="478533" cy="393570"/>
            <a:chOff x="5633790"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33790"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prism isInverted="1"/>
      </p:transition>
    </mc:Choice>
    <mc:Fallback>
      <p:transition>
        <p:fade/>
      </p:transition>
    </mc:Fallback>
  </mc:AlternateContent>
  <p:timing>
    <p:tnLst>
      <p:par>
        <p:cTn id="1" dur="indefinite" restart="never" nodeType="tmRoot"/>
      </p:par>
    </p:tnLst>
    <p:bldLst>
      <p:bldP spid="11" grpId="0" animBg="1"/>
      <p:bldP spid="33" grpId="0"/>
      <p:bldP spid="3" grpId="0"/>
      <p:bldP spid="79" grpId="0" animBg="1"/>
      <p:bldP spid="83" grpId="0" animBg="1"/>
      <p:bldP spid="87"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22175" y="136210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589813" y="29764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用户行为分析介绍</a:t>
            </a:r>
            <a:endParaRPr lang="zh-CN" altLang="en-US" sz="3400" b="1" dirty="0">
              <a:solidFill>
                <a:srgbClr val="1B4367"/>
              </a:solidFill>
              <a:cs typeface="+mn-ea"/>
              <a:sym typeface="+mn-lt"/>
            </a:endParaRPr>
          </a:p>
        </p:txBody>
      </p:sp>
      <p:sp>
        <p:nvSpPr>
          <p:cNvPr id="95" name="文本框 11"/>
          <p:cNvSpPr txBox="1"/>
          <p:nvPr/>
        </p:nvSpPr>
        <p:spPr>
          <a:xfrm>
            <a:off x="3716016" y="184809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gallery dir="l"/>
      </p:transition>
    </mc:Choice>
    <mc:Fallback>
      <p:transition>
        <p:fade/>
      </p:transition>
    </mc:Fallback>
  </mc:AlternateContent>
  <p:timing>
    <p:tnLst>
      <p:par>
        <p:cTn id="1" dur="indefinite" restart="never" nodeType="tmRoot"/>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133553" y="1395420"/>
            <a:ext cx="12039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用户行为分析</a:t>
            </a:r>
            <a:endParaRPr lang="zh-CN" altLang="en-US" b="1" dirty="0">
              <a:solidFill>
                <a:schemeClr val="bg1"/>
              </a:solidFill>
              <a:cs typeface="+mn-ea"/>
              <a:sym typeface="+mn-lt"/>
            </a:endParaRPr>
          </a:p>
        </p:txBody>
      </p:sp>
      <p:sp>
        <p:nvSpPr>
          <p:cNvPr id="12" name="文本框 11"/>
          <p:cNvSpPr txBox="1"/>
          <p:nvPr/>
        </p:nvSpPr>
        <p:spPr>
          <a:xfrm>
            <a:off x="5133340" y="1680845"/>
            <a:ext cx="3571240" cy="160718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从1953年行为分析的概念被提出到现在为止用户行为分析已经被证明了在一些领域的重要性。例如推荐产品的潜在客户，分析用户的偏好信息，异常用户的识别等例子都有用户行为分析的身影。</a:t>
            </a:r>
            <a:r>
              <a:rPr sz="1000" dirty="0">
                <a:solidFill>
                  <a:schemeClr val="bg1"/>
                </a:solidFill>
                <a:cs typeface="+mn-ea"/>
                <a:sym typeface="+mn-lt"/>
              </a:rPr>
              <a:t>到目前为止，用户行为分析领域已经有许多人进行了重要的研究。这些研究主要是集中于研究如何对用户过去、现在以及未来的行为进行理解、建模和预测。目前用户行为分析已经涉及多个领域。例如有关于网络安全、社交网络、安全健康以及服务改善等领域都被涉及。</a:t>
            </a:r>
            <a:endParaRPr sz="1000" dirty="0">
              <a:solidFill>
                <a:schemeClr val="bg1"/>
              </a:solidFill>
              <a:cs typeface="+mn-ea"/>
              <a:sym typeface="+mn-lt"/>
            </a:endParaRPr>
          </a:p>
        </p:txBody>
      </p:sp>
      <p:sp>
        <p:nvSpPr>
          <p:cNvPr id="16" name="文本框 15"/>
          <p:cNvSpPr txBox="1"/>
          <p:nvPr/>
        </p:nvSpPr>
        <p:spPr>
          <a:xfrm>
            <a:off x="716110" y="316509"/>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用户行为分析介绍</a:t>
            </a:r>
            <a:endParaRPr lang="zh-CN" altLang="en-US" sz="1700" b="1" dirty="0">
              <a:solidFill>
                <a:srgbClr val="1B4367"/>
              </a:solidFill>
              <a:cs typeface="+mn-ea"/>
              <a:sym typeface="+mn-lt"/>
            </a:endParaRPr>
          </a:p>
        </p:txBody>
      </p:sp>
      <p:sp>
        <p:nvSpPr>
          <p:cNvPr id="106" name="TextBox 1210"/>
          <p:cNvSpPr/>
          <p:nvPr/>
        </p:nvSpPr>
        <p:spPr>
          <a:xfrm>
            <a:off x="1204070" y="3607051"/>
            <a:ext cx="12039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面向社交网络</a:t>
            </a:r>
            <a:endParaRPr lang="zh-CN" altLang="en-US" b="1" dirty="0">
              <a:solidFill>
                <a:srgbClr val="1B4367"/>
              </a:solidFill>
              <a:cs typeface="+mn-ea"/>
              <a:sym typeface="+mn-lt"/>
            </a:endParaRPr>
          </a:p>
        </p:txBody>
      </p:sp>
      <p:sp>
        <p:nvSpPr>
          <p:cNvPr id="107" name="文本框 11"/>
          <p:cNvSpPr txBox="1"/>
          <p:nvPr/>
        </p:nvSpPr>
        <p:spPr>
          <a:xfrm>
            <a:off x="1203960" y="3892550"/>
            <a:ext cx="2910840"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社交网络中的异常检测</a:t>
            </a:r>
            <a:endParaRPr lang="zh-CN" altLang="en-US" sz="1000" dirty="0">
              <a:solidFill>
                <a:schemeClr val="tx1">
                  <a:lumMod val="75000"/>
                  <a:lumOff val="25000"/>
                </a:schemeClr>
              </a:solidFill>
              <a:cs typeface="+mn-ea"/>
              <a:sym typeface="+mn-lt"/>
            </a:endParaRPr>
          </a:p>
          <a:p>
            <a:pPr>
              <a:lnSpc>
                <a:spcPts val="1500"/>
              </a:lnSpc>
            </a:pPr>
            <a:r>
              <a:rPr lang="zh-CN" altLang="en-US" sz="1000" dirty="0">
                <a:solidFill>
                  <a:schemeClr val="tx1">
                    <a:lumMod val="75000"/>
                    <a:lumOff val="25000"/>
                  </a:schemeClr>
                </a:solidFill>
                <a:cs typeface="+mn-ea"/>
                <a:sym typeface="+mn-lt"/>
              </a:rPr>
              <a:t>点击流</a:t>
            </a:r>
            <a:r>
              <a:rPr lang="zh-CN" altLang="en-US" sz="1000" dirty="0">
                <a:solidFill>
                  <a:schemeClr val="tx1">
                    <a:lumMod val="75000"/>
                    <a:lumOff val="25000"/>
                  </a:schemeClr>
                </a:solidFill>
                <a:cs typeface="+mn-ea"/>
                <a:sym typeface="+mn-lt"/>
              </a:rPr>
              <a:t>计算模型</a:t>
            </a:r>
            <a:endParaRPr lang="zh-CN" altLang="en-US" sz="1000" dirty="0">
              <a:solidFill>
                <a:schemeClr val="tx1">
                  <a:lumMod val="75000"/>
                  <a:lumOff val="25000"/>
                </a:schemeClr>
              </a:solidFill>
              <a:cs typeface="+mn-ea"/>
              <a:sym typeface="+mn-lt"/>
            </a:endParaRPr>
          </a:p>
        </p:txBody>
      </p:sp>
      <p:grpSp>
        <p:nvGrpSpPr>
          <p:cNvPr id="108" name="组合 107"/>
          <p:cNvGrpSpPr/>
          <p:nvPr/>
        </p:nvGrpSpPr>
        <p:grpSpPr>
          <a:xfrm>
            <a:off x="772278" y="3580379"/>
            <a:ext cx="448164" cy="368593"/>
            <a:chOff x="5637330"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7330" y="990897"/>
              <a:ext cx="476097" cy="343308"/>
            </a:xfrm>
            <a:prstGeom prst="rect">
              <a:avLst/>
            </a:prstGeom>
            <a:noFill/>
            <a:ln>
              <a:noFill/>
            </a:ln>
          </p:spPr>
          <p:txBody>
            <a:bodyPr wrap="square" rtlCol="0">
              <a:spAutoFit/>
            </a:bodyPr>
            <a:lstStyle/>
            <a:p>
              <a:pPr algn="ctr">
                <a:defRPr/>
              </a:pPr>
              <a:r>
                <a:rPr lang="en-US" altLang="zh-CN" sz="1500" dirty="0" smtClean="0">
                  <a:solidFill>
                    <a:schemeClr val="bg1"/>
                  </a:solidFill>
                  <a:cs typeface="+mn-ea"/>
                  <a:sym typeface="+mn-lt"/>
                </a:rPr>
                <a:t>01</a:t>
              </a:r>
              <a:endParaRPr lang="en-US" altLang="zh-CN" sz="1500" dirty="0">
                <a:solidFill>
                  <a:schemeClr val="bg1"/>
                </a:solidFill>
                <a:cs typeface="+mn-ea"/>
                <a:sym typeface="+mn-lt"/>
              </a:endParaRPr>
            </a:p>
          </p:txBody>
        </p:sp>
      </p:grpSp>
      <p:sp>
        <p:nvSpPr>
          <p:cNvPr id="111" name="TextBox 1210"/>
          <p:cNvSpPr/>
          <p:nvPr/>
        </p:nvSpPr>
        <p:spPr>
          <a:xfrm>
            <a:off x="5016902" y="3565557"/>
            <a:ext cx="12039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面向服务改善</a:t>
            </a:r>
            <a:endParaRPr lang="zh-CN" altLang="en-US" b="1" dirty="0">
              <a:solidFill>
                <a:srgbClr val="1B4367"/>
              </a:solidFill>
              <a:cs typeface="+mn-ea"/>
              <a:sym typeface="+mn-lt"/>
            </a:endParaRPr>
          </a:p>
        </p:txBody>
      </p:sp>
      <p:sp>
        <p:nvSpPr>
          <p:cNvPr id="112" name="文本框 11"/>
          <p:cNvSpPr txBox="1"/>
          <p:nvPr/>
        </p:nvSpPr>
        <p:spPr>
          <a:xfrm>
            <a:off x="4987290" y="3856990"/>
            <a:ext cx="3716655"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面向营销服务</a:t>
            </a:r>
            <a:endParaRPr lang="zh-CN" altLang="en-US" sz="1000" dirty="0">
              <a:solidFill>
                <a:schemeClr val="tx1">
                  <a:lumMod val="75000"/>
                  <a:lumOff val="25000"/>
                </a:schemeClr>
              </a:solidFill>
              <a:cs typeface="+mn-ea"/>
              <a:sym typeface="+mn-lt"/>
            </a:endParaRPr>
          </a:p>
          <a:p>
            <a:pPr>
              <a:lnSpc>
                <a:spcPts val="1500"/>
              </a:lnSpc>
            </a:pPr>
            <a:r>
              <a:rPr lang="zh-CN" altLang="en-US" sz="1000" dirty="0">
                <a:solidFill>
                  <a:schemeClr val="tx1">
                    <a:lumMod val="75000"/>
                    <a:lumOff val="25000"/>
                  </a:schemeClr>
                </a:solidFill>
                <a:cs typeface="+mn-ea"/>
                <a:sym typeface="+mn-lt"/>
              </a:rPr>
              <a:t>面向</a:t>
            </a:r>
            <a:r>
              <a:rPr lang="en-US" altLang="zh-CN" sz="1000" dirty="0">
                <a:solidFill>
                  <a:schemeClr val="tx1">
                    <a:lumMod val="75000"/>
                    <a:lumOff val="25000"/>
                  </a:schemeClr>
                </a:solidFill>
                <a:cs typeface="+mn-ea"/>
                <a:sym typeface="+mn-lt"/>
              </a:rPr>
              <a:t>web</a:t>
            </a:r>
            <a:r>
              <a:rPr lang="zh-CN" altLang="en-US" sz="1000" dirty="0">
                <a:solidFill>
                  <a:schemeClr val="tx1">
                    <a:lumMod val="75000"/>
                    <a:lumOff val="25000"/>
                  </a:schemeClr>
                </a:solidFill>
                <a:cs typeface="+mn-ea"/>
                <a:sym typeface="+mn-lt"/>
              </a:rPr>
              <a:t>导航服务</a:t>
            </a:r>
            <a:endParaRPr lang="zh-CN" altLang="en-US" sz="1000" dirty="0">
              <a:solidFill>
                <a:schemeClr val="tx1">
                  <a:lumMod val="75000"/>
                  <a:lumOff val="25000"/>
                </a:schemeClr>
              </a:solidFill>
              <a:cs typeface="+mn-ea"/>
              <a:sym typeface="+mn-lt"/>
            </a:endParaRPr>
          </a:p>
        </p:txBody>
      </p:sp>
      <p:grpSp>
        <p:nvGrpSpPr>
          <p:cNvPr id="113" name="组合 112"/>
          <p:cNvGrpSpPr/>
          <p:nvPr/>
        </p:nvGrpSpPr>
        <p:grpSpPr>
          <a:xfrm>
            <a:off x="4578760" y="3538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990897"/>
              <a:ext cx="476097" cy="343308"/>
            </a:xfrm>
            <a:prstGeom prst="rect">
              <a:avLst/>
            </a:prstGeom>
            <a:noFill/>
            <a:ln>
              <a:noFill/>
            </a:ln>
          </p:spPr>
          <p:txBody>
            <a:bodyPr wrap="square" rtlCol="0">
              <a:spAutoFit/>
            </a:bodyPr>
            <a:lstStyle/>
            <a:p>
              <a:pPr algn="ctr">
                <a:defRPr/>
              </a:pPr>
              <a:r>
                <a:rPr lang="en-US" altLang="zh-CN" sz="1500" dirty="0" smtClean="0">
                  <a:solidFill>
                    <a:schemeClr val="bg1"/>
                  </a:solidFill>
                  <a:cs typeface="+mn-ea"/>
                  <a:sym typeface="+mn-lt"/>
                </a:rPr>
                <a:t>02</a:t>
              </a:r>
              <a:endParaRPr lang="en-US" altLang="zh-CN" sz="1500" dirty="0">
                <a:solidFill>
                  <a:schemeClr val="bg1"/>
                </a:solidFill>
                <a:cs typeface="+mn-ea"/>
                <a:sym typeface="+mn-lt"/>
              </a:endParaRP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7620" y="1033780"/>
            <a:ext cx="4967605" cy="2402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bldLst>
      <p:bldP spid="23" grpId="0" animBg="1" autoUpdateAnimBg="0"/>
      <p:bldP spid="25" grpId="0"/>
      <p:bldP spid="12" grpId="0"/>
      <p:bldP spid="16" grpId="0"/>
      <p:bldP spid="106" grpId="0"/>
      <p:bldP spid="107"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2015" y="1459263"/>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651408" y="3079961"/>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异常行为检测</a:t>
            </a:r>
            <a:endParaRPr lang="zh-CN" altLang="en-US" sz="3400" b="1" dirty="0">
              <a:solidFill>
                <a:srgbClr val="1B4367"/>
              </a:solidFill>
              <a:cs typeface="+mn-ea"/>
              <a:sym typeface="+mn-lt"/>
            </a:endParaRPr>
          </a:p>
        </p:txBody>
      </p:sp>
      <p:sp>
        <p:nvSpPr>
          <p:cNvPr id="105" name="文本框 11"/>
          <p:cNvSpPr txBox="1"/>
          <p:nvPr/>
        </p:nvSpPr>
        <p:spPr>
          <a:xfrm>
            <a:off x="3705856" y="1945247"/>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bldLst>
      <p:bldP spid="102" grpId="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24718" y="112023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83698" y="1120299"/>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a:t>
            </a:r>
            <a:r>
              <a:rPr lang="zh-CN" altLang="en-US" b="1" dirty="0">
                <a:solidFill>
                  <a:srgbClr val="1B4367"/>
                </a:solidFill>
                <a:cs typeface="+mn-ea"/>
                <a:sym typeface="+mn-lt"/>
              </a:rPr>
              <a:t>点击序列</a:t>
            </a:r>
            <a:endParaRPr lang="zh-CN" altLang="en-US" b="1" dirty="0">
              <a:solidFill>
                <a:srgbClr val="1B4367"/>
              </a:solidFill>
              <a:cs typeface="+mn-ea"/>
              <a:sym typeface="+mn-lt"/>
            </a:endParaRPr>
          </a:p>
        </p:txBody>
      </p:sp>
      <p:sp>
        <p:nvSpPr>
          <p:cNvPr id="20494" name="TextBox 13"/>
          <p:cNvSpPr txBox="1"/>
          <p:nvPr/>
        </p:nvSpPr>
        <p:spPr>
          <a:xfrm>
            <a:off x="2183698" y="1395373"/>
            <a:ext cx="2157202" cy="768985"/>
          </a:xfrm>
          <a:prstGeom prst="rect">
            <a:avLst/>
          </a:prstGeom>
          <a:noFill/>
          <a:ln w="9525">
            <a:noFill/>
            <a:miter/>
          </a:ln>
        </p:spPr>
        <p:txBody>
          <a:bodyPr wrap="square" lIns="0" tIns="0" rIns="0" bIns="0">
            <a:spAutoFit/>
          </a:bodyPr>
          <a:lstStyle/>
          <a:p>
            <a:pPr>
              <a:lnSpc>
                <a:spcPts val="1500"/>
              </a:lnSpc>
            </a:pPr>
            <a:r>
              <a:rPr sz="1000" dirty="0">
                <a:solidFill>
                  <a:schemeClr val="tx1">
                    <a:lumMod val="75000"/>
                    <a:lumOff val="25000"/>
                  </a:schemeClr>
                </a:solidFill>
                <a:cs typeface="+mn-ea"/>
                <a:sym typeface="+mn-lt"/>
              </a:rPr>
              <a:t>点击序列模型是将每个用户的点击流当作一系列点击事件，然后按照到达顺序进行排序；然后通过算法进行用户行为的分析。</a:t>
            </a:r>
            <a:endParaRPr lang="zh-CN" altLang="en-US" sz="1000" dirty="0">
              <a:solidFill>
                <a:schemeClr val="tx1">
                  <a:lumMod val="75000"/>
                  <a:lumOff val="25000"/>
                </a:schemeClr>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点击流</a:t>
            </a:r>
            <a:r>
              <a:rPr lang="zh-CN" altLang="en-US" sz="1700" b="1" dirty="0">
                <a:solidFill>
                  <a:srgbClr val="1B4367"/>
                </a:solidFill>
                <a:cs typeface="+mn-ea"/>
                <a:sym typeface="+mn-lt"/>
              </a:rPr>
              <a:t>模型</a:t>
            </a:r>
            <a:endParaRPr lang="zh-CN" altLang="en-US" sz="1700" b="1" dirty="0">
              <a:solidFill>
                <a:srgbClr val="1B4367"/>
              </a:solidFill>
              <a:cs typeface="+mn-ea"/>
              <a:sym typeface="+mn-lt"/>
            </a:endParaRPr>
          </a:p>
        </p:txBody>
      </p:sp>
      <p:grpSp>
        <p:nvGrpSpPr>
          <p:cNvPr id="4" name="组合 3"/>
          <p:cNvGrpSpPr/>
          <p:nvPr/>
        </p:nvGrpSpPr>
        <p:grpSpPr>
          <a:xfrm>
            <a:off x="776812" y="298729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2183940" y="3072924"/>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基于时间</a:t>
            </a:r>
            <a:endParaRPr lang="zh-CN" altLang="en-US" b="1" dirty="0">
              <a:solidFill>
                <a:srgbClr val="1B4367"/>
              </a:solidFill>
              <a:cs typeface="+mn-ea"/>
              <a:sym typeface="+mn-lt"/>
            </a:endParaRPr>
          </a:p>
        </p:txBody>
      </p:sp>
      <p:sp>
        <p:nvSpPr>
          <p:cNvPr id="30" name="TextBox 13"/>
          <p:cNvSpPr txBox="1"/>
          <p:nvPr/>
        </p:nvSpPr>
        <p:spPr>
          <a:xfrm>
            <a:off x="2183940" y="3347998"/>
            <a:ext cx="2157202" cy="768985"/>
          </a:xfrm>
          <a:prstGeom prst="rect">
            <a:avLst/>
          </a:prstGeom>
          <a:noFill/>
          <a:ln w="9525">
            <a:noFill/>
            <a:miter/>
          </a:ln>
        </p:spPr>
        <p:txBody>
          <a:bodyPr wrap="square" lIns="0" tIns="0" rIns="0" bIns="0">
            <a:spAutoFit/>
          </a:bodyPr>
          <a:lstStyle/>
          <a:p>
            <a:pPr>
              <a:lnSpc>
                <a:spcPts val="1500"/>
              </a:lnSpc>
            </a:pPr>
            <a:r>
              <a:rPr sz="1000" dirty="0">
                <a:solidFill>
                  <a:schemeClr val="tx1">
                    <a:lumMod val="75000"/>
                    <a:lumOff val="25000"/>
                  </a:schemeClr>
                </a:solidFill>
                <a:cs typeface="+mn-ea"/>
                <a:sym typeface="+mn-lt"/>
              </a:rPr>
              <a:t>基于时间的模型是关注事件之间的间隔分布，每个用户的点击流由间隔时间列表表示[t1，t2，t3，...，tn]，其中n是用户点击流中的点击次数。</a:t>
            </a:r>
            <a:endParaRPr sz="1000" dirty="0">
              <a:solidFill>
                <a:schemeClr val="tx1">
                  <a:lumMod val="75000"/>
                  <a:lumOff val="25000"/>
                </a:schemeClr>
              </a:solidFill>
              <a:cs typeface="+mn-ea"/>
              <a:sym typeface="+mn-lt"/>
            </a:endParaRPr>
          </a:p>
        </p:txBody>
      </p:sp>
      <p:sp>
        <p:nvSpPr>
          <p:cNvPr id="16" name="矩形 23"/>
          <p:cNvSpPr>
            <a:spLocks noChangeArrowheads="1"/>
          </p:cNvSpPr>
          <p:nvPr/>
        </p:nvSpPr>
        <p:spPr bwMode="auto">
          <a:xfrm>
            <a:off x="4657725" y="2163445"/>
            <a:ext cx="4171315" cy="2075180"/>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17" name="TextBox 1210"/>
          <p:cNvSpPr/>
          <p:nvPr/>
        </p:nvSpPr>
        <p:spPr>
          <a:xfrm>
            <a:off x="4818380" y="2489835"/>
            <a:ext cx="2974975"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p>
            <a:pPr lvl="0" algn="l"/>
            <a:r>
              <a:rPr lang="zh-CN" altLang="en-US" b="1" dirty="0">
                <a:solidFill>
                  <a:schemeClr val="bg1"/>
                </a:solidFill>
                <a:cs typeface="+mn-ea"/>
                <a:sym typeface="+mn-lt"/>
              </a:rPr>
              <a:t>基于点击序列和时间的混合模型</a:t>
            </a:r>
            <a:endParaRPr lang="zh-CN" altLang="en-US" b="1" dirty="0">
              <a:solidFill>
                <a:schemeClr val="bg1"/>
              </a:solidFill>
              <a:cs typeface="+mn-ea"/>
              <a:sym typeface="+mn-lt"/>
            </a:endParaRPr>
          </a:p>
        </p:txBody>
      </p:sp>
      <p:sp>
        <p:nvSpPr>
          <p:cNvPr id="18" name="文本框 17"/>
          <p:cNvSpPr txBox="1"/>
          <p:nvPr/>
        </p:nvSpPr>
        <p:spPr>
          <a:xfrm>
            <a:off x="4818592" y="2774716"/>
            <a:ext cx="3417595" cy="122237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p>
            <a:pPr>
              <a:lnSpc>
                <a:spcPts val="1500"/>
              </a:lnSpc>
            </a:pPr>
            <a:r>
              <a:rPr sz="1000" dirty="0">
                <a:solidFill>
                  <a:schemeClr val="bg1"/>
                </a:solidFill>
                <a:cs typeface="+mn-ea"/>
                <a:sym typeface="+mn-lt"/>
              </a:rPr>
              <a:t>混合模型结合了点击类型和点击间隔时间。每个用户的点击流被表示为有序的点击序列以及点击之间的间隔。通过点击流方式来对用户进行分析是指从点击流数据中捕获用户行为，并且容易将检测到的行为可视化出来。采用点击流分析的方式时，可以使用多种算法来对用户进行分类并预测用户的行为。</a:t>
            </a:r>
            <a:endParaRPr sz="1000" dirty="0">
              <a:solidFill>
                <a:schemeClr val="bg1"/>
              </a:solidFill>
              <a:cs typeface="+mn-ea"/>
              <a:sym typeface="+mn-lt"/>
            </a:endParaRPr>
          </a:p>
        </p:txBody>
      </p:sp>
      <p:pic>
        <p:nvPicPr>
          <p:cNvPr id="2" name="图片 1" descr="IMG_256"/>
          <p:cNvPicPr>
            <a:picLocks noChangeAspect="1"/>
          </p:cNvPicPr>
          <p:nvPr/>
        </p:nvPicPr>
        <p:blipFill>
          <a:blip r:embed="rId1"/>
          <a:stretch>
            <a:fillRect/>
          </a:stretch>
        </p:blipFill>
        <p:spPr>
          <a:xfrm>
            <a:off x="4847590" y="576580"/>
            <a:ext cx="3790950" cy="1140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14:prism isContent="1"/>
      </p:transition>
    </mc:Choice>
    <mc:Fallback>
      <p:transition>
        <p:fade/>
      </p:transition>
    </mc:Fallback>
  </mc:AlternateContent>
  <p:timing>
    <p:tnLst>
      <p:par>
        <p:cTn id="1" dur="indefinite" restart="never" nodeType="tmRoot"/>
      </p:par>
    </p:tnLst>
    <p:bldLst>
      <p:bldP spid="20493" grpId="0"/>
      <p:bldP spid="20494" grpId="0"/>
      <p:bldP spid="24"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5243195" y="1339215"/>
            <a:ext cx="3102610" cy="215265"/>
          </a:xfrm>
          <a:prstGeom prst="rect">
            <a:avLst/>
          </a:prstGeom>
          <a:noFill/>
          <a:ln w="9525">
            <a:noFill/>
            <a:miter/>
          </a:ln>
        </p:spPr>
        <p:txBody>
          <a:bodyPr wrap="square" lIns="0" tIns="0" rIns="0" bIns="0">
            <a:spAutoFit/>
          </a:bodyPr>
          <a:lstStyle/>
          <a:p>
            <a:pPr defTabSz="683260">
              <a:spcBef>
                <a:spcPct val="20000"/>
              </a:spcBef>
            </a:pPr>
            <a:r>
              <a:rPr b="1" dirty="0">
                <a:solidFill>
                  <a:srgbClr val="1B4367"/>
                </a:solidFill>
                <a:cs typeface="+mn-ea"/>
                <a:sym typeface="+mn-lt"/>
              </a:rPr>
              <a:t>基于社交网络的图形分析的结构化方法；</a:t>
            </a:r>
            <a:endParaRPr b="1" dirty="0">
              <a:solidFill>
                <a:srgbClr val="1B4367"/>
              </a:solidFill>
              <a:cs typeface="+mn-ea"/>
              <a:sym typeface="+mn-lt"/>
            </a:endParaRPr>
          </a:p>
        </p:txBody>
      </p:sp>
      <p:sp>
        <p:nvSpPr>
          <p:cNvPr id="20494" name="TextBox 13"/>
          <p:cNvSpPr txBox="1"/>
          <p:nvPr/>
        </p:nvSpPr>
        <p:spPr>
          <a:xfrm>
            <a:off x="5080635" y="1790065"/>
            <a:ext cx="3698240" cy="768985"/>
          </a:xfrm>
          <a:prstGeom prst="rect">
            <a:avLst/>
          </a:prstGeom>
          <a:noFill/>
          <a:ln w="9525">
            <a:noFill/>
            <a:miter/>
          </a:ln>
        </p:spPr>
        <p:txBody>
          <a:bodyPr wrap="square" lIns="0" tIns="0" rIns="0" bIns="0">
            <a:spAutoFit/>
          </a:bodyPr>
          <a:lstStyle/>
          <a:p>
            <a:pPr algn="just" fontAlgn="auto">
              <a:lnSpc>
                <a:spcPts val="1500"/>
              </a:lnSpc>
            </a:pPr>
            <a:r>
              <a:rPr sz="1000" dirty="0">
                <a:solidFill>
                  <a:schemeClr val="tx1">
                    <a:lumMod val="75000"/>
                    <a:lumOff val="25000"/>
                  </a:schemeClr>
                </a:solidFill>
                <a:cs typeface="+mn-ea"/>
                <a:sym typeface="+mn-lt"/>
              </a:rPr>
              <a:t>第一类侧重于处理用户在社交网络上活动内容的模型。它主要考虑到用户之间是相互独立的。此外，由于用户行为的演变依赖于用户本身的频繁出现，这可能是这种方法的一个严重限制。所以，这里检测异常行为是基于用户本身来看的；</a:t>
            </a:r>
            <a:endParaRPr sz="1000" dirty="0">
              <a:solidFill>
                <a:schemeClr val="tx1">
                  <a:lumMod val="75000"/>
                  <a:lumOff val="25000"/>
                </a:schemeClr>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异常行为</a:t>
            </a:r>
            <a:r>
              <a:rPr lang="zh-CN" altLang="en-US" sz="1700" b="1" dirty="0">
                <a:solidFill>
                  <a:srgbClr val="1B4367"/>
                </a:solidFill>
                <a:cs typeface="+mn-ea"/>
                <a:sym typeface="+mn-lt"/>
              </a:rPr>
              <a:t>分析</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900295" y="1320165"/>
            <a:ext cx="277495" cy="278130"/>
            <a:chOff x="4856202" y="1222146"/>
            <a:chExt cx="1201103" cy="1202531"/>
          </a:xfrm>
          <a:solidFill>
            <a:srgbClr val="1B4367"/>
          </a:solidFill>
        </p:grpSpPr>
        <p:sp>
          <p:nvSpPr>
            <p:cNvPr id="3"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sp>
        <p:nvSpPr>
          <p:cNvPr id="15" name="TextBox 13"/>
          <p:cNvSpPr txBox="1"/>
          <p:nvPr/>
        </p:nvSpPr>
        <p:spPr>
          <a:xfrm>
            <a:off x="909320" y="3234690"/>
            <a:ext cx="3117215"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基于用户活动的提取和分析的行为方法</a:t>
            </a:r>
            <a:endParaRPr lang="zh-CN" altLang="en-US" b="1" dirty="0">
              <a:solidFill>
                <a:srgbClr val="1B4367"/>
              </a:solidFill>
              <a:cs typeface="+mn-ea"/>
              <a:sym typeface="+mn-lt"/>
            </a:endParaRPr>
          </a:p>
        </p:txBody>
      </p:sp>
      <p:grpSp>
        <p:nvGrpSpPr>
          <p:cNvPr id="20" name="组合 19"/>
          <p:cNvGrpSpPr/>
          <p:nvPr/>
        </p:nvGrpSpPr>
        <p:grpSpPr>
          <a:xfrm>
            <a:off x="566420" y="3215640"/>
            <a:ext cx="277495" cy="278130"/>
            <a:chOff x="4856202" y="1222146"/>
            <a:chExt cx="1201103" cy="1202531"/>
          </a:xfrm>
          <a:solidFill>
            <a:srgbClr val="1B4367"/>
          </a:solidFill>
        </p:grpSpPr>
        <p:sp>
          <p:nvSpPr>
            <p:cNvPr id="21"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2"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sp>
        <p:nvSpPr>
          <p:cNvPr id="32" name="TextBox 13"/>
          <p:cNvSpPr txBox="1"/>
          <p:nvPr/>
        </p:nvSpPr>
        <p:spPr>
          <a:xfrm>
            <a:off x="662940" y="3629660"/>
            <a:ext cx="3439160" cy="961390"/>
          </a:xfrm>
          <a:prstGeom prst="rect">
            <a:avLst/>
          </a:prstGeom>
          <a:noFill/>
          <a:ln w="9525">
            <a:noFill/>
            <a:miter/>
          </a:ln>
        </p:spPr>
        <p:txBody>
          <a:bodyPr wrap="square" lIns="0" tIns="0" rIns="0" bIns="0">
            <a:spAutoFit/>
          </a:bodyPr>
          <a:p>
            <a:pPr algn="just" fontAlgn="auto">
              <a:lnSpc>
                <a:spcPts val="1500"/>
              </a:lnSpc>
            </a:pPr>
            <a:r>
              <a:rPr sz="1000" dirty="0">
                <a:solidFill>
                  <a:schemeClr val="tx1">
                    <a:lumMod val="75000"/>
                    <a:lumOff val="25000"/>
                  </a:schemeClr>
                </a:solidFill>
                <a:cs typeface="+mn-ea"/>
                <a:sym typeface="+mn-lt"/>
              </a:rPr>
              <a:t>第二类强调对社交网络图的属性进行分析，社交网络图对不同用户之间的关系进行建模。该方法主要考虑用户之间的交互性，每个用户都可以与其他用户通过提及、分享等建立联系。这种方法可以通过静态图或者动态图来完成对关系的分析。可以利用该方法识别异常用户；</a:t>
            </a:r>
            <a:endParaRPr sz="1000" dirty="0">
              <a:solidFill>
                <a:schemeClr val="tx1">
                  <a:lumMod val="75000"/>
                  <a:lumOff val="25000"/>
                </a:schemeClr>
              </a:solidFill>
              <a:cs typeface="+mn-ea"/>
              <a:sym typeface="+mn-lt"/>
            </a:endParaRPr>
          </a:p>
        </p:txBody>
      </p:sp>
      <p:sp>
        <p:nvSpPr>
          <p:cNvPr id="35" name="TextBox 13"/>
          <p:cNvSpPr txBox="1"/>
          <p:nvPr/>
        </p:nvSpPr>
        <p:spPr>
          <a:xfrm>
            <a:off x="5299075" y="3190875"/>
            <a:ext cx="3234690"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基于图形分析和用户活动提取的混合方法</a:t>
            </a:r>
            <a:endParaRPr lang="zh-CN" altLang="en-US" b="1" dirty="0">
              <a:solidFill>
                <a:srgbClr val="1B4367"/>
              </a:solidFill>
              <a:cs typeface="+mn-ea"/>
              <a:sym typeface="+mn-lt"/>
            </a:endParaRPr>
          </a:p>
        </p:txBody>
      </p:sp>
      <p:grpSp>
        <p:nvGrpSpPr>
          <p:cNvPr id="36" name="组合 35"/>
          <p:cNvGrpSpPr/>
          <p:nvPr/>
        </p:nvGrpSpPr>
        <p:grpSpPr>
          <a:xfrm>
            <a:off x="4956175" y="3171825"/>
            <a:ext cx="277495" cy="278130"/>
            <a:chOff x="4856202" y="1222146"/>
            <a:chExt cx="1201103" cy="1202531"/>
          </a:xfrm>
          <a:solidFill>
            <a:srgbClr val="1B4367"/>
          </a:solidFill>
        </p:grpSpPr>
        <p:sp>
          <p:nvSpPr>
            <p:cNvPr id="3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38"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sp>
        <p:nvSpPr>
          <p:cNvPr id="41" name="TextBox 13"/>
          <p:cNvSpPr txBox="1"/>
          <p:nvPr/>
        </p:nvSpPr>
        <p:spPr>
          <a:xfrm>
            <a:off x="5243195" y="3629660"/>
            <a:ext cx="3290570" cy="384175"/>
          </a:xfrm>
          <a:prstGeom prst="rect">
            <a:avLst/>
          </a:prstGeom>
          <a:noFill/>
          <a:ln w="9525">
            <a:noFill/>
            <a:miter/>
          </a:ln>
        </p:spPr>
        <p:txBody>
          <a:bodyPr wrap="square" lIns="0" tIns="0" rIns="0" bIns="0">
            <a:spAutoFit/>
          </a:bodyPr>
          <a:p>
            <a:pPr algn="just" fontAlgn="auto">
              <a:lnSpc>
                <a:spcPts val="1500"/>
              </a:lnSpc>
            </a:pPr>
            <a:r>
              <a:rPr sz="1000" dirty="0">
                <a:solidFill>
                  <a:schemeClr val="tx1">
                    <a:lumMod val="75000"/>
                    <a:lumOff val="25000"/>
                  </a:schemeClr>
                </a:solidFill>
                <a:cs typeface="+mn-ea"/>
                <a:sym typeface="+mn-lt"/>
              </a:rPr>
              <a:t>第三类分析社交网络图结构中的用户活动。该方法主要对用户本身的网络结构和用户的活动关系进行分析。</a:t>
            </a:r>
            <a:endParaRPr sz="1000" dirty="0">
              <a:solidFill>
                <a:schemeClr val="tx1">
                  <a:lumMod val="75000"/>
                  <a:lumOff val="25000"/>
                </a:schemeClr>
              </a:solidFill>
              <a:cs typeface="+mn-ea"/>
              <a:sym typeface="+mn-lt"/>
            </a:endParaRPr>
          </a:p>
        </p:txBody>
      </p:sp>
      <p:sp>
        <p:nvSpPr>
          <p:cNvPr id="44" name="矩形 23"/>
          <p:cNvSpPr>
            <a:spLocks noChangeArrowheads="1"/>
          </p:cNvSpPr>
          <p:nvPr/>
        </p:nvSpPr>
        <p:spPr bwMode="auto">
          <a:xfrm>
            <a:off x="367030" y="1165860"/>
            <a:ext cx="3900805" cy="1581785"/>
          </a:xfrm>
          <a:prstGeom prst="rect">
            <a:avLst/>
          </a:prstGeom>
          <a:solidFill>
            <a:srgbClr val="1B4367"/>
          </a:solidFill>
          <a:ln w="9525">
            <a:noFill/>
            <a:bevel/>
          </a:ln>
        </p:spPr>
        <p:txBody>
          <a:bodyPr lIns="68580" tIns="34290" rIns="68580" bIns="34290"/>
          <a:p>
            <a:pPr eaLnBrk="1" hangingPunct="1"/>
            <a:endParaRPr lang="zh-CN" altLang="en-US">
              <a:cs typeface="+mn-ea"/>
              <a:sym typeface="+mn-lt"/>
            </a:endParaRPr>
          </a:p>
        </p:txBody>
      </p:sp>
      <p:sp>
        <p:nvSpPr>
          <p:cNvPr id="45" name="文本框 44"/>
          <p:cNvSpPr txBox="1"/>
          <p:nvPr/>
        </p:nvSpPr>
        <p:spPr>
          <a:xfrm>
            <a:off x="609177" y="1474236"/>
            <a:ext cx="3417595" cy="1029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p>
            <a:pPr algn="just" fontAlgn="auto">
              <a:lnSpc>
                <a:spcPts val="1500"/>
              </a:lnSpc>
            </a:pPr>
            <a:r>
              <a:rPr sz="1000" dirty="0">
                <a:solidFill>
                  <a:schemeClr val="bg1"/>
                </a:solidFill>
                <a:cs typeface="+mn-ea"/>
                <a:sym typeface="+mn-lt"/>
              </a:rPr>
              <a:t>随着数据的增加，近年来基于深度学习的异常检测算法越来越流行，并已经应用于各种任务。基于深度学习的异常检测方法往往会优于大部分传统的机器学习方法。并且基于深度学习对社交网络中异常进行检测的方法在近几年也有较多的研究。</a:t>
            </a:r>
            <a:endParaRPr sz="10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prism isContent="1"/>
      </p:transition>
    </mc:Choice>
    <mc:Fallback>
      <p:transition>
        <p:fade/>
      </p:transition>
    </mc:Fallback>
  </mc:AlternateContent>
  <p:timing>
    <p:tnLst>
      <p:par>
        <p:cTn id="1" dur="indefinite" restart="never" nodeType="tmRoot"/>
      </p:par>
    </p:tnLst>
    <p:bldLst>
      <p:bldP spid="20493" grpId="0"/>
      <p:bldP spid="20494"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4319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30399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面向服务改善</a:t>
            </a:r>
            <a:endParaRPr lang="zh-CN" altLang="en-US" sz="3400" b="1" dirty="0">
              <a:solidFill>
                <a:srgbClr val="1B4367"/>
              </a:solidFill>
              <a:cs typeface="+mn-ea"/>
              <a:sym typeface="+mn-lt"/>
            </a:endParaRPr>
          </a:p>
        </p:txBody>
      </p:sp>
      <p:sp>
        <p:nvSpPr>
          <p:cNvPr id="103" name="文本框 11"/>
          <p:cNvSpPr txBox="1"/>
          <p:nvPr/>
        </p:nvSpPr>
        <p:spPr>
          <a:xfrm>
            <a:off x="3713476" y="19179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timing>
    <p:tnLst>
      <p:par>
        <p:cTn id="1" dur="indefinite" restart="never" nodeType="tmRoot"/>
      </p:par>
    </p:tnLst>
    <p:bldLst>
      <p:bldP spid="100" grpId="0" animBg="1"/>
      <p:bldP spid="101" grpId="0"/>
      <p:bldP spid="1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面向营销服务</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常见方法</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588645" y="1254125"/>
            <a:ext cx="3662045" cy="473710"/>
            <a:chOff x="1050204" y="1751161"/>
            <a:chExt cx="4482124" cy="657989"/>
          </a:xfrm>
        </p:grpSpPr>
        <p:sp>
          <p:nvSpPr>
            <p:cNvPr id="73" name="矩形 72"/>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74" name="矩形 73"/>
            <p:cNvSpPr/>
            <p:nvPr/>
          </p:nvSpPr>
          <p:spPr>
            <a:xfrm>
              <a:off x="2284401" y="1846420"/>
              <a:ext cx="3048963" cy="466590"/>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协同过滤</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grpSp>
        <p:nvGrpSpPr>
          <p:cNvPr id="75" name="组合 74"/>
          <p:cNvGrpSpPr/>
          <p:nvPr/>
        </p:nvGrpSpPr>
        <p:grpSpPr>
          <a:xfrm>
            <a:off x="4326255" y="1276985"/>
            <a:ext cx="460375" cy="460375"/>
            <a:chOff x="6588983" y="2230703"/>
            <a:chExt cx="533400" cy="533400"/>
          </a:xfrm>
        </p:grpSpPr>
        <p:sp>
          <p:nvSpPr>
            <p:cNvPr id="76" name="椭圆 75"/>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77" name="矩形 76"/>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01</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79" name="矩形 78"/>
          <p:cNvSpPr/>
          <p:nvPr/>
        </p:nvSpPr>
        <p:spPr>
          <a:xfrm>
            <a:off x="4875530" y="4294505"/>
            <a:ext cx="3662045" cy="473710"/>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nvGrpSpPr>
          <p:cNvPr id="81" name="组合 80"/>
          <p:cNvGrpSpPr/>
          <p:nvPr/>
        </p:nvGrpSpPr>
        <p:grpSpPr>
          <a:xfrm>
            <a:off x="4626610" y="4316730"/>
            <a:ext cx="460375" cy="460375"/>
            <a:chOff x="6588983" y="2230703"/>
            <a:chExt cx="533400" cy="533400"/>
          </a:xfrm>
        </p:grpSpPr>
        <p:sp>
          <p:nvSpPr>
            <p:cNvPr id="82" name="椭圆 81"/>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83" name="矩形 82"/>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02</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84" name="矩形 83"/>
          <p:cNvSpPr/>
          <p:nvPr/>
        </p:nvSpPr>
        <p:spPr>
          <a:xfrm>
            <a:off x="5899785" y="4363085"/>
            <a:ext cx="2491105" cy="335915"/>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关联分析</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16" name="矩形 23"/>
          <p:cNvSpPr>
            <a:spLocks noChangeArrowheads="1"/>
          </p:cNvSpPr>
          <p:nvPr/>
        </p:nvSpPr>
        <p:spPr bwMode="auto">
          <a:xfrm>
            <a:off x="161925" y="1942465"/>
            <a:ext cx="4171315" cy="2755900"/>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2" name="文本框 1"/>
          <p:cNvSpPr txBox="1"/>
          <p:nvPr/>
        </p:nvSpPr>
        <p:spPr>
          <a:xfrm>
            <a:off x="354330" y="2264410"/>
            <a:ext cx="3785870" cy="2030095"/>
          </a:xfrm>
          <a:prstGeom prst="rect">
            <a:avLst/>
          </a:prstGeom>
          <a:noFill/>
        </p:spPr>
        <p:txBody>
          <a:bodyPr wrap="square" rtlCol="0">
            <a:spAutoFit/>
          </a:bodyPr>
          <a:p>
            <a:r>
              <a:rPr lang="en-US" altLang="zh-CN" dirty="0">
                <a:solidFill>
                  <a:schemeClr val="bg1"/>
                </a:solidFill>
                <a:cs typeface="+mn-ea"/>
              </a:rPr>
              <a:t>- </a:t>
            </a:r>
            <a:r>
              <a:rPr lang="zh-CN" altLang="en-US" dirty="0">
                <a:solidFill>
                  <a:schemeClr val="bg1"/>
                </a:solidFill>
                <a:cs typeface="+mn-ea"/>
              </a:rPr>
              <a:t>基于用户的协同过滤推荐先使用统计技术寻找与目标用户有相同喜好的邻居，然后根据目标用户的邻居的喜好产生向目标用户进行推荐。基本原理就是利用用户访问行为的相似性来互相推荐用户可能感兴趣的资源。</a:t>
            </a:r>
            <a:endParaRPr lang="zh-CN" altLang="en-US" dirty="0">
              <a:solidFill>
                <a:schemeClr val="bg1"/>
              </a:solidFill>
              <a:cs typeface="+mn-ea"/>
            </a:endParaRPr>
          </a:p>
          <a:p>
            <a:r>
              <a:rPr lang="en-US" altLang="zh-CN" dirty="0">
                <a:solidFill>
                  <a:schemeClr val="bg1"/>
                </a:solidFill>
                <a:cs typeface="+mn-ea"/>
              </a:rPr>
              <a:t>- </a:t>
            </a:r>
            <a:r>
              <a:rPr lang="zh-CN" altLang="en-US" dirty="0">
                <a:solidFill>
                  <a:schemeClr val="bg1"/>
                </a:solidFill>
                <a:cs typeface="+mn-ea"/>
              </a:rPr>
              <a:t>基于</a:t>
            </a:r>
            <a:r>
              <a:rPr lang="zh-CN" altLang="en-US" dirty="0">
                <a:solidFill>
                  <a:schemeClr val="bg1"/>
                </a:solidFill>
                <a:cs typeface="+mn-ea"/>
                <a:sym typeface="+mn-ea"/>
              </a:rPr>
              <a:t>物品的协同过滤算法是根据所有用户对物品或信息的评价，发现物品与物品之间的相似度，然后根据用户的历史偏好信息将类似物品推荐给用户。</a:t>
            </a:r>
            <a:endParaRPr lang="zh-CN" altLang="en-US" dirty="0">
              <a:solidFill>
                <a:schemeClr val="bg1"/>
              </a:solidFill>
              <a:cs typeface="+mn-ea"/>
              <a:sym typeface="+mn-ea"/>
            </a:endParaRPr>
          </a:p>
        </p:txBody>
      </p:sp>
      <p:sp>
        <p:nvSpPr>
          <p:cNvPr id="3" name="矩形 23"/>
          <p:cNvSpPr>
            <a:spLocks noChangeArrowheads="1"/>
          </p:cNvSpPr>
          <p:nvPr/>
        </p:nvSpPr>
        <p:spPr bwMode="auto">
          <a:xfrm>
            <a:off x="4870450" y="1254125"/>
            <a:ext cx="4171315" cy="2755900"/>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4" name="文本框 3"/>
          <p:cNvSpPr txBox="1"/>
          <p:nvPr/>
        </p:nvSpPr>
        <p:spPr>
          <a:xfrm>
            <a:off x="5063490" y="1434465"/>
            <a:ext cx="3785870" cy="2461260"/>
          </a:xfrm>
          <a:prstGeom prst="rect">
            <a:avLst/>
          </a:prstGeom>
          <a:noFill/>
        </p:spPr>
        <p:txBody>
          <a:bodyPr wrap="square" rtlCol="0">
            <a:spAutoFit/>
          </a:bodyPr>
          <a:p>
            <a:r>
              <a:rPr lang="zh-CN" altLang="en-US" dirty="0">
                <a:solidFill>
                  <a:schemeClr val="bg1"/>
                </a:solidFill>
                <a:cs typeface="+mn-ea"/>
              </a:rPr>
              <a:t>基于关联规则的推荐（Association Rule-based Recommendation）是以关联规则为基础，把已购商品作为规则头，规则体为推荐对象。关联规则挖掘可以发现不同商品在销售过程中的相关性，在零 售业中已经得到了成功的应用。管理规则就是在一个交易数据库中统计购买了商品集X的交易中有多大比例的交易同时购买了商品集Y，其直观的意义就是用户在购 买某些商品的时候有多大倾向去购买另外一些商品。比如购买牛奶的同时很多人会同时购买面包。</a:t>
            </a:r>
            <a:endParaRPr lang="zh-CN" altLang="en-US" dirty="0">
              <a:solidFill>
                <a:schemeClr val="bg1"/>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2523</Words>
  <Application>WPS 演示</Application>
  <PresentationFormat>全屏显示(16:9)</PresentationFormat>
  <Paragraphs>177</Paragraphs>
  <Slides>16</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vt:lpstr>
      <vt:lpstr>Microsoft YaHei</vt:lpstr>
      <vt:lpstr>Source Han Serif SC</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正在努力中</cp:lastModifiedBy>
  <cp:revision>170</cp:revision>
  <dcterms:created xsi:type="dcterms:W3CDTF">2016-05-20T12:59:00Z</dcterms:created>
  <dcterms:modified xsi:type="dcterms:W3CDTF">2021-05-30T03:12:55Z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