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0" r:id="rId6"/>
    <p:sldId id="266" r:id="rId7"/>
    <p:sldId id="278" r:id="rId8"/>
    <p:sldId id="330" r:id="rId9"/>
    <p:sldId id="262" r:id="rId10"/>
    <p:sldId id="287" r:id="rId11"/>
    <p:sldId id="315" r:id="rId12"/>
    <p:sldId id="328" r:id="rId13"/>
    <p:sldId id="331" r:id="rId14"/>
    <p:sldId id="332" r:id="rId15"/>
    <p:sldId id="333" r:id="rId16"/>
    <p:sldId id="334" r:id="rId17"/>
    <p:sldId id="264" r:id="rId18"/>
    <p:sldId id="336" r:id="rId19"/>
    <p:sldId id="337" r:id="rId20"/>
    <p:sldId id="343" r:id="rId21"/>
    <p:sldId id="344" r:id="rId22"/>
    <p:sldId id="284" r:id="rId23"/>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E7C3C3"/>
    <a:srgbClr val="E4B4B4"/>
    <a:srgbClr val="FFFFFF"/>
    <a:srgbClr val="333333"/>
    <a:srgbClr val="BE2021"/>
    <a:srgbClr val="FCA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3157" autoAdjust="0"/>
  </p:normalViewPr>
  <p:slideViewPr>
    <p:cSldViewPr snapToGrid="0">
      <p:cViewPr varScale="1">
        <p:scale>
          <a:sx n="125" d="100"/>
          <a:sy n="125" d="100"/>
        </p:scale>
        <p:origin x="1356" y="96"/>
      </p:cViewPr>
      <p:guideLst>
        <p:guide orient="horz" pos="16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18A5A-203C-49E9-8525-81CD1D16CF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6F1AA-0EE8-413B-B194-C87D188FA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sz="900" dirty="0">
                <a:sym typeface="+mn-ea"/>
              </a:rPr>
              <a:t>快速、方便是因为识别和报告全靠机器完成，不需要手动登记；有效是因为</a:t>
            </a:r>
            <a:r>
              <a:rPr lang="zh-CN" altLang="en-US" sz="900" dirty="0"/>
              <a:t>生物特征具有很强的自身稳定性及个体差异性，可以作为自动身份验证的最理想依据。</a:t>
            </a:r>
            <a:endParaRPr lang="en-US" altLang="zh-CN" sz="900" dirty="0"/>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sz="900" dirty="0">
                <a:sym typeface="+mn-ea"/>
              </a:rPr>
              <a:t>快速、方便是因为识别和报告全靠机器完成，不需要手动登记；有效是因为</a:t>
            </a:r>
            <a:r>
              <a:rPr lang="zh-CN" altLang="en-US" sz="900" dirty="0"/>
              <a:t>生物特征具有很强的自身稳定性及个体差异性，可以作为自动身份验证的最理想依据。</a:t>
            </a:r>
            <a:endParaRPr lang="en-US" altLang="zh-CN" sz="900" dirty="0"/>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蛋白质相互作用网络（PPI 网络）是一类重要的生物网络。 通过寻找不同物 种的PPI 网络中所共有的保守子结构（这种保守子结构可以通过图的拓扑结构来 定义），可以发现不同生物之间的同源相似性，这对于研究生物的起源、进化以 及生物功能的比较和预测等，都具有重要的现实意义。</a:t>
            </a:r>
            <a:endParaRPr lang="zh-CN" altLang="en-US"/>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A6F1AA-0EE8-413B-B194-C87D188FA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push/>
      </p:transition>
    </mc:Choice>
    <mc:Fallback>
      <p:transition spd="med" advClick="0" advTm="3000">
        <p:push/>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med" p14:dur="700" advClick="0" advTm="3000">
        <p:push/>
      </p:transition>
    </mc:Choice>
    <mc:Fallback>
      <p:transition spd="med" advClick="0" advTm="3000">
        <p:push/>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image" Target="../media/image4.svg"/><Relationship Id="rId8" Type="http://schemas.openxmlformats.org/officeDocument/2006/relationships/image" Target="../media/image8.png"/><Relationship Id="rId7" Type="http://schemas.openxmlformats.org/officeDocument/2006/relationships/image" Target="../media/image3.svg"/><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5.png"/><Relationship Id="rId11" Type="http://schemas.openxmlformats.org/officeDocument/2006/relationships/notesSlide" Target="../notesSlides/notesSlide2.xml"/><Relationship Id="rId10" Type="http://schemas.openxmlformats.org/officeDocument/2006/relationships/slideLayout" Target="../slideLayouts/slideLayout1.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1026" name="Picture 2" descr="E:\PPT改稿\商务\ed0ba87e0aed2376cd563decc64c8ec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01" y="0"/>
            <a:ext cx="3711201"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组合 38"/>
          <p:cNvGrpSpPr/>
          <p:nvPr/>
        </p:nvGrpSpPr>
        <p:grpSpPr>
          <a:xfrm>
            <a:off x="7787370" y="1675376"/>
            <a:ext cx="770573" cy="1282905"/>
            <a:chOff x="13963" y="4863"/>
            <a:chExt cx="1618" cy="3438"/>
          </a:xfrm>
        </p:grpSpPr>
        <p:sp>
          <p:nvSpPr>
            <p:cNvPr id="37" name="矩形 36"/>
            <p:cNvSpPr/>
            <p:nvPr/>
          </p:nvSpPr>
          <p:spPr>
            <a:xfrm>
              <a:off x="15461" y="4863"/>
              <a:ext cx="120" cy="3389"/>
            </a:xfrm>
            <a:prstGeom prst="rect">
              <a:avLst/>
            </a:prstGeom>
            <a:solidFill>
              <a:srgbClr val="BE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8" name="矩形 37"/>
            <p:cNvSpPr/>
            <p:nvPr/>
          </p:nvSpPr>
          <p:spPr>
            <a:xfrm>
              <a:off x="13963" y="8176"/>
              <a:ext cx="1600" cy="125"/>
            </a:xfrm>
            <a:prstGeom prst="rect">
              <a:avLst/>
            </a:prstGeom>
            <a:solidFill>
              <a:srgbClr val="BE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40" name="组合 39"/>
          <p:cNvGrpSpPr/>
          <p:nvPr/>
        </p:nvGrpSpPr>
        <p:grpSpPr>
          <a:xfrm rot="10800000">
            <a:off x="4121039" y="1445868"/>
            <a:ext cx="1412450" cy="1494506"/>
            <a:chOff x="12173" y="2349"/>
            <a:chExt cx="3408" cy="5952"/>
          </a:xfrm>
        </p:grpSpPr>
        <p:sp>
          <p:nvSpPr>
            <p:cNvPr id="41" name="矩形 40"/>
            <p:cNvSpPr/>
            <p:nvPr/>
          </p:nvSpPr>
          <p:spPr>
            <a:xfrm flipV="1">
              <a:off x="12173" y="2349"/>
              <a:ext cx="3366" cy="2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a:off x="15462" y="2425"/>
              <a:ext cx="119" cy="5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42"/>
            <p:cNvSpPr/>
            <p:nvPr/>
          </p:nvSpPr>
          <p:spPr>
            <a:xfrm>
              <a:off x="13955" y="8176"/>
              <a:ext cx="1600" cy="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4098925" y="1582420"/>
            <a:ext cx="4401820" cy="1545590"/>
          </a:xfrm>
          <a:prstGeom prst="rect">
            <a:avLst/>
          </a:prstGeom>
          <a:noFill/>
        </p:spPr>
        <p:txBody>
          <a:bodyPr wrap="square" lIns="68580" tIns="34290" rIns="68580" bIns="34290" rtlCol="0">
            <a:spAutoFit/>
          </a:bodyPr>
          <a:lstStyle/>
          <a:p>
            <a:pPr algn="ctr"/>
            <a:r>
              <a:rPr lang="zh-CN" altLang="en-US" sz="2400" b="1" dirty="0">
                <a:latin typeface="微软雅黑" panose="020B0503020204020204" charset="-122"/>
                <a:ea typeface="微软雅黑" panose="020B0503020204020204" charset="-122"/>
                <a:sym typeface="+mn-ea"/>
              </a:rPr>
              <a:t>BiCoN: Network-constrained biclustering of patients and omics data</a:t>
            </a:r>
            <a:endParaRPr lang="zh-CN" altLang="en-US" sz="2400" b="1" dirty="0">
              <a:latin typeface="微软雅黑" panose="020B0503020204020204" charset="-122"/>
              <a:ea typeface="微软雅黑" panose="020B0503020204020204" charset="-122"/>
            </a:endParaRPr>
          </a:p>
          <a:p>
            <a:pPr algn="ctr"/>
            <a:endParaRPr lang="zh-CN" altLang="en-US" sz="2400" b="1" dirty="0">
              <a:blipFill>
                <a:blip r:embed="rId3"/>
                <a:stretch>
                  <a:fillRect/>
                </a:stretch>
              </a:blipFill>
              <a:cs typeface="+mn-ea"/>
              <a:sym typeface="+mn-lt"/>
            </a:endParaRPr>
          </a:p>
        </p:txBody>
      </p:sp>
      <p:grpSp>
        <p:nvGrpSpPr>
          <p:cNvPr id="4" name="组合 3"/>
          <p:cNvGrpSpPr/>
          <p:nvPr/>
        </p:nvGrpSpPr>
        <p:grpSpPr>
          <a:xfrm>
            <a:off x="3426626" y="3633485"/>
            <a:ext cx="5717374" cy="321945"/>
            <a:chOff x="3426626" y="3633485"/>
            <a:chExt cx="5717374" cy="321945"/>
          </a:xfrm>
        </p:grpSpPr>
        <p:sp>
          <p:nvSpPr>
            <p:cNvPr id="8" name="矩形 7"/>
            <p:cNvSpPr/>
            <p:nvPr/>
          </p:nvSpPr>
          <p:spPr>
            <a:xfrm>
              <a:off x="7269004" y="3719271"/>
              <a:ext cx="1874996" cy="178594"/>
            </a:xfrm>
            <a:prstGeom prst="rect">
              <a:avLst/>
            </a:prstGeom>
            <a:solidFill>
              <a:srgbClr val="BE202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4" name="文本框 2"/>
            <p:cNvSpPr txBox="1"/>
            <p:nvPr/>
          </p:nvSpPr>
          <p:spPr>
            <a:xfrm>
              <a:off x="3426626" y="3633485"/>
              <a:ext cx="4031096" cy="321945"/>
            </a:xfrm>
            <a:prstGeom prst="rect">
              <a:avLst/>
            </a:prstGeom>
            <a:noFill/>
          </p:spPr>
          <p:txBody>
            <a:bodyPr wrap="square" lIns="68580" tIns="34290" rIns="68580" bIns="34290" rtlCol="0">
              <a:spAutoFit/>
            </a:bodyPr>
            <a:lstStyle/>
            <a:p>
              <a:pPr algn="ctr">
                <a:lnSpc>
                  <a:spcPct val="150000"/>
                </a:lnSpc>
              </a:pPr>
              <a:endParaRPr lang="zh-CN" altLang="en-US" sz="1100" dirty="0">
                <a:cs typeface="+mn-ea"/>
                <a:sym typeface="+mn-lt"/>
              </a:endParaRPr>
            </a:p>
          </p:txBody>
        </p:sp>
      </p:grpSp>
      <p:sp>
        <p:nvSpPr>
          <p:cNvPr id="15" name="文本框 43"/>
          <p:cNvSpPr txBox="1"/>
          <p:nvPr/>
        </p:nvSpPr>
        <p:spPr>
          <a:xfrm>
            <a:off x="1364237" y="2077594"/>
            <a:ext cx="2103596" cy="900246"/>
          </a:xfrm>
          <a:prstGeom prst="rect">
            <a:avLst/>
          </a:prstGeom>
          <a:noFill/>
        </p:spPr>
        <p:txBody>
          <a:bodyPr wrap="square" lIns="68580" tIns="34290" rIns="68580" bIns="34290" rtlCol="0">
            <a:spAutoFit/>
          </a:bodyPr>
          <a:lstStyle/>
          <a:p>
            <a:pPr algn="r">
              <a:lnSpc>
                <a:spcPct val="150000"/>
              </a:lnSpc>
            </a:pPr>
            <a:r>
              <a:rPr lang="zh-CN" altLang="en-US" sz="1800" dirty="0">
                <a:cs typeface="+mn-ea"/>
                <a:sym typeface="+mn-lt"/>
              </a:rPr>
              <a:t>规格严格</a:t>
            </a:r>
            <a:endParaRPr lang="en-US" altLang="zh-CN" sz="1800" dirty="0">
              <a:cs typeface="+mn-ea"/>
              <a:sym typeface="+mn-lt"/>
            </a:endParaRPr>
          </a:p>
          <a:p>
            <a:pPr algn="ctr">
              <a:lnSpc>
                <a:spcPct val="150000"/>
              </a:lnSpc>
            </a:pPr>
            <a:r>
              <a:rPr lang="zh-CN" altLang="en-US" sz="1800" dirty="0">
                <a:cs typeface="+mn-ea"/>
                <a:sym typeface="+mn-lt"/>
              </a:rPr>
              <a:t>功夫到家</a:t>
            </a:r>
            <a:endParaRPr lang="zh-CN" altLang="zh-CN" sz="1800" dirty="0">
              <a:cs typeface="+mn-ea"/>
              <a:sym typeface="+mn-lt"/>
            </a:endParaRPr>
          </a:p>
        </p:txBody>
      </p:sp>
      <p:sp>
        <p:nvSpPr>
          <p:cNvPr id="5" name="文本框 4"/>
          <p:cNvSpPr txBox="1"/>
          <p:nvPr/>
        </p:nvSpPr>
        <p:spPr>
          <a:xfrm>
            <a:off x="4240695" y="3233387"/>
            <a:ext cx="3661880" cy="953135"/>
          </a:xfrm>
          <a:prstGeom prst="rect">
            <a:avLst/>
          </a:prstGeom>
          <a:noFill/>
        </p:spPr>
        <p:txBody>
          <a:bodyPr wrap="square" rtlCol="0">
            <a:spAutoFit/>
          </a:bodyPr>
          <a:lstStyle/>
          <a:p>
            <a:r>
              <a:rPr lang="en-US" altLang="zh-CN" dirty="0"/>
              <a:t>    </a:t>
            </a:r>
            <a:r>
              <a:rPr lang="zh-CN" altLang="en-US" dirty="0"/>
              <a:t>生物信息学</a:t>
            </a:r>
            <a:r>
              <a:rPr lang="en-US" altLang="zh-CN" dirty="0"/>
              <a:t> </a:t>
            </a:r>
            <a:endParaRPr lang="en-US" altLang="zh-CN" dirty="0"/>
          </a:p>
          <a:p>
            <a:r>
              <a:rPr lang="zh-CN" altLang="en-US" dirty="0">
                <a:sym typeface="+mn-ea"/>
              </a:rPr>
              <a:t>熊天晨</a:t>
            </a:r>
            <a:r>
              <a:rPr lang="en-US" altLang="zh-CN" dirty="0">
                <a:sym typeface="+mn-ea"/>
              </a:rPr>
              <a:t> </a:t>
            </a:r>
            <a:r>
              <a:rPr lang="zh-CN" altLang="en-US" dirty="0">
                <a:sym typeface="+mn-ea"/>
              </a:rPr>
              <a:t>姚林颖 王泓潇</a:t>
            </a:r>
            <a:endParaRPr lang="en-US" altLang="zh-CN" dirty="0"/>
          </a:p>
          <a:p>
            <a:endParaRPr lang="en-US" altLang="zh-CN" dirty="0"/>
          </a:p>
          <a:p>
            <a:endParaRPr lang="zh-CN" altLang="en-US"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662865" y="515228"/>
            <a:ext cx="3603567" cy="368300"/>
            <a:chOff x="3456709" y="784749"/>
            <a:chExt cx="4804756" cy="491066"/>
          </a:xfrm>
        </p:grpSpPr>
        <p:sp>
          <p:nvSpPr>
            <p:cNvPr id="60" name="文本框 2"/>
            <p:cNvSpPr txBox="1"/>
            <p:nvPr/>
          </p:nvSpPr>
          <p:spPr>
            <a:xfrm>
              <a:off x="4900276" y="784749"/>
              <a:ext cx="1984587" cy="491066"/>
            </a:xfrm>
            <a:prstGeom prst="rect">
              <a:avLst/>
            </a:prstGeom>
            <a:noFill/>
          </p:spPr>
          <p:txBody>
            <a:bodyPr wrap="square" rtlCol="0">
              <a:spAutoFit/>
            </a:bodyPr>
            <a:lstStyle/>
            <a:p>
              <a:r>
                <a:rPr lang="zh-CN" altLang="en-US" sz="1800" b="1" dirty="0">
                  <a:cs typeface="+mn-ea"/>
                  <a:sym typeface="+mn-lt"/>
                </a:rPr>
                <a:t>BiCoN 算法</a:t>
              </a:r>
              <a:endParaRPr lang="zh-CN" altLang="en-US" sz="1800" b="1" dirty="0">
                <a:cs typeface="+mn-ea"/>
                <a:sym typeface="+mn-lt"/>
              </a:endParaRPr>
            </a:p>
          </p:txBody>
        </p:sp>
        <p:cxnSp>
          <p:nvCxnSpPr>
            <p:cNvPr id="58" name="直接连接符 57"/>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sp>
        <p:nvSpPr>
          <p:cNvPr id="2" name="文本框 1"/>
          <p:cNvSpPr txBox="1"/>
          <p:nvPr/>
        </p:nvSpPr>
        <p:spPr>
          <a:xfrm>
            <a:off x="998855" y="1130935"/>
            <a:ext cx="6850380" cy="2306955"/>
          </a:xfrm>
          <a:prstGeom prst="rect">
            <a:avLst/>
          </a:prstGeom>
          <a:noFill/>
        </p:spPr>
        <p:txBody>
          <a:bodyPr wrap="square" rtlCol="0" anchor="t">
            <a:spAutoFit/>
          </a:bodyPr>
          <a:p>
            <a:pPr marL="285750" indent="-285750">
              <a:buFont typeface="Wingdings" panose="05000000000000000000" charset="0"/>
              <a:buChar char="l"/>
            </a:pPr>
            <a:r>
              <a:rPr lang="zh-CN" altLang="en-US" sz="1600"/>
              <a:t>BiCoN 是一种启发式算法，可以找到可以机械解释患者分层的差异表达子网络。 这个组合问题可以通过各种元启发式框架来解决，例如 遗传算法或群体智能。 </a:t>
            </a:r>
            <a:endParaRPr lang="zh-CN" altLang="en-US" sz="1600"/>
          </a:p>
          <a:p>
            <a:endParaRPr lang="zh-CN" altLang="en-US" sz="1600"/>
          </a:p>
          <a:p>
            <a:pPr marL="285750" indent="-285750">
              <a:buFont typeface="Wingdings" panose="05000000000000000000" charset="0"/>
              <a:buChar char="l"/>
            </a:pPr>
            <a:r>
              <a:rPr lang="zh-CN" altLang="en-US" sz="1600"/>
              <a:t>我们选择了蚁群优化（</a:t>
            </a:r>
            <a:r>
              <a:rPr lang="en-US" altLang="zh-CN" sz="1600"/>
              <a:t>ACO)</a:t>
            </a:r>
            <a:r>
              <a:rPr lang="zh-CN" altLang="en-US" sz="1600"/>
              <a:t>作为执行搜索空间探索和局部搜索的主要框架，以确保最终解决方案的局部最优性。  </a:t>
            </a:r>
            <a:endParaRPr lang="zh-CN" altLang="en-US" sz="1600"/>
          </a:p>
          <a:p>
            <a:endParaRPr lang="zh-CN" altLang="en-US" sz="1600"/>
          </a:p>
          <a:p>
            <a:pPr marL="285750" indent="-285750">
              <a:buFont typeface="Wingdings" panose="05000000000000000000" charset="0"/>
              <a:buChar char="l"/>
            </a:pPr>
            <a:r>
              <a:rPr lang="zh-CN" altLang="en-US" sz="1600"/>
              <a:t>ACO 和局部搜索的组合在寻找硬组合优化问题的近似最优解方面非常有效，并且与单独的 ACO 或局部搜索相比有显着的改进。</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5000" b="-35000"/>
          </a:stretch>
        </a:blipFill>
        <a:effectLst/>
      </p:bgPr>
    </p:bg>
    <p:spTree>
      <p:nvGrpSpPr>
        <p:cNvPr id="1" name=""/>
        <p:cNvGrpSpPr/>
        <p:nvPr/>
      </p:nvGrpSpPr>
      <p:grpSpPr>
        <a:xfrm>
          <a:off x="0" y="0"/>
          <a:ext cx="0" cy="0"/>
          <a:chOff x="0" y="0"/>
          <a:chExt cx="0" cy="0"/>
        </a:xfrm>
      </p:grpSpPr>
      <p:grpSp>
        <p:nvGrpSpPr>
          <p:cNvPr id="2" name="组合 1"/>
          <p:cNvGrpSpPr/>
          <p:nvPr/>
        </p:nvGrpSpPr>
        <p:grpSpPr>
          <a:xfrm rot="5400000">
            <a:off x="1019409" y="757593"/>
            <a:ext cx="3041233" cy="3597458"/>
            <a:chOff x="1967542" y="991717"/>
            <a:chExt cx="3217334" cy="3805767"/>
          </a:xfrm>
        </p:grpSpPr>
        <p:grpSp>
          <p:nvGrpSpPr>
            <p:cNvPr id="3" name="组合 2"/>
            <p:cNvGrpSpPr/>
            <p:nvPr/>
          </p:nvGrpSpPr>
          <p:grpSpPr>
            <a:xfrm>
              <a:off x="1967542" y="991717"/>
              <a:ext cx="3217334" cy="3805767"/>
              <a:chOff x="1475656" y="743787"/>
              <a:chExt cx="2413000" cy="2854325"/>
            </a:xfrm>
          </p:grpSpPr>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sz="1800" kern="0">
                  <a:solidFill>
                    <a:sysClr val="windowText" lastClr="000000"/>
                  </a:solidFill>
                  <a:cs typeface="+mn-ea"/>
                  <a:sym typeface="+mn-lt"/>
                </a:endParaRPr>
              </a:p>
            </p:txBody>
          </p:sp>
          <p:sp>
            <p:nvSpPr>
              <p:cNvPr id="10"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BE202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sz="1800" kern="0">
                  <a:solidFill>
                    <a:sysClr val="windowText" lastClr="000000"/>
                  </a:solidFill>
                  <a:cs typeface="+mn-ea"/>
                  <a:sym typeface="+mn-lt"/>
                </a:endParaRPr>
              </a:p>
            </p:txBody>
          </p:sp>
        </p:grpSp>
        <p:grpSp>
          <p:nvGrpSpPr>
            <p:cNvPr id="4" name="组合 3"/>
            <p:cNvGrpSpPr/>
            <p:nvPr/>
          </p:nvGrpSpPr>
          <p:grpSpPr>
            <a:xfrm>
              <a:off x="3153509" y="1960329"/>
              <a:ext cx="1009019" cy="2364485"/>
              <a:chOff x="4261295" y="262650"/>
              <a:chExt cx="756764" cy="1773364"/>
            </a:xfrm>
          </p:grpSpPr>
          <p:sp>
            <p:nvSpPr>
              <p:cNvPr id="5" name="TextBox 7"/>
              <p:cNvSpPr txBox="1"/>
              <p:nvPr/>
            </p:nvSpPr>
            <p:spPr>
              <a:xfrm rot="16200000">
                <a:off x="4150703" y="990435"/>
                <a:ext cx="1350150" cy="384563"/>
              </a:xfrm>
              <a:prstGeom prst="rect">
                <a:avLst/>
              </a:prstGeom>
              <a:noFill/>
            </p:spPr>
            <p:txBody>
              <a:bodyPr wrap="square" lIns="0" tIns="0" rIns="0" bIns="0" anchor="b" anchorCtr="0">
                <a:normAutofit/>
              </a:bodyPr>
              <a:lstStyle/>
              <a:p>
                <a:pPr algn="ctr" defTabSz="913765"/>
                <a:r>
                  <a:rPr lang="en-US" altLang="zh-CN" sz="1800" kern="0" dirty="0">
                    <a:solidFill>
                      <a:schemeClr val="bg1"/>
                    </a:solidFill>
                    <a:cs typeface="+mn-ea"/>
                    <a:sym typeface="+mn-lt"/>
                  </a:rPr>
                  <a:t>Contents</a:t>
                </a:r>
                <a:endParaRPr lang="en-US" altLang="zh-CN" sz="1800" kern="0" dirty="0">
                  <a:solidFill>
                    <a:schemeClr val="bg1"/>
                  </a:solidFill>
                  <a:cs typeface="+mn-ea"/>
                  <a:sym typeface="+mn-lt"/>
                </a:endParaRPr>
              </a:p>
            </p:txBody>
          </p:sp>
          <p:sp>
            <p:nvSpPr>
              <p:cNvPr id="6" name="Rectangle 9"/>
              <p:cNvSpPr/>
              <p:nvPr/>
            </p:nvSpPr>
            <p:spPr>
              <a:xfrm rot="16200000">
                <a:off x="3720862" y="803083"/>
                <a:ext cx="1773364" cy="692497"/>
              </a:xfrm>
              <a:prstGeom prst="rect">
                <a:avLst/>
              </a:prstGeom>
            </p:spPr>
            <p:txBody>
              <a:bodyPr wrap="square">
                <a:normAutofit/>
              </a:bodyPr>
              <a:lstStyle/>
              <a:p>
                <a:pPr algn="ctr" defTabSz="913765"/>
                <a:r>
                  <a:rPr lang="en-US" altLang="zh-CN" sz="4000" b="1" kern="0" dirty="0">
                    <a:solidFill>
                      <a:schemeClr val="bg1"/>
                    </a:solidFill>
                    <a:cs typeface="+mn-ea"/>
                    <a:sym typeface="+mn-lt"/>
                  </a:rPr>
                  <a:t>PART 03</a:t>
                </a:r>
                <a:endParaRPr lang="zh-CN" altLang="en-US" sz="4000" b="1" kern="0" dirty="0">
                  <a:solidFill>
                    <a:schemeClr val="bg1"/>
                  </a:solidFill>
                  <a:cs typeface="+mn-ea"/>
                  <a:sym typeface="+mn-lt"/>
                </a:endParaRPr>
              </a:p>
            </p:txBody>
          </p:sp>
        </p:grpSp>
      </p:grpSp>
      <p:sp>
        <p:nvSpPr>
          <p:cNvPr id="12" name="矩形 11"/>
          <p:cNvSpPr/>
          <p:nvPr/>
        </p:nvSpPr>
        <p:spPr>
          <a:xfrm>
            <a:off x="4285615" y="2156460"/>
            <a:ext cx="4122420" cy="683895"/>
          </a:xfrm>
          <a:prstGeom prst="rect">
            <a:avLst/>
          </a:prstGeom>
        </p:spPr>
        <p:txBody>
          <a:bodyPr wrap="square" lIns="68580" tIns="34290" rIns="68580" bIns="34290">
            <a:spAutoFit/>
          </a:bodyPr>
          <a:lstStyle/>
          <a:p>
            <a:pPr algn="ctr"/>
            <a:r>
              <a:rPr lang="en-US" altLang="zh-CN" sz="4000" b="1" dirty="0">
                <a:effectLst>
                  <a:outerShdw blurRad="38100" dist="19050" dir="2700000" algn="tl" rotWithShape="0">
                    <a:schemeClr val="dk1">
                      <a:alpha val="40000"/>
                    </a:schemeClr>
                  </a:outerShdw>
                </a:effectLst>
                <a:cs typeface="+mn-ea"/>
                <a:sym typeface="+mn-lt"/>
              </a:rPr>
              <a:t>How to use</a:t>
            </a:r>
            <a:endParaRPr lang="en-US" altLang="zh-CN" sz="4000" b="1" spc="225" dirty="0">
              <a:solidFill>
                <a:srgbClr val="333333"/>
              </a:solidFill>
              <a:effectLst>
                <a:outerShdw blurRad="38100" dist="19050" dir="2700000" algn="tl" rotWithShape="0">
                  <a:schemeClr val="dk1">
                    <a:alpha val="40000"/>
                  </a:schemeClr>
                </a:outerShdw>
              </a:effectLst>
              <a:cs typeface="+mn-ea"/>
              <a:sym typeface="+mn-lt"/>
            </a:endParaRPr>
          </a:p>
        </p:txBody>
      </p:sp>
      <p:sp>
        <p:nvSpPr>
          <p:cNvPr id="11" name="文本框 192"/>
          <p:cNvSpPr txBox="1"/>
          <p:nvPr/>
        </p:nvSpPr>
        <p:spPr>
          <a:xfrm>
            <a:off x="5299638" y="2955859"/>
            <a:ext cx="2427805" cy="1120775"/>
          </a:xfrm>
          <a:prstGeom prst="rect">
            <a:avLst/>
          </a:prstGeom>
          <a:noFill/>
        </p:spPr>
        <p:txBody>
          <a:bodyPr wrap="square" lIns="68580" tIns="34290" rIns="68580" bIns="34290" rtlCol="0">
            <a:spAutoFit/>
            <a:scene3d>
              <a:camera prst="orthographicFront"/>
              <a:lightRig rig="threePt" dir="t"/>
            </a:scene3d>
            <a:sp3d contourW="12700"/>
          </a:bodyPr>
          <a:lstStyle/>
          <a:p>
            <a:pPr marL="342900" indent="-342900" algn="just">
              <a:lnSpc>
                <a:spcPct val="114000"/>
              </a:lnSpc>
              <a:buFont typeface="Arial" panose="020B0604020202020204" pitchFamily="34" charset="0"/>
              <a:buChar char="•"/>
            </a:pPr>
            <a:r>
              <a:rPr lang="zh-CN" sz="2000" dirty="0">
                <a:cs typeface="+mn-ea"/>
                <a:sym typeface="+mn-lt"/>
              </a:rPr>
              <a:t>数据格式</a:t>
            </a:r>
            <a:endParaRPr lang="zh-CN" sz="2000" dirty="0">
              <a:cs typeface="+mn-ea"/>
              <a:sym typeface="+mn-lt"/>
            </a:endParaRPr>
          </a:p>
          <a:p>
            <a:pPr marL="342900" indent="-342900" algn="just">
              <a:lnSpc>
                <a:spcPct val="114000"/>
              </a:lnSpc>
              <a:buFont typeface="Arial" panose="020B0604020202020204" pitchFamily="34" charset="0"/>
              <a:buChar char="•"/>
            </a:pPr>
            <a:r>
              <a:rPr lang="zh-CN" sz="2000" dirty="0">
                <a:cs typeface="+mn-ea"/>
                <a:sym typeface="+mn-lt"/>
              </a:rPr>
              <a:t>数据处理</a:t>
            </a:r>
            <a:endParaRPr lang="en-US" altLang="zh-CN" sz="2000" dirty="0">
              <a:cs typeface="+mn-ea"/>
              <a:sym typeface="+mn-lt"/>
            </a:endParaRPr>
          </a:p>
          <a:p>
            <a:pPr marL="342900" indent="-342900" algn="just">
              <a:lnSpc>
                <a:spcPct val="114000"/>
              </a:lnSpc>
              <a:buFont typeface="Arial" panose="020B0604020202020204" pitchFamily="34" charset="0"/>
              <a:buChar char="•"/>
            </a:pPr>
            <a:r>
              <a:rPr lang="zh-CN" sz="2000" dirty="0">
                <a:cs typeface="+mn-ea"/>
                <a:sym typeface="+mn-lt"/>
              </a:rPr>
              <a:t>算法参数</a:t>
            </a:r>
            <a:endParaRPr lang="zh-CN"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cover dir="d"/>
      </p:transition>
    </mc:Choice>
    <mc:Fallback>
      <p:transition spd="med">
        <p:cover dir="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793365" y="217170"/>
            <a:ext cx="3275965" cy="368300"/>
            <a:chOff x="3456709" y="766250"/>
            <a:chExt cx="3815273" cy="975422"/>
          </a:xfrm>
        </p:grpSpPr>
        <p:sp>
          <p:nvSpPr>
            <p:cNvPr id="60" name="文本框 2"/>
            <p:cNvSpPr txBox="1"/>
            <p:nvPr/>
          </p:nvSpPr>
          <p:spPr>
            <a:xfrm>
              <a:off x="4740877" y="766250"/>
              <a:ext cx="1384281" cy="975422"/>
            </a:xfrm>
            <a:prstGeom prst="rect">
              <a:avLst/>
            </a:prstGeom>
            <a:noFill/>
          </p:spPr>
          <p:txBody>
            <a:bodyPr wrap="square" rtlCol="0">
              <a:spAutoFit/>
            </a:bodyPr>
            <a:lstStyle/>
            <a:p>
              <a:r>
                <a:rPr lang="zh-CN" altLang="en-US" sz="1800" b="1" dirty="0">
                  <a:cs typeface="+mn-ea"/>
                  <a:sym typeface="+mn-lt"/>
                </a:rPr>
                <a:t>数据格式</a:t>
              </a:r>
              <a:endParaRPr lang="zh-CN" altLang="en-US" sz="1800" b="1" dirty="0">
                <a:cs typeface="+mn-ea"/>
                <a:sym typeface="+mn-lt"/>
              </a:endParaRPr>
            </a:p>
          </p:txBody>
        </p:sp>
        <p:cxnSp>
          <p:nvCxnSpPr>
            <p:cNvPr id="58" name="直接连接符 57"/>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124826"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sp>
        <p:nvSpPr>
          <p:cNvPr id="3" name="圆角矩形 2"/>
          <p:cNvSpPr/>
          <p:nvPr/>
        </p:nvSpPr>
        <p:spPr>
          <a:xfrm>
            <a:off x="548005" y="577850"/>
            <a:ext cx="1363980" cy="300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Data format</a:t>
            </a:r>
            <a:endParaRPr lang="zh-CN" altLang="en-US"/>
          </a:p>
        </p:txBody>
      </p:sp>
      <p:sp>
        <p:nvSpPr>
          <p:cNvPr id="4" name="圆角矩形 3"/>
          <p:cNvSpPr/>
          <p:nvPr/>
        </p:nvSpPr>
        <p:spPr>
          <a:xfrm>
            <a:off x="548005" y="1406525"/>
            <a:ext cx="1530985" cy="326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Numerical data</a:t>
            </a:r>
            <a:endParaRPr lang="zh-CN" altLang="en-US"/>
          </a:p>
        </p:txBody>
      </p:sp>
      <p:sp>
        <p:nvSpPr>
          <p:cNvPr id="5" name="圆角矩形 4"/>
          <p:cNvSpPr/>
          <p:nvPr/>
        </p:nvSpPr>
        <p:spPr>
          <a:xfrm>
            <a:off x="548005" y="2846070"/>
            <a:ext cx="1119505" cy="300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Network</a:t>
            </a:r>
            <a:endParaRPr lang="zh-CN" altLang="en-US"/>
          </a:p>
        </p:txBody>
      </p:sp>
      <p:sp>
        <p:nvSpPr>
          <p:cNvPr id="6" name="文本框 5"/>
          <p:cNvSpPr txBox="1"/>
          <p:nvPr/>
        </p:nvSpPr>
        <p:spPr>
          <a:xfrm>
            <a:off x="814705" y="965200"/>
            <a:ext cx="8039735" cy="306705"/>
          </a:xfrm>
          <a:prstGeom prst="rect">
            <a:avLst/>
          </a:prstGeom>
          <a:noFill/>
        </p:spPr>
        <p:txBody>
          <a:bodyPr wrap="square" rtlCol="0" anchor="t">
            <a:spAutoFit/>
          </a:bodyPr>
          <a:p>
            <a:r>
              <a:rPr lang="en-US" altLang="zh-CN"/>
              <a:t>Input</a:t>
            </a:r>
            <a:r>
              <a:rPr lang="zh-CN" altLang="en-US"/>
              <a:t>：一个带有基因表达/甲基化/任何其他数值数据的 CSV 矩阵和一个带有网络的 CSV 文件</a:t>
            </a:r>
            <a:endParaRPr lang="zh-CN" altLang="en-US"/>
          </a:p>
        </p:txBody>
      </p:sp>
      <p:sp>
        <p:nvSpPr>
          <p:cNvPr id="7" name="文本框 6"/>
          <p:cNvSpPr txBox="1"/>
          <p:nvPr/>
        </p:nvSpPr>
        <p:spPr>
          <a:xfrm>
            <a:off x="814705" y="1920875"/>
            <a:ext cx="2696845" cy="737235"/>
          </a:xfrm>
          <a:prstGeom prst="rect">
            <a:avLst/>
          </a:prstGeom>
          <a:noFill/>
        </p:spPr>
        <p:txBody>
          <a:bodyPr wrap="square" rtlCol="0" anchor="t">
            <a:spAutoFit/>
          </a:bodyPr>
          <a:p>
            <a:r>
              <a:rPr lang="zh-CN" altLang="en-US"/>
              <a:t>基因作为行</a:t>
            </a:r>
            <a:endParaRPr lang="zh-CN" altLang="en-US"/>
          </a:p>
          <a:p>
            <a:r>
              <a:rPr lang="zh-CN" altLang="en-US"/>
              <a:t>患者作为列</a:t>
            </a:r>
            <a:endParaRPr lang="zh-CN" altLang="en-US"/>
          </a:p>
          <a:p>
            <a:r>
              <a:rPr lang="zh-CN" altLang="en-US"/>
              <a:t>第一列 - 基因 ID（Entrez ID）</a:t>
            </a:r>
            <a:endParaRPr lang="zh-CN" altLang="en-US"/>
          </a:p>
        </p:txBody>
      </p:sp>
      <p:pic>
        <p:nvPicPr>
          <p:cNvPr id="8" name="图片 7"/>
          <p:cNvPicPr>
            <a:picLocks noChangeAspect="1"/>
          </p:cNvPicPr>
          <p:nvPr/>
        </p:nvPicPr>
        <p:blipFill>
          <a:blip r:embed="rId2"/>
          <a:stretch>
            <a:fillRect/>
          </a:stretch>
        </p:blipFill>
        <p:spPr>
          <a:xfrm>
            <a:off x="3778250" y="1557655"/>
            <a:ext cx="4768850" cy="1589405"/>
          </a:xfrm>
          <a:prstGeom prst="rect">
            <a:avLst/>
          </a:prstGeom>
        </p:spPr>
      </p:pic>
      <p:sp>
        <p:nvSpPr>
          <p:cNvPr id="9" name="文本框 8"/>
          <p:cNvSpPr txBox="1"/>
          <p:nvPr/>
        </p:nvSpPr>
        <p:spPr>
          <a:xfrm>
            <a:off x="772795" y="3455670"/>
            <a:ext cx="2540000" cy="1168400"/>
          </a:xfrm>
          <a:prstGeom prst="rect">
            <a:avLst/>
          </a:prstGeom>
          <a:noFill/>
        </p:spPr>
        <p:txBody>
          <a:bodyPr wrap="square" rtlCol="0" anchor="t">
            <a:spAutoFit/>
          </a:bodyPr>
          <a:p>
            <a:r>
              <a:rPr lang="zh-CN" altLang="en-US"/>
              <a:t>支持从 NDex 检索预建网络以及上传自定义网络。自定义网络应在 CSV 文件中定义，其中两列代表相互作用的基因。文件不能有标题。</a:t>
            </a:r>
            <a:endParaRPr lang="zh-CN" altLang="en-US"/>
          </a:p>
        </p:txBody>
      </p:sp>
      <p:pic>
        <p:nvPicPr>
          <p:cNvPr id="11" name="图片 10"/>
          <p:cNvPicPr>
            <a:picLocks noChangeAspect="1"/>
          </p:cNvPicPr>
          <p:nvPr/>
        </p:nvPicPr>
        <p:blipFill>
          <a:blip r:embed="rId3"/>
          <a:stretch>
            <a:fillRect/>
          </a:stretch>
        </p:blipFill>
        <p:spPr>
          <a:xfrm>
            <a:off x="3676015" y="3305810"/>
            <a:ext cx="3917315" cy="1570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662865" y="515228"/>
            <a:ext cx="3603567" cy="368300"/>
            <a:chOff x="3456709" y="784749"/>
            <a:chExt cx="4804756" cy="491066"/>
          </a:xfrm>
        </p:grpSpPr>
        <p:sp>
          <p:nvSpPr>
            <p:cNvPr id="60" name="文本框 2"/>
            <p:cNvSpPr txBox="1"/>
            <p:nvPr/>
          </p:nvSpPr>
          <p:spPr>
            <a:xfrm>
              <a:off x="4900276" y="784749"/>
              <a:ext cx="1984587" cy="491066"/>
            </a:xfrm>
            <a:prstGeom prst="rect">
              <a:avLst/>
            </a:prstGeom>
            <a:noFill/>
          </p:spPr>
          <p:txBody>
            <a:bodyPr wrap="square" rtlCol="0">
              <a:spAutoFit/>
            </a:bodyPr>
            <a:lstStyle/>
            <a:p>
              <a:r>
                <a:rPr lang="zh-CN" altLang="en-US" sz="1800" b="1" dirty="0">
                  <a:cs typeface="+mn-ea"/>
                  <a:sym typeface="+mn-lt"/>
                </a:rPr>
                <a:t>数据处理</a:t>
              </a:r>
              <a:endParaRPr lang="zh-CN" altLang="en-US" sz="1800" b="1" dirty="0">
                <a:cs typeface="+mn-ea"/>
                <a:sym typeface="+mn-lt"/>
              </a:endParaRPr>
            </a:p>
          </p:txBody>
        </p:sp>
        <p:cxnSp>
          <p:nvCxnSpPr>
            <p:cNvPr id="58" name="直接连接符 57"/>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sp>
        <p:nvSpPr>
          <p:cNvPr id="3" name="圆角矩形 2"/>
          <p:cNvSpPr/>
          <p:nvPr/>
        </p:nvSpPr>
        <p:spPr>
          <a:xfrm>
            <a:off x="692150" y="883285"/>
            <a:ext cx="1119505" cy="300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元数据</a:t>
            </a:r>
            <a:endParaRPr lang="zh-CN" altLang="en-US"/>
          </a:p>
        </p:txBody>
      </p:sp>
      <p:sp>
        <p:nvSpPr>
          <p:cNvPr id="4" name="文本框 3"/>
          <p:cNvSpPr txBox="1"/>
          <p:nvPr/>
        </p:nvSpPr>
        <p:spPr>
          <a:xfrm>
            <a:off x="1403350" y="1268095"/>
            <a:ext cx="5000625" cy="521970"/>
          </a:xfrm>
          <a:prstGeom prst="rect">
            <a:avLst/>
          </a:prstGeom>
          <a:noFill/>
        </p:spPr>
        <p:txBody>
          <a:bodyPr wrap="square" rtlCol="0" anchor="t">
            <a:spAutoFit/>
          </a:bodyPr>
          <a:p>
            <a:r>
              <a:rPr lang="zh-CN" altLang="en-US"/>
              <a:t>添加临床数据/生存数据以进行进一步分析。</a:t>
            </a:r>
            <a:endParaRPr lang="zh-CN" altLang="en-US"/>
          </a:p>
          <a:p>
            <a:r>
              <a:rPr lang="zh-CN" altLang="en-US"/>
              <a:t>如果不想上传额外的元数据，可以转到下一步。</a:t>
            </a:r>
            <a:endParaRPr lang="zh-CN" altLang="en-US"/>
          </a:p>
        </p:txBody>
      </p:sp>
      <p:sp>
        <p:nvSpPr>
          <p:cNvPr id="5" name="圆角矩形 4"/>
          <p:cNvSpPr/>
          <p:nvPr/>
        </p:nvSpPr>
        <p:spPr>
          <a:xfrm>
            <a:off x="692150" y="1790065"/>
            <a:ext cx="1119505" cy="300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数据处理</a:t>
            </a:r>
            <a:endParaRPr lang="zh-CN" altLang="en-US"/>
          </a:p>
        </p:txBody>
      </p:sp>
      <p:sp>
        <p:nvSpPr>
          <p:cNvPr id="6" name="文本框 5"/>
          <p:cNvSpPr txBox="1"/>
          <p:nvPr/>
        </p:nvSpPr>
        <p:spPr>
          <a:xfrm>
            <a:off x="767080" y="2174875"/>
            <a:ext cx="7894955" cy="2461260"/>
          </a:xfrm>
          <a:prstGeom prst="rect">
            <a:avLst/>
          </a:prstGeom>
          <a:noFill/>
        </p:spPr>
        <p:txBody>
          <a:bodyPr wrap="square" rtlCol="0" anchor="t">
            <a:spAutoFit/>
          </a:bodyPr>
          <a:p>
            <a:r>
              <a:rPr lang="zh-CN" altLang="en-US"/>
              <a:t>对于内部计算，BiCoN 通过应用 log2 转换然后应用 z 分数归一化来归一化数据。</a:t>
            </a:r>
            <a:endParaRPr lang="zh-CN" altLang="en-US"/>
          </a:p>
          <a:p>
            <a:r>
              <a:rPr lang="zh-CN" altLang="en-US"/>
              <a:t>如果数据已经进行了 log2 缩放，则取消选中“Log2 转换”。</a:t>
            </a:r>
            <a:endParaRPr lang="zh-CN" altLang="en-US"/>
          </a:p>
          <a:p>
            <a:r>
              <a:rPr lang="en-US" altLang="zh-CN"/>
              <a:t>Detail</a:t>
            </a:r>
            <a:r>
              <a:rPr lang="zh-CN" altLang="en-US"/>
              <a:t>：</a:t>
            </a:r>
            <a:endParaRPr lang="zh-CN" altLang="en-US"/>
          </a:p>
          <a:p>
            <a:r>
              <a:rPr lang="en-US" altLang="zh-CN"/>
              <a:t>    </a:t>
            </a:r>
            <a:r>
              <a:rPr lang="zh-CN" altLang="en-US"/>
              <a:t>对于 NSCLC 数据集，基因探针被映射到 Entrez 基因 ID。</a:t>
            </a:r>
            <a:endParaRPr lang="zh-CN" altLang="en-US"/>
          </a:p>
          <a:p>
            <a:r>
              <a:rPr lang="en-US" altLang="zh-CN"/>
              <a:t>    </a:t>
            </a:r>
            <a:r>
              <a:rPr lang="zh-CN" altLang="en-US"/>
              <a:t>如果多个探针对应于单个基因，则使用中值。 </a:t>
            </a:r>
            <a:endParaRPr lang="zh-CN" altLang="en-US"/>
          </a:p>
          <a:p>
            <a:r>
              <a:rPr lang="en-US" altLang="zh-CN"/>
              <a:t>    </a:t>
            </a:r>
            <a:r>
              <a:rPr lang="zh-CN" altLang="en-US"/>
              <a:t>应用 log2 转换来说明数据的偏度。 </a:t>
            </a:r>
            <a:endParaRPr lang="zh-CN" altLang="en-US"/>
          </a:p>
          <a:p>
            <a:r>
              <a:rPr lang="en-US" altLang="zh-CN"/>
              <a:t>    </a:t>
            </a:r>
            <a:r>
              <a:rPr lang="zh-CN" altLang="en-US"/>
              <a:t>数据经过 z 分数转换，以表明与背景相比，个体样品和条件中基因表达的变化幅度。 </a:t>
            </a:r>
            <a:endParaRPr lang="zh-CN" altLang="en-US"/>
          </a:p>
          <a:p>
            <a:r>
              <a:rPr lang="en-US" altLang="zh-CN"/>
              <a:t>Problem</a:t>
            </a:r>
            <a:r>
              <a:rPr lang="zh-CN" altLang="en-US"/>
              <a:t>：</a:t>
            </a:r>
            <a:endParaRPr lang="zh-CN" altLang="en-US"/>
          </a:p>
          <a:p>
            <a:r>
              <a:rPr lang="zh-CN" altLang="en-US"/>
              <a:t> </a:t>
            </a:r>
            <a:r>
              <a:rPr lang="en-US" altLang="zh-CN"/>
              <a:t>   </a:t>
            </a:r>
            <a:r>
              <a:rPr lang="zh-CN" altLang="en-US"/>
              <a:t>在大多数基因表达数据集中，大多数基因的表达水平较低，并且变化幅度不大。 </a:t>
            </a:r>
            <a:endParaRPr lang="zh-CN" altLang="en-US"/>
          </a:p>
          <a:p>
            <a:r>
              <a:rPr lang="en-US" altLang="zh-CN"/>
              <a:t>Solution</a:t>
            </a:r>
            <a:r>
              <a:rPr lang="zh-CN" altLang="en-US"/>
              <a:t>：</a:t>
            </a:r>
            <a:endParaRPr lang="zh-CN" altLang="en-US"/>
          </a:p>
          <a:p>
            <a:r>
              <a:rPr lang="zh-CN" altLang="en-US"/>
              <a:t> </a:t>
            </a:r>
            <a:r>
              <a:rPr lang="en-US" altLang="zh-CN"/>
              <a:t>   </a:t>
            </a:r>
            <a:r>
              <a:rPr lang="zh-CN" altLang="en-US"/>
              <a:t>BiCoN 过滤掉了方差很小的基因，只保留了 n 个变异最大的基因（这里 n = 3000）。</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662865" y="515228"/>
            <a:ext cx="3603567" cy="368300"/>
            <a:chOff x="3456709" y="784749"/>
            <a:chExt cx="4804756" cy="491066"/>
          </a:xfrm>
        </p:grpSpPr>
        <p:sp>
          <p:nvSpPr>
            <p:cNvPr id="60" name="文本框 2"/>
            <p:cNvSpPr txBox="1"/>
            <p:nvPr/>
          </p:nvSpPr>
          <p:spPr>
            <a:xfrm>
              <a:off x="4900276" y="784749"/>
              <a:ext cx="1984587" cy="491066"/>
            </a:xfrm>
            <a:prstGeom prst="rect">
              <a:avLst/>
            </a:prstGeom>
            <a:noFill/>
          </p:spPr>
          <p:txBody>
            <a:bodyPr wrap="square" rtlCol="0">
              <a:spAutoFit/>
            </a:bodyPr>
            <a:lstStyle/>
            <a:p>
              <a:r>
                <a:rPr lang="zh-CN" altLang="en-US" sz="1800" b="1" dirty="0">
                  <a:cs typeface="+mn-ea"/>
                  <a:sym typeface="+mn-lt"/>
                </a:rPr>
                <a:t>算法参数</a:t>
              </a:r>
              <a:endParaRPr lang="zh-CN" altLang="en-US" sz="1800" b="1" dirty="0">
                <a:cs typeface="+mn-ea"/>
                <a:sym typeface="+mn-lt"/>
              </a:endParaRPr>
            </a:p>
          </p:txBody>
        </p:sp>
        <p:cxnSp>
          <p:nvCxnSpPr>
            <p:cNvPr id="58" name="直接连接符 57"/>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sp>
        <p:nvSpPr>
          <p:cNvPr id="3" name="文本框 2"/>
          <p:cNvSpPr txBox="1"/>
          <p:nvPr/>
        </p:nvSpPr>
        <p:spPr>
          <a:xfrm>
            <a:off x="478155" y="883285"/>
            <a:ext cx="7889875" cy="953135"/>
          </a:xfrm>
          <a:prstGeom prst="rect">
            <a:avLst/>
          </a:prstGeom>
          <a:noFill/>
        </p:spPr>
        <p:txBody>
          <a:bodyPr wrap="square" rtlCol="0" anchor="t">
            <a:spAutoFit/>
          </a:bodyPr>
          <a:p>
            <a:r>
              <a:rPr lang="zh-CN" altLang="en-US"/>
              <a:t>该算法的</a:t>
            </a:r>
            <a:r>
              <a:rPr lang="zh-CN" altLang="en-US">
                <a:solidFill>
                  <a:srgbClr val="FF0000"/>
                </a:solidFill>
              </a:rPr>
              <a:t>主要参数</a:t>
            </a:r>
            <a:r>
              <a:rPr lang="zh-CN" altLang="en-US"/>
              <a:t>是所需解的大小。需要指出在每个子网中拥有的最小和最大基因数 。</a:t>
            </a:r>
            <a:endParaRPr lang="zh-CN" altLang="en-US"/>
          </a:p>
          <a:p>
            <a:endParaRPr lang="zh-CN" altLang="en-US"/>
          </a:p>
          <a:p>
            <a:r>
              <a:rPr lang="zh-CN" altLang="en-US"/>
              <a:t>该算法的</a:t>
            </a:r>
            <a:r>
              <a:rPr lang="zh-CN" altLang="en-US">
                <a:solidFill>
                  <a:srgbClr val="FF0000"/>
                </a:solidFill>
              </a:rPr>
              <a:t>工作原理</a:t>
            </a:r>
            <a:r>
              <a:rPr lang="zh-CN" altLang="en-US"/>
              <a:t>是在大多数情况下</a:t>
            </a:r>
            <a:r>
              <a:rPr lang="zh-CN" altLang="en-US">
                <a:solidFill>
                  <a:srgbClr val="FF0000"/>
                </a:solidFill>
              </a:rPr>
              <a:t>默认参数</a:t>
            </a:r>
            <a:r>
              <a:rPr lang="zh-CN" altLang="en-US"/>
              <a:t>可提供最佳性能。</a:t>
            </a:r>
            <a:endParaRPr lang="zh-CN" altLang="en-US"/>
          </a:p>
          <a:p>
            <a:r>
              <a:rPr lang="zh-CN" altLang="en-US"/>
              <a:t>也可以选择指定如下高级参数：</a:t>
            </a:r>
            <a:endParaRPr lang="zh-CN" altLang="en-US"/>
          </a:p>
        </p:txBody>
      </p:sp>
      <p:sp>
        <p:nvSpPr>
          <p:cNvPr id="11" name="文本框 192"/>
          <p:cNvSpPr txBox="1"/>
          <p:nvPr/>
        </p:nvSpPr>
        <p:spPr>
          <a:xfrm>
            <a:off x="633730" y="1938020"/>
            <a:ext cx="8301355" cy="2033270"/>
          </a:xfrm>
          <a:prstGeom prst="rect">
            <a:avLst/>
          </a:prstGeom>
          <a:noFill/>
        </p:spPr>
        <p:txBody>
          <a:bodyPr wrap="square" lIns="68580" tIns="34290" rIns="68580" bIns="34290" rtlCol="0">
            <a:spAutoFit/>
            <a:scene3d>
              <a:camera prst="orthographicFront"/>
              <a:lightRig rig="threePt" dir="t"/>
            </a:scene3d>
            <a:sp3d contourW="12700"/>
          </a:bodyPr>
          <a:p>
            <a:pPr marL="342900" indent="-342900" algn="just">
              <a:lnSpc>
                <a:spcPct val="114000"/>
              </a:lnSpc>
              <a:buFont typeface="Arial" panose="020B0604020202020204" pitchFamily="34" charset="0"/>
              <a:buChar char="•"/>
            </a:pPr>
            <a:r>
              <a:rPr lang="zh-CN" altLang="en-US" sz="1400" b="1">
                <a:sym typeface="+mn-lt"/>
              </a:rPr>
              <a:t>基因集大小</a:t>
            </a:r>
            <a:r>
              <a:rPr lang="zh-CN" altLang="en-US" sz="1400">
                <a:sym typeface="+mn-lt"/>
              </a:rPr>
              <a:t>- 分析中考虑的基因数量。该算法通常会预选 2000 个变异最大的基因以加快计算速度。这通常是最佳选择，因为可以选择用于聚类的基因应该具有高方差。如果需要，可以增加此参数，但不建议高于 5000，以保证合理的运行时间。</a:t>
            </a:r>
            <a:endParaRPr lang="zh-CN" altLang="en-US" sz="1400">
              <a:sym typeface="+mn-lt"/>
            </a:endParaRPr>
          </a:p>
          <a:p>
            <a:pPr marL="342900" indent="-342900" algn="just">
              <a:lnSpc>
                <a:spcPct val="114000"/>
              </a:lnSpc>
              <a:buFont typeface="Arial" panose="020B0604020202020204" pitchFamily="34" charset="0"/>
              <a:buChar char="•"/>
            </a:pPr>
            <a:r>
              <a:rPr lang="zh-CN" altLang="en-US" sz="1400" b="1">
                <a:sym typeface="+mn-lt"/>
              </a:rPr>
              <a:t>最大迭代次数</a:t>
            </a:r>
            <a:r>
              <a:rPr lang="zh-CN" altLang="en-US" sz="1400">
                <a:sym typeface="+mn-lt"/>
              </a:rPr>
              <a:t>- 通常不建议在收敛之前终止算法（通常在 30-60 次迭代中达到），建议仅出于测试目的更改此参数。</a:t>
            </a:r>
            <a:endParaRPr lang="zh-CN" altLang="en-US" sz="1400">
              <a:sym typeface="+mn-lt"/>
            </a:endParaRPr>
          </a:p>
          <a:p>
            <a:pPr marL="342900" indent="-342900" algn="just">
              <a:lnSpc>
                <a:spcPct val="114000"/>
              </a:lnSpc>
              <a:buFont typeface="Arial" panose="020B0604020202020204" pitchFamily="34" charset="0"/>
              <a:buChar char="•"/>
            </a:pPr>
            <a:r>
              <a:rPr lang="zh-CN" altLang="en-US" sz="1400" b="1">
                <a:sym typeface="+mn-lt"/>
              </a:rPr>
              <a:t>蚂蚁数量</a:t>
            </a:r>
            <a:r>
              <a:rPr lang="zh-CN" altLang="en-US" sz="1400">
                <a:sym typeface="+mn-lt"/>
              </a:rPr>
              <a:t>——更多的蚂蚁可以探索更大的搜索空间，但也会增加运行时间。</a:t>
            </a:r>
            <a:endParaRPr lang="zh-CN" altLang="en-US" sz="1400">
              <a:sym typeface="+mn-lt"/>
            </a:endParaRPr>
          </a:p>
          <a:p>
            <a:pPr marL="342900" indent="-342900" algn="just">
              <a:lnSpc>
                <a:spcPct val="114000"/>
              </a:lnSpc>
              <a:buFont typeface="Arial" panose="020B0604020202020204" pitchFamily="34" charset="0"/>
              <a:buChar char="•"/>
            </a:pPr>
            <a:r>
              <a:rPr lang="zh-CN" altLang="en-US" sz="1400" b="1">
                <a:sym typeface="+mn-lt"/>
              </a:rPr>
              <a:t>蒸发率</a:t>
            </a:r>
            <a:r>
              <a:rPr lang="zh-CN" altLang="en-US" sz="1400">
                <a:sym typeface="+mn-lt"/>
              </a:rPr>
              <a:t>——较高的蒸发率会加速收敛，但也会增加陷入局部最优的风险。</a:t>
            </a:r>
            <a:endParaRPr lang="zh-CN" altLang="en-US" sz="1400">
              <a:sym typeface="+mn-lt"/>
            </a:endParaRPr>
          </a:p>
          <a:p>
            <a:pPr marL="342900" indent="-342900" algn="just">
              <a:lnSpc>
                <a:spcPct val="114000"/>
              </a:lnSpc>
              <a:buFont typeface="Arial" panose="020B0604020202020204" pitchFamily="34" charset="0"/>
              <a:buChar char="•"/>
            </a:pPr>
            <a:r>
              <a:rPr lang="zh-CN" altLang="en-US" sz="1400" b="1">
                <a:sym typeface="+mn-lt"/>
              </a:rPr>
              <a:t>信息素重要性和启发式信息重要性</a:t>
            </a:r>
            <a:r>
              <a:rPr lang="zh-CN" altLang="en-US" sz="1400">
                <a:sym typeface="+mn-lt"/>
              </a:rPr>
              <a:t> - 只有当非常了解它们在蚁群优化中的作用时，才修改这些参数。</a:t>
            </a:r>
            <a:endParaRPr lang="zh-CN" altLang="en-US" sz="140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5000" b="-35000"/>
          </a:stretch>
        </a:blipFill>
        <a:effectLst/>
      </p:bgPr>
    </p:bg>
    <p:spTree>
      <p:nvGrpSpPr>
        <p:cNvPr id="1" name=""/>
        <p:cNvGrpSpPr/>
        <p:nvPr/>
      </p:nvGrpSpPr>
      <p:grpSpPr>
        <a:xfrm>
          <a:off x="0" y="0"/>
          <a:ext cx="0" cy="0"/>
          <a:chOff x="0" y="0"/>
          <a:chExt cx="0" cy="0"/>
        </a:xfrm>
      </p:grpSpPr>
      <p:grpSp>
        <p:nvGrpSpPr>
          <p:cNvPr id="11" name="组合 10"/>
          <p:cNvGrpSpPr/>
          <p:nvPr/>
        </p:nvGrpSpPr>
        <p:grpSpPr>
          <a:xfrm rot="5400000">
            <a:off x="1019409" y="757593"/>
            <a:ext cx="3041233" cy="3597458"/>
            <a:chOff x="1967542" y="991717"/>
            <a:chExt cx="3217334" cy="3805767"/>
          </a:xfrm>
        </p:grpSpPr>
        <p:grpSp>
          <p:nvGrpSpPr>
            <p:cNvPr id="13" name="组合 12"/>
            <p:cNvGrpSpPr/>
            <p:nvPr/>
          </p:nvGrpSpPr>
          <p:grpSpPr>
            <a:xfrm>
              <a:off x="1967542" y="991717"/>
              <a:ext cx="3217334" cy="3805767"/>
              <a:chOff x="1475656" y="743787"/>
              <a:chExt cx="2413000" cy="2854325"/>
            </a:xfrm>
          </p:grpSpPr>
          <p:sp>
            <p:nvSpPr>
              <p:cNvPr id="1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sz="1800" kern="0">
                  <a:solidFill>
                    <a:sysClr val="windowText" lastClr="000000"/>
                  </a:solidFill>
                  <a:cs typeface="+mn-ea"/>
                  <a:sym typeface="+mn-lt"/>
                </a:endParaRPr>
              </a:p>
            </p:txBody>
          </p:sp>
          <p:sp>
            <p:nvSpPr>
              <p:cNvPr id="1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BE202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sz="1800" kern="0">
                  <a:solidFill>
                    <a:sysClr val="windowText" lastClr="000000"/>
                  </a:solidFill>
                  <a:cs typeface="+mn-ea"/>
                  <a:sym typeface="+mn-lt"/>
                </a:endParaRPr>
              </a:p>
            </p:txBody>
          </p:sp>
        </p:grpSp>
        <p:grpSp>
          <p:nvGrpSpPr>
            <p:cNvPr id="14" name="组合 13"/>
            <p:cNvGrpSpPr/>
            <p:nvPr/>
          </p:nvGrpSpPr>
          <p:grpSpPr>
            <a:xfrm>
              <a:off x="3153509" y="1960329"/>
              <a:ext cx="1009019" cy="2364485"/>
              <a:chOff x="4261295" y="262650"/>
              <a:chExt cx="756764" cy="1773364"/>
            </a:xfrm>
          </p:grpSpPr>
          <p:sp>
            <p:nvSpPr>
              <p:cNvPr id="15" name="TextBox 7"/>
              <p:cNvSpPr txBox="1"/>
              <p:nvPr/>
            </p:nvSpPr>
            <p:spPr>
              <a:xfrm rot="16200000">
                <a:off x="4150703" y="990435"/>
                <a:ext cx="1350150" cy="384563"/>
              </a:xfrm>
              <a:prstGeom prst="rect">
                <a:avLst/>
              </a:prstGeom>
              <a:noFill/>
            </p:spPr>
            <p:txBody>
              <a:bodyPr wrap="square" lIns="0" tIns="0" rIns="0" bIns="0" anchor="b" anchorCtr="0">
                <a:normAutofit/>
              </a:bodyPr>
              <a:lstStyle/>
              <a:p>
                <a:pPr algn="ctr" defTabSz="913765"/>
                <a:r>
                  <a:rPr lang="en-US" altLang="zh-CN" sz="1800" kern="0" dirty="0">
                    <a:solidFill>
                      <a:schemeClr val="bg1"/>
                    </a:solidFill>
                    <a:cs typeface="+mn-ea"/>
                    <a:sym typeface="+mn-lt"/>
                  </a:rPr>
                  <a:t>Contents</a:t>
                </a:r>
                <a:endParaRPr lang="en-US" altLang="zh-CN" sz="1800" kern="0" dirty="0">
                  <a:solidFill>
                    <a:schemeClr val="bg1"/>
                  </a:solidFill>
                  <a:cs typeface="+mn-ea"/>
                  <a:sym typeface="+mn-lt"/>
                </a:endParaRPr>
              </a:p>
            </p:txBody>
          </p:sp>
          <p:sp>
            <p:nvSpPr>
              <p:cNvPr id="16" name="Rectangle 9"/>
              <p:cNvSpPr/>
              <p:nvPr/>
            </p:nvSpPr>
            <p:spPr>
              <a:xfrm rot="16200000">
                <a:off x="3720862" y="803083"/>
                <a:ext cx="1773364" cy="692497"/>
              </a:xfrm>
              <a:prstGeom prst="rect">
                <a:avLst/>
              </a:prstGeom>
            </p:spPr>
            <p:txBody>
              <a:bodyPr wrap="square">
                <a:normAutofit/>
              </a:bodyPr>
              <a:lstStyle/>
              <a:p>
                <a:pPr algn="ctr" defTabSz="913765"/>
                <a:r>
                  <a:rPr lang="en-US" altLang="zh-CN" sz="4000" b="1" kern="0" dirty="0">
                    <a:solidFill>
                      <a:schemeClr val="bg1"/>
                    </a:solidFill>
                    <a:cs typeface="+mn-ea"/>
                    <a:sym typeface="+mn-lt"/>
                  </a:rPr>
                  <a:t>PART 04</a:t>
                </a:r>
                <a:endParaRPr lang="zh-CN" altLang="en-US" sz="4000" b="1" kern="0" dirty="0">
                  <a:solidFill>
                    <a:schemeClr val="bg1"/>
                  </a:solidFill>
                  <a:cs typeface="+mn-ea"/>
                  <a:sym typeface="+mn-lt"/>
                </a:endParaRPr>
              </a:p>
            </p:txBody>
          </p:sp>
        </p:grpSp>
      </p:grpSp>
      <p:sp>
        <p:nvSpPr>
          <p:cNvPr id="20" name="矩形 19"/>
          <p:cNvSpPr/>
          <p:nvPr/>
        </p:nvSpPr>
        <p:spPr>
          <a:xfrm>
            <a:off x="4285615" y="1913255"/>
            <a:ext cx="4631690" cy="683895"/>
          </a:xfrm>
          <a:prstGeom prst="rect">
            <a:avLst/>
          </a:prstGeom>
        </p:spPr>
        <p:txBody>
          <a:bodyPr wrap="square" lIns="68580" tIns="34290" rIns="68580" bIns="34290">
            <a:spAutoFit/>
          </a:bodyPr>
          <a:lstStyle/>
          <a:p>
            <a:pPr algn="ctr"/>
            <a:r>
              <a:rPr lang="zh-CN" altLang="en-US" sz="4000" b="1" dirty="0">
                <a:effectLst>
                  <a:outerShdw blurRad="38100" dist="19050" dir="2700000" algn="tl" rotWithShape="0">
                    <a:schemeClr val="dk1">
                      <a:alpha val="40000"/>
                    </a:schemeClr>
                  </a:outerShdw>
                </a:effectLst>
                <a:cs typeface="+mn-ea"/>
                <a:sym typeface="+mn-lt"/>
              </a:rPr>
              <a:t>运算的结果和展示</a:t>
            </a:r>
            <a:endParaRPr lang="zh-CN" altLang="en-US" sz="4000" b="1" dirty="0">
              <a:effectLst>
                <a:outerShdw blurRad="38100" dist="19050" dir="2700000" algn="tl" rotWithShape="0">
                  <a:schemeClr val="dk1">
                    <a:alpha val="40000"/>
                  </a:schemeClr>
                </a:outerShdw>
              </a:effectLst>
              <a:cs typeface="+mn-ea"/>
              <a:sym typeface="+mn-lt"/>
            </a:endParaRPr>
          </a:p>
        </p:txBody>
      </p:sp>
      <p:sp>
        <p:nvSpPr>
          <p:cNvPr id="10" name="文本框 195"/>
          <p:cNvSpPr txBox="1"/>
          <p:nvPr/>
        </p:nvSpPr>
        <p:spPr>
          <a:xfrm>
            <a:off x="5422193" y="2625690"/>
            <a:ext cx="1694887" cy="1120775"/>
          </a:xfrm>
          <a:prstGeom prst="rect">
            <a:avLst/>
          </a:prstGeom>
          <a:noFill/>
        </p:spPr>
        <p:txBody>
          <a:bodyPr wrap="square" lIns="68580" tIns="34290" rIns="68580" bIns="34290" rtlCol="0">
            <a:spAutoFit/>
            <a:scene3d>
              <a:camera prst="orthographicFront"/>
              <a:lightRig rig="threePt" dir="t"/>
            </a:scene3d>
            <a:sp3d contourW="12700"/>
          </a:bodyPr>
          <a:lstStyle/>
          <a:p>
            <a:pPr marL="342900" indent="-342900" algn="just">
              <a:lnSpc>
                <a:spcPct val="114000"/>
              </a:lnSpc>
              <a:buFont typeface="Arial" panose="020B0604020202020204" pitchFamily="34" charset="0"/>
              <a:buChar char="•"/>
            </a:pPr>
            <a:r>
              <a:rPr lang="zh-CN" altLang="zh-CN" sz="2000" dirty="0">
                <a:cs typeface="+mn-ea"/>
                <a:sym typeface="+mn-lt"/>
              </a:rPr>
              <a:t>环境搭建</a:t>
            </a:r>
            <a:endParaRPr lang="zh-CN" altLang="zh-CN" sz="2000" dirty="0">
              <a:cs typeface="+mn-ea"/>
              <a:sym typeface="+mn-lt"/>
            </a:endParaRPr>
          </a:p>
          <a:p>
            <a:pPr marL="342900" indent="-342900" algn="just">
              <a:lnSpc>
                <a:spcPct val="114000"/>
              </a:lnSpc>
              <a:buFont typeface="Arial" panose="020B0604020202020204" pitchFamily="34" charset="0"/>
              <a:buChar char="•"/>
            </a:pPr>
            <a:r>
              <a:rPr lang="zh-CN" altLang="en-US" sz="2000" dirty="0">
                <a:cs typeface="+mn-ea"/>
                <a:sym typeface="+mn-lt"/>
              </a:rPr>
              <a:t>人脸识别</a:t>
            </a:r>
            <a:endParaRPr lang="en-US" altLang="zh-CN" sz="2000" dirty="0">
              <a:cs typeface="+mn-ea"/>
              <a:sym typeface="+mn-lt"/>
            </a:endParaRPr>
          </a:p>
          <a:p>
            <a:pPr marL="342900" indent="-342900" algn="just">
              <a:lnSpc>
                <a:spcPct val="114000"/>
              </a:lnSpc>
              <a:buFont typeface="Arial" panose="020B0604020202020204" pitchFamily="34" charset="0"/>
              <a:buChar char="•"/>
            </a:pPr>
            <a:endParaRPr lang="en-US" altLang="zh-CN"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1695450" y="447675"/>
            <a:ext cx="5264150" cy="368300"/>
            <a:chOff x="3456709" y="687384"/>
            <a:chExt cx="4804756" cy="683178"/>
          </a:xfrm>
        </p:grpSpPr>
        <p:sp>
          <p:nvSpPr>
            <p:cNvPr id="60" name="文本框 2"/>
            <p:cNvSpPr txBox="1"/>
            <p:nvPr/>
          </p:nvSpPr>
          <p:spPr>
            <a:xfrm>
              <a:off x="4603717" y="687384"/>
              <a:ext cx="3609340" cy="683178"/>
            </a:xfrm>
            <a:prstGeom prst="rect">
              <a:avLst/>
            </a:prstGeom>
            <a:noFill/>
          </p:spPr>
          <p:txBody>
            <a:bodyPr wrap="square" rtlCol="0">
              <a:spAutoFit/>
            </a:bodyPr>
            <a:lstStyle/>
            <a:p>
              <a:r>
                <a:rPr lang="en-US" altLang="zh-CN" sz="1800" b="1" dirty="0">
                  <a:cs typeface="+mn-ea"/>
                  <a:sym typeface="+mn-lt"/>
                </a:rPr>
                <a:t>lung cancer database</a:t>
              </a:r>
              <a:endParaRPr lang="en-US" altLang="zh-CN" sz="1800" b="1" dirty="0">
                <a:cs typeface="+mn-ea"/>
                <a:sym typeface="+mn-lt"/>
              </a:endParaRPr>
            </a:p>
          </p:txBody>
        </p:sp>
        <p:cxnSp>
          <p:nvCxnSpPr>
            <p:cNvPr id="58" name="直接连接符 57"/>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pic>
        <p:nvPicPr>
          <p:cNvPr id="2" name="图片 1"/>
          <p:cNvPicPr>
            <a:picLocks noChangeAspect="1"/>
          </p:cNvPicPr>
          <p:nvPr/>
        </p:nvPicPr>
        <p:blipFill>
          <a:blip r:embed="rId2"/>
          <a:stretch>
            <a:fillRect/>
          </a:stretch>
        </p:blipFill>
        <p:spPr>
          <a:xfrm>
            <a:off x="472440" y="952500"/>
            <a:ext cx="5303520" cy="3493770"/>
          </a:xfrm>
          <a:prstGeom prst="rect">
            <a:avLst/>
          </a:prstGeom>
        </p:spPr>
      </p:pic>
      <p:pic>
        <p:nvPicPr>
          <p:cNvPr id="3" name="图片 2" descr="1"/>
          <p:cNvPicPr>
            <a:picLocks noChangeAspect="1"/>
          </p:cNvPicPr>
          <p:nvPr/>
        </p:nvPicPr>
        <p:blipFill>
          <a:blip r:embed="rId3"/>
          <a:stretch>
            <a:fillRect/>
          </a:stretch>
        </p:blipFill>
        <p:spPr>
          <a:xfrm>
            <a:off x="5775960" y="1306195"/>
            <a:ext cx="3140075" cy="3140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grpSp>
        <p:nvGrpSpPr>
          <p:cNvPr id="2" name="组合 1"/>
          <p:cNvGrpSpPr/>
          <p:nvPr/>
        </p:nvGrpSpPr>
        <p:grpSpPr>
          <a:xfrm>
            <a:off x="1695450" y="447675"/>
            <a:ext cx="5264150" cy="368300"/>
            <a:chOff x="3456709" y="687384"/>
            <a:chExt cx="4804756" cy="683178"/>
          </a:xfrm>
        </p:grpSpPr>
        <p:sp>
          <p:nvSpPr>
            <p:cNvPr id="4" name="文本框 2"/>
            <p:cNvSpPr txBox="1"/>
            <p:nvPr/>
          </p:nvSpPr>
          <p:spPr>
            <a:xfrm>
              <a:off x="4603717" y="687384"/>
              <a:ext cx="3609340" cy="683178"/>
            </a:xfrm>
            <a:prstGeom prst="rect">
              <a:avLst/>
            </a:prstGeom>
            <a:noFill/>
          </p:spPr>
          <p:txBody>
            <a:bodyPr wrap="square" rtlCol="0">
              <a:spAutoFit/>
            </a:bodyPr>
            <a:p>
              <a:r>
                <a:rPr lang="en-US" altLang="zh-CN" sz="1800" b="1" dirty="0">
                  <a:cs typeface="+mn-ea"/>
                  <a:sym typeface="+mn-lt"/>
                </a:rPr>
                <a:t>lung cancer database</a:t>
              </a:r>
              <a:endParaRPr lang="en-US" altLang="zh-CN" sz="1800" b="1" dirty="0">
                <a:cs typeface="+mn-ea"/>
                <a:sym typeface="+mn-lt"/>
              </a:endParaRPr>
            </a:p>
          </p:txBody>
        </p:sp>
        <p:cxnSp>
          <p:nvCxnSpPr>
            <p:cNvPr id="5" name="直接连接符 4"/>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8" name="图片 7" descr="heatmap_e2ecc0bb-4493-4837-9897-b4c971e86daf"/>
          <p:cNvPicPr>
            <a:picLocks noChangeAspect="1"/>
          </p:cNvPicPr>
          <p:nvPr/>
        </p:nvPicPr>
        <p:blipFill>
          <a:blip r:embed="rId2"/>
          <a:stretch>
            <a:fillRect/>
          </a:stretch>
        </p:blipFill>
        <p:spPr>
          <a:xfrm>
            <a:off x="2420620" y="982980"/>
            <a:ext cx="5782310" cy="3901440"/>
          </a:xfrm>
          <a:prstGeom prst="rect">
            <a:avLst/>
          </a:prstGeom>
        </p:spPr>
      </p:pic>
      <p:pic>
        <p:nvPicPr>
          <p:cNvPr id="9" name="图片 8"/>
          <p:cNvPicPr>
            <a:picLocks noChangeAspect="1"/>
          </p:cNvPicPr>
          <p:nvPr/>
        </p:nvPicPr>
        <p:blipFill>
          <a:blip r:embed="rId3"/>
          <a:stretch>
            <a:fillRect/>
          </a:stretch>
        </p:blipFill>
        <p:spPr>
          <a:xfrm>
            <a:off x="492760" y="2118360"/>
            <a:ext cx="1866900" cy="708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grpSp>
        <p:nvGrpSpPr>
          <p:cNvPr id="7" name="组合 6"/>
          <p:cNvGrpSpPr/>
          <p:nvPr/>
        </p:nvGrpSpPr>
        <p:grpSpPr>
          <a:xfrm>
            <a:off x="1695450" y="447675"/>
            <a:ext cx="5264150" cy="368300"/>
            <a:chOff x="3456709" y="687384"/>
            <a:chExt cx="4804756" cy="683178"/>
          </a:xfrm>
        </p:grpSpPr>
        <p:sp>
          <p:nvSpPr>
            <p:cNvPr id="10" name="文本框 2"/>
            <p:cNvSpPr txBox="1"/>
            <p:nvPr/>
          </p:nvSpPr>
          <p:spPr>
            <a:xfrm>
              <a:off x="4603717" y="687384"/>
              <a:ext cx="3609340" cy="683178"/>
            </a:xfrm>
            <a:prstGeom prst="rect">
              <a:avLst/>
            </a:prstGeom>
            <a:noFill/>
          </p:spPr>
          <p:txBody>
            <a:bodyPr wrap="square" rtlCol="0">
              <a:spAutoFit/>
            </a:bodyPr>
            <a:p>
              <a:r>
                <a:rPr lang="en-US" altLang="zh-CN" sz="1800" b="1" dirty="0">
                  <a:cs typeface="+mn-ea"/>
                  <a:sym typeface="+mn-lt"/>
                </a:rPr>
                <a:t>lung cancer database</a:t>
              </a:r>
              <a:endParaRPr lang="en-US" altLang="zh-CN" sz="1800" b="1" dirty="0">
                <a:cs typeface="+mn-ea"/>
                <a:sym typeface="+mn-lt"/>
              </a:endParaRPr>
            </a:p>
          </p:txBody>
        </p:sp>
        <p:cxnSp>
          <p:nvCxnSpPr>
            <p:cNvPr id="11" name="直接连接符 10"/>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13" name="图片 12" descr="newplot"/>
          <p:cNvPicPr>
            <a:picLocks noChangeAspect="1"/>
          </p:cNvPicPr>
          <p:nvPr/>
        </p:nvPicPr>
        <p:blipFill>
          <a:blip r:embed="rId2"/>
          <a:stretch>
            <a:fillRect/>
          </a:stretch>
        </p:blipFill>
        <p:spPr>
          <a:xfrm>
            <a:off x="751840" y="945515"/>
            <a:ext cx="7296150" cy="3657600"/>
          </a:xfrm>
          <a:prstGeom prst="rect">
            <a:avLst/>
          </a:prstGeom>
        </p:spPr>
      </p:pic>
      <p:sp>
        <p:nvSpPr>
          <p:cNvPr id="14" name="文本框 13"/>
          <p:cNvSpPr txBox="1"/>
          <p:nvPr/>
        </p:nvSpPr>
        <p:spPr>
          <a:xfrm>
            <a:off x="508000" y="815975"/>
            <a:ext cx="608965" cy="521970"/>
          </a:xfrm>
          <a:prstGeom prst="rect">
            <a:avLst/>
          </a:prstGeom>
          <a:noFill/>
        </p:spPr>
        <p:txBody>
          <a:bodyPr wrap="square" rtlCol="0">
            <a:spAutoFit/>
          </a:bodyPr>
          <a:p>
            <a:r>
              <a:rPr lang="zh-CN" altLang="en-US"/>
              <a:t>生存分析</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grpSp>
        <p:nvGrpSpPr>
          <p:cNvPr id="7" name="组合 6"/>
          <p:cNvGrpSpPr/>
          <p:nvPr/>
        </p:nvGrpSpPr>
        <p:grpSpPr>
          <a:xfrm>
            <a:off x="1695450" y="447675"/>
            <a:ext cx="5264150" cy="368300"/>
            <a:chOff x="3456709" y="687384"/>
            <a:chExt cx="4804756" cy="683178"/>
          </a:xfrm>
        </p:grpSpPr>
        <p:sp>
          <p:nvSpPr>
            <p:cNvPr id="10" name="文本框 2"/>
            <p:cNvSpPr txBox="1"/>
            <p:nvPr/>
          </p:nvSpPr>
          <p:spPr>
            <a:xfrm>
              <a:off x="4603717" y="687384"/>
              <a:ext cx="3609340" cy="683178"/>
            </a:xfrm>
            <a:prstGeom prst="rect">
              <a:avLst/>
            </a:prstGeom>
            <a:noFill/>
          </p:spPr>
          <p:txBody>
            <a:bodyPr wrap="square" rtlCol="0">
              <a:spAutoFit/>
            </a:bodyPr>
            <a:p>
              <a:r>
                <a:rPr lang="en-US" altLang="zh-CN" sz="1800" b="1" dirty="0">
                  <a:cs typeface="+mn-ea"/>
                  <a:sym typeface="+mn-lt"/>
                </a:rPr>
                <a:t>lung cancer database</a:t>
              </a:r>
              <a:endParaRPr lang="en-US" altLang="zh-CN" sz="1800" b="1" dirty="0">
                <a:cs typeface="+mn-ea"/>
                <a:sym typeface="+mn-lt"/>
              </a:endParaRPr>
            </a:p>
          </p:txBody>
        </p:sp>
        <p:cxnSp>
          <p:nvCxnSpPr>
            <p:cNvPr id="11" name="直接连接符 10"/>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850900" y="2134235"/>
            <a:ext cx="608965" cy="521970"/>
          </a:xfrm>
          <a:prstGeom prst="rect">
            <a:avLst/>
          </a:prstGeom>
          <a:noFill/>
        </p:spPr>
        <p:txBody>
          <a:bodyPr wrap="square" rtlCol="0">
            <a:spAutoFit/>
          </a:bodyPr>
          <a:p>
            <a:r>
              <a:rPr lang="zh-CN" altLang="en-US"/>
              <a:t>收敛行为</a:t>
            </a:r>
            <a:endParaRPr lang="zh-CN" altLang="en-US"/>
          </a:p>
        </p:txBody>
      </p:sp>
      <p:pic>
        <p:nvPicPr>
          <p:cNvPr id="2" name="图片 1" descr="conv_e2ecc0bb-4493-4837-9897-b4c971e86daf (1)"/>
          <p:cNvPicPr>
            <a:picLocks noChangeAspect="1"/>
          </p:cNvPicPr>
          <p:nvPr/>
        </p:nvPicPr>
        <p:blipFill>
          <a:blip r:embed="rId2"/>
          <a:stretch>
            <a:fillRect/>
          </a:stretch>
        </p:blipFill>
        <p:spPr>
          <a:xfrm>
            <a:off x="1717675" y="920115"/>
            <a:ext cx="6222365" cy="3733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ïŝļidé"/>
          <p:cNvGrpSpPr/>
          <p:nvPr/>
        </p:nvGrpSpPr>
        <p:grpSpPr>
          <a:xfrm>
            <a:off x="733314" y="1544942"/>
            <a:ext cx="1347853" cy="1471493"/>
            <a:chOff x="1556810" y="2889654"/>
            <a:chExt cx="1905000" cy="2079754"/>
          </a:xfrm>
        </p:grpSpPr>
        <p:sp>
          <p:nvSpPr>
            <p:cNvPr id="71" name="ïṡḷîde"/>
            <p:cNvSpPr/>
            <p:nvPr/>
          </p:nvSpPr>
          <p:spPr>
            <a:xfrm>
              <a:off x="1556810" y="2889654"/>
              <a:ext cx="1905000" cy="196065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cs typeface="+mn-ea"/>
                <a:sym typeface="+mn-lt"/>
              </a:endParaRPr>
            </a:p>
          </p:txBody>
        </p:sp>
        <p:sp>
          <p:nvSpPr>
            <p:cNvPr id="70" name="îṧlíḍé"/>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cs typeface="+mn-ea"/>
                <a:sym typeface="+mn-lt"/>
              </a:endParaRPr>
            </a:p>
          </p:txBody>
        </p:sp>
      </p:grpSp>
      <p:grpSp>
        <p:nvGrpSpPr>
          <p:cNvPr id="51" name="îšļïďê"/>
          <p:cNvGrpSpPr/>
          <p:nvPr/>
        </p:nvGrpSpPr>
        <p:grpSpPr>
          <a:xfrm>
            <a:off x="2722930" y="1553197"/>
            <a:ext cx="1347853" cy="1471493"/>
            <a:chOff x="1556810" y="2889654"/>
            <a:chExt cx="1905000" cy="2079754"/>
          </a:xfrm>
        </p:grpSpPr>
        <p:sp>
          <p:nvSpPr>
            <p:cNvPr id="63" name="ïşḷïḍe"/>
            <p:cNvSpPr/>
            <p:nvPr/>
          </p:nvSpPr>
          <p:spPr>
            <a:xfrm>
              <a:off x="1556810" y="2889654"/>
              <a:ext cx="1905000" cy="196065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cs typeface="+mn-ea"/>
                <a:sym typeface="+mn-lt"/>
              </a:endParaRPr>
            </a:p>
          </p:txBody>
        </p:sp>
        <p:sp>
          <p:nvSpPr>
            <p:cNvPr id="62" name="iś1íḋê"/>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cs typeface="+mn-ea"/>
                <a:sym typeface="+mn-lt"/>
              </a:endParaRPr>
            </a:p>
          </p:txBody>
        </p:sp>
      </p:grpSp>
      <p:grpSp>
        <p:nvGrpSpPr>
          <p:cNvPr id="52" name="íṣļïḓè"/>
          <p:cNvGrpSpPr/>
          <p:nvPr/>
        </p:nvGrpSpPr>
        <p:grpSpPr>
          <a:xfrm>
            <a:off x="4713112" y="1553197"/>
            <a:ext cx="1347853" cy="1471493"/>
            <a:chOff x="1556810" y="2889654"/>
            <a:chExt cx="1905000" cy="2079754"/>
          </a:xfrm>
        </p:grpSpPr>
        <p:sp>
          <p:nvSpPr>
            <p:cNvPr id="59" name="íṧļíḑè"/>
            <p:cNvSpPr/>
            <p:nvPr/>
          </p:nvSpPr>
          <p:spPr>
            <a:xfrm>
              <a:off x="1556810" y="2889654"/>
              <a:ext cx="1905000" cy="196065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cs typeface="+mn-ea"/>
                <a:sym typeface="+mn-lt"/>
              </a:endParaRPr>
            </a:p>
          </p:txBody>
        </p:sp>
        <p:sp>
          <p:nvSpPr>
            <p:cNvPr id="58" name="íṣ1iḓe"/>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cs typeface="+mn-ea"/>
                <a:sym typeface="+mn-lt"/>
              </a:endParaRPr>
            </a:p>
          </p:txBody>
        </p:sp>
      </p:grpSp>
      <p:grpSp>
        <p:nvGrpSpPr>
          <p:cNvPr id="3" name="组合 2"/>
          <p:cNvGrpSpPr/>
          <p:nvPr/>
        </p:nvGrpSpPr>
        <p:grpSpPr>
          <a:xfrm>
            <a:off x="733425" y="3113612"/>
            <a:ext cx="7677150" cy="348025"/>
            <a:chOff x="733425" y="3120020"/>
            <a:chExt cx="7677150" cy="348025"/>
          </a:xfrm>
        </p:grpSpPr>
        <p:sp>
          <p:nvSpPr>
            <p:cNvPr id="45" name="ï$ľïḍè"/>
            <p:cNvSpPr/>
            <p:nvPr/>
          </p:nvSpPr>
          <p:spPr>
            <a:xfrm>
              <a:off x="733425" y="3248864"/>
              <a:ext cx="7677150" cy="94378"/>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cs typeface="+mn-ea"/>
                <a:sym typeface="+mn-lt"/>
              </a:endParaRPr>
            </a:p>
          </p:txBody>
        </p:sp>
        <p:sp>
          <p:nvSpPr>
            <p:cNvPr id="54" name="îṣḻíḋê"/>
            <p:cNvSpPr/>
            <p:nvPr/>
          </p:nvSpPr>
          <p:spPr>
            <a:xfrm>
              <a:off x="3214570" y="3126420"/>
              <a:ext cx="339683" cy="339770"/>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500" b="1" dirty="0">
                  <a:solidFill>
                    <a:schemeClr val="accent2"/>
                  </a:solidFill>
                  <a:cs typeface="+mn-ea"/>
                  <a:sym typeface="+mn-lt"/>
                </a:rPr>
                <a:t>2</a:t>
              </a:r>
              <a:endParaRPr lang="en-US" sz="1500" b="1" dirty="0">
                <a:solidFill>
                  <a:schemeClr val="accent2"/>
                </a:solidFill>
                <a:cs typeface="+mn-ea"/>
                <a:sym typeface="+mn-lt"/>
              </a:endParaRPr>
            </a:p>
          </p:txBody>
        </p:sp>
        <p:sp>
          <p:nvSpPr>
            <p:cNvPr id="55" name="î$ḻîḍé"/>
            <p:cNvSpPr/>
            <p:nvPr/>
          </p:nvSpPr>
          <p:spPr>
            <a:xfrm>
              <a:off x="1191277" y="3128275"/>
              <a:ext cx="339683" cy="339770"/>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500" b="1">
                  <a:solidFill>
                    <a:schemeClr val="accent2"/>
                  </a:solidFill>
                  <a:cs typeface="+mn-ea"/>
                  <a:sym typeface="+mn-lt"/>
                </a:rPr>
                <a:t>1</a:t>
              </a:r>
              <a:endParaRPr lang="en-US" sz="1500" b="1">
                <a:solidFill>
                  <a:schemeClr val="accent2"/>
                </a:solidFill>
                <a:cs typeface="+mn-ea"/>
                <a:sym typeface="+mn-lt"/>
              </a:endParaRPr>
            </a:p>
          </p:txBody>
        </p:sp>
        <p:sp>
          <p:nvSpPr>
            <p:cNvPr id="56" name="iṩlíḍè"/>
            <p:cNvSpPr/>
            <p:nvPr/>
          </p:nvSpPr>
          <p:spPr>
            <a:xfrm>
              <a:off x="5214385" y="3120020"/>
              <a:ext cx="339683" cy="339770"/>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500" b="1" dirty="0">
                  <a:solidFill>
                    <a:schemeClr val="accent2"/>
                  </a:solidFill>
                  <a:cs typeface="+mn-ea"/>
                  <a:sym typeface="+mn-lt"/>
                </a:rPr>
                <a:t>3</a:t>
              </a:r>
              <a:endParaRPr lang="en-US" sz="1500" b="1" dirty="0">
                <a:solidFill>
                  <a:schemeClr val="accent2"/>
                </a:solidFill>
                <a:cs typeface="+mn-ea"/>
                <a:sym typeface="+mn-lt"/>
              </a:endParaRPr>
            </a:p>
          </p:txBody>
        </p:sp>
      </p:grpSp>
      <p:sp>
        <p:nvSpPr>
          <p:cNvPr id="75" name="文本框 53"/>
          <p:cNvSpPr txBox="1"/>
          <p:nvPr/>
        </p:nvSpPr>
        <p:spPr>
          <a:xfrm>
            <a:off x="2737437" y="2423977"/>
            <a:ext cx="1320942" cy="283845"/>
          </a:xfrm>
          <a:prstGeom prst="rect">
            <a:avLst/>
          </a:prstGeom>
          <a:noFill/>
        </p:spPr>
        <p:txBody>
          <a:bodyPr wrap="square" lIns="68580" tIns="34290" rIns="68580" bIns="34290" rtlCol="0">
            <a:spAutoFit/>
          </a:bodyPr>
          <a:lstStyle/>
          <a:p>
            <a:pPr algn="ctr"/>
            <a:r>
              <a:rPr lang="zh-CN" altLang="en-US" sz="1400" b="1" dirty="0">
                <a:solidFill>
                  <a:schemeClr val="tx1"/>
                </a:solidFill>
                <a:effectLst>
                  <a:outerShdw blurRad="38100" dist="19050" dir="2700000" algn="tl" rotWithShape="0">
                    <a:schemeClr val="dk1">
                      <a:alpha val="40000"/>
                    </a:schemeClr>
                  </a:outerShdw>
                </a:effectLst>
                <a:cs typeface="+mn-ea"/>
                <a:sym typeface="+mn-lt"/>
              </a:rPr>
              <a:t>算法描述</a:t>
            </a:r>
            <a:endParaRPr lang="zh-CN" altLang="en-US" sz="1400" b="1" dirty="0">
              <a:solidFill>
                <a:schemeClr val="tx1"/>
              </a:solidFill>
              <a:effectLst>
                <a:outerShdw blurRad="38100" dist="19050" dir="2700000" algn="tl" rotWithShape="0">
                  <a:schemeClr val="dk1">
                    <a:alpha val="40000"/>
                  </a:schemeClr>
                </a:outerShdw>
              </a:effectLst>
              <a:cs typeface="+mn-ea"/>
              <a:sym typeface="+mn-lt"/>
            </a:endParaRPr>
          </a:p>
        </p:txBody>
      </p:sp>
      <p:sp>
        <p:nvSpPr>
          <p:cNvPr id="76" name="文本框 54"/>
          <p:cNvSpPr txBox="1"/>
          <p:nvPr/>
        </p:nvSpPr>
        <p:spPr>
          <a:xfrm>
            <a:off x="4724588" y="2420076"/>
            <a:ext cx="1320942" cy="283845"/>
          </a:xfrm>
          <a:prstGeom prst="rect">
            <a:avLst/>
          </a:prstGeom>
          <a:noFill/>
        </p:spPr>
        <p:txBody>
          <a:bodyPr wrap="square" lIns="68580" tIns="34290" rIns="68580" bIns="34290" rtlCol="0">
            <a:spAutoFit/>
          </a:bodyPr>
          <a:lstStyle/>
          <a:p>
            <a:pPr algn="ctr"/>
            <a:r>
              <a:rPr lang="en-US" altLang="zh-CN" sz="1400" b="1" dirty="0">
                <a:solidFill>
                  <a:schemeClr val="tx1"/>
                </a:solidFill>
                <a:effectLst>
                  <a:outerShdw blurRad="38100" dist="19050" dir="2700000" algn="tl" rotWithShape="0">
                    <a:schemeClr val="dk1">
                      <a:alpha val="40000"/>
                    </a:schemeClr>
                  </a:outerShdw>
                </a:effectLst>
                <a:cs typeface="+mn-ea"/>
                <a:sym typeface="+mn-lt"/>
              </a:rPr>
              <a:t>How to use</a:t>
            </a:r>
            <a:endParaRPr lang="en-US" altLang="zh-CN" sz="1400" b="1" dirty="0">
              <a:solidFill>
                <a:schemeClr val="tx1"/>
              </a:solidFill>
              <a:effectLst>
                <a:outerShdw blurRad="38100" dist="19050" dir="2700000" algn="tl" rotWithShape="0">
                  <a:schemeClr val="dk1">
                    <a:alpha val="40000"/>
                  </a:schemeClr>
                </a:outerShdw>
              </a:effectLst>
              <a:cs typeface="+mn-ea"/>
              <a:sym typeface="+mn-lt"/>
            </a:endParaRPr>
          </a:p>
        </p:txBody>
      </p:sp>
      <p:sp>
        <p:nvSpPr>
          <p:cNvPr id="81" name="文本框 23"/>
          <p:cNvSpPr txBox="1"/>
          <p:nvPr/>
        </p:nvSpPr>
        <p:spPr>
          <a:xfrm>
            <a:off x="3084372" y="659366"/>
            <a:ext cx="2600712" cy="500137"/>
          </a:xfrm>
          <a:prstGeom prst="rect">
            <a:avLst/>
          </a:prstGeom>
          <a:noFill/>
        </p:spPr>
        <p:txBody>
          <a:bodyPr wrap="none" lIns="68580" tIns="34290" rIns="68580" bIns="34290" rtlCol="0">
            <a:spAutoFit/>
          </a:bodyPr>
          <a:lstStyle/>
          <a:p>
            <a:r>
              <a:rPr lang="zh-CN" altLang="en-US" sz="2800" b="1" spc="300" dirty="0">
                <a:solidFill>
                  <a:schemeClr val="tx1">
                    <a:lumMod val="75000"/>
                    <a:lumOff val="25000"/>
                  </a:schemeClr>
                </a:solidFill>
                <a:cs typeface="+mn-ea"/>
                <a:sym typeface="+mn-lt"/>
              </a:rPr>
              <a:t>目录</a:t>
            </a:r>
            <a:r>
              <a:rPr lang="zh-CN" altLang="en-US" sz="2700" dirty="0">
                <a:solidFill>
                  <a:schemeClr val="tx1">
                    <a:lumMod val="75000"/>
                    <a:lumOff val="25000"/>
                  </a:schemeClr>
                </a:solidFill>
                <a:cs typeface="+mn-ea"/>
                <a:sym typeface="+mn-lt"/>
              </a:rPr>
              <a:t>  </a:t>
            </a:r>
            <a:r>
              <a:rPr lang="en-US" altLang="zh-CN" sz="2700" dirty="0">
                <a:solidFill>
                  <a:schemeClr val="tx1">
                    <a:lumMod val="75000"/>
                    <a:lumOff val="25000"/>
                  </a:schemeClr>
                </a:solidFill>
                <a:cs typeface="+mn-ea"/>
                <a:sym typeface="+mn-lt"/>
              </a:rPr>
              <a:t>CONTENTS</a:t>
            </a:r>
            <a:endParaRPr lang="zh-CN" altLang="en-US" sz="2700" dirty="0">
              <a:solidFill>
                <a:schemeClr val="tx1">
                  <a:lumMod val="75000"/>
                  <a:lumOff val="25000"/>
                </a:schemeClr>
              </a:solidFill>
              <a:cs typeface="+mn-ea"/>
              <a:sym typeface="+mn-lt"/>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pic>
        <p:nvPicPr>
          <p:cNvPr id="5" name="图形 4" descr="便携式计算机 纯色填充"/>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1277" y="1776098"/>
            <a:ext cx="432000" cy="432000"/>
          </a:xfrm>
          <a:prstGeom prst="rect">
            <a:avLst/>
          </a:prstGeom>
        </p:spPr>
      </p:pic>
      <p:sp>
        <p:nvSpPr>
          <p:cNvPr id="7" name="íṣ1iḓe"/>
          <p:cNvSpPr/>
          <p:nvPr/>
        </p:nvSpPr>
        <p:spPr>
          <a:xfrm rot="10800000">
            <a:off x="7188835" y="2798445"/>
            <a:ext cx="236220" cy="20383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cs typeface="+mn-ea"/>
              <a:sym typeface="+mn-lt"/>
            </a:endParaRPr>
          </a:p>
        </p:txBody>
      </p:sp>
      <p:grpSp>
        <p:nvGrpSpPr>
          <p:cNvPr id="8" name="íṣļïḓè"/>
          <p:cNvGrpSpPr/>
          <p:nvPr/>
        </p:nvGrpSpPr>
        <p:grpSpPr>
          <a:xfrm>
            <a:off x="6724792" y="1553197"/>
            <a:ext cx="1347853" cy="1471493"/>
            <a:chOff x="1556810" y="2889654"/>
            <a:chExt cx="1905000" cy="2079754"/>
          </a:xfrm>
        </p:grpSpPr>
        <p:sp>
          <p:nvSpPr>
            <p:cNvPr id="10" name="íṧļíḑè"/>
            <p:cNvSpPr/>
            <p:nvPr/>
          </p:nvSpPr>
          <p:spPr>
            <a:xfrm>
              <a:off x="1556810" y="2889654"/>
              <a:ext cx="1905000" cy="1960650"/>
            </a:xfrm>
            <a:prstGeom prst="roundRect">
              <a:avLst>
                <a:gd name="adj" fmla="val 3932"/>
              </a:avLst>
            </a:prstGeom>
            <a:solidFill>
              <a:schemeClr val="bg2"/>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chemeClr val="accent2"/>
                </a:solidFill>
                <a:cs typeface="+mn-ea"/>
                <a:sym typeface="+mn-lt"/>
              </a:endParaRPr>
            </a:p>
          </p:txBody>
        </p:sp>
        <p:sp>
          <p:nvSpPr>
            <p:cNvPr id="12" name="íṣ1iḓe"/>
            <p:cNvSpPr/>
            <p:nvPr/>
          </p:nvSpPr>
          <p:spPr>
            <a:xfrm rot="10800000">
              <a:off x="2339175" y="4681376"/>
              <a:ext cx="334117" cy="288032"/>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solidFill>
                  <a:schemeClr val="accent2"/>
                </a:solidFill>
                <a:cs typeface="+mn-ea"/>
                <a:sym typeface="+mn-lt"/>
              </a:endParaRPr>
            </a:p>
          </p:txBody>
        </p:sp>
      </p:grpSp>
      <p:sp>
        <p:nvSpPr>
          <p:cNvPr id="13" name="文本框 54"/>
          <p:cNvSpPr txBox="1"/>
          <p:nvPr/>
        </p:nvSpPr>
        <p:spPr>
          <a:xfrm>
            <a:off x="6622415" y="2431415"/>
            <a:ext cx="1548765" cy="283845"/>
          </a:xfrm>
          <a:prstGeom prst="rect">
            <a:avLst/>
          </a:prstGeom>
          <a:noFill/>
        </p:spPr>
        <p:txBody>
          <a:bodyPr wrap="square" lIns="68580" tIns="34290" rIns="68580" bIns="34290" rtlCol="0">
            <a:spAutoFit/>
          </a:bodyPr>
          <a:lstStyle/>
          <a:p>
            <a:pPr algn="ctr"/>
            <a:r>
              <a:rPr lang="zh-CN" altLang="en-US" sz="1400" b="1" dirty="0">
                <a:solidFill>
                  <a:schemeClr val="tx1"/>
                </a:solidFill>
                <a:effectLst>
                  <a:outerShdw blurRad="38100" dist="19050" dir="2700000" algn="tl" rotWithShape="0">
                    <a:schemeClr val="dk1">
                      <a:alpha val="40000"/>
                    </a:schemeClr>
                  </a:outerShdw>
                </a:effectLst>
                <a:cs typeface="+mn-ea"/>
                <a:sym typeface="+mn-lt"/>
              </a:rPr>
              <a:t>运算结果和展示</a:t>
            </a:r>
            <a:endParaRPr lang="zh-CN" altLang="en-US" sz="1400" b="1" dirty="0">
              <a:solidFill>
                <a:schemeClr val="tx1"/>
              </a:solidFill>
              <a:effectLst>
                <a:outerShdw blurRad="38100" dist="19050" dir="2700000" algn="tl" rotWithShape="0">
                  <a:schemeClr val="dk1">
                    <a:alpha val="40000"/>
                  </a:schemeClr>
                </a:outerShdw>
              </a:effectLst>
              <a:cs typeface="+mn-ea"/>
              <a:sym typeface="+mn-lt"/>
            </a:endParaRPr>
          </a:p>
        </p:txBody>
      </p:sp>
      <p:pic>
        <p:nvPicPr>
          <p:cNvPr id="14" name="图形 10" descr="徽章问号 纯色填充"/>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09055" y="1775912"/>
            <a:ext cx="432000" cy="432000"/>
          </a:xfrm>
          <a:prstGeom prst="rect">
            <a:avLst/>
          </a:prstGeom>
        </p:spPr>
      </p:pic>
      <p:pic>
        <p:nvPicPr>
          <p:cNvPr id="15" name="图形 8" descr="选中的剪贴板 纯色填充"/>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70520" y="1775008"/>
            <a:ext cx="432000" cy="432000"/>
          </a:xfrm>
          <a:prstGeom prst="rect">
            <a:avLst/>
          </a:prstGeom>
        </p:spPr>
      </p:pic>
      <p:sp>
        <p:nvSpPr>
          <p:cNvPr id="16" name="iṩlíḍè"/>
          <p:cNvSpPr/>
          <p:nvPr/>
        </p:nvSpPr>
        <p:spPr>
          <a:xfrm>
            <a:off x="7241305" y="3108532"/>
            <a:ext cx="339683" cy="339770"/>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500" b="1" dirty="0">
                <a:solidFill>
                  <a:schemeClr val="accent2"/>
                </a:solidFill>
                <a:cs typeface="+mn-ea"/>
                <a:sym typeface="+mn-lt"/>
              </a:rPr>
              <a:t>4</a:t>
            </a:r>
            <a:endParaRPr lang="en-US" sz="1500" b="1" dirty="0">
              <a:solidFill>
                <a:schemeClr val="accent2"/>
              </a:solidFill>
              <a:cs typeface="+mn-ea"/>
              <a:sym typeface="+mn-lt"/>
            </a:endParaRPr>
          </a:p>
        </p:txBody>
      </p:sp>
      <p:pic>
        <p:nvPicPr>
          <p:cNvPr id="11" name="图形 10" descr="蓝图 纯色填充"/>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68411" y="1775912"/>
            <a:ext cx="432000" cy="432000"/>
          </a:xfrm>
          <a:prstGeom prst="rect">
            <a:avLst/>
          </a:prstGeom>
        </p:spPr>
      </p:pic>
      <p:sp>
        <p:nvSpPr>
          <p:cNvPr id="4" name="文本框 53"/>
          <p:cNvSpPr txBox="1"/>
          <p:nvPr/>
        </p:nvSpPr>
        <p:spPr>
          <a:xfrm>
            <a:off x="760047" y="2474142"/>
            <a:ext cx="1320942" cy="252730"/>
          </a:xfrm>
          <a:prstGeom prst="rect">
            <a:avLst/>
          </a:prstGeom>
          <a:noFill/>
        </p:spPr>
        <p:txBody>
          <a:bodyPr wrap="square" lIns="68580" tIns="34290" rIns="68580" bIns="34290" rtlCol="0">
            <a:spAutoFit/>
          </a:bodyPr>
          <a:p>
            <a:pPr algn="ctr"/>
            <a:endParaRPr lang="zh-CN" altLang="en-US" sz="1200" b="1" dirty="0">
              <a:solidFill>
                <a:schemeClr val="tx1"/>
              </a:solidFill>
              <a:effectLst>
                <a:outerShdw blurRad="38100" dist="19050" dir="2700000" algn="tl" rotWithShape="0">
                  <a:schemeClr val="dk1">
                    <a:alpha val="40000"/>
                  </a:schemeClr>
                </a:outerShdw>
              </a:effectLst>
              <a:cs typeface="+mn-ea"/>
              <a:sym typeface="+mn-lt"/>
            </a:endParaRPr>
          </a:p>
        </p:txBody>
      </p:sp>
      <p:sp>
        <p:nvSpPr>
          <p:cNvPr id="6" name="文本框 53"/>
          <p:cNvSpPr txBox="1"/>
          <p:nvPr/>
        </p:nvSpPr>
        <p:spPr>
          <a:xfrm>
            <a:off x="760047" y="2423342"/>
            <a:ext cx="1320942" cy="283845"/>
          </a:xfrm>
          <a:prstGeom prst="rect">
            <a:avLst/>
          </a:prstGeom>
          <a:noFill/>
        </p:spPr>
        <p:txBody>
          <a:bodyPr wrap="square" lIns="68580" tIns="34290" rIns="68580" bIns="34290" rtlCol="0">
            <a:spAutoFit/>
          </a:bodyPr>
          <a:p>
            <a:pPr algn="ctr"/>
            <a:r>
              <a:rPr lang="zh-CN" altLang="en-US" sz="1400" b="1" dirty="0">
                <a:solidFill>
                  <a:schemeClr val="tx1"/>
                </a:solidFill>
                <a:effectLst>
                  <a:outerShdw blurRad="38100" dist="19050" dir="2700000" algn="tl" rotWithShape="0">
                    <a:schemeClr val="dk1">
                      <a:alpha val="40000"/>
                    </a:schemeClr>
                  </a:outerShdw>
                </a:effectLst>
                <a:cs typeface="+mn-ea"/>
                <a:sym typeface="+mn-lt"/>
              </a:rPr>
              <a:t>项目简介</a:t>
            </a:r>
            <a:endParaRPr lang="zh-CN" altLang="en-US" sz="1200" b="1" dirty="0">
              <a:solidFill>
                <a:schemeClr val="tx1"/>
              </a:solidFill>
              <a:effectLst>
                <a:outerShdw blurRad="38100" dist="19050" dir="2700000" algn="tl" rotWithShape="0">
                  <a:schemeClr val="dk1">
                    <a:alpha val="40000"/>
                  </a:schemeClr>
                </a:outerShdw>
              </a:effectLst>
              <a:cs typeface="+mn-ea"/>
              <a:sym typeface="+mn-lt"/>
            </a:endParaRPr>
          </a:p>
        </p:txBody>
      </p:sp>
      <p:sp>
        <p:nvSpPr>
          <p:cNvPr id="9" name="文本框 192"/>
          <p:cNvSpPr txBox="1"/>
          <p:nvPr/>
        </p:nvSpPr>
        <p:spPr>
          <a:xfrm>
            <a:off x="688340" y="3620770"/>
            <a:ext cx="1830705" cy="699135"/>
          </a:xfrm>
          <a:prstGeom prst="rect">
            <a:avLst/>
          </a:prstGeom>
          <a:noFill/>
        </p:spPr>
        <p:txBody>
          <a:bodyPr wrap="square" lIns="68580" tIns="34290" rIns="68580" bIns="34290" rtlCol="0">
            <a:spAutoFit/>
            <a:scene3d>
              <a:camera prst="orthographicFront"/>
              <a:lightRig rig="threePt" dir="t"/>
            </a:scene3d>
            <a:sp3d contourW="12700"/>
          </a:bodyPr>
          <a:p>
            <a:pPr indent="0" algn="just">
              <a:lnSpc>
                <a:spcPct val="114000"/>
              </a:lnSpc>
              <a:buFont typeface="Arial" panose="020B0604020202020204" pitchFamily="34" charset="0"/>
              <a:buNone/>
            </a:pPr>
            <a:r>
              <a:rPr lang="zh-CN" sz="1200" dirty="0">
                <a:cs typeface="+mn-ea"/>
                <a:sym typeface="+mn-lt"/>
              </a:rPr>
              <a:t>项目背景</a:t>
            </a:r>
            <a:endParaRPr lang="zh-CN" sz="1200" dirty="0">
              <a:cs typeface="+mn-ea"/>
              <a:sym typeface="+mn-lt"/>
            </a:endParaRPr>
          </a:p>
          <a:p>
            <a:pPr indent="0" algn="just">
              <a:lnSpc>
                <a:spcPct val="114000"/>
              </a:lnSpc>
              <a:buFont typeface="Arial" panose="020B0604020202020204" pitchFamily="34" charset="0"/>
              <a:buNone/>
            </a:pPr>
            <a:r>
              <a:rPr lang="en-US" altLang="zh-CN" sz="1200" dirty="0">
                <a:cs typeface="+mn-ea"/>
                <a:sym typeface="+mn-lt"/>
              </a:rPr>
              <a:t>BiCoN</a:t>
            </a:r>
            <a:r>
              <a:rPr lang="zh-CN" altLang="en-US" sz="1200" dirty="0">
                <a:cs typeface="+mn-ea"/>
                <a:sym typeface="+mn-lt"/>
              </a:rPr>
              <a:t>算法</a:t>
            </a:r>
            <a:endParaRPr lang="en-US" altLang="zh-CN" sz="1200" dirty="0">
              <a:cs typeface="+mn-ea"/>
              <a:sym typeface="+mn-lt"/>
            </a:endParaRPr>
          </a:p>
          <a:p>
            <a:pPr indent="0" algn="just">
              <a:lnSpc>
                <a:spcPct val="114000"/>
              </a:lnSpc>
              <a:buFont typeface="Arial" panose="020B0604020202020204" pitchFamily="34" charset="0"/>
              <a:buNone/>
            </a:pPr>
            <a:r>
              <a:rPr lang="en-US" altLang="zh-CN" sz="1200" dirty="0">
                <a:cs typeface="+mn-ea"/>
                <a:sym typeface="+mn-lt"/>
              </a:rPr>
              <a:t>Web</a:t>
            </a:r>
            <a:r>
              <a:rPr lang="zh-CN" altLang="en-US" sz="1200" dirty="0">
                <a:cs typeface="+mn-ea"/>
                <a:sym typeface="+mn-lt"/>
              </a:rPr>
              <a:t>应用程序</a:t>
            </a:r>
            <a:r>
              <a:rPr lang="en-US" altLang="zh-CN" sz="1200" dirty="0">
                <a:cs typeface="+mn-ea"/>
                <a:sym typeface="+mn-lt"/>
              </a:rPr>
              <a:t>&amp;PyPI</a:t>
            </a:r>
            <a:r>
              <a:rPr lang="zh-CN" altLang="en-US" sz="1200" dirty="0">
                <a:cs typeface="+mn-ea"/>
                <a:sym typeface="+mn-lt"/>
              </a:rPr>
              <a:t>包</a:t>
            </a:r>
            <a:endParaRPr lang="zh-CN" altLang="en-US" sz="1200" dirty="0">
              <a:cs typeface="+mn-ea"/>
              <a:sym typeface="+mn-lt"/>
            </a:endParaRPr>
          </a:p>
        </p:txBody>
      </p:sp>
      <p:sp>
        <p:nvSpPr>
          <p:cNvPr id="17" name="文本框 192"/>
          <p:cNvSpPr txBox="1"/>
          <p:nvPr/>
        </p:nvSpPr>
        <p:spPr>
          <a:xfrm>
            <a:off x="3052445" y="3638550"/>
            <a:ext cx="1005840" cy="488950"/>
          </a:xfrm>
          <a:prstGeom prst="rect">
            <a:avLst/>
          </a:prstGeom>
          <a:noFill/>
        </p:spPr>
        <p:txBody>
          <a:bodyPr wrap="square" lIns="68580" tIns="34290" rIns="68580" bIns="34290" rtlCol="0">
            <a:spAutoFit/>
            <a:scene3d>
              <a:camera prst="orthographicFront"/>
              <a:lightRig rig="threePt" dir="t"/>
            </a:scene3d>
            <a:sp3d contourW="12700"/>
          </a:bodyPr>
          <a:p>
            <a:pPr indent="0" algn="just">
              <a:lnSpc>
                <a:spcPct val="114000"/>
              </a:lnSpc>
              <a:buFont typeface="Arial" panose="020B0604020202020204" pitchFamily="34" charset="0"/>
              <a:buNone/>
            </a:pPr>
            <a:r>
              <a:rPr lang="zh-CN" sz="1200" dirty="0">
                <a:cs typeface="+mn-ea"/>
                <a:sym typeface="+mn-lt"/>
              </a:rPr>
              <a:t>算法框架</a:t>
            </a:r>
            <a:endParaRPr lang="zh-CN" sz="1200" dirty="0">
              <a:cs typeface="+mn-ea"/>
              <a:sym typeface="+mn-lt"/>
            </a:endParaRPr>
          </a:p>
          <a:p>
            <a:pPr indent="0" algn="just">
              <a:lnSpc>
                <a:spcPct val="114000"/>
              </a:lnSpc>
              <a:buFont typeface="Arial" panose="020B0604020202020204" pitchFamily="34" charset="0"/>
              <a:buNone/>
            </a:pPr>
            <a:r>
              <a:rPr lang="zh-CN" sz="1200" dirty="0">
                <a:cs typeface="+mn-ea"/>
                <a:sym typeface="+mn-lt"/>
              </a:rPr>
              <a:t>算法总结</a:t>
            </a:r>
            <a:endParaRPr lang="zh-CN" sz="1200" dirty="0">
              <a:cs typeface="+mn-ea"/>
              <a:sym typeface="+mn-lt"/>
            </a:endParaRPr>
          </a:p>
        </p:txBody>
      </p:sp>
      <p:sp>
        <p:nvSpPr>
          <p:cNvPr id="18" name="文本框 192"/>
          <p:cNvSpPr txBox="1"/>
          <p:nvPr/>
        </p:nvSpPr>
        <p:spPr>
          <a:xfrm>
            <a:off x="5055235" y="3646805"/>
            <a:ext cx="1005840" cy="699135"/>
          </a:xfrm>
          <a:prstGeom prst="rect">
            <a:avLst/>
          </a:prstGeom>
          <a:noFill/>
        </p:spPr>
        <p:txBody>
          <a:bodyPr wrap="square" lIns="68580" tIns="34290" rIns="68580" bIns="34290" rtlCol="0">
            <a:spAutoFit/>
            <a:scene3d>
              <a:camera prst="orthographicFront"/>
              <a:lightRig rig="threePt" dir="t"/>
            </a:scene3d>
            <a:sp3d contourW="12700"/>
          </a:bodyPr>
          <a:p>
            <a:pPr indent="0" algn="just">
              <a:lnSpc>
                <a:spcPct val="114000"/>
              </a:lnSpc>
              <a:buFont typeface="Arial" panose="020B0604020202020204" pitchFamily="34" charset="0"/>
              <a:buNone/>
            </a:pPr>
            <a:r>
              <a:rPr lang="zh-CN" sz="1200" dirty="0">
                <a:cs typeface="+mn-ea"/>
                <a:sym typeface="+mn-lt"/>
              </a:rPr>
              <a:t>数据格式</a:t>
            </a:r>
            <a:endParaRPr lang="zh-CN" sz="1200" dirty="0">
              <a:cs typeface="+mn-ea"/>
              <a:sym typeface="+mn-lt"/>
            </a:endParaRPr>
          </a:p>
          <a:p>
            <a:pPr indent="0" algn="just">
              <a:lnSpc>
                <a:spcPct val="114000"/>
              </a:lnSpc>
              <a:buFont typeface="Arial" panose="020B0604020202020204" pitchFamily="34" charset="0"/>
              <a:buNone/>
            </a:pPr>
            <a:r>
              <a:rPr lang="zh-CN" sz="1200" dirty="0">
                <a:cs typeface="+mn-ea"/>
                <a:sym typeface="+mn-lt"/>
              </a:rPr>
              <a:t>数据处理</a:t>
            </a:r>
            <a:endParaRPr lang="zh-CN" sz="1200" dirty="0">
              <a:cs typeface="+mn-ea"/>
              <a:sym typeface="+mn-lt"/>
            </a:endParaRPr>
          </a:p>
          <a:p>
            <a:pPr indent="0" algn="just">
              <a:lnSpc>
                <a:spcPct val="114000"/>
              </a:lnSpc>
              <a:buFont typeface="Arial" panose="020B0604020202020204" pitchFamily="34" charset="0"/>
              <a:buNone/>
            </a:pPr>
            <a:r>
              <a:rPr lang="zh-CN" sz="1200" dirty="0">
                <a:cs typeface="+mn-ea"/>
                <a:sym typeface="+mn-lt"/>
              </a:rPr>
              <a:t>算法参数</a:t>
            </a:r>
            <a:endParaRPr lang="zh-CN" sz="1200" dirty="0">
              <a:cs typeface="+mn-ea"/>
              <a:sym typeface="+mn-lt"/>
            </a:endParaRPr>
          </a:p>
        </p:txBody>
      </p:sp>
      <p:sp>
        <p:nvSpPr>
          <p:cNvPr id="19" name="文本框 192"/>
          <p:cNvSpPr txBox="1"/>
          <p:nvPr/>
        </p:nvSpPr>
        <p:spPr>
          <a:xfrm>
            <a:off x="6997065" y="3646805"/>
            <a:ext cx="1005840" cy="488950"/>
          </a:xfrm>
          <a:prstGeom prst="rect">
            <a:avLst/>
          </a:prstGeom>
          <a:noFill/>
        </p:spPr>
        <p:txBody>
          <a:bodyPr wrap="square" lIns="68580" tIns="34290" rIns="68580" bIns="34290" rtlCol="0">
            <a:spAutoFit/>
            <a:scene3d>
              <a:camera prst="orthographicFront"/>
              <a:lightRig rig="threePt" dir="t"/>
            </a:scene3d>
            <a:sp3d contourW="12700"/>
          </a:bodyPr>
          <a:p>
            <a:pPr indent="0" algn="just">
              <a:lnSpc>
                <a:spcPct val="114000"/>
              </a:lnSpc>
              <a:buFont typeface="Arial" panose="020B0604020202020204" pitchFamily="34" charset="0"/>
              <a:buNone/>
            </a:pPr>
            <a:r>
              <a:rPr lang="en-US" altLang="zh-CN" sz="1200" dirty="0">
                <a:cs typeface="+mn-ea"/>
                <a:sym typeface="+mn-lt"/>
              </a:rPr>
              <a:t>lung cancer database </a:t>
            </a:r>
            <a:endParaRPr lang="en-US" altLang="zh-CN" sz="12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16" name="Picture 2" descr="E:\PPT改稿\商务\ed0ba87e0aed2376cd563decc64c8ec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01" y="0"/>
            <a:ext cx="3711201" cy="514350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7963900" y="1637276"/>
            <a:ext cx="770573" cy="1282905"/>
            <a:chOff x="13963" y="4863"/>
            <a:chExt cx="1618" cy="3438"/>
          </a:xfrm>
        </p:grpSpPr>
        <p:sp>
          <p:nvSpPr>
            <p:cNvPr id="18" name="矩形 17"/>
            <p:cNvSpPr/>
            <p:nvPr/>
          </p:nvSpPr>
          <p:spPr>
            <a:xfrm>
              <a:off x="15461" y="4863"/>
              <a:ext cx="120" cy="3389"/>
            </a:xfrm>
            <a:prstGeom prst="rect">
              <a:avLst/>
            </a:prstGeom>
            <a:solidFill>
              <a:srgbClr val="BE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9" name="矩形 18"/>
            <p:cNvSpPr/>
            <p:nvPr/>
          </p:nvSpPr>
          <p:spPr>
            <a:xfrm>
              <a:off x="13963" y="8176"/>
              <a:ext cx="1600" cy="125"/>
            </a:xfrm>
            <a:prstGeom prst="rect">
              <a:avLst/>
            </a:prstGeom>
            <a:solidFill>
              <a:srgbClr val="BE2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20" name="组合 19"/>
          <p:cNvGrpSpPr/>
          <p:nvPr/>
        </p:nvGrpSpPr>
        <p:grpSpPr>
          <a:xfrm rot="10800000">
            <a:off x="3865769" y="1478888"/>
            <a:ext cx="1412450" cy="1494506"/>
            <a:chOff x="12173" y="2349"/>
            <a:chExt cx="3408" cy="5952"/>
          </a:xfrm>
        </p:grpSpPr>
        <p:sp>
          <p:nvSpPr>
            <p:cNvPr id="21" name="矩形 20"/>
            <p:cNvSpPr/>
            <p:nvPr/>
          </p:nvSpPr>
          <p:spPr>
            <a:xfrm flipV="1">
              <a:off x="12173" y="2349"/>
              <a:ext cx="3366" cy="2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15462" y="2425"/>
              <a:ext cx="119" cy="5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13955" y="8176"/>
              <a:ext cx="1600" cy="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4" name="文本框 43"/>
          <p:cNvSpPr txBox="1"/>
          <p:nvPr/>
        </p:nvSpPr>
        <p:spPr>
          <a:xfrm>
            <a:off x="5094605" y="2780665"/>
            <a:ext cx="3056255" cy="283845"/>
          </a:xfrm>
          <a:prstGeom prst="rect">
            <a:avLst/>
          </a:prstGeom>
          <a:noFill/>
        </p:spPr>
        <p:txBody>
          <a:bodyPr wrap="square" lIns="68580" tIns="34290" rIns="68580" bIns="34290" rtlCol="0">
            <a:spAutoFit/>
          </a:bodyPr>
          <a:lstStyle/>
          <a:p>
            <a:pPr algn="ctr"/>
            <a:r>
              <a:rPr lang="en-US" altLang="zh-CN" dirty="0">
                <a:cs typeface="+mn-ea"/>
                <a:sym typeface="+mn-lt"/>
              </a:rPr>
              <a:t>2021</a:t>
            </a:r>
            <a:r>
              <a:rPr lang="zh-CN" altLang="en-US" dirty="0">
                <a:cs typeface="+mn-ea"/>
                <a:sym typeface="+mn-lt"/>
              </a:rPr>
              <a:t>年</a:t>
            </a:r>
            <a:r>
              <a:rPr lang="en-US" altLang="zh-CN" dirty="0">
                <a:cs typeface="+mn-ea"/>
                <a:sym typeface="+mn-lt"/>
              </a:rPr>
              <a:t>6</a:t>
            </a:r>
            <a:r>
              <a:rPr lang="zh-CN" altLang="en-US" dirty="0">
                <a:cs typeface="+mn-ea"/>
                <a:sym typeface="+mn-lt"/>
              </a:rPr>
              <a:t>月</a:t>
            </a:r>
            <a:r>
              <a:rPr lang="en-US" altLang="zh-CN" dirty="0">
                <a:cs typeface="+mn-ea"/>
                <a:sym typeface="+mn-lt"/>
              </a:rPr>
              <a:t>9</a:t>
            </a:r>
            <a:r>
              <a:rPr lang="zh-CN" altLang="en-US" dirty="0">
                <a:cs typeface="+mn-ea"/>
                <a:sym typeface="+mn-lt"/>
              </a:rPr>
              <a:t>日</a:t>
            </a:r>
            <a:endParaRPr lang="zh-CN" altLang="en-US" dirty="0">
              <a:cs typeface="+mn-ea"/>
              <a:sym typeface="+mn-lt"/>
            </a:endParaRPr>
          </a:p>
        </p:txBody>
      </p:sp>
      <p:sp>
        <p:nvSpPr>
          <p:cNvPr id="25" name="文本框 1"/>
          <p:cNvSpPr txBox="1"/>
          <p:nvPr/>
        </p:nvSpPr>
        <p:spPr>
          <a:xfrm>
            <a:off x="4257415" y="1603626"/>
            <a:ext cx="4087654" cy="1177245"/>
          </a:xfrm>
          <a:prstGeom prst="rect">
            <a:avLst/>
          </a:prstGeom>
          <a:noFill/>
        </p:spPr>
        <p:txBody>
          <a:bodyPr wrap="square" lIns="68580" tIns="34290" rIns="68580" bIns="34290" rtlCol="0">
            <a:spAutoFit/>
          </a:bodyPr>
          <a:lstStyle/>
          <a:p>
            <a:pPr algn="ctr"/>
            <a:r>
              <a:rPr lang="zh-CN" altLang="en-US" sz="7200" b="1" dirty="0">
                <a:blipFill>
                  <a:blip r:embed="rId3"/>
                  <a:stretch>
                    <a:fillRect/>
                  </a:stretch>
                </a:blipFill>
                <a:cs typeface="+mn-ea"/>
                <a:sym typeface="+mn-lt"/>
              </a:rPr>
              <a:t>感谢聆听</a:t>
            </a:r>
            <a:endParaRPr lang="zh-CN" altLang="zh-CN" sz="7200" b="1" dirty="0">
              <a:blipFill>
                <a:blip r:embed="rId3"/>
                <a:stretch>
                  <a:fillRect/>
                </a:stretch>
              </a:blipFill>
              <a:cs typeface="+mn-ea"/>
              <a:sym typeface="+mn-lt"/>
            </a:endParaRPr>
          </a:p>
        </p:txBody>
      </p:sp>
      <p:sp>
        <p:nvSpPr>
          <p:cNvPr id="26" name="文本框 2"/>
          <p:cNvSpPr txBox="1"/>
          <p:nvPr/>
        </p:nvSpPr>
        <p:spPr>
          <a:xfrm>
            <a:off x="4267044" y="1383319"/>
            <a:ext cx="4819178" cy="252730"/>
          </a:xfrm>
          <a:prstGeom prst="rect">
            <a:avLst/>
          </a:prstGeom>
          <a:noFill/>
        </p:spPr>
        <p:txBody>
          <a:bodyPr wrap="square" lIns="68580" tIns="34290" rIns="68580" bIns="34290" rtlCol="0">
            <a:spAutoFit/>
          </a:bodyPr>
          <a:lstStyle/>
          <a:p>
            <a:pPr algn="ctr"/>
            <a:r>
              <a:rPr lang="zh-CN" sz="1200" dirty="0">
                <a:cs typeface="+mn-ea"/>
                <a:sym typeface="+mn-lt"/>
              </a:rPr>
              <a:t>生物信息学</a:t>
            </a:r>
            <a:endParaRPr lang="zh-CN" sz="1200" dirty="0">
              <a:cs typeface="+mn-ea"/>
              <a:sym typeface="+mn-lt"/>
            </a:endParaRPr>
          </a:p>
        </p:txBody>
      </p:sp>
      <p:grpSp>
        <p:nvGrpSpPr>
          <p:cNvPr id="27" name="组合 26"/>
          <p:cNvGrpSpPr/>
          <p:nvPr/>
        </p:nvGrpSpPr>
        <p:grpSpPr>
          <a:xfrm>
            <a:off x="3426626" y="3633485"/>
            <a:ext cx="5717374" cy="321945"/>
            <a:chOff x="3426626" y="3633485"/>
            <a:chExt cx="5717374" cy="321945"/>
          </a:xfrm>
        </p:grpSpPr>
        <p:sp>
          <p:nvSpPr>
            <p:cNvPr id="28" name="矩形 27"/>
            <p:cNvSpPr/>
            <p:nvPr/>
          </p:nvSpPr>
          <p:spPr>
            <a:xfrm>
              <a:off x="7269004" y="3719271"/>
              <a:ext cx="1874996" cy="178594"/>
            </a:xfrm>
            <a:prstGeom prst="rect">
              <a:avLst/>
            </a:prstGeom>
            <a:solidFill>
              <a:srgbClr val="BE202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9" name="文本框 2"/>
            <p:cNvSpPr txBox="1"/>
            <p:nvPr/>
          </p:nvSpPr>
          <p:spPr>
            <a:xfrm>
              <a:off x="3426626" y="3633485"/>
              <a:ext cx="4031096" cy="321945"/>
            </a:xfrm>
            <a:prstGeom prst="rect">
              <a:avLst/>
            </a:prstGeom>
            <a:noFill/>
          </p:spPr>
          <p:txBody>
            <a:bodyPr wrap="square" lIns="68580" tIns="34290" rIns="68580" bIns="34290" rtlCol="0">
              <a:spAutoFit/>
            </a:bodyPr>
            <a:lstStyle/>
            <a:p>
              <a:pPr algn="ctr">
                <a:lnSpc>
                  <a:spcPct val="150000"/>
                </a:lnSpc>
              </a:pPr>
              <a:endParaRPr lang="zh-CN" altLang="en-US" sz="1100" dirty="0">
                <a:cs typeface="+mn-ea"/>
                <a:sym typeface="+mn-lt"/>
              </a:endParaRPr>
            </a:p>
          </p:txBody>
        </p:sp>
      </p:grpSp>
      <p:sp>
        <p:nvSpPr>
          <p:cNvPr id="30" name="文本框 43"/>
          <p:cNvSpPr txBox="1"/>
          <p:nvPr/>
        </p:nvSpPr>
        <p:spPr>
          <a:xfrm>
            <a:off x="1349453" y="2088690"/>
            <a:ext cx="2103596" cy="865622"/>
          </a:xfrm>
          <a:prstGeom prst="rect">
            <a:avLst/>
          </a:prstGeom>
          <a:noFill/>
        </p:spPr>
        <p:txBody>
          <a:bodyPr wrap="square" lIns="68580" tIns="34290" rIns="68580" bIns="34290" rtlCol="0">
            <a:spAutoFit/>
          </a:bodyPr>
          <a:lstStyle/>
          <a:p>
            <a:pPr algn="r">
              <a:lnSpc>
                <a:spcPct val="150000"/>
              </a:lnSpc>
            </a:pPr>
            <a:r>
              <a:rPr lang="zh-CN" altLang="en-US" sz="1800" dirty="0">
                <a:cs typeface="+mn-ea"/>
                <a:sym typeface="+mn-lt"/>
              </a:rPr>
              <a:t>规格严格</a:t>
            </a:r>
            <a:endParaRPr lang="en-US" altLang="zh-CN" sz="1800" dirty="0">
              <a:cs typeface="+mn-ea"/>
              <a:sym typeface="+mn-lt"/>
            </a:endParaRPr>
          </a:p>
          <a:p>
            <a:pPr algn="ctr">
              <a:lnSpc>
                <a:spcPct val="150000"/>
              </a:lnSpc>
            </a:pPr>
            <a:r>
              <a:rPr lang="zh-CN" altLang="en-US" sz="1800" dirty="0">
                <a:cs typeface="+mn-ea"/>
                <a:sym typeface="+mn-lt"/>
              </a:rPr>
              <a:t>功夫到家</a:t>
            </a:r>
            <a:endParaRPr lang="zh-CN" altLang="zh-CN" sz="1800" dirty="0">
              <a:cs typeface="+mn-ea"/>
              <a:sym typeface="+mn-lt"/>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comb/>
      </p:transition>
    </mc:Choice>
    <mc:Fallback>
      <p:transition spd="med">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par>
                                <p:cTn id="8" presetID="16" presetClass="entr" presetSubtype="37"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outVertical)">
                                      <p:cBhvr>
                                        <p:cTn id="10" dur="500"/>
                                        <p:tgtEl>
                                          <p:spTgt spid="20"/>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outVertic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right)">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5000" b="-35000"/>
          </a:stretch>
        </a:blipFill>
        <a:effectLst/>
      </p:bgPr>
    </p:bg>
    <p:spTree>
      <p:nvGrpSpPr>
        <p:cNvPr id="1" name=""/>
        <p:cNvGrpSpPr/>
        <p:nvPr/>
      </p:nvGrpSpPr>
      <p:grpSpPr>
        <a:xfrm>
          <a:off x="0" y="0"/>
          <a:ext cx="0" cy="0"/>
          <a:chOff x="0" y="0"/>
          <a:chExt cx="0" cy="0"/>
        </a:xfrm>
      </p:grpSpPr>
      <p:grpSp>
        <p:nvGrpSpPr>
          <p:cNvPr id="2" name="组合 1"/>
          <p:cNvGrpSpPr/>
          <p:nvPr/>
        </p:nvGrpSpPr>
        <p:grpSpPr>
          <a:xfrm rot="5400000">
            <a:off x="1019409" y="757593"/>
            <a:ext cx="3041233" cy="3597458"/>
            <a:chOff x="1967542" y="991717"/>
            <a:chExt cx="3217334" cy="3805767"/>
          </a:xfrm>
        </p:grpSpPr>
        <p:grpSp>
          <p:nvGrpSpPr>
            <p:cNvPr id="3" name="组合 2"/>
            <p:cNvGrpSpPr/>
            <p:nvPr/>
          </p:nvGrpSpPr>
          <p:grpSpPr>
            <a:xfrm>
              <a:off x="1967542" y="991717"/>
              <a:ext cx="3217334" cy="3805767"/>
              <a:chOff x="1475656" y="743787"/>
              <a:chExt cx="2413000" cy="2854325"/>
            </a:xfrm>
          </p:grpSpPr>
          <p:sp>
            <p:nvSpPr>
              <p:cNvPr id="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sz="1800" kern="0">
                  <a:solidFill>
                    <a:sysClr val="windowText" lastClr="000000"/>
                  </a:solidFill>
                  <a:cs typeface="+mn-ea"/>
                  <a:sym typeface="+mn-lt"/>
                </a:endParaRPr>
              </a:p>
            </p:txBody>
          </p:sp>
          <p:sp>
            <p:nvSpPr>
              <p:cNvPr id="10"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BE202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sz="1800" kern="0">
                  <a:solidFill>
                    <a:sysClr val="windowText" lastClr="000000"/>
                  </a:solidFill>
                  <a:cs typeface="+mn-ea"/>
                  <a:sym typeface="+mn-lt"/>
                </a:endParaRPr>
              </a:p>
            </p:txBody>
          </p:sp>
        </p:grpSp>
        <p:grpSp>
          <p:nvGrpSpPr>
            <p:cNvPr id="4" name="组合 3"/>
            <p:cNvGrpSpPr/>
            <p:nvPr/>
          </p:nvGrpSpPr>
          <p:grpSpPr>
            <a:xfrm>
              <a:off x="3153509" y="1960329"/>
              <a:ext cx="1009019" cy="2364485"/>
              <a:chOff x="4261295" y="262650"/>
              <a:chExt cx="756764" cy="1773364"/>
            </a:xfrm>
          </p:grpSpPr>
          <p:sp>
            <p:nvSpPr>
              <p:cNvPr id="5" name="TextBox 7"/>
              <p:cNvSpPr txBox="1"/>
              <p:nvPr/>
            </p:nvSpPr>
            <p:spPr>
              <a:xfrm rot="16200000">
                <a:off x="4150703" y="990435"/>
                <a:ext cx="1350150" cy="384563"/>
              </a:xfrm>
              <a:prstGeom prst="rect">
                <a:avLst/>
              </a:prstGeom>
              <a:noFill/>
            </p:spPr>
            <p:txBody>
              <a:bodyPr wrap="square" lIns="0" tIns="0" rIns="0" bIns="0" anchor="b" anchorCtr="0">
                <a:normAutofit/>
              </a:bodyPr>
              <a:lstStyle/>
              <a:p>
                <a:pPr algn="ctr" defTabSz="913765"/>
                <a:r>
                  <a:rPr lang="en-US" altLang="zh-CN" sz="1800" kern="0" dirty="0">
                    <a:solidFill>
                      <a:schemeClr val="bg1"/>
                    </a:solidFill>
                    <a:cs typeface="+mn-ea"/>
                    <a:sym typeface="+mn-lt"/>
                  </a:rPr>
                  <a:t>Contents</a:t>
                </a:r>
                <a:endParaRPr lang="en-US" altLang="zh-CN" sz="1800" kern="0" dirty="0">
                  <a:solidFill>
                    <a:schemeClr val="bg1"/>
                  </a:solidFill>
                  <a:cs typeface="+mn-ea"/>
                  <a:sym typeface="+mn-lt"/>
                </a:endParaRPr>
              </a:p>
            </p:txBody>
          </p:sp>
          <p:sp>
            <p:nvSpPr>
              <p:cNvPr id="6" name="Rectangle 9"/>
              <p:cNvSpPr/>
              <p:nvPr/>
            </p:nvSpPr>
            <p:spPr>
              <a:xfrm rot="16200000">
                <a:off x="3720862" y="803083"/>
                <a:ext cx="1773364" cy="692497"/>
              </a:xfrm>
              <a:prstGeom prst="rect">
                <a:avLst/>
              </a:prstGeom>
            </p:spPr>
            <p:txBody>
              <a:bodyPr wrap="square">
                <a:normAutofit/>
              </a:bodyPr>
              <a:lstStyle/>
              <a:p>
                <a:pPr algn="ctr" defTabSz="913765"/>
                <a:r>
                  <a:rPr lang="en-US" altLang="zh-CN" sz="4000" b="1" kern="0" dirty="0">
                    <a:solidFill>
                      <a:schemeClr val="bg1"/>
                    </a:solidFill>
                    <a:cs typeface="+mn-ea"/>
                    <a:sym typeface="+mn-lt"/>
                  </a:rPr>
                  <a:t>PART 01</a:t>
                </a:r>
                <a:endParaRPr lang="zh-CN" altLang="en-US" sz="4000" b="1" kern="0" dirty="0">
                  <a:solidFill>
                    <a:schemeClr val="bg1"/>
                  </a:solidFill>
                  <a:cs typeface="+mn-ea"/>
                  <a:sym typeface="+mn-lt"/>
                </a:endParaRPr>
              </a:p>
            </p:txBody>
          </p:sp>
        </p:grpSp>
      </p:grpSp>
      <p:sp>
        <p:nvSpPr>
          <p:cNvPr id="12" name="矩形 11"/>
          <p:cNvSpPr/>
          <p:nvPr/>
        </p:nvSpPr>
        <p:spPr>
          <a:xfrm>
            <a:off x="4285615" y="2156460"/>
            <a:ext cx="4122420" cy="683895"/>
          </a:xfrm>
          <a:prstGeom prst="rect">
            <a:avLst/>
          </a:prstGeom>
        </p:spPr>
        <p:txBody>
          <a:bodyPr wrap="square" lIns="68580" tIns="34290" rIns="68580" bIns="34290">
            <a:spAutoFit/>
          </a:bodyPr>
          <a:lstStyle/>
          <a:p>
            <a:pPr algn="ctr"/>
            <a:r>
              <a:rPr lang="zh-CN" sz="4000" b="1" dirty="0">
                <a:effectLst>
                  <a:outerShdw blurRad="38100" dist="19050" dir="2700000" algn="tl" rotWithShape="0">
                    <a:schemeClr val="dk1">
                      <a:alpha val="40000"/>
                    </a:schemeClr>
                  </a:outerShdw>
                </a:effectLst>
                <a:cs typeface="+mn-ea"/>
                <a:sym typeface="+mn-lt"/>
              </a:rPr>
              <a:t>项目简介</a:t>
            </a:r>
            <a:endParaRPr lang="zh-CN" sz="4000" b="1" spc="225" dirty="0">
              <a:solidFill>
                <a:srgbClr val="333333"/>
              </a:solidFill>
              <a:effectLst>
                <a:outerShdw blurRad="38100" dist="19050" dir="2700000" algn="tl" rotWithShape="0">
                  <a:schemeClr val="dk1">
                    <a:alpha val="40000"/>
                  </a:schemeClr>
                </a:outerShdw>
              </a:effectLst>
              <a:cs typeface="+mn-ea"/>
              <a:sym typeface="+mn-lt"/>
            </a:endParaRPr>
          </a:p>
        </p:txBody>
      </p:sp>
      <p:sp>
        <p:nvSpPr>
          <p:cNvPr id="11" name="文本框 192"/>
          <p:cNvSpPr txBox="1"/>
          <p:nvPr/>
        </p:nvSpPr>
        <p:spPr>
          <a:xfrm>
            <a:off x="5323205" y="2976245"/>
            <a:ext cx="3682365" cy="1120775"/>
          </a:xfrm>
          <a:prstGeom prst="rect">
            <a:avLst/>
          </a:prstGeom>
          <a:noFill/>
        </p:spPr>
        <p:txBody>
          <a:bodyPr wrap="square" lIns="68580" tIns="34290" rIns="68580" bIns="34290" rtlCol="0">
            <a:spAutoFit/>
            <a:scene3d>
              <a:camera prst="orthographicFront"/>
              <a:lightRig rig="threePt" dir="t"/>
            </a:scene3d>
            <a:sp3d contourW="12700"/>
          </a:bodyPr>
          <a:lstStyle/>
          <a:p>
            <a:pPr marL="342900" indent="-342900" algn="just">
              <a:lnSpc>
                <a:spcPct val="114000"/>
              </a:lnSpc>
              <a:buFont typeface="Arial" panose="020B0604020202020204" pitchFamily="34" charset="0"/>
              <a:buChar char="•"/>
            </a:pPr>
            <a:r>
              <a:rPr lang="zh-CN" sz="2000" dirty="0">
                <a:cs typeface="+mn-ea"/>
                <a:sym typeface="+mn-lt"/>
              </a:rPr>
              <a:t>项目背景</a:t>
            </a:r>
            <a:endParaRPr lang="zh-CN" sz="2000" dirty="0">
              <a:cs typeface="+mn-ea"/>
              <a:sym typeface="+mn-lt"/>
            </a:endParaRPr>
          </a:p>
          <a:p>
            <a:pPr marL="342900" indent="-342900" algn="just">
              <a:lnSpc>
                <a:spcPct val="114000"/>
              </a:lnSpc>
              <a:buFont typeface="Arial" panose="020B0604020202020204" pitchFamily="34" charset="0"/>
              <a:buChar char="•"/>
            </a:pPr>
            <a:r>
              <a:rPr lang="en-US" altLang="zh-CN" sz="2000" dirty="0">
                <a:cs typeface="+mn-ea"/>
                <a:sym typeface="+mn-lt"/>
              </a:rPr>
              <a:t>BiCoN</a:t>
            </a:r>
            <a:r>
              <a:rPr lang="zh-CN" altLang="en-US" sz="2000" dirty="0">
                <a:cs typeface="+mn-ea"/>
                <a:sym typeface="+mn-lt"/>
              </a:rPr>
              <a:t>算法</a:t>
            </a:r>
            <a:endParaRPr lang="en-US" altLang="zh-CN" sz="2000" dirty="0">
              <a:cs typeface="+mn-ea"/>
              <a:sym typeface="+mn-lt"/>
            </a:endParaRPr>
          </a:p>
          <a:p>
            <a:pPr marL="342900" indent="-342900" algn="just">
              <a:lnSpc>
                <a:spcPct val="114000"/>
              </a:lnSpc>
              <a:buFont typeface="Arial" panose="020B0604020202020204" pitchFamily="34" charset="0"/>
              <a:buChar char="•"/>
            </a:pPr>
            <a:r>
              <a:rPr lang="en-US" altLang="zh-CN" sz="2000" dirty="0">
                <a:cs typeface="+mn-ea"/>
                <a:sym typeface="+mn-lt"/>
              </a:rPr>
              <a:t>Web</a:t>
            </a:r>
            <a:r>
              <a:rPr lang="zh-CN" altLang="en-US" sz="2000" dirty="0">
                <a:cs typeface="+mn-ea"/>
                <a:sym typeface="+mn-lt"/>
              </a:rPr>
              <a:t>应用程序</a:t>
            </a:r>
            <a:r>
              <a:rPr lang="en-US" altLang="zh-CN" sz="2000" dirty="0">
                <a:cs typeface="+mn-ea"/>
                <a:sym typeface="+mn-lt"/>
              </a:rPr>
              <a:t>&amp;PyPI</a:t>
            </a:r>
            <a:r>
              <a:rPr lang="zh-CN" altLang="en-US" sz="2000" dirty="0">
                <a:cs typeface="+mn-ea"/>
                <a:sym typeface="+mn-lt"/>
              </a:rPr>
              <a:t>包</a:t>
            </a:r>
            <a:endParaRPr lang="zh-CN" alt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cover dir="d"/>
      </p:transition>
    </mc:Choice>
    <mc:Fallback>
      <p:transition spd="med">
        <p:cover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组合 136"/>
          <p:cNvGrpSpPr/>
          <p:nvPr/>
        </p:nvGrpSpPr>
        <p:grpSpPr>
          <a:xfrm>
            <a:off x="2554915" y="453503"/>
            <a:ext cx="3603567" cy="368300"/>
            <a:chOff x="3456709" y="783729"/>
            <a:chExt cx="4804756" cy="491066"/>
          </a:xfrm>
        </p:grpSpPr>
        <p:grpSp>
          <p:nvGrpSpPr>
            <p:cNvPr id="138" name="组合 137"/>
            <p:cNvGrpSpPr/>
            <p:nvPr/>
          </p:nvGrpSpPr>
          <p:grpSpPr>
            <a:xfrm>
              <a:off x="5060630" y="783729"/>
              <a:ext cx="2704253" cy="491066"/>
              <a:chOff x="5060630" y="783729"/>
              <a:chExt cx="2704253" cy="491066"/>
            </a:xfrm>
          </p:grpSpPr>
          <p:sp>
            <p:nvSpPr>
              <p:cNvPr id="141" name="文本框 2"/>
              <p:cNvSpPr txBox="1"/>
              <p:nvPr/>
            </p:nvSpPr>
            <p:spPr>
              <a:xfrm>
                <a:off x="5060630" y="783729"/>
                <a:ext cx="2704253" cy="491066"/>
              </a:xfrm>
              <a:prstGeom prst="rect">
                <a:avLst/>
              </a:prstGeom>
              <a:noFill/>
            </p:spPr>
            <p:txBody>
              <a:bodyPr wrap="square" rtlCol="0">
                <a:spAutoFit/>
              </a:bodyPr>
              <a:lstStyle/>
              <a:p>
                <a:r>
                  <a:rPr lang="zh-CN" altLang="en-US" sz="1800" b="1" dirty="0">
                    <a:cs typeface="+mn-ea"/>
                    <a:sym typeface="+mn-lt"/>
                  </a:rPr>
                  <a:t>项目背景</a:t>
                </a:r>
                <a:endParaRPr lang="zh-CN" altLang="en-US" sz="1800" b="1" dirty="0">
                  <a:cs typeface="+mn-ea"/>
                  <a:sym typeface="+mn-lt"/>
                </a:endParaRPr>
              </a:p>
            </p:txBody>
          </p:sp>
          <p:sp>
            <p:nvSpPr>
              <p:cNvPr id="142" name="TextBox 16"/>
              <p:cNvSpPr txBox="1"/>
              <p:nvPr/>
            </p:nvSpPr>
            <p:spPr>
              <a:xfrm>
                <a:off x="5060630" y="1094166"/>
                <a:ext cx="1755806" cy="102446"/>
              </a:xfrm>
              <a:prstGeom prst="rect">
                <a:avLst/>
              </a:prstGeom>
              <a:noFill/>
            </p:spPr>
            <p:txBody>
              <a:bodyPr wrap="square" lIns="0" tIns="0" rIns="0" bIns="0" rtlCol="0" anchor="t">
                <a:spAutoFit/>
              </a:bodyPr>
              <a:lstStyle/>
              <a:p>
                <a:pPr defTabSz="913765">
                  <a:spcBef>
                    <a:spcPct val="20000"/>
                  </a:spcBef>
                  <a:defRPr/>
                </a:pPr>
                <a:endParaRPr lang="en-US" sz="500" dirty="0">
                  <a:cs typeface="+mn-ea"/>
                  <a:sym typeface="+mn-lt"/>
                </a:endParaRPr>
              </a:p>
            </p:txBody>
          </p:sp>
        </p:grpSp>
        <p:cxnSp>
          <p:nvCxnSpPr>
            <p:cNvPr id="139" name="直接连接符 138"/>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sp>
        <p:nvSpPr>
          <p:cNvPr id="11" name="文本框 10"/>
          <p:cNvSpPr txBox="1"/>
          <p:nvPr/>
        </p:nvSpPr>
        <p:spPr>
          <a:xfrm>
            <a:off x="5367655" y="2371725"/>
            <a:ext cx="3159125" cy="953135"/>
          </a:xfrm>
          <a:prstGeom prst="rect">
            <a:avLst/>
          </a:prstGeom>
          <a:noFill/>
        </p:spPr>
        <p:txBody>
          <a:bodyPr wrap="square" rtlCol="0">
            <a:spAutoFit/>
          </a:bodyPr>
          <a:lstStyle/>
          <a:p>
            <a:r>
              <a:rPr lang="zh-CN" altLang="en-US">
                <a:solidFill>
                  <a:schemeClr val="bg1"/>
                </a:solidFill>
              </a:rPr>
              <a:t>优势：</a:t>
            </a:r>
            <a:endParaRPr lang="zh-CN" altLang="en-US">
              <a:solidFill>
                <a:schemeClr val="bg1"/>
              </a:solidFill>
            </a:endParaRPr>
          </a:p>
          <a:p>
            <a:r>
              <a:rPr lang="zh-CN" altLang="en-US">
                <a:solidFill>
                  <a:schemeClr val="bg1"/>
                </a:solidFill>
              </a:rPr>
              <a:t>能实现对整个网络的快速部署和维护，更容易监控整个网络的性能和状态</a:t>
            </a:r>
            <a:endParaRPr lang="zh-CN" altLang="en-US">
              <a:solidFill>
                <a:schemeClr val="bg1"/>
              </a:solidFill>
            </a:endParaRPr>
          </a:p>
          <a:p>
            <a:endParaRPr lang="zh-CN" altLang="en-US">
              <a:solidFill>
                <a:schemeClr val="bg1"/>
              </a:solidFill>
            </a:endParaRPr>
          </a:p>
        </p:txBody>
      </p:sp>
      <p:sp>
        <p:nvSpPr>
          <p:cNvPr id="2" name="文本框 1"/>
          <p:cNvSpPr txBox="1"/>
          <p:nvPr/>
        </p:nvSpPr>
        <p:spPr>
          <a:xfrm>
            <a:off x="426720" y="886460"/>
            <a:ext cx="8382000" cy="3753485"/>
          </a:xfrm>
          <a:prstGeom prst="rect">
            <a:avLst/>
          </a:prstGeom>
          <a:noFill/>
        </p:spPr>
        <p:txBody>
          <a:bodyPr wrap="square" rtlCol="0" anchor="t">
            <a:spAutoFit/>
          </a:bodyPr>
          <a:p>
            <a:r>
              <a:rPr lang="zh-CN" altLang="en-US"/>
              <a:t>分子相互作用网络如蛋白质-蛋白质相互作用 (PPI) 网络捕获直接和功能相互作用。许多疾病是由分子通路或功能相关基因模块的异常引起的。这表明将重点放在基因模块上，以提供对疾病表型更具可解释性和稳健性的机制解释。 </a:t>
            </a:r>
            <a:endParaRPr lang="zh-CN" altLang="en-US"/>
          </a:p>
          <a:p>
            <a:r>
              <a:rPr lang="en-US" altLang="zh-CN"/>
              <a:t>	</a:t>
            </a:r>
            <a:r>
              <a:rPr lang="zh-CN" altLang="en-US"/>
              <a:t>网络富集方法利用分子相互作用的先验信息将基因模块识别为子网络。 </a:t>
            </a:r>
            <a:endParaRPr lang="zh-CN" altLang="en-US"/>
          </a:p>
          <a:p>
            <a:r>
              <a:rPr lang="en-US" altLang="zh-CN"/>
              <a:t>	</a:t>
            </a:r>
            <a:r>
              <a:rPr lang="zh-CN" altLang="en-US"/>
              <a:t>基因模块是分类和疾病亚型的强大特征。 </a:t>
            </a:r>
            <a:endParaRPr lang="zh-CN" altLang="en-US"/>
          </a:p>
          <a:p>
            <a:r>
              <a:rPr lang="zh-CN" altLang="en-US"/>
              <a:t>很少有方法可以利用分子相互作用网络以及基因表达进行患者分层。</a:t>
            </a:r>
            <a:endParaRPr lang="zh-CN" altLang="en-US"/>
          </a:p>
          <a:p>
            <a:r>
              <a:rPr lang="zh-CN" altLang="en-US"/>
              <a:t>提出了两种整数线性规划方法，这两种方法都依赖于 GeneRank 算法来合并网络信息。</a:t>
            </a:r>
            <a:endParaRPr lang="zh-CN" altLang="en-US"/>
          </a:p>
          <a:p>
            <a:endParaRPr lang="zh-CN" altLang="en-US"/>
          </a:p>
          <a:p>
            <a:r>
              <a:rPr lang="zh-CN" altLang="en-US"/>
              <a:t>GeneRank 依赖于描述网络影响的参数 θ，该网络的选择不是直接的，并且被证明对结果有显着影响。 虽然这些方法在网络中连接的基因之间传播基因表达信号，但它们通常不会产生连接的子网络。</a:t>
            </a:r>
            <a:endParaRPr lang="zh-CN" altLang="en-US"/>
          </a:p>
          <a:p>
            <a:r>
              <a:rPr lang="zh-CN" altLang="en-US"/>
              <a:t>因此，它们不适合通过机械解释来发现疾病模块。 </a:t>
            </a:r>
            <a:endParaRPr lang="zh-CN" altLang="en-US"/>
          </a:p>
          <a:p>
            <a:endParaRPr lang="zh-CN" altLang="en-US"/>
          </a:p>
          <a:p>
            <a:r>
              <a:rPr lang="zh-CN" altLang="en-US"/>
              <a:t>为了克服这个问题，我们提出了 BiCoN：</a:t>
            </a:r>
            <a:endParaRPr lang="zh-CN" altLang="en-US"/>
          </a:p>
          <a:p>
            <a:pPr marL="457200" lvl="1" indent="0">
              <a:buNone/>
            </a:pPr>
            <a:r>
              <a:rPr lang="zh-CN" altLang="en-US">
                <a:solidFill>
                  <a:schemeClr val="tx1"/>
                </a:solidFill>
              </a:rPr>
              <a:t>一种接受基因表达数据作为输入并将患者分为两个亚组的工具</a:t>
            </a:r>
            <a:endParaRPr lang="zh-CN" altLang="en-US">
              <a:solidFill>
                <a:schemeClr val="tx1"/>
              </a:solidFill>
            </a:endParaRPr>
          </a:p>
          <a:p>
            <a:pPr marL="457200" lvl="1" indent="0">
              <a:buNone/>
            </a:pPr>
            <a:r>
              <a:rPr lang="zh-CN" altLang="en-US">
                <a:solidFill>
                  <a:schemeClr val="tx1"/>
                </a:solidFill>
              </a:rPr>
              <a:t>为每个组确定一个可以解释为共享分子机制的基因子网络</a:t>
            </a:r>
            <a:endParaRPr lang="zh-CN" altLang="en-US">
              <a:solidFill>
                <a:schemeClr val="tx1"/>
              </a:solidFill>
            </a:endParaRPr>
          </a:p>
          <a:p>
            <a:pPr marL="457200" lvl="1" indent="0">
              <a:buNone/>
            </a:pPr>
            <a:r>
              <a:rPr lang="zh-CN" altLang="en-US">
                <a:solidFill>
                  <a:schemeClr val="tx1"/>
                </a:solidFill>
              </a:rPr>
              <a:t>与双聚类的经典定义相反，BiCoN 提取固定数量的非重叠双聚类，它们在分子相互作用网络中连接  </a:t>
            </a:r>
            <a:endParaRPr lang="zh-CN" altLang="en-US">
              <a:solidFill>
                <a:schemeClr val="tx1"/>
              </a:solidFill>
            </a:endParaRPr>
          </a:p>
          <a:p>
            <a:pPr marL="457200" lvl="1" indent="0">
              <a:buNone/>
            </a:pP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randomBar dir="vert"/>
      </p:transition>
    </mc:Choice>
    <mc:Fallback>
      <p:transition spd="med">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563805" y="492368"/>
            <a:ext cx="3603567" cy="368300"/>
            <a:chOff x="3456709" y="784749"/>
            <a:chExt cx="4804756" cy="491066"/>
          </a:xfrm>
        </p:grpSpPr>
        <p:sp>
          <p:nvSpPr>
            <p:cNvPr id="60" name="文本框 2"/>
            <p:cNvSpPr txBox="1"/>
            <p:nvPr/>
          </p:nvSpPr>
          <p:spPr>
            <a:xfrm>
              <a:off x="4900276" y="784749"/>
              <a:ext cx="1984587" cy="491066"/>
            </a:xfrm>
            <a:prstGeom prst="rect">
              <a:avLst/>
            </a:prstGeom>
            <a:noFill/>
          </p:spPr>
          <p:txBody>
            <a:bodyPr wrap="square" rtlCol="0">
              <a:spAutoFit/>
            </a:bodyPr>
            <a:lstStyle/>
            <a:p>
              <a:r>
                <a:rPr lang="zh-CN" altLang="en-US" sz="1800" b="1" dirty="0">
                  <a:cs typeface="+mn-ea"/>
                  <a:sym typeface="+mn-lt"/>
                </a:rPr>
                <a:t>BiCoN 算法</a:t>
              </a:r>
              <a:endParaRPr lang="zh-CN" altLang="en-US" sz="1800" b="1" dirty="0">
                <a:cs typeface="+mn-ea"/>
                <a:sym typeface="+mn-lt"/>
              </a:endParaRPr>
            </a:p>
          </p:txBody>
        </p:sp>
        <p:cxnSp>
          <p:nvCxnSpPr>
            <p:cNvPr id="58" name="直接连接符 57"/>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sp>
        <p:nvSpPr>
          <p:cNvPr id="4" name="文本框 3"/>
          <p:cNvSpPr txBox="1"/>
          <p:nvPr/>
        </p:nvSpPr>
        <p:spPr>
          <a:xfrm>
            <a:off x="629920" y="860425"/>
            <a:ext cx="7063740" cy="1383665"/>
          </a:xfrm>
          <a:prstGeom prst="rect">
            <a:avLst/>
          </a:prstGeom>
          <a:noFill/>
        </p:spPr>
        <p:txBody>
          <a:bodyPr wrap="square" rtlCol="0" anchor="t">
            <a:spAutoFit/>
          </a:bodyPr>
          <a:p>
            <a:r>
              <a:rPr lang="zh-CN" altLang="en-US"/>
              <a:t>无监督学习方法经常用于识别患者亚组和生物标志物，例如疾病相关基因。</a:t>
            </a:r>
            <a:endParaRPr lang="zh-CN" altLang="en-US"/>
          </a:p>
          <a:p>
            <a:endParaRPr lang="zh-CN" altLang="en-US"/>
          </a:p>
          <a:p>
            <a:r>
              <a:rPr lang="zh-CN" altLang="en-US"/>
              <a:t>Biclustering 是一种强大的技术，通常与表达数据一起用于将基因与患者一起聚类。然而，形成双簇的基因通常在功能上并不相关，这使结果的解释变得复杂。</a:t>
            </a:r>
            <a:endParaRPr lang="zh-CN" altLang="en-US"/>
          </a:p>
          <a:p>
            <a:endParaRPr lang="zh-CN" altLang="en-US"/>
          </a:p>
          <a:p>
            <a:endParaRPr lang="zh-CN" altLang="en-US"/>
          </a:p>
        </p:txBody>
      </p:sp>
      <p:pic>
        <p:nvPicPr>
          <p:cNvPr id="2" name="图片 1" descr="生物信息"/>
          <p:cNvPicPr>
            <a:picLocks noChangeAspect="1"/>
          </p:cNvPicPr>
          <p:nvPr/>
        </p:nvPicPr>
        <p:blipFill>
          <a:blip r:embed="rId2"/>
          <a:stretch>
            <a:fillRect/>
          </a:stretch>
        </p:blipFill>
        <p:spPr>
          <a:xfrm>
            <a:off x="3963670" y="1917700"/>
            <a:ext cx="4090670" cy="2303780"/>
          </a:xfrm>
          <a:prstGeom prst="rect">
            <a:avLst/>
          </a:prstGeom>
        </p:spPr>
      </p:pic>
      <p:sp>
        <p:nvSpPr>
          <p:cNvPr id="3" name="文本框 2"/>
          <p:cNvSpPr txBox="1"/>
          <p:nvPr/>
        </p:nvSpPr>
        <p:spPr>
          <a:xfrm>
            <a:off x="695960" y="2075815"/>
            <a:ext cx="3177540" cy="1814830"/>
          </a:xfrm>
          <a:prstGeom prst="rect">
            <a:avLst/>
          </a:prstGeom>
          <a:noFill/>
        </p:spPr>
        <p:txBody>
          <a:bodyPr wrap="square" rtlCol="0" anchor="t">
            <a:spAutoFit/>
          </a:bodyPr>
          <a:p>
            <a:r>
              <a:rPr lang="zh-CN" altLang="en-US">
                <a:sym typeface="+mn-ea"/>
              </a:rPr>
              <a:t>为了缓解这种情况，我们开发了网络受限的双聚类方法 BiCoN：</a:t>
            </a:r>
            <a:endParaRPr lang="zh-CN" altLang="en-US">
              <a:sym typeface="+mn-ea"/>
            </a:endParaRPr>
          </a:p>
          <a:p>
            <a:endParaRPr lang="zh-CN" altLang="en-US"/>
          </a:p>
          <a:p>
            <a:r>
              <a:rPr lang="zh-CN" altLang="en-US">
                <a:sym typeface="+mn-ea"/>
              </a:rPr>
              <a:t>(i) 将双聚类限制为连接在分子相互作用网络中的功能相关基因</a:t>
            </a:r>
            <a:endParaRPr lang="zh-CN" altLang="en-US">
              <a:sym typeface="+mn-ea"/>
            </a:endParaRPr>
          </a:p>
          <a:p>
            <a:endParaRPr lang="zh-CN" altLang="en-US"/>
          </a:p>
          <a:p>
            <a:r>
              <a:rPr lang="zh-CN" altLang="en-US">
                <a:sym typeface="+mn-ea"/>
              </a:rPr>
              <a:t>(ii)使两个亚组患者之间的表达差异最大化。</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组合 136"/>
          <p:cNvGrpSpPr/>
          <p:nvPr/>
        </p:nvGrpSpPr>
        <p:grpSpPr>
          <a:xfrm>
            <a:off x="1965960" y="394970"/>
            <a:ext cx="4792345" cy="368300"/>
            <a:chOff x="3456709" y="705836"/>
            <a:chExt cx="4804756" cy="589700"/>
          </a:xfrm>
        </p:grpSpPr>
        <p:grpSp>
          <p:nvGrpSpPr>
            <p:cNvPr id="138" name="组合 137"/>
            <p:cNvGrpSpPr/>
            <p:nvPr/>
          </p:nvGrpSpPr>
          <p:grpSpPr>
            <a:xfrm>
              <a:off x="4717375" y="705836"/>
              <a:ext cx="2704253" cy="589700"/>
              <a:chOff x="4717375" y="705836"/>
              <a:chExt cx="2704253" cy="589700"/>
            </a:xfrm>
          </p:grpSpPr>
          <p:sp>
            <p:nvSpPr>
              <p:cNvPr id="141" name="文本框 2"/>
              <p:cNvSpPr txBox="1"/>
              <p:nvPr/>
            </p:nvSpPr>
            <p:spPr>
              <a:xfrm>
                <a:off x="4717375" y="705836"/>
                <a:ext cx="2704253" cy="589700"/>
              </a:xfrm>
              <a:prstGeom prst="rect">
                <a:avLst/>
              </a:prstGeom>
              <a:noFill/>
            </p:spPr>
            <p:txBody>
              <a:bodyPr wrap="square" rtlCol="0">
                <a:spAutoFit/>
              </a:bodyPr>
              <a:lstStyle/>
              <a:p>
                <a:r>
                  <a:rPr lang="zh-CN" altLang="en-US" sz="1800" b="1" dirty="0">
                    <a:cs typeface="+mn-ea"/>
                    <a:sym typeface="+mn-lt"/>
                  </a:rPr>
                  <a:t>Web应用程序</a:t>
                </a:r>
                <a:r>
                  <a:rPr lang="en-US" altLang="zh-CN" sz="1800" b="1" dirty="0">
                    <a:cs typeface="+mn-ea"/>
                    <a:sym typeface="+mn-lt"/>
                  </a:rPr>
                  <a:t>&amp;PyPI</a:t>
                </a:r>
                <a:r>
                  <a:rPr lang="zh-CN" altLang="en-US" sz="1800" b="1" dirty="0">
                    <a:cs typeface="+mn-ea"/>
                    <a:sym typeface="+mn-lt"/>
                  </a:rPr>
                  <a:t>包</a:t>
                </a:r>
                <a:endParaRPr lang="zh-CN" altLang="en-US" sz="1800" b="1" dirty="0">
                  <a:cs typeface="+mn-ea"/>
                  <a:sym typeface="+mn-lt"/>
                </a:endParaRPr>
              </a:p>
            </p:txBody>
          </p:sp>
          <p:sp>
            <p:nvSpPr>
              <p:cNvPr id="142" name="TextBox 16"/>
              <p:cNvSpPr txBox="1"/>
              <p:nvPr/>
            </p:nvSpPr>
            <p:spPr>
              <a:xfrm>
                <a:off x="5060630" y="1094166"/>
                <a:ext cx="1755806" cy="102446"/>
              </a:xfrm>
              <a:prstGeom prst="rect">
                <a:avLst/>
              </a:prstGeom>
              <a:noFill/>
            </p:spPr>
            <p:txBody>
              <a:bodyPr wrap="square" lIns="0" tIns="0" rIns="0" bIns="0" rtlCol="0" anchor="t">
                <a:spAutoFit/>
              </a:bodyPr>
              <a:lstStyle/>
              <a:p>
                <a:pPr defTabSz="913765">
                  <a:spcBef>
                    <a:spcPct val="20000"/>
                  </a:spcBef>
                  <a:defRPr/>
                </a:pPr>
                <a:endParaRPr lang="en-US" sz="500" dirty="0">
                  <a:cs typeface="+mn-ea"/>
                  <a:sym typeface="+mn-lt"/>
                </a:endParaRPr>
              </a:p>
            </p:txBody>
          </p:sp>
        </p:grpSp>
        <p:cxnSp>
          <p:nvCxnSpPr>
            <p:cNvPr id="139" name="直接连接符 138"/>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sp>
        <p:nvSpPr>
          <p:cNvPr id="11" name="文本框 10"/>
          <p:cNvSpPr txBox="1"/>
          <p:nvPr/>
        </p:nvSpPr>
        <p:spPr>
          <a:xfrm>
            <a:off x="5367655" y="2371725"/>
            <a:ext cx="3159125" cy="953135"/>
          </a:xfrm>
          <a:prstGeom prst="rect">
            <a:avLst/>
          </a:prstGeom>
          <a:noFill/>
        </p:spPr>
        <p:txBody>
          <a:bodyPr wrap="square" rtlCol="0">
            <a:spAutoFit/>
          </a:bodyPr>
          <a:lstStyle/>
          <a:p>
            <a:r>
              <a:rPr lang="zh-CN" altLang="en-US">
                <a:solidFill>
                  <a:schemeClr val="bg1"/>
                </a:solidFill>
              </a:rPr>
              <a:t>优势：</a:t>
            </a:r>
            <a:endParaRPr lang="zh-CN" altLang="en-US">
              <a:solidFill>
                <a:schemeClr val="bg1"/>
              </a:solidFill>
            </a:endParaRPr>
          </a:p>
          <a:p>
            <a:r>
              <a:rPr lang="zh-CN" altLang="en-US">
                <a:solidFill>
                  <a:schemeClr val="bg1"/>
                </a:solidFill>
              </a:rPr>
              <a:t>能实现对整个网络的快速部署和维护，更容易监控整个网络的性能和状态</a:t>
            </a:r>
            <a:endParaRPr lang="zh-CN" altLang="en-US">
              <a:solidFill>
                <a:schemeClr val="bg1"/>
              </a:solidFill>
            </a:endParaRPr>
          </a:p>
          <a:p>
            <a:endParaRPr lang="zh-CN" altLang="en-US">
              <a:solidFill>
                <a:schemeClr val="bg1"/>
              </a:solidFill>
            </a:endParaRPr>
          </a:p>
        </p:txBody>
      </p:sp>
      <p:sp>
        <p:nvSpPr>
          <p:cNvPr id="2" name="文本框 1"/>
          <p:cNvSpPr txBox="1"/>
          <p:nvPr/>
        </p:nvSpPr>
        <p:spPr>
          <a:xfrm>
            <a:off x="703580" y="1165860"/>
            <a:ext cx="8382000" cy="521970"/>
          </a:xfrm>
          <a:prstGeom prst="rect">
            <a:avLst/>
          </a:prstGeom>
          <a:noFill/>
        </p:spPr>
        <p:txBody>
          <a:bodyPr wrap="square" rtlCol="0" anchor="t">
            <a:spAutoFit/>
          </a:bodyPr>
          <a:p>
            <a:r>
              <a:rPr lang="zh-CN" altLang="en-US"/>
              <a:t>源代码可以在 GitHub 上的biomedbigdata/BiCoN-web下找到。</a:t>
            </a:r>
            <a:r>
              <a:rPr lang="zh-CN" altLang="en-US">
                <a:sym typeface="+mn-ea"/>
              </a:rPr>
              <a:t>这个 BiCoN-web 实例运行在1.1.0它本身使用 BiCoN 包版本1.2.14和以下关键包的版本上：</a:t>
            </a:r>
            <a:endParaRPr lang="zh-CN" altLang="en-US"/>
          </a:p>
        </p:txBody>
      </p:sp>
      <p:sp>
        <p:nvSpPr>
          <p:cNvPr id="4" name="文本框 3"/>
          <p:cNvSpPr txBox="1"/>
          <p:nvPr/>
        </p:nvSpPr>
        <p:spPr>
          <a:xfrm>
            <a:off x="1236980" y="3546475"/>
            <a:ext cx="6107430" cy="737235"/>
          </a:xfrm>
          <a:prstGeom prst="rect">
            <a:avLst/>
          </a:prstGeom>
          <a:noFill/>
        </p:spPr>
        <p:txBody>
          <a:bodyPr wrap="square" rtlCol="0" anchor="t">
            <a:spAutoFit/>
          </a:bodyPr>
          <a:p>
            <a:r>
              <a:rPr lang="zh-CN" altLang="en-US"/>
              <a:t>如果在本地和 Python 中运行 BiCoN，那么只需从PyPI安装 BiCoN ：</a:t>
            </a:r>
            <a:endParaRPr lang="zh-CN" altLang="en-US"/>
          </a:p>
          <a:p>
            <a:r>
              <a:rPr lang="zh-CN" altLang="en-US"/>
              <a:t>	pip install bicon</a:t>
            </a:r>
            <a:endParaRPr lang="zh-CN" altLang="en-US"/>
          </a:p>
          <a:p>
            <a:r>
              <a:rPr lang="zh-CN" altLang="en-US"/>
              <a:t>可在GitHub存储库中查看包的说明。</a:t>
            </a:r>
            <a:endParaRPr lang="zh-CN" altLang="en-US"/>
          </a:p>
        </p:txBody>
      </p:sp>
      <p:sp>
        <p:nvSpPr>
          <p:cNvPr id="5" name="圆角矩形 4"/>
          <p:cNvSpPr/>
          <p:nvPr/>
        </p:nvSpPr>
        <p:spPr>
          <a:xfrm>
            <a:off x="596900" y="763270"/>
            <a:ext cx="1369060"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Web</a:t>
            </a:r>
            <a:r>
              <a:rPr lang="zh-CN" altLang="en-US"/>
              <a:t>应用程序</a:t>
            </a:r>
            <a:endParaRPr lang="zh-CN" altLang="en-US"/>
          </a:p>
        </p:txBody>
      </p:sp>
      <p:sp>
        <p:nvSpPr>
          <p:cNvPr id="6" name="文本框 192"/>
          <p:cNvSpPr txBox="1"/>
          <p:nvPr/>
        </p:nvSpPr>
        <p:spPr>
          <a:xfrm>
            <a:off x="1503680" y="1687830"/>
            <a:ext cx="6273165" cy="1296035"/>
          </a:xfrm>
          <a:prstGeom prst="rect">
            <a:avLst/>
          </a:prstGeom>
          <a:noFill/>
        </p:spPr>
        <p:txBody>
          <a:bodyPr wrap="square" lIns="68580" tIns="34290" rIns="68580" bIns="34290" rtlCol="0">
            <a:spAutoFit/>
            <a:scene3d>
              <a:camera prst="orthographicFront"/>
              <a:lightRig rig="threePt" dir="t"/>
            </a:scene3d>
            <a:sp3d contourW="12700"/>
          </a:bodyPr>
          <a:p>
            <a:pPr marL="285750" indent="-285750" algn="just">
              <a:lnSpc>
                <a:spcPct val="114000"/>
              </a:lnSpc>
              <a:buClrTx/>
              <a:buSzTx/>
              <a:buFont typeface="Arial" panose="020B0604020202020204" pitchFamily="34" charset="0"/>
              <a:buChar char="•"/>
            </a:pPr>
            <a:r>
              <a:rPr lang="zh-CN" altLang="en-US">
                <a:sym typeface="+mn-ea"/>
              </a:rPr>
              <a:t>网络工具：Django、Celery、Gunicorn、psycopg2、Docker、PostgreSQL、Nginx</a:t>
            </a:r>
            <a:endParaRPr lang="zh-CN" altLang="en-US">
              <a:sym typeface="+mn-ea"/>
            </a:endParaRPr>
          </a:p>
          <a:p>
            <a:pPr marL="285750" indent="-285750" algn="just">
              <a:lnSpc>
                <a:spcPct val="114000"/>
              </a:lnSpc>
              <a:buClrTx/>
              <a:buSzTx/>
              <a:buFont typeface="Arial" panose="020B0604020202020204" pitchFamily="34" charset="0"/>
              <a:buChar char="•"/>
            </a:pPr>
            <a:r>
              <a:rPr lang="zh-CN" altLang="en-US">
                <a:sym typeface="+mn-ea"/>
              </a:rPr>
              <a:t>数据访问包：ndex2、pybiomart、mygene</a:t>
            </a:r>
            <a:endParaRPr lang="zh-CN" altLang="en-US">
              <a:sym typeface="+mn-ea"/>
            </a:endParaRPr>
          </a:p>
          <a:p>
            <a:pPr marL="285750" indent="-285750" algn="just">
              <a:lnSpc>
                <a:spcPct val="114000"/>
              </a:lnSpc>
              <a:buClrTx/>
              <a:buSzTx/>
              <a:buFont typeface="Arial" panose="020B0604020202020204" pitchFamily="34" charset="0"/>
              <a:buChar char="•"/>
            </a:pPr>
            <a:r>
              <a:rPr lang="zh-CN" altLang="en-US">
                <a:sym typeface="+mn-ea"/>
              </a:rPr>
              <a:t>分析工具：pandas、NumPy、NetworkX、lifelines</a:t>
            </a:r>
            <a:endParaRPr lang="zh-CN" altLang="en-US">
              <a:sym typeface="+mn-ea"/>
            </a:endParaRPr>
          </a:p>
          <a:p>
            <a:pPr marL="285750" indent="-285750" algn="just">
              <a:lnSpc>
                <a:spcPct val="114000"/>
              </a:lnSpc>
              <a:buFont typeface="Arial" panose="020B0604020202020204" pitchFamily="34" charset="0"/>
              <a:buChar char="•"/>
            </a:pPr>
            <a:r>
              <a:rPr lang="zh-CN" altLang="en-US">
                <a:sym typeface="+mn-ea"/>
              </a:rPr>
              <a:t>可视化工具：Matplotlib、seaborn、Plotly</a:t>
            </a:r>
            <a:endParaRPr lang="zh-CN" altLang="en-US">
              <a:sym typeface="+mn-lt"/>
            </a:endParaRPr>
          </a:p>
        </p:txBody>
      </p:sp>
      <p:sp>
        <p:nvSpPr>
          <p:cNvPr id="7" name="圆角矩形 6"/>
          <p:cNvSpPr/>
          <p:nvPr/>
        </p:nvSpPr>
        <p:spPr>
          <a:xfrm>
            <a:off x="596900" y="2983865"/>
            <a:ext cx="1369060"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PyPI 包</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randomBar dir="vert"/>
      </p:transition>
    </mc:Choice>
    <mc:Fallback>
      <p:transition spd="med">
        <p:randomBa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35000" b="-35000"/>
          </a:stretch>
        </a:blipFill>
        <a:effectLst/>
      </p:bgPr>
    </p:bg>
    <p:spTree>
      <p:nvGrpSpPr>
        <p:cNvPr id="1" name=""/>
        <p:cNvGrpSpPr/>
        <p:nvPr/>
      </p:nvGrpSpPr>
      <p:grpSpPr>
        <a:xfrm>
          <a:off x="0" y="0"/>
          <a:ext cx="0" cy="0"/>
          <a:chOff x="0" y="0"/>
          <a:chExt cx="0" cy="0"/>
        </a:xfrm>
      </p:grpSpPr>
      <p:grpSp>
        <p:nvGrpSpPr>
          <p:cNvPr id="11" name="组合 10"/>
          <p:cNvGrpSpPr/>
          <p:nvPr/>
        </p:nvGrpSpPr>
        <p:grpSpPr>
          <a:xfrm rot="5400000">
            <a:off x="1019409" y="757593"/>
            <a:ext cx="3041233" cy="3597458"/>
            <a:chOff x="1967542" y="991717"/>
            <a:chExt cx="3217334" cy="3805767"/>
          </a:xfrm>
        </p:grpSpPr>
        <p:grpSp>
          <p:nvGrpSpPr>
            <p:cNvPr id="13" name="组合 12"/>
            <p:cNvGrpSpPr/>
            <p:nvPr/>
          </p:nvGrpSpPr>
          <p:grpSpPr>
            <a:xfrm>
              <a:off x="1967542" y="991717"/>
              <a:ext cx="3217334" cy="3805767"/>
              <a:chOff x="1475656" y="743787"/>
              <a:chExt cx="2413000" cy="2854325"/>
            </a:xfrm>
          </p:grpSpPr>
          <p:sp>
            <p:nvSpPr>
              <p:cNvPr id="18" name="Freeform 54"/>
              <p:cNvSpPr/>
              <p:nvPr/>
            </p:nvSpPr>
            <p:spPr bwMode="auto">
              <a:xfrm>
                <a:off x="1861418" y="743787"/>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sz="1800" kern="0">
                  <a:solidFill>
                    <a:sysClr val="windowText" lastClr="000000"/>
                  </a:solidFill>
                  <a:cs typeface="+mn-ea"/>
                  <a:sym typeface="+mn-lt"/>
                </a:endParaRPr>
              </a:p>
            </p:txBody>
          </p:sp>
          <p:sp>
            <p:nvSpPr>
              <p:cNvPr id="19" name="Freeform 73"/>
              <p:cNvSpPr/>
              <p:nvPr/>
            </p:nvSpPr>
            <p:spPr bwMode="auto">
              <a:xfrm>
                <a:off x="1475656" y="1183524"/>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BE202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sz="1800" kern="0">
                  <a:solidFill>
                    <a:sysClr val="windowText" lastClr="000000"/>
                  </a:solidFill>
                  <a:cs typeface="+mn-ea"/>
                  <a:sym typeface="+mn-lt"/>
                </a:endParaRPr>
              </a:p>
            </p:txBody>
          </p:sp>
        </p:grpSp>
        <p:grpSp>
          <p:nvGrpSpPr>
            <p:cNvPr id="14" name="组合 13"/>
            <p:cNvGrpSpPr/>
            <p:nvPr/>
          </p:nvGrpSpPr>
          <p:grpSpPr>
            <a:xfrm>
              <a:off x="3153509" y="1960329"/>
              <a:ext cx="1009019" cy="2364485"/>
              <a:chOff x="4261295" y="262650"/>
              <a:chExt cx="756764" cy="1773364"/>
            </a:xfrm>
          </p:grpSpPr>
          <p:sp>
            <p:nvSpPr>
              <p:cNvPr id="15" name="TextBox 7"/>
              <p:cNvSpPr txBox="1"/>
              <p:nvPr/>
            </p:nvSpPr>
            <p:spPr>
              <a:xfrm rot="16200000">
                <a:off x="4150703" y="990435"/>
                <a:ext cx="1350150" cy="384563"/>
              </a:xfrm>
              <a:prstGeom prst="rect">
                <a:avLst/>
              </a:prstGeom>
              <a:noFill/>
            </p:spPr>
            <p:txBody>
              <a:bodyPr wrap="square" lIns="0" tIns="0" rIns="0" bIns="0" anchor="b" anchorCtr="0">
                <a:normAutofit/>
              </a:bodyPr>
              <a:lstStyle/>
              <a:p>
                <a:pPr algn="ctr" defTabSz="913765"/>
                <a:r>
                  <a:rPr lang="en-US" altLang="zh-CN" sz="1800" kern="0" dirty="0">
                    <a:solidFill>
                      <a:schemeClr val="bg1"/>
                    </a:solidFill>
                    <a:cs typeface="+mn-ea"/>
                    <a:sym typeface="+mn-lt"/>
                  </a:rPr>
                  <a:t>Contents</a:t>
                </a:r>
                <a:endParaRPr lang="en-US" altLang="zh-CN" sz="1800" kern="0" dirty="0">
                  <a:solidFill>
                    <a:schemeClr val="bg1"/>
                  </a:solidFill>
                  <a:cs typeface="+mn-ea"/>
                  <a:sym typeface="+mn-lt"/>
                </a:endParaRPr>
              </a:p>
            </p:txBody>
          </p:sp>
          <p:sp>
            <p:nvSpPr>
              <p:cNvPr id="16" name="Rectangle 9"/>
              <p:cNvSpPr/>
              <p:nvPr/>
            </p:nvSpPr>
            <p:spPr>
              <a:xfrm rot="16200000">
                <a:off x="3720862" y="803083"/>
                <a:ext cx="1773364" cy="692497"/>
              </a:xfrm>
              <a:prstGeom prst="rect">
                <a:avLst/>
              </a:prstGeom>
            </p:spPr>
            <p:txBody>
              <a:bodyPr wrap="square">
                <a:normAutofit/>
              </a:bodyPr>
              <a:lstStyle/>
              <a:p>
                <a:pPr algn="ctr" defTabSz="913765"/>
                <a:r>
                  <a:rPr lang="en-US" altLang="zh-CN" sz="4000" b="1" kern="0" dirty="0">
                    <a:solidFill>
                      <a:schemeClr val="bg1"/>
                    </a:solidFill>
                    <a:cs typeface="+mn-ea"/>
                    <a:sym typeface="+mn-lt"/>
                  </a:rPr>
                  <a:t>PART 02</a:t>
                </a:r>
                <a:endParaRPr lang="zh-CN" altLang="en-US" sz="4000" b="1" kern="0" dirty="0">
                  <a:solidFill>
                    <a:schemeClr val="bg1"/>
                  </a:solidFill>
                  <a:cs typeface="+mn-ea"/>
                  <a:sym typeface="+mn-lt"/>
                </a:endParaRPr>
              </a:p>
            </p:txBody>
          </p:sp>
        </p:grpSp>
      </p:grpSp>
      <p:sp>
        <p:nvSpPr>
          <p:cNvPr id="20" name="矩形 19"/>
          <p:cNvSpPr/>
          <p:nvPr/>
        </p:nvSpPr>
        <p:spPr>
          <a:xfrm>
            <a:off x="4458970" y="1948815"/>
            <a:ext cx="4097655" cy="991870"/>
          </a:xfrm>
          <a:prstGeom prst="rect">
            <a:avLst/>
          </a:prstGeom>
        </p:spPr>
        <p:txBody>
          <a:bodyPr wrap="square" lIns="68580" tIns="34290" rIns="68580" bIns="34290">
            <a:spAutoFit/>
          </a:bodyPr>
          <a:lstStyle/>
          <a:p>
            <a:pPr algn="ctr">
              <a:lnSpc>
                <a:spcPct val="150000"/>
              </a:lnSpc>
              <a:defRPr/>
            </a:pPr>
            <a:r>
              <a:rPr lang="zh-CN" altLang="en-US" sz="4000" b="1" spc="225" dirty="0">
                <a:solidFill>
                  <a:srgbClr val="333333"/>
                </a:solidFill>
                <a:effectLst>
                  <a:outerShdw blurRad="38100" dist="19050" dir="2700000" algn="tl" rotWithShape="0">
                    <a:schemeClr val="dk1">
                      <a:alpha val="40000"/>
                    </a:schemeClr>
                  </a:outerShdw>
                </a:effectLst>
                <a:cs typeface="+mn-ea"/>
                <a:sym typeface="+mn-lt"/>
              </a:rPr>
              <a:t>算法描述</a:t>
            </a:r>
            <a:endParaRPr lang="zh-CN" altLang="en-US" sz="4000" b="1" spc="225" dirty="0">
              <a:solidFill>
                <a:srgbClr val="333333"/>
              </a:solidFill>
              <a:effectLst>
                <a:outerShdw blurRad="38100" dist="19050" dir="2700000" algn="tl" rotWithShape="0">
                  <a:schemeClr val="dk1">
                    <a:alpha val="40000"/>
                  </a:schemeClr>
                </a:outerShdw>
              </a:effectLst>
              <a:cs typeface="+mn-ea"/>
              <a:sym typeface="+mn-lt"/>
            </a:endParaRPr>
          </a:p>
        </p:txBody>
      </p:sp>
      <p:sp>
        <p:nvSpPr>
          <p:cNvPr id="3" name="文本框 192"/>
          <p:cNvSpPr txBox="1"/>
          <p:nvPr/>
        </p:nvSpPr>
        <p:spPr>
          <a:xfrm>
            <a:off x="5293995" y="3029585"/>
            <a:ext cx="3432175" cy="1120775"/>
          </a:xfrm>
          <a:prstGeom prst="rect">
            <a:avLst/>
          </a:prstGeom>
          <a:noFill/>
        </p:spPr>
        <p:txBody>
          <a:bodyPr wrap="square" lIns="68580" tIns="34290" rIns="68580" bIns="34290" rtlCol="0">
            <a:spAutoFit/>
            <a:scene3d>
              <a:camera prst="orthographicFront"/>
              <a:lightRig rig="threePt" dir="t"/>
            </a:scene3d>
            <a:sp3d contourW="12700"/>
          </a:bodyPr>
          <a:p>
            <a:pPr marL="342900" indent="-342900" algn="just">
              <a:lnSpc>
                <a:spcPct val="114000"/>
              </a:lnSpc>
              <a:buFont typeface="Arial" panose="020B0604020202020204" pitchFamily="34" charset="0"/>
              <a:buChar char="•"/>
            </a:pPr>
            <a:r>
              <a:rPr lang="zh-CN" altLang="en-US" sz="2000">
                <a:sym typeface="+mn-ea"/>
              </a:rPr>
              <a:t>BiCoN 算法框架</a:t>
            </a:r>
            <a:endParaRPr lang="zh-CN" altLang="en-US" sz="2000">
              <a:sym typeface="+mn-ea"/>
            </a:endParaRPr>
          </a:p>
          <a:p>
            <a:pPr marL="342900" indent="-342900" algn="just">
              <a:lnSpc>
                <a:spcPct val="114000"/>
              </a:lnSpc>
              <a:buFont typeface="Arial" panose="020B0604020202020204" pitchFamily="34" charset="0"/>
              <a:buChar char="•"/>
            </a:pPr>
            <a:r>
              <a:rPr lang="zh-CN" altLang="en-US" sz="2000">
                <a:sym typeface="+mn-ea"/>
              </a:rPr>
              <a:t>算法总结</a:t>
            </a:r>
            <a:endParaRPr lang="en-US" altLang="zh-CN" sz="2000" dirty="0">
              <a:cs typeface="+mn-ea"/>
              <a:sym typeface="+mn-lt"/>
            </a:endParaRPr>
          </a:p>
          <a:p>
            <a:pPr indent="0" algn="just">
              <a:lnSpc>
                <a:spcPct val="114000"/>
              </a:lnSpc>
              <a:buFont typeface="Arial" panose="020B0604020202020204" pitchFamily="34" charset="0"/>
              <a:buNone/>
            </a:pPr>
            <a:endParaRPr lang="zh-CN"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comb/>
      </p:transition>
    </mc:Choice>
    <mc:Fallback>
      <p:transition spd="med">
        <p:comb/>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563805" y="491098"/>
            <a:ext cx="3603567" cy="368300"/>
            <a:chOff x="3456709" y="783056"/>
            <a:chExt cx="4804756" cy="491066"/>
          </a:xfrm>
        </p:grpSpPr>
        <p:sp>
          <p:nvSpPr>
            <p:cNvPr id="60" name="文本框 2"/>
            <p:cNvSpPr txBox="1"/>
            <p:nvPr/>
          </p:nvSpPr>
          <p:spPr>
            <a:xfrm>
              <a:off x="4758882" y="783056"/>
              <a:ext cx="2511213" cy="491066"/>
            </a:xfrm>
            <a:prstGeom prst="rect">
              <a:avLst/>
            </a:prstGeom>
            <a:noFill/>
          </p:spPr>
          <p:txBody>
            <a:bodyPr wrap="square" rtlCol="0">
              <a:spAutoFit/>
            </a:bodyPr>
            <a:lstStyle/>
            <a:p>
              <a:r>
                <a:rPr lang="zh-CN" altLang="en-US" sz="1800">
                  <a:sym typeface="+mn-ea"/>
                </a:rPr>
                <a:t>BiCoN</a:t>
              </a:r>
              <a:r>
                <a:rPr lang="zh-CN" altLang="en-US" sz="1800" b="1" dirty="0">
                  <a:cs typeface="+mn-ea"/>
                  <a:sym typeface="+mn-lt"/>
                </a:rPr>
                <a:t>算法框架</a:t>
              </a:r>
              <a:endParaRPr lang="zh-CN" altLang="en-US" sz="1800" b="1" dirty="0">
                <a:cs typeface="+mn-ea"/>
                <a:sym typeface="+mn-lt"/>
              </a:endParaRPr>
            </a:p>
          </p:txBody>
        </p:sp>
        <p:cxnSp>
          <p:nvCxnSpPr>
            <p:cNvPr id="58" name="直接连接符 57"/>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sp>
        <p:nvSpPr>
          <p:cNvPr id="2" name="文本框 1"/>
          <p:cNvSpPr txBox="1"/>
          <p:nvPr/>
        </p:nvSpPr>
        <p:spPr>
          <a:xfrm>
            <a:off x="5748655" y="1793875"/>
            <a:ext cx="2632710" cy="1906905"/>
          </a:xfrm>
          <a:prstGeom prst="rect">
            <a:avLst/>
          </a:prstGeom>
          <a:noFill/>
        </p:spPr>
        <p:txBody>
          <a:bodyPr wrap="square" rtlCol="0" anchor="t">
            <a:spAutoFit/>
          </a:bodyPr>
          <a:p>
            <a:r>
              <a:rPr lang="zh-CN" altLang="en-US" sz="1800"/>
              <a:t>基因表达数据 X 被转换为二分图 B 并添加 PPI 相互作用（黑色）作为基因之间的附加边以形成联合图 J。</a:t>
            </a:r>
            <a:endParaRPr lang="zh-CN" altLang="en-US" sz="1800"/>
          </a:p>
          <a:p>
            <a:r>
              <a:rPr lang="zh-CN" altLang="en-US"/>
              <a:t> </a:t>
            </a:r>
            <a:endParaRPr lang="zh-CN" altLang="en-US"/>
          </a:p>
          <a:p>
            <a:endParaRPr lang="zh-CN" altLang="en-US"/>
          </a:p>
        </p:txBody>
      </p:sp>
      <p:pic>
        <p:nvPicPr>
          <p:cNvPr id="4" name="图片 3"/>
          <p:cNvPicPr>
            <a:picLocks noChangeAspect="1"/>
          </p:cNvPicPr>
          <p:nvPr/>
        </p:nvPicPr>
        <p:blipFill>
          <a:blip r:embed="rId2"/>
          <a:stretch>
            <a:fillRect/>
          </a:stretch>
        </p:blipFill>
        <p:spPr>
          <a:xfrm>
            <a:off x="690880" y="1130935"/>
            <a:ext cx="4903470" cy="3017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push dir="u"/>
      </p:transition>
    </mc:Choice>
    <mc:Fallback>
      <p:transition spd="med">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组合 136"/>
          <p:cNvGrpSpPr/>
          <p:nvPr/>
        </p:nvGrpSpPr>
        <p:grpSpPr>
          <a:xfrm>
            <a:off x="2554915" y="453698"/>
            <a:ext cx="3603567" cy="368300"/>
            <a:chOff x="3456709" y="783990"/>
            <a:chExt cx="4804756" cy="491066"/>
          </a:xfrm>
        </p:grpSpPr>
        <p:grpSp>
          <p:nvGrpSpPr>
            <p:cNvPr id="138" name="组合 137"/>
            <p:cNvGrpSpPr/>
            <p:nvPr/>
          </p:nvGrpSpPr>
          <p:grpSpPr>
            <a:xfrm>
              <a:off x="4781230" y="783990"/>
              <a:ext cx="2314787" cy="491066"/>
              <a:chOff x="4781230" y="783990"/>
              <a:chExt cx="2314787" cy="491066"/>
            </a:xfrm>
          </p:grpSpPr>
          <p:sp>
            <p:nvSpPr>
              <p:cNvPr id="141" name="文本框 2"/>
              <p:cNvSpPr txBox="1"/>
              <p:nvPr/>
            </p:nvSpPr>
            <p:spPr>
              <a:xfrm>
                <a:off x="4781230" y="783990"/>
                <a:ext cx="2314787" cy="491066"/>
              </a:xfrm>
              <a:prstGeom prst="rect">
                <a:avLst/>
              </a:prstGeom>
              <a:noFill/>
            </p:spPr>
            <p:txBody>
              <a:bodyPr wrap="square" rtlCol="0">
                <a:spAutoFit/>
              </a:bodyPr>
              <a:lstStyle/>
              <a:p>
                <a:r>
                  <a:rPr lang="zh-CN" altLang="en-US" sz="1800">
                    <a:sym typeface="+mn-ea"/>
                  </a:rPr>
                  <a:t>BiCoN</a:t>
                </a:r>
                <a:r>
                  <a:rPr lang="zh-CN" altLang="en-US" sz="1800" b="1" dirty="0">
                    <a:cs typeface="+mn-ea"/>
                    <a:sym typeface="+mn-lt"/>
                  </a:rPr>
                  <a:t>算法框架</a:t>
                </a:r>
                <a:endParaRPr lang="zh-CN" altLang="en-US" sz="1800" b="1" dirty="0">
                  <a:cs typeface="+mn-ea"/>
                  <a:sym typeface="+mn-lt"/>
                </a:endParaRPr>
              </a:p>
            </p:txBody>
          </p:sp>
          <p:sp>
            <p:nvSpPr>
              <p:cNvPr id="142" name="TextBox 16"/>
              <p:cNvSpPr txBox="1"/>
              <p:nvPr/>
            </p:nvSpPr>
            <p:spPr>
              <a:xfrm>
                <a:off x="5060630" y="1094166"/>
                <a:ext cx="1755806" cy="102446"/>
              </a:xfrm>
              <a:prstGeom prst="rect">
                <a:avLst/>
              </a:prstGeom>
              <a:noFill/>
            </p:spPr>
            <p:txBody>
              <a:bodyPr wrap="square" lIns="0" tIns="0" rIns="0" bIns="0" rtlCol="0" anchor="t">
                <a:spAutoFit/>
              </a:bodyPr>
              <a:lstStyle/>
              <a:p>
                <a:pPr defTabSz="913765">
                  <a:spcBef>
                    <a:spcPct val="20000"/>
                  </a:spcBef>
                  <a:defRPr/>
                </a:pPr>
                <a:endParaRPr lang="en-US" sz="500" dirty="0">
                  <a:cs typeface="+mn-ea"/>
                  <a:sym typeface="+mn-lt"/>
                </a:endParaRPr>
              </a:p>
            </p:txBody>
          </p:sp>
        </p:grpSp>
        <p:cxnSp>
          <p:nvCxnSpPr>
            <p:cNvPr id="139" name="直接连接符 138"/>
            <p:cNvCxnSpPr/>
            <p:nvPr/>
          </p:nvCxnSpPr>
          <p:spPr>
            <a:xfrm>
              <a:off x="34567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7114309" y="1029277"/>
              <a:ext cx="1147156"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40290" y="27026"/>
            <a:ext cx="1103821" cy="1103821"/>
          </a:xfrm>
          <a:prstGeom prst="rect">
            <a:avLst/>
          </a:prstGeom>
        </p:spPr>
      </p:pic>
      <p:pic>
        <p:nvPicPr>
          <p:cNvPr id="3" name="图片 2"/>
          <p:cNvPicPr>
            <a:picLocks noChangeAspect="1"/>
          </p:cNvPicPr>
          <p:nvPr/>
        </p:nvPicPr>
        <p:blipFill>
          <a:blip r:embed="rId2"/>
          <a:stretch>
            <a:fillRect/>
          </a:stretch>
        </p:blipFill>
        <p:spPr>
          <a:xfrm>
            <a:off x="491490" y="821690"/>
            <a:ext cx="3439160" cy="4029710"/>
          </a:xfrm>
          <a:prstGeom prst="rect">
            <a:avLst/>
          </a:prstGeom>
        </p:spPr>
      </p:pic>
      <p:sp>
        <p:nvSpPr>
          <p:cNvPr id="4" name="文本框 3"/>
          <p:cNvSpPr txBox="1"/>
          <p:nvPr/>
        </p:nvSpPr>
        <p:spPr>
          <a:xfrm>
            <a:off x="4193540" y="1298575"/>
            <a:ext cx="4124960" cy="2861310"/>
          </a:xfrm>
          <a:prstGeom prst="rect">
            <a:avLst/>
          </a:prstGeom>
          <a:noFill/>
        </p:spPr>
        <p:txBody>
          <a:bodyPr wrap="square" rtlCol="0" anchor="t">
            <a:spAutoFit/>
          </a:bodyPr>
          <a:p>
            <a:r>
              <a:rPr lang="zh-CN" altLang="en-US" sz="1800"/>
              <a:t>(2) ACO 为每个患者确定最相关的特征，其中边缘用患者 ID 进行注释。 所选基因用于步骤（3）中的患者聚类。 </a:t>
            </a:r>
            <a:endParaRPr lang="zh-CN" altLang="en-US" sz="1800"/>
          </a:p>
          <a:p>
            <a:endParaRPr lang="zh-CN" altLang="en-US" sz="1800"/>
          </a:p>
          <a:p>
            <a:r>
              <a:rPr lang="zh-CN" altLang="en-US" sz="1800">
                <a:sym typeface="+mn-ea"/>
              </a:rPr>
              <a:t>(</a:t>
            </a:r>
            <a:r>
              <a:rPr lang="en-US" altLang="zh-CN" sz="1800">
                <a:sym typeface="+mn-ea"/>
              </a:rPr>
              <a:t>4</a:t>
            </a:r>
            <a:r>
              <a:rPr lang="zh-CN" altLang="en-US" sz="1800">
                <a:sym typeface="+mn-ea"/>
              </a:rPr>
              <a:t>)</a:t>
            </a:r>
            <a:r>
              <a:rPr lang="zh-CN" altLang="en-US" sz="1800"/>
              <a:t>基因从个体患者重新分配到相应的簇。 并行计算多个可能的解决方案，然后进行评估和强化。</a:t>
            </a:r>
            <a:endParaRPr lang="zh-CN" altLang="en-US" sz="1800"/>
          </a:p>
          <a:p>
            <a:endParaRPr lang="zh-CN" altLang="en-US" sz="1800"/>
          </a:p>
          <a:p>
            <a:r>
              <a:rPr lang="zh-CN" altLang="en-US" sz="1800"/>
              <a:t>(5) 只根据可以解释为疾病机制的子网络对患者进行分层。</a:t>
            </a:r>
            <a:endParaRPr lang="zh-CN" altLang="en-US" sz="1800"/>
          </a:p>
        </p:txBody>
      </p:sp>
    </p:spTree>
  </p:cSld>
  <p:clrMapOvr>
    <a:masterClrMapping/>
  </p:clrMapOvr>
  <mc:AlternateContent xmlns:mc="http://schemas.openxmlformats.org/markup-compatibility/2006">
    <mc:Choice xmlns:p14="http://schemas.microsoft.com/office/powerpoint/2010/main" Requires="p14">
      <p:transition spd="med" p14:dur="700">
        <p:randomBar dir="vert"/>
      </p:transition>
    </mc:Choice>
    <mc:Fallback>
      <p:transition spd="med">
        <p:randomBar dir="vert"/>
      </p:transition>
    </mc:Fallback>
  </mc:AlternateContent>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自定义 7">
      <a:dk1>
        <a:srgbClr val="000000"/>
      </a:dk1>
      <a:lt1>
        <a:srgbClr val="FFFFFF"/>
      </a:lt1>
      <a:dk2>
        <a:srgbClr val="778495"/>
      </a:dk2>
      <a:lt2>
        <a:srgbClr val="F0F0F0"/>
      </a:lt2>
      <a:accent1>
        <a:srgbClr val="C00000"/>
      </a:accent1>
      <a:accent2>
        <a:srgbClr val="2C2E32"/>
      </a:accent2>
      <a:accent3>
        <a:srgbClr val="D4270B"/>
      </a:accent3>
      <a:accent4>
        <a:srgbClr val="2C2E32"/>
      </a:accent4>
      <a:accent5>
        <a:srgbClr val="D4270B"/>
      </a:accent5>
      <a:accent6>
        <a:srgbClr val="2C2E32"/>
      </a:accent6>
      <a:hlink>
        <a:srgbClr val="F45137"/>
      </a:hlink>
      <a:folHlink>
        <a:srgbClr val="BFBFBF"/>
      </a:folHlink>
    </a:clrScheme>
    <a:fontScheme name="js2zyfv2">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2887</Words>
  <Application>WPS 演示</Application>
  <PresentationFormat>全屏显示(16:9)</PresentationFormat>
  <Paragraphs>231</Paragraphs>
  <Slides>20</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微软雅黑</vt:lpstr>
      <vt:lpstr>Wingdings</vt:lpstr>
      <vt:lpstr>字魂59号-创粗黑</vt:lpstr>
      <vt:lpstr>黑体</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红黑几何商务简约工作汇报总结述职报告PPT模板</dc:title>
  <dc:creator>Office</dc:creator>
  <cp:lastModifiedBy>Camhawking</cp:lastModifiedBy>
  <cp:revision>389</cp:revision>
  <dcterms:created xsi:type="dcterms:W3CDTF">2019-08-10T21:57:00Z</dcterms:created>
  <dcterms:modified xsi:type="dcterms:W3CDTF">2021-06-06T09:44:29Z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KSORubyTemplateID">
    <vt:lpwstr>2</vt:lpwstr>
  </property>
  <property fmtid="{D5CDD505-2E9C-101B-9397-08002B2CF9AE}" pid="4" name="ICV">
    <vt:lpwstr>E246BE971F40425EA7BE97112B2D1478</vt:lpwstr>
  </property>
</Properties>
</file>