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653" r:id="rId3"/>
    <p:sldId id="654" r:id="rId4"/>
    <p:sldId id="513" r:id="rId5"/>
    <p:sldId id="516" r:id="rId6"/>
    <p:sldId id="517" r:id="rId7"/>
    <p:sldId id="518" r:id="rId8"/>
    <p:sldId id="519" r:id="rId9"/>
    <p:sldId id="520" r:id="rId10"/>
    <p:sldId id="521" r:id="rId11"/>
    <p:sldId id="522" r:id="rId12"/>
    <p:sldId id="523" r:id="rId13"/>
    <p:sldId id="524" r:id="rId14"/>
    <p:sldId id="595" r:id="rId15"/>
    <p:sldId id="597" r:id="rId16"/>
    <p:sldId id="598" r:id="rId17"/>
    <p:sldId id="599" r:id="rId18"/>
    <p:sldId id="529" r:id="rId19"/>
    <p:sldId id="600" r:id="rId20"/>
    <p:sldId id="601" r:id="rId21"/>
    <p:sldId id="602" r:id="rId22"/>
    <p:sldId id="603" r:id="rId23"/>
    <p:sldId id="604" r:id="rId24"/>
    <p:sldId id="625" r:id="rId25"/>
    <p:sldId id="605" r:id="rId26"/>
    <p:sldId id="607" r:id="rId27"/>
    <p:sldId id="543" r:id="rId28"/>
    <p:sldId id="608" r:id="rId29"/>
    <p:sldId id="545" r:id="rId30"/>
    <p:sldId id="609" r:id="rId31"/>
    <p:sldId id="547" r:id="rId32"/>
    <p:sldId id="606" r:id="rId33"/>
    <p:sldId id="610" r:id="rId34"/>
    <p:sldId id="611" r:id="rId35"/>
    <p:sldId id="612" r:id="rId36"/>
    <p:sldId id="613" r:id="rId37"/>
    <p:sldId id="614" r:id="rId38"/>
    <p:sldId id="615" r:id="rId39"/>
    <p:sldId id="616" r:id="rId40"/>
    <p:sldId id="558" r:id="rId41"/>
    <p:sldId id="559" r:id="rId42"/>
    <p:sldId id="560" r:id="rId43"/>
    <p:sldId id="617" r:id="rId44"/>
    <p:sldId id="618" r:id="rId45"/>
    <p:sldId id="563" r:id="rId46"/>
    <p:sldId id="619" r:id="rId47"/>
    <p:sldId id="565" r:id="rId48"/>
    <p:sldId id="566" r:id="rId49"/>
    <p:sldId id="567" r:id="rId50"/>
    <p:sldId id="620" r:id="rId51"/>
    <p:sldId id="621" r:id="rId52"/>
    <p:sldId id="622" r:id="rId53"/>
    <p:sldId id="623" r:id="rId54"/>
    <p:sldId id="624" r:id="rId55"/>
    <p:sldId id="573" r:id="rId56"/>
    <p:sldId id="626" r:id="rId57"/>
    <p:sldId id="627" r:id="rId58"/>
    <p:sldId id="628" r:id="rId59"/>
    <p:sldId id="630" r:id="rId60"/>
    <p:sldId id="629" r:id="rId61"/>
    <p:sldId id="631" r:id="rId62"/>
    <p:sldId id="632" r:id="rId63"/>
    <p:sldId id="633" r:id="rId64"/>
    <p:sldId id="634" r:id="rId65"/>
    <p:sldId id="635" r:id="rId66"/>
    <p:sldId id="636" r:id="rId67"/>
    <p:sldId id="637" r:id="rId68"/>
    <p:sldId id="638" r:id="rId69"/>
    <p:sldId id="639" r:id="rId70"/>
    <p:sldId id="640" r:id="rId71"/>
    <p:sldId id="642" r:id="rId72"/>
    <p:sldId id="643" r:id="rId73"/>
    <p:sldId id="645" r:id="rId74"/>
    <p:sldId id="646" r:id="rId75"/>
    <p:sldId id="647" r:id="rId76"/>
    <p:sldId id="649" r:id="rId77"/>
    <p:sldId id="648" r:id="rId78"/>
    <p:sldId id="650" r:id="rId79"/>
    <p:sldId id="651" r:id="rId80"/>
    <p:sldId id="652" r:id="rId81"/>
    <p:sldId id="259" r:id="rId8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AEA"/>
    <a:srgbClr val="E7E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955" autoAdjust="0"/>
  </p:normalViewPr>
  <p:slideViewPr>
    <p:cSldViewPr snapToGrid="0">
      <p:cViewPr varScale="1">
        <p:scale>
          <a:sx n="73" d="100"/>
          <a:sy n="73" d="100"/>
        </p:scale>
        <p:origin x="1242" y="60"/>
      </p:cViewPr>
      <p:guideLst>
        <p:guide orient="horz" pos="2160"/>
        <p:guide pos="2880"/>
        <p:guide orient="horz" pos="4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8" d="100"/>
          <a:sy n="98" d="100"/>
        </p:scale>
        <p:origin x="-25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B26BD-11D7-418A-AD97-FD34AF7353EA}" type="datetimeFigureOut">
              <a:rPr lang="en-US" smtClean="0"/>
              <a:t>7/30/2016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B0960-D112-4D24-9D57-EE14B7DD87D0}" type="slidenum">
              <a:rPr lang="en-US" smtClean="0"/>
              <a:t>‹#›</a:t>
            </a:fld>
            <a:endParaRPr lang="en-US"/>
          </a:p>
        </p:txBody>
      </p:sp>
    </p:spTree>
    <p:extLst>
      <p:ext uri="{BB962C8B-B14F-4D97-AF65-F5344CB8AC3E}">
        <p14:creationId xmlns:p14="http://schemas.microsoft.com/office/powerpoint/2010/main" val="387085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Hmisc</a:t>
                </a:r>
                <a:r>
                  <a:rPr lang="en-US" sz="1200" kern="1200" dirty="0">
                    <a:solidFill>
                      <a:schemeClr val="tx1"/>
                    </a:solidFill>
                    <a:effectLst/>
                    <a:latin typeface="+mn-lt"/>
                    <a:ea typeface="+mn-ea"/>
                    <a:cs typeface="+mn-cs"/>
                  </a:rPr>
                  <a:t> package includes two functions for missing value analysis: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naplot</a:t>
                </a:r>
                <a:r>
                  <a:rPr lang="en-US" sz="1200" kern="1200" dirty="0">
                    <a:solidFill>
                      <a:schemeClr val="tx1"/>
                    </a:solidFill>
                    <a:effectLst/>
                    <a:latin typeface="+mn-lt"/>
                    <a:ea typeface="+mn-ea"/>
                    <a:cs typeface="+mn-cs"/>
                  </a:rPr>
                  <a:t>. They display what variables tend to have missing values on the same patient cases. With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we can compute all pairwise proportions of missing values for variables and hierarchically cluster these variables according to a similarity measure. It uses bivariate Spearman’s rho (rank correlation </a:t>
                </a:r>
                <a14:m>
                  <m:oMath xmlns:m="http://schemas.openxmlformats.org/officeDocument/2006/math">
                    <m:r>
                      <a:rPr lang="en-US" sz="1200" i="1" kern="1200">
                        <a:solidFill>
                          <a:schemeClr val="tx1"/>
                        </a:solidFill>
                        <a:effectLst/>
                        <a:latin typeface="+mn-lt"/>
                        <a:ea typeface="+mn-ea"/>
                        <a:cs typeface="+mn-cs"/>
                      </a:rPr>
                      <m:t>𝜌</m:t>
                    </m:r>
                  </m:oMath>
                </a14:m>
                <a:r>
                  <a:rPr lang="en-US" sz="1200" kern="1200" dirty="0">
                    <a:solidFill>
                      <a:schemeClr val="tx1"/>
                    </a:solidFill>
                    <a:effectLst/>
                    <a:latin typeface="+mn-lt"/>
                    <a:ea typeface="+mn-ea"/>
                    <a:cs typeface="+mn-cs"/>
                  </a:rPr>
                  <a:t>) which assesses the level of monotonicity between two (ordinal) variables. In case of missing value analysis, this comes down to the proportion of missing values in common between any two variables. Thus,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tells us which variables tend to have missing values on the same patients and computes the proportion of missing value per variable.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returns a matrix of pairwise proportions which can be plotted. The diagonals of this matrix reflect the proportion of missing values for each variable itself. </a:t>
                </a:r>
                <a:r>
                  <a:rPr lang="en-US" sz="1200" kern="1200" dirty="0" err="1">
                    <a:solidFill>
                      <a:schemeClr val="tx1"/>
                    </a:solidFill>
                    <a:effectLst/>
                    <a:latin typeface="+mn-lt"/>
                    <a:ea typeface="+mn-ea"/>
                    <a:cs typeface="+mn-cs"/>
                  </a:rPr>
                  <a:t>naplot</a:t>
                </a:r>
                <a:r>
                  <a:rPr lang="en-US" sz="1200" kern="1200" dirty="0">
                    <a:solidFill>
                      <a:schemeClr val="tx1"/>
                    </a:solidFill>
                    <a:effectLst/>
                    <a:latin typeface="+mn-lt"/>
                    <a:ea typeface="+mn-ea"/>
                    <a:cs typeface="+mn-cs"/>
                  </a:rPr>
                  <a:t> can generate four different cluster plots based on this similarity matrix, similar to the dot charts above. We will display a dot chart showing mean number of other variables missing when the indicated variable is missing and a scatterplot showing on the x-axis the proportion of missing values in the variable and on the y-axis the mean number of other variables that are missing when the indicated variable has a missing value. A simple plot of the similarity matrix results into the graphical representation of the result of the hierarchical clustering, in which we can identify the co-occurrence of missing values across variables.</a:t>
                </a:r>
                <a:endParaRPr lang="nl-NL" sz="1200" kern="1200" dirty="0">
                  <a:solidFill>
                    <a:schemeClr val="tx1"/>
                  </a:solidFill>
                  <a:effectLst/>
                  <a:latin typeface="+mn-lt"/>
                  <a:ea typeface="+mn-ea"/>
                  <a:cs typeface="+mn-cs"/>
                </a:endParaRPr>
              </a:p>
              <a:p>
                <a:endParaRPr lang="nl-NL"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Hmisc</a:t>
                </a:r>
                <a:r>
                  <a:rPr lang="en-US" sz="1200" kern="1200" dirty="0">
                    <a:solidFill>
                      <a:schemeClr val="tx1"/>
                    </a:solidFill>
                    <a:effectLst/>
                    <a:latin typeface="+mn-lt"/>
                    <a:ea typeface="+mn-ea"/>
                    <a:cs typeface="+mn-cs"/>
                  </a:rPr>
                  <a:t> package includes two functions for missing value analysis: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naplot</a:t>
                </a:r>
                <a:r>
                  <a:rPr lang="en-US" sz="1200" kern="1200" dirty="0">
                    <a:solidFill>
                      <a:schemeClr val="tx1"/>
                    </a:solidFill>
                    <a:effectLst/>
                    <a:latin typeface="+mn-lt"/>
                    <a:ea typeface="+mn-ea"/>
                    <a:cs typeface="+mn-cs"/>
                  </a:rPr>
                  <a:t>. They display what variables tend to have missing values on the same patient cases. With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we can compute all pairwise proportions of missing values for variables and hierarchically cluster these variables according to a similarity measure. It uses bivariate Spearman’s rho (rank correlation </a:t>
                </a:r>
                <a:r>
                  <a:rPr lang="en-US" sz="1200" i="0" kern="1200">
                    <a:solidFill>
                      <a:schemeClr val="tx1"/>
                    </a:solidFill>
                    <a:effectLst/>
                    <a:latin typeface="+mn-lt"/>
                    <a:ea typeface="+mn-ea"/>
                    <a:cs typeface="+mn-cs"/>
                  </a:rPr>
                  <a:t>𝜌</a:t>
                </a:r>
                <a:r>
                  <a:rPr lang="en-US" sz="1200" kern="1200" dirty="0">
                    <a:solidFill>
                      <a:schemeClr val="tx1"/>
                    </a:solidFill>
                    <a:effectLst/>
                    <a:latin typeface="+mn-lt"/>
                    <a:ea typeface="+mn-ea"/>
                    <a:cs typeface="+mn-cs"/>
                  </a:rPr>
                  <a:t>) which assesses the level of monotonicity between two (ordinal) variables. In case of missing value analysis, this comes down to the proportion of missing values in common between any two variables. Thus,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tells us which variables tend to have missing values on the same patients and computes the proportion of missing value per variable. </a:t>
                </a:r>
                <a:r>
                  <a:rPr lang="en-US" sz="1200" kern="1200" dirty="0" err="1">
                    <a:solidFill>
                      <a:schemeClr val="tx1"/>
                    </a:solidFill>
                    <a:effectLst/>
                    <a:latin typeface="+mn-lt"/>
                    <a:ea typeface="+mn-ea"/>
                    <a:cs typeface="+mn-cs"/>
                  </a:rPr>
                  <a:t>naclus</a:t>
                </a:r>
                <a:r>
                  <a:rPr lang="en-US" sz="1200" kern="1200" dirty="0">
                    <a:solidFill>
                      <a:schemeClr val="tx1"/>
                    </a:solidFill>
                    <a:effectLst/>
                    <a:latin typeface="+mn-lt"/>
                    <a:ea typeface="+mn-ea"/>
                    <a:cs typeface="+mn-cs"/>
                  </a:rPr>
                  <a:t> returns a matrix of pairwise proportions which can be plotted. The diagonals of this matrix reflect the proportion of missing values for each variable itself. </a:t>
                </a:r>
                <a:r>
                  <a:rPr lang="en-US" sz="1200" kern="1200" dirty="0" err="1">
                    <a:solidFill>
                      <a:schemeClr val="tx1"/>
                    </a:solidFill>
                    <a:effectLst/>
                    <a:latin typeface="+mn-lt"/>
                    <a:ea typeface="+mn-ea"/>
                    <a:cs typeface="+mn-cs"/>
                  </a:rPr>
                  <a:t>naplot</a:t>
                </a:r>
                <a:r>
                  <a:rPr lang="en-US" sz="1200" kern="1200" dirty="0">
                    <a:solidFill>
                      <a:schemeClr val="tx1"/>
                    </a:solidFill>
                    <a:effectLst/>
                    <a:latin typeface="+mn-lt"/>
                    <a:ea typeface="+mn-ea"/>
                    <a:cs typeface="+mn-cs"/>
                  </a:rPr>
                  <a:t> can generate four different cluster plots based on this similarity matrix, similar to the dot charts above. We will display a dot chart showing mean number of other variables missing when the indicated variable is missing and a scatterplot showing on the x-axis the proportion of missing values in the variable and on the y-axis the mean number of other variables that are missing when the indicated variable has a missing value. A simple plot of the similarity matrix results into the graphical representation of the result of the hierarchical clustering, in which we can identify the co-occurrence of missing values across variables.</a:t>
                </a:r>
                <a:endParaRPr lang="nl-NL" sz="1200" kern="1200" dirty="0">
                  <a:solidFill>
                    <a:schemeClr val="tx1"/>
                  </a:solidFill>
                  <a:effectLst/>
                  <a:latin typeface="+mn-lt"/>
                  <a:ea typeface="+mn-ea"/>
                  <a:cs typeface="+mn-cs"/>
                </a:endParaRPr>
              </a:p>
              <a:p>
                <a:endParaRPr lang="nl-NL" dirty="0"/>
              </a:p>
            </p:txBody>
          </p:sp>
        </mc:Fallback>
      </mc:AlternateContent>
      <p:sp>
        <p:nvSpPr>
          <p:cNvPr id="4" name="Slide Number Placeholder 3"/>
          <p:cNvSpPr>
            <a:spLocks noGrp="1"/>
          </p:cNvSpPr>
          <p:nvPr>
            <p:ph type="sldNum" sz="quarter" idx="10"/>
          </p:nvPr>
        </p:nvSpPr>
        <p:spPr/>
        <p:txBody>
          <a:bodyPr/>
          <a:lstStyle/>
          <a:p>
            <a:fld id="{102B0960-D112-4D24-9D57-EE14B7DD87D0}" type="slidenum">
              <a:rPr lang="en-US" smtClean="0"/>
              <a:t>39</a:t>
            </a:fld>
            <a:endParaRPr lang="en-US"/>
          </a:p>
        </p:txBody>
      </p:sp>
    </p:spTree>
    <p:extLst>
      <p:ext uri="{BB962C8B-B14F-4D97-AF65-F5344CB8AC3E}">
        <p14:creationId xmlns:p14="http://schemas.microsoft.com/office/powerpoint/2010/main" val="92166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2" name="Rectangle 1"/>
          <p:cNvSpPr/>
          <p:nvPr userDrawn="1"/>
        </p:nvSpPr>
        <p:spPr>
          <a:xfrm>
            <a:off x="107504" y="6237312"/>
            <a:ext cx="90010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en-US" noProof="0" dirty="0" smtClean="0"/>
              <a:t>Click to add title</a:t>
            </a:r>
          </a:p>
        </p:txBody>
      </p:sp>
      <p:pic>
        <p:nvPicPr>
          <p:cNvPr id="8" name="Picture 7"/>
          <p:cNvPicPr>
            <a:picLocks/>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en-US" noProof="0" dirty="0" smtClean="0"/>
              <a:t>_Author</a:t>
            </a:r>
            <a:endParaRPr lang="en-US" noProof="0"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en-US" noProof="0" dirty="0" smtClean="0"/>
              <a:t>_Sector</a:t>
            </a:r>
            <a:endParaRPr lang="en-US" noProof="0"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smtClean="0"/>
              <a:t>_</a:t>
            </a:r>
            <a:r>
              <a:rPr lang="en-US" sz="1600" noProof="0" dirty="0" smtClean="0">
                <a:solidFill>
                  <a:srgbClr val="FFFFFF"/>
                </a:solidFill>
                <a:latin typeface="+mn-lt"/>
              </a:rPr>
              <a:t>November 01, 2013</a:t>
            </a:r>
          </a:p>
          <a:p>
            <a:pPr lvl="0"/>
            <a:endParaRPr lang="en-US" noProof="0" dirty="0"/>
          </a:p>
        </p:txBody>
      </p:sp>
      <p:pic>
        <p:nvPicPr>
          <p:cNvPr id="9" name="Picture 8"/>
          <p:cNvPicPr>
            <a:picLocks noChangeAspect="1"/>
          </p:cNvPicPr>
          <p:nvPr userDrawn="1"/>
        </p:nvPicPr>
        <p:blipFill>
          <a:blip r:embed="rId5"/>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20393883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78850" y="6578600"/>
            <a:ext cx="317500" cy="152400"/>
          </a:xfrm>
          <a:prstGeom prst="rect">
            <a:avLst/>
          </a:prstGeom>
        </p:spPr>
        <p:txBody>
          <a:bodyPr/>
          <a:lstStyle>
            <a:lvl1pPr>
              <a:defRPr>
                <a:solidFill>
                  <a:schemeClr val="tx1"/>
                </a:solidFill>
              </a:defRPr>
            </a:lvl1pPr>
          </a:lstStyle>
          <a:p>
            <a:pPr>
              <a:defRPr/>
            </a:pPr>
            <a:fld id="{A507B443-51CA-48DC-B9CB-364306A6BB2C}" type="slidenum">
              <a:rPr lang="en-US" smtClean="0"/>
              <a:pPr>
                <a:defRPr/>
              </a:pPr>
              <a:t>‹#›</a:t>
            </a:fld>
            <a:endParaRPr lang="en-US" dirty="0"/>
          </a:p>
        </p:txBody>
      </p:sp>
    </p:spTree>
    <p:extLst>
      <p:ext uri="{BB962C8B-B14F-4D97-AF65-F5344CB8AC3E}">
        <p14:creationId xmlns:p14="http://schemas.microsoft.com/office/powerpoint/2010/main" val="18660122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Textplatzhalter 4"/>
          <p:cNvSpPr>
            <a:spLocks noGrp="1"/>
          </p:cNvSpPr>
          <p:nvPr>
            <p:ph type="body" sz="quarter" idx="13"/>
          </p:nvPr>
        </p:nvSpPr>
        <p:spPr>
          <a:xfrm>
            <a:off x="539552" y="1548000"/>
            <a:ext cx="8064896" cy="4617304"/>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8330854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3" name="Textplatzhalter 12"/>
          <p:cNvSpPr>
            <a:spLocks noGrp="1"/>
          </p:cNvSpPr>
          <p:nvPr>
            <p:ph type="body" sz="quarter" idx="11" hasCustomPrompt="1"/>
          </p:nvPr>
        </p:nvSpPr>
        <p:spPr>
          <a:xfrm>
            <a:off x="3996000" y="450000"/>
            <a:ext cx="4608448" cy="1034784"/>
          </a:xfrm>
          <a:prstGeom prst="rect">
            <a:avLst/>
          </a:prstGeom>
        </p:spPr>
        <p:txBody>
          <a:bodyPr lIns="0" tIns="0" rIns="0" bIns="0"/>
          <a:lstStyle>
            <a:lvl1pPr marL="0" indent="0">
              <a:spcBef>
                <a:spcPts val="0"/>
              </a:spcBef>
              <a:buFontTx/>
              <a:buNone/>
              <a:defRPr/>
            </a:lvl1pPr>
          </a:lstStyle>
          <a:p>
            <a:pPr lvl="0"/>
            <a:r>
              <a:rPr lang="en-US" noProof="0" dirty="0" smtClean="0"/>
              <a:t>Click to add title</a:t>
            </a:r>
            <a:endParaRPr lang="en-US" noProof="0" dirty="0"/>
          </a:p>
        </p:txBody>
      </p:sp>
      <p:sp>
        <p:nvSpPr>
          <p:cNvPr id="9" name="Textplatzhalter 4"/>
          <p:cNvSpPr>
            <a:spLocks noGrp="1"/>
          </p:cNvSpPr>
          <p:nvPr>
            <p:ph type="body" sz="quarter" idx="13"/>
          </p:nvPr>
        </p:nvSpPr>
        <p:spPr>
          <a:xfrm>
            <a:off x="3995936" y="1548000"/>
            <a:ext cx="4608512" cy="4617304"/>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Picture Placeholder 2"/>
          <p:cNvSpPr>
            <a:spLocks noGrp="1"/>
          </p:cNvSpPr>
          <p:nvPr>
            <p:ph type="pic" sz="quarter" idx="14"/>
          </p:nvPr>
        </p:nvSpPr>
        <p:spPr>
          <a:xfrm>
            <a:off x="0" y="0"/>
            <a:ext cx="3492500" cy="6858000"/>
          </a:xfrm>
          <a:prstGeom prst="rect">
            <a:avLst/>
          </a:prstGeom>
        </p:spPr>
        <p:txBody>
          <a:bodyPr/>
          <a:lstStyle>
            <a:lvl1pPr marL="0" indent="0">
              <a:buNone/>
              <a:defRPr sz="1400">
                <a:solidFill>
                  <a:schemeClr val="tx1"/>
                </a:solidFill>
              </a:defRPr>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Textplatzhalter 2"/>
          <p:cNvSpPr>
            <a:spLocks noGrp="1"/>
          </p:cNvSpPr>
          <p:nvPr>
            <p:ph type="body" sz="quarter" idx="14" hasCustomPrompt="1"/>
          </p:nvPr>
        </p:nvSpPr>
        <p:spPr>
          <a:xfrm>
            <a:off x="5904000" y="1548000"/>
            <a:ext cx="2700448" cy="4608512"/>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r>
              <a:rPr lang="en-US" sz="1600" noProof="0" dirty="0" smtClean="0"/>
              <a:t>Click to add text</a:t>
            </a:r>
          </a:p>
        </p:txBody>
      </p:sp>
      <p:sp>
        <p:nvSpPr>
          <p:cNvPr id="10" name="Text Placeholder 2"/>
          <p:cNvSpPr>
            <a:spLocks noGrp="1"/>
          </p:cNvSpPr>
          <p:nvPr>
            <p:ph type="body" sz="quarter" idx="15"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sp>
        <p:nvSpPr>
          <p:cNvPr id="12" name="Picture Placeholder 2"/>
          <p:cNvSpPr>
            <a:spLocks noGrp="1"/>
          </p:cNvSpPr>
          <p:nvPr>
            <p:ph type="pic" sz="quarter" idx="16"/>
          </p:nvPr>
        </p:nvSpPr>
        <p:spPr>
          <a:xfrm>
            <a:off x="0" y="1548000"/>
            <a:ext cx="5651500" cy="4608512"/>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extplatzhalter 2"/>
          <p:cNvSpPr>
            <a:spLocks noGrp="1"/>
          </p:cNvSpPr>
          <p:nvPr>
            <p:ph type="body" sz="quarter" idx="13" hasCustomPrompt="1"/>
          </p:nvPr>
        </p:nvSpPr>
        <p:spPr>
          <a:xfrm>
            <a:off x="539552" y="5004000"/>
            <a:ext cx="3817122" cy="1161304"/>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endParaRPr lang="en-US" sz="1600" noProof="0" dirty="0" smtClean="0"/>
          </a:p>
        </p:txBody>
      </p:sp>
      <p:sp>
        <p:nvSpPr>
          <p:cNvPr id="9" name="Textplatzhalter 2"/>
          <p:cNvSpPr>
            <a:spLocks noGrp="1"/>
          </p:cNvSpPr>
          <p:nvPr>
            <p:ph type="body" sz="quarter" idx="14" hasCustomPrompt="1"/>
          </p:nvPr>
        </p:nvSpPr>
        <p:spPr>
          <a:xfrm>
            <a:off x="4788000" y="5004000"/>
            <a:ext cx="3816448" cy="1161304"/>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endParaRPr lang="en-US" sz="1600" noProof="0" dirty="0" smtClean="0"/>
          </a:p>
        </p:txBody>
      </p:sp>
      <p:sp>
        <p:nvSpPr>
          <p:cNvPr id="1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sp>
        <p:nvSpPr>
          <p:cNvPr id="14" name="Picture Placeholder 3"/>
          <p:cNvSpPr>
            <a:spLocks noGrp="1"/>
          </p:cNvSpPr>
          <p:nvPr>
            <p:ph type="pic" sz="quarter" idx="15"/>
          </p:nvPr>
        </p:nvSpPr>
        <p:spPr>
          <a:xfrm>
            <a:off x="539750" y="1557338"/>
            <a:ext cx="3816350" cy="3204000"/>
          </a:xfrm>
          <a:prstGeom prst="rect">
            <a:avLst/>
          </a:prstGeom>
        </p:spPr>
        <p:txBody>
          <a:bodyPr/>
          <a:lstStyle>
            <a:lvl1pPr marL="0" indent="0">
              <a:buNone/>
              <a:defRPr sz="1400"/>
            </a:lvl1pPr>
          </a:lstStyle>
          <a:p>
            <a:r>
              <a:rPr lang="en-US" smtClean="0"/>
              <a:t>Click icon to add picture</a:t>
            </a:r>
            <a:endParaRPr lang="en-US" dirty="0"/>
          </a:p>
        </p:txBody>
      </p:sp>
      <p:sp>
        <p:nvSpPr>
          <p:cNvPr id="16" name="Picture Placeholder 3"/>
          <p:cNvSpPr>
            <a:spLocks noGrp="1"/>
          </p:cNvSpPr>
          <p:nvPr>
            <p:ph type="pic" sz="quarter" idx="16"/>
          </p:nvPr>
        </p:nvSpPr>
        <p:spPr>
          <a:xfrm>
            <a:off x="4788024" y="1557338"/>
            <a:ext cx="3816350" cy="3204000"/>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ictur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Picture Placeholder 3"/>
          <p:cNvSpPr>
            <a:spLocks noGrp="1"/>
          </p:cNvSpPr>
          <p:nvPr>
            <p:ph type="pic" sz="quarter" idx="14"/>
          </p:nvPr>
        </p:nvSpPr>
        <p:spPr>
          <a:xfrm>
            <a:off x="539750" y="1557338"/>
            <a:ext cx="8064500" cy="4608512"/>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1774618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en-US" noProof="0" dirty="0" smtClean="0"/>
              <a:t>Click to add title</a:t>
            </a:r>
            <a:endParaRPr lang="en-US" noProof="0" dirty="0"/>
          </a:p>
        </p:txBody>
      </p:sp>
      <p:pic>
        <p:nvPicPr>
          <p:cNvPr id="8" name="Picture 7"/>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1623132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6" name="Picture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807401" y="2457000"/>
            <a:ext cx="1526400" cy="1944000"/>
          </a:xfrm>
          <a:prstGeom prst="rect">
            <a:avLst/>
          </a:prstGeom>
          <a:ln>
            <a:noFill/>
          </a:ln>
        </p:spPr>
      </p:pic>
      <p:sp>
        <p:nvSpPr>
          <p:cNvPr id="7" name="Rectangle 6"/>
          <p:cNvSpPr/>
          <p:nvPr userDrawn="1"/>
        </p:nvSpPr>
        <p:spPr>
          <a:xfrm>
            <a:off x="107504" y="6237312"/>
            <a:ext cx="8928992"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82260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92113" y="569913"/>
            <a:ext cx="8339137" cy="914400"/>
          </a:xfrm>
          <a:prstGeom prst="rect">
            <a:avLst/>
          </a:prstGeom>
        </p:spPr>
        <p:txBody>
          <a:bodyPr/>
          <a:lstStyle/>
          <a:p>
            <a:r>
              <a:rPr lang="en-US" dirty="0" smtClean="0"/>
              <a:t>Click to edit Master title style</a:t>
            </a:r>
            <a:endParaRPr lang="en-US" dirty="0"/>
          </a:p>
        </p:txBody>
      </p:sp>
      <p:sp>
        <p:nvSpPr>
          <p:cNvPr id="10" name="Content Placeholder 9"/>
          <p:cNvSpPr>
            <a:spLocks noGrp="1"/>
          </p:cNvSpPr>
          <p:nvPr>
            <p:ph sz="quarter" idx="13"/>
          </p:nvPr>
        </p:nvSpPr>
        <p:spPr>
          <a:xfrm>
            <a:off x="401638" y="1951037"/>
            <a:ext cx="8324850" cy="4452937"/>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959139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p:cNvPicPr>
          <p:nvPr>
            <p:custDataLst>
              <p:tags r:id="rId12"/>
            </p:custDataLst>
          </p:nvPr>
        </p:nvPicPr>
        <p:blipFill>
          <a:blip r:embed="rId1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3691" r:id="rId1"/>
    <p:sldLayoutId id="2147483651" r:id="rId2"/>
    <p:sldLayoutId id="2147483654" r:id="rId3"/>
    <p:sldLayoutId id="2147483656" r:id="rId4"/>
    <p:sldLayoutId id="2147483655" r:id="rId5"/>
    <p:sldLayoutId id="2147483692" r:id="rId6"/>
    <p:sldLayoutId id="2147483689" r:id="rId7"/>
    <p:sldLayoutId id="2147483653" r:id="rId8"/>
    <p:sldLayoutId id="2147483693" r:id="rId9"/>
    <p:sldLayoutId id="2147483694"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gking.harvard.edu/ameli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8674" y="2052000"/>
            <a:ext cx="7928464" cy="1620000"/>
          </a:xfrm>
        </p:spPr>
        <p:txBody>
          <a:bodyPr/>
          <a:lstStyle/>
          <a:p>
            <a:r>
              <a:rPr lang="en-US" sz="4000" dirty="0" smtClean="0"/>
              <a:t>Risk modelling tutorial</a:t>
            </a:r>
            <a:endParaRPr lang="en-US" sz="4000" dirty="0" smtClean="0"/>
          </a:p>
        </p:txBody>
      </p:sp>
      <p:sp>
        <p:nvSpPr>
          <p:cNvPr id="3" name="Text Placeholder 2"/>
          <p:cNvSpPr>
            <a:spLocks noGrp="1"/>
          </p:cNvSpPr>
          <p:nvPr>
            <p:ph type="body" sz="quarter" idx="11"/>
          </p:nvPr>
        </p:nvSpPr>
        <p:spPr>
          <a:xfrm>
            <a:off x="828337" y="4275000"/>
            <a:ext cx="7929138" cy="270000"/>
          </a:xfrm>
        </p:spPr>
        <p:txBody>
          <a:bodyPr/>
          <a:lstStyle/>
          <a:p>
            <a:r>
              <a:rPr lang="en-US" dirty="0"/>
              <a:t>Steffen </a:t>
            </a:r>
            <a:r>
              <a:rPr lang="en-US" dirty="0" smtClean="0"/>
              <a:t>Pauws</a:t>
            </a:r>
            <a:endParaRPr lang="en-US" dirty="0"/>
          </a:p>
        </p:txBody>
      </p:sp>
      <p:sp>
        <p:nvSpPr>
          <p:cNvPr id="4" name="Text Placeholder 3"/>
          <p:cNvSpPr>
            <a:spLocks noGrp="1"/>
          </p:cNvSpPr>
          <p:nvPr>
            <p:ph type="body" sz="quarter" idx="12"/>
          </p:nvPr>
        </p:nvSpPr>
        <p:spPr/>
        <p:txBody>
          <a:bodyPr/>
          <a:lstStyle/>
          <a:p>
            <a:r>
              <a:rPr lang="en-US" dirty="0" smtClean="0"/>
              <a:t>Philips Research</a:t>
            </a:r>
            <a:endParaRPr lang="en-US" dirty="0"/>
          </a:p>
        </p:txBody>
      </p:sp>
      <p:sp>
        <p:nvSpPr>
          <p:cNvPr id="5" name="Text Placeholder 4"/>
          <p:cNvSpPr>
            <a:spLocks noGrp="1"/>
          </p:cNvSpPr>
          <p:nvPr>
            <p:ph type="body" sz="quarter" idx="13"/>
          </p:nvPr>
        </p:nvSpPr>
        <p:spPr/>
        <p:txBody>
          <a:bodyPr/>
          <a:lstStyle/>
          <a:p>
            <a:r>
              <a:rPr lang="en-US" dirty="0" smtClean="0"/>
              <a:t>2016</a:t>
            </a:r>
            <a:endParaRPr lang="en-US" dirty="0"/>
          </a:p>
        </p:txBody>
      </p:sp>
    </p:spTree>
    <p:extLst>
      <p:ext uri="{BB962C8B-B14F-4D97-AF65-F5344CB8AC3E}">
        <p14:creationId xmlns:p14="http://schemas.microsoft.com/office/powerpoint/2010/main" val="1067982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70" y="244475"/>
            <a:ext cx="6343650" cy="6334125"/>
          </a:xfrm>
          <a:prstGeom prst="rect">
            <a:avLst/>
          </a:prstGeom>
        </p:spPr>
      </p:pic>
    </p:spTree>
    <p:extLst>
      <p:ext uri="{BB962C8B-B14F-4D97-AF65-F5344CB8AC3E}">
        <p14:creationId xmlns:p14="http://schemas.microsoft.com/office/powerpoint/2010/main" val="388686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Linear Regression - R code</a:t>
            </a:r>
          </a:p>
        </p:txBody>
      </p:sp>
      <p:sp>
        <p:nvSpPr>
          <p:cNvPr id="4" name="Content Placeholder 3"/>
          <p:cNvSpPr>
            <a:spLocks noGrp="1"/>
          </p:cNvSpPr>
          <p:nvPr>
            <p:ph sz="quarter" idx="13"/>
          </p:nvPr>
        </p:nvSpPr>
        <p:spPr/>
        <p:txBody>
          <a:bodyPr/>
          <a:lstStyle/>
          <a:p>
            <a:pPr marL="0" indent="0">
              <a:buNone/>
            </a:pPr>
            <a:r>
              <a:rPr lang="en-US" sz="1100" dirty="0">
                <a:latin typeface="Courier New" pitchFamily="49" charset="0"/>
                <a:cs typeface="Courier New" pitchFamily="49" charset="0"/>
              </a:rPr>
              <a:t>&gt; summary(fit)</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Call:</a:t>
            </a:r>
          </a:p>
          <a:p>
            <a:pPr marL="0" indent="0">
              <a:buNone/>
            </a:pPr>
            <a:r>
              <a:rPr lang="en-US" sz="1100" dirty="0">
                <a:latin typeface="Courier New" pitchFamily="49" charset="0"/>
                <a:cs typeface="Courier New" pitchFamily="49" charset="0"/>
              </a:rPr>
              <a:t>lm(formula = log(weight) ~ log(length), data = alligator)</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Residuals:</a:t>
            </a:r>
          </a:p>
          <a:p>
            <a:pPr marL="0" indent="0">
              <a:buNone/>
            </a:pPr>
            <a:r>
              <a:rPr lang="en-US" sz="1100" dirty="0">
                <a:latin typeface="Courier New" pitchFamily="49" charset="0"/>
                <a:cs typeface="Courier New" pitchFamily="49" charset="0"/>
              </a:rPr>
              <a:t>     Min       1Q   Median       3Q      Max </a:t>
            </a:r>
          </a:p>
          <a:p>
            <a:pPr marL="0" indent="0">
              <a:buNone/>
            </a:pPr>
            <a:r>
              <a:rPr lang="en-US" sz="1100" dirty="0">
                <a:latin typeface="Courier New" pitchFamily="49" charset="0"/>
                <a:cs typeface="Courier New" pitchFamily="49" charset="0"/>
              </a:rPr>
              <a:t>-0.24358 -0.03167  0.03833  0.07748  0.12571 </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Coefficients:</a:t>
            </a:r>
          </a:p>
          <a:p>
            <a:pPr marL="0" indent="0">
              <a:buNone/>
            </a:pPr>
            <a:r>
              <a:rPr lang="en-US" sz="1100" dirty="0">
                <a:latin typeface="Courier New" pitchFamily="49" charset="0"/>
                <a:cs typeface="Courier New" pitchFamily="49" charset="0"/>
              </a:rPr>
              <a:t>            Estimate Std. Error t value </a:t>
            </a:r>
            <a:r>
              <a:rPr lang="en-US" sz="1100" dirty="0" err="1">
                <a:latin typeface="Courier New" pitchFamily="49" charset="0"/>
                <a:cs typeface="Courier New" pitchFamily="49" charset="0"/>
              </a:rPr>
              <a:t>Pr</a:t>
            </a:r>
            <a:r>
              <a:rPr lang="en-US" sz="1100" dirty="0">
                <a:latin typeface="Courier New" pitchFamily="49" charset="0"/>
                <a:cs typeface="Courier New" pitchFamily="49" charset="0"/>
              </a:rPr>
              <a:t>(&gt;|t|)    </a:t>
            </a:r>
          </a:p>
          <a:p>
            <a:pPr marL="0" indent="0">
              <a:buNone/>
            </a:pPr>
            <a:r>
              <a:rPr lang="en-US" sz="1100" dirty="0">
                <a:latin typeface="Courier New" pitchFamily="49" charset="0"/>
                <a:cs typeface="Courier New" pitchFamily="49" charset="0"/>
              </a:rPr>
              <a:t>(Intercept)  -5.5530     0.6239  -8.901 6.83e-07 ***</a:t>
            </a:r>
          </a:p>
          <a:p>
            <a:pPr marL="0" indent="0">
              <a:buNone/>
            </a:pPr>
            <a:r>
              <a:rPr lang="en-US" sz="1100" dirty="0">
                <a:latin typeface="Courier New" pitchFamily="49" charset="0"/>
                <a:cs typeface="Courier New" pitchFamily="49" charset="0"/>
              </a:rPr>
              <a:t>log(length)   3.4302     0.1328  25.821 1.48e-12 ***</a:t>
            </a:r>
          </a:p>
          <a:p>
            <a:pPr marL="0" indent="0">
              <a:buNone/>
            </a:pPr>
            <a:r>
              <a:rPr lang="en-US" sz="1100" dirty="0">
                <a:latin typeface="Courier New" pitchFamily="49" charset="0"/>
                <a:cs typeface="Courier New" pitchFamily="49" charset="0"/>
              </a:rPr>
              <a:t>---</a:t>
            </a:r>
          </a:p>
          <a:p>
            <a:pPr marL="0" indent="0">
              <a:buNone/>
            </a:pPr>
            <a:r>
              <a:rPr lang="en-US" sz="1100" dirty="0" err="1">
                <a:latin typeface="Courier New" pitchFamily="49" charset="0"/>
                <a:cs typeface="Courier New" pitchFamily="49" charset="0"/>
              </a:rPr>
              <a:t>Signif</a:t>
            </a:r>
            <a:r>
              <a:rPr lang="en-US" sz="1100" dirty="0">
                <a:latin typeface="Courier New" pitchFamily="49" charset="0"/>
                <a:cs typeface="Courier New" pitchFamily="49" charset="0"/>
              </a:rPr>
              <a:t>. codes:  0 ‘***’ 0.001 ‘**’ 0.01 ‘*’ 0.05 ‘.’ 0.1 ‘ ’ 1 </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Residual standard error: 0.1229 on 13 degrees of freedom</a:t>
            </a:r>
          </a:p>
          <a:p>
            <a:pPr marL="0" indent="0">
              <a:buNone/>
            </a:pPr>
            <a:r>
              <a:rPr lang="en-US" sz="1100" dirty="0">
                <a:latin typeface="Courier New" pitchFamily="49" charset="0"/>
                <a:cs typeface="Courier New" pitchFamily="49" charset="0"/>
              </a:rPr>
              <a:t>Multiple R-squared: 0.9809,     Adjusted R-squared: 0.9794 </a:t>
            </a:r>
          </a:p>
          <a:p>
            <a:pPr marL="0" indent="0">
              <a:buNone/>
            </a:pPr>
            <a:r>
              <a:rPr lang="en-US" sz="1100" dirty="0">
                <a:latin typeface="Courier New" pitchFamily="49" charset="0"/>
                <a:cs typeface="Courier New" pitchFamily="49" charset="0"/>
              </a:rPr>
              <a:t>F-statistic: 666.7 on 1 and 13 DF,  p-value: 1.482e-12 </a:t>
            </a:r>
          </a:p>
        </p:txBody>
      </p:sp>
    </p:spTree>
    <p:extLst>
      <p:ext uri="{BB962C8B-B14F-4D97-AF65-F5344CB8AC3E}">
        <p14:creationId xmlns:p14="http://schemas.microsoft.com/office/powerpoint/2010/main" val="407708311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Linear Regression - R code</a:t>
            </a:r>
          </a:p>
        </p:txBody>
      </p:sp>
      <p:sp>
        <p:nvSpPr>
          <p:cNvPr id="4" name="Content Placeholder 3"/>
          <p:cNvSpPr>
            <a:spLocks noGrp="1"/>
          </p:cNvSpPr>
          <p:nvPr>
            <p:ph sz="quarter" idx="13"/>
          </p:nvPr>
        </p:nvSpPr>
        <p:spPr/>
        <p:txBody>
          <a:bodyPr/>
          <a:lstStyle/>
          <a:p>
            <a:pPr marL="0" indent="0">
              <a:buNone/>
            </a:pPr>
            <a:r>
              <a:rPr lang="en-US" sz="2400" dirty="0" smtClean="0">
                <a:latin typeface="+mj-lt"/>
                <a:cs typeface="Courier New" pitchFamily="49" charset="0"/>
              </a:rPr>
              <a:t>What’s wrong with the normal distribution of the residuals</a:t>
            </a:r>
          </a:p>
          <a:p>
            <a:pPr marL="0" indent="0">
              <a:buNone/>
            </a:pP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plot(</a:t>
            </a:r>
            <a:r>
              <a:rPr lang="en-US" sz="1100" dirty="0" err="1">
                <a:latin typeface="Courier New" pitchFamily="49" charset="0"/>
                <a:cs typeface="Courier New" pitchFamily="49" charset="0"/>
              </a:rPr>
              <a:t>resid</a:t>
            </a:r>
            <a:r>
              <a:rPr lang="en-US" sz="1100" dirty="0">
                <a:latin typeface="Courier New" pitchFamily="49" charset="0"/>
                <a:cs typeface="Courier New" pitchFamily="49" charset="0"/>
              </a:rPr>
              <a:t>(fit) ~ fitted(fit),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 = "Fitted Values",</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 = "Residuals",</a:t>
            </a:r>
          </a:p>
          <a:p>
            <a:pPr marL="0" indent="0">
              <a:buNone/>
            </a:pPr>
            <a:r>
              <a:rPr lang="en-US" sz="1100" dirty="0">
                <a:latin typeface="Courier New" pitchFamily="49" charset="0"/>
                <a:cs typeface="Courier New" pitchFamily="49" charset="0"/>
              </a:rPr>
              <a:t>  main = "Residual Diagnostic Plot",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ylim</a:t>
            </a:r>
            <a:r>
              <a:rPr lang="en-US" sz="1100" dirty="0">
                <a:latin typeface="Courier New" pitchFamily="49" charset="0"/>
                <a:cs typeface="Courier New" pitchFamily="49" charset="0"/>
              </a:rPr>
              <a:t> = c (-0.5, 0.5)</a:t>
            </a: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grid()</a:t>
            </a:r>
          </a:p>
          <a:p>
            <a:pPr marL="0" indent="0">
              <a:buNone/>
            </a:pPr>
            <a:r>
              <a:rPr lang="en-US" sz="1100" dirty="0" err="1">
                <a:latin typeface="Courier New" pitchFamily="49" charset="0"/>
                <a:cs typeface="Courier New" pitchFamily="49" charset="0"/>
              </a:rPr>
              <a:t>abline</a:t>
            </a:r>
            <a:r>
              <a:rPr lang="en-US" sz="1100" dirty="0">
                <a:latin typeface="Courier New" pitchFamily="49" charset="0"/>
                <a:cs typeface="Courier New" pitchFamily="49" charset="0"/>
              </a:rPr>
              <a:t>(0.0)</a:t>
            </a:r>
          </a:p>
          <a:p>
            <a:pPr marL="0" indent="0">
              <a:buNone/>
            </a:pP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qqmath</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resid</a:t>
            </a:r>
            <a:r>
              <a:rPr lang="en-US" sz="1100" dirty="0">
                <a:latin typeface="Courier New" pitchFamily="49" charset="0"/>
                <a:cs typeface="Courier New" pitchFamily="49" charset="0"/>
              </a:rPr>
              <a:t>(fit),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 = "Theoretical </a:t>
            </a:r>
            <a:r>
              <a:rPr lang="en-US" sz="1100" dirty="0" err="1">
                <a:latin typeface="Courier New" pitchFamily="49" charset="0"/>
                <a:cs typeface="Courier New" pitchFamily="49" charset="0"/>
              </a:rPr>
              <a:t>Quantiles</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 = "Residuals"</a:t>
            </a:r>
          </a:p>
          <a:p>
            <a:pPr marL="0" indent="0">
              <a:buNone/>
            </a:pPr>
            <a:r>
              <a:rPr lang="en-US" sz="1100" dirty="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241280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45" y="1678929"/>
            <a:ext cx="4087601" cy="40814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728" y="1765277"/>
            <a:ext cx="4001122" cy="3995115"/>
          </a:xfrm>
          <a:prstGeom prst="rect">
            <a:avLst/>
          </a:prstGeom>
        </p:spPr>
      </p:pic>
    </p:spTree>
    <p:extLst>
      <p:ext uri="{BB962C8B-B14F-4D97-AF65-F5344CB8AC3E}">
        <p14:creationId xmlns:p14="http://schemas.microsoft.com/office/powerpoint/2010/main" val="29103205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Logistic regression</a:t>
            </a:r>
            <a:endParaRPr lang="nl-NL"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3"/>
              </p:nvPr>
            </p:nvSpPr>
            <p:spPr/>
            <p:txBody>
              <a:bodyPr/>
              <a:lstStyle/>
              <a:p>
                <a:r>
                  <a:rPr lang="en-US" dirty="0"/>
                  <a:t>Logistic regression is a statistical </a:t>
                </a:r>
                <a:r>
                  <a:rPr lang="en-US" dirty="0"/>
                  <a:t>technique to predict binary prognostic outcome, such as </a:t>
                </a:r>
                <a:r>
                  <a:rPr lang="en-US" dirty="0" smtClean="0"/>
                  <a:t>dead, </a:t>
                </a:r>
                <a:r>
                  <a:rPr lang="en-US" dirty="0"/>
                  <a:t>morbidity </a:t>
                </a:r>
                <a:r>
                  <a:rPr lang="en-US" dirty="0"/>
                  <a:t>or hospitalization</a:t>
                </a:r>
                <a:endParaRPr lang="en-US" dirty="0"/>
              </a:p>
              <a:p>
                <a:r>
                  <a:rPr lang="en-US" dirty="0"/>
                  <a:t>Binary outcome </a:t>
                </a:r>
                <a:r>
                  <a:rPr lang="en-US" dirty="0"/>
                  <a:t>of </a:t>
                </a:r>
                <a:r>
                  <a:rPr lang="en-US" dirty="0"/>
                  <a:t>dead </a:t>
                </a:r>
                <a:r>
                  <a:rPr lang="en-US" dirty="0"/>
                  <a:t>within one year, denoted as “</a:t>
                </a:r>
                <a:r>
                  <a:rPr lang="en-US" i="1" dirty="0"/>
                  <a:t>Y</a:t>
                </a:r>
                <a:r>
                  <a:rPr lang="en-US" dirty="0"/>
                  <a:t>=1”, is linked to a linear combination of predictors, denoted as “</a:t>
                </a:r>
                <a14:m>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sub>
                    </m:sSub>
                  </m:oMath>
                </a14:m>
                <a:r>
                  <a:rPr lang="en-US" dirty="0"/>
                  <a:t>”, that are weighted by (regression) coefficients</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𝑖</m:t>
                        </m:r>
                      </m:sub>
                    </m:sSub>
                  </m:oMath>
                </a14:m>
                <a:r>
                  <a:rPr lang="en-US" dirty="0"/>
                  <a:t>. This is written as </a:t>
                </a:r>
                <a14:m>
                  <m:oMath xmlns:m="http://schemas.openxmlformats.org/officeDocument/2006/math">
                    <m:r>
                      <a:rPr lang="en-US" i="1">
                        <a:latin typeface="Cambria Math"/>
                      </a:rPr>
                      <m:t>𝑋</m:t>
                    </m:r>
                    <m:r>
                      <a:rPr lang="en-US" i="1">
                        <a:latin typeface="Cambria Math"/>
                      </a:rPr>
                      <m:t>𝛽</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𝑋</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𝑝</m:t>
                        </m:r>
                      </m:sub>
                    </m:sSub>
                    <m:sSub>
                      <m:sSubPr>
                        <m:ctrlPr>
                          <a:rPr lang="en-US" i="1">
                            <a:latin typeface="Cambria Math" panose="02040503050406030204" pitchFamily="18" charset="0"/>
                          </a:rPr>
                        </m:ctrlPr>
                      </m:sSubPr>
                      <m:e>
                        <m:r>
                          <a:rPr lang="en-US" i="1">
                            <a:latin typeface="Cambria Math"/>
                          </a:rPr>
                          <m:t>𝑋</m:t>
                        </m:r>
                      </m:e>
                      <m:sub>
                        <m:r>
                          <a:rPr lang="en-US" i="1">
                            <a:latin typeface="Cambria Math"/>
                          </a:rPr>
                          <m:t>𝑝</m:t>
                        </m:r>
                      </m:sub>
                    </m:sSub>
                  </m:oMath>
                </a14:m>
                <a:r>
                  <a:rPr lang="en-US" dirty="0"/>
                  <a:t>.</a:t>
                </a:r>
                <a:endParaRPr lang="en-US" dirty="0"/>
              </a:p>
              <a:p>
                <a:r>
                  <a:rPr lang="en-US" dirty="0"/>
                  <a:t>However, not the outcome dead is estimated directly, rather the probability of its occurrence, given X, “</a:t>
                </a:r>
                <a14:m>
                  <m:oMath xmlns:m="http://schemas.openxmlformats.org/officeDocument/2006/math">
                    <m:r>
                      <a:rPr lang="en-US" i="1">
                        <a:latin typeface="Cambria Math"/>
                      </a:rPr>
                      <m:t>𝑃</m:t>
                    </m:r>
                    <m:r>
                      <a:rPr lang="en-US" i="1">
                        <a:latin typeface="Cambria Math"/>
                      </a:rPr>
                      <m:t>(</m:t>
                    </m:r>
                    <m:r>
                      <a:rPr lang="en-US" i="1">
                        <a:latin typeface="Cambria Math"/>
                      </a:rPr>
                      <m:t>𝑌</m:t>
                    </m:r>
                    <m:r>
                      <a:rPr lang="en-US" i="1">
                        <a:latin typeface="Cambria Math"/>
                      </a:rPr>
                      <m:t>=1|</m:t>
                    </m:r>
                    <m:r>
                      <a:rPr lang="en-US" i="1">
                        <a:latin typeface="Cambria Math"/>
                      </a:rPr>
                      <m:t>𝑋</m:t>
                    </m:r>
                    <m:r>
                      <a:rPr lang="en-US" i="1">
                        <a:latin typeface="Cambria Math"/>
                      </a:rPr>
                      <m:t>)</m:t>
                    </m:r>
                  </m:oMath>
                </a14:m>
                <a:r>
                  <a:rPr lang="en-US" dirty="0"/>
                  <a:t>” is modeled. </a:t>
                </a:r>
              </a:p>
              <a:p>
                <a:endParaRPr lang="nl-NL" dirty="0"/>
              </a:p>
            </p:txBody>
          </p:sp>
        </mc:Choice>
        <mc:Fallback>
          <p:sp>
            <p:nvSpPr>
              <p:cNvPr id="3" name="Text Placeholder 2"/>
              <p:cNvSpPr>
                <a:spLocks noGrp="1" noRot="1" noChangeAspect="1" noMove="1" noResize="1" noEditPoints="1" noAdjustHandles="1" noChangeArrowheads="1" noChangeShapeType="1" noTextEdit="1"/>
              </p:cNvSpPr>
              <p:nvPr>
                <p:ph type="body" sz="quarter" idx="13"/>
              </p:nvPr>
            </p:nvSpPr>
            <p:spPr>
              <a:blipFill rotWithShape="0">
                <a:blip r:embed="rId2"/>
                <a:stretch>
                  <a:fillRect l="-1664" t="-1717"/>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605624" y="4018656"/>
                <a:ext cx="351968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𝑌</m:t>
                          </m:r>
                          <m:r>
                            <a:rPr lang="en-US" i="1">
                              <a:latin typeface="Cambria Math"/>
                            </a:rPr>
                            <m:t>=1</m:t>
                          </m:r>
                        </m:e>
                        <m:e>
                          <m:r>
                            <a:rPr lang="en-US" i="1">
                              <a:latin typeface="Cambria Math"/>
                            </a:rPr>
                            <m:t>𝑋</m:t>
                          </m:r>
                        </m:e>
                      </m:d>
                      <m:r>
                        <a:rPr lang="en-US" i="1">
                          <a:latin typeface="Cambria Math"/>
                        </a:rPr>
                        <m:t>=</m:t>
                      </m:r>
                      <m:sSup>
                        <m:sSupPr>
                          <m:ctrlPr>
                            <a:rPr lang="en-US" i="1">
                              <a:latin typeface="Cambria Math" panose="02040503050406030204" pitchFamily="18" charset="0"/>
                            </a:rPr>
                          </m:ctrlPr>
                        </m:sSupPr>
                        <m:e>
                          <m:r>
                            <a:rPr lang="en-US" i="1">
                              <a:latin typeface="Cambria Math"/>
                            </a:rPr>
                            <m:t>(1+</m:t>
                          </m:r>
                          <m:r>
                            <m:rPr>
                              <m:sty m:val="p"/>
                            </m:rPr>
                            <a:rPr lang="en-US">
                              <a:latin typeface="Cambria Math"/>
                            </a:rPr>
                            <m:t>exp</m:t>
                          </m:r>
                          <m:d>
                            <m:dPr>
                              <m:ctrlPr>
                                <a:rPr lang="en-US" i="1">
                                  <a:latin typeface="Cambria Math" panose="02040503050406030204" pitchFamily="18" charset="0"/>
                                </a:rPr>
                              </m:ctrlPr>
                            </m:dPr>
                            <m:e>
                              <m:r>
                                <a:rPr lang="en-US" i="1">
                                  <a:latin typeface="Cambria Math"/>
                                </a:rPr>
                                <m:t>−</m:t>
                              </m:r>
                              <m:r>
                                <a:rPr lang="en-US" i="1">
                                  <a:latin typeface="Cambria Math"/>
                                </a:rPr>
                                <m:t>𝑋</m:t>
                              </m:r>
                              <m:r>
                                <a:rPr lang="en-US" i="1">
                                  <a:latin typeface="Cambria Math"/>
                                </a:rPr>
                                <m:t>𝛽</m:t>
                              </m:r>
                            </m:e>
                          </m:d>
                          <m:r>
                            <a:rPr lang="en-US" i="1">
                              <a:latin typeface="Cambria Math" panose="02040503050406030204" pitchFamily="18" charset="0"/>
                            </a:rPr>
                            <m:t>)</m:t>
                          </m:r>
                        </m:e>
                        <m:sup>
                          <m:r>
                            <a:rPr lang="en-US" i="1">
                              <a:latin typeface="Cambria Math"/>
                            </a:rPr>
                            <m:t>−1</m:t>
                          </m:r>
                        </m:sup>
                      </m:sSup>
                    </m:oMath>
                  </m:oMathPara>
                </a14:m>
                <a:endParaRPr lang="nl-NL" dirty="0"/>
              </a:p>
            </p:txBody>
          </p:sp>
        </mc:Choice>
        <mc:Fallback>
          <p:sp>
            <p:nvSpPr>
              <p:cNvPr id="4" name="Rectangle 3"/>
              <p:cNvSpPr>
                <a:spLocks noRot="1" noChangeAspect="1" noMove="1" noResize="1" noEditPoints="1" noAdjustHandles="1" noChangeArrowheads="1" noChangeShapeType="1" noTextEdit="1"/>
              </p:cNvSpPr>
              <p:nvPr/>
            </p:nvSpPr>
            <p:spPr>
              <a:xfrm>
                <a:off x="605624" y="4018656"/>
                <a:ext cx="3519681" cy="369332"/>
              </a:xfrm>
              <a:prstGeom prst="rect">
                <a:avLst/>
              </a:prstGeom>
              <a:blipFill rotWithShape="0">
                <a:blip r:embed="rId3"/>
                <a:stretch>
                  <a:fillRect b="-13115"/>
                </a:stretch>
              </a:blipFill>
            </p:spPr>
            <p:txBody>
              <a:bodyPr/>
              <a:lstStyle/>
              <a:p>
                <a:r>
                  <a:rPr lang="nl-NL">
                    <a:noFill/>
                  </a:rPr>
                  <a:t> </a:t>
                </a:r>
              </a:p>
            </p:txBody>
          </p:sp>
        </mc:Fallback>
      </mc:AlternateContent>
      <p:sp>
        <p:nvSpPr>
          <p:cNvPr id="5" name="TextBox 4"/>
          <p:cNvSpPr txBox="1"/>
          <p:nvPr/>
        </p:nvSpPr>
        <p:spPr>
          <a:xfrm>
            <a:off x="2518048" y="4893624"/>
            <a:ext cx="3470564"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latin typeface="Arial" charset="0"/>
                <a:cs typeface="Arial" charset="0"/>
              </a:rPr>
              <a:t>l</a:t>
            </a:r>
            <a:r>
              <a:rPr lang="en-US" dirty="0" smtClean="0">
                <a:solidFill>
                  <a:srgbClr val="000000"/>
                </a:solidFill>
                <a:latin typeface="Arial" charset="0"/>
                <a:cs typeface="Arial" charset="0"/>
              </a:rPr>
              <a:t>ogistic function</a:t>
            </a:r>
          </a:p>
        </p:txBody>
      </p:sp>
      <p:cxnSp>
        <p:nvCxnSpPr>
          <p:cNvPr id="6" name="Straight Connector 5"/>
          <p:cNvCxnSpPr/>
          <p:nvPr/>
        </p:nvCxnSpPr>
        <p:spPr bwMode="auto">
          <a:xfrm flipH="1" flipV="1">
            <a:off x="2996029" y="4477988"/>
            <a:ext cx="228600" cy="488374"/>
          </a:xfrm>
          <a:prstGeom prst="line">
            <a:avLst/>
          </a:prstGeom>
          <a:noFill/>
          <a:ln w="0" cap="flat" cmpd="sng" algn="ctr">
            <a:solidFill>
              <a:schemeClr val="tx1"/>
            </a:solidFill>
            <a:prstDash val="solid"/>
            <a:round/>
            <a:headEnd type="none" w="med" len="med"/>
            <a:tailEnd type="none" w="med" len="med"/>
          </a:ln>
          <a:effectLst/>
        </p:spPr>
      </p:cxnSp>
      <p:grpSp>
        <p:nvGrpSpPr>
          <p:cNvPr id="7" name="Group 6"/>
          <p:cNvGrpSpPr/>
          <p:nvPr/>
        </p:nvGrpSpPr>
        <p:grpSpPr>
          <a:xfrm>
            <a:off x="4669079" y="3933504"/>
            <a:ext cx="3409387" cy="1920240"/>
            <a:chOff x="2436539" y="1388226"/>
            <a:chExt cx="3409387" cy="1920240"/>
          </a:xfrm>
        </p:grpSpPr>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2965566" y="1388226"/>
              <a:ext cx="2880360" cy="192024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509654" y="2271915"/>
                  <a:ext cx="1153391" cy="615553"/>
                </a:xfrm>
                <a:prstGeom prst="rect">
                  <a:avLst/>
                </a:prstGeom>
                <a:noFill/>
              </p:spPr>
              <p:txBody>
                <a:bodyPr wrap="square" rtlCol="0">
                  <a:spAutoFit/>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𝑋</m:t>
                        </m:r>
                        <m:r>
                          <a:rPr lang="en-US" sz="1600" i="1">
                            <a:solidFill>
                              <a:srgbClr val="000000"/>
                            </a:solidFill>
                            <a:latin typeface="Cambria Math"/>
                          </a:rPr>
                          <m:t>𝛽</m:t>
                        </m:r>
                        <m:r>
                          <a:rPr lang="en-US" sz="1600" i="1">
                            <a:solidFill>
                              <a:srgbClr val="000000"/>
                            </a:solidFill>
                            <a:latin typeface="Cambria Math"/>
                          </a:rPr>
                          <m:t>→</m:t>
                        </m:r>
                      </m:oMath>
                    </m:oMathPara>
                  </a14:m>
                  <a:endParaRPr lang="en-US" sz="1600" dirty="0">
                    <a:solidFill>
                      <a:srgbClr val="000000"/>
                    </a:solidFill>
                    <a:latin typeface="Arial" charset="0"/>
                    <a:cs typeface="Arial" charset="0"/>
                  </a:endParaRPr>
                </a:p>
                <a:p>
                  <a:pPr fontAlgn="base">
                    <a:spcBef>
                      <a:spcPct val="0"/>
                    </a:spcBef>
                    <a:spcAft>
                      <a:spcPct val="0"/>
                    </a:spcAft>
                  </a:pPr>
                  <a:endParaRPr lang="en-US" dirty="0" smtClean="0">
                    <a:solidFill>
                      <a:srgbClr val="000000"/>
                    </a:solidFill>
                    <a:latin typeface="Arial" charset="0"/>
                    <a:cs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509654" y="2271915"/>
                  <a:ext cx="1153391" cy="615553"/>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36539" y="1477010"/>
                  <a:ext cx="707886" cy="1589809"/>
                </a:xfrm>
                <a:prstGeom prst="rect">
                  <a:avLst/>
                </a:prstGeom>
                <a:noFill/>
              </p:spPr>
              <p:txBody>
                <a:bodyPr vert="vert270" wrap="square" rtlCol="0">
                  <a:spAutoFit/>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𝑃</m:t>
                        </m:r>
                        <m:r>
                          <a:rPr lang="en-US" sz="1600" i="1">
                            <a:solidFill>
                              <a:srgbClr val="000000"/>
                            </a:solidFill>
                            <a:latin typeface="Cambria Math"/>
                          </a:rPr>
                          <m:t>(</m:t>
                        </m:r>
                        <m:r>
                          <a:rPr lang="en-US" sz="1600" i="1">
                            <a:solidFill>
                              <a:srgbClr val="000000"/>
                            </a:solidFill>
                            <a:latin typeface="Cambria Math"/>
                          </a:rPr>
                          <m:t>𝑌</m:t>
                        </m:r>
                        <m:r>
                          <a:rPr lang="en-US" sz="1600" i="1">
                            <a:solidFill>
                              <a:srgbClr val="000000"/>
                            </a:solidFill>
                            <a:latin typeface="Cambria Math"/>
                          </a:rPr>
                          <m:t>=1|</m:t>
                        </m:r>
                        <m:r>
                          <a:rPr lang="en-US" sz="1600" i="1">
                            <a:solidFill>
                              <a:srgbClr val="000000"/>
                            </a:solidFill>
                            <a:latin typeface="Cambria Math"/>
                          </a:rPr>
                          <m:t>𝑋</m:t>
                        </m:r>
                        <m:r>
                          <a:rPr lang="en-US" sz="1600" i="1">
                            <a:solidFill>
                              <a:srgbClr val="000000"/>
                            </a:solidFill>
                            <a:latin typeface="Cambria Math"/>
                          </a:rPr>
                          <m:t>)</m:t>
                        </m:r>
                      </m:oMath>
                    </m:oMathPara>
                  </a14:m>
                  <a:endParaRPr lang="en-US" sz="1600" dirty="0">
                    <a:solidFill>
                      <a:srgbClr val="000000"/>
                    </a:solidFill>
                    <a:latin typeface="Arial" charset="0"/>
                    <a:cs typeface="Arial" charset="0"/>
                  </a:endParaRPr>
                </a:p>
                <a:p>
                  <a:pPr fontAlgn="base">
                    <a:spcBef>
                      <a:spcPct val="0"/>
                    </a:spcBef>
                    <a:spcAft>
                      <a:spcPct val="0"/>
                    </a:spcAft>
                  </a:pPr>
                  <a:endParaRPr lang="en-US" dirty="0" smtClean="0">
                    <a:solidFill>
                      <a:srgbClr val="000000"/>
                    </a:solidFill>
                    <a:latin typeface="Arial" charset="0"/>
                    <a:cs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36539" y="1477010"/>
                  <a:ext cx="707886" cy="1589809"/>
                </a:xfrm>
                <a:prstGeom prst="rect">
                  <a:avLst/>
                </a:prstGeom>
                <a:blipFill rotWithShape="1">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5786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Logistic regression</a:t>
            </a:r>
            <a:endParaRPr lang="nl-NL"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t>We use </a:t>
                </a:r>
                <a:r>
                  <a:rPr lang="en-US" dirty="0"/>
                  <a:t>inverse logistic </a:t>
                </a:r>
                <a:r>
                  <a:rPr lang="en-US" dirty="0"/>
                  <a:t>transformation</a:t>
                </a:r>
                <a:r>
                  <a:rPr lang="en-US" dirty="0"/>
                  <a:t> </a:t>
                </a:r>
                <a:r>
                  <a:rPr lang="en-US" dirty="0"/>
                  <a:t>(</a:t>
                </a:r>
                <a:r>
                  <a:rPr lang="en-US" dirty="0" err="1"/>
                  <a:t>logit</a:t>
                </a:r>
                <a:r>
                  <a:rPr lang="en-US" dirty="0"/>
                  <a:t>), </a:t>
                </a:r>
                <a:r>
                  <a:rPr lang="en-US" dirty="0"/>
                  <a:t>where </a:t>
                </a:r>
                <a:r>
                  <a:rPr lang="en-US" dirty="0" err="1"/>
                  <a:t>logit</a:t>
                </a:r>
                <a:r>
                  <a:rPr lang="en-US" dirty="0"/>
                  <a:t> (</a:t>
                </a:r>
                <a14:m>
                  <m:oMath xmlns:m="http://schemas.openxmlformats.org/officeDocument/2006/math">
                    <m:r>
                      <a:rPr lang="en-US" i="1">
                        <a:latin typeface="Cambria Math"/>
                      </a:rPr>
                      <m:t>𝑃</m:t>
                    </m:r>
                    <m:r>
                      <a:rPr lang="en-US" i="1">
                        <a:latin typeface="Cambria Math"/>
                      </a:rPr>
                      <m:t>(</m:t>
                    </m:r>
                    <m:r>
                      <a:rPr lang="en-US" i="1">
                        <a:latin typeface="Cambria Math"/>
                      </a:rPr>
                      <m:t>𝑌</m:t>
                    </m:r>
                    <m:r>
                      <a:rPr lang="en-US" i="1">
                        <a:latin typeface="Cambria Math"/>
                      </a:rPr>
                      <m:t>=1|</m:t>
                    </m:r>
                    <m:r>
                      <a:rPr lang="en-US" i="1">
                        <a:latin typeface="Cambria Math"/>
                      </a:rPr>
                      <m:t>𝑋</m:t>
                    </m:r>
                    <m:r>
                      <a:rPr lang="en-US" i="1">
                        <a:latin typeface="Cambria Math"/>
                      </a:rPr>
                      <m:t>))</m:t>
                    </m:r>
                  </m:oMath>
                </a14:m>
                <a:r>
                  <a:rPr lang="en-US" dirty="0"/>
                  <a:t> = log (odds </a:t>
                </a:r>
                <a14:m>
                  <m:oMath xmlns:m="http://schemas.openxmlformats.org/officeDocument/2006/math">
                    <m:r>
                      <a:rPr lang="en-US" i="1">
                        <a:latin typeface="Cambria Math"/>
                      </a:rPr>
                      <m:t>(</m:t>
                    </m:r>
                    <m:r>
                      <a:rPr lang="en-US" i="1">
                        <a:latin typeface="Cambria Math"/>
                      </a:rPr>
                      <m:t>𝑃</m:t>
                    </m:r>
                    <m:r>
                      <a:rPr lang="en-US" i="1">
                        <a:latin typeface="Cambria Math"/>
                      </a:rPr>
                      <m:t>(</m:t>
                    </m:r>
                    <m:r>
                      <a:rPr lang="en-US" i="1">
                        <a:latin typeface="Cambria Math"/>
                      </a:rPr>
                      <m:t>𝑌</m:t>
                    </m:r>
                    <m:r>
                      <a:rPr lang="en-US" i="1">
                        <a:latin typeface="Cambria Math"/>
                      </a:rPr>
                      <m:t>=1|</m:t>
                    </m:r>
                    <m:r>
                      <a:rPr lang="en-US" i="1">
                        <a:latin typeface="Cambria Math"/>
                      </a:rPr>
                      <m:t>𝑋</m:t>
                    </m:r>
                    <m:r>
                      <a:rPr lang="en-US" i="1">
                        <a:latin typeface="Cambria Math"/>
                      </a:rPr>
                      <m:t>))</m:t>
                    </m:r>
                  </m:oMath>
                </a14:m>
                <a:r>
                  <a:rPr lang="en-US" dirty="0"/>
                  <a:t>, or log (</a:t>
                </a:r>
                <a14:m>
                  <m:oMath xmlns:m="http://schemas.openxmlformats.org/officeDocument/2006/math">
                    <m:f>
                      <m:fPr>
                        <m:type m:val="lin"/>
                        <m:ctrlPr>
                          <a:rPr lang="en-US" i="1">
                            <a:latin typeface="Cambria Math" panose="02040503050406030204" pitchFamily="18" charset="0"/>
                          </a:rPr>
                        </m:ctrlPr>
                      </m:fPr>
                      <m:num>
                        <m:r>
                          <a:rPr lang="en-US" i="1">
                            <a:latin typeface="Cambria Math"/>
                          </a:rPr>
                          <m:t>𝑃</m:t>
                        </m:r>
                        <m:r>
                          <a:rPr lang="en-US" i="1">
                            <a:latin typeface="Cambria Math"/>
                          </a:rPr>
                          <m:t>(</m:t>
                        </m:r>
                        <m:r>
                          <a:rPr lang="en-US" i="1">
                            <a:latin typeface="Cambria Math"/>
                          </a:rPr>
                          <m:t>𝑌</m:t>
                        </m:r>
                        <m:r>
                          <a:rPr lang="en-US" i="1">
                            <a:latin typeface="Cambria Math"/>
                          </a:rPr>
                          <m:t>=1|</m:t>
                        </m:r>
                        <m:r>
                          <a:rPr lang="en-US" i="1">
                            <a:latin typeface="Cambria Math"/>
                          </a:rPr>
                          <m:t>𝑋</m:t>
                        </m:r>
                        <m:r>
                          <a:rPr lang="en-US" i="1">
                            <a:latin typeface="Cambria Math"/>
                          </a:rPr>
                          <m:t>)</m:t>
                        </m:r>
                      </m:num>
                      <m:den>
                        <m:r>
                          <a:rPr lang="en-US" i="1">
                            <a:latin typeface="Cambria Math"/>
                          </a:rPr>
                          <m:t>(1−</m:t>
                        </m:r>
                        <m:r>
                          <a:rPr lang="en-US" i="1">
                            <a:latin typeface="Cambria Math"/>
                          </a:rPr>
                          <m:t>𝑃</m:t>
                        </m:r>
                        <m:d>
                          <m:dPr>
                            <m:ctrlPr>
                              <a:rPr lang="en-US" i="1">
                                <a:latin typeface="Cambria Math" panose="02040503050406030204" pitchFamily="18" charset="0"/>
                              </a:rPr>
                            </m:ctrlPr>
                          </m:dPr>
                          <m:e>
                            <m:r>
                              <a:rPr lang="en-US" i="1">
                                <a:latin typeface="Cambria Math"/>
                              </a:rPr>
                              <m:t>𝑌</m:t>
                            </m:r>
                            <m:r>
                              <a:rPr lang="en-US" i="1">
                                <a:latin typeface="Cambria Math"/>
                              </a:rPr>
                              <m:t>=1|</m:t>
                            </m:r>
                            <m:r>
                              <a:rPr lang="en-US" i="1">
                                <a:latin typeface="Cambria Math"/>
                              </a:rPr>
                              <m:t>𝑋</m:t>
                            </m:r>
                          </m:e>
                        </m:d>
                        <m:r>
                          <a:rPr lang="en-US" i="1">
                            <a:latin typeface="Cambria Math"/>
                          </a:rPr>
                          <m:t>)</m:t>
                        </m:r>
                      </m:den>
                    </m:f>
                  </m:oMath>
                </a14:m>
                <a:r>
                  <a:rPr lang="en-US" dirty="0"/>
                  <a:t>,</a:t>
                </a:r>
              </a:p>
              <a:p>
                <a:endParaRPr lang="en-US" dirty="0"/>
              </a:p>
              <a:p>
                <a:pPr marL="0" indent="0">
                  <a:buNone/>
                </a:pPr>
                <a14:m>
                  <m:oMathPara xmlns:m="http://schemas.openxmlformats.org/officeDocument/2006/math">
                    <m:oMathParaPr>
                      <m:jc m:val="centerGroup"/>
                    </m:oMathParaPr>
                    <m:oMath xmlns:m="http://schemas.openxmlformats.org/officeDocument/2006/math">
                      <m:r>
                        <m:rPr>
                          <m:nor/>
                        </m:rPr>
                        <a:rPr lang="en-US"/>
                        <m:t>logit</m:t>
                      </m:r>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𝑌</m:t>
                          </m:r>
                          <m:r>
                            <a:rPr lang="en-US" i="1">
                              <a:latin typeface="Cambria Math"/>
                            </a:rPr>
                            <m:t>=1</m:t>
                          </m:r>
                        </m:e>
                        <m:e>
                          <m:r>
                            <a:rPr lang="en-US" i="1">
                              <a:latin typeface="Cambria Math"/>
                            </a:rPr>
                            <m:t>𝑋</m:t>
                          </m:r>
                        </m:e>
                      </m:d>
                      <m:r>
                        <a:rPr lang="en-US" i="1">
                          <a:latin typeface="Cambria Math"/>
                        </a:rPr>
                        <m:t>)=</m:t>
                      </m:r>
                      <m:r>
                        <a:rPr lang="en-US" i="1">
                          <a:latin typeface="Cambria Math"/>
                        </a:rPr>
                        <m:t>𝑋</m:t>
                      </m:r>
                      <m:r>
                        <a:rPr lang="en-US" i="1">
                          <a:latin typeface="Cambria Math"/>
                        </a:rPr>
                        <m:t>𝛽</m:t>
                      </m:r>
                    </m:oMath>
                  </m:oMathPara>
                </a14:m>
                <a:endParaRPr lang="en-US" dirty="0"/>
              </a:p>
              <a:p>
                <a:endParaRPr lang="en-US" dirty="0"/>
              </a:p>
              <a:p>
                <a:r>
                  <a:rPr lang="en-US" dirty="0"/>
                  <a:t>Now, the </a:t>
                </a:r>
                <a:r>
                  <a:rPr lang="en-US" dirty="0"/>
                  <a:t>log odds of </a:t>
                </a:r>
                <a:r>
                  <a:rPr lang="en-US" dirty="0" smtClean="0"/>
                  <a:t>dead </a:t>
                </a:r>
                <a:r>
                  <a:rPr lang="en-US" dirty="0"/>
                  <a:t>versus alive after one year equals a linear combination of weighted </a:t>
                </a:r>
                <a:r>
                  <a:rPr lang="en-US" dirty="0"/>
                  <a:t>predictors </a:t>
                </a:r>
                <a14:m>
                  <m:oMath xmlns:m="http://schemas.openxmlformats.org/officeDocument/2006/math">
                    <m:r>
                      <a:rPr lang="en-US" i="1">
                        <a:latin typeface="Cambria Math"/>
                      </a:rPr>
                      <m:t>𝑋</m:t>
                    </m:r>
                    <m:r>
                      <a:rPr lang="en-US" i="1">
                        <a:latin typeface="Cambria Math"/>
                      </a:rPr>
                      <m:t>𝛽</m:t>
                    </m:r>
                  </m:oMath>
                </a14:m>
                <a:r>
                  <a:rPr lang="en-US" dirty="0"/>
                  <a:t>, the linear predictor. </a:t>
                </a:r>
                <a:endParaRPr lang="en-US" dirty="0"/>
              </a:p>
              <a:p>
                <a:endParaRPr lang="en-US" dirty="0"/>
              </a:p>
              <a:p>
                <a:r>
                  <a:rPr lang="en-US" dirty="0"/>
                  <a:t>Please appreciate odds </a:t>
                </a:r>
                <a:r>
                  <a:rPr lang="en-US" dirty="0"/>
                  <a:t>in favor of an event is </a:t>
                </a:r>
                <a:r>
                  <a:rPr lang="en-US" dirty="0"/>
                  <a:t>quotient </a:t>
                </a:r>
                <a:r>
                  <a:rPr lang="en-US" dirty="0"/>
                  <a:t>of a probability </a:t>
                </a:r>
                <a14:m>
                  <m:oMath xmlns:m="http://schemas.openxmlformats.org/officeDocument/2006/math">
                    <m:r>
                      <a:rPr lang="en-US" i="1">
                        <a:latin typeface="Cambria Math"/>
                      </a:rPr>
                      <m:t>𝑝</m:t>
                    </m:r>
                  </m:oMath>
                </a14:m>
                <a:r>
                  <a:rPr lang="en-US" dirty="0"/>
                  <a:t> that the event will happen and its converse probability </a:t>
                </a:r>
                <a14:m>
                  <m:oMath xmlns:m="http://schemas.openxmlformats.org/officeDocument/2006/math">
                    <m:r>
                      <a:rPr lang="en-US" i="1">
                        <a:latin typeface="Cambria Math"/>
                      </a:rPr>
                      <m:t>1−</m:t>
                    </m:r>
                    <m:r>
                      <a:rPr lang="en-US" i="1">
                        <a:latin typeface="Cambria Math"/>
                      </a:rPr>
                      <m:t>𝑝</m:t>
                    </m:r>
                  </m:oMath>
                </a14:m>
                <a:r>
                  <a:rPr lang="en-US" dirty="0"/>
                  <a:t> that it will not </a:t>
                </a:r>
                <a:r>
                  <a:rPr lang="en-US" dirty="0"/>
                  <a:t>happen</a:t>
                </a:r>
                <a:endParaRPr lang="en-US" dirty="0"/>
              </a:p>
              <a:p>
                <a:endParaRPr lang="nl-NL" dirty="0"/>
              </a:p>
            </p:txBody>
          </p:sp>
        </mc:Choice>
        <mc:Fallback>
          <p:sp>
            <p:nvSpPr>
              <p:cNvPr id="3" name="Text Placeholder 2"/>
              <p:cNvSpPr>
                <a:spLocks noGrp="1" noRot="1" noChangeAspect="1" noMove="1" noResize="1" noEditPoints="1" noAdjustHandles="1" noChangeArrowheads="1" noChangeShapeType="1" noTextEdit="1"/>
              </p:cNvSpPr>
              <p:nvPr>
                <p:ph type="body" sz="quarter" idx="13"/>
              </p:nvPr>
            </p:nvSpPr>
            <p:spPr>
              <a:blipFill rotWithShape="0">
                <a:blip r:embed="rId2"/>
                <a:stretch>
                  <a:fillRect l="-1664" r="-1589"/>
                </a:stretch>
              </a:blipFill>
            </p:spPr>
            <p:txBody>
              <a:bodyPr/>
              <a:lstStyle/>
              <a:p>
                <a:r>
                  <a:rPr lang="nl-NL">
                    <a:noFill/>
                  </a:rPr>
                  <a:t> </a:t>
                </a:r>
              </a:p>
            </p:txBody>
          </p:sp>
        </mc:Fallback>
      </mc:AlternateContent>
      <p:grpSp>
        <p:nvGrpSpPr>
          <p:cNvPr id="4" name="Group 3"/>
          <p:cNvGrpSpPr/>
          <p:nvPr/>
        </p:nvGrpSpPr>
        <p:grpSpPr>
          <a:xfrm>
            <a:off x="2436539" y="1388226"/>
            <a:ext cx="3409387" cy="1920240"/>
            <a:chOff x="2436539" y="1388226"/>
            <a:chExt cx="3409387" cy="1920240"/>
          </a:xfrm>
        </p:grpSpPr>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965566" y="1388226"/>
              <a:ext cx="2880360" cy="192024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509654" y="2271915"/>
                  <a:ext cx="1153391" cy="615553"/>
                </a:xfrm>
                <a:prstGeom prst="rect">
                  <a:avLst/>
                </a:prstGeom>
                <a:noFill/>
              </p:spPr>
              <p:txBody>
                <a:bodyPr wrap="square" rtlCol="0">
                  <a:spAutoFit/>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𝑋</m:t>
                        </m:r>
                        <m:r>
                          <a:rPr lang="en-US" sz="1600" i="1">
                            <a:solidFill>
                              <a:srgbClr val="000000"/>
                            </a:solidFill>
                            <a:latin typeface="Cambria Math"/>
                          </a:rPr>
                          <m:t>𝛽</m:t>
                        </m:r>
                        <m:r>
                          <a:rPr lang="en-US" sz="1600" i="1">
                            <a:solidFill>
                              <a:srgbClr val="000000"/>
                            </a:solidFill>
                            <a:latin typeface="Cambria Math"/>
                          </a:rPr>
                          <m:t>→</m:t>
                        </m:r>
                      </m:oMath>
                    </m:oMathPara>
                  </a14:m>
                  <a:endParaRPr lang="en-US" sz="1600" dirty="0">
                    <a:solidFill>
                      <a:srgbClr val="000000"/>
                    </a:solidFill>
                    <a:latin typeface="Arial" charset="0"/>
                    <a:cs typeface="Arial" charset="0"/>
                  </a:endParaRPr>
                </a:p>
                <a:p>
                  <a:pPr fontAlgn="base">
                    <a:spcBef>
                      <a:spcPct val="0"/>
                    </a:spcBef>
                    <a:spcAft>
                      <a:spcPct val="0"/>
                    </a:spcAft>
                  </a:pPr>
                  <a:endParaRPr lang="en-US" dirty="0" smtClean="0">
                    <a:solidFill>
                      <a:srgbClr val="000000"/>
                    </a:solidFill>
                    <a:latin typeface="Arial" charset="0"/>
                    <a:cs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509654" y="2271915"/>
                  <a:ext cx="1153391" cy="61555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436539" y="1477010"/>
                  <a:ext cx="707886" cy="1589809"/>
                </a:xfrm>
                <a:prstGeom prst="rect">
                  <a:avLst/>
                </a:prstGeom>
                <a:noFill/>
              </p:spPr>
              <p:txBody>
                <a:bodyPr vert="vert270" wrap="square" rtlCol="0">
                  <a:spAutoFit/>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𝑃</m:t>
                        </m:r>
                        <m:r>
                          <a:rPr lang="en-US" sz="1600" i="1">
                            <a:solidFill>
                              <a:srgbClr val="000000"/>
                            </a:solidFill>
                            <a:latin typeface="Cambria Math"/>
                          </a:rPr>
                          <m:t>(</m:t>
                        </m:r>
                        <m:r>
                          <a:rPr lang="en-US" sz="1600" i="1">
                            <a:solidFill>
                              <a:srgbClr val="000000"/>
                            </a:solidFill>
                            <a:latin typeface="Cambria Math"/>
                          </a:rPr>
                          <m:t>𝑌</m:t>
                        </m:r>
                        <m:r>
                          <a:rPr lang="en-US" sz="1600" i="1">
                            <a:solidFill>
                              <a:srgbClr val="000000"/>
                            </a:solidFill>
                            <a:latin typeface="Cambria Math"/>
                          </a:rPr>
                          <m:t>=1|</m:t>
                        </m:r>
                        <m:r>
                          <a:rPr lang="en-US" sz="1600" i="1">
                            <a:solidFill>
                              <a:srgbClr val="000000"/>
                            </a:solidFill>
                            <a:latin typeface="Cambria Math"/>
                          </a:rPr>
                          <m:t>𝑋</m:t>
                        </m:r>
                        <m:r>
                          <a:rPr lang="en-US" sz="1600" i="1">
                            <a:solidFill>
                              <a:srgbClr val="000000"/>
                            </a:solidFill>
                            <a:latin typeface="Cambria Math"/>
                          </a:rPr>
                          <m:t>)</m:t>
                        </m:r>
                      </m:oMath>
                    </m:oMathPara>
                  </a14:m>
                  <a:endParaRPr lang="en-US" sz="1600" dirty="0">
                    <a:solidFill>
                      <a:srgbClr val="000000"/>
                    </a:solidFill>
                    <a:latin typeface="Arial" charset="0"/>
                    <a:cs typeface="Arial" charset="0"/>
                  </a:endParaRPr>
                </a:p>
                <a:p>
                  <a:pPr fontAlgn="base">
                    <a:spcBef>
                      <a:spcPct val="0"/>
                    </a:spcBef>
                    <a:spcAft>
                      <a:spcPct val="0"/>
                    </a:spcAft>
                  </a:pPr>
                  <a:endParaRPr lang="en-US" dirty="0" smtClean="0">
                    <a:solidFill>
                      <a:srgbClr val="000000"/>
                    </a:solidFill>
                    <a:latin typeface="Arial" charset="0"/>
                    <a:cs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36539" y="1477010"/>
                  <a:ext cx="707886" cy="1589809"/>
                </a:xfrm>
                <a:prstGeom prst="rect">
                  <a:avLst/>
                </a:prstGeom>
                <a:blipFill rotWithShape="1">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66424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Logistic regression</a:t>
            </a:r>
            <a:endParaRPr lang="nl-NL" dirty="0"/>
          </a:p>
        </p:txBody>
      </p:sp>
      <p:sp>
        <p:nvSpPr>
          <p:cNvPr id="3" name="Text Placeholder 2"/>
          <p:cNvSpPr>
            <a:spLocks noGrp="1"/>
          </p:cNvSpPr>
          <p:nvPr>
            <p:ph type="body" sz="quarter" idx="13"/>
          </p:nvPr>
        </p:nvSpPr>
        <p:spPr/>
        <p:txBody>
          <a:bodyPr/>
          <a:lstStyle/>
          <a:p>
            <a:endParaRPr lang="nl-NL"/>
          </a:p>
        </p:txBody>
      </p:sp>
      <mc:AlternateContent xmlns:mc="http://schemas.openxmlformats.org/markup-compatibility/2006">
        <mc:Choice xmlns:a14="http://schemas.microsoft.com/office/drawing/2010/main" Requires="a14">
          <p:graphicFrame>
            <p:nvGraphicFramePr>
              <p:cNvPr id="4" name="Content Placeholder 4"/>
              <p:cNvGraphicFramePr>
                <a:graphicFrameLocks/>
              </p:cNvGraphicFramePr>
              <p:nvPr>
                <p:extLst>
                  <p:ext uri="{D42A27DB-BD31-4B8C-83A1-F6EECF244321}">
                    <p14:modId xmlns:p14="http://schemas.microsoft.com/office/powerpoint/2010/main" val="4211947123"/>
                  </p:ext>
                </p:extLst>
              </p:nvPr>
            </p:nvGraphicFramePr>
            <p:xfrm>
              <a:off x="398246" y="1548000"/>
              <a:ext cx="8347508" cy="3862566"/>
            </p:xfrm>
            <a:graphic>
              <a:graphicData uri="http://schemas.openxmlformats.org/drawingml/2006/table">
                <a:tbl>
                  <a:tblPr firstRow="1" bandRow="1">
                    <a:tableStyleId>{5C22544A-7EE6-4342-B048-85BDC9FD1C3A}</a:tableStyleId>
                  </a:tblPr>
                  <a:tblGrid>
                    <a:gridCol w="1468728"/>
                    <a:gridCol w="6878780"/>
                  </a:tblGrid>
                  <a:tr h="370840">
                    <a:tc>
                      <a:txBody>
                        <a:bodyPr/>
                        <a:lstStyle/>
                        <a:p>
                          <a:r>
                            <a:rPr lang="en-US" dirty="0" smtClean="0"/>
                            <a:t>Statistics</a:t>
                          </a:r>
                          <a:endParaRPr lang="en-US" dirty="0"/>
                        </a:p>
                      </a:txBody>
                      <a:tcPr/>
                    </a:tc>
                    <a:tc>
                      <a:txBody>
                        <a:bodyPr/>
                        <a:lstStyle/>
                        <a:p>
                          <a:r>
                            <a:rPr lang="en-US" dirty="0" smtClean="0"/>
                            <a:t>Interpretation</a:t>
                          </a:r>
                          <a:endParaRPr lang="en-US" dirty="0"/>
                        </a:p>
                      </a:txBody>
                      <a:tcPr/>
                    </a:tc>
                  </a:tr>
                  <a:tr h="370840">
                    <a:tc>
                      <a:txBody>
                        <a:bodyPr/>
                        <a:lstStyle/>
                        <a:p>
                          <a:r>
                            <a:rPr lang="en-US" dirty="0" smtClean="0"/>
                            <a:t>intercept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oMath>
                          </a14:m>
                          <a:endParaRPr lang="en-US" dirty="0"/>
                        </a:p>
                      </a:txBody>
                      <a:tcPr/>
                    </a:tc>
                    <a:tc>
                      <a:txBody>
                        <a:bodyPr/>
                        <a:lstStyle/>
                        <a:p>
                          <a:r>
                            <a:rPr lang="en-US" sz="1400" dirty="0" smtClean="0"/>
                            <a:t>indicates</a:t>
                          </a:r>
                          <a:r>
                            <a:rPr lang="en-US" sz="1400" baseline="0" dirty="0" smtClean="0"/>
                            <a:t> </a:t>
                          </a:r>
                          <a:r>
                            <a:rPr lang="en-US" sz="1400" kern="1200" dirty="0" smtClean="0">
                              <a:solidFill>
                                <a:schemeClr val="dk1"/>
                              </a:solidFill>
                              <a:effectLst/>
                              <a:latin typeface="+mn-lt"/>
                              <a:ea typeface="+mn-ea"/>
                              <a:cs typeface="+mn-cs"/>
                            </a:rPr>
                            <a:t>a baseline / offset</a:t>
                          </a:r>
                          <a:r>
                            <a:rPr lang="en-US" sz="1400" kern="1200" baseline="0" dirty="0" smtClean="0">
                              <a:solidFill>
                                <a:schemeClr val="dk1"/>
                              </a:solidFill>
                              <a:effectLst/>
                              <a:latin typeface="+mn-lt"/>
                              <a:ea typeface="+mn-ea"/>
                              <a:cs typeface="+mn-cs"/>
                            </a:rPr>
                            <a:t> / reference with no predictors</a:t>
                          </a:r>
                        </a:p>
                      </a:txBody>
                      <a:tcPr/>
                    </a:tc>
                  </a:tr>
                  <a:tr h="370840">
                    <a:tc>
                      <a:txBody>
                        <a:bodyPr/>
                        <a:lstStyle/>
                        <a:p>
                          <a14:m>
                            <m:oMath xmlns:m="http://schemas.openxmlformats.org/officeDocument/2006/math">
                              <m:r>
                                <m:rPr>
                                  <m:nor/>
                                </m:rPr>
                                <a:rPr lang="en-US" sz="1800" kern="1200" smtClean="0">
                                  <a:solidFill>
                                    <a:schemeClr val="dk1"/>
                                  </a:solidFill>
                                  <a:effectLst/>
                                  <a:latin typeface="+mn-lt"/>
                                  <a:ea typeface="+mn-ea"/>
                                  <a:cs typeface="+mn-cs"/>
                                </a:rPr>
                                <m:t>logit</m:t>
                              </m:r>
                              <m:r>
                                <a:rPr lang="en-US" sz="1800" i="1" kern="1200">
                                  <a:solidFill>
                                    <a:schemeClr val="dk1"/>
                                  </a:solidFill>
                                  <a:effectLst/>
                                  <a:latin typeface="Cambria Math"/>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a:ea typeface="+mn-ea"/>
                                      <a:cs typeface="+mn-cs"/>
                                    </a:rPr>
                                    <m:t>𝛽</m:t>
                                  </m:r>
                                </m:e>
                                <m:sub>
                                  <m:r>
                                    <a:rPr lang="en-US" sz="1800" i="1" kern="1200">
                                      <a:solidFill>
                                        <a:schemeClr val="dk1"/>
                                      </a:solidFill>
                                      <a:effectLst/>
                                      <a:latin typeface="Cambria Math"/>
                                      <a:ea typeface="+mn-ea"/>
                                      <a:cs typeface="+mn-cs"/>
                                    </a:rPr>
                                    <m:t>0</m:t>
                                  </m:r>
                                </m:sub>
                              </m:sSub>
                              <m:r>
                                <a:rPr lang="en-US" sz="1800" i="1" kern="1200">
                                  <a:solidFill>
                                    <a:schemeClr val="dk1"/>
                                  </a:solidFill>
                                  <a:effectLst/>
                                  <a:latin typeface="Cambria Math"/>
                                  <a:ea typeface="+mn-ea"/>
                                  <a:cs typeface="+mn-cs"/>
                                </a:rPr>
                                <m:t>)</m:t>
                              </m:r>
                            </m:oMath>
                          </a14:m>
                          <a:r>
                            <a:rPr lang="en-US" sz="1800" kern="1200" dirty="0">
                              <a:solidFill>
                                <a:schemeClr val="dk1"/>
                              </a:solidFill>
                              <a:effectLst/>
                              <a:latin typeface="+mn-lt"/>
                              <a:ea typeface="+mn-ea"/>
                              <a:cs typeface="+mn-cs"/>
                            </a:rPr>
                            <a:t> </a:t>
                          </a:r>
                          <a:endParaRPr lang="en-US" dirty="0"/>
                        </a:p>
                      </a:txBody>
                      <a:tcPr/>
                    </a:tc>
                    <a:tc>
                      <a:txBody>
                        <a:bodyPr/>
                        <a:lstStyle/>
                        <a:p>
                          <a:r>
                            <a:rPr lang="en-US" sz="1400" dirty="0" smtClean="0"/>
                            <a:t>prior ‘probability’, non-zero</a:t>
                          </a:r>
                          <a:r>
                            <a:rPr lang="en-US" sz="1400" baseline="0" dirty="0" smtClean="0"/>
                            <a:t> prior </a:t>
                          </a:r>
                          <a:r>
                            <a:rPr lang="en-US" sz="1400" dirty="0" smtClean="0"/>
                            <a:t>chance of dying</a:t>
                          </a:r>
                          <a:r>
                            <a:rPr lang="en-US" sz="1400" baseline="0" dirty="0" smtClean="0"/>
                            <a:t> within a year</a:t>
                          </a:r>
                          <a:endParaRPr lang="en-US" sz="1400" dirty="0"/>
                        </a:p>
                      </a:txBody>
                      <a:tcPr/>
                    </a:tc>
                  </a:tr>
                  <a:tr h="370840">
                    <a:tc>
                      <a:txBody>
                        <a:bodyPr/>
                        <a:lstStyle/>
                        <a:p>
                          <a:r>
                            <a:rPr lang="en-US" dirty="0" err="1" smtClean="0"/>
                            <a:t>coeff</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𝑖</m:t>
                                  </m:r>
                                </m:sub>
                              </m:sSub>
                            </m:oMath>
                          </a14:m>
                          <a:endParaRPr lang="en-US" dirty="0"/>
                        </a:p>
                      </a:txBody>
                      <a:tcPr/>
                    </a:tc>
                    <a:tc>
                      <a:txBody>
                        <a:bodyPr/>
                        <a:lstStyle/>
                        <a:p>
                          <a:r>
                            <a:rPr lang="en-US" sz="1400" dirty="0" smtClean="0"/>
                            <a:t>indicates the main effect (or change/slope) in the log odds that </a:t>
                          </a:r>
                          <a14:m>
                            <m:oMath xmlns:m="http://schemas.openxmlformats.org/officeDocument/2006/math">
                              <m:r>
                                <a:rPr lang="en-US" sz="1400" i="1">
                                  <a:latin typeface="Cambria Math"/>
                                </a:rPr>
                                <m:t>𝑌</m:t>
                              </m:r>
                              <m:r>
                                <a:rPr lang="en-US" sz="1400" i="1">
                                  <a:latin typeface="Cambria Math"/>
                                </a:rPr>
                                <m:t>=1</m:t>
                              </m:r>
                            </m:oMath>
                          </a14:m>
                          <a:r>
                            <a:rPr lang="en-US" sz="1400" dirty="0"/>
                            <a:t> (the event of death occurs in one year) per 1-unit change in the predictor</a:t>
                          </a:r>
                          <a:r>
                            <a:rPr lang="en-US" sz="1400" dirty="0" smtClean="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𝑋</m:t>
                                  </m:r>
                                </m:e>
                                <m:sub>
                                  <m:r>
                                    <a:rPr lang="en-US" sz="1400" i="1">
                                      <a:latin typeface="Cambria Math"/>
                                    </a:rPr>
                                    <m:t>𝑖</m:t>
                                  </m:r>
                                </m:sub>
                              </m:sSub>
                            </m:oMath>
                          </a14:m>
                          <a:r>
                            <a:rPr lang="en-US" sz="1400" dirty="0"/>
                            <a:t>, while keeping all other predictors </a:t>
                          </a:r>
                          <a:r>
                            <a:rPr lang="en-US" sz="1400" dirty="0" smtClean="0"/>
                            <a:t>constant</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sz="1800" i="1" kern="1200" smtClean="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a:ea typeface="+mn-ea"/>
                                        <a:cs typeface="+mn-cs"/>
                                      </a:rPr>
                                      <m:t>𝑒</m:t>
                                    </m:r>
                                  </m:e>
                                  <m:sup>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a:ea typeface="+mn-ea"/>
                                            <a:cs typeface="+mn-cs"/>
                                          </a:rPr>
                                          <m:t>𝛽</m:t>
                                        </m:r>
                                      </m:e>
                                      <m:sub>
                                        <m:r>
                                          <a:rPr lang="en-US" sz="1800" b="0" i="1" kern="1200" smtClean="0">
                                            <a:solidFill>
                                              <a:schemeClr val="dk1"/>
                                            </a:solidFill>
                                            <a:effectLst/>
                                            <a:latin typeface="Cambria Math"/>
                                            <a:ea typeface="+mn-ea"/>
                                            <a:cs typeface="+mn-cs"/>
                                          </a:rPr>
                                          <m:t>𝑖</m:t>
                                        </m:r>
                                      </m:sub>
                                    </m:sSub>
                                  </m:sup>
                                </m:sSup>
                              </m:oMath>
                            </m:oMathPara>
                          </a14:m>
                          <a:endParaRPr lang="en-US" dirty="0"/>
                        </a:p>
                      </a:txBody>
                      <a:tcPr/>
                    </a:tc>
                    <a:tc>
                      <a:txBody>
                        <a:bodyPr/>
                        <a:lstStyle/>
                        <a:p>
                          <a:r>
                            <a:rPr lang="en-US" sz="1400" kern="1200" dirty="0" smtClean="0">
                              <a:solidFill>
                                <a:schemeClr val="dk1"/>
                              </a:solidFill>
                              <a:effectLst/>
                              <a:latin typeface="+mn-lt"/>
                              <a:ea typeface="+mn-ea"/>
                              <a:cs typeface="+mn-cs"/>
                            </a:rPr>
                            <a:t>indicates the odds ratio (reported effect size)</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of dead occurring under </a:t>
                          </a:r>
                          <a:r>
                            <a:rPr lang="en-US" sz="1400" dirty="0" smtClean="0"/>
                            <a:t>predictor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𝑋</m:t>
                                  </m:r>
                                </m:e>
                                <m:sub>
                                  <m:r>
                                    <a:rPr lang="en-US" sz="1400" i="1">
                                      <a:latin typeface="Cambria Math"/>
                                    </a:rPr>
                                    <m:t>𝑖</m:t>
                                  </m:r>
                                </m:sub>
                              </m:sSub>
                            </m:oMath>
                          </a14:m>
                          <a:r>
                            <a:rPr lang="en-US" sz="1400" kern="1200" dirty="0" smtClean="0">
                              <a:solidFill>
                                <a:schemeClr val="dk1"/>
                              </a:solidFill>
                              <a:effectLst/>
                              <a:latin typeface="+mn-lt"/>
                              <a:ea typeface="+mn-ea"/>
                              <a:cs typeface="+mn-cs"/>
                            </a:rPr>
                            <a:t> versus dead not occurring under </a:t>
                          </a:r>
                          <a:r>
                            <a:rPr lang="en-US" sz="1400" dirty="0" smtClean="0"/>
                            <a:t>predictor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𝑋</m:t>
                                  </m:r>
                                </m:e>
                                <m:sub>
                                  <m:r>
                                    <a:rPr lang="en-US" sz="1400" i="1">
                                      <a:latin typeface="Cambria Math"/>
                                    </a:rPr>
                                    <m:t>𝑖</m:t>
                                  </m:r>
                                </m:sub>
                              </m:sSub>
                            </m:oMath>
                          </a14:m>
                          <a:r>
                            <a:rPr lang="en-US" sz="1400" kern="1200" dirty="0" smtClean="0">
                              <a:solidFill>
                                <a:schemeClr val="dk1"/>
                              </a:solidFill>
                              <a:effectLst/>
                              <a:latin typeface="+mn-lt"/>
                              <a:ea typeface="+mn-ea"/>
                              <a:cs typeface="+mn-cs"/>
                            </a:rPr>
                            <a:t> </a:t>
                          </a:r>
                          <a:endParaRPr lang="en-US" sz="1400" dirty="0"/>
                        </a:p>
                      </a:txBody>
                      <a:tcPr/>
                    </a:tc>
                  </a:tr>
                  <a:tr h="559867">
                    <a:tc>
                      <a:txBody>
                        <a:bodyPr/>
                        <a:lstStyle/>
                        <a:p>
                          <a14:m>
                            <m:oMath xmlns:m="http://schemas.openxmlformats.org/officeDocument/2006/math">
                              <m:r>
                                <m:rPr>
                                  <m:nor/>
                                </m:rPr>
                                <a:rPr lang="en-US" sz="1800" kern="1200" smtClean="0">
                                  <a:solidFill>
                                    <a:schemeClr val="dk1"/>
                                  </a:solidFill>
                                  <a:effectLst/>
                                  <a:latin typeface="+mn-lt"/>
                                  <a:ea typeface="+mn-ea"/>
                                  <a:cs typeface="+mn-cs"/>
                                </a:rPr>
                                <m:t>logit</m:t>
                              </m:r>
                              <m:r>
                                <a:rPr lang="en-US" sz="1800" i="1" kern="1200">
                                  <a:solidFill>
                                    <a:schemeClr val="dk1"/>
                                  </a:solidFill>
                                  <a:effectLst/>
                                  <a:latin typeface="Cambria Math"/>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a:ea typeface="+mn-ea"/>
                                      <a:cs typeface="+mn-cs"/>
                                    </a:rPr>
                                    <m:t>𝛽</m:t>
                                  </m:r>
                                </m:e>
                                <m:sub>
                                  <m:r>
                                    <a:rPr lang="en-US" sz="1800" b="0" i="1" kern="1200" smtClean="0">
                                      <a:solidFill>
                                        <a:schemeClr val="dk1"/>
                                      </a:solidFill>
                                      <a:effectLst/>
                                      <a:latin typeface="Cambria Math"/>
                                      <a:ea typeface="+mn-ea"/>
                                      <a:cs typeface="+mn-cs"/>
                                    </a:rPr>
                                    <m:t>𝑖</m:t>
                                  </m:r>
                                </m:sub>
                              </m:sSub>
                              <m:r>
                                <a:rPr lang="en-US" sz="1800" i="1" kern="1200">
                                  <a:solidFill>
                                    <a:schemeClr val="dk1"/>
                                  </a:solidFill>
                                  <a:effectLst/>
                                  <a:latin typeface="Cambria Math"/>
                                  <a:ea typeface="+mn-ea"/>
                                  <a:cs typeface="+mn-cs"/>
                                </a:rPr>
                                <m:t>)</m:t>
                              </m:r>
                            </m:oMath>
                          </a14:m>
                          <a:r>
                            <a:rPr lang="en-US" sz="1800" kern="1200" dirty="0">
                              <a:solidFill>
                                <a:schemeClr val="dk1"/>
                              </a:solidFill>
                              <a:effectLst/>
                              <a:latin typeface="+mn-lt"/>
                              <a:ea typeface="+mn-ea"/>
                              <a:cs typeface="+mn-cs"/>
                            </a:rPr>
                            <a:t> </a:t>
                          </a:r>
                          <a:endParaRPr lang="en-US" dirty="0"/>
                        </a:p>
                      </a:txBody>
                      <a:tcPr/>
                    </a:tc>
                    <a:tc>
                      <a:txBody>
                        <a:bodyPr/>
                        <a:lstStyle/>
                        <a:p>
                          <a:r>
                            <a:rPr lang="en-US" sz="1400" kern="1200" dirty="0" smtClean="0">
                              <a:solidFill>
                                <a:schemeClr val="dk1"/>
                              </a:solidFill>
                              <a:effectLst/>
                              <a:latin typeface="+mn-lt"/>
                              <a:ea typeface="+mn-ea"/>
                              <a:cs typeface="+mn-cs"/>
                            </a:rPr>
                            <a:t>indicates how much the prior probability changes by evidence from </a:t>
                          </a:r>
                          <a:r>
                            <a:rPr lang="en-US" sz="1400" dirty="0" smtClean="0"/>
                            <a:t>predictor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𝑋</m:t>
                                  </m:r>
                                </m:e>
                                <m:sub>
                                  <m:r>
                                    <a:rPr lang="en-US" sz="1400" i="1">
                                      <a:latin typeface="Cambria Math"/>
                                    </a:rPr>
                                    <m:t>𝑖</m:t>
                                  </m:r>
                                </m:sub>
                              </m:sSub>
                            </m:oMath>
                          </a14:m>
                          <a:r>
                            <a:rPr lang="en-US" sz="1400" kern="1200" dirty="0" smtClean="0">
                              <a:solidFill>
                                <a:schemeClr val="dk1"/>
                              </a:solidFill>
                              <a:effectLst/>
                              <a:latin typeface="+mn-lt"/>
                              <a:ea typeface="+mn-ea"/>
                              <a:cs typeface="+mn-cs"/>
                            </a:rPr>
                            <a:t> into a posterior probability (weight of evidence)</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kern="1200" smtClean="0">
                                        <a:solidFill>
                                          <a:schemeClr val="dk1"/>
                                        </a:solidFill>
                                        <a:effectLst/>
                                        <a:latin typeface="Cambria Math" panose="02040503050406030204" pitchFamily="18" charset="0"/>
                                        <a:ea typeface="+mn-ea"/>
                                        <a:cs typeface="+mn-cs"/>
                                      </a:rPr>
                                    </m:ctrlPr>
                                  </m:fPr>
                                  <m:num>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a:ea typeface="+mn-ea"/>
                                            <a:cs typeface="+mn-cs"/>
                                          </a:rPr>
                                          <m:t>𝑒</m:t>
                                        </m:r>
                                      </m:e>
                                      <m:sup>
                                        <m:r>
                                          <a:rPr lang="en-US" sz="1800" i="1" kern="1200">
                                            <a:solidFill>
                                              <a:schemeClr val="dk1"/>
                                            </a:solidFill>
                                            <a:effectLst/>
                                            <a:latin typeface="Cambria Math"/>
                                            <a:ea typeface="+mn-ea"/>
                                            <a:cs typeface="+mn-cs"/>
                                          </a:rPr>
                                          <m:t>𝑋</m:t>
                                        </m:r>
                                        <m:r>
                                          <a:rPr lang="en-US" sz="1800" i="1" kern="1200">
                                            <a:solidFill>
                                              <a:schemeClr val="dk1"/>
                                            </a:solidFill>
                                            <a:effectLst/>
                                            <a:latin typeface="Cambria Math"/>
                                            <a:ea typeface="+mn-ea"/>
                                            <a:cs typeface="+mn-cs"/>
                                          </a:rPr>
                                          <m:t>𝛽</m:t>
                                        </m:r>
                                      </m:sup>
                                    </m:sSup>
                                  </m:num>
                                  <m:den>
                                    <m:r>
                                      <a:rPr lang="en-US" sz="1800" i="1" kern="1200">
                                        <a:solidFill>
                                          <a:schemeClr val="dk1"/>
                                        </a:solidFill>
                                        <a:effectLst/>
                                        <a:latin typeface="Cambria Math"/>
                                        <a:ea typeface="+mn-ea"/>
                                        <a:cs typeface="+mn-cs"/>
                                      </a:rPr>
                                      <m:t>1+</m:t>
                                    </m:r>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a:ea typeface="+mn-ea"/>
                                            <a:cs typeface="+mn-cs"/>
                                          </a:rPr>
                                          <m:t>𝑒</m:t>
                                        </m:r>
                                      </m:e>
                                      <m:sup>
                                        <m:r>
                                          <a:rPr lang="en-US" sz="1800" i="1" kern="1200">
                                            <a:solidFill>
                                              <a:schemeClr val="dk1"/>
                                            </a:solidFill>
                                            <a:effectLst/>
                                            <a:latin typeface="Cambria Math"/>
                                            <a:ea typeface="+mn-ea"/>
                                            <a:cs typeface="+mn-cs"/>
                                          </a:rPr>
                                          <m:t>𝑋</m:t>
                                        </m:r>
                                        <m:r>
                                          <a:rPr lang="en-US" sz="1800" i="1" kern="1200">
                                            <a:solidFill>
                                              <a:schemeClr val="dk1"/>
                                            </a:solidFill>
                                            <a:effectLst/>
                                            <a:latin typeface="Cambria Math"/>
                                            <a:ea typeface="+mn-ea"/>
                                            <a:cs typeface="+mn-cs"/>
                                          </a:rPr>
                                          <m:t>𝛽</m:t>
                                        </m:r>
                                      </m:sup>
                                    </m:sSup>
                                  </m:den>
                                </m:f>
                              </m:oMath>
                            </m:oMathPara>
                          </a14:m>
                          <a:endParaRPr lang="en-US" sz="1800" kern="1200" dirty="0">
                            <a:solidFill>
                              <a:schemeClr val="dk1"/>
                            </a:solidFill>
                            <a:effectLst/>
                            <a:latin typeface="+mn-lt"/>
                            <a:ea typeface="+mn-ea"/>
                            <a:cs typeface="+mn-cs"/>
                          </a:endParaRPr>
                        </a:p>
                        <a:p>
                          <a:endParaRPr lang="en-US" dirty="0"/>
                        </a:p>
                      </a:txBody>
                      <a:tcPr/>
                    </a:tc>
                    <a:tc>
                      <a:txBody>
                        <a:bodyPr/>
                        <a:lstStyle/>
                        <a:p>
                          <a:r>
                            <a:rPr lang="en-US" sz="1400" dirty="0" smtClean="0"/>
                            <a:t>posterior</a:t>
                          </a:r>
                          <a:r>
                            <a:rPr lang="en-US" sz="1400" baseline="0" dirty="0" smtClean="0"/>
                            <a:t> probability, taking into account all predictors and priors</a:t>
                          </a:r>
                          <a:endParaRPr lang="en-US" sz="1400" dirty="0"/>
                        </a:p>
                      </a:txBody>
                      <a:tcPr/>
                    </a:tc>
                  </a:tr>
                </a:tbl>
              </a:graphicData>
            </a:graphic>
          </p:graphicFrame>
        </mc:Choice>
        <mc:Fallback>
          <p:graphicFrame>
            <p:nvGraphicFramePr>
              <p:cNvPr id="4" name="Content Placeholder 4"/>
              <p:cNvGraphicFramePr>
                <a:graphicFrameLocks/>
              </p:cNvGraphicFramePr>
              <p:nvPr>
                <p:extLst>
                  <p:ext uri="{D42A27DB-BD31-4B8C-83A1-F6EECF244321}">
                    <p14:modId xmlns:p14="http://schemas.microsoft.com/office/powerpoint/2010/main" val="4211947123"/>
                  </p:ext>
                </p:extLst>
              </p:nvPr>
            </p:nvGraphicFramePr>
            <p:xfrm>
              <a:off x="398246" y="1548000"/>
              <a:ext cx="8347508" cy="3862566"/>
            </p:xfrm>
            <a:graphic>
              <a:graphicData uri="http://schemas.openxmlformats.org/drawingml/2006/table">
                <a:tbl>
                  <a:tblPr firstRow="1" bandRow="1">
                    <a:tableStyleId>{5C22544A-7EE6-4342-B048-85BDC9FD1C3A}</a:tableStyleId>
                  </a:tblPr>
                  <a:tblGrid>
                    <a:gridCol w="1468728"/>
                    <a:gridCol w="6878780"/>
                  </a:tblGrid>
                  <a:tr h="370840">
                    <a:tc>
                      <a:txBody>
                        <a:bodyPr/>
                        <a:lstStyle/>
                        <a:p>
                          <a:r>
                            <a:rPr lang="en-US" dirty="0" smtClean="0"/>
                            <a:t>Statistics</a:t>
                          </a:r>
                          <a:endParaRPr lang="en-US" dirty="0"/>
                        </a:p>
                      </a:txBody>
                      <a:tcPr/>
                    </a:tc>
                    <a:tc>
                      <a:txBody>
                        <a:bodyPr/>
                        <a:lstStyle/>
                        <a:p>
                          <a:r>
                            <a:rPr lang="en-US" dirty="0" smtClean="0"/>
                            <a:t>Interpretation</a:t>
                          </a:r>
                          <a:endParaRPr lang="en-US" dirty="0"/>
                        </a:p>
                      </a:txBody>
                      <a:tcPr/>
                    </a:tc>
                  </a:tr>
                  <a:tr h="370840">
                    <a:tc>
                      <a:txBody>
                        <a:bodyPr/>
                        <a:lstStyle/>
                        <a:p>
                          <a:endParaRPr lang="nl-NL"/>
                        </a:p>
                      </a:txBody>
                      <a:tcPr>
                        <a:blipFill rotWithShape="0">
                          <a:blip r:embed="rId2"/>
                          <a:stretch>
                            <a:fillRect l="-415" t="-108197" r="-470124" b="-844262"/>
                          </a:stretch>
                        </a:blipFill>
                      </a:tcPr>
                    </a:tc>
                    <a:tc>
                      <a:txBody>
                        <a:bodyPr/>
                        <a:lstStyle/>
                        <a:p>
                          <a:r>
                            <a:rPr lang="en-US" sz="1400" dirty="0" smtClean="0"/>
                            <a:t>indicates</a:t>
                          </a:r>
                          <a:r>
                            <a:rPr lang="en-US" sz="1400" baseline="0" dirty="0" smtClean="0"/>
                            <a:t> </a:t>
                          </a:r>
                          <a:r>
                            <a:rPr lang="en-US" sz="1400" kern="1200" dirty="0" smtClean="0">
                              <a:solidFill>
                                <a:schemeClr val="dk1"/>
                              </a:solidFill>
                              <a:effectLst/>
                              <a:latin typeface="+mn-lt"/>
                              <a:ea typeface="+mn-ea"/>
                              <a:cs typeface="+mn-cs"/>
                            </a:rPr>
                            <a:t>a baseline / offset</a:t>
                          </a:r>
                          <a:r>
                            <a:rPr lang="en-US" sz="1400" kern="1200" baseline="0" dirty="0" smtClean="0">
                              <a:solidFill>
                                <a:schemeClr val="dk1"/>
                              </a:solidFill>
                              <a:effectLst/>
                              <a:latin typeface="+mn-lt"/>
                              <a:ea typeface="+mn-ea"/>
                              <a:cs typeface="+mn-cs"/>
                            </a:rPr>
                            <a:t> / reference with no predictors</a:t>
                          </a:r>
                        </a:p>
                      </a:txBody>
                      <a:tcPr/>
                    </a:tc>
                  </a:tr>
                  <a:tr h="370840">
                    <a:tc>
                      <a:txBody>
                        <a:bodyPr/>
                        <a:lstStyle/>
                        <a:p>
                          <a:endParaRPr lang="nl-NL"/>
                        </a:p>
                      </a:txBody>
                      <a:tcPr>
                        <a:blipFill rotWithShape="0">
                          <a:blip r:embed="rId2"/>
                          <a:stretch>
                            <a:fillRect l="-415" t="-208197" r="-470124" b="-744262"/>
                          </a:stretch>
                        </a:blipFill>
                      </a:tcPr>
                    </a:tc>
                    <a:tc>
                      <a:txBody>
                        <a:bodyPr/>
                        <a:lstStyle/>
                        <a:p>
                          <a:r>
                            <a:rPr lang="en-US" sz="1400" dirty="0" smtClean="0"/>
                            <a:t>prior ‘probability’, non-zero</a:t>
                          </a:r>
                          <a:r>
                            <a:rPr lang="en-US" sz="1400" baseline="0" dirty="0" smtClean="0"/>
                            <a:t> prior </a:t>
                          </a:r>
                          <a:r>
                            <a:rPr lang="en-US" sz="1400" dirty="0" smtClean="0"/>
                            <a:t>chance of dying</a:t>
                          </a:r>
                          <a:r>
                            <a:rPr lang="en-US" sz="1400" baseline="0" dirty="0" smtClean="0"/>
                            <a:t> within a year</a:t>
                          </a:r>
                          <a:endParaRPr lang="en-US" sz="1400" dirty="0"/>
                        </a:p>
                      </a:txBody>
                      <a:tcPr/>
                    </a:tc>
                  </a:tr>
                  <a:tr h="731520">
                    <a:tc>
                      <a:txBody>
                        <a:bodyPr/>
                        <a:lstStyle/>
                        <a:p>
                          <a:endParaRPr lang="nl-NL"/>
                        </a:p>
                      </a:txBody>
                      <a:tcPr>
                        <a:blipFill rotWithShape="0">
                          <a:blip r:embed="rId2"/>
                          <a:stretch>
                            <a:fillRect l="-415" t="-156667" r="-470124" b="-278333"/>
                          </a:stretch>
                        </a:blipFill>
                      </a:tcPr>
                    </a:tc>
                    <a:tc>
                      <a:txBody>
                        <a:bodyPr/>
                        <a:lstStyle/>
                        <a:p>
                          <a:endParaRPr lang="nl-NL"/>
                        </a:p>
                      </a:txBody>
                      <a:tcPr>
                        <a:blipFill rotWithShape="0">
                          <a:blip r:embed="rId2"/>
                          <a:stretch>
                            <a:fillRect l="-21435" t="-156667" r="-354" b="-278333"/>
                          </a:stretch>
                        </a:blipFill>
                      </a:tcPr>
                    </a:tc>
                  </a:tr>
                  <a:tr h="518160">
                    <a:tc>
                      <a:txBody>
                        <a:bodyPr/>
                        <a:lstStyle/>
                        <a:p>
                          <a:endParaRPr lang="nl-NL"/>
                        </a:p>
                      </a:txBody>
                      <a:tcPr>
                        <a:blipFill rotWithShape="0">
                          <a:blip r:embed="rId2"/>
                          <a:stretch>
                            <a:fillRect l="-415" t="-362353" r="-470124" b="-292941"/>
                          </a:stretch>
                        </a:blipFill>
                      </a:tcPr>
                    </a:tc>
                    <a:tc>
                      <a:txBody>
                        <a:bodyPr/>
                        <a:lstStyle/>
                        <a:p>
                          <a:endParaRPr lang="nl-NL"/>
                        </a:p>
                      </a:txBody>
                      <a:tcPr>
                        <a:blipFill rotWithShape="0">
                          <a:blip r:embed="rId2"/>
                          <a:stretch>
                            <a:fillRect l="-21435" t="-362353" r="-354" b="-292941"/>
                          </a:stretch>
                        </a:blipFill>
                      </a:tcPr>
                    </a:tc>
                  </a:tr>
                  <a:tr h="559867">
                    <a:tc>
                      <a:txBody>
                        <a:bodyPr/>
                        <a:lstStyle/>
                        <a:p>
                          <a:endParaRPr lang="nl-NL"/>
                        </a:p>
                      </a:txBody>
                      <a:tcPr>
                        <a:blipFill rotWithShape="0">
                          <a:blip r:embed="rId2"/>
                          <a:stretch>
                            <a:fillRect l="-415" t="-427174" r="-470124" b="-170652"/>
                          </a:stretch>
                        </a:blipFill>
                      </a:tcPr>
                    </a:tc>
                    <a:tc>
                      <a:txBody>
                        <a:bodyPr/>
                        <a:lstStyle/>
                        <a:p>
                          <a:endParaRPr lang="nl-NL"/>
                        </a:p>
                      </a:txBody>
                      <a:tcPr>
                        <a:blipFill rotWithShape="0">
                          <a:blip r:embed="rId2"/>
                          <a:stretch>
                            <a:fillRect l="-21435" t="-427174" r="-354" b="-170652"/>
                          </a:stretch>
                        </a:blipFill>
                      </a:tcPr>
                    </a:tc>
                  </a:tr>
                  <a:tr h="940499">
                    <a:tc>
                      <a:txBody>
                        <a:bodyPr/>
                        <a:lstStyle/>
                        <a:p>
                          <a:endParaRPr lang="nl-NL"/>
                        </a:p>
                      </a:txBody>
                      <a:tcPr>
                        <a:blipFill rotWithShape="0">
                          <a:blip r:embed="rId2"/>
                          <a:stretch>
                            <a:fillRect l="-415" t="-312903" r="-470124" b="-1290"/>
                          </a:stretch>
                        </a:blipFill>
                      </a:tcPr>
                    </a:tc>
                    <a:tc>
                      <a:txBody>
                        <a:bodyPr/>
                        <a:lstStyle/>
                        <a:p>
                          <a:r>
                            <a:rPr lang="en-US" sz="1400" dirty="0" smtClean="0"/>
                            <a:t>posterior</a:t>
                          </a:r>
                          <a:r>
                            <a:rPr lang="en-US" sz="1400" baseline="0" dirty="0" smtClean="0"/>
                            <a:t> probability, taking into account all predictors and priors</a:t>
                          </a:r>
                          <a:endParaRPr lang="en-US" sz="1400" dirty="0"/>
                        </a:p>
                      </a:txBody>
                      <a:tcPr/>
                    </a:tc>
                  </a:tr>
                </a:tbl>
              </a:graphicData>
            </a:graphic>
          </p:graphicFrame>
        </mc:Fallback>
      </mc:AlternateContent>
    </p:spTree>
    <p:extLst>
      <p:ext uri="{BB962C8B-B14F-4D97-AF65-F5344CB8AC3E}">
        <p14:creationId xmlns:p14="http://schemas.microsoft.com/office/powerpoint/2010/main" val="236468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Logistic regression – R example</a:t>
            </a:r>
          </a:p>
          <a:p>
            <a:r>
              <a:rPr lang="en-US" sz="2400" dirty="0" err="1"/>
              <a:t>b</a:t>
            </a:r>
            <a:r>
              <a:rPr lang="en-US" sz="2400" dirty="0" err="1" smtClean="0"/>
              <a:t>loodtest.R</a:t>
            </a:r>
            <a:endParaRPr lang="nl-NL" sz="2400" dirty="0"/>
          </a:p>
        </p:txBody>
      </p:sp>
      <p:sp>
        <p:nvSpPr>
          <p:cNvPr id="3" name="Text Placeholder 2"/>
          <p:cNvSpPr>
            <a:spLocks noGrp="1"/>
          </p:cNvSpPr>
          <p:nvPr>
            <p:ph type="body" sz="quarter" idx="13"/>
          </p:nvPr>
        </p:nvSpPr>
        <p:spPr/>
        <p:txBody>
          <a:bodyPr/>
          <a:lstStyle/>
          <a:p>
            <a:pPr marL="0" indent="0">
              <a:buNone/>
            </a:pPr>
            <a:r>
              <a:rPr lang="en-US" sz="1200" dirty="0" err="1">
                <a:latin typeface="Courier New" pitchFamily="49" charset="0"/>
                <a:cs typeface="Courier New" pitchFamily="49" charset="0"/>
              </a:rPr>
              <a:t>bloodvalue</a:t>
            </a:r>
            <a:r>
              <a:rPr lang="en-US" sz="1200" dirty="0">
                <a:latin typeface="Courier New" pitchFamily="49" charset="0"/>
                <a:cs typeface="Courier New" pitchFamily="49" charset="0"/>
              </a:rPr>
              <a:t> &lt;- c (0, 2:37, 40)</a:t>
            </a:r>
          </a:p>
          <a:p>
            <a:pPr marL="0" indent="0">
              <a:buNone/>
            </a:pPr>
            <a:r>
              <a:rPr lang="en-US" sz="1200" dirty="0">
                <a:latin typeface="Courier New" pitchFamily="49" charset="0"/>
                <a:cs typeface="Courier New" pitchFamily="49" charset="0"/>
              </a:rPr>
              <a:t>dead &lt;- c (0,0,0,0,0,0,0,0,0,0,0,0,0,0,0,0,1,1,0,</a:t>
            </a:r>
          </a:p>
          <a:p>
            <a:pPr marL="0" indent="0">
              <a:buNone/>
            </a:pPr>
            <a:r>
              <a:rPr lang="en-US" sz="1200" dirty="0">
                <a:latin typeface="Courier New" pitchFamily="49" charset="0"/>
                <a:cs typeface="Courier New" pitchFamily="49" charset="0"/>
              </a:rPr>
              <a:t>           0,1,1,0,1,1,1,0,1,1,1,1,1,1,1,1,1,1,0)</a:t>
            </a:r>
          </a:p>
          <a:p>
            <a:pPr marL="0" indent="0">
              <a:buNone/>
            </a:pPr>
            <a:r>
              <a:rPr lang="en-US" sz="1200" dirty="0" err="1">
                <a:latin typeface="Courier New" pitchFamily="49" charset="0"/>
                <a:cs typeface="Courier New" pitchFamily="49" charset="0"/>
              </a:rPr>
              <a:t>bloodtest</a:t>
            </a:r>
            <a:r>
              <a:rPr lang="en-US" sz="1200" dirty="0">
                <a:latin typeface="Courier New" pitchFamily="49" charset="0"/>
                <a:cs typeface="Courier New" pitchFamily="49" charset="0"/>
              </a:rPr>
              <a:t> &lt;- vector()</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for (i in c(</a:t>
            </a:r>
            <a:r>
              <a:rPr lang="en-US" sz="1200" dirty="0" err="1">
                <a:latin typeface="Courier New" pitchFamily="49" charset="0"/>
                <a:cs typeface="Courier New" pitchFamily="49" charset="0"/>
              </a:rPr>
              <a:t>1:length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bloodvalue</a:t>
            </a: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bloodtest</a:t>
            </a:r>
            <a:r>
              <a:rPr lang="en-US" sz="1200" dirty="0">
                <a:latin typeface="Courier New" pitchFamily="49" charset="0"/>
                <a:cs typeface="Courier New" pitchFamily="49" charset="0"/>
              </a:rPr>
              <a:t>[i] &lt;- if (</a:t>
            </a:r>
            <a:r>
              <a:rPr lang="en-US" sz="1200" dirty="0" err="1">
                <a:latin typeface="Courier New" pitchFamily="49" charset="0"/>
                <a:cs typeface="Courier New" pitchFamily="49" charset="0"/>
              </a:rPr>
              <a:t>bloodvalue</a:t>
            </a:r>
            <a:r>
              <a:rPr lang="en-US" sz="1200" dirty="0">
                <a:latin typeface="Courier New" pitchFamily="49" charset="0"/>
                <a:cs typeface="Courier New" pitchFamily="49" charset="0"/>
              </a:rPr>
              <a:t>[i] &gt; 20) 1 else 0 }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plot (dead ~ sort (</a:t>
            </a:r>
            <a:r>
              <a:rPr lang="en-US" sz="1200" dirty="0" err="1">
                <a:latin typeface="Courier New" pitchFamily="49" charset="0"/>
                <a:cs typeface="Courier New" pitchFamily="49" charset="0"/>
              </a:rPr>
              <a:t>bloodvalue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 = "blood value", </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 = "1-Y dead", type = "p"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fit an ordinary linear regression: does not work</a:t>
            </a:r>
          </a:p>
          <a:p>
            <a:pPr marL="0" indent="0">
              <a:buNone/>
            </a:pPr>
            <a:r>
              <a:rPr lang="en-US" sz="1200" dirty="0">
                <a:latin typeface="Courier New" pitchFamily="49" charset="0"/>
                <a:cs typeface="Courier New" pitchFamily="49" charset="0"/>
              </a:rPr>
              <a:t>fit &lt;- lm (dead ~ </a:t>
            </a:r>
            <a:r>
              <a:rPr lang="en-US" sz="1200" dirty="0" err="1">
                <a:latin typeface="Courier New" pitchFamily="49" charset="0"/>
                <a:cs typeface="Courier New" pitchFamily="49" charset="0"/>
              </a:rPr>
              <a:t>bloodvalue</a:t>
            </a: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coefficients(fit)</a:t>
            </a:r>
          </a:p>
          <a:p>
            <a:pPr marL="0" indent="0">
              <a:buNone/>
            </a:pPr>
            <a:r>
              <a:rPr lang="en-US" sz="1200" dirty="0" err="1">
                <a:latin typeface="Courier New" pitchFamily="49" charset="0"/>
                <a:cs typeface="Courier New" pitchFamily="49" charset="0"/>
              </a:rPr>
              <a:t>abline</a:t>
            </a:r>
            <a:r>
              <a:rPr lang="en-US" sz="1200" dirty="0">
                <a:latin typeface="Courier New" pitchFamily="49" charset="0"/>
                <a:cs typeface="Courier New" pitchFamily="49" charset="0"/>
              </a:rPr>
              <a:t>(fit)</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fit a logistic regression on predictor blood test</a:t>
            </a:r>
          </a:p>
          <a:p>
            <a:pPr marL="0" indent="0">
              <a:buNone/>
            </a:pPr>
            <a:r>
              <a:rPr lang="en-US" sz="1200" dirty="0">
                <a:latin typeface="Courier New" pitchFamily="49" charset="0"/>
                <a:cs typeface="Courier New" pitchFamily="49" charset="0"/>
              </a:rPr>
              <a:t>fit &lt;- </a:t>
            </a:r>
            <a:r>
              <a:rPr lang="en-US" sz="1200" dirty="0" err="1">
                <a:latin typeface="Courier New" pitchFamily="49" charset="0"/>
                <a:cs typeface="Courier New" pitchFamily="49" charset="0"/>
              </a:rPr>
              <a:t>glm</a:t>
            </a:r>
            <a:r>
              <a:rPr lang="en-US" sz="1200" dirty="0">
                <a:latin typeface="Courier New" pitchFamily="49" charset="0"/>
                <a:cs typeface="Courier New" pitchFamily="49" charset="0"/>
              </a:rPr>
              <a:t> (factor(dead) ~ </a:t>
            </a:r>
            <a:r>
              <a:rPr lang="en-US" sz="1200" dirty="0" err="1">
                <a:latin typeface="Courier New" pitchFamily="49" charset="0"/>
                <a:cs typeface="Courier New" pitchFamily="49" charset="0"/>
              </a:rPr>
              <a:t>bloodtest</a:t>
            </a:r>
            <a:r>
              <a:rPr lang="en-US" sz="1200" dirty="0">
                <a:latin typeface="Courier New" pitchFamily="49" charset="0"/>
                <a:cs typeface="Courier New" pitchFamily="49" charset="0"/>
              </a:rPr>
              <a:t>, family=binomial</a:t>
            </a:r>
            <a:r>
              <a:rPr lang="en-US" sz="1200" dirty="0" smtClean="0">
                <a:latin typeface="Courier New" pitchFamily="49" charset="0"/>
                <a:cs typeface="Courier New" pitchFamily="49" charset="0"/>
              </a:rPr>
              <a:t>)</a:t>
            </a:r>
          </a:p>
          <a:p>
            <a:pPr marL="0" indent="0">
              <a:buNone/>
            </a:pPr>
            <a:r>
              <a:rPr lang="en-US" sz="1200" dirty="0" smtClean="0">
                <a:latin typeface="Courier New" pitchFamily="49" charset="0"/>
                <a:cs typeface="Courier New" pitchFamily="49" charset="0"/>
              </a:rPr>
              <a:t>Coefficients ( fit )</a:t>
            </a:r>
            <a:endParaRPr lang="en-US" sz="1200" dirty="0">
              <a:latin typeface="Courier New" pitchFamily="49" charset="0"/>
              <a:cs typeface="Courier New" pitchFamily="49" charset="0"/>
            </a:endParaRPr>
          </a:p>
          <a:p>
            <a:pPr marL="0" indent="0">
              <a:buNone/>
            </a:pPr>
            <a:r>
              <a:rPr lang="en-US" sz="1200" dirty="0" err="1">
                <a:latin typeface="Courier New" pitchFamily="49" charset="0"/>
                <a:cs typeface="Courier New" pitchFamily="49" charset="0"/>
              </a:rPr>
              <a:t>exp</a:t>
            </a:r>
            <a:r>
              <a:rPr lang="en-US" sz="1200" dirty="0">
                <a:latin typeface="Courier New" pitchFamily="49" charset="0"/>
                <a:cs typeface="Courier New" pitchFamily="49" charset="0"/>
              </a:rPr>
              <a:t> ( coefficients ( fit ) </a:t>
            </a:r>
            <a:r>
              <a:rPr lang="en-US" sz="1200" dirty="0" smtClean="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lines (sort(</a:t>
            </a:r>
            <a:r>
              <a:rPr lang="en-US" sz="1200" dirty="0" err="1">
                <a:latin typeface="Courier New" pitchFamily="49" charset="0"/>
                <a:cs typeface="Courier New" pitchFamily="49" charset="0"/>
              </a:rPr>
              <a:t>bloodvalue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fit$fitted</a:t>
            </a:r>
            <a:r>
              <a:rPr lang="en-US" sz="1200" dirty="0">
                <a:latin typeface="Courier New" pitchFamily="49" charset="0"/>
                <a:cs typeface="Courier New" pitchFamily="49" charset="0"/>
              </a:rPr>
              <a:t>, type="l", col</a:t>
            </a:r>
            <a:r>
              <a:rPr lang="en-US" sz="1200" dirty="0" smtClean="0">
                <a:latin typeface="Courier New" pitchFamily="49" charset="0"/>
                <a:cs typeface="Courier New" pitchFamily="49" charset="0"/>
              </a:rPr>
              <a:t>=“red")</a:t>
            </a: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table (</a:t>
            </a:r>
            <a:r>
              <a:rPr lang="en-US" sz="1200" dirty="0" err="1">
                <a:latin typeface="Courier New" pitchFamily="49" charset="0"/>
                <a:cs typeface="Courier New" pitchFamily="49" charset="0"/>
              </a:rPr>
              <a:t>bloodtest</a:t>
            </a:r>
            <a:r>
              <a:rPr lang="en-US" sz="1200" dirty="0">
                <a:latin typeface="Courier New" pitchFamily="49" charset="0"/>
                <a:cs typeface="Courier New" pitchFamily="49" charset="0"/>
              </a:rPr>
              <a:t>, dead)</a:t>
            </a:r>
            <a:endParaRPr lang="nl-NL" sz="1600" dirty="0"/>
          </a:p>
        </p:txBody>
      </p:sp>
    </p:spTree>
    <p:extLst>
      <p:ext uri="{BB962C8B-B14F-4D97-AF65-F5344CB8AC3E}">
        <p14:creationId xmlns:p14="http://schemas.microsoft.com/office/powerpoint/2010/main" val="350613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21" y="1046885"/>
            <a:ext cx="6448425" cy="5715000"/>
          </a:xfrm>
          <a:prstGeom prst="rect">
            <a:avLst/>
          </a:prstGeom>
        </p:spPr>
      </p:pic>
      <p:cxnSp>
        <p:nvCxnSpPr>
          <p:cNvPr id="5" name="Straight Connector 4"/>
          <p:cNvCxnSpPr/>
          <p:nvPr/>
        </p:nvCxnSpPr>
        <p:spPr bwMode="auto">
          <a:xfrm flipH="1" flipV="1">
            <a:off x="4489966" y="719427"/>
            <a:ext cx="1" cy="5611092"/>
          </a:xfrm>
          <a:prstGeom prst="line">
            <a:avLst/>
          </a:prstGeom>
          <a:noFill/>
          <a:ln w="22225" cap="flat" cmpd="sng" algn="ctr">
            <a:solidFill>
              <a:schemeClr val="tx1"/>
            </a:solidFill>
            <a:prstDash val="sysDash"/>
            <a:round/>
            <a:headEnd type="none" w="med" len="med"/>
            <a:tailEnd type="none" w="med" len="med"/>
          </a:ln>
          <a:effectLst/>
        </p:spPr>
      </p:cxnSp>
      <p:sp>
        <p:nvSpPr>
          <p:cNvPr id="9" name="TextBox 8"/>
          <p:cNvSpPr txBox="1"/>
          <p:nvPr/>
        </p:nvSpPr>
        <p:spPr>
          <a:xfrm>
            <a:off x="5058000" y="3475255"/>
            <a:ext cx="2182091" cy="369332"/>
          </a:xfrm>
          <a:prstGeom prst="rect">
            <a:avLst/>
          </a:prstGeom>
          <a:noFill/>
        </p:spPr>
        <p:txBody>
          <a:bodyPr wrap="square" rtlCol="0">
            <a:spAutoFit/>
          </a:bodyPr>
          <a:lstStyle/>
          <a:p>
            <a:r>
              <a:rPr lang="en-US" sz="1800" dirty="0" smtClean="0"/>
              <a:t>Positive blood test</a:t>
            </a:r>
          </a:p>
        </p:txBody>
      </p:sp>
      <p:sp>
        <p:nvSpPr>
          <p:cNvPr id="10" name="TextBox 9"/>
          <p:cNvSpPr txBox="1"/>
          <p:nvPr/>
        </p:nvSpPr>
        <p:spPr>
          <a:xfrm>
            <a:off x="1899165" y="3317340"/>
            <a:ext cx="2182091" cy="369332"/>
          </a:xfrm>
          <a:prstGeom prst="rect">
            <a:avLst/>
          </a:prstGeom>
          <a:noFill/>
        </p:spPr>
        <p:txBody>
          <a:bodyPr wrap="square" rtlCol="0">
            <a:spAutoFit/>
          </a:bodyPr>
          <a:lstStyle/>
          <a:p>
            <a:r>
              <a:rPr lang="en-US" sz="1800" dirty="0" smtClean="0"/>
              <a:t>Negative blood test</a:t>
            </a:r>
          </a:p>
        </p:txBody>
      </p:sp>
      <p:sp>
        <p:nvSpPr>
          <p:cNvPr id="11" name="TextBox 10"/>
          <p:cNvSpPr txBox="1"/>
          <p:nvPr/>
        </p:nvSpPr>
        <p:spPr>
          <a:xfrm>
            <a:off x="1533753" y="339704"/>
            <a:ext cx="5912427" cy="369332"/>
          </a:xfrm>
          <a:prstGeom prst="rect">
            <a:avLst/>
          </a:prstGeom>
          <a:noFill/>
        </p:spPr>
        <p:txBody>
          <a:bodyPr wrap="square" rtlCol="0">
            <a:spAutoFit/>
          </a:bodyPr>
          <a:lstStyle/>
          <a:p>
            <a:r>
              <a:rPr lang="en-US" sz="1800" dirty="0" smtClean="0"/>
              <a:t>Cut-off for dichotomizing blood test: blood value &gt; 20</a:t>
            </a:r>
          </a:p>
        </p:txBody>
      </p:sp>
    </p:spTree>
    <p:extLst>
      <p:ext uri="{BB962C8B-B14F-4D97-AF65-F5344CB8AC3E}">
        <p14:creationId xmlns:p14="http://schemas.microsoft.com/office/powerpoint/2010/main" val="22640230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Logistic regression – R example</a:t>
            </a:r>
          </a:p>
          <a:p>
            <a:r>
              <a:rPr lang="en-US" sz="2400" dirty="0" err="1"/>
              <a:t>bloodtest.R</a:t>
            </a:r>
            <a:endParaRPr lang="nl-NL" sz="2400" dirty="0"/>
          </a:p>
          <a:p>
            <a:endParaRPr lang="nl-NL"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3"/>
              </p:nvPr>
            </p:nvSpPr>
            <p:spPr>
              <a:xfrm>
                <a:off x="539552" y="3659840"/>
                <a:ext cx="8064896" cy="2505464"/>
              </a:xfrm>
            </p:spPr>
            <p:txBody>
              <a:bodyPr/>
              <a:lstStyle/>
              <a:p>
                <a:r>
                  <a:rPr lang="en-US" dirty="0"/>
                  <a:t>Odds ratio = (15 * 18) / (3 * 2) = 45   &gt;&gt; 1</a:t>
                </a:r>
              </a:p>
              <a:p>
                <a:pPr marL="457200" lvl="1" indent="0">
                  <a:buNone/>
                </a:pPr>
                <a:r>
                  <a:rPr lang="en-US" dirty="0"/>
                  <a:t>indicating </a:t>
                </a:r>
                <a:r>
                  <a:rPr lang="en-US" dirty="0"/>
                  <a:t>that the </a:t>
                </a:r>
                <a:r>
                  <a:rPr lang="en-US" dirty="0" smtClean="0"/>
                  <a:t>odds of </a:t>
                </a:r>
                <a:r>
                  <a:rPr lang="en-US" dirty="0"/>
                  <a:t>death </a:t>
                </a:r>
                <a:r>
                  <a:rPr lang="en-US" dirty="0" smtClean="0"/>
                  <a:t>are 45 times larger </a:t>
                </a:r>
                <a:r>
                  <a:rPr lang="en-US" dirty="0"/>
                  <a:t>under a </a:t>
                </a:r>
                <a:r>
                  <a:rPr lang="en-US" dirty="0"/>
                  <a:t>positive blood </a:t>
                </a:r>
                <a:r>
                  <a:rPr lang="en-US" dirty="0" smtClean="0"/>
                  <a:t>test than under a negative blood test</a:t>
                </a:r>
                <a:endParaRPr lang="en-US" dirty="0"/>
              </a:p>
              <a:p>
                <a:endParaRPr lang="en-US" dirty="0"/>
              </a:p>
              <a:p>
                <a14:m>
                  <m:oMath xmlns:m="http://schemas.openxmlformats.org/officeDocument/2006/math">
                    <m:r>
                      <m:rPr>
                        <m:nor/>
                      </m:rPr>
                      <a:rPr lang="en-US"/>
                      <m:t>logit</m:t>
                    </m:r>
                    <m:d>
                      <m:dPr>
                        <m:ctrlPr>
                          <a:rPr lang="en-US" i="1">
                            <a:latin typeface="Cambria Math" panose="02040503050406030204" pitchFamily="18" charset="0"/>
                          </a:rPr>
                        </m:ctrlPr>
                      </m:dPr>
                      <m:e>
                        <m:r>
                          <m:rPr>
                            <m:sty m:val="p"/>
                          </m:rPr>
                          <a:rPr lang="en-US">
                            <a:latin typeface="Cambria Math"/>
                          </a:rPr>
                          <m:t>dead</m:t>
                        </m:r>
                        <m:r>
                          <a:rPr lang="en-US">
                            <a:latin typeface="Cambria Math"/>
                          </a:rPr>
                          <m:t> </m:t>
                        </m:r>
                        <m:r>
                          <m:rPr>
                            <m:sty m:val="p"/>
                          </m:rPr>
                          <a:rPr lang="en-US">
                            <a:latin typeface="Cambria Math"/>
                          </a:rPr>
                          <m:t>after</m:t>
                        </m:r>
                        <m:r>
                          <a:rPr lang="en-US">
                            <a:latin typeface="Cambria Math"/>
                          </a:rPr>
                          <m:t> </m:t>
                        </m:r>
                        <m:r>
                          <m:rPr>
                            <m:sty m:val="p"/>
                          </m:rPr>
                          <a:rPr lang="en-US">
                            <a:latin typeface="Cambria Math"/>
                          </a:rPr>
                          <m:t>one</m:t>
                        </m:r>
                        <m:r>
                          <a:rPr lang="en-US">
                            <a:latin typeface="Cambria Math"/>
                          </a:rPr>
                          <m:t> </m:t>
                        </m:r>
                        <m:r>
                          <m:rPr>
                            <m:sty m:val="p"/>
                          </m:rPr>
                          <a:rPr lang="en-US">
                            <a:latin typeface="Cambria Math"/>
                          </a:rPr>
                          <m:t>year</m:t>
                        </m:r>
                      </m:e>
                    </m:d>
                    <m:r>
                      <a:rPr lang="en-US" i="1">
                        <a:latin typeface="Cambria Math"/>
                      </a:rPr>
                      <m:t>=−2.197225   </m:t>
                    </m:r>
                    <m:r>
                      <a:rPr lang="en-US" i="1">
                        <a:latin typeface="Cambria Math"/>
                      </a:rPr>
                      <m:t>+</m:t>
                    </m:r>
                    <m:r>
                      <a:rPr lang="en-US" i="1">
                        <a:latin typeface="Cambria Math"/>
                      </a:rPr>
                      <m:t>3.806662</m:t>
                    </m:r>
                    <m:r>
                      <a:rPr lang="en-US" i="1">
                        <a:latin typeface="Cambria Math"/>
                      </a:rPr>
                      <m:t>∗</m:t>
                    </m:r>
                    <m:r>
                      <m:rPr>
                        <m:sty m:val="p"/>
                      </m:rPr>
                      <a:rPr lang="en-US">
                        <a:latin typeface="Cambria Math"/>
                      </a:rPr>
                      <m:t>positive</m:t>
                    </m:r>
                    <m:r>
                      <a:rPr lang="en-US">
                        <a:latin typeface="Cambria Math"/>
                      </a:rPr>
                      <m:t> </m:t>
                    </m:r>
                    <m:r>
                      <m:rPr>
                        <m:sty m:val="p"/>
                      </m:rPr>
                      <a:rPr lang="en-US">
                        <a:latin typeface="Cambria Math"/>
                      </a:rPr>
                      <m:t>blood</m:t>
                    </m:r>
                    <m:r>
                      <a:rPr lang="en-US">
                        <a:latin typeface="Cambria Math"/>
                      </a:rPr>
                      <m:t> </m:t>
                    </m:r>
                    <m:r>
                      <m:rPr>
                        <m:sty m:val="p"/>
                      </m:rPr>
                      <a:rPr lang="en-US">
                        <a:latin typeface="Cambria Math"/>
                      </a:rPr>
                      <m:t>test</m:t>
                    </m:r>
                  </m:oMath>
                </a14:m>
                <a:endParaRPr lang="en-US" dirty="0"/>
              </a:p>
              <a:p>
                <a:endParaRPr lang="en-US" dirty="0"/>
              </a:p>
              <a:p>
                <a:r>
                  <a:rPr lang="en-US" dirty="0"/>
                  <a:t>Please appreciate that </a:t>
                </a:r>
                <a14:m>
                  <m:oMath xmlns:m="http://schemas.openxmlformats.org/officeDocument/2006/math">
                    <m:sSup>
                      <m:sSupPr>
                        <m:ctrlPr>
                          <a:rPr lang="en-US" i="1">
                            <a:solidFill>
                              <a:schemeClr val="dk1"/>
                            </a:solidFill>
                            <a:latin typeface="Cambria Math" panose="02040503050406030204" pitchFamily="18" charset="0"/>
                          </a:rPr>
                        </m:ctrlPr>
                      </m:sSupPr>
                      <m:e>
                        <m:r>
                          <a:rPr lang="en-US" i="1">
                            <a:solidFill>
                              <a:schemeClr val="dk1"/>
                            </a:solidFill>
                            <a:latin typeface="Cambria Math"/>
                          </a:rPr>
                          <m:t>𝑒</m:t>
                        </m:r>
                      </m:e>
                      <m:sup>
                        <m:r>
                          <a:rPr lang="en-US" i="1">
                            <a:solidFill>
                              <a:schemeClr val="dk1"/>
                            </a:solidFill>
                            <a:latin typeface="Cambria Math"/>
                          </a:rPr>
                          <m:t>3.806662</m:t>
                        </m:r>
                      </m:sup>
                    </m:sSup>
                  </m:oMath>
                </a14:m>
                <a:r>
                  <a:rPr lang="en-US" dirty="0"/>
                  <a:t> = 45</a:t>
                </a:r>
                <a:endParaRPr lang="en-US" dirty="0"/>
              </a:p>
              <a:p>
                <a:endParaRPr lang="nl-NL" dirty="0"/>
              </a:p>
            </p:txBody>
          </p:sp>
        </mc:Choice>
        <mc:Fallback>
          <p:sp>
            <p:nvSpPr>
              <p:cNvPr id="3" name="Text Placeholder 2"/>
              <p:cNvSpPr>
                <a:spLocks noGrp="1" noRot="1" noChangeAspect="1" noMove="1" noResize="1" noEditPoints="1" noAdjustHandles="1" noChangeArrowheads="1" noChangeShapeType="1" noTextEdit="1"/>
              </p:cNvSpPr>
              <p:nvPr>
                <p:ph type="body" sz="quarter" idx="13"/>
              </p:nvPr>
            </p:nvSpPr>
            <p:spPr>
              <a:xfrm>
                <a:off x="539552" y="3659840"/>
                <a:ext cx="8064896" cy="2505464"/>
              </a:xfrm>
              <a:blipFill rotWithShape="0">
                <a:blip r:embed="rId2"/>
                <a:stretch>
                  <a:fillRect l="-1664" t="-3163"/>
                </a:stretch>
              </a:blipFill>
            </p:spPr>
            <p:txBody>
              <a:bodyPr/>
              <a:lstStyle/>
              <a:p>
                <a:r>
                  <a:rPr lang="nl-NL">
                    <a:noFill/>
                  </a:rPr>
                  <a:t> </a:t>
                </a:r>
              </a:p>
            </p:txBody>
          </p:sp>
        </mc:Fallback>
      </mc:AlternateContent>
      <p:graphicFrame>
        <p:nvGraphicFramePr>
          <p:cNvPr id="4" name="Content Placeholder 4"/>
          <p:cNvGraphicFramePr>
            <a:graphicFrameLocks/>
          </p:cNvGraphicFramePr>
          <p:nvPr>
            <p:extLst>
              <p:ext uri="{D42A27DB-BD31-4B8C-83A1-F6EECF244321}">
                <p14:modId xmlns:p14="http://schemas.microsoft.com/office/powerpoint/2010/main" val="1486958740"/>
              </p:ext>
            </p:extLst>
          </p:nvPr>
        </p:nvGraphicFramePr>
        <p:xfrm>
          <a:off x="539550" y="1548000"/>
          <a:ext cx="8064900" cy="2021840"/>
        </p:xfrm>
        <a:graphic>
          <a:graphicData uri="http://schemas.openxmlformats.org/drawingml/2006/table">
            <a:tbl>
              <a:tblPr firstRow="1" bandRow="1">
                <a:tableStyleId>{5940675A-B579-460E-94D1-54222C63F5DA}</a:tableStyleId>
              </a:tblPr>
              <a:tblGrid>
                <a:gridCol w="2016225"/>
                <a:gridCol w="2016225"/>
                <a:gridCol w="2016225"/>
                <a:gridCol w="2016225"/>
              </a:tblGrid>
              <a:tr h="370840">
                <a:tc>
                  <a:txBody>
                    <a:bodyPr/>
                    <a:lstStyle/>
                    <a:p>
                      <a:endParaRPr lang="en-US" dirty="0"/>
                    </a:p>
                  </a:txBody>
                  <a:tcPr/>
                </a:tc>
                <a:tc>
                  <a:txBody>
                    <a:bodyPr/>
                    <a:lstStyle/>
                    <a:p>
                      <a:pPr algn="ctr"/>
                      <a:r>
                        <a:rPr lang="en-US" dirty="0" smtClean="0"/>
                        <a:t>Dead (one year)</a:t>
                      </a:r>
                      <a:endParaRPr lang="en-US" dirty="0"/>
                    </a:p>
                  </a:txBody>
                  <a:tcPr/>
                </a:tc>
                <a:tc>
                  <a:txBody>
                    <a:bodyPr/>
                    <a:lstStyle/>
                    <a:p>
                      <a:pPr algn="ctr"/>
                      <a:r>
                        <a:rPr lang="en-US" dirty="0" smtClean="0"/>
                        <a:t>Survived (one</a:t>
                      </a:r>
                      <a:r>
                        <a:rPr lang="en-US" baseline="0" dirty="0" smtClean="0"/>
                        <a:t> year)</a:t>
                      </a:r>
                      <a:endParaRPr lang="en-US" dirty="0"/>
                    </a:p>
                  </a:txBody>
                  <a:tcPr/>
                </a:tc>
                <a:tc>
                  <a:txBody>
                    <a:bodyPr/>
                    <a:lstStyle/>
                    <a:p>
                      <a:pPr algn="ctr"/>
                      <a:endParaRPr lang="en-US"/>
                    </a:p>
                  </a:txBody>
                  <a:tcPr/>
                </a:tc>
              </a:tr>
              <a:tr h="370840">
                <a:tc>
                  <a:txBody>
                    <a:bodyPr/>
                    <a:lstStyle/>
                    <a:p>
                      <a:r>
                        <a:rPr lang="en-US" dirty="0" smtClean="0"/>
                        <a:t>Positive blood </a:t>
                      </a:r>
                      <a:r>
                        <a:rPr lang="en-US" dirty="0" smtClean="0"/>
                        <a:t>test</a:t>
                      </a:r>
                    </a:p>
                    <a:p>
                      <a:r>
                        <a:rPr lang="en-US" dirty="0" smtClean="0"/>
                        <a:t>(blood</a:t>
                      </a:r>
                      <a:r>
                        <a:rPr lang="en-US" baseline="0" dirty="0" smtClean="0"/>
                        <a:t> value &gt; 20)</a:t>
                      </a:r>
                      <a:endParaRPr lang="en-US" dirty="0"/>
                    </a:p>
                  </a:txBody>
                  <a:tcPr/>
                </a:tc>
                <a:tc>
                  <a:txBody>
                    <a:bodyPr/>
                    <a:lstStyle/>
                    <a:p>
                      <a:pPr algn="ctr"/>
                      <a:r>
                        <a:rPr lang="en-US" dirty="0" smtClean="0"/>
                        <a:t>15</a:t>
                      </a:r>
                      <a:endParaRPr lang="en-US" dirty="0"/>
                    </a:p>
                  </a:txBody>
                  <a:tcPr/>
                </a:tc>
                <a:tc>
                  <a:txBody>
                    <a:bodyPr/>
                    <a:lstStyle/>
                    <a:p>
                      <a:pPr algn="ctr"/>
                      <a:r>
                        <a:rPr lang="en-US" dirty="0" smtClean="0"/>
                        <a:t>3</a:t>
                      </a:r>
                      <a:endParaRPr lang="en-US" dirty="0"/>
                    </a:p>
                  </a:txBody>
                  <a:tcPr/>
                </a:tc>
                <a:tc>
                  <a:txBody>
                    <a:bodyPr/>
                    <a:lstStyle/>
                    <a:p>
                      <a:pPr algn="ctr"/>
                      <a:r>
                        <a:rPr lang="en-US" dirty="0" smtClean="0"/>
                        <a:t>18</a:t>
                      </a:r>
                      <a:endParaRPr lang="en-US" dirty="0"/>
                    </a:p>
                  </a:txBody>
                  <a:tcPr/>
                </a:tc>
              </a:tr>
              <a:tr h="370840">
                <a:tc>
                  <a:txBody>
                    <a:bodyPr/>
                    <a:lstStyle/>
                    <a:p>
                      <a:r>
                        <a:rPr lang="en-US" dirty="0" smtClean="0"/>
                        <a:t>Negative blood </a:t>
                      </a:r>
                      <a:r>
                        <a:rPr lang="en-US" dirty="0" smtClean="0"/>
                        <a:t>test</a:t>
                      </a:r>
                    </a:p>
                    <a:p>
                      <a:r>
                        <a:rPr lang="en-US" dirty="0" smtClean="0"/>
                        <a:t>(blood value &lt;=</a:t>
                      </a:r>
                      <a:r>
                        <a:rPr lang="en-US" baseline="0" dirty="0" smtClean="0"/>
                        <a:t> 20)</a:t>
                      </a:r>
                      <a:endParaRPr lang="en-US" dirty="0"/>
                    </a:p>
                  </a:txBody>
                  <a:tcPr/>
                </a:tc>
                <a:tc>
                  <a:txBody>
                    <a:bodyPr/>
                    <a:lstStyle/>
                    <a:p>
                      <a:pPr algn="ctr"/>
                      <a:r>
                        <a:rPr lang="en-US" dirty="0" smtClean="0"/>
                        <a:t>2</a:t>
                      </a:r>
                      <a:endParaRPr lang="en-US" dirty="0"/>
                    </a:p>
                  </a:txBody>
                  <a:tcPr/>
                </a:tc>
                <a:tc>
                  <a:txBody>
                    <a:bodyPr/>
                    <a:lstStyle/>
                    <a:p>
                      <a:pPr algn="ctr"/>
                      <a:r>
                        <a:rPr lang="en-US" dirty="0" smtClean="0"/>
                        <a:t>18</a:t>
                      </a:r>
                      <a:endParaRPr lang="en-US" dirty="0"/>
                    </a:p>
                  </a:txBody>
                  <a:tcPr/>
                </a:tc>
                <a:tc>
                  <a:txBody>
                    <a:bodyPr/>
                    <a:lstStyle/>
                    <a:p>
                      <a:pPr algn="ctr"/>
                      <a:r>
                        <a:rPr lang="en-US" dirty="0" smtClean="0"/>
                        <a:t>20</a:t>
                      </a:r>
                      <a:endParaRPr lang="en-US" dirty="0"/>
                    </a:p>
                  </a:txBody>
                  <a:tcPr/>
                </a:tc>
              </a:tr>
              <a:tr h="370840">
                <a:tc>
                  <a:txBody>
                    <a:bodyPr/>
                    <a:lstStyle/>
                    <a:p>
                      <a:endParaRPr lang="en-US"/>
                    </a:p>
                  </a:txBody>
                  <a:tcPr/>
                </a:tc>
                <a:tc>
                  <a:txBody>
                    <a:bodyPr/>
                    <a:lstStyle/>
                    <a:p>
                      <a:pPr algn="ctr"/>
                      <a:r>
                        <a:rPr lang="en-US" dirty="0" smtClean="0"/>
                        <a:t>17</a:t>
                      </a:r>
                      <a:endParaRPr lang="en-US" dirty="0"/>
                    </a:p>
                  </a:txBody>
                  <a:tcPr/>
                </a:tc>
                <a:tc>
                  <a:txBody>
                    <a:bodyPr/>
                    <a:lstStyle/>
                    <a:p>
                      <a:pPr algn="ctr"/>
                      <a:r>
                        <a:rPr lang="en-US" dirty="0" smtClean="0"/>
                        <a:t>21</a:t>
                      </a:r>
                      <a:endParaRPr lang="en-US" dirty="0"/>
                    </a:p>
                  </a:txBody>
                  <a:tcPr/>
                </a:tc>
                <a:tc>
                  <a:txBody>
                    <a:bodyPr/>
                    <a:lstStyle/>
                    <a:p>
                      <a:pPr algn="ctr"/>
                      <a:r>
                        <a:rPr lang="en-US" dirty="0" smtClean="0"/>
                        <a:t>38</a:t>
                      </a:r>
                      <a:endParaRPr lang="en-US" dirty="0"/>
                    </a:p>
                  </a:txBody>
                  <a:tcPr/>
                </a:tc>
              </a:tr>
            </a:tbl>
          </a:graphicData>
        </a:graphic>
      </p:graphicFrame>
    </p:spTree>
    <p:extLst>
      <p:ext uri="{BB962C8B-B14F-4D97-AF65-F5344CB8AC3E}">
        <p14:creationId xmlns:p14="http://schemas.microsoft.com/office/powerpoint/2010/main" val="99593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nl-NL" dirty="0"/>
          </a:p>
        </p:txBody>
      </p:sp>
      <p:sp>
        <p:nvSpPr>
          <p:cNvPr id="3" name="Text Placeholder 2"/>
          <p:cNvSpPr>
            <a:spLocks noGrp="1"/>
          </p:cNvSpPr>
          <p:nvPr>
            <p:ph type="body" sz="quarter" idx="13"/>
          </p:nvPr>
        </p:nvSpPr>
        <p:spPr/>
        <p:txBody>
          <a:bodyPr/>
          <a:lstStyle/>
          <a:p>
            <a:r>
              <a:rPr lang="en-US" dirty="0" smtClean="0"/>
              <a:t>Clinical prediction model as risk model</a:t>
            </a:r>
          </a:p>
          <a:p>
            <a:pPr lvl="1"/>
            <a:r>
              <a:rPr lang="en-US" dirty="0" smtClean="0"/>
              <a:t>Risk estimates for the presence of a disease (diagnosis)</a:t>
            </a:r>
          </a:p>
          <a:p>
            <a:pPr lvl="1"/>
            <a:r>
              <a:rPr lang="en-US" dirty="0" smtClean="0"/>
              <a:t>Risk estimates for </a:t>
            </a:r>
            <a:r>
              <a:rPr lang="en-US" dirty="0"/>
              <a:t>an event in the future course of </a:t>
            </a:r>
            <a:r>
              <a:rPr lang="en-US" dirty="0" smtClean="0"/>
              <a:t>disease (prognosis)</a:t>
            </a:r>
          </a:p>
          <a:p>
            <a:pPr lvl="1"/>
            <a:endParaRPr lang="en-US" dirty="0"/>
          </a:p>
          <a:p>
            <a:r>
              <a:rPr lang="en-US" dirty="0" smtClean="0"/>
              <a:t>Several steps are required to develop a risk model</a:t>
            </a:r>
          </a:p>
          <a:p>
            <a:pPr marL="558900" lvl="1" indent="-342900">
              <a:buFont typeface="+mj-lt"/>
              <a:buAutoNum type="arabicPeriod"/>
            </a:pPr>
            <a:r>
              <a:rPr lang="en-US" dirty="0" smtClean="0"/>
              <a:t>Formulation </a:t>
            </a:r>
            <a:r>
              <a:rPr lang="en-US" dirty="0"/>
              <a:t>of the research </a:t>
            </a:r>
            <a:r>
              <a:rPr lang="en-US" dirty="0" smtClean="0"/>
              <a:t>question</a:t>
            </a:r>
          </a:p>
          <a:p>
            <a:pPr lvl="2"/>
            <a:r>
              <a:rPr lang="en-US" dirty="0" smtClean="0"/>
              <a:t>What is predicted, what do we know already, what patients?</a:t>
            </a:r>
          </a:p>
          <a:p>
            <a:pPr marL="558900" lvl="1" indent="-342900">
              <a:buFont typeface="+mj-lt"/>
              <a:buAutoNum type="arabicPeriod"/>
            </a:pPr>
            <a:r>
              <a:rPr lang="en-US" dirty="0"/>
              <a:t>I</a:t>
            </a:r>
            <a:r>
              <a:rPr lang="en-US" dirty="0" smtClean="0"/>
              <a:t>nitial data </a:t>
            </a:r>
            <a:r>
              <a:rPr lang="nl-NL" dirty="0" smtClean="0"/>
              <a:t>inspection</a:t>
            </a:r>
          </a:p>
          <a:p>
            <a:pPr marL="558900" lvl="1" indent="-342900">
              <a:buFont typeface="+mj-lt"/>
              <a:buAutoNum type="arabicPeriod"/>
            </a:pPr>
            <a:r>
              <a:rPr lang="en-US" dirty="0" smtClean="0"/>
              <a:t>Coding of variables, predictors and outcome</a:t>
            </a:r>
          </a:p>
          <a:p>
            <a:pPr marL="558900" lvl="1" indent="-342900">
              <a:buFont typeface="+mj-lt"/>
              <a:buAutoNum type="arabicPeriod"/>
            </a:pPr>
            <a:r>
              <a:rPr lang="en-US" dirty="0" smtClean="0"/>
              <a:t>Model specification</a:t>
            </a:r>
          </a:p>
          <a:p>
            <a:pPr marL="558900" lvl="1" indent="-342900">
              <a:buFont typeface="+mj-lt"/>
              <a:buAutoNum type="arabicPeriod"/>
            </a:pPr>
            <a:r>
              <a:rPr lang="en-US" dirty="0" smtClean="0"/>
              <a:t>Model estimation</a:t>
            </a:r>
          </a:p>
          <a:p>
            <a:pPr marL="558900" lvl="1" indent="-342900">
              <a:buFont typeface="+mj-lt"/>
              <a:buAutoNum type="arabicPeriod"/>
            </a:pPr>
            <a:r>
              <a:rPr lang="en-US" dirty="0" smtClean="0"/>
              <a:t>Evaluation of model performance</a:t>
            </a:r>
          </a:p>
          <a:p>
            <a:pPr marL="558900" lvl="1" indent="-342900">
              <a:buFont typeface="+mj-lt"/>
              <a:buAutoNum type="arabicPeriod"/>
            </a:pPr>
            <a:r>
              <a:rPr lang="en-US" dirty="0" smtClean="0"/>
              <a:t>Internal validation</a:t>
            </a:r>
          </a:p>
          <a:p>
            <a:pPr marL="558900" lvl="1" indent="-342900">
              <a:buFont typeface="+mj-lt"/>
              <a:buAutoNum type="arabicPeriod"/>
            </a:pPr>
            <a:r>
              <a:rPr lang="en-US" dirty="0" smtClean="0"/>
              <a:t>External validation </a:t>
            </a:r>
          </a:p>
          <a:p>
            <a:pPr marL="558900" lvl="1" indent="-342900">
              <a:buFont typeface="+mj-lt"/>
              <a:buAutoNum type="arabicPeriod"/>
            </a:pPr>
            <a:r>
              <a:rPr lang="en-US" dirty="0" smtClean="0"/>
              <a:t>Model presentation</a:t>
            </a:r>
          </a:p>
          <a:p>
            <a:pPr lvl="1"/>
            <a:endParaRPr lang="nl-NL" dirty="0"/>
          </a:p>
        </p:txBody>
      </p:sp>
      <p:sp>
        <p:nvSpPr>
          <p:cNvPr id="4" name="TextBox 3"/>
          <p:cNvSpPr txBox="1"/>
          <p:nvPr/>
        </p:nvSpPr>
        <p:spPr>
          <a:xfrm>
            <a:off x="666206" y="6165304"/>
            <a:ext cx="6557554" cy="430887"/>
          </a:xfrm>
          <a:prstGeom prst="rect">
            <a:avLst/>
          </a:prstGeom>
          <a:noFill/>
        </p:spPr>
        <p:txBody>
          <a:bodyPr wrap="square" rtlCol="0">
            <a:spAutoFit/>
          </a:bodyPr>
          <a:lstStyle/>
          <a:p>
            <a:r>
              <a:rPr lang="en-US" sz="1100" dirty="0" err="1" smtClean="0"/>
              <a:t>Steyerberg</a:t>
            </a:r>
            <a:r>
              <a:rPr lang="en-US" sz="1100" dirty="0" smtClean="0"/>
              <a:t>, E., and </a:t>
            </a:r>
            <a:r>
              <a:rPr lang="en-US" sz="1100" dirty="0" err="1" smtClean="0"/>
              <a:t>Vergouwe</a:t>
            </a:r>
            <a:r>
              <a:rPr lang="en-US" sz="1100" dirty="0" smtClean="0"/>
              <a:t>, Y. (2014) . Towards better clinical prediction models: seven steps for development and an </a:t>
            </a:r>
            <a:r>
              <a:rPr lang="en-US" sz="1100" dirty="0" err="1" smtClean="0"/>
              <a:t>ABCD</a:t>
            </a:r>
            <a:r>
              <a:rPr lang="en-US" sz="1100" dirty="0" smtClean="0"/>
              <a:t> for validation, </a:t>
            </a:r>
            <a:r>
              <a:rPr lang="en-US" sz="1100" i="1" dirty="0"/>
              <a:t>European Heart Journal (2014) 35</a:t>
            </a:r>
            <a:r>
              <a:rPr lang="en-US" sz="1100" dirty="0"/>
              <a:t>, 1925–1931</a:t>
            </a:r>
            <a:endParaRPr lang="nl-NL" sz="1100" dirty="0"/>
          </a:p>
        </p:txBody>
      </p:sp>
    </p:spTree>
    <p:extLst>
      <p:ext uri="{BB962C8B-B14F-4D97-AF65-F5344CB8AC3E}">
        <p14:creationId xmlns:p14="http://schemas.microsoft.com/office/powerpoint/2010/main" val="1353568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Exercise of today</a:t>
            </a:r>
            <a:endParaRPr lang="nl-NL" dirty="0"/>
          </a:p>
        </p:txBody>
      </p:sp>
      <p:sp>
        <p:nvSpPr>
          <p:cNvPr id="3" name="Text Placeholder 2"/>
          <p:cNvSpPr>
            <a:spLocks noGrp="1"/>
          </p:cNvSpPr>
          <p:nvPr>
            <p:ph type="body" sz="quarter" idx="13"/>
          </p:nvPr>
        </p:nvSpPr>
        <p:spPr/>
        <p:txBody>
          <a:bodyPr/>
          <a:lstStyle/>
          <a:p>
            <a:r>
              <a:rPr lang="en-US" dirty="0"/>
              <a:t>Estimate risk of dead within one year </a:t>
            </a:r>
            <a:r>
              <a:rPr lang="en-US" dirty="0" smtClean="0"/>
              <a:t>for </a:t>
            </a:r>
            <a:r>
              <a:rPr lang="en-US" dirty="0"/>
              <a:t>chronic heart failure (CHF) patients from a clinical baseline </a:t>
            </a:r>
          </a:p>
          <a:p>
            <a:r>
              <a:rPr lang="en-US" dirty="0"/>
              <a:t>Risk = probability of the occurrence of an event within a pre-defined follow-up time</a:t>
            </a:r>
          </a:p>
          <a:p>
            <a:endParaRPr lang="en-US" dirty="0"/>
          </a:p>
          <a:p>
            <a:r>
              <a:rPr lang="en-US" dirty="0"/>
              <a:t>Use logistic regression </a:t>
            </a:r>
          </a:p>
          <a:p>
            <a:pPr lvl="1"/>
            <a:r>
              <a:rPr lang="en-US" dirty="0"/>
              <a:t>Binary outcome: </a:t>
            </a:r>
            <a:r>
              <a:rPr lang="en-US" dirty="0" err="1"/>
              <a:t>1Y</a:t>
            </a:r>
            <a:r>
              <a:rPr lang="en-US" dirty="0"/>
              <a:t>-dead</a:t>
            </a:r>
          </a:p>
          <a:p>
            <a:pPr lvl="1"/>
            <a:r>
              <a:rPr lang="en-US" dirty="0"/>
              <a:t>Predictors: demographics, vital signs, lab </a:t>
            </a:r>
            <a:r>
              <a:rPr lang="en-US" dirty="0" smtClean="0"/>
              <a:t>values (blood markers), self-reported </a:t>
            </a:r>
            <a:r>
              <a:rPr lang="en-US" dirty="0" err="1" smtClean="0"/>
              <a:t>QoL</a:t>
            </a:r>
            <a:endParaRPr lang="en-US" dirty="0"/>
          </a:p>
          <a:p>
            <a:pPr lvl="1"/>
            <a:r>
              <a:rPr lang="en-US" dirty="0" smtClean="0"/>
              <a:t>Moment: baseline (e.g., at discharge after acute HF episode)</a:t>
            </a:r>
          </a:p>
          <a:p>
            <a:pPr lvl="1"/>
            <a:endParaRPr lang="en-US" dirty="0"/>
          </a:p>
          <a:p>
            <a:r>
              <a:rPr lang="en-US" dirty="0"/>
              <a:t>Data set used: </a:t>
            </a:r>
            <a:endParaRPr lang="en-US" dirty="0" smtClean="0"/>
          </a:p>
          <a:p>
            <a:pPr lvl="1"/>
            <a:r>
              <a:rPr lang="en-US" dirty="0" smtClean="0"/>
              <a:t>An </a:t>
            </a:r>
            <a:r>
              <a:rPr lang="en-US" dirty="0" err="1"/>
              <a:t>ETL</a:t>
            </a:r>
            <a:r>
              <a:rPr lang="en-US" dirty="0"/>
              <a:t> merge of CHF patients</a:t>
            </a:r>
          </a:p>
          <a:p>
            <a:pPr lvl="2"/>
            <a:r>
              <a:rPr lang="en-US" dirty="0"/>
              <a:t>Outpatient clinic in Hull</a:t>
            </a:r>
          </a:p>
          <a:p>
            <a:pPr lvl="2"/>
            <a:r>
              <a:rPr lang="en-US" dirty="0"/>
              <a:t>TEN-HMS </a:t>
            </a:r>
            <a:r>
              <a:rPr lang="en-US" dirty="0" err="1"/>
              <a:t>RCT</a:t>
            </a:r>
            <a:r>
              <a:rPr lang="en-US" dirty="0"/>
              <a:t> </a:t>
            </a:r>
          </a:p>
          <a:p>
            <a:pPr lvl="2"/>
            <a:r>
              <a:rPr lang="en-US" dirty="0" err="1"/>
              <a:t>HartMotief</a:t>
            </a:r>
            <a:r>
              <a:rPr lang="en-US" dirty="0"/>
              <a:t> </a:t>
            </a:r>
            <a:r>
              <a:rPr lang="en-US" dirty="0" err="1"/>
              <a:t>RCT</a:t>
            </a:r>
            <a:endParaRPr lang="en-US" dirty="0"/>
          </a:p>
          <a:p>
            <a:pPr lvl="1"/>
            <a:r>
              <a:rPr lang="en-US" dirty="0"/>
              <a:t>7,488 patients (5870, 75% survived / 1618, 22% died within one year)</a:t>
            </a:r>
          </a:p>
          <a:p>
            <a:pPr lvl="1"/>
            <a:r>
              <a:rPr lang="en-US" dirty="0"/>
              <a:t>7077 (95%) on usual care – 411 (5%) on telehealth</a:t>
            </a:r>
          </a:p>
          <a:p>
            <a:pPr lvl="1"/>
            <a:endParaRPr lang="en-US" dirty="0"/>
          </a:p>
          <a:p>
            <a:endParaRPr lang="nl-NL" dirty="0"/>
          </a:p>
        </p:txBody>
      </p:sp>
    </p:spTree>
    <p:extLst>
      <p:ext uri="{BB962C8B-B14F-4D97-AF65-F5344CB8AC3E}">
        <p14:creationId xmlns:p14="http://schemas.microsoft.com/office/powerpoint/2010/main" val="994005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Excerpt from CSV file</a:t>
            </a:r>
            <a:endParaRPr lang="nl-NL" dirty="0"/>
          </a:p>
        </p:txBody>
      </p:sp>
      <p:sp>
        <p:nvSpPr>
          <p:cNvPr id="3" name="Text Placeholder 2"/>
          <p:cNvSpPr>
            <a:spLocks noGrp="1"/>
          </p:cNvSpPr>
          <p:nvPr>
            <p:ph type="body" sz="quarter" idx="13"/>
          </p:nvPr>
        </p:nvSpPr>
        <p:spPr/>
        <p:txBody>
          <a:bodyPr/>
          <a:lstStyle/>
          <a:p>
            <a:pPr marL="0" indent="0">
              <a:buNone/>
            </a:pPr>
            <a:r>
              <a:rPr lang="en-US" sz="1100" dirty="0" smtClean="0">
                <a:latin typeface="Courier New" pitchFamily="49" charset="0"/>
                <a:cs typeface="Courier New" pitchFamily="49" charset="0"/>
              </a:rPr>
              <a:t>Case,Source,ID,Country,Date,Year,Gender,Motiva,Dead,Alive,Age,Height,Weight,SysBP,DiaBP,Pulse,NTproBNP,Creatinine,Hemoglobin,Glucose,QoL</a:t>
            </a:r>
            <a:endParaRPr lang="en-US" sz="1100" dirty="0">
              <a:latin typeface="Courier New" pitchFamily="49" charset="0"/>
              <a:cs typeface="Courier New" pitchFamily="49" charset="0"/>
            </a:endParaRPr>
          </a:p>
          <a:p>
            <a:pPr marL="0" indent="0">
              <a:buNone/>
            </a:pPr>
            <a:r>
              <a:rPr lang="en-US" sz="1100" dirty="0" err="1">
                <a:latin typeface="Courier New" pitchFamily="49" charset="0"/>
                <a:cs typeface="Courier New" pitchFamily="49" charset="0"/>
              </a:rPr>
              <a:t>1,TENHMS,DE.101,DE,11</a:t>
            </a:r>
            <a:r>
              <a:rPr lang="en-US" sz="1100" dirty="0">
                <a:latin typeface="Courier New" pitchFamily="49" charset="0"/>
                <a:cs typeface="Courier New" pitchFamily="49" charset="0"/>
              </a:rPr>
              <a:t>-07-2000,2000,0,0,1,0,61,175,68,90,58, , , ,13, ,3</a:t>
            </a:r>
          </a:p>
          <a:p>
            <a:pPr marL="0" indent="0">
              <a:buNone/>
            </a:pPr>
            <a:r>
              <a:rPr lang="en-US" sz="1100" dirty="0" err="1">
                <a:latin typeface="Courier New" pitchFamily="49" charset="0"/>
                <a:cs typeface="Courier New" pitchFamily="49" charset="0"/>
              </a:rPr>
              <a:t>2,TENHMS,DE.102,DE,02</a:t>
            </a:r>
            <a:r>
              <a:rPr lang="en-US" sz="1100" dirty="0">
                <a:latin typeface="Courier New" pitchFamily="49" charset="0"/>
                <a:cs typeface="Courier New" pitchFamily="49" charset="0"/>
              </a:rPr>
              <a:t>-08-2000,2000,0,0,0,1,85,165,67,110,70, , , ,14.7, ,3</a:t>
            </a:r>
          </a:p>
          <a:p>
            <a:pPr marL="0" indent="0">
              <a:buNone/>
            </a:pPr>
            <a:r>
              <a:rPr lang="en-US" sz="1100" dirty="0" err="1">
                <a:latin typeface="Courier New" pitchFamily="49" charset="0"/>
                <a:cs typeface="Courier New" pitchFamily="49" charset="0"/>
              </a:rPr>
              <a:t>3,TENHMS,DE.103,DE,02</a:t>
            </a:r>
            <a:r>
              <a:rPr lang="en-US" sz="1100" dirty="0">
                <a:latin typeface="Courier New" pitchFamily="49" charset="0"/>
                <a:cs typeface="Courier New" pitchFamily="49" charset="0"/>
              </a:rPr>
              <a:t>-08-2000,2000,0,0,0,1,75,180,81,122,78, , , ,10.9, ,2</a:t>
            </a:r>
          </a:p>
          <a:p>
            <a:pPr marL="0" indent="0">
              <a:buNone/>
            </a:pPr>
            <a:r>
              <a:rPr lang="en-US" sz="1100" dirty="0" err="1">
                <a:latin typeface="Courier New" pitchFamily="49" charset="0"/>
                <a:cs typeface="Courier New" pitchFamily="49" charset="0"/>
              </a:rPr>
              <a:t>4,TENHMS,DE.104,DE,31</a:t>
            </a:r>
            <a:r>
              <a:rPr lang="en-US" sz="1100" dirty="0">
                <a:latin typeface="Courier New" pitchFamily="49" charset="0"/>
                <a:cs typeface="Courier New" pitchFamily="49" charset="0"/>
              </a:rPr>
              <a:t>-08-2000,2000,0,1,0,1,56,178,90,112,68, , , ,13.9, ,5</a:t>
            </a:r>
          </a:p>
          <a:p>
            <a:pPr marL="0" indent="0">
              <a:buNone/>
            </a:pPr>
            <a:r>
              <a:rPr lang="en-US" sz="1100" dirty="0" err="1">
                <a:latin typeface="Courier New" pitchFamily="49" charset="0"/>
                <a:cs typeface="Courier New" pitchFamily="49" charset="0"/>
              </a:rPr>
              <a:t>5,TENHMS,DE.105,DE,29</a:t>
            </a:r>
            <a:r>
              <a:rPr lang="en-US" sz="1100" dirty="0">
                <a:latin typeface="Courier New" pitchFamily="49" charset="0"/>
                <a:cs typeface="Courier New" pitchFamily="49" charset="0"/>
              </a:rPr>
              <a:t>-08-2000,2000,0,1,0,1,69,174,88,100,75, , , ,15.5, ,1</a:t>
            </a:r>
          </a:p>
          <a:p>
            <a:pPr marL="0" indent="0">
              <a:buNone/>
            </a:pPr>
            <a:r>
              <a:rPr lang="en-US" sz="1100" dirty="0" err="1">
                <a:latin typeface="Courier New" pitchFamily="49" charset="0"/>
                <a:cs typeface="Courier New" pitchFamily="49" charset="0"/>
              </a:rPr>
              <a:t>6,TENHMS,DE.106,DE,20</a:t>
            </a:r>
            <a:r>
              <a:rPr lang="en-US" sz="1100" dirty="0">
                <a:latin typeface="Courier New" pitchFamily="49" charset="0"/>
                <a:cs typeface="Courier New" pitchFamily="49" charset="0"/>
              </a:rPr>
              <a:t>-09-2000,2000,0,0,0,1,54,160,68,100,70, ,279.7,1,13.9, ,2</a:t>
            </a: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a:t>
            </a:r>
          </a:p>
          <a:p>
            <a:pPr marL="0" indent="0">
              <a:buNone/>
            </a:pPr>
            <a:r>
              <a:rPr lang="en-US" sz="1100" dirty="0" err="1">
                <a:latin typeface="Courier New" pitchFamily="49" charset="0"/>
                <a:cs typeface="Courier New" pitchFamily="49" charset="0"/>
              </a:rPr>
              <a:t>414,Hull,65,GB,17</a:t>
            </a:r>
            <a:r>
              <a:rPr lang="en-US" sz="1100" dirty="0">
                <a:latin typeface="Courier New" pitchFamily="49" charset="0"/>
                <a:cs typeface="Courier New" pitchFamily="49" charset="0"/>
              </a:rPr>
              <a:t>-08-2009,2009,0,0,0,1,76.67077344, , , , , , ,1.2, ,4.8, </a:t>
            </a:r>
          </a:p>
          <a:p>
            <a:pPr marL="0" indent="0">
              <a:buNone/>
            </a:pPr>
            <a:r>
              <a:rPr lang="en-US" sz="1100" dirty="0" err="1">
                <a:latin typeface="Courier New" pitchFamily="49" charset="0"/>
                <a:cs typeface="Courier New" pitchFamily="49" charset="0"/>
              </a:rPr>
              <a:t>415,Hull,66,GB,05</a:t>
            </a:r>
            <a:r>
              <a:rPr lang="en-US" sz="1100" dirty="0">
                <a:latin typeface="Courier New" pitchFamily="49" charset="0"/>
                <a:cs typeface="Courier New" pitchFamily="49" charset="0"/>
              </a:rPr>
              <a:t>-06-2000,2000,1,0,1,0,79.4715948, , , , , , ,1.2,11.1, , </a:t>
            </a:r>
          </a:p>
          <a:p>
            <a:pPr marL="0" indent="0">
              <a:buNone/>
            </a:pPr>
            <a:r>
              <a:rPr lang="en-US" sz="1100" dirty="0">
                <a:latin typeface="Courier New" pitchFamily="49" charset="0"/>
                <a:cs typeface="Courier New" pitchFamily="49" charset="0"/>
              </a:rPr>
              <a:t>416,Hull,67,GB,27-03-2007,2007,0,0,1,0,76.76659822,176,70.4,110,65,82,1530.7,1.1,11.6,5.3,4</a:t>
            </a:r>
          </a:p>
          <a:p>
            <a:pPr marL="0" indent="0">
              <a:buNone/>
            </a:pPr>
            <a:r>
              <a:rPr lang="en-US" sz="1100" dirty="0">
                <a:latin typeface="Courier New" pitchFamily="49" charset="0"/>
                <a:cs typeface="Courier New" pitchFamily="49" charset="0"/>
              </a:rPr>
              <a:t>417,Hull,68,GB,02-02-2010,2010,1,0,0,1,77.23750856,167,64.1,110,60,92,3137.5,1.3,13.3,4.4,4</a:t>
            </a: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7485,HartMotief,18-043,NL,14-06-2006,2006,1,0,0,1,64.1615332,163,93,0,0,60,525.4,.8,13.2, , </a:t>
            </a:r>
          </a:p>
          <a:p>
            <a:pPr marL="0" indent="0">
              <a:buNone/>
            </a:pPr>
            <a:r>
              <a:rPr lang="en-US" sz="1100" dirty="0">
                <a:latin typeface="Courier New" pitchFamily="49" charset="0"/>
                <a:cs typeface="Courier New" pitchFamily="49" charset="0"/>
              </a:rPr>
              <a:t>7486,HartMotief,18-044,NL,12-06-2006,2006,0,0,0,1,72.88706366,170,70,110,70,64,720.3,1.2,15, , </a:t>
            </a:r>
          </a:p>
          <a:p>
            <a:pPr marL="0" indent="0">
              <a:buNone/>
            </a:pPr>
            <a:r>
              <a:rPr lang="en-US" sz="1100" dirty="0">
                <a:latin typeface="Courier New" pitchFamily="49" charset="0"/>
                <a:cs typeface="Courier New" pitchFamily="49" charset="0"/>
              </a:rPr>
              <a:t>7487,HartMotief,18-045,NL,11-07-2006,2006,0,0,0,1,48.14236824,178,75,100,60,68,500,.9,15.1, , </a:t>
            </a:r>
          </a:p>
          <a:p>
            <a:pPr marL="0" indent="0">
              <a:buNone/>
            </a:pPr>
            <a:r>
              <a:rPr lang="en-US" sz="1100" dirty="0">
                <a:latin typeface="Courier New" pitchFamily="49" charset="0"/>
                <a:cs typeface="Courier New" pitchFamily="49" charset="0"/>
              </a:rPr>
              <a:t>7488,HartMotief,18-046,NL,19-06-2006,2006,0,1,0,1,45.908282,176,104,110,70,88,43.2,.9,14.5, ,</a:t>
            </a:r>
          </a:p>
          <a:p>
            <a:endParaRPr lang="nl-NL" sz="1100" dirty="0"/>
          </a:p>
        </p:txBody>
      </p:sp>
    </p:spTree>
    <p:extLst>
      <p:ext uri="{BB962C8B-B14F-4D97-AF65-F5344CB8AC3E}">
        <p14:creationId xmlns:p14="http://schemas.microsoft.com/office/powerpoint/2010/main" val="11067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3967066854"/>
              </p:ext>
            </p:extLst>
          </p:nvPr>
        </p:nvGraphicFramePr>
        <p:xfrm>
          <a:off x="731583" y="341925"/>
          <a:ext cx="8250382" cy="6015462"/>
        </p:xfrm>
        <a:graphic>
          <a:graphicData uri="http://schemas.openxmlformats.org/drawingml/2006/table">
            <a:tbl>
              <a:tblPr firstRow="1" firstCol="1" bandRow="1">
                <a:tableStyleId>{68D230F3-CF80-4859-8CE7-A43EE81993B5}</a:tableStyleId>
              </a:tblPr>
              <a:tblGrid>
                <a:gridCol w="899329"/>
                <a:gridCol w="5319474"/>
                <a:gridCol w="1008036"/>
                <a:gridCol w="1023543"/>
              </a:tblGrid>
              <a:tr h="97431">
                <a:tc>
                  <a:txBody>
                    <a:bodyPr/>
                    <a:lstStyle/>
                    <a:p>
                      <a:pPr marL="0" marR="0">
                        <a:lnSpc>
                          <a:spcPct val="115000"/>
                        </a:lnSpc>
                        <a:spcBef>
                          <a:spcPts val="0"/>
                        </a:spcBef>
                        <a:spcAft>
                          <a:spcPts val="0"/>
                        </a:spcAft>
                      </a:pPr>
                      <a:r>
                        <a:rPr lang="en-US" sz="1200" dirty="0">
                          <a:effectLst/>
                        </a:rPr>
                        <a:t>Variable name</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Description</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Scale</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Unit </a:t>
                      </a:r>
                      <a:endParaRPr lang="en-US" sz="1200" dirty="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smtClean="0">
                          <a:effectLst/>
                        </a:rPr>
                        <a:t>Case</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Case number</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nominal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smtClean="0">
                          <a:effectLst/>
                        </a:rPr>
                        <a:t>Source</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Data source: TENHMS, Hull, </a:t>
                      </a:r>
                      <a:r>
                        <a:rPr lang="en-US" sz="1200" dirty="0" err="1">
                          <a:effectLst/>
                        </a:rPr>
                        <a:t>HartMotief</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nominal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a:effectLst/>
                        </a:rPr>
                        <a:t>ID</a:t>
                      </a:r>
                      <a:endParaRPr lang="en-US" sz="1200" b="0" i="1">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De-identified unique patient number</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nominal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a:effectLst/>
                        </a:rPr>
                        <a:t>C</a:t>
                      </a:r>
                      <a:r>
                        <a:rPr lang="en-US" sz="1200" b="0" i="1" dirty="0" smtClean="0">
                          <a:effectLst/>
                        </a:rPr>
                        <a:t>ountry</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Country of patient: DE, GB, NL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nominal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4659" marR="34659" marT="0" marB="0"/>
                </a:tc>
              </a:tr>
              <a:tr h="237314">
                <a:tc>
                  <a:txBody>
                    <a:bodyPr/>
                    <a:lstStyle/>
                    <a:p>
                      <a:pPr marL="0" marR="0">
                        <a:lnSpc>
                          <a:spcPct val="115000"/>
                        </a:lnSpc>
                        <a:spcBef>
                          <a:spcPts val="0"/>
                        </a:spcBef>
                        <a:spcAft>
                          <a:spcPts val="0"/>
                        </a:spcAft>
                      </a:pPr>
                      <a:r>
                        <a:rPr lang="en-US" sz="1200" b="0" i="1" dirty="0" smtClean="0">
                          <a:effectLst/>
                        </a:rPr>
                        <a:t>Date</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Date of measurement (entry, enrollment)</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smtClean="0">
                          <a:effectLst/>
                        </a:rPr>
                        <a:t>date</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err="1">
                          <a:effectLst/>
                        </a:rPr>
                        <a:t>n.a</a:t>
                      </a:r>
                      <a:r>
                        <a:rPr lang="en-US" sz="1200" dirty="0">
                          <a:effectLst/>
                        </a:rPr>
                        <a:t>.</a:t>
                      </a:r>
                      <a:endParaRPr lang="en-US" sz="1200" dirty="0">
                        <a:effectLst/>
                        <a:latin typeface="Calibri"/>
                        <a:ea typeface="Calibri"/>
                        <a:cs typeface="Times New Roman"/>
                      </a:endParaRPr>
                    </a:p>
                  </a:txBody>
                  <a:tcPr marL="34659" marR="34659" marT="0" marB="0"/>
                </a:tc>
              </a:tr>
              <a:tr h="237314">
                <a:tc>
                  <a:txBody>
                    <a:bodyPr/>
                    <a:lstStyle/>
                    <a:p>
                      <a:pPr marL="0" marR="0">
                        <a:lnSpc>
                          <a:spcPct val="115000"/>
                        </a:lnSpc>
                        <a:spcBef>
                          <a:spcPts val="0"/>
                        </a:spcBef>
                        <a:spcAft>
                          <a:spcPts val="0"/>
                        </a:spcAft>
                      </a:pPr>
                      <a:r>
                        <a:rPr lang="en-US" sz="1200" b="0" i="1" dirty="0" smtClean="0">
                          <a:effectLst/>
                        </a:rPr>
                        <a:t>Dead</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Specifies whether patient had died after one year follow-up</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binary</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4659" marR="34659" marT="0" marB="0"/>
                </a:tc>
              </a:tr>
              <a:tr h="237314">
                <a:tc>
                  <a:txBody>
                    <a:bodyPr/>
                    <a:lstStyle/>
                    <a:p>
                      <a:pPr marL="0" marR="0">
                        <a:lnSpc>
                          <a:spcPct val="115000"/>
                        </a:lnSpc>
                        <a:spcBef>
                          <a:spcPts val="0"/>
                        </a:spcBef>
                        <a:spcAft>
                          <a:spcPts val="0"/>
                        </a:spcAft>
                      </a:pPr>
                      <a:r>
                        <a:rPr lang="en-US" sz="1200" b="0" i="1" dirty="0" smtClean="0">
                          <a:effectLst/>
                        </a:rPr>
                        <a:t>Alive</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Specified whether patient had </a:t>
                      </a:r>
                      <a:r>
                        <a:rPr lang="en-US" sz="1200" dirty="0" smtClean="0">
                          <a:effectLst/>
                        </a:rPr>
                        <a:t>survived</a:t>
                      </a:r>
                      <a:r>
                        <a:rPr lang="en-US" sz="1200" baseline="0" dirty="0" smtClean="0">
                          <a:effectLst/>
                        </a:rPr>
                        <a:t> </a:t>
                      </a:r>
                      <a:r>
                        <a:rPr lang="en-US" sz="1200" dirty="0" smtClean="0">
                          <a:effectLst/>
                        </a:rPr>
                        <a:t>(was </a:t>
                      </a:r>
                      <a:r>
                        <a:rPr lang="en-US" sz="1200" dirty="0">
                          <a:effectLst/>
                        </a:rPr>
                        <a:t>still alive) after one year </a:t>
                      </a:r>
                      <a:r>
                        <a:rPr lang="en-US" sz="1200" dirty="0" smtClean="0">
                          <a:effectLst/>
                        </a:rPr>
                        <a:t>follow-up </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binary</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err="1">
                          <a:effectLst/>
                        </a:rPr>
                        <a:t>n.a</a:t>
                      </a:r>
                      <a:r>
                        <a:rPr lang="en-US" sz="1200" dirty="0">
                          <a:effectLst/>
                        </a:rPr>
                        <a:t>.</a:t>
                      </a:r>
                      <a:endParaRPr lang="en-US" sz="1200" dirty="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a:effectLst/>
                        </a:rPr>
                        <a:t>Y</a:t>
                      </a:r>
                      <a:r>
                        <a:rPr lang="en-US" sz="1200" b="0" i="1" dirty="0" smtClean="0">
                          <a:effectLst/>
                        </a:rPr>
                        <a:t>ear</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Year of measurement</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ordinal</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err="1">
                          <a:effectLst/>
                        </a:rPr>
                        <a:t>n.a</a:t>
                      </a:r>
                      <a:r>
                        <a:rPr lang="en-US" sz="1200" dirty="0">
                          <a:effectLst/>
                        </a:rPr>
                        <a:t>.</a:t>
                      </a:r>
                      <a:endParaRPr lang="en-US" sz="1200" dirty="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a:effectLst/>
                        </a:rPr>
                        <a:t>G</a:t>
                      </a:r>
                      <a:r>
                        <a:rPr lang="en-US" sz="1200" b="0" i="1" dirty="0" smtClean="0">
                          <a:effectLst/>
                        </a:rPr>
                        <a:t>ender</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Gender of patient</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binary</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4659" marR="34659" marT="0" marB="0"/>
                </a:tc>
              </a:tr>
              <a:tr h="194862">
                <a:tc>
                  <a:txBody>
                    <a:bodyPr/>
                    <a:lstStyle/>
                    <a:p>
                      <a:pPr marL="0" marR="0">
                        <a:lnSpc>
                          <a:spcPct val="115000"/>
                        </a:lnSpc>
                        <a:spcBef>
                          <a:spcPts val="0"/>
                        </a:spcBef>
                        <a:spcAft>
                          <a:spcPts val="0"/>
                        </a:spcAft>
                      </a:pPr>
                      <a:r>
                        <a:rPr lang="en-US" sz="1200" b="0" i="1" dirty="0" smtClean="0">
                          <a:effectLst/>
                        </a:rPr>
                        <a:t>Motiva</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Specifies whether patient received telehealth (e.g., Motiva) or only standard care</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binary</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a:effectLst/>
                        </a:rPr>
                        <a:t>A</a:t>
                      </a:r>
                      <a:r>
                        <a:rPr lang="en-US" sz="1200" b="0" i="1" dirty="0" smtClean="0">
                          <a:effectLst/>
                        </a:rPr>
                        <a:t>ge</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Age of patient at baseline</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ordinal</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years</a:t>
                      </a:r>
                      <a:endParaRPr lang="en-US" sz="1200" dirty="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a:effectLst/>
                        </a:rPr>
                        <a:t>H</a:t>
                      </a:r>
                      <a:r>
                        <a:rPr lang="en-US" sz="1200" b="0" i="1" dirty="0" smtClean="0">
                          <a:effectLst/>
                        </a:rPr>
                        <a:t>eight</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Height of patient at baseline</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interval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cm</a:t>
                      </a:r>
                      <a:endParaRPr lang="en-US" sz="120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a:effectLst/>
                        </a:rPr>
                        <a:t>W</a:t>
                      </a:r>
                      <a:r>
                        <a:rPr lang="en-US" sz="1200" b="0" i="1" dirty="0" smtClean="0">
                          <a:effectLst/>
                        </a:rPr>
                        <a:t>eight</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Weight of patient at baseline</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interval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kilograms</a:t>
                      </a:r>
                      <a:endParaRPr lang="en-US" sz="120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err="1" smtClean="0">
                          <a:effectLst/>
                        </a:rPr>
                        <a:t>SysBP</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Measured systolic blood pressure of patient at rest</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interval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mmHg</a:t>
                      </a:r>
                      <a:endParaRPr lang="en-US" sz="1200">
                        <a:effectLst/>
                        <a:latin typeface="Calibri"/>
                        <a:ea typeface="Calibri"/>
                        <a:cs typeface="Times New Roman"/>
                      </a:endParaRPr>
                    </a:p>
                  </a:txBody>
                  <a:tcPr marL="34659" marR="34659" marT="0" marB="0"/>
                </a:tc>
              </a:tr>
              <a:tr h="97431">
                <a:tc>
                  <a:txBody>
                    <a:bodyPr/>
                    <a:lstStyle/>
                    <a:p>
                      <a:pPr marL="0" marR="0">
                        <a:lnSpc>
                          <a:spcPct val="115000"/>
                        </a:lnSpc>
                        <a:spcBef>
                          <a:spcPts val="0"/>
                        </a:spcBef>
                        <a:spcAft>
                          <a:spcPts val="0"/>
                        </a:spcAft>
                      </a:pPr>
                      <a:r>
                        <a:rPr lang="en-US" sz="1200" b="0" i="1" dirty="0" err="1" smtClean="0">
                          <a:effectLst/>
                        </a:rPr>
                        <a:t>DiaBP</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Measured diastolic blood pressure of patient at rest</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interval</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mmHg</a:t>
                      </a:r>
                      <a:endParaRPr lang="en-US" sz="1200">
                        <a:effectLst/>
                        <a:latin typeface="Calibri"/>
                        <a:ea typeface="Calibri"/>
                        <a:cs typeface="Times New Roman"/>
                      </a:endParaRPr>
                    </a:p>
                  </a:txBody>
                  <a:tcPr marL="34659" marR="34659" marT="0" marB="0"/>
                </a:tc>
              </a:tr>
              <a:tr h="155868">
                <a:tc>
                  <a:txBody>
                    <a:bodyPr/>
                    <a:lstStyle/>
                    <a:p>
                      <a:pPr marL="0" marR="0">
                        <a:lnSpc>
                          <a:spcPct val="115000"/>
                        </a:lnSpc>
                        <a:spcBef>
                          <a:spcPts val="0"/>
                        </a:spcBef>
                        <a:spcAft>
                          <a:spcPts val="0"/>
                        </a:spcAft>
                      </a:pPr>
                      <a:r>
                        <a:rPr lang="en-US" sz="1200" b="0" i="1" dirty="0" smtClean="0">
                          <a:effectLst/>
                        </a:rPr>
                        <a:t>Pulse</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Measured heart rate / pulse of patient at rest and at baseline. </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ratio</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err="1">
                          <a:effectLst/>
                        </a:rPr>
                        <a:t>bpm</a:t>
                      </a:r>
                      <a:endParaRPr lang="en-US" sz="1200" dirty="0">
                        <a:effectLst/>
                        <a:latin typeface="Calibri"/>
                        <a:ea typeface="Calibri"/>
                        <a:cs typeface="Times New Roman"/>
                      </a:endParaRPr>
                    </a:p>
                  </a:txBody>
                  <a:tcPr marL="34659" marR="34659" marT="0" marB="0"/>
                </a:tc>
              </a:tr>
              <a:tr h="289602">
                <a:tc>
                  <a:txBody>
                    <a:bodyPr/>
                    <a:lstStyle/>
                    <a:p>
                      <a:pPr marL="0" marR="0">
                        <a:lnSpc>
                          <a:spcPct val="115000"/>
                        </a:lnSpc>
                        <a:spcBef>
                          <a:spcPts val="0"/>
                        </a:spcBef>
                        <a:spcAft>
                          <a:spcPts val="0"/>
                        </a:spcAft>
                      </a:pPr>
                      <a:r>
                        <a:rPr lang="en-US" sz="1200" b="0" i="1" dirty="0" err="1">
                          <a:effectLst/>
                        </a:rPr>
                        <a:t>NTproBNP</a:t>
                      </a:r>
                      <a:endParaRPr lang="en-US" sz="1200" b="0" i="1" dirty="0">
                        <a:effectLst/>
                        <a:latin typeface="Calibri"/>
                        <a:ea typeface="Calibri"/>
                        <a:cs typeface="Times New Roman"/>
                      </a:endParaRPr>
                    </a:p>
                  </a:txBody>
                  <a:tcPr marL="34659" marR="34659" marT="0" marB="0"/>
                </a:tc>
                <a:tc>
                  <a:txBody>
                    <a:bodyPr/>
                    <a:lstStyle/>
                    <a:p>
                      <a:pPr marL="0" marR="0">
                        <a:spcBef>
                          <a:spcPts val="0"/>
                        </a:spcBef>
                        <a:spcAft>
                          <a:spcPts val="0"/>
                        </a:spcAft>
                      </a:pPr>
                      <a:r>
                        <a:rPr lang="en-US" sz="1200" dirty="0">
                          <a:effectLst/>
                        </a:rPr>
                        <a:t>Measured level of NT-</a:t>
                      </a:r>
                      <a:r>
                        <a:rPr lang="en-US" sz="1200" dirty="0" err="1">
                          <a:effectLst/>
                        </a:rPr>
                        <a:t>proBNP</a:t>
                      </a:r>
                      <a:r>
                        <a:rPr lang="en-US" sz="1200" dirty="0">
                          <a:effectLst/>
                        </a:rPr>
                        <a:t> in blood serum at </a:t>
                      </a:r>
                      <a:r>
                        <a:rPr lang="en-US" sz="1200" dirty="0" smtClean="0">
                          <a:effectLst/>
                        </a:rPr>
                        <a:t>baseline. The </a:t>
                      </a:r>
                      <a:r>
                        <a:rPr lang="en-US" sz="1200" dirty="0">
                          <a:effectLst/>
                        </a:rPr>
                        <a:t>higher its level, the more severe </a:t>
                      </a:r>
                      <a:r>
                        <a:rPr lang="en-US" sz="1200" dirty="0" smtClean="0">
                          <a:effectLst/>
                        </a:rPr>
                        <a:t>CHF </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ratio</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err="1">
                          <a:effectLst/>
                        </a:rPr>
                        <a:t>pg</a:t>
                      </a:r>
                      <a:r>
                        <a:rPr lang="en-US" sz="1200" dirty="0">
                          <a:effectLst/>
                        </a:rPr>
                        <a:t>/mL</a:t>
                      </a:r>
                      <a:endParaRPr lang="en-US" sz="1200" dirty="0">
                        <a:effectLst/>
                        <a:latin typeface="Calibri"/>
                        <a:ea typeface="Calibri"/>
                        <a:cs typeface="Times New Roman"/>
                      </a:endParaRPr>
                    </a:p>
                  </a:txBody>
                  <a:tcPr marL="34659" marR="34659" marT="0" marB="0"/>
                </a:tc>
              </a:tr>
              <a:tr h="320956">
                <a:tc>
                  <a:txBody>
                    <a:bodyPr/>
                    <a:lstStyle/>
                    <a:p>
                      <a:pPr marL="0" marR="0">
                        <a:lnSpc>
                          <a:spcPct val="115000"/>
                        </a:lnSpc>
                        <a:spcBef>
                          <a:spcPts val="0"/>
                        </a:spcBef>
                        <a:spcAft>
                          <a:spcPts val="0"/>
                        </a:spcAft>
                      </a:pPr>
                      <a:r>
                        <a:rPr lang="en-US" sz="1200" b="0" i="1" dirty="0" smtClean="0">
                          <a:effectLst/>
                        </a:rPr>
                        <a:t>Creatinine</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Measured level of </a:t>
                      </a:r>
                      <a:r>
                        <a:rPr lang="en-US" sz="1200" dirty="0" err="1">
                          <a:effectLst/>
                        </a:rPr>
                        <a:t>creatinine</a:t>
                      </a:r>
                      <a:r>
                        <a:rPr lang="en-US" sz="1200" dirty="0">
                          <a:effectLst/>
                        </a:rPr>
                        <a:t> in blood serum at </a:t>
                      </a:r>
                      <a:r>
                        <a:rPr lang="en-US" sz="1200" dirty="0" smtClean="0">
                          <a:effectLst/>
                        </a:rPr>
                        <a:t>baseline.  </a:t>
                      </a:r>
                      <a:r>
                        <a:rPr lang="en-US" sz="1200" dirty="0">
                          <a:effectLst/>
                        </a:rPr>
                        <a:t>If the filtering of the kidney is deficient, </a:t>
                      </a:r>
                      <a:r>
                        <a:rPr lang="en-US" sz="1200" dirty="0" err="1">
                          <a:effectLst/>
                        </a:rPr>
                        <a:t>creatinine</a:t>
                      </a:r>
                      <a:r>
                        <a:rPr lang="en-US" sz="1200" dirty="0">
                          <a:effectLst/>
                        </a:rPr>
                        <a:t> level in blood rises</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ratio</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mg/dL</a:t>
                      </a:r>
                      <a:endParaRPr lang="en-US" sz="1200">
                        <a:effectLst/>
                        <a:latin typeface="Calibri"/>
                        <a:ea typeface="Calibri"/>
                        <a:cs typeface="Times New Roman"/>
                      </a:endParaRPr>
                    </a:p>
                  </a:txBody>
                  <a:tcPr marL="34659" marR="34659" marT="0" marB="0"/>
                </a:tc>
              </a:tr>
              <a:tr h="272685">
                <a:tc>
                  <a:txBody>
                    <a:bodyPr/>
                    <a:lstStyle/>
                    <a:p>
                      <a:pPr marL="0" marR="0">
                        <a:lnSpc>
                          <a:spcPct val="115000"/>
                        </a:lnSpc>
                        <a:spcBef>
                          <a:spcPts val="0"/>
                        </a:spcBef>
                        <a:spcAft>
                          <a:spcPts val="0"/>
                        </a:spcAft>
                      </a:pPr>
                      <a:r>
                        <a:rPr lang="en-US" sz="1200" b="0" i="1" dirty="0" smtClean="0">
                          <a:effectLst/>
                        </a:rPr>
                        <a:t>Hemoglobin</a:t>
                      </a:r>
                      <a:endParaRPr lang="en-US" sz="1200" b="0" i="1" dirty="0">
                        <a:effectLst/>
                        <a:latin typeface="Calibri"/>
                        <a:ea typeface="Calibri"/>
                        <a:cs typeface="Times New Roman"/>
                      </a:endParaRPr>
                    </a:p>
                  </a:txBody>
                  <a:tcPr marL="34659" marR="34659" marT="0" marB="0"/>
                </a:tc>
                <a:tc>
                  <a:txBody>
                    <a:bodyPr/>
                    <a:lstStyle/>
                    <a:p>
                      <a:pPr marL="0" marR="0">
                        <a:spcBef>
                          <a:spcPts val="0"/>
                        </a:spcBef>
                        <a:spcAft>
                          <a:spcPts val="0"/>
                        </a:spcAft>
                      </a:pPr>
                      <a:r>
                        <a:rPr lang="en-US" sz="1200" dirty="0">
                          <a:effectLst/>
                        </a:rPr>
                        <a:t>Measured level of hemoglobin in blood serum at baseline. </a:t>
                      </a:r>
                      <a:r>
                        <a:rPr lang="en-US" sz="1200" dirty="0" smtClean="0">
                          <a:effectLst/>
                        </a:rPr>
                        <a:t>A </a:t>
                      </a:r>
                      <a:r>
                        <a:rPr lang="en-US" sz="1200" dirty="0">
                          <a:effectLst/>
                        </a:rPr>
                        <a:t>low hemoglobin level is referred to as </a:t>
                      </a:r>
                      <a:r>
                        <a:rPr lang="en-US" sz="1200" dirty="0" smtClean="0">
                          <a:effectLst/>
                        </a:rPr>
                        <a:t>anemia.</a:t>
                      </a:r>
                      <a:endParaRPr lang="en-US" sz="14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ratio</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g/dL</a:t>
                      </a:r>
                      <a:endParaRPr lang="en-US" sz="1200">
                        <a:effectLst/>
                        <a:latin typeface="Calibri"/>
                        <a:ea typeface="Calibri"/>
                        <a:cs typeface="Times New Roman"/>
                      </a:endParaRPr>
                    </a:p>
                  </a:txBody>
                  <a:tcPr marL="34659" marR="34659" marT="0" marB="0"/>
                </a:tc>
              </a:tr>
              <a:tr h="250034">
                <a:tc>
                  <a:txBody>
                    <a:bodyPr/>
                    <a:lstStyle/>
                    <a:p>
                      <a:pPr marL="0" marR="0">
                        <a:lnSpc>
                          <a:spcPct val="115000"/>
                        </a:lnSpc>
                        <a:spcBef>
                          <a:spcPts val="0"/>
                        </a:spcBef>
                        <a:spcAft>
                          <a:spcPts val="0"/>
                        </a:spcAft>
                      </a:pPr>
                      <a:r>
                        <a:rPr lang="en-US" sz="1200" b="0" i="1" dirty="0" smtClean="0">
                          <a:effectLst/>
                        </a:rPr>
                        <a:t>Glucose</a:t>
                      </a:r>
                      <a:endParaRPr lang="en-US" sz="1200" b="0" i="1" dirty="0">
                        <a:effectLst/>
                        <a:latin typeface="Calibri"/>
                        <a:ea typeface="Calibri"/>
                        <a:cs typeface="Times New Roman"/>
                      </a:endParaRPr>
                    </a:p>
                  </a:txBody>
                  <a:tcPr marL="34659" marR="34659" marT="0" marB="0"/>
                </a:tc>
                <a:tc>
                  <a:txBody>
                    <a:bodyPr/>
                    <a:lstStyle/>
                    <a:p>
                      <a:pPr marL="0" marR="0">
                        <a:spcBef>
                          <a:spcPts val="0"/>
                        </a:spcBef>
                        <a:spcAft>
                          <a:spcPts val="0"/>
                        </a:spcAft>
                      </a:pPr>
                      <a:r>
                        <a:rPr lang="en-US" sz="1200" dirty="0">
                          <a:effectLst/>
                        </a:rPr>
                        <a:t>Measured level of glucose in blood serum at baseline (by a fasting blood glucose </a:t>
                      </a:r>
                      <a:r>
                        <a:rPr lang="en-US" sz="1200" dirty="0" smtClean="0">
                          <a:effectLst/>
                        </a:rPr>
                        <a:t>test). Diabetes</a:t>
                      </a:r>
                      <a:r>
                        <a:rPr lang="en-US" sz="1200" baseline="0" dirty="0" smtClean="0">
                          <a:effectLst/>
                        </a:rPr>
                        <a:t> mellitus </a:t>
                      </a:r>
                      <a:r>
                        <a:rPr lang="en-US" sz="1200" dirty="0" smtClean="0">
                          <a:effectLst/>
                        </a:rPr>
                        <a:t>is </a:t>
                      </a:r>
                      <a:r>
                        <a:rPr lang="en-US" sz="1200" dirty="0">
                          <a:effectLst/>
                        </a:rPr>
                        <a:t>characterized by persistently high blood glucose level</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ratio</a:t>
                      </a:r>
                      <a:endParaRPr lang="en-US" sz="120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a:effectLst/>
                        </a:rPr>
                        <a:t>mmol/L</a:t>
                      </a:r>
                      <a:endParaRPr lang="en-US" sz="1200">
                        <a:effectLst/>
                        <a:latin typeface="Calibri"/>
                        <a:ea typeface="Calibri"/>
                        <a:cs typeface="Times New Roman"/>
                      </a:endParaRPr>
                    </a:p>
                  </a:txBody>
                  <a:tcPr marL="34659" marR="34659" marT="0" marB="0"/>
                </a:tc>
              </a:tr>
              <a:tr h="193021">
                <a:tc>
                  <a:txBody>
                    <a:bodyPr/>
                    <a:lstStyle/>
                    <a:p>
                      <a:pPr marL="0" marR="0">
                        <a:lnSpc>
                          <a:spcPct val="115000"/>
                        </a:lnSpc>
                        <a:spcBef>
                          <a:spcPts val="0"/>
                        </a:spcBef>
                        <a:spcAft>
                          <a:spcPts val="0"/>
                        </a:spcAft>
                      </a:pPr>
                      <a:r>
                        <a:rPr lang="en-US" sz="1200" b="0" i="1" dirty="0" err="1">
                          <a:effectLst/>
                        </a:rPr>
                        <a:t>QoL</a:t>
                      </a:r>
                      <a:endParaRPr lang="en-US" sz="1200" b="0" i="1"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Score on a standardized quality of life survey (</a:t>
                      </a:r>
                      <a:r>
                        <a:rPr lang="en-US" sz="1200" dirty="0" err="1">
                          <a:effectLst/>
                        </a:rPr>
                        <a:t>EuroQOL</a:t>
                      </a:r>
                      <a:r>
                        <a:rPr lang="en-US" sz="1200" dirty="0">
                          <a:effectLst/>
                        </a:rPr>
                        <a:t>) at baseline</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7-point ordinal </a:t>
                      </a:r>
                      <a:endParaRPr lang="en-US" sz="1200" dirty="0">
                        <a:effectLst/>
                        <a:latin typeface="Calibri"/>
                        <a:ea typeface="Calibri"/>
                        <a:cs typeface="Times New Roman"/>
                      </a:endParaRPr>
                    </a:p>
                  </a:txBody>
                  <a:tcPr marL="34659" marR="34659" marT="0" marB="0"/>
                </a:tc>
                <a:tc>
                  <a:txBody>
                    <a:bodyPr/>
                    <a:lstStyle/>
                    <a:p>
                      <a:pPr marL="0" marR="0">
                        <a:lnSpc>
                          <a:spcPct val="115000"/>
                        </a:lnSpc>
                        <a:spcBef>
                          <a:spcPts val="0"/>
                        </a:spcBef>
                        <a:spcAft>
                          <a:spcPts val="0"/>
                        </a:spcAft>
                      </a:pPr>
                      <a:r>
                        <a:rPr lang="en-US" sz="1200" dirty="0">
                          <a:effectLst/>
                        </a:rPr>
                        <a:t>0-6 (least – most favorable)</a:t>
                      </a:r>
                      <a:endParaRPr lang="en-US" sz="1200" dirty="0">
                        <a:effectLst/>
                        <a:latin typeface="Calibri"/>
                        <a:ea typeface="Calibri"/>
                        <a:cs typeface="Times New Roman"/>
                      </a:endParaRPr>
                    </a:p>
                  </a:txBody>
                  <a:tcPr marL="34659" marR="34659" marT="0" marB="0"/>
                </a:tc>
              </a:tr>
            </a:tbl>
          </a:graphicData>
        </a:graphic>
      </p:graphicFrame>
      <p:pic>
        <p:nvPicPr>
          <p:cNvPr id="12" name="Picture 11"/>
          <p:cNvPicPr>
            <a:picLocks noChangeAspect="1"/>
          </p:cNvPicPr>
          <p:nvPr/>
        </p:nvPicPr>
        <p:blipFill>
          <a:blip r:embed="rId2"/>
          <a:stretch>
            <a:fillRect/>
          </a:stretch>
        </p:blipFill>
        <p:spPr>
          <a:xfrm>
            <a:off x="0" y="794835"/>
            <a:ext cx="731583" cy="5562552"/>
          </a:xfrm>
          <a:prstGeom prst="rect">
            <a:avLst/>
          </a:prstGeom>
        </p:spPr>
      </p:pic>
    </p:spTree>
    <p:extLst>
      <p:ext uri="{BB962C8B-B14F-4D97-AF65-F5344CB8AC3E}">
        <p14:creationId xmlns:p14="http://schemas.microsoft.com/office/powerpoint/2010/main" val="1712655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Steps for building risk model</a:t>
            </a:r>
            <a:endParaRPr lang="nl-NL" dirty="0"/>
          </a:p>
        </p:txBody>
      </p:sp>
      <p:sp>
        <p:nvSpPr>
          <p:cNvPr id="3" name="Text Placeholder 2"/>
          <p:cNvSpPr>
            <a:spLocks noGrp="1"/>
          </p:cNvSpPr>
          <p:nvPr>
            <p:ph type="body" sz="quarter" idx="13"/>
          </p:nvPr>
        </p:nvSpPr>
        <p:spPr/>
        <p:txBody>
          <a:bodyPr/>
          <a:lstStyle/>
          <a:p>
            <a:r>
              <a:rPr lang="en-US" dirty="0"/>
              <a:t>Approval from data </a:t>
            </a:r>
            <a:r>
              <a:rPr lang="en-US" dirty="0" smtClean="0"/>
              <a:t>owners/</a:t>
            </a:r>
            <a:r>
              <a:rPr lang="en-US" dirty="0" err="1" smtClean="0"/>
              <a:t>ICBE</a:t>
            </a:r>
            <a:r>
              <a:rPr lang="en-US" dirty="0" smtClean="0"/>
              <a:t> and informed patient consent</a:t>
            </a:r>
            <a:endParaRPr lang="en-US" dirty="0"/>
          </a:p>
          <a:p>
            <a:r>
              <a:rPr lang="en-US" dirty="0"/>
              <a:t>De-identification and data share</a:t>
            </a:r>
          </a:p>
          <a:p>
            <a:r>
              <a:rPr lang="en-US" dirty="0" smtClean="0"/>
              <a:t>Data preparation and pre-processing</a:t>
            </a:r>
            <a:endParaRPr lang="en-US" dirty="0"/>
          </a:p>
          <a:p>
            <a:endParaRPr lang="en-US" dirty="0"/>
          </a:p>
          <a:p>
            <a:r>
              <a:rPr lang="en-US" dirty="0"/>
              <a:t>Outlier analysis</a:t>
            </a:r>
          </a:p>
          <a:p>
            <a:r>
              <a:rPr lang="en-US" dirty="0"/>
              <a:t>Missing value analysis</a:t>
            </a:r>
          </a:p>
          <a:p>
            <a:r>
              <a:rPr lang="en-US" dirty="0"/>
              <a:t>Imputation (or ignorance)</a:t>
            </a:r>
          </a:p>
          <a:p>
            <a:r>
              <a:rPr lang="en-US" dirty="0"/>
              <a:t>Modeling – Univariate</a:t>
            </a:r>
          </a:p>
          <a:p>
            <a:r>
              <a:rPr lang="en-US" dirty="0"/>
              <a:t>Modeling – Multivariate</a:t>
            </a:r>
          </a:p>
          <a:p>
            <a:r>
              <a:rPr lang="en-US" dirty="0"/>
              <a:t>Testing &amp; </a:t>
            </a:r>
            <a:r>
              <a:rPr lang="en-US" dirty="0" smtClean="0"/>
              <a:t>validation </a:t>
            </a:r>
          </a:p>
          <a:p>
            <a:pPr marL="0" indent="0">
              <a:buNone/>
            </a:pPr>
            <a:endParaRPr lang="en-US" dirty="0"/>
          </a:p>
          <a:p>
            <a:r>
              <a:rPr lang="en-US" dirty="0"/>
              <a:t>Clinical (external) validation</a:t>
            </a:r>
          </a:p>
          <a:p>
            <a:r>
              <a:rPr lang="en-US" dirty="0" smtClean="0"/>
              <a:t>Transfer</a:t>
            </a:r>
          </a:p>
          <a:p>
            <a:endParaRPr lang="en-US" dirty="0"/>
          </a:p>
          <a:p>
            <a:pPr marL="0" indent="0">
              <a:buNone/>
            </a:pPr>
            <a:endParaRPr lang="nl-NL" dirty="0"/>
          </a:p>
        </p:txBody>
      </p:sp>
    </p:spTree>
    <p:extLst>
      <p:ext uri="{BB962C8B-B14F-4D97-AF65-F5344CB8AC3E}">
        <p14:creationId xmlns:p14="http://schemas.microsoft.com/office/powerpoint/2010/main" val="686050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Reading the data</a:t>
            </a:r>
            <a:endParaRPr lang="nl-NL" dirty="0"/>
          </a:p>
        </p:txBody>
      </p:sp>
      <p:sp>
        <p:nvSpPr>
          <p:cNvPr id="3" name="Text Placeholder 2"/>
          <p:cNvSpPr>
            <a:spLocks noGrp="1"/>
          </p:cNvSpPr>
          <p:nvPr>
            <p:ph type="body" sz="quarter" idx="13"/>
          </p:nvPr>
        </p:nvSpPr>
        <p:spPr/>
        <p:txBody>
          <a:bodyPr/>
          <a:lstStyle/>
          <a:p>
            <a:pPr marL="0" indent="0">
              <a:buNone/>
            </a:pPr>
            <a:r>
              <a:rPr lang="nl-NL" sz="1100" dirty="0">
                <a:latin typeface="Courier New" panose="02070309020205020404" pitchFamily="49" charset="0"/>
                <a:cs typeface="Courier New" panose="02070309020205020404" pitchFamily="49" charset="0"/>
              </a:rPr>
              <a:t>library (Hmisc, T)  # Harrell’s miscellaneous library with functions useful for data analysis</a:t>
            </a:r>
          </a:p>
          <a:p>
            <a:pPr marL="0" indent="0">
              <a:buNone/>
            </a:pPr>
            <a:r>
              <a:rPr lang="nl-NL" sz="1100" dirty="0">
                <a:latin typeface="Courier New" panose="02070309020205020404" pitchFamily="49" charset="0"/>
                <a:cs typeface="Courier New" panose="02070309020205020404" pitchFamily="49" charset="0"/>
              </a:rPr>
              <a:t>library (rms)       # accompanies Harrell's book Regression Modeling Strategies</a:t>
            </a:r>
          </a:p>
          <a:p>
            <a:pPr marL="0" indent="0">
              <a:buNone/>
            </a:pPr>
            <a:r>
              <a:rPr lang="nl-NL" sz="1100" dirty="0">
                <a:latin typeface="Courier New" panose="02070309020205020404" pitchFamily="49" charset="0"/>
                <a:cs typeface="Courier New" panose="02070309020205020404" pitchFamily="49" charset="0"/>
              </a:rPr>
              <a:t>library (graphics)</a:t>
            </a:r>
          </a:p>
          <a:p>
            <a:pPr marL="0" indent="0">
              <a:buNone/>
            </a:pPr>
            <a:r>
              <a:rPr lang="nl-NL" sz="1100" dirty="0">
                <a:latin typeface="Courier New" panose="02070309020205020404" pitchFamily="49" charset="0"/>
                <a:cs typeface="Courier New" panose="02070309020205020404" pitchFamily="49" charset="0"/>
              </a:rPr>
              <a:t>library (lattice)</a:t>
            </a:r>
          </a:p>
          <a:p>
            <a:pPr marL="0" indent="0">
              <a:buNone/>
            </a:pPr>
            <a:endParaRPr lang="nl-NL" sz="1100" dirty="0">
              <a:latin typeface="Courier New" panose="02070309020205020404" pitchFamily="49" charset="0"/>
              <a:cs typeface="Courier New" panose="02070309020205020404" pitchFamily="49" charset="0"/>
            </a:endParaRPr>
          </a:p>
          <a:p>
            <a:pPr marL="0" indent="0">
              <a:buNone/>
            </a:pPr>
            <a:r>
              <a:rPr lang="nl-NL" sz="1100" dirty="0">
                <a:latin typeface="Courier New" panose="02070309020205020404" pitchFamily="49" charset="0"/>
                <a:cs typeface="Courier New" panose="02070309020205020404" pitchFamily="49" charset="0"/>
              </a:rPr>
              <a:t># load the data set</a:t>
            </a:r>
          </a:p>
          <a:p>
            <a:pPr marL="0" indent="0">
              <a:buNone/>
            </a:pPr>
            <a:r>
              <a:rPr lang="nl-NL" sz="1100" dirty="0">
                <a:latin typeface="Courier New" panose="02070309020205020404" pitchFamily="49" charset="0"/>
                <a:cs typeface="Courier New" panose="02070309020205020404" pitchFamily="49" charset="0"/>
              </a:rPr>
              <a:t>filename = "C:/My Projects/0 Population Health/Shanghai/lectures/riskmodel/R/baseline.csv"</a:t>
            </a:r>
          </a:p>
          <a:p>
            <a:pPr marL="0" indent="0">
              <a:buNone/>
            </a:pPr>
            <a:r>
              <a:rPr lang="nl-NL" sz="1100" dirty="0">
                <a:latin typeface="Courier New" panose="02070309020205020404" pitchFamily="49" charset="0"/>
                <a:cs typeface="Courier New" panose="02070309020205020404" pitchFamily="49" charset="0"/>
              </a:rPr>
              <a:t>mydata  &lt;-  read.csv(filename)</a:t>
            </a:r>
          </a:p>
          <a:p>
            <a:pPr marL="0" indent="0">
              <a:buNone/>
            </a:pPr>
            <a:endParaRPr lang="nl-NL" sz="1100" dirty="0">
              <a:latin typeface="Courier New" panose="02070309020205020404" pitchFamily="49" charset="0"/>
              <a:cs typeface="Courier New" panose="02070309020205020404" pitchFamily="49" charset="0"/>
            </a:endParaRPr>
          </a:p>
          <a:p>
            <a:pPr marL="0" indent="0">
              <a:buNone/>
            </a:pPr>
            <a:r>
              <a:rPr lang="nl-NL" sz="1100" dirty="0">
                <a:latin typeface="Courier New" panose="02070309020205020404" pitchFamily="49" charset="0"/>
                <a:cs typeface="Courier New" panose="02070309020205020404" pitchFamily="49" charset="0"/>
              </a:rPr>
              <a:t># tell R that some vars are nominal, </a:t>
            </a:r>
            <a:r>
              <a:rPr lang="nl-NL" sz="1100" dirty="0" smtClean="0">
                <a:latin typeface="Courier New" panose="02070309020205020404" pitchFamily="49" charset="0"/>
                <a:cs typeface="Courier New" panose="02070309020205020404" pitchFamily="49" charset="0"/>
              </a:rPr>
              <a:t>ordinal factors</a:t>
            </a:r>
          </a:p>
          <a:p>
            <a:pPr marL="0" indent="0">
              <a:buNone/>
            </a:pPr>
            <a:r>
              <a:rPr lang="nl-NL" sz="1100" dirty="0" smtClean="0">
                <a:latin typeface="Courier New" panose="02070309020205020404" pitchFamily="49" charset="0"/>
                <a:cs typeface="Courier New" panose="02070309020205020404" pitchFamily="49" charset="0"/>
              </a:rPr>
              <a:t>mydata$Dead.f </a:t>
            </a:r>
            <a:r>
              <a:rPr lang="nl-NL" sz="1100" dirty="0">
                <a:latin typeface="Courier New" panose="02070309020205020404" pitchFamily="49" charset="0"/>
                <a:cs typeface="Courier New" panose="02070309020205020404" pitchFamily="49" charset="0"/>
              </a:rPr>
              <a:t>&lt;- factor (mydata$Dead, exclude = NULL, ordered = FALSE)</a:t>
            </a:r>
          </a:p>
          <a:p>
            <a:pPr marL="0" indent="0">
              <a:buNone/>
            </a:pPr>
            <a:r>
              <a:rPr lang="nl-NL" sz="1100" dirty="0">
                <a:latin typeface="Courier New" panose="02070309020205020404" pitchFamily="49" charset="0"/>
                <a:cs typeface="Courier New" panose="02070309020205020404" pitchFamily="49" charset="0"/>
              </a:rPr>
              <a:t>a &lt;-  factor(mydata$Gender)</a:t>
            </a:r>
          </a:p>
          <a:p>
            <a:pPr marL="0" indent="0">
              <a:buNone/>
            </a:pPr>
            <a:r>
              <a:rPr lang="nl-NL" sz="1100" dirty="0">
                <a:latin typeface="Courier New" panose="02070309020205020404" pitchFamily="49" charset="0"/>
                <a:cs typeface="Courier New" panose="02070309020205020404" pitchFamily="49" charset="0"/>
              </a:rPr>
              <a:t>mydata$Gender &lt;- factor(a, levels = c(0,1), labels =c("female","male"))</a:t>
            </a:r>
          </a:p>
          <a:p>
            <a:pPr marL="0" indent="0">
              <a:buNone/>
            </a:pPr>
            <a:r>
              <a:rPr lang="nl-NL" sz="1100" dirty="0">
                <a:latin typeface="Courier New" panose="02070309020205020404" pitchFamily="49" charset="0"/>
                <a:cs typeface="Courier New" panose="02070309020205020404" pitchFamily="49" charset="0"/>
              </a:rPr>
              <a:t>mydata$Source &lt;- factor (mydata$Source, exclude = NULL, ordered = FALSE)</a:t>
            </a:r>
          </a:p>
          <a:p>
            <a:pPr marL="0" indent="0">
              <a:buNone/>
            </a:pPr>
            <a:r>
              <a:rPr lang="nl-NL" sz="1100" dirty="0">
                <a:latin typeface="Courier New" panose="02070309020205020404" pitchFamily="49" charset="0"/>
                <a:cs typeface="Courier New" panose="02070309020205020404" pitchFamily="49" charset="0"/>
              </a:rPr>
              <a:t>mydata$Country &lt;- factor (mydata$Country, exclude = NULL, ordered = FALSE)</a:t>
            </a:r>
          </a:p>
          <a:p>
            <a:pPr marL="0" indent="0">
              <a:buNone/>
            </a:pPr>
            <a:r>
              <a:rPr lang="nl-NL" sz="1100" dirty="0">
                <a:latin typeface="Courier New" panose="02070309020205020404" pitchFamily="49" charset="0"/>
                <a:cs typeface="Courier New" panose="02070309020205020404" pitchFamily="49" charset="0"/>
              </a:rPr>
              <a:t>mydata$Motiva &lt;- factor (mydata$Motiva, exclude = NULL, ordered = FALSE)</a:t>
            </a:r>
          </a:p>
          <a:p>
            <a:pPr marL="0" indent="0">
              <a:buNone/>
            </a:pPr>
            <a:r>
              <a:rPr lang="nl-NL" sz="1100" dirty="0">
                <a:latin typeface="Courier New" panose="02070309020205020404" pitchFamily="49" charset="0"/>
                <a:cs typeface="Courier New" panose="02070309020205020404" pitchFamily="49" charset="0"/>
              </a:rPr>
              <a:t>levels(mydata$Motiva) &lt;- c("usual care", "telehealth")</a:t>
            </a:r>
          </a:p>
          <a:p>
            <a:pPr marL="0" indent="0">
              <a:buNone/>
            </a:pPr>
            <a:r>
              <a:rPr lang="nl-NL" sz="1100" dirty="0">
                <a:latin typeface="Courier New" panose="02070309020205020404" pitchFamily="49" charset="0"/>
                <a:cs typeface="Courier New" panose="02070309020205020404" pitchFamily="49" charset="0"/>
              </a:rPr>
              <a:t>mydata$QoL &lt;- factor </a:t>
            </a:r>
            <a:r>
              <a:rPr lang="nl-NL" sz="1100" dirty="0" smtClean="0">
                <a:latin typeface="Courier New" panose="02070309020205020404" pitchFamily="49" charset="0"/>
                <a:cs typeface="Courier New" panose="02070309020205020404" pitchFamily="49" charset="0"/>
              </a:rPr>
              <a:t>(mydata$QoL </a:t>
            </a:r>
            <a:r>
              <a:rPr lang="nl-NL" sz="1100" dirty="0">
                <a:latin typeface="Courier New" panose="02070309020205020404" pitchFamily="49" charset="0"/>
                <a:cs typeface="Courier New" panose="02070309020205020404" pitchFamily="49" charset="0"/>
              </a:rPr>
              <a:t>, ordered = TRUE)</a:t>
            </a:r>
          </a:p>
          <a:p>
            <a:pPr marL="0" indent="0">
              <a:buNone/>
            </a:pPr>
            <a:r>
              <a:rPr lang="nl-NL" sz="1100" dirty="0">
                <a:latin typeface="Courier New" panose="02070309020205020404" pitchFamily="49" charset="0"/>
                <a:cs typeface="Courier New" panose="02070309020205020404" pitchFamily="49" charset="0"/>
              </a:rPr>
              <a:t># add BMI to the set</a:t>
            </a:r>
          </a:p>
          <a:p>
            <a:pPr marL="0" indent="0">
              <a:buNone/>
            </a:pPr>
            <a:r>
              <a:rPr lang="nl-NL" sz="1100" dirty="0">
                <a:latin typeface="Courier New" panose="02070309020205020404" pitchFamily="49" charset="0"/>
                <a:cs typeface="Courier New" panose="02070309020205020404" pitchFamily="49" charset="0"/>
              </a:rPr>
              <a:t>mydata$BMI &lt;- mydata$Weight / ( 0.0001 * mydata$Height * mydata$Height</a:t>
            </a:r>
            <a:r>
              <a:rPr lang="nl-NL" sz="1100" dirty="0" smtClean="0">
                <a:latin typeface="Courier New" panose="02070309020205020404" pitchFamily="49" charset="0"/>
                <a:cs typeface="Courier New" panose="02070309020205020404" pitchFamily="49" charset="0"/>
              </a:rPr>
              <a:t>)</a:t>
            </a:r>
          </a:p>
          <a:p>
            <a:pPr marL="0" indent="0">
              <a:buNone/>
            </a:pPr>
            <a:endParaRPr lang="nl-NL" sz="1100" dirty="0">
              <a:latin typeface="Courier New" panose="02070309020205020404" pitchFamily="49" charset="0"/>
              <a:cs typeface="Courier New" panose="02070309020205020404" pitchFamily="49" charset="0"/>
            </a:endParaRPr>
          </a:p>
          <a:p>
            <a:pPr marL="0" indent="0">
              <a:buNone/>
            </a:pPr>
            <a:r>
              <a:rPr lang="nl-NL" sz="1100" dirty="0">
                <a:latin typeface="Courier New" panose="02070309020205020404" pitchFamily="49" charset="0"/>
                <a:cs typeface="Courier New" panose="02070309020205020404" pitchFamily="49" charset="0"/>
              </a:rPr>
              <a:t># list of names of variables to analyse</a:t>
            </a:r>
          </a:p>
          <a:p>
            <a:pPr marL="0" indent="0">
              <a:buNone/>
            </a:pPr>
            <a:r>
              <a:rPr lang="nl-NL" sz="1100" dirty="0">
                <a:latin typeface="Courier New" panose="02070309020205020404" pitchFamily="49" charset="0"/>
                <a:cs typeface="Courier New" panose="02070309020205020404" pitchFamily="49" charset="0"/>
              </a:rPr>
              <a:t>vars &lt;- c ( "Dead", "Gender", "Age", "Motiva", "Height", "Weight", "SysBP", "DiaBP", "Pulse", "NTproBNP", "Creatinine", "Hemoglobin", "Glucose", "QoL" )</a:t>
            </a:r>
          </a:p>
          <a:p>
            <a:pPr marL="0" indent="0">
              <a:buNone/>
            </a:pPr>
            <a:r>
              <a:rPr lang="nl-NL" sz="1100" dirty="0">
                <a:latin typeface="Courier New" panose="02070309020205020404" pitchFamily="49" charset="0"/>
                <a:cs typeface="Courier New" panose="02070309020205020404" pitchFamily="49" charset="0"/>
              </a:rPr>
              <a:t>summary (mydata[,vars</a:t>
            </a:r>
            <a:r>
              <a:rPr lang="nl-NL" sz="1100" dirty="0" smtClean="0">
                <a:latin typeface="Courier New" panose="02070309020205020404" pitchFamily="49" charset="0"/>
                <a:cs typeface="Courier New" panose="02070309020205020404" pitchFamily="49" charset="0"/>
              </a:rPr>
              <a:t>])</a:t>
            </a:r>
          </a:p>
          <a:p>
            <a:pPr marL="0" indent="0">
              <a:buNone/>
            </a:pPr>
            <a:r>
              <a:rPr lang="en-US" sz="1100" dirty="0" smtClean="0">
                <a:latin typeface="Courier New" panose="02070309020205020404" pitchFamily="49" charset="0"/>
                <a:cs typeface="Courier New" panose="02070309020205020404" pitchFamily="49" charset="0"/>
              </a:rPr>
              <a:t>describe(</a:t>
            </a:r>
            <a:r>
              <a:rPr lang="nl-NL" sz="1100" dirty="0">
                <a:latin typeface="Courier New" panose="02070309020205020404" pitchFamily="49" charset="0"/>
                <a:cs typeface="Courier New" panose="02070309020205020404" pitchFamily="49" charset="0"/>
              </a:rPr>
              <a:t>mydata[,vars])</a:t>
            </a:r>
          </a:p>
          <a:p>
            <a:pPr marL="0" indent="0">
              <a:buNone/>
            </a:pPr>
            <a:endParaRPr lang="nl-NL"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3126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Outlier analysis</a:t>
            </a:r>
            <a:endParaRPr lang="nl-NL" dirty="0"/>
          </a:p>
        </p:txBody>
      </p:sp>
      <p:sp>
        <p:nvSpPr>
          <p:cNvPr id="3" name="Text Placeholder 2"/>
          <p:cNvSpPr>
            <a:spLocks noGrp="1"/>
          </p:cNvSpPr>
          <p:nvPr>
            <p:ph type="body" sz="quarter" idx="13"/>
          </p:nvPr>
        </p:nvSpPr>
        <p:spPr/>
        <p:txBody>
          <a:bodyPr/>
          <a:lstStyle/>
          <a:p>
            <a:r>
              <a:rPr lang="en-US" dirty="0"/>
              <a:t>get to know the data via summaries of descriptive statistics and visualizations of distributions, histograms and scatterplot, etc., </a:t>
            </a:r>
          </a:p>
          <a:p>
            <a:r>
              <a:rPr lang="en-US" dirty="0"/>
              <a:t>outliers are values that are extreme or numerically distant from other values in the sample without a plausible explanation</a:t>
            </a:r>
          </a:p>
          <a:p>
            <a:pPr lvl="1"/>
            <a:r>
              <a:rPr lang="en-US" dirty="0"/>
              <a:t>bias predictive </a:t>
            </a:r>
            <a:r>
              <a:rPr lang="en-US" dirty="0" smtClean="0"/>
              <a:t>(risk) modeling</a:t>
            </a:r>
            <a:endParaRPr lang="en-US" dirty="0"/>
          </a:p>
          <a:p>
            <a:pPr lvl="1"/>
            <a:r>
              <a:rPr lang="en-US" dirty="0"/>
              <a:t>exhibit a large influence on regression parameters. </a:t>
            </a:r>
          </a:p>
          <a:p>
            <a:pPr lvl="1"/>
            <a:endParaRPr lang="en-US" dirty="0"/>
          </a:p>
          <a:p>
            <a:r>
              <a:rPr lang="en-US" dirty="0"/>
              <a:t>Removal of </a:t>
            </a:r>
            <a:r>
              <a:rPr lang="en-US" dirty="0" smtClean="0"/>
              <a:t>outliers, by e.g.,</a:t>
            </a:r>
            <a:endParaRPr lang="en-US" dirty="0"/>
          </a:p>
          <a:p>
            <a:pPr lvl="1"/>
            <a:r>
              <a:rPr lang="en-US" dirty="0" smtClean="0"/>
              <a:t>treating </a:t>
            </a:r>
            <a:r>
              <a:rPr lang="en-US" dirty="0"/>
              <a:t>them as </a:t>
            </a:r>
            <a:r>
              <a:rPr lang="en-US" dirty="0" smtClean="0"/>
              <a:t>a missing value</a:t>
            </a:r>
            <a:endParaRPr lang="en-US" dirty="0"/>
          </a:p>
          <a:p>
            <a:pPr lvl="1"/>
            <a:r>
              <a:rPr lang="en-US" dirty="0" smtClean="0"/>
              <a:t>truncating </a:t>
            </a:r>
            <a:r>
              <a:rPr lang="en-US" dirty="0"/>
              <a:t>them (cut-off)</a:t>
            </a:r>
          </a:p>
          <a:p>
            <a:pPr lvl="1"/>
            <a:r>
              <a:rPr lang="en-US" dirty="0"/>
              <a:t>(single) </a:t>
            </a:r>
            <a:r>
              <a:rPr lang="en-US" dirty="0" smtClean="0"/>
              <a:t>imputing </a:t>
            </a:r>
            <a:r>
              <a:rPr lang="en-US" dirty="0"/>
              <a:t>them with different values (mean, median, random from distribution)</a:t>
            </a:r>
          </a:p>
          <a:p>
            <a:endParaRPr lang="nl-NL" dirty="0"/>
          </a:p>
        </p:txBody>
      </p:sp>
    </p:spTree>
    <p:extLst>
      <p:ext uri="{BB962C8B-B14F-4D97-AF65-F5344CB8AC3E}">
        <p14:creationId xmlns:p14="http://schemas.microsoft.com/office/powerpoint/2010/main" val="1669060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 code</a:t>
            </a:r>
            <a:endParaRPr lang="nl-NL" dirty="0"/>
          </a:p>
        </p:txBody>
      </p:sp>
      <p:sp>
        <p:nvSpPr>
          <p:cNvPr id="3" name="Text Placeholder 2"/>
          <p:cNvSpPr>
            <a:spLocks noGrp="1"/>
          </p:cNvSpPr>
          <p:nvPr>
            <p:ph type="body" sz="quarter" idx="13"/>
          </p:nvPr>
        </p:nvSpPr>
        <p:spPr/>
        <p:txBody>
          <a:bodyPr/>
          <a:lstStyle/>
          <a:p>
            <a:pPr marL="0" indent="0">
              <a:buNone/>
            </a:pPr>
            <a:r>
              <a:rPr lang="en-US" sz="1200" dirty="0">
                <a:latin typeface="Courier New" pitchFamily="49" charset="0"/>
                <a:cs typeface="Courier New" pitchFamily="49" charset="0"/>
              </a:rPr>
              <a:t># plot a scatterplot on sorted values, histogram or a density</a:t>
            </a:r>
          </a:p>
          <a:p>
            <a:pPr marL="0" indent="0">
              <a:buNone/>
            </a:pPr>
            <a:r>
              <a:rPr lang="en-US" sz="1200" dirty="0">
                <a:latin typeface="Courier New" pitchFamily="49" charset="0"/>
                <a:cs typeface="Courier New" pitchFamily="49" charset="0"/>
              </a:rPr>
              <a:t># and a boxplot on dead, gender, </a:t>
            </a:r>
            <a:r>
              <a:rPr lang="en-US" sz="1200" dirty="0" err="1">
                <a:latin typeface="Courier New" pitchFamily="49" charset="0"/>
                <a:cs typeface="Courier New" pitchFamily="49" charset="0"/>
              </a:rPr>
              <a:t>QoL</a:t>
            </a:r>
            <a:r>
              <a:rPr lang="en-US" sz="1200" dirty="0">
                <a:latin typeface="Courier New" pitchFamily="49" charset="0"/>
                <a:cs typeface="Courier New" pitchFamily="49" charset="0"/>
              </a:rPr>
              <a:t>, age, height</a:t>
            </a:r>
          </a:p>
          <a:p>
            <a:pPr marL="0" indent="0">
              <a:buNone/>
            </a:pPr>
            <a:r>
              <a:rPr lang="en-US" sz="1200" dirty="0">
                <a:latin typeface="Courier New" pitchFamily="49" charset="0"/>
                <a:cs typeface="Courier New" pitchFamily="49" charset="0"/>
              </a:rPr>
              <a:t>par (</a:t>
            </a:r>
            <a:r>
              <a:rPr lang="en-US" sz="1200" dirty="0" err="1">
                <a:latin typeface="Courier New" pitchFamily="49" charset="0"/>
                <a:cs typeface="Courier New" pitchFamily="49" charset="0"/>
              </a:rPr>
              <a:t>mfrow</a:t>
            </a:r>
            <a:r>
              <a:rPr lang="en-US" sz="1200" dirty="0">
                <a:latin typeface="Courier New" pitchFamily="49" charset="0"/>
                <a:cs typeface="Courier New" pitchFamily="49" charset="0"/>
              </a:rPr>
              <a:t> = c(3,3))</a:t>
            </a:r>
          </a:p>
          <a:p>
            <a:pPr marL="0" indent="0">
              <a:buNone/>
            </a:pPr>
            <a:r>
              <a:rPr lang="en-US" sz="1200" dirty="0">
                <a:latin typeface="Courier New" pitchFamily="49" charset="0"/>
                <a:cs typeface="Courier New" pitchFamily="49" charset="0"/>
              </a:rPr>
              <a:t>plot (sort (</a:t>
            </a:r>
            <a:r>
              <a:rPr lang="en-US" sz="1200" dirty="0" err="1" smtClean="0">
                <a:latin typeface="Courier New" pitchFamily="49" charset="0"/>
                <a:cs typeface="Courier New" pitchFamily="49" charset="0"/>
              </a:rPr>
              <a:t>mydata$Dead.f</a:t>
            </a:r>
            <a:r>
              <a:rPr lang="en-US" sz="1200" dirty="0" smtClean="0">
                <a:latin typeface="Courier New" pitchFamily="49" charset="0"/>
                <a:cs typeface="Courier New" pitchFamily="49" charset="0"/>
              </a:rPr>
              <a:t>),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="Frequency",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1Y</a:t>
            </a:r>
            <a:r>
              <a:rPr lang="en-US" sz="1200" dirty="0">
                <a:latin typeface="Courier New" pitchFamily="49" charset="0"/>
                <a:cs typeface="Courier New" pitchFamily="49" charset="0"/>
              </a:rPr>
              <a:t>-dead" )</a:t>
            </a:r>
          </a:p>
          <a:p>
            <a:pPr marL="0" indent="0">
              <a:buNone/>
            </a:pPr>
            <a:r>
              <a:rPr lang="en-US" sz="1200" dirty="0">
                <a:latin typeface="Courier New" pitchFamily="49" charset="0"/>
                <a:cs typeface="Courier New" pitchFamily="49" charset="0"/>
              </a:rPr>
              <a:t>plot (sort (</a:t>
            </a:r>
            <a:r>
              <a:rPr lang="en-US" sz="1200" dirty="0" err="1">
                <a:latin typeface="Courier New" pitchFamily="49" charset="0"/>
                <a:cs typeface="Courier New" pitchFamily="49" charset="0"/>
              </a:rPr>
              <a:t>mydata$Gender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="Frequency",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="gender" )</a:t>
            </a:r>
          </a:p>
          <a:p>
            <a:pPr marL="0" indent="0">
              <a:buNone/>
            </a:pPr>
            <a:r>
              <a:rPr lang="en-US" sz="1200" dirty="0">
                <a:latin typeface="Courier New" pitchFamily="49" charset="0"/>
                <a:cs typeface="Courier New" pitchFamily="49" charset="0"/>
              </a:rPr>
              <a:t>plot (sort (</a:t>
            </a:r>
            <a:r>
              <a:rPr lang="en-US" sz="1200" dirty="0" err="1">
                <a:latin typeface="Courier New" pitchFamily="49" charset="0"/>
                <a:cs typeface="Courier New" pitchFamily="49" charset="0"/>
              </a:rPr>
              <a:t>mydata$QoL</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="Frequency",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QoL</a:t>
            </a:r>
            <a:r>
              <a:rPr lang="en-US" sz="1200" dirty="0">
                <a:latin typeface="Courier New" pitchFamily="49" charset="0"/>
                <a:cs typeface="Courier New" pitchFamily="49" charset="0"/>
              </a:rPr>
              <a:t> score"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plot ( sort (</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="age(</a:t>
            </a:r>
            <a:r>
              <a:rPr lang="en-US" sz="1200" dirty="0" err="1">
                <a:latin typeface="Courier New" pitchFamily="49" charset="0"/>
                <a:cs typeface="Courier New" pitchFamily="49" charset="0"/>
              </a:rPr>
              <a:t>yrs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="sorted case" )</a:t>
            </a:r>
          </a:p>
          <a:p>
            <a:pPr marL="0" indent="0">
              <a:buNone/>
            </a:pPr>
            <a:r>
              <a:rPr lang="en-US" sz="1200" dirty="0">
                <a:latin typeface="Courier New" pitchFamily="49" charset="0"/>
                <a:cs typeface="Courier New" pitchFamily="49" charset="0"/>
              </a:rPr>
              <a:t>plot (density(</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=TRUE),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="age(</a:t>
            </a:r>
            <a:r>
              <a:rPr lang="en-US" sz="1200" dirty="0" err="1">
                <a:latin typeface="Courier New" pitchFamily="49" charset="0"/>
                <a:cs typeface="Courier New" pitchFamily="49" charset="0"/>
              </a:rPr>
              <a:t>yrs</a:t>
            </a:r>
            <a:r>
              <a:rPr lang="en-US" sz="1200" dirty="0">
                <a:latin typeface="Courier New" pitchFamily="49" charset="0"/>
                <a:cs typeface="Courier New" pitchFamily="49" charset="0"/>
              </a:rPr>
              <a:t>)", main="age")</a:t>
            </a:r>
          </a:p>
          <a:p>
            <a:pPr marL="0" indent="0">
              <a:buNone/>
            </a:pPr>
            <a:r>
              <a:rPr lang="en-US" sz="1200" dirty="0">
                <a:latin typeface="Courier New" pitchFamily="49" charset="0"/>
                <a:cs typeface="Courier New" pitchFamily="49" charset="0"/>
              </a:rPr>
              <a:t>boxplot ( </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mydata$Dead</a:t>
            </a:r>
            <a:r>
              <a:rPr lang="en-US" sz="1200" dirty="0">
                <a:latin typeface="Courier New" pitchFamily="49" charset="0"/>
                <a:cs typeface="Courier New" pitchFamily="49" charset="0"/>
              </a:rPr>
              <a:t>, data =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1Y</a:t>
            </a:r>
            <a:r>
              <a:rPr lang="en-US" sz="1200" dirty="0">
                <a:latin typeface="Courier New" pitchFamily="49" charset="0"/>
                <a:cs typeface="Courier New" pitchFamily="49" charset="0"/>
              </a:rPr>
              <a:t>-dead",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="age(</a:t>
            </a:r>
            <a:r>
              <a:rPr lang="en-US" sz="1200" dirty="0" err="1">
                <a:latin typeface="Courier New" pitchFamily="49" charset="0"/>
                <a:cs typeface="Courier New" pitchFamily="49" charset="0"/>
              </a:rPr>
              <a:t>yrs</a:t>
            </a:r>
            <a:r>
              <a:rPr lang="en-US" sz="1200" dirty="0">
                <a:latin typeface="Courier New" pitchFamily="49" charset="0"/>
                <a:cs typeface="Courier New" pitchFamily="49" charset="0"/>
              </a:rPr>
              <a:t>)", main=""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plot (sort (</a:t>
            </a:r>
            <a:r>
              <a:rPr lang="en-US" sz="1200" dirty="0" err="1">
                <a:latin typeface="Courier New" pitchFamily="49" charset="0"/>
                <a:cs typeface="Courier New" pitchFamily="49" charset="0"/>
              </a:rPr>
              <a:t>mydata$Height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="height(cm)",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="sorted case" )</a:t>
            </a:r>
          </a:p>
          <a:p>
            <a:pPr marL="0" indent="0">
              <a:buNone/>
            </a:pPr>
            <a:r>
              <a:rPr lang="en-US" sz="1200" dirty="0">
                <a:latin typeface="Courier New" pitchFamily="49" charset="0"/>
                <a:cs typeface="Courier New" pitchFamily="49" charset="0"/>
              </a:rPr>
              <a:t>plot (density(</a:t>
            </a:r>
            <a:r>
              <a:rPr lang="en-US" sz="1200" dirty="0" err="1">
                <a:latin typeface="Courier New" pitchFamily="49" charset="0"/>
                <a:cs typeface="Courier New" pitchFamily="49" charset="0"/>
              </a:rPr>
              <a:t>mydata$Height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=TRUE),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="height(cm)", main="weight")</a:t>
            </a:r>
          </a:p>
          <a:p>
            <a:pPr marL="0" indent="0">
              <a:buNone/>
            </a:pPr>
            <a:r>
              <a:rPr lang="en-US" sz="1200" dirty="0">
                <a:latin typeface="Courier New" pitchFamily="49" charset="0"/>
                <a:cs typeface="Courier New" pitchFamily="49" charset="0"/>
              </a:rPr>
              <a:t>boxplot ( </a:t>
            </a:r>
            <a:r>
              <a:rPr lang="en-US" sz="1200" dirty="0" err="1">
                <a:latin typeface="Courier New" pitchFamily="49" charset="0"/>
                <a:cs typeface="Courier New" pitchFamily="49" charset="0"/>
              </a:rPr>
              <a:t>mydata$Height</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mydata$Dead</a:t>
            </a:r>
            <a:r>
              <a:rPr lang="en-US" sz="1200" dirty="0">
                <a:latin typeface="Courier New" pitchFamily="49" charset="0"/>
                <a:cs typeface="Courier New" pitchFamily="49" charset="0"/>
              </a:rPr>
              <a:t>, data =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1Y</a:t>
            </a:r>
            <a:r>
              <a:rPr lang="en-US" sz="1200" dirty="0">
                <a:latin typeface="Courier New" pitchFamily="49" charset="0"/>
                <a:cs typeface="Courier New" pitchFamily="49" charset="0"/>
              </a:rPr>
              <a:t>-dead",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="height(cm)", main=""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..and the corresponding descriptive statistics</a:t>
            </a:r>
          </a:p>
          <a:p>
            <a:pPr marL="0" indent="0">
              <a:buNone/>
            </a:pP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&lt;- c( "Dead", "Gender", "</a:t>
            </a:r>
            <a:r>
              <a:rPr lang="en-US" sz="1200" dirty="0" err="1">
                <a:latin typeface="Courier New" pitchFamily="49" charset="0"/>
                <a:cs typeface="Courier New" pitchFamily="49" charset="0"/>
              </a:rPr>
              <a:t>QoL</a:t>
            </a:r>
            <a:r>
              <a:rPr lang="en-US" sz="1200" dirty="0">
                <a:latin typeface="Courier New" pitchFamily="49" charset="0"/>
                <a:cs typeface="Courier New" pitchFamily="49" charset="0"/>
              </a:rPr>
              <a:t>", "Age", "Height" )</a:t>
            </a:r>
          </a:p>
          <a:p>
            <a:pPr marL="0" indent="0">
              <a:buNone/>
            </a:pPr>
            <a:r>
              <a:rPr lang="en-US" sz="1200" dirty="0">
                <a:latin typeface="Courier New" pitchFamily="49" charset="0"/>
                <a:cs typeface="Courier New" pitchFamily="49" charset="0"/>
              </a:rPr>
              <a:t>summary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a:t>
            </a:r>
            <a:endParaRPr lang="en-US" sz="1200" dirty="0"/>
          </a:p>
          <a:p>
            <a:endParaRPr lang="nl-NL" dirty="0"/>
          </a:p>
        </p:txBody>
      </p:sp>
    </p:spTree>
    <p:extLst>
      <p:ext uri="{BB962C8B-B14F-4D97-AF65-F5344CB8AC3E}">
        <p14:creationId xmlns:p14="http://schemas.microsoft.com/office/powerpoint/2010/main" val="2342373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507B443-51CA-48DC-B9CB-364306A6BB2C}" type="slidenum">
              <a:rPr lang="en-US" smtClean="0"/>
              <a:pPr>
                <a:defRPr/>
              </a:pPr>
              <a:t>27</a:t>
            </a:fld>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5544062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 code</a:t>
            </a:r>
            <a:endParaRPr lang="nl-NL" dirty="0"/>
          </a:p>
        </p:txBody>
      </p:sp>
      <p:sp>
        <p:nvSpPr>
          <p:cNvPr id="3" name="Text Placeholder 2"/>
          <p:cNvSpPr>
            <a:spLocks noGrp="1"/>
          </p:cNvSpPr>
          <p:nvPr>
            <p:ph type="body" sz="quarter" idx="13"/>
          </p:nvPr>
        </p:nvSpPr>
        <p:spPr/>
        <p:txBody>
          <a:bodyPr/>
          <a:lstStyle/>
          <a:p>
            <a:pPr marL="0" indent="0">
              <a:buNone/>
            </a:pPr>
            <a:r>
              <a:rPr lang="en-US" sz="1200" dirty="0">
                <a:latin typeface="Courier New" pitchFamily="49" charset="0"/>
                <a:cs typeface="Courier New" pitchFamily="49" charset="0"/>
              </a:rPr>
              <a:t># plot a scatterplot on sorted values, histogram or a density</a:t>
            </a:r>
          </a:p>
          <a:p>
            <a:pPr marL="0" indent="0">
              <a:buNone/>
            </a:pPr>
            <a:r>
              <a:rPr lang="en-US" sz="1200" dirty="0">
                <a:latin typeface="Courier New" pitchFamily="49" charset="0"/>
                <a:cs typeface="Courier New" pitchFamily="49" charset="0"/>
              </a:rPr>
              <a:t># and a boxplot compared w/ outcome for weight, HR and </a:t>
            </a:r>
            <a:r>
              <a:rPr lang="en-US" sz="1200" dirty="0" err="1">
                <a:latin typeface="Courier New" pitchFamily="49" charset="0"/>
                <a:cs typeface="Courier New" pitchFamily="49" charset="0"/>
              </a:rPr>
              <a:t>SBP</a:t>
            </a: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par (</a:t>
            </a:r>
            <a:r>
              <a:rPr lang="en-US" sz="1200" dirty="0" err="1">
                <a:latin typeface="Courier New" pitchFamily="49" charset="0"/>
                <a:cs typeface="Courier New" pitchFamily="49" charset="0"/>
              </a:rPr>
              <a:t>mfrow</a:t>
            </a:r>
            <a:r>
              <a:rPr lang="en-US" sz="1200" dirty="0">
                <a:latin typeface="Courier New" pitchFamily="49" charset="0"/>
                <a:cs typeface="Courier New" pitchFamily="49" charset="0"/>
              </a:rPr>
              <a:t> = c(3,3))</a:t>
            </a:r>
          </a:p>
          <a:p>
            <a:pPr marL="0" indent="0">
              <a:buNone/>
            </a:pPr>
            <a:r>
              <a:rPr lang="en-US" sz="1200" dirty="0">
                <a:latin typeface="Courier New" pitchFamily="49" charset="0"/>
                <a:cs typeface="Courier New" pitchFamily="49" charset="0"/>
              </a:rPr>
              <a:t>plot (</a:t>
            </a:r>
            <a:r>
              <a:rPr lang="en-US" sz="1200" dirty="0" smtClean="0">
                <a:latin typeface="Courier New" pitchFamily="49" charset="0"/>
                <a:cs typeface="Courier New" pitchFamily="49" charset="0"/>
              </a:rPr>
              <a:t>sort(</a:t>
            </a:r>
            <a:r>
              <a:rPr lang="en-US" sz="1200" dirty="0" err="1" smtClean="0">
                <a:latin typeface="Courier New" pitchFamily="49" charset="0"/>
                <a:cs typeface="Courier New" pitchFamily="49" charset="0"/>
              </a:rPr>
              <a:t>mydata$Weight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="weight(gr)",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="sorted case</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plot (density(</a:t>
            </a:r>
            <a:r>
              <a:rPr lang="en-US" sz="1200" dirty="0" err="1">
                <a:latin typeface="Courier New" pitchFamily="49" charset="0"/>
                <a:cs typeface="Courier New" pitchFamily="49" charset="0"/>
              </a:rPr>
              <a:t>mydata$Weight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=TRUE),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="weight(gr)", main="height")</a:t>
            </a:r>
          </a:p>
          <a:p>
            <a:pPr marL="0" indent="0">
              <a:buNone/>
            </a:pPr>
            <a:r>
              <a:rPr lang="en-US" sz="1200" dirty="0">
                <a:latin typeface="Courier New" pitchFamily="49" charset="0"/>
                <a:cs typeface="Courier New" pitchFamily="49" charset="0"/>
              </a:rPr>
              <a:t>boxplot ( </a:t>
            </a:r>
            <a:r>
              <a:rPr lang="en-US" sz="1200" dirty="0" err="1">
                <a:latin typeface="Courier New" pitchFamily="49" charset="0"/>
                <a:cs typeface="Courier New" pitchFamily="49" charset="0"/>
              </a:rPr>
              <a:t>mydata$Weight</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mydata$Dead</a:t>
            </a:r>
            <a:r>
              <a:rPr lang="en-US" sz="1200" dirty="0">
                <a:latin typeface="Courier New" pitchFamily="49" charset="0"/>
                <a:cs typeface="Courier New" pitchFamily="49" charset="0"/>
              </a:rPr>
              <a:t>, data =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1Y</a:t>
            </a:r>
            <a:r>
              <a:rPr lang="en-US" sz="1200" dirty="0">
                <a:latin typeface="Courier New" pitchFamily="49" charset="0"/>
                <a:cs typeface="Courier New" pitchFamily="49" charset="0"/>
              </a:rPr>
              <a:t>-dead",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="weight(gr)", main=""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plot (sort (</a:t>
            </a:r>
            <a:r>
              <a:rPr lang="en-US" sz="1200" dirty="0" err="1">
                <a:latin typeface="Courier New" pitchFamily="49" charset="0"/>
                <a:cs typeface="Courier New" pitchFamily="49" charset="0"/>
              </a:rPr>
              <a:t>mydata$Pulse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="HR(bpm)",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="sorted case" )</a:t>
            </a:r>
          </a:p>
          <a:p>
            <a:pPr marL="0" indent="0">
              <a:buNone/>
            </a:pPr>
            <a:r>
              <a:rPr lang="en-US" sz="1200" dirty="0">
                <a:latin typeface="Courier New" pitchFamily="49" charset="0"/>
                <a:cs typeface="Courier New" pitchFamily="49" charset="0"/>
              </a:rPr>
              <a:t>plot (density(</a:t>
            </a:r>
            <a:r>
              <a:rPr lang="en-US" sz="1200" dirty="0" err="1">
                <a:latin typeface="Courier New" pitchFamily="49" charset="0"/>
                <a:cs typeface="Courier New" pitchFamily="49" charset="0"/>
              </a:rPr>
              <a:t>mydata$Pulse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=TRUE),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="HR(bpm)", main="HR")</a:t>
            </a:r>
          </a:p>
          <a:p>
            <a:pPr marL="0" indent="0">
              <a:buNone/>
            </a:pPr>
            <a:r>
              <a:rPr lang="en-US" sz="1200" dirty="0">
                <a:latin typeface="Courier New" pitchFamily="49" charset="0"/>
                <a:cs typeface="Courier New" pitchFamily="49" charset="0"/>
              </a:rPr>
              <a:t>boxplot ( </a:t>
            </a:r>
            <a:r>
              <a:rPr lang="en-US" sz="1200" dirty="0" err="1">
                <a:latin typeface="Courier New" pitchFamily="49" charset="0"/>
                <a:cs typeface="Courier New" pitchFamily="49" charset="0"/>
              </a:rPr>
              <a:t>mydata$Pulse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mydata$Dead</a:t>
            </a:r>
            <a:r>
              <a:rPr lang="en-US" sz="1200" dirty="0">
                <a:latin typeface="Courier New" pitchFamily="49" charset="0"/>
                <a:cs typeface="Courier New" pitchFamily="49" charset="0"/>
              </a:rPr>
              <a:t>, data =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1Y</a:t>
            </a:r>
            <a:r>
              <a:rPr lang="en-US" sz="1200" dirty="0">
                <a:latin typeface="Courier New" pitchFamily="49" charset="0"/>
                <a:cs typeface="Courier New" pitchFamily="49" charset="0"/>
              </a:rPr>
              <a:t>-dead",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="HR(bpm)", main=""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plot (</a:t>
            </a:r>
            <a:r>
              <a:rPr lang="en-US" sz="1200" dirty="0" smtClean="0">
                <a:latin typeface="Courier New" pitchFamily="49" charset="0"/>
                <a:cs typeface="Courier New" pitchFamily="49" charset="0"/>
              </a:rPr>
              <a:t>sort(</a:t>
            </a:r>
            <a:r>
              <a:rPr lang="en-US" sz="1200" dirty="0" err="1" smtClean="0">
                <a:latin typeface="Courier New" pitchFamily="49" charset="0"/>
                <a:cs typeface="Courier New" pitchFamily="49" charset="0"/>
              </a:rPr>
              <a:t>mydata$SysBP</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pch</a:t>
            </a:r>
            <a:r>
              <a:rPr lang="en-US" sz="1200" dirty="0">
                <a:latin typeface="Courier New" pitchFamily="49" charset="0"/>
                <a:cs typeface="Courier New" pitchFamily="49" charset="0"/>
              </a:rPr>
              <a:t> = ".",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SBP</a:t>
            </a:r>
            <a:r>
              <a:rPr lang="en-US" sz="1200" dirty="0">
                <a:latin typeface="Courier New" pitchFamily="49" charset="0"/>
                <a:cs typeface="Courier New" pitchFamily="49" charset="0"/>
              </a:rPr>
              <a:t>(mmHg)",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="sorted case" )</a:t>
            </a:r>
          </a:p>
          <a:p>
            <a:pPr marL="0" indent="0">
              <a:buNone/>
            </a:pPr>
            <a:r>
              <a:rPr lang="en-US" sz="1200" dirty="0">
                <a:latin typeface="Courier New" pitchFamily="49" charset="0"/>
                <a:cs typeface="Courier New" pitchFamily="49" charset="0"/>
              </a:rPr>
              <a:t>plot (density(</a:t>
            </a:r>
            <a:r>
              <a:rPr lang="en-US" sz="1200" dirty="0" err="1">
                <a:latin typeface="Courier New" pitchFamily="49" charset="0"/>
                <a:cs typeface="Courier New" pitchFamily="49" charset="0"/>
              </a:rPr>
              <a:t>mydata$SysBP</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=TRUE),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SBP</a:t>
            </a:r>
            <a:r>
              <a:rPr lang="en-US" sz="1200" dirty="0">
                <a:latin typeface="Courier New" pitchFamily="49" charset="0"/>
                <a:cs typeface="Courier New" pitchFamily="49" charset="0"/>
              </a:rPr>
              <a:t>(mmHg)", main="</a:t>
            </a:r>
            <a:r>
              <a:rPr lang="en-US" sz="1200" dirty="0" err="1">
                <a:latin typeface="Courier New" pitchFamily="49" charset="0"/>
                <a:cs typeface="Courier New" pitchFamily="49" charset="0"/>
              </a:rPr>
              <a:t>SBP</a:t>
            </a: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boxplot ( </a:t>
            </a:r>
            <a:r>
              <a:rPr lang="en-US" sz="1200" dirty="0" err="1">
                <a:latin typeface="Courier New" pitchFamily="49" charset="0"/>
                <a:cs typeface="Courier New" pitchFamily="49" charset="0"/>
              </a:rPr>
              <a:t>mydata$SysBP</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mydata$Dead</a:t>
            </a:r>
            <a:r>
              <a:rPr lang="en-US" sz="1200" dirty="0">
                <a:latin typeface="Courier New" pitchFamily="49" charset="0"/>
                <a:cs typeface="Courier New" pitchFamily="49" charset="0"/>
              </a:rPr>
              <a:t>, data =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1Y</a:t>
            </a:r>
            <a:r>
              <a:rPr lang="en-US" sz="1200" dirty="0">
                <a:latin typeface="Courier New" pitchFamily="49" charset="0"/>
                <a:cs typeface="Courier New" pitchFamily="49" charset="0"/>
              </a:rPr>
              <a:t>-dead", </a:t>
            </a:r>
            <a:r>
              <a:rPr lang="en-US" sz="1200" dirty="0" err="1">
                <a:latin typeface="Courier New" pitchFamily="49" charset="0"/>
                <a:cs typeface="Courier New" pitchFamily="49" charset="0"/>
              </a:rPr>
              <a:t>ylab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SBP</a:t>
            </a:r>
            <a:r>
              <a:rPr lang="en-US" sz="1200" dirty="0">
                <a:latin typeface="Courier New" pitchFamily="49" charset="0"/>
                <a:cs typeface="Courier New" pitchFamily="49" charset="0"/>
              </a:rPr>
              <a:t>(mmHg)", main=""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..and the corresponding descriptive statistics</a:t>
            </a:r>
          </a:p>
          <a:p>
            <a:pPr marL="0" indent="0">
              <a:buNone/>
            </a:pP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&lt;- c( "Weight", "Pulse", "</a:t>
            </a:r>
            <a:r>
              <a:rPr lang="en-US" sz="1200" dirty="0" err="1">
                <a:latin typeface="Courier New" pitchFamily="49" charset="0"/>
                <a:cs typeface="Courier New" pitchFamily="49" charset="0"/>
              </a:rPr>
              <a:t>SysBP</a:t>
            </a: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summary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a:t>
            </a:r>
            <a:endParaRPr lang="en-US" sz="1200" dirty="0"/>
          </a:p>
          <a:p>
            <a:endParaRPr lang="nl-NL" dirty="0"/>
          </a:p>
        </p:txBody>
      </p:sp>
    </p:spTree>
    <p:extLst>
      <p:ext uri="{BB962C8B-B14F-4D97-AF65-F5344CB8AC3E}">
        <p14:creationId xmlns:p14="http://schemas.microsoft.com/office/powerpoint/2010/main" val="61212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507B443-51CA-48DC-B9CB-364306A6BB2C}" type="slidenum">
              <a:rPr lang="en-US" smtClean="0"/>
              <a:pPr>
                <a:defRPr/>
              </a:pPr>
              <a:t>29</a:t>
            </a:fld>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8736208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nl-NL" dirty="0"/>
          </a:p>
        </p:txBody>
      </p:sp>
      <p:sp>
        <p:nvSpPr>
          <p:cNvPr id="3" name="Text Placeholder 2"/>
          <p:cNvSpPr>
            <a:spLocks noGrp="1"/>
          </p:cNvSpPr>
          <p:nvPr>
            <p:ph type="body" sz="quarter" idx="13"/>
          </p:nvPr>
        </p:nvSpPr>
        <p:spPr/>
        <p:txBody>
          <a:bodyPr/>
          <a:lstStyle/>
          <a:p>
            <a:r>
              <a:rPr lang="en-US" dirty="0" smtClean="0"/>
              <a:t>Case study: </a:t>
            </a:r>
            <a:r>
              <a:rPr lang="en-US" dirty="0"/>
              <a:t>Estimate risk of dead within one year for chronic heart failure (CHF) patients from a clinical baseline </a:t>
            </a:r>
            <a:endParaRPr lang="en-US" dirty="0" smtClean="0"/>
          </a:p>
          <a:p>
            <a:r>
              <a:rPr lang="en-US" dirty="0" smtClean="0"/>
              <a:t>Using logistic regression</a:t>
            </a:r>
          </a:p>
          <a:p>
            <a:endParaRPr lang="en-US" dirty="0"/>
          </a:p>
          <a:p>
            <a:r>
              <a:rPr lang="en-US" dirty="0" smtClean="0"/>
              <a:t>Use of statistical learning (regression) in clinical prediction models is preferred</a:t>
            </a:r>
          </a:p>
          <a:p>
            <a:pPr lvl="1"/>
            <a:r>
              <a:rPr lang="en-US" dirty="0" smtClean="0"/>
              <a:t>Risk is defined as a conditional probability</a:t>
            </a:r>
          </a:p>
          <a:p>
            <a:pPr lvl="1"/>
            <a:r>
              <a:rPr lang="en-US" dirty="0" smtClean="0"/>
              <a:t>Regression can still be explained to clinicians (not-a-black-box)</a:t>
            </a:r>
          </a:p>
          <a:p>
            <a:pPr lvl="1"/>
            <a:r>
              <a:rPr lang="en-US" dirty="0" smtClean="0"/>
              <a:t>Regression can be easily calibrated to another patient case-mix</a:t>
            </a:r>
          </a:p>
          <a:p>
            <a:pPr lvl="1"/>
            <a:r>
              <a:rPr lang="en-US" dirty="0" smtClean="0"/>
              <a:t>Variables are predominantly additive with few interactions (which are sometimes also known)</a:t>
            </a:r>
          </a:p>
          <a:p>
            <a:pPr lvl="1"/>
            <a:r>
              <a:rPr lang="en-US" dirty="0" smtClean="0"/>
              <a:t>Effects of predictors can be separated</a:t>
            </a:r>
            <a:endParaRPr lang="en-US" dirty="0"/>
          </a:p>
          <a:p>
            <a:endParaRPr lang="nl-NL" dirty="0"/>
          </a:p>
        </p:txBody>
      </p:sp>
    </p:spTree>
    <p:extLst>
      <p:ext uri="{BB962C8B-B14F-4D97-AF65-F5344CB8AC3E}">
        <p14:creationId xmlns:p14="http://schemas.microsoft.com/office/powerpoint/2010/main" val="842325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 code</a:t>
            </a:r>
            <a:endParaRPr lang="nl-NL" dirty="0"/>
          </a:p>
        </p:txBody>
      </p:sp>
      <p:sp>
        <p:nvSpPr>
          <p:cNvPr id="3" name="Text Placeholder 2"/>
          <p:cNvSpPr>
            <a:spLocks noGrp="1"/>
          </p:cNvSpPr>
          <p:nvPr>
            <p:ph type="body" sz="quarter" idx="13"/>
          </p:nvPr>
        </p:nvSpPr>
        <p:spPr/>
        <p:txBody>
          <a:bodyPr/>
          <a:lstStyle/>
          <a:p>
            <a:pPr marL="0" indent="0">
              <a:buNone/>
            </a:pPr>
            <a:r>
              <a:rPr lang="en-US" sz="1100" dirty="0">
                <a:latin typeface="Courier New" pitchFamily="49" charset="0"/>
                <a:cs typeface="Courier New" pitchFamily="49" charset="0"/>
              </a:rPr>
              <a:t># plot a scatterplot on sorted values, histogram and a density</a:t>
            </a:r>
          </a:p>
          <a:p>
            <a:pPr marL="0" indent="0">
              <a:buNone/>
            </a:pPr>
            <a:r>
              <a:rPr lang="en-US" sz="1100" dirty="0">
                <a:latin typeface="Courier New" pitchFamily="49" charset="0"/>
                <a:cs typeface="Courier New" pitchFamily="49" charset="0"/>
              </a:rPr>
              <a:t># and a boxplot compared w/ outcome for </a:t>
            </a:r>
            <a:r>
              <a:rPr lang="en-US" sz="1100" dirty="0" err="1">
                <a:latin typeface="Courier New" pitchFamily="49" charset="0"/>
                <a:cs typeface="Courier New" pitchFamily="49" charset="0"/>
              </a:rPr>
              <a:t>NTproBNP</a:t>
            </a:r>
            <a:r>
              <a:rPr lang="en-US" sz="1100" dirty="0">
                <a:latin typeface="Courier New" pitchFamily="49" charset="0"/>
                <a:cs typeface="Courier New" pitchFamily="49" charset="0"/>
              </a:rPr>
              <a:t>, Cr, glucose, </a:t>
            </a:r>
            <a:r>
              <a:rPr lang="en-US" sz="1100" dirty="0" err="1">
                <a:latin typeface="Courier New" pitchFamily="49" charset="0"/>
                <a:cs typeface="Courier New" pitchFamily="49" charset="0"/>
              </a:rPr>
              <a:t>Hgb</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par (</a:t>
            </a:r>
            <a:r>
              <a:rPr lang="en-US" sz="1100" dirty="0" err="1">
                <a:latin typeface="Courier New" pitchFamily="49" charset="0"/>
                <a:cs typeface="Courier New" pitchFamily="49" charset="0"/>
              </a:rPr>
              <a:t>mfrow</a:t>
            </a:r>
            <a:r>
              <a:rPr lang="en-US" sz="1100" dirty="0">
                <a:latin typeface="Courier New" pitchFamily="49" charset="0"/>
                <a:cs typeface="Courier New" pitchFamily="49" charset="0"/>
              </a:rPr>
              <a:t> = c(4,3))</a:t>
            </a:r>
          </a:p>
          <a:p>
            <a:pPr marL="0" indent="0">
              <a:buNone/>
            </a:pPr>
            <a:r>
              <a:rPr lang="en-US" sz="1100" dirty="0">
                <a:latin typeface="Courier New" pitchFamily="49" charset="0"/>
                <a:cs typeface="Courier New" pitchFamily="49" charset="0"/>
              </a:rPr>
              <a:t>plot (</a:t>
            </a:r>
            <a:r>
              <a:rPr lang="en-US" sz="1100" dirty="0" smtClean="0">
                <a:latin typeface="Courier New" pitchFamily="49" charset="0"/>
                <a:cs typeface="Courier New" pitchFamily="49" charset="0"/>
              </a:rPr>
              <a:t>sort(</a:t>
            </a:r>
            <a:r>
              <a:rPr lang="en-US" sz="1100" dirty="0" err="1" smtClean="0">
                <a:latin typeface="Courier New" pitchFamily="49" charset="0"/>
                <a:cs typeface="Courier New" pitchFamily="49" charset="0"/>
              </a:rPr>
              <a:t>log10</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mydata$NTproBNP</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pch</a:t>
            </a:r>
            <a:r>
              <a:rPr lang="en-US" sz="1100" dirty="0">
                <a:latin typeface="Courier New" pitchFamily="49" charset="0"/>
                <a:cs typeface="Courier New" pitchFamily="49" charset="0"/>
              </a:rPr>
              <a:t> = ".",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="NT-</a:t>
            </a:r>
            <a:r>
              <a:rPr lang="en-US" sz="1100" dirty="0" err="1">
                <a:latin typeface="Courier New" pitchFamily="49" charset="0"/>
                <a:cs typeface="Courier New" pitchFamily="49" charset="0"/>
              </a:rPr>
              <a:t>proBNP</a:t>
            </a:r>
            <a:r>
              <a:rPr lang="en-US" sz="1100" dirty="0">
                <a:latin typeface="Courier New" pitchFamily="49" charset="0"/>
                <a:cs typeface="Courier New" pitchFamily="49" charset="0"/>
              </a:rPr>
              <a:t>(log </a:t>
            </a:r>
            <a:r>
              <a:rPr lang="en-US" sz="1100" dirty="0" err="1">
                <a:latin typeface="Courier New" pitchFamily="49" charset="0"/>
                <a:cs typeface="Courier New" pitchFamily="49" charset="0"/>
              </a:rPr>
              <a:t>pg</a:t>
            </a:r>
            <a:r>
              <a:rPr lang="en-US" sz="1100" dirty="0">
                <a:latin typeface="Courier New" pitchFamily="49" charset="0"/>
                <a:cs typeface="Courier New" pitchFamily="49" charset="0"/>
              </a:rPr>
              <a:t>/mL)",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="sorted case</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plot (density(</a:t>
            </a:r>
            <a:r>
              <a:rPr lang="en-US" sz="1100" dirty="0" err="1">
                <a:latin typeface="Courier New" pitchFamily="49" charset="0"/>
                <a:cs typeface="Courier New" pitchFamily="49" charset="0"/>
              </a:rPr>
              <a:t>log10</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mydata$NTproBNP</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na.rm</a:t>
            </a:r>
            <a:r>
              <a:rPr lang="en-US" sz="1100" dirty="0">
                <a:latin typeface="Courier New" pitchFamily="49" charset="0"/>
                <a:cs typeface="Courier New" pitchFamily="49" charset="0"/>
              </a:rPr>
              <a:t>=TRUE),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="NT-</a:t>
            </a:r>
            <a:r>
              <a:rPr lang="en-US" sz="1100" dirty="0" err="1">
                <a:latin typeface="Courier New" pitchFamily="49" charset="0"/>
                <a:cs typeface="Courier New" pitchFamily="49" charset="0"/>
              </a:rPr>
              <a:t>proBNP</a:t>
            </a:r>
            <a:r>
              <a:rPr lang="en-US" sz="1100" dirty="0">
                <a:latin typeface="Courier New" pitchFamily="49" charset="0"/>
                <a:cs typeface="Courier New" pitchFamily="49" charset="0"/>
              </a:rPr>
              <a:t>(log </a:t>
            </a:r>
            <a:r>
              <a:rPr lang="en-US" sz="1100" dirty="0" err="1">
                <a:latin typeface="Courier New" pitchFamily="49" charset="0"/>
                <a:cs typeface="Courier New" pitchFamily="49" charset="0"/>
              </a:rPr>
              <a:t>pg</a:t>
            </a:r>
            <a:r>
              <a:rPr lang="en-US" sz="1100" dirty="0">
                <a:latin typeface="Courier New" pitchFamily="49" charset="0"/>
                <a:cs typeface="Courier New" pitchFamily="49" charset="0"/>
              </a:rPr>
              <a:t>/mL)", main="NT-</a:t>
            </a:r>
            <a:r>
              <a:rPr lang="en-US" sz="1100" dirty="0" err="1">
                <a:latin typeface="Courier New" pitchFamily="49" charset="0"/>
                <a:cs typeface="Courier New" pitchFamily="49" charset="0"/>
              </a:rPr>
              <a:t>proBNP</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boxplot ( </a:t>
            </a:r>
            <a:r>
              <a:rPr lang="en-US" sz="1100" dirty="0" err="1">
                <a:latin typeface="Courier New" pitchFamily="49" charset="0"/>
                <a:cs typeface="Courier New" pitchFamily="49" charset="0"/>
              </a:rPr>
              <a:t>log10</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mydata$NTproBNP</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mydata$Dead</a:t>
            </a:r>
            <a:r>
              <a:rPr lang="en-US" sz="1100" dirty="0">
                <a:latin typeface="Courier New" pitchFamily="49" charset="0"/>
                <a:cs typeface="Courier New" pitchFamily="49" charset="0"/>
              </a:rPr>
              <a:t> , data = </a:t>
            </a:r>
            <a:r>
              <a:rPr lang="en-US" sz="1100" dirty="0" err="1">
                <a:latin typeface="Courier New" pitchFamily="49" charset="0"/>
                <a:cs typeface="Courier New" pitchFamily="49" charset="0"/>
              </a:rPr>
              <a:t>mydata</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1Y</a:t>
            </a:r>
            <a:r>
              <a:rPr lang="en-US" sz="1100" dirty="0">
                <a:latin typeface="Courier New" pitchFamily="49" charset="0"/>
                <a:cs typeface="Courier New" pitchFamily="49" charset="0"/>
              </a:rPr>
              <a:t>-dead",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="NT-</a:t>
            </a:r>
            <a:r>
              <a:rPr lang="en-US" sz="1100" dirty="0" err="1">
                <a:latin typeface="Courier New" pitchFamily="49" charset="0"/>
                <a:cs typeface="Courier New" pitchFamily="49" charset="0"/>
              </a:rPr>
              <a:t>proBNP</a:t>
            </a:r>
            <a:r>
              <a:rPr lang="en-US" sz="1100" dirty="0">
                <a:latin typeface="Courier New" pitchFamily="49" charset="0"/>
                <a:cs typeface="Courier New" pitchFamily="49" charset="0"/>
              </a:rPr>
              <a:t>(log </a:t>
            </a:r>
            <a:r>
              <a:rPr lang="en-US" sz="1100" dirty="0" err="1">
                <a:latin typeface="Courier New" pitchFamily="49" charset="0"/>
                <a:cs typeface="Courier New" pitchFamily="49" charset="0"/>
              </a:rPr>
              <a:t>pg</a:t>
            </a:r>
            <a:r>
              <a:rPr lang="en-US" sz="1100" dirty="0">
                <a:latin typeface="Courier New" pitchFamily="49" charset="0"/>
                <a:cs typeface="Courier New" pitchFamily="49" charset="0"/>
              </a:rPr>
              <a:t>/mL)", main="" )</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plot (sort (</a:t>
            </a:r>
            <a:r>
              <a:rPr lang="en-US" sz="1100" dirty="0" err="1">
                <a:latin typeface="Courier New" pitchFamily="49" charset="0"/>
                <a:cs typeface="Courier New" pitchFamily="49" charset="0"/>
              </a:rPr>
              <a:t>mydata$Creatinine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pch</a:t>
            </a:r>
            <a:r>
              <a:rPr lang="en-US" sz="1100" dirty="0">
                <a:latin typeface="Courier New" pitchFamily="49" charset="0"/>
                <a:cs typeface="Courier New" pitchFamily="49" charset="0"/>
              </a:rPr>
              <a:t> = ".",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="Cr(log mg/</a:t>
            </a:r>
            <a:r>
              <a:rPr lang="en-US" sz="1100" dirty="0" err="1">
                <a:latin typeface="Courier New" pitchFamily="49" charset="0"/>
                <a:cs typeface="Courier New" pitchFamily="49" charset="0"/>
              </a:rPr>
              <a:t>dL</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="sorted case" )</a:t>
            </a:r>
          </a:p>
          <a:p>
            <a:pPr marL="0" indent="0">
              <a:buNone/>
            </a:pPr>
            <a:r>
              <a:rPr lang="en-US" sz="1100" dirty="0">
                <a:latin typeface="Courier New" pitchFamily="49" charset="0"/>
                <a:cs typeface="Courier New" pitchFamily="49" charset="0"/>
              </a:rPr>
              <a:t>plot (density(</a:t>
            </a:r>
            <a:r>
              <a:rPr lang="en-US" sz="1100" dirty="0" err="1">
                <a:latin typeface="Courier New" pitchFamily="49" charset="0"/>
                <a:cs typeface="Courier New" pitchFamily="49" charset="0"/>
              </a:rPr>
              <a:t>mydata$Creatinine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na.rm</a:t>
            </a:r>
            <a:r>
              <a:rPr lang="en-US" sz="1100" dirty="0">
                <a:latin typeface="Courier New" pitchFamily="49" charset="0"/>
                <a:cs typeface="Courier New" pitchFamily="49" charset="0"/>
              </a:rPr>
              <a:t>=TRUE),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="Cr(log mg/</a:t>
            </a:r>
            <a:r>
              <a:rPr lang="en-US" sz="1100" dirty="0" err="1">
                <a:latin typeface="Courier New" pitchFamily="49" charset="0"/>
                <a:cs typeface="Courier New" pitchFamily="49" charset="0"/>
              </a:rPr>
              <a:t>dL</a:t>
            </a:r>
            <a:r>
              <a:rPr lang="en-US" sz="1100" dirty="0">
                <a:latin typeface="Courier New" pitchFamily="49" charset="0"/>
                <a:cs typeface="Courier New" pitchFamily="49" charset="0"/>
              </a:rPr>
              <a:t>)", main="Creatinine")</a:t>
            </a:r>
          </a:p>
          <a:p>
            <a:pPr marL="0" indent="0">
              <a:buNone/>
            </a:pPr>
            <a:r>
              <a:rPr lang="en-US" sz="1100" dirty="0">
                <a:latin typeface="Courier New" pitchFamily="49" charset="0"/>
                <a:cs typeface="Courier New" pitchFamily="49" charset="0"/>
              </a:rPr>
              <a:t>boxplot ( </a:t>
            </a:r>
            <a:r>
              <a:rPr lang="en-US" sz="1100" dirty="0" err="1">
                <a:latin typeface="Courier New" pitchFamily="49" charset="0"/>
                <a:cs typeface="Courier New" pitchFamily="49" charset="0"/>
              </a:rPr>
              <a:t>mydata$Creatinine</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mydata$Dead</a:t>
            </a:r>
            <a:r>
              <a:rPr lang="en-US" sz="1100" dirty="0">
                <a:latin typeface="Courier New" pitchFamily="49" charset="0"/>
                <a:cs typeface="Courier New" pitchFamily="49" charset="0"/>
              </a:rPr>
              <a:t>, data = </a:t>
            </a:r>
            <a:r>
              <a:rPr lang="en-US" sz="1100" dirty="0" err="1">
                <a:latin typeface="Courier New" pitchFamily="49" charset="0"/>
                <a:cs typeface="Courier New" pitchFamily="49" charset="0"/>
              </a:rPr>
              <a:t>mydata</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1Y</a:t>
            </a:r>
            <a:r>
              <a:rPr lang="en-US" sz="1100" dirty="0">
                <a:latin typeface="Courier New" pitchFamily="49" charset="0"/>
                <a:cs typeface="Courier New" pitchFamily="49" charset="0"/>
              </a:rPr>
              <a:t>-dead",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="Cr(log mg/</a:t>
            </a:r>
            <a:r>
              <a:rPr lang="en-US" sz="1100" dirty="0" err="1">
                <a:latin typeface="Courier New" pitchFamily="49" charset="0"/>
                <a:cs typeface="Courier New" pitchFamily="49" charset="0"/>
              </a:rPr>
              <a:t>dL</a:t>
            </a:r>
            <a:r>
              <a:rPr lang="en-US" sz="1100" dirty="0">
                <a:latin typeface="Courier New" pitchFamily="49" charset="0"/>
                <a:cs typeface="Courier New" pitchFamily="49" charset="0"/>
              </a:rPr>
              <a:t>)", main="" )</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plot (sort (</a:t>
            </a:r>
            <a:r>
              <a:rPr lang="en-US" sz="1100" dirty="0" err="1">
                <a:latin typeface="Courier New" pitchFamily="49" charset="0"/>
                <a:cs typeface="Courier New" pitchFamily="49" charset="0"/>
              </a:rPr>
              <a:t>mydata$Glucose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pch</a:t>
            </a:r>
            <a:r>
              <a:rPr lang="en-US" sz="1100" dirty="0">
                <a:latin typeface="Courier New" pitchFamily="49" charset="0"/>
                <a:cs typeface="Courier New" pitchFamily="49" charset="0"/>
              </a:rPr>
              <a:t> = ".",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="glucose(log </a:t>
            </a:r>
            <a:r>
              <a:rPr lang="en-US" sz="1100" dirty="0" err="1">
                <a:latin typeface="Courier New" pitchFamily="49" charset="0"/>
                <a:cs typeface="Courier New" pitchFamily="49" charset="0"/>
              </a:rPr>
              <a:t>mmol</a:t>
            </a:r>
            <a:r>
              <a:rPr lang="en-US" sz="1100" dirty="0">
                <a:latin typeface="Courier New" pitchFamily="49" charset="0"/>
                <a:cs typeface="Courier New" pitchFamily="49" charset="0"/>
              </a:rPr>
              <a:t>/L)",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="sorted case" )</a:t>
            </a:r>
          </a:p>
          <a:p>
            <a:pPr marL="0" indent="0">
              <a:buNone/>
            </a:pPr>
            <a:r>
              <a:rPr lang="en-US" sz="1100" dirty="0">
                <a:latin typeface="Courier New" pitchFamily="49" charset="0"/>
                <a:cs typeface="Courier New" pitchFamily="49" charset="0"/>
              </a:rPr>
              <a:t>plot (density(</a:t>
            </a:r>
            <a:r>
              <a:rPr lang="en-US" sz="1100" dirty="0" err="1">
                <a:latin typeface="Courier New" pitchFamily="49" charset="0"/>
                <a:cs typeface="Courier New" pitchFamily="49" charset="0"/>
              </a:rPr>
              <a:t>mydata$Glucose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na.rm</a:t>
            </a:r>
            <a:r>
              <a:rPr lang="en-US" sz="1100" dirty="0">
                <a:latin typeface="Courier New" pitchFamily="49" charset="0"/>
                <a:cs typeface="Courier New" pitchFamily="49" charset="0"/>
              </a:rPr>
              <a:t>=TRUE),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="glucose(log </a:t>
            </a:r>
            <a:r>
              <a:rPr lang="en-US" sz="1100" dirty="0" err="1">
                <a:latin typeface="Courier New" pitchFamily="49" charset="0"/>
                <a:cs typeface="Courier New" pitchFamily="49" charset="0"/>
              </a:rPr>
              <a:t>mmol</a:t>
            </a:r>
            <a:r>
              <a:rPr lang="en-US" sz="1100" dirty="0">
                <a:latin typeface="Courier New" pitchFamily="49" charset="0"/>
                <a:cs typeface="Courier New" pitchFamily="49" charset="0"/>
              </a:rPr>
              <a:t>/L)", main="Glucose")</a:t>
            </a:r>
          </a:p>
          <a:p>
            <a:pPr marL="0" indent="0">
              <a:buNone/>
            </a:pPr>
            <a:r>
              <a:rPr lang="en-US" sz="1100" dirty="0">
                <a:latin typeface="Courier New" pitchFamily="49" charset="0"/>
                <a:cs typeface="Courier New" pitchFamily="49" charset="0"/>
              </a:rPr>
              <a:t>boxplot ( </a:t>
            </a:r>
            <a:r>
              <a:rPr lang="en-US" sz="1100" dirty="0" err="1">
                <a:latin typeface="Courier New" pitchFamily="49" charset="0"/>
                <a:cs typeface="Courier New" pitchFamily="49" charset="0"/>
              </a:rPr>
              <a:t>mydata$Glucose</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mydata$Dead</a:t>
            </a:r>
            <a:r>
              <a:rPr lang="en-US" sz="1100" dirty="0">
                <a:latin typeface="Courier New" pitchFamily="49" charset="0"/>
                <a:cs typeface="Courier New" pitchFamily="49" charset="0"/>
              </a:rPr>
              <a:t>, data = </a:t>
            </a:r>
            <a:r>
              <a:rPr lang="en-US" sz="1100" dirty="0" err="1">
                <a:latin typeface="Courier New" pitchFamily="49" charset="0"/>
                <a:cs typeface="Courier New" pitchFamily="49" charset="0"/>
              </a:rPr>
              <a:t>mydata</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1Y</a:t>
            </a:r>
            <a:r>
              <a:rPr lang="en-US" sz="1100" dirty="0">
                <a:latin typeface="Courier New" pitchFamily="49" charset="0"/>
                <a:cs typeface="Courier New" pitchFamily="49" charset="0"/>
              </a:rPr>
              <a:t>-dead",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="glucose(log </a:t>
            </a:r>
            <a:r>
              <a:rPr lang="en-US" sz="1100" dirty="0" err="1">
                <a:latin typeface="Courier New" pitchFamily="49" charset="0"/>
                <a:cs typeface="Courier New" pitchFamily="49" charset="0"/>
              </a:rPr>
              <a:t>mmol</a:t>
            </a:r>
            <a:r>
              <a:rPr lang="en-US" sz="1100" dirty="0">
                <a:latin typeface="Courier New" pitchFamily="49" charset="0"/>
                <a:cs typeface="Courier New" pitchFamily="49" charset="0"/>
              </a:rPr>
              <a:t>/L)", main="" )</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plot (sort (</a:t>
            </a:r>
            <a:r>
              <a:rPr lang="en-US" sz="1100" dirty="0" err="1">
                <a:latin typeface="Courier New" pitchFamily="49" charset="0"/>
                <a:cs typeface="Courier New" pitchFamily="49" charset="0"/>
              </a:rPr>
              <a:t>mydata$Hemoglobin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pch</a:t>
            </a:r>
            <a:r>
              <a:rPr lang="en-US" sz="1100" dirty="0">
                <a:latin typeface="Courier New" pitchFamily="49" charset="0"/>
                <a:cs typeface="Courier New" pitchFamily="49" charset="0"/>
              </a:rPr>
              <a:t> = ".",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Hgb</a:t>
            </a:r>
            <a:r>
              <a:rPr lang="en-US" sz="1100" dirty="0">
                <a:latin typeface="Courier New" pitchFamily="49" charset="0"/>
                <a:cs typeface="Courier New" pitchFamily="49" charset="0"/>
              </a:rPr>
              <a:t>(log g/</a:t>
            </a:r>
            <a:r>
              <a:rPr lang="en-US" sz="1100" dirty="0" err="1">
                <a:latin typeface="Courier New" pitchFamily="49" charset="0"/>
                <a:cs typeface="Courier New" pitchFamily="49" charset="0"/>
              </a:rPr>
              <a:t>dL</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="sorted case" )</a:t>
            </a:r>
          </a:p>
          <a:p>
            <a:pPr marL="0" indent="0">
              <a:buNone/>
            </a:pPr>
            <a:r>
              <a:rPr lang="en-US" sz="1100" dirty="0">
                <a:latin typeface="Courier New" pitchFamily="49" charset="0"/>
                <a:cs typeface="Courier New" pitchFamily="49" charset="0"/>
              </a:rPr>
              <a:t>plot (density(</a:t>
            </a:r>
            <a:r>
              <a:rPr lang="en-US" sz="1100" dirty="0" err="1">
                <a:latin typeface="Courier New" pitchFamily="49" charset="0"/>
                <a:cs typeface="Courier New" pitchFamily="49" charset="0"/>
              </a:rPr>
              <a:t>mydata$Hemoglobin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na.rm</a:t>
            </a:r>
            <a:r>
              <a:rPr lang="en-US" sz="1100" dirty="0">
                <a:latin typeface="Courier New" pitchFamily="49" charset="0"/>
                <a:cs typeface="Courier New" pitchFamily="49" charset="0"/>
              </a:rPr>
              <a:t>=TRUE),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Hgb</a:t>
            </a:r>
            <a:r>
              <a:rPr lang="en-US" sz="1100" dirty="0">
                <a:latin typeface="Courier New" pitchFamily="49" charset="0"/>
                <a:cs typeface="Courier New" pitchFamily="49" charset="0"/>
              </a:rPr>
              <a:t>(log g/</a:t>
            </a:r>
            <a:r>
              <a:rPr lang="en-US" sz="1100" dirty="0" err="1">
                <a:latin typeface="Courier New" pitchFamily="49" charset="0"/>
                <a:cs typeface="Courier New" pitchFamily="49" charset="0"/>
              </a:rPr>
              <a:t>dL</a:t>
            </a:r>
            <a:r>
              <a:rPr lang="en-US" sz="1100" dirty="0">
                <a:latin typeface="Courier New" pitchFamily="49" charset="0"/>
                <a:cs typeface="Courier New" pitchFamily="49" charset="0"/>
              </a:rPr>
              <a:t>)", main="Hemoglobin")</a:t>
            </a:r>
          </a:p>
          <a:p>
            <a:pPr marL="0" indent="0">
              <a:buNone/>
            </a:pPr>
            <a:r>
              <a:rPr lang="en-US" sz="1100" dirty="0">
                <a:latin typeface="Courier New" pitchFamily="49" charset="0"/>
                <a:cs typeface="Courier New" pitchFamily="49" charset="0"/>
              </a:rPr>
              <a:t>boxplot ( </a:t>
            </a:r>
            <a:r>
              <a:rPr lang="en-US" sz="1100" dirty="0" err="1">
                <a:latin typeface="Courier New" pitchFamily="49" charset="0"/>
                <a:cs typeface="Courier New" pitchFamily="49" charset="0"/>
              </a:rPr>
              <a:t>mydata$Hemoglobin</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mydata$Dead</a:t>
            </a:r>
            <a:r>
              <a:rPr lang="en-US" sz="1100" dirty="0">
                <a:latin typeface="Courier New" pitchFamily="49" charset="0"/>
                <a:cs typeface="Courier New" pitchFamily="49" charset="0"/>
              </a:rPr>
              <a:t>, data = </a:t>
            </a:r>
            <a:r>
              <a:rPr lang="en-US" sz="1100" dirty="0" err="1">
                <a:latin typeface="Courier New" pitchFamily="49" charset="0"/>
                <a:cs typeface="Courier New" pitchFamily="49" charset="0"/>
              </a:rPr>
              <a:t>mydata</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1Y</a:t>
            </a:r>
            <a:r>
              <a:rPr lang="en-US" sz="1100" dirty="0">
                <a:latin typeface="Courier New" pitchFamily="49" charset="0"/>
                <a:cs typeface="Courier New" pitchFamily="49" charset="0"/>
              </a:rPr>
              <a:t>-dead",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Hgb</a:t>
            </a:r>
            <a:r>
              <a:rPr lang="en-US" sz="1100" dirty="0">
                <a:latin typeface="Courier New" pitchFamily="49" charset="0"/>
                <a:cs typeface="Courier New" pitchFamily="49" charset="0"/>
              </a:rPr>
              <a:t>(log g/</a:t>
            </a:r>
            <a:r>
              <a:rPr lang="en-US" sz="1100" dirty="0" err="1">
                <a:latin typeface="Courier New" pitchFamily="49" charset="0"/>
                <a:cs typeface="Courier New" pitchFamily="49" charset="0"/>
              </a:rPr>
              <a:t>dL</a:t>
            </a:r>
            <a:r>
              <a:rPr lang="en-US" sz="1100" dirty="0">
                <a:latin typeface="Courier New" pitchFamily="49" charset="0"/>
                <a:cs typeface="Courier New" pitchFamily="49" charset="0"/>
              </a:rPr>
              <a:t>)", main="" </a:t>
            </a:r>
            <a:r>
              <a:rPr lang="en-US" sz="1100" dirty="0" smtClean="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..and the corresponding descriptive statistics</a:t>
            </a:r>
          </a:p>
          <a:p>
            <a:pPr marL="0" indent="0">
              <a:buNone/>
            </a:pPr>
            <a:r>
              <a:rPr lang="en-US" sz="1100" dirty="0" err="1">
                <a:latin typeface="Courier New" pitchFamily="49" charset="0"/>
                <a:cs typeface="Courier New" pitchFamily="49" charset="0"/>
              </a:rPr>
              <a:t>vars</a:t>
            </a:r>
            <a:r>
              <a:rPr lang="en-US" sz="1100" dirty="0">
                <a:latin typeface="Courier New" pitchFamily="49" charset="0"/>
                <a:cs typeface="Courier New" pitchFamily="49" charset="0"/>
              </a:rPr>
              <a:t> &lt;- c( "</a:t>
            </a:r>
            <a:r>
              <a:rPr lang="en-US" sz="1100" dirty="0" err="1">
                <a:latin typeface="Courier New" pitchFamily="49" charset="0"/>
                <a:cs typeface="Courier New" pitchFamily="49" charset="0"/>
              </a:rPr>
              <a:t>NTproBNP</a:t>
            </a:r>
            <a:r>
              <a:rPr lang="en-US" sz="1100" dirty="0">
                <a:latin typeface="Courier New" pitchFamily="49" charset="0"/>
                <a:cs typeface="Courier New" pitchFamily="49" charset="0"/>
              </a:rPr>
              <a:t>", "Creatinine", "Glucose", "Hemoglobin" )</a:t>
            </a:r>
          </a:p>
          <a:p>
            <a:pPr marL="0" indent="0">
              <a:buNone/>
            </a:pPr>
            <a:r>
              <a:rPr lang="en-US" sz="1100" dirty="0">
                <a:latin typeface="Courier New" pitchFamily="49" charset="0"/>
                <a:cs typeface="Courier New" pitchFamily="49" charset="0"/>
              </a:rPr>
              <a:t>summary (</a:t>
            </a:r>
            <a:r>
              <a:rPr lang="en-US" sz="1100" dirty="0" err="1">
                <a:latin typeface="Courier New" pitchFamily="49" charset="0"/>
                <a:cs typeface="Courier New" pitchFamily="49" charset="0"/>
              </a:rPr>
              <a:t>mydata</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vars</a:t>
            </a:r>
            <a:r>
              <a:rPr lang="en-US" sz="1100" dirty="0">
                <a:latin typeface="Courier New" pitchFamily="49" charset="0"/>
                <a:cs typeface="Courier New" pitchFamily="49" charset="0"/>
              </a:rPr>
              <a:t>])</a:t>
            </a:r>
            <a:endParaRPr lang="nl-NL" dirty="0"/>
          </a:p>
        </p:txBody>
      </p:sp>
    </p:spTree>
    <p:extLst>
      <p:ext uri="{BB962C8B-B14F-4D97-AF65-F5344CB8AC3E}">
        <p14:creationId xmlns:p14="http://schemas.microsoft.com/office/powerpoint/2010/main" val="368960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62" y="283482"/>
            <a:ext cx="6981825" cy="6191250"/>
          </a:xfrm>
          <a:prstGeom prst="rect">
            <a:avLst/>
          </a:prstGeom>
        </p:spPr>
      </p:pic>
    </p:spTree>
    <p:extLst>
      <p:ext uri="{BB962C8B-B14F-4D97-AF65-F5344CB8AC3E}">
        <p14:creationId xmlns:p14="http://schemas.microsoft.com/office/powerpoint/2010/main" val="13806913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Outliers for age</a:t>
            </a:r>
            <a:endParaRPr lang="nl-NL" dirty="0"/>
          </a:p>
        </p:txBody>
      </p:sp>
      <p:sp>
        <p:nvSpPr>
          <p:cNvPr id="3" name="Text Placeholder 2"/>
          <p:cNvSpPr>
            <a:spLocks noGrp="1"/>
          </p:cNvSpPr>
          <p:nvPr>
            <p:ph type="body" sz="quarter" idx="13"/>
          </p:nvPr>
        </p:nvSpPr>
        <p:spPr/>
        <p:txBody>
          <a:bodyPr/>
          <a:lstStyle/>
          <a:p>
            <a:r>
              <a:rPr lang="en-US" sz="2000" dirty="0">
                <a:cs typeface="Courier New" pitchFamily="49" charset="0"/>
              </a:rPr>
              <a:t>Zero and one-year age: three </a:t>
            </a:r>
            <a:r>
              <a:rPr lang="en-US" sz="2000" dirty="0" smtClean="0">
                <a:cs typeface="Courier New" pitchFamily="49" charset="0"/>
              </a:rPr>
              <a:t>babies </a:t>
            </a:r>
            <a:r>
              <a:rPr lang="en-US" sz="2000" dirty="0">
                <a:cs typeface="Courier New" pitchFamily="49" charset="0"/>
              </a:rPr>
              <a:t>in the dataset? </a:t>
            </a:r>
          </a:p>
          <a:p>
            <a:r>
              <a:rPr lang="en-US" sz="2000" dirty="0">
                <a:cs typeface="Courier New" pitchFamily="49" charset="0"/>
              </a:rPr>
              <a:t>Two patients older than 100 years -&gt; OK</a:t>
            </a:r>
          </a:p>
          <a:p>
            <a:r>
              <a:rPr lang="en-US" sz="2000" dirty="0">
                <a:cs typeface="Courier New" pitchFamily="49" charset="0"/>
              </a:rPr>
              <a:t>Consider low age missing and simple-impute them with median </a:t>
            </a:r>
            <a:r>
              <a:rPr lang="en-US" sz="2000" dirty="0" smtClean="0">
                <a:cs typeface="Courier New" pitchFamily="49" charset="0"/>
              </a:rPr>
              <a:t>value</a:t>
            </a:r>
          </a:p>
          <a:p>
            <a:endParaRPr lang="en-US" sz="2000" dirty="0">
              <a:cs typeface="Courier New" pitchFamily="49" charset="0"/>
            </a:endParaRPr>
          </a:p>
          <a:p>
            <a:pPr marL="0" indent="0">
              <a:buNone/>
            </a:pPr>
            <a:r>
              <a:rPr lang="en-US" sz="1200" dirty="0">
                <a:latin typeface="Courier New" pitchFamily="49" charset="0"/>
                <a:cs typeface="Courier New" pitchFamily="49" charset="0"/>
              </a:rPr>
              <a:t># for age, getting min max, range and indices </a:t>
            </a:r>
          </a:p>
          <a:p>
            <a:pPr marL="0" indent="0">
              <a:buNone/>
            </a:pPr>
            <a:r>
              <a:rPr lang="en-US" sz="1200" dirty="0">
                <a:latin typeface="Courier New" pitchFamily="49" charset="0"/>
                <a:cs typeface="Courier New" pitchFamily="49" charset="0"/>
              </a:rPr>
              <a:t>range(</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 = TRUE)</a:t>
            </a:r>
          </a:p>
          <a:p>
            <a:pPr marL="0" indent="0">
              <a:buNone/>
            </a:pPr>
            <a:r>
              <a:rPr lang="en-US" sz="1200" dirty="0">
                <a:latin typeface="Courier New" pitchFamily="49" charset="0"/>
                <a:cs typeface="Courier New" pitchFamily="49" charset="0"/>
              </a:rPr>
              <a:t>min(</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 = TRUE)</a:t>
            </a:r>
          </a:p>
          <a:p>
            <a:pPr marL="0" indent="0">
              <a:buNone/>
            </a:pPr>
            <a:r>
              <a:rPr lang="en-US" sz="1200" dirty="0">
                <a:latin typeface="Courier New" pitchFamily="49" charset="0"/>
                <a:cs typeface="Courier New" pitchFamily="49" charset="0"/>
              </a:rPr>
              <a:t>max(</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 = TRUE)</a:t>
            </a:r>
          </a:p>
          <a:p>
            <a:pPr marL="0" indent="0">
              <a:buNone/>
            </a:pPr>
            <a:r>
              <a:rPr lang="en-US" sz="1200" dirty="0" err="1">
                <a:latin typeface="Courier New" pitchFamily="49" charset="0"/>
                <a:cs typeface="Courier New" pitchFamily="49" charset="0"/>
              </a:rPr>
              <a:t>which.min</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a:t>
            </a:r>
          </a:p>
          <a:p>
            <a:pPr marL="0" indent="0">
              <a:buNone/>
            </a:pPr>
            <a:r>
              <a:rPr lang="en-US" sz="1200" dirty="0" err="1">
                <a:latin typeface="Courier New" pitchFamily="49" charset="0"/>
                <a:cs typeface="Courier New" pitchFamily="49" charset="0"/>
              </a:rPr>
              <a:t>which.max</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which patients are 'non-adults' or 'antique' and what is their age</a:t>
            </a:r>
          </a:p>
          <a:p>
            <a:pPr marL="0" indent="0">
              <a:buNone/>
            </a:pP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&lt;- which (</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&lt; 21 | </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&gt;= 100)</a:t>
            </a:r>
          </a:p>
          <a:p>
            <a:pPr marL="0" indent="0">
              <a:buNone/>
            </a:pPr>
            <a:r>
              <a:rPr lang="en-US" sz="1200" dirty="0" err="1">
                <a:latin typeface="Courier New" pitchFamily="49" charset="0"/>
                <a:cs typeface="Courier New" pitchFamily="49" charset="0"/>
              </a:rPr>
              <a:t>idx</a:t>
            </a: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sort ( </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consider zero and one year of age as a missing value or simple impute them</a:t>
            </a:r>
          </a:p>
          <a:p>
            <a:pPr marL="0" indent="0">
              <a:buNone/>
            </a:pP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&lt;- which (</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 0 | </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 1)</a:t>
            </a:r>
          </a:p>
          <a:p>
            <a:pPr marL="0" indent="0">
              <a:buNone/>
            </a:pP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&lt;- </a:t>
            </a:r>
            <a:r>
              <a:rPr lang="en-US" sz="1200" dirty="0" smtClean="0">
                <a:latin typeface="Courier New" pitchFamily="49" charset="0"/>
                <a:cs typeface="Courier New" pitchFamily="49" charset="0"/>
              </a:rPr>
              <a:t>NA</a:t>
            </a:r>
          </a:p>
          <a:p>
            <a:pPr marL="0" indent="0">
              <a:buNone/>
            </a:pPr>
            <a:r>
              <a:rPr lang="en-US" sz="2000" dirty="0" smtClean="0">
                <a:cs typeface="Courier New" pitchFamily="49" charset="0"/>
              </a:rPr>
              <a:t>or</a:t>
            </a:r>
            <a:endParaRPr lang="en-US" sz="2000" dirty="0">
              <a:cs typeface="Courier New" pitchFamily="49" charset="0"/>
            </a:endParaRPr>
          </a:p>
          <a:p>
            <a:pPr marL="0" indent="0">
              <a:buNone/>
            </a:pP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&lt;- median(</a:t>
            </a:r>
            <a:r>
              <a:rPr lang="en-US" sz="1200" dirty="0" err="1">
                <a:latin typeface="Courier New" pitchFamily="49" charset="0"/>
                <a:cs typeface="Courier New" pitchFamily="49" charset="0"/>
              </a:rPr>
              <a:t>mydata$Age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na.rm</a:t>
            </a:r>
            <a:r>
              <a:rPr lang="en-US" sz="1200" dirty="0">
                <a:latin typeface="Courier New" pitchFamily="49" charset="0"/>
                <a:cs typeface="Courier New" pitchFamily="49" charset="0"/>
              </a:rPr>
              <a:t>=TRUE)</a:t>
            </a:r>
            <a:endParaRPr lang="nl-NL" dirty="0"/>
          </a:p>
        </p:txBody>
      </p:sp>
    </p:spTree>
    <p:extLst>
      <p:ext uri="{BB962C8B-B14F-4D97-AF65-F5344CB8AC3E}">
        <p14:creationId xmlns:p14="http://schemas.microsoft.com/office/powerpoint/2010/main" val="3494493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Outliers for weight and height</a:t>
            </a:r>
            <a:endParaRPr lang="nl-NL" dirty="0"/>
          </a:p>
        </p:txBody>
      </p:sp>
      <p:sp>
        <p:nvSpPr>
          <p:cNvPr id="3" name="Text Placeholder 2"/>
          <p:cNvSpPr>
            <a:spLocks noGrp="1"/>
          </p:cNvSpPr>
          <p:nvPr>
            <p:ph type="body" sz="quarter" idx="13"/>
          </p:nvPr>
        </p:nvSpPr>
        <p:spPr/>
        <p:txBody>
          <a:bodyPr/>
          <a:lstStyle/>
          <a:p>
            <a:r>
              <a:rPr lang="en-US" sz="2000" dirty="0"/>
              <a:t>20 cases with reported </a:t>
            </a:r>
            <a:r>
              <a:rPr lang="en-US" sz="2000" dirty="0" smtClean="0"/>
              <a:t>weights </a:t>
            </a:r>
            <a:r>
              <a:rPr lang="en-US" sz="2000" dirty="0"/>
              <a:t>of zero </a:t>
            </a:r>
          </a:p>
          <a:p>
            <a:r>
              <a:rPr lang="en-US" sz="2000" dirty="0"/>
              <a:t>20 cases with zero </a:t>
            </a:r>
            <a:r>
              <a:rPr lang="en-US" sz="2000" dirty="0" smtClean="0"/>
              <a:t>height one tall person of </a:t>
            </a:r>
            <a:r>
              <a:rPr lang="en-US" sz="2000" dirty="0" err="1" smtClean="0"/>
              <a:t>2m5c</a:t>
            </a:r>
            <a:r>
              <a:rPr lang="en-US" sz="2000" dirty="0" err="1"/>
              <a:t>m</a:t>
            </a:r>
            <a:endParaRPr lang="en-US" sz="2000" dirty="0"/>
          </a:p>
          <a:p>
            <a:r>
              <a:rPr lang="en-US" sz="2000" dirty="0">
                <a:cs typeface="Courier New" pitchFamily="49" charset="0"/>
              </a:rPr>
              <a:t>Consider them missing </a:t>
            </a:r>
            <a:r>
              <a:rPr lang="en-US" sz="2000" dirty="0" smtClean="0">
                <a:cs typeface="Courier New" pitchFamily="49" charset="0"/>
              </a:rPr>
              <a:t>or </a:t>
            </a:r>
            <a:r>
              <a:rPr lang="en-US" sz="2000" dirty="0">
                <a:cs typeface="Courier New" pitchFamily="49" charset="0"/>
              </a:rPr>
              <a:t>simple-impute them with median </a:t>
            </a:r>
            <a:r>
              <a:rPr lang="en-US" sz="2000" dirty="0" smtClean="0">
                <a:cs typeface="Courier New" pitchFamily="49" charset="0"/>
              </a:rPr>
              <a:t>value</a:t>
            </a:r>
          </a:p>
          <a:p>
            <a:endParaRPr lang="en-US" sz="2000" dirty="0">
              <a:cs typeface="Courier New" pitchFamily="49" charset="0"/>
            </a:endParaRPr>
          </a:p>
          <a:p>
            <a:pPr marL="0" indent="0">
              <a:buNone/>
            </a:pPr>
            <a:r>
              <a:rPr lang="en-US" sz="1200" dirty="0">
                <a:latin typeface="Courier New" panose="02070309020205020404" pitchFamily="49" charset="0"/>
                <a:cs typeface="Courier New" panose="02070309020205020404" pitchFamily="49" charset="0"/>
              </a:rPr>
              <a:t># find patients below 10 kilograms, which all happen to be zero-weight</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&lt;- which (</a:t>
            </a:r>
            <a:r>
              <a:rPr lang="en-US" sz="1200" dirty="0" err="1">
                <a:latin typeface="Courier New" panose="02070309020205020404" pitchFamily="49" charset="0"/>
                <a:cs typeface="Courier New" panose="02070309020205020404" pitchFamily="49" charset="0"/>
              </a:rPr>
              <a:t>mydata$Weight</a:t>
            </a:r>
            <a:r>
              <a:rPr lang="en-US" sz="1200" dirty="0">
                <a:latin typeface="Courier New" panose="02070309020205020404" pitchFamily="49" charset="0"/>
                <a:cs typeface="Courier New" panose="02070309020205020404" pitchFamily="49" charset="0"/>
              </a:rPr>
              <a:t> &lt; 10)</a:t>
            </a:r>
          </a:p>
          <a:p>
            <a:pPr marL="0" indent="0">
              <a:buNone/>
            </a:pPr>
            <a:r>
              <a:rPr lang="en-US" sz="1200" dirty="0" err="1">
                <a:latin typeface="Courier New" panose="02070309020205020404" pitchFamily="49" charset="0"/>
                <a:cs typeface="Courier New" panose="02070309020205020404" pitchFamily="49" charset="0"/>
              </a:rPr>
              <a:t>idx</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mydata$Weight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consider missing or impute them with median weight</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&lt;- which (</a:t>
            </a:r>
            <a:r>
              <a:rPr lang="en-US" sz="1200" dirty="0" err="1">
                <a:latin typeface="Courier New" panose="02070309020205020404" pitchFamily="49" charset="0"/>
                <a:cs typeface="Courier New" panose="02070309020205020404" pitchFamily="49" charset="0"/>
              </a:rPr>
              <a:t>mydata$Weight</a:t>
            </a:r>
            <a:r>
              <a:rPr lang="en-US" sz="1200" dirty="0">
                <a:latin typeface="Courier New" panose="02070309020205020404" pitchFamily="49" charset="0"/>
                <a:cs typeface="Courier New" panose="02070309020205020404" pitchFamily="49" charset="0"/>
              </a:rPr>
              <a:t> == 0)</a:t>
            </a:r>
          </a:p>
          <a:p>
            <a:pPr marL="0" indent="0">
              <a:buNone/>
            </a:pPr>
            <a:r>
              <a:rPr lang="en-US" sz="1200" dirty="0" err="1">
                <a:latin typeface="Courier New" panose="02070309020205020404" pitchFamily="49" charset="0"/>
                <a:cs typeface="Courier New" panose="02070309020205020404" pitchFamily="49" charset="0"/>
              </a:rPr>
              <a:t>mydata$Weight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&lt;- NA</a:t>
            </a:r>
          </a:p>
          <a:p>
            <a:pPr marL="0" indent="0">
              <a:buNone/>
            </a:pPr>
            <a:r>
              <a:rPr lang="en-US" sz="1200" dirty="0" err="1">
                <a:latin typeface="Courier New" panose="02070309020205020404" pitchFamily="49" charset="0"/>
                <a:cs typeface="Courier New" panose="02070309020205020404" pitchFamily="49" charset="0"/>
              </a:rPr>
              <a:t>mydata$Weight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&lt;- median(</a:t>
            </a:r>
            <a:r>
              <a:rPr lang="en-US" sz="1200" dirty="0" err="1">
                <a:latin typeface="Courier New" panose="02070309020205020404" pitchFamily="49" charset="0"/>
                <a:cs typeface="Courier New" panose="02070309020205020404" pitchFamily="49" charset="0"/>
              </a:rPr>
              <a:t>mydata$Weight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na.rm</a:t>
            </a:r>
            <a:r>
              <a:rPr lang="en-US" sz="1200" dirty="0">
                <a:latin typeface="Courier New" panose="02070309020205020404" pitchFamily="49" charset="0"/>
                <a:cs typeface="Courier New" panose="02070309020205020404" pitchFamily="49" charset="0"/>
              </a:rPr>
              <a:t>=TRUE</a:t>
            </a:r>
            <a:r>
              <a:rPr lang="en-US" sz="1200" dirty="0" smtClean="0">
                <a:latin typeface="Courier New" panose="02070309020205020404" pitchFamily="49" charset="0"/>
                <a:cs typeface="Courier New" panose="02070309020205020404" pitchFamily="49" charset="0"/>
              </a:rPr>
              <a:t>)</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find short people shorter than 1 m and tall people longer than 2 </a:t>
            </a:r>
            <a:r>
              <a:rPr lang="en-US" sz="1200" dirty="0" smtClean="0">
                <a:latin typeface="Courier New" panose="02070309020205020404" pitchFamily="49" charset="0"/>
                <a:cs typeface="Courier New" panose="02070309020205020404" pitchFamily="49" charset="0"/>
              </a:rPr>
              <a:t>m</a:t>
            </a:r>
            <a:endParaRPr lang="en-US" sz="1200" dirty="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idx</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 which (</a:t>
            </a:r>
            <a:r>
              <a:rPr lang="en-US" sz="1200" dirty="0" err="1">
                <a:latin typeface="Courier New" panose="02070309020205020404" pitchFamily="49" charset="0"/>
                <a:cs typeface="Courier New" panose="02070309020205020404" pitchFamily="49" charset="0"/>
              </a:rPr>
              <a:t>mydata$Height</a:t>
            </a:r>
            <a:r>
              <a:rPr lang="en-US" sz="1200" dirty="0">
                <a:latin typeface="Courier New" panose="02070309020205020404" pitchFamily="49" charset="0"/>
                <a:cs typeface="Courier New" panose="02070309020205020404" pitchFamily="49" charset="0"/>
              </a:rPr>
              <a:t> &lt; 100 | </a:t>
            </a:r>
            <a:r>
              <a:rPr lang="en-US" sz="1200" dirty="0" err="1">
                <a:latin typeface="Courier New" panose="02070309020205020404" pitchFamily="49" charset="0"/>
                <a:cs typeface="Courier New" panose="02070309020205020404" pitchFamily="49" charset="0"/>
              </a:rPr>
              <a:t>mydata$Height</a:t>
            </a:r>
            <a:r>
              <a:rPr lang="en-US" sz="1200" dirty="0">
                <a:latin typeface="Courier New" panose="02070309020205020404" pitchFamily="49" charset="0"/>
                <a:cs typeface="Courier New" panose="02070309020205020404" pitchFamily="49" charset="0"/>
              </a:rPr>
              <a:t> &gt; 200)</a:t>
            </a:r>
          </a:p>
          <a:p>
            <a:pPr marL="0" indent="0">
              <a:buNone/>
            </a:pPr>
            <a:r>
              <a:rPr lang="en-US" sz="1200" dirty="0" err="1">
                <a:latin typeface="Courier New" panose="02070309020205020404" pitchFamily="49" charset="0"/>
                <a:cs typeface="Courier New" panose="02070309020205020404" pitchFamily="49" charset="0"/>
              </a:rPr>
              <a:t>idx</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mydata$Height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consider missing or impute them with median height</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&lt;- which (</a:t>
            </a:r>
            <a:r>
              <a:rPr lang="en-US" sz="1200" dirty="0" err="1">
                <a:latin typeface="Courier New" panose="02070309020205020404" pitchFamily="49" charset="0"/>
                <a:cs typeface="Courier New" panose="02070309020205020404" pitchFamily="49" charset="0"/>
              </a:rPr>
              <a:t>mydata$Height</a:t>
            </a:r>
            <a:r>
              <a:rPr lang="en-US" sz="1200" dirty="0">
                <a:latin typeface="Courier New" panose="02070309020205020404" pitchFamily="49" charset="0"/>
                <a:cs typeface="Courier New" panose="02070309020205020404" pitchFamily="49" charset="0"/>
              </a:rPr>
              <a:t> == 0)</a:t>
            </a:r>
          </a:p>
          <a:p>
            <a:pPr marL="0" indent="0">
              <a:buNone/>
            </a:pPr>
            <a:r>
              <a:rPr lang="en-US" sz="1200" dirty="0" err="1">
                <a:latin typeface="Courier New" panose="02070309020205020404" pitchFamily="49" charset="0"/>
                <a:cs typeface="Courier New" panose="02070309020205020404" pitchFamily="49" charset="0"/>
              </a:rPr>
              <a:t>mydata$Height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&lt;- NA</a:t>
            </a:r>
          </a:p>
          <a:p>
            <a:pPr marL="0" indent="0">
              <a:buNone/>
            </a:pPr>
            <a:r>
              <a:rPr lang="en-US" sz="1200" dirty="0" err="1">
                <a:latin typeface="Courier New" panose="02070309020205020404" pitchFamily="49" charset="0"/>
                <a:cs typeface="Courier New" panose="02070309020205020404" pitchFamily="49" charset="0"/>
              </a:rPr>
              <a:t>mydata$Height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&lt;- median(</a:t>
            </a:r>
            <a:r>
              <a:rPr lang="en-US" sz="1200" dirty="0" err="1">
                <a:latin typeface="Courier New" panose="02070309020205020404" pitchFamily="49" charset="0"/>
                <a:cs typeface="Courier New" panose="02070309020205020404" pitchFamily="49" charset="0"/>
              </a:rPr>
              <a:t>mydata$Height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na.rm</a:t>
            </a:r>
            <a:r>
              <a:rPr lang="en-US" sz="1200" dirty="0">
                <a:latin typeface="Courier New" panose="02070309020205020404" pitchFamily="49" charset="0"/>
                <a:cs typeface="Courier New" panose="02070309020205020404" pitchFamily="49" charset="0"/>
              </a:rPr>
              <a:t>=TRUE)</a:t>
            </a: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812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Outliers for </a:t>
            </a:r>
            <a:r>
              <a:rPr lang="en-US" dirty="0" err="1"/>
              <a:t>SysBP</a:t>
            </a:r>
            <a:r>
              <a:rPr lang="en-US" dirty="0"/>
              <a:t>, </a:t>
            </a:r>
            <a:r>
              <a:rPr lang="en-US" dirty="0" err="1"/>
              <a:t>DiaBP</a:t>
            </a:r>
            <a:r>
              <a:rPr lang="en-US" dirty="0"/>
              <a:t>, Pulse (HR)</a:t>
            </a:r>
            <a:endParaRPr lang="nl-NL" dirty="0"/>
          </a:p>
        </p:txBody>
      </p:sp>
      <p:sp>
        <p:nvSpPr>
          <p:cNvPr id="3" name="Text Placeholder 2"/>
          <p:cNvSpPr>
            <a:spLocks noGrp="1"/>
          </p:cNvSpPr>
          <p:nvPr>
            <p:ph type="body" sz="quarter" idx="13"/>
          </p:nvPr>
        </p:nvSpPr>
        <p:spPr/>
        <p:txBody>
          <a:bodyPr/>
          <a:lstStyle/>
          <a:p>
            <a:pPr marL="0" lvl="0" indent="0">
              <a:buNone/>
            </a:pPr>
            <a:r>
              <a:rPr lang="en-US" dirty="0" err="1" smtClean="0"/>
              <a:t>SysBP</a:t>
            </a:r>
            <a:endParaRPr lang="en-US" dirty="0"/>
          </a:p>
          <a:p>
            <a:r>
              <a:rPr lang="en-US" dirty="0"/>
              <a:t>9 cases with zero </a:t>
            </a:r>
            <a:r>
              <a:rPr lang="en-US" dirty="0" err="1" smtClean="0"/>
              <a:t>SysBP</a:t>
            </a:r>
            <a:r>
              <a:rPr lang="en-US" dirty="0" smtClean="0"/>
              <a:t> </a:t>
            </a:r>
            <a:r>
              <a:rPr lang="en-US" dirty="0"/>
              <a:t>values. </a:t>
            </a:r>
            <a:r>
              <a:rPr lang="en-US" dirty="0" smtClean="0"/>
              <a:t>People with </a:t>
            </a:r>
            <a:r>
              <a:rPr lang="en-US" dirty="0"/>
              <a:t>zero blood pressure are dead </a:t>
            </a:r>
            <a:r>
              <a:rPr lang="en-US" dirty="0" smtClean="0"/>
              <a:t>people</a:t>
            </a:r>
            <a:endParaRPr lang="en-US" dirty="0"/>
          </a:p>
          <a:p>
            <a:pPr lvl="0"/>
            <a:r>
              <a:rPr lang="en-US" dirty="0"/>
              <a:t>5 cases below 18 mmHg </a:t>
            </a:r>
            <a:r>
              <a:rPr lang="en-US" dirty="0" err="1" smtClean="0"/>
              <a:t>SysBP</a:t>
            </a:r>
            <a:endParaRPr lang="en-US" dirty="0"/>
          </a:p>
          <a:p>
            <a:pPr lvl="0"/>
            <a:r>
              <a:rPr lang="en-US" dirty="0"/>
              <a:t>one case of 1,554 mmHg  </a:t>
            </a:r>
            <a:r>
              <a:rPr lang="en-US" dirty="0" err="1" smtClean="0"/>
              <a:t>SysBP</a:t>
            </a:r>
            <a:r>
              <a:rPr lang="en-US" dirty="0"/>
              <a:t>, whereas an exceptionally high systolic blood pressure ‘at rest’ would be already in the range of 200 to 250 mmHg.  </a:t>
            </a:r>
          </a:p>
          <a:p>
            <a:pPr lvl="0"/>
            <a:endParaRPr lang="en-US" dirty="0"/>
          </a:p>
          <a:p>
            <a:pPr marL="0" lvl="0" indent="0">
              <a:buNone/>
            </a:pPr>
            <a:r>
              <a:rPr lang="en-US" dirty="0" err="1" smtClean="0"/>
              <a:t>DiaBP</a:t>
            </a:r>
            <a:endParaRPr lang="en-US" dirty="0"/>
          </a:p>
          <a:p>
            <a:r>
              <a:rPr lang="en-US" dirty="0"/>
              <a:t>13 cases with implausible low values (below 8 mmHg) including even one case with a negative value (-80 mmHg), and 10 </a:t>
            </a:r>
            <a:r>
              <a:rPr lang="en-US" dirty="0" smtClean="0"/>
              <a:t>zero-cases</a:t>
            </a:r>
            <a:endParaRPr lang="en-US" dirty="0"/>
          </a:p>
          <a:p>
            <a:pPr marL="0" indent="0">
              <a:buNone/>
            </a:pPr>
            <a:endParaRPr lang="en-US" dirty="0" smtClean="0"/>
          </a:p>
          <a:p>
            <a:pPr marL="0" indent="0">
              <a:buNone/>
            </a:pPr>
            <a:r>
              <a:rPr lang="en-US" dirty="0" smtClean="0"/>
              <a:t>Pulse (HR)</a:t>
            </a:r>
            <a:endParaRPr lang="en-US" dirty="0"/>
          </a:p>
          <a:p>
            <a:r>
              <a:rPr lang="en-US" dirty="0" smtClean="0"/>
              <a:t>5 </a:t>
            </a:r>
            <a:r>
              <a:rPr lang="en-US" dirty="0"/>
              <a:t>cases with no or nearly no pulse (&lt; </a:t>
            </a:r>
            <a:r>
              <a:rPr lang="en-US" dirty="0" smtClean="0"/>
              <a:t>10 </a:t>
            </a:r>
            <a:r>
              <a:rPr lang="en-US" dirty="0"/>
              <a:t>bpm) </a:t>
            </a:r>
          </a:p>
          <a:p>
            <a:r>
              <a:rPr lang="en-US" dirty="0"/>
              <a:t>3 cases with an exceptionally high pulse (&gt;</a:t>
            </a:r>
            <a:r>
              <a:rPr lang="en-US" dirty="0" smtClean="0"/>
              <a:t>220 </a:t>
            </a:r>
            <a:r>
              <a:rPr lang="en-US" dirty="0"/>
              <a:t>bpm) . </a:t>
            </a:r>
          </a:p>
          <a:p>
            <a:endParaRPr lang="en-US" dirty="0"/>
          </a:p>
          <a:p>
            <a:pPr marL="0" indent="0">
              <a:buNone/>
            </a:pPr>
            <a:r>
              <a:rPr lang="en-US" dirty="0"/>
              <a:t>All outliers were imputed by their median value</a:t>
            </a:r>
          </a:p>
          <a:p>
            <a:endParaRPr lang="nl-NL" dirty="0"/>
          </a:p>
        </p:txBody>
      </p:sp>
    </p:spTree>
    <p:extLst>
      <p:ext uri="{BB962C8B-B14F-4D97-AF65-F5344CB8AC3E}">
        <p14:creationId xmlns:p14="http://schemas.microsoft.com/office/powerpoint/2010/main" val="691725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Outliers for blood markers</a:t>
            </a:r>
            <a:endParaRPr lang="nl-NL" dirty="0"/>
          </a:p>
        </p:txBody>
      </p:sp>
      <p:sp>
        <p:nvSpPr>
          <p:cNvPr id="3" name="Text Placeholder 2"/>
          <p:cNvSpPr>
            <a:spLocks noGrp="1"/>
          </p:cNvSpPr>
          <p:nvPr>
            <p:ph type="body" sz="quarter" idx="13"/>
          </p:nvPr>
        </p:nvSpPr>
        <p:spPr/>
        <p:txBody>
          <a:bodyPr/>
          <a:lstStyle/>
          <a:p>
            <a:r>
              <a:rPr lang="en-US" dirty="0"/>
              <a:t>For NT-</a:t>
            </a:r>
            <a:r>
              <a:rPr lang="en-US" dirty="0" err="1"/>
              <a:t>proBNP</a:t>
            </a:r>
            <a:r>
              <a:rPr lang="en-US" dirty="0"/>
              <a:t>, one exceptionally high value: 102,474.6 </a:t>
            </a:r>
            <a:r>
              <a:rPr lang="en-US" dirty="0" err="1"/>
              <a:t>pg</a:t>
            </a:r>
            <a:r>
              <a:rPr lang="en-US" dirty="0"/>
              <a:t>/mL (case #151)</a:t>
            </a:r>
          </a:p>
          <a:p>
            <a:pPr marL="0" lvl="0" indent="0">
              <a:buNone/>
            </a:pPr>
            <a:endParaRPr lang="en-US" dirty="0"/>
          </a:p>
          <a:p>
            <a:r>
              <a:rPr lang="en-US" dirty="0"/>
              <a:t>For creatinine, we discover no spurious values; they are all in an acceptable range (from 0.3 to 11 mg/</a:t>
            </a:r>
            <a:r>
              <a:rPr lang="en-US" dirty="0" err="1"/>
              <a:t>dL</a:t>
            </a:r>
            <a:r>
              <a:rPr lang="en-US" dirty="0"/>
              <a:t>) including patients with severe kidney failure. </a:t>
            </a:r>
          </a:p>
          <a:p>
            <a:endParaRPr lang="en-US" dirty="0"/>
          </a:p>
          <a:p>
            <a:r>
              <a:rPr lang="en-US" dirty="0"/>
              <a:t>For hemoglobin, we discover no spurious values. </a:t>
            </a:r>
            <a:r>
              <a:rPr lang="en-US" dirty="0" err="1"/>
              <a:t>Hgb</a:t>
            </a:r>
            <a:r>
              <a:rPr lang="en-US" dirty="0"/>
              <a:t> levels below 11 g/</a:t>
            </a:r>
            <a:r>
              <a:rPr lang="en-US" dirty="0" err="1"/>
              <a:t>dL</a:t>
            </a:r>
            <a:r>
              <a:rPr lang="en-US" dirty="0"/>
              <a:t> are indicative for anemia.  Almost all measurements are within an acceptance range (4.5 g/</a:t>
            </a:r>
            <a:r>
              <a:rPr lang="en-US" dirty="0" err="1"/>
              <a:t>dL</a:t>
            </a:r>
            <a:r>
              <a:rPr lang="en-US" dirty="0"/>
              <a:t> to 20 g/</a:t>
            </a:r>
            <a:r>
              <a:rPr lang="en-US" dirty="0" err="1"/>
              <a:t>dL</a:t>
            </a:r>
            <a:r>
              <a:rPr lang="en-US" dirty="0"/>
              <a:t>). There are three extreme values (&gt; 20 mg/</a:t>
            </a:r>
            <a:r>
              <a:rPr lang="en-US" dirty="0" err="1"/>
              <a:t>dL</a:t>
            </a:r>
            <a:r>
              <a:rPr lang="en-US" dirty="0"/>
              <a:t>).</a:t>
            </a:r>
          </a:p>
          <a:p>
            <a:endParaRPr lang="en-US" dirty="0"/>
          </a:p>
          <a:p>
            <a:r>
              <a:rPr lang="en-US" dirty="0"/>
              <a:t>5 cases with extreme glucose values (above 30 </a:t>
            </a:r>
            <a:r>
              <a:rPr lang="en-US" dirty="0" err="1"/>
              <a:t>mmol</a:t>
            </a:r>
            <a:r>
              <a:rPr lang="en-US" dirty="0"/>
              <a:t>/L)</a:t>
            </a:r>
          </a:p>
          <a:p>
            <a:endParaRPr lang="en-US" dirty="0"/>
          </a:p>
          <a:p>
            <a:pPr marL="0" indent="0">
              <a:buNone/>
            </a:pPr>
            <a:r>
              <a:rPr lang="en-US" dirty="0"/>
              <a:t>No action taken</a:t>
            </a:r>
          </a:p>
          <a:p>
            <a:endParaRPr lang="nl-NL" dirty="0"/>
          </a:p>
        </p:txBody>
      </p:sp>
    </p:spTree>
    <p:extLst>
      <p:ext uri="{BB962C8B-B14F-4D97-AF65-F5344CB8AC3E}">
        <p14:creationId xmlns:p14="http://schemas.microsoft.com/office/powerpoint/2010/main" val="3244018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Missing value analysis</a:t>
            </a:r>
            <a:endParaRPr lang="nl-NL" dirty="0"/>
          </a:p>
        </p:txBody>
      </p:sp>
      <p:sp>
        <p:nvSpPr>
          <p:cNvPr id="3" name="Text Placeholder 2"/>
          <p:cNvSpPr>
            <a:spLocks noGrp="1"/>
          </p:cNvSpPr>
          <p:nvPr>
            <p:ph type="body" sz="quarter" idx="13"/>
          </p:nvPr>
        </p:nvSpPr>
        <p:spPr/>
        <p:txBody>
          <a:bodyPr/>
          <a:lstStyle/>
          <a:p>
            <a:r>
              <a:rPr lang="en-US" dirty="0"/>
              <a:t>Find out the possible cause of missing values!</a:t>
            </a:r>
          </a:p>
          <a:p>
            <a:pPr lvl="0"/>
            <a:endParaRPr lang="en-US" i="1" dirty="0"/>
          </a:p>
          <a:p>
            <a:pPr lvl="0"/>
            <a:r>
              <a:rPr lang="en-US" i="1" dirty="0"/>
              <a:t>Missing completely at random </a:t>
            </a:r>
            <a:r>
              <a:rPr lang="en-US" dirty="0"/>
              <a:t>(</a:t>
            </a:r>
            <a:r>
              <a:rPr lang="en-US" dirty="0" err="1"/>
              <a:t>MCAR</a:t>
            </a:r>
            <a:r>
              <a:rPr lang="en-US" dirty="0"/>
              <a:t>) due to administrative errors or unfortunate incidents during measurement or collection. A missing value is unrelated to any patient/center characteristics or outcome, were the value to be known.</a:t>
            </a:r>
          </a:p>
          <a:p>
            <a:pPr lvl="0"/>
            <a:r>
              <a:rPr lang="en-US" i="1" dirty="0"/>
              <a:t>Missing at random </a:t>
            </a:r>
            <a:r>
              <a:rPr lang="en-US" dirty="0"/>
              <a:t>(MAR) due to patient characteristics, time, place or outcome.  The probability of a missing value depends on values of other variables. For instance, a patient is too sick to perform </a:t>
            </a:r>
            <a:r>
              <a:rPr lang="en-US" dirty="0" smtClean="0"/>
              <a:t>a test</a:t>
            </a:r>
            <a:r>
              <a:rPr lang="en-US" dirty="0"/>
              <a:t>, which may result in missing values for the test at high severity of the disease.</a:t>
            </a:r>
          </a:p>
          <a:p>
            <a:pPr lvl="0"/>
            <a:r>
              <a:rPr lang="en-US" i="1" dirty="0"/>
              <a:t>Missing not at random </a:t>
            </a:r>
            <a:r>
              <a:rPr lang="en-US" dirty="0"/>
              <a:t>(</a:t>
            </a:r>
            <a:r>
              <a:rPr lang="en-US" dirty="0" err="1"/>
              <a:t>MCAR</a:t>
            </a:r>
            <a:r>
              <a:rPr lang="en-US" dirty="0"/>
              <a:t>) or </a:t>
            </a:r>
            <a:r>
              <a:rPr lang="en-US" i="1" dirty="0"/>
              <a:t>informative missing </a:t>
            </a:r>
            <a:r>
              <a:rPr lang="en-US" dirty="0"/>
              <a:t>(IM), due to the value of the variable itself, the hospital data collection protocol or the de-identification procedure.  For instance, </a:t>
            </a:r>
            <a:r>
              <a:rPr lang="en-US" dirty="0" smtClean="0"/>
              <a:t>a hospital </a:t>
            </a:r>
            <a:r>
              <a:rPr lang="en-US" dirty="0"/>
              <a:t>may not order particular blood tests</a:t>
            </a:r>
            <a:r>
              <a:rPr lang="en-US" dirty="0" smtClean="0"/>
              <a:t>. This kind of missing is hard to resolve</a:t>
            </a:r>
            <a:endParaRPr lang="en-US" dirty="0"/>
          </a:p>
          <a:p>
            <a:endParaRPr lang="en-US" dirty="0"/>
          </a:p>
          <a:p>
            <a:endParaRPr lang="nl-NL" dirty="0"/>
          </a:p>
        </p:txBody>
      </p:sp>
    </p:spTree>
    <p:extLst>
      <p:ext uri="{BB962C8B-B14F-4D97-AF65-F5344CB8AC3E}">
        <p14:creationId xmlns:p14="http://schemas.microsoft.com/office/powerpoint/2010/main" val="3957869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Missing value analysis</a:t>
            </a:r>
            <a:endParaRPr lang="nl-NL" dirty="0"/>
          </a:p>
        </p:txBody>
      </p:sp>
      <p:sp>
        <p:nvSpPr>
          <p:cNvPr id="3" name="Text Placeholder 2"/>
          <p:cNvSpPr>
            <a:spLocks noGrp="1"/>
          </p:cNvSpPr>
          <p:nvPr>
            <p:ph type="body" sz="quarter" idx="13"/>
          </p:nvPr>
        </p:nvSpPr>
        <p:spPr/>
        <p:txBody>
          <a:bodyPr/>
          <a:lstStyle/>
          <a:p>
            <a:pPr marL="0" lvl="0" indent="0">
              <a:buNone/>
            </a:pPr>
            <a:r>
              <a:rPr lang="en-US" dirty="0"/>
              <a:t>Investigate the following</a:t>
            </a:r>
          </a:p>
          <a:p>
            <a:pPr lvl="0"/>
            <a:r>
              <a:rPr lang="en-US" dirty="0"/>
              <a:t>the frequency of missing values for each </a:t>
            </a:r>
            <a:r>
              <a:rPr lang="en-US" dirty="0" smtClean="0"/>
              <a:t>variable</a:t>
            </a:r>
            <a:endParaRPr lang="en-US" dirty="0"/>
          </a:p>
          <a:p>
            <a:pPr lvl="0"/>
            <a:r>
              <a:rPr lang="en-US" dirty="0"/>
              <a:t>the relation of missing values for one </a:t>
            </a:r>
            <a:r>
              <a:rPr lang="en-US" dirty="0" smtClean="0"/>
              <a:t>variable </a:t>
            </a:r>
            <a:r>
              <a:rPr lang="en-US" dirty="0"/>
              <a:t>with values of other </a:t>
            </a:r>
            <a:r>
              <a:rPr lang="en-US" dirty="0" smtClean="0"/>
              <a:t>variables</a:t>
            </a:r>
            <a:endParaRPr lang="en-US" dirty="0"/>
          </a:p>
          <a:p>
            <a:pPr lvl="0"/>
            <a:r>
              <a:rPr lang="en-US" dirty="0"/>
              <a:t>the relation of  missing  values for one </a:t>
            </a:r>
            <a:r>
              <a:rPr lang="en-US" dirty="0" smtClean="0"/>
              <a:t>variable </a:t>
            </a:r>
            <a:r>
              <a:rPr lang="en-US" dirty="0"/>
              <a:t>with the </a:t>
            </a:r>
            <a:r>
              <a:rPr lang="en-US" dirty="0" smtClean="0"/>
              <a:t>outcome</a:t>
            </a:r>
            <a:endParaRPr lang="en-US" dirty="0"/>
          </a:p>
          <a:p>
            <a:pPr lvl="0"/>
            <a:r>
              <a:rPr lang="en-US" dirty="0"/>
              <a:t>the relation of missing values for one </a:t>
            </a:r>
            <a:r>
              <a:rPr lang="en-US" dirty="0" smtClean="0"/>
              <a:t>variable </a:t>
            </a:r>
            <a:r>
              <a:rPr lang="en-US" dirty="0"/>
              <a:t>with auxiliary variables (or subject matter knowledge).</a:t>
            </a:r>
          </a:p>
          <a:p>
            <a:endParaRPr lang="en-US" dirty="0"/>
          </a:p>
          <a:p>
            <a:pPr marL="0" indent="0">
              <a:buNone/>
            </a:pPr>
            <a:r>
              <a:rPr lang="en-US" dirty="0"/>
              <a:t>Start with Cleveland dot charts</a:t>
            </a:r>
          </a:p>
          <a:p>
            <a:pPr marL="0" indent="0">
              <a:buNone/>
            </a:pPr>
            <a:endParaRPr lang="en-US" sz="9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 frequency dot plot for NAs</a:t>
            </a:r>
          </a:p>
          <a:p>
            <a:pPr marL="0" indent="0">
              <a:buNone/>
            </a:pPr>
            <a:r>
              <a:rPr lang="en-US" sz="1200" dirty="0">
                <a:latin typeface="Courier New" pitchFamily="49" charset="0"/>
                <a:cs typeface="Courier New" pitchFamily="49" charset="0"/>
              </a:rPr>
              <a:t>result  &lt;- </a:t>
            </a:r>
            <a:r>
              <a:rPr lang="en-US" sz="1200" dirty="0" err="1">
                <a:latin typeface="Courier New" pitchFamily="49" charset="0"/>
                <a:cs typeface="Courier New" pitchFamily="49" charset="0"/>
              </a:rPr>
              <a:t>sapply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 function(x)sum(</a:t>
            </a:r>
            <a:r>
              <a:rPr lang="en-US" sz="1200" dirty="0" err="1">
                <a:latin typeface="Courier New" pitchFamily="49" charset="0"/>
                <a:cs typeface="Courier New" pitchFamily="49" charset="0"/>
              </a:rPr>
              <a:t>is.na</a:t>
            </a:r>
            <a:r>
              <a:rPr lang="en-US" sz="1200" dirty="0">
                <a:latin typeface="Courier New" pitchFamily="49" charset="0"/>
                <a:cs typeface="Courier New" pitchFamily="49" charset="0"/>
              </a:rPr>
              <a:t>(x)))</a:t>
            </a:r>
          </a:p>
          <a:p>
            <a:pPr marL="0" indent="0">
              <a:buNone/>
            </a:pPr>
            <a:r>
              <a:rPr lang="en-US" sz="1200" dirty="0" err="1">
                <a:latin typeface="Courier New" pitchFamily="49" charset="0"/>
                <a:cs typeface="Courier New" pitchFamily="49" charset="0"/>
              </a:rPr>
              <a:t>dotplot</a:t>
            </a:r>
            <a:r>
              <a:rPr lang="en-US" sz="1200" dirty="0">
                <a:latin typeface="Courier New" pitchFamily="49" charset="0"/>
                <a:cs typeface="Courier New" pitchFamily="49" charset="0"/>
              </a:rPr>
              <a:t> (sort(result), main="Number of missing values",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 = "Frequency")</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 proportional dot plot for NAs</a:t>
            </a:r>
          </a:p>
          <a:p>
            <a:pPr marL="0" indent="0">
              <a:buNone/>
            </a:pPr>
            <a:r>
              <a:rPr lang="en-US" sz="1200" dirty="0" err="1">
                <a:latin typeface="Courier New" pitchFamily="49" charset="0"/>
                <a:cs typeface="Courier New" pitchFamily="49" charset="0"/>
              </a:rPr>
              <a:t>num</a:t>
            </a:r>
            <a:r>
              <a:rPr lang="en-US" sz="1200" dirty="0">
                <a:latin typeface="Courier New" pitchFamily="49" charset="0"/>
                <a:cs typeface="Courier New" pitchFamily="49" charset="0"/>
              </a:rPr>
              <a:t> &lt;- dim(</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)[1]</a:t>
            </a:r>
          </a:p>
          <a:p>
            <a:pPr marL="0" indent="0">
              <a:buNone/>
            </a:pPr>
            <a:r>
              <a:rPr lang="en-US" sz="1200" dirty="0">
                <a:latin typeface="Courier New" pitchFamily="49" charset="0"/>
                <a:cs typeface="Courier New" pitchFamily="49" charset="0"/>
              </a:rPr>
              <a:t>result &lt;- </a:t>
            </a:r>
            <a:r>
              <a:rPr lang="en-US" sz="1200" dirty="0" err="1">
                <a:latin typeface="Courier New" pitchFamily="49" charset="0"/>
                <a:cs typeface="Courier New" pitchFamily="49" charset="0"/>
              </a:rPr>
              <a:t>sapply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 function(x) sum(</a:t>
            </a:r>
            <a:r>
              <a:rPr lang="en-US" sz="1200" dirty="0" err="1">
                <a:latin typeface="Courier New" pitchFamily="49" charset="0"/>
                <a:cs typeface="Courier New" pitchFamily="49" charset="0"/>
              </a:rPr>
              <a:t>is.na</a:t>
            </a:r>
            <a:r>
              <a:rPr lang="en-US" sz="1200" dirty="0">
                <a:latin typeface="Courier New" pitchFamily="49" charset="0"/>
                <a:cs typeface="Courier New" pitchFamily="49" charset="0"/>
              </a:rPr>
              <a:t>(x)) / </a:t>
            </a:r>
            <a:r>
              <a:rPr lang="en-US" sz="1200" dirty="0" err="1">
                <a:latin typeface="Courier New" pitchFamily="49" charset="0"/>
                <a:cs typeface="Courier New" pitchFamily="49" charset="0"/>
              </a:rPr>
              <a:t>num</a:t>
            </a:r>
            <a:r>
              <a:rPr lang="en-US" sz="1200" dirty="0">
                <a:latin typeface="Courier New" pitchFamily="49" charset="0"/>
                <a:cs typeface="Courier New" pitchFamily="49" charset="0"/>
              </a:rPr>
              <a:t>)</a:t>
            </a:r>
          </a:p>
          <a:p>
            <a:pPr marL="0" indent="0">
              <a:buNone/>
            </a:pPr>
            <a:r>
              <a:rPr lang="en-US" sz="1200" dirty="0" err="1">
                <a:latin typeface="Courier New" pitchFamily="49" charset="0"/>
                <a:cs typeface="Courier New" pitchFamily="49" charset="0"/>
              </a:rPr>
              <a:t>dotplot</a:t>
            </a:r>
            <a:r>
              <a:rPr lang="en-US" sz="1200" dirty="0">
                <a:latin typeface="Courier New" pitchFamily="49" charset="0"/>
                <a:cs typeface="Courier New" pitchFamily="49" charset="0"/>
              </a:rPr>
              <a:t> (sort (result), main="Proportion of missing values",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 = "Proportion" )</a:t>
            </a:r>
            <a:endParaRPr lang="en-US" sz="900" dirty="0">
              <a:latin typeface="Courier New" pitchFamily="49" charset="0"/>
              <a:cs typeface="Courier New" pitchFamily="49" charset="0"/>
            </a:endParaRPr>
          </a:p>
          <a:p>
            <a:pPr marL="0" indent="0">
              <a:buNone/>
            </a:pPr>
            <a:endParaRPr lang="en-US" dirty="0"/>
          </a:p>
        </p:txBody>
      </p:sp>
    </p:spTree>
    <p:extLst>
      <p:ext uri="{BB962C8B-B14F-4D97-AF65-F5344CB8AC3E}">
        <p14:creationId xmlns:p14="http://schemas.microsoft.com/office/powerpoint/2010/main" val="1587039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626" y="1047750"/>
            <a:ext cx="4286250" cy="42862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75" y="1047750"/>
            <a:ext cx="4286250" cy="4286250"/>
          </a:xfrm>
          <a:prstGeom prst="rect">
            <a:avLst/>
          </a:prstGeom>
        </p:spPr>
      </p:pic>
    </p:spTree>
    <p:extLst>
      <p:ext uri="{BB962C8B-B14F-4D97-AF65-F5344CB8AC3E}">
        <p14:creationId xmlns:p14="http://schemas.microsoft.com/office/powerpoint/2010/main" val="18883460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Missing value analysis</a:t>
            </a:r>
            <a:endParaRPr lang="nl-NL" dirty="0"/>
          </a:p>
          <a:p>
            <a:endParaRPr lang="nl-NL"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3"/>
              </p:nvPr>
            </p:nvSpPr>
            <p:spPr/>
            <p:txBody>
              <a:bodyPr/>
              <a:lstStyle/>
              <a:p>
                <a:pPr marL="0" indent="0">
                  <a:buNone/>
                </a:pPr>
                <a:r>
                  <a:rPr lang="en-US" dirty="0"/>
                  <a:t>Use hierarchical clustering on missing </a:t>
                </a:r>
                <a:r>
                  <a:rPr lang="en-US" dirty="0" smtClean="0"/>
                  <a:t>values (from package </a:t>
                </a:r>
                <a:r>
                  <a:rPr lang="en-US" dirty="0" err="1" smtClean="0">
                    <a:latin typeface="Courier New" panose="02070309020205020404" pitchFamily="49" charset="0"/>
                    <a:cs typeface="Courier New" panose="02070309020205020404" pitchFamily="49" charset="0"/>
                  </a:rPr>
                  <a:t>Hmisc</a:t>
                </a:r>
                <a:r>
                  <a:rPr lang="en-US" dirty="0" smtClean="0"/>
                  <a:t>)</a:t>
                </a:r>
                <a:endParaRPr lang="en-US" dirty="0"/>
              </a:p>
              <a:p>
                <a:r>
                  <a:rPr lang="en-US" dirty="0" err="1">
                    <a:latin typeface="Courier New" pitchFamily="49" charset="0"/>
                    <a:cs typeface="Courier New" pitchFamily="49" charset="0"/>
                  </a:rPr>
                  <a:t>naclus</a:t>
                </a:r>
                <a:r>
                  <a:rPr lang="en-US" dirty="0"/>
                  <a:t> - </a:t>
                </a:r>
                <a:r>
                  <a:rPr lang="en-US" dirty="0"/>
                  <a:t>compute all pairwise proportions of missing values for variables and hierarchically cluster these variables according to </a:t>
                </a:r>
                <a:r>
                  <a:rPr lang="en-US" dirty="0"/>
                  <a:t>bivariate </a:t>
                </a:r>
                <a:r>
                  <a:rPr lang="en-US" dirty="0"/>
                  <a:t>Spearman’s rho (rank correlation </a:t>
                </a:r>
                <a14:m>
                  <m:oMath xmlns:m="http://schemas.openxmlformats.org/officeDocument/2006/math">
                    <m:r>
                      <a:rPr lang="en-US" i="1">
                        <a:latin typeface="Cambria Math"/>
                      </a:rPr>
                      <m:t>𝜌</m:t>
                    </m:r>
                  </m:oMath>
                </a14:m>
                <a:r>
                  <a:rPr lang="en-US" dirty="0"/>
                  <a:t>) </a:t>
                </a:r>
                <a:r>
                  <a:rPr lang="en-US" dirty="0"/>
                  <a:t>: </a:t>
                </a:r>
                <a:r>
                  <a:rPr lang="en-US" dirty="0"/>
                  <a:t>what variables tend to have missing values on the same patient cases</a:t>
                </a:r>
                <a:endParaRPr lang="en-US" dirty="0"/>
              </a:p>
              <a:p>
                <a:r>
                  <a:rPr lang="en-US" dirty="0" err="1">
                    <a:latin typeface="Courier New" pitchFamily="49" charset="0"/>
                    <a:cs typeface="Courier New" pitchFamily="49" charset="0"/>
                  </a:rPr>
                  <a:t>n</a:t>
                </a:r>
                <a:r>
                  <a:rPr lang="en-US" dirty="0" err="1">
                    <a:latin typeface="Courier New" pitchFamily="49" charset="0"/>
                    <a:cs typeface="Courier New" pitchFamily="49" charset="0"/>
                  </a:rPr>
                  <a:t>aplot</a:t>
                </a:r>
                <a:r>
                  <a:rPr lang="en-US" dirty="0"/>
                  <a:t> – several plots of the </a:t>
                </a:r>
                <a:r>
                  <a:rPr lang="en-US" dirty="0" smtClean="0"/>
                  <a:t>clustering</a:t>
                </a:r>
              </a:p>
              <a:p>
                <a:endParaRPr lang="en-US" dirty="0"/>
              </a:p>
              <a:p>
                <a:pPr marL="0" indent="0">
                  <a:buNone/>
                </a:pPr>
                <a:r>
                  <a:rPr lang="en-US" sz="1400" dirty="0">
                    <a:latin typeface="Courier New" pitchFamily="49" charset="0"/>
                    <a:cs typeface="Courier New" pitchFamily="49" charset="0"/>
                  </a:rPr>
                  <a:t># Clustering</a:t>
                </a:r>
              </a:p>
              <a:p>
                <a:pPr marL="0" indent="0">
                  <a:buNone/>
                </a:pPr>
                <a:r>
                  <a:rPr lang="en-US" sz="1400" dirty="0" err="1">
                    <a:latin typeface="Courier New" pitchFamily="49" charset="0"/>
                    <a:cs typeface="Courier New" pitchFamily="49" charset="0"/>
                  </a:rPr>
                  <a:t>vars</a:t>
                </a:r>
                <a:r>
                  <a:rPr lang="en-US" sz="1400" dirty="0">
                    <a:latin typeface="Courier New" pitchFamily="49" charset="0"/>
                    <a:cs typeface="Courier New" pitchFamily="49" charset="0"/>
                  </a:rPr>
                  <a:t> &lt;- c (  "Gender", "Age", "Height", "Weight", "</a:t>
                </a:r>
                <a:r>
                  <a:rPr lang="en-US" sz="1400" dirty="0" err="1">
                    <a:latin typeface="Courier New" pitchFamily="49" charset="0"/>
                    <a:cs typeface="Courier New" pitchFamily="49" charset="0"/>
                  </a:rPr>
                  <a:t>SysBP</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DiaBP</a:t>
                </a:r>
                <a:r>
                  <a:rPr lang="en-US" sz="1400" dirty="0" smtClean="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Pulse", "</a:t>
                </a:r>
                <a:r>
                  <a:rPr lang="en-US" sz="1400" dirty="0" err="1">
                    <a:latin typeface="Courier New" pitchFamily="49" charset="0"/>
                    <a:cs typeface="Courier New" pitchFamily="49" charset="0"/>
                  </a:rPr>
                  <a:t>NTproBNP</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Creatinine", "Hemoglobin",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Glucose", "</a:t>
                </a:r>
                <a:r>
                  <a:rPr lang="en-US" sz="1400" dirty="0" err="1">
                    <a:latin typeface="Courier New" pitchFamily="49" charset="0"/>
                    <a:cs typeface="Courier New" pitchFamily="49" charset="0"/>
                  </a:rPr>
                  <a:t>QoL</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result &lt;- </a:t>
                </a:r>
                <a:r>
                  <a:rPr lang="en-US" sz="1400" dirty="0" err="1">
                    <a:latin typeface="Courier New" pitchFamily="49" charset="0"/>
                    <a:cs typeface="Courier New" pitchFamily="49" charset="0"/>
                  </a:rPr>
                  <a:t>naclus</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mydata</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vars</a:t>
                </a:r>
                <a:r>
                  <a:rPr lang="en-US" sz="1400" dirty="0">
                    <a:latin typeface="Courier New" pitchFamily="49" charset="0"/>
                    <a:cs typeface="Courier New" pitchFamily="49" charset="0"/>
                  </a:rPr>
                  <a:t>] )</a:t>
                </a:r>
              </a:p>
              <a:p>
                <a:pPr marL="0" indent="0">
                  <a:buNone/>
                </a:pPr>
                <a:r>
                  <a:rPr lang="en-US" sz="1400" dirty="0" err="1">
                    <a:latin typeface="Courier New" pitchFamily="49" charset="0"/>
                    <a:cs typeface="Courier New" pitchFamily="49" charset="0"/>
                  </a:rPr>
                  <a:t>naplot</a:t>
                </a:r>
                <a:r>
                  <a:rPr lang="en-US" sz="1400" dirty="0">
                    <a:latin typeface="Courier New" pitchFamily="49" charset="0"/>
                    <a:cs typeface="Courier New" pitchFamily="49" charset="0"/>
                  </a:rPr>
                  <a:t> ( result, which = "mean </a:t>
                </a:r>
                <a:r>
                  <a:rPr lang="en-US" sz="1400" dirty="0" err="1">
                    <a:latin typeface="Courier New" pitchFamily="49" charset="0"/>
                    <a:cs typeface="Courier New" pitchFamily="49" charset="0"/>
                  </a:rPr>
                  <a:t>na</a:t>
                </a:r>
                <a:r>
                  <a:rPr lang="en-US" sz="1400" dirty="0">
                    <a:latin typeface="Courier New" pitchFamily="49" charset="0"/>
                    <a:cs typeface="Courier New" pitchFamily="49" charset="0"/>
                  </a:rPr>
                  <a:t>" )</a:t>
                </a:r>
              </a:p>
              <a:p>
                <a:pPr marL="0" indent="0">
                  <a:buNone/>
                </a:pPr>
                <a:r>
                  <a:rPr lang="en-US" sz="1400" dirty="0" err="1">
                    <a:latin typeface="Courier New" pitchFamily="49" charset="0"/>
                    <a:cs typeface="Courier New" pitchFamily="49" charset="0"/>
                  </a:rPr>
                  <a:t>naplot</a:t>
                </a:r>
                <a:r>
                  <a:rPr lang="en-US" sz="1400" dirty="0">
                    <a:latin typeface="Courier New" pitchFamily="49" charset="0"/>
                    <a:cs typeface="Courier New" pitchFamily="49" charset="0"/>
                  </a:rPr>
                  <a:t> ( result, which = "</a:t>
                </a:r>
                <a:r>
                  <a:rPr lang="en-US" sz="1400" dirty="0" err="1">
                    <a:latin typeface="Courier New" pitchFamily="49" charset="0"/>
                    <a:cs typeface="Courier New" pitchFamily="49" charset="0"/>
                  </a:rPr>
                  <a:t>na</a:t>
                </a:r>
                <a:r>
                  <a:rPr lang="en-US" sz="1400" dirty="0">
                    <a:latin typeface="Courier New" pitchFamily="49" charset="0"/>
                    <a:cs typeface="Courier New" pitchFamily="49" charset="0"/>
                  </a:rPr>
                  <a:t> per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vs mean </a:t>
                </a:r>
                <a:r>
                  <a:rPr lang="en-US" sz="1400" dirty="0" err="1">
                    <a:latin typeface="Courier New" pitchFamily="49" charset="0"/>
                    <a:cs typeface="Courier New" pitchFamily="49" charset="0"/>
                  </a:rPr>
                  <a:t>na</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plot ( result, hang = .05 )</a:t>
                </a:r>
                <a:endParaRPr lang="en-US" sz="1400" dirty="0"/>
              </a:p>
              <a:p>
                <a:endParaRPr lang="nl-NL" dirty="0"/>
              </a:p>
            </p:txBody>
          </p:sp>
        </mc:Choice>
        <mc:Fallback>
          <p:sp>
            <p:nvSpPr>
              <p:cNvPr id="3" name="Text Placeholder 2"/>
              <p:cNvSpPr>
                <a:spLocks noGrp="1" noRot="1" noChangeAspect="1" noMove="1" noResize="1" noEditPoints="1" noAdjustHandles="1" noChangeArrowheads="1" noChangeShapeType="1" noTextEdit="1"/>
              </p:cNvSpPr>
              <p:nvPr>
                <p:ph type="body" sz="quarter" idx="13"/>
              </p:nvPr>
            </p:nvSpPr>
            <p:spPr>
              <a:blipFill rotWithShape="0">
                <a:blip r:embed="rId3"/>
                <a:stretch>
                  <a:fillRect l="-1815" t="-1849"/>
                </a:stretch>
              </a:blipFill>
            </p:spPr>
            <p:txBody>
              <a:bodyPr/>
              <a:lstStyle/>
              <a:p>
                <a:r>
                  <a:rPr lang="nl-NL">
                    <a:noFill/>
                  </a:rPr>
                  <a:t> </a:t>
                </a:r>
              </a:p>
            </p:txBody>
          </p:sp>
        </mc:Fallback>
      </mc:AlternateContent>
    </p:spTree>
    <p:extLst>
      <p:ext uri="{BB962C8B-B14F-4D97-AF65-F5344CB8AC3E}">
        <p14:creationId xmlns:p14="http://schemas.microsoft.com/office/powerpoint/2010/main" val="121955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Linear Regression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3"/>
              </p:nvPr>
            </p:nvSpPr>
            <p:spPr/>
            <p:txBody>
              <a:bodyPr/>
              <a:lstStyle/>
              <a:p>
                <a14:m>
                  <m:oMath xmlns:m="http://schemas.openxmlformats.org/officeDocument/2006/math">
                    <m:r>
                      <a:rPr lang="en-US" sz="2000" i="1" smtClean="0">
                        <a:latin typeface="Cambria Math"/>
                        <a:ea typeface="Calibri"/>
                        <a:cs typeface="Times New Roman"/>
                      </a:rPr>
                      <m:t>𝑌</m:t>
                    </m:r>
                  </m:oMath>
                </a14:m>
                <a:r>
                  <a:rPr lang="en-US" sz="2000" b="0" i="1" dirty="0" smtClean="0">
                    <a:latin typeface="Cambria Math"/>
                    <a:ea typeface="Calibri"/>
                    <a:cs typeface="Times New Roman"/>
                  </a:rPr>
                  <a:t> </a:t>
                </a:r>
                <a:r>
                  <a:rPr lang="en-US" sz="2000" b="0" i="1" dirty="0" smtClean="0">
                    <a:latin typeface="+mj-lt"/>
                    <a:ea typeface="Calibri"/>
                    <a:cs typeface="Times New Roman"/>
                  </a:rPr>
                  <a:t>– </a:t>
                </a:r>
                <a:r>
                  <a:rPr lang="en-US" sz="2000" b="0" dirty="0" smtClean="0">
                    <a:latin typeface="+mj-lt"/>
                    <a:ea typeface="Calibri"/>
                    <a:cs typeface="Times New Roman"/>
                  </a:rPr>
                  <a:t>response/outcome variable</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libri"/>
                            <a:cs typeface="Times New Roman"/>
                          </a:rPr>
                          <m:t>𝑋</m:t>
                        </m:r>
                      </m:e>
                      <m:sub>
                        <m:r>
                          <a:rPr lang="en-US" sz="2000" b="0" i="1" smtClean="0">
                            <a:latin typeface="Cambria Math"/>
                            <a:ea typeface="Calibri"/>
                            <a:cs typeface="Times New Roman"/>
                          </a:rPr>
                          <m:t>𝑖</m:t>
                        </m:r>
                      </m:sub>
                    </m:sSub>
                  </m:oMath>
                </a14:m>
                <a:r>
                  <a:rPr lang="en-US" sz="2000" i="1" dirty="0" smtClean="0">
                    <a:latin typeface="Cambria Math"/>
                    <a:ea typeface="Calibri"/>
                    <a:cs typeface="Times New Roman"/>
                  </a:rPr>
                  <a:t> </a:t>
                </a:r>
                <a:r>
                  <a:rPr lang="en-US" sz="2000" i="1" dirty="0" smtClean="0">
                    <a:latin typeface="+mj-lt"/>
                    <a:ea typeface="Calibri"/>
                    <a:cs typeface="Times New Roman"/>
                  </a:rPr>
                  <a:t>- </a:t>
                </a:r>
                <a:r>
                  <a:rPr lang="en-US" sz="2000" dirty="0" smtClean="0">
                    <a:latin typeface="+mj-lt"/>
                    <a:ea typeface="Calibri"/>
                    <a:cs typeface="Times New Roman"/>
                  </a:rPr>
                  <a:t>explanatory variables</a:t>
                </a:r>
                <a:endParaRPr lang="en-US" sz="2000" dirty="0">
                  <a:latin typeface="+mj-lt"/>
                  <a:ea typeface="Calibri"/>
                  <a:cs typeface="Times New Roman"/>
                </a:endParaRPr>
              </a:p>
              <a:p>
                <a:endParaRPr lang="en-US" sz="2000" b="0" i="1" dirty="0" smtClean="0">
                  <a:latin typeface="Cambria Math"/>
                  <a:ea typeface="Calibri"/>
                  <a:cs typeface="Times New Roman"/>
                </a:endParaRPr>
              </a:p>
              <a:p>
                <a:r>
                  <a:rPr lang="en-US" sz="2000" dirty="0" smtClean="0">
                    <a:latin typeface="+mj-lt"/>
                    <a:ea typeface="Calibri"/>
                    <a:cs typeface="Times New Roman"/>
                  </a:rPr>
                  <a:t>Given </a:t>
                </a:r>
                <a:r>
                  <a:rPr lang="en-US" sz="2000" i="1" dirty="0" smtClean="0">
                    <a:latin typeface="+mj-lt"/>
                    <a:ea typeface="Calibri"/>
                    <a:cs typeface="Times New Roman"/>
                  </a:rPr>
                  <a:t>n</a:t>
                </a:r>
                <a:r>
                  <a:rPr lang="en-US" sz="2000" dirty="0" smtClean="0">
                    <a:latin typeface="+mj-lt"/>
                    <a:ea typeface="Calibri"/>
                    <a:cs typeface="Times New Roman"/>
                  </a:rPr>
                  <a:t> observations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libri"/>
                            <a:cs typeface="Times New Roman"/>
                          </a:rPr>
                          <m:t>𝑋</m:t>
                        </m:r>
                      </m:e>
                      <m:sub>
                        <m:r>
                          <a:rPr lang="en-US" sz="2000" i="1">
                            <a:latin typeface="Cambria Math"/>
                            <a:ea typeface="Calibri"/>
                            <a:cs typeface="Times New Roman"/>
                          </a:rPr>
                          <m:t>𝑖</m:t>
                        </m:r>
                      </m:sub>
                    </m:sSub>
                  </m:oMath>
                </a14:m>
                <a:r>
                  <a:rPr lang="en-US" sz="2000" dirty="0" smtClean="0">
                    <a:latin typeface="+mj-lt"/>
                    <a:ea typeface="Calibri"/>
                    <a:cs typeface="Times New Roman"/>
                  </a:rPr>
                  <a:t> and corresponding outcome </a:t>
                </a:r>
                <a14:m>
                  <m:oMath xmlns:m="http://schemas.openxmlformats.org/officeDocument/2006/math">
                    <m:r>
                      <a:rPr lang="en-US" sz="2000" i="1">
                        <a:latin typeface="Cambria Math"/>
                        <a:ea typeface="Calibri"/>
                        <a:cs typeface="Times New Roman"/>
                      </a:rPr>
                      <m:t>𝑌</m:t>
                    </m:r>
                    <m:r>
                      <a:rPr lang="en-US" sz="2000" i="1">
                        <a:latin typeface="Cambria Math"/>
                        <a:ea typeface="Calibri"/>
                        <a:cs typeface="Times New Roman"/>
                      </a:rPr>
                      <m:t> </m:t>
                    </m:r>
                  </m:oMath>
                </a14:m>
                <a:endParaRPr lang="en-US" sz="2000" dirty="0" smtClean="0">
                  <a:latin typeface="+mj-lt"/>
                  <a:ea typeface="Calibri"/>
                  <a:cs typeface="Times New Roman"/>
                </a:endParaRPr>
              </a:p>
              <a:p>
                <a:endParaRPr lang="en-US" sz="2000" dirty="0" smtClean="0">
                  <a:latin typeface="+mj-lt"/>
                  <a:ea typeface="Calibri"/>
                  <a:cs typeface="Times New Roman"/>
                </a:endParaRPr>
              </a:p>
              <a:p>
                <a:r>
                  <a:rPr lang="en-US" sz="2000" dirty="0" smtClean="0">
                    <a:latin typeface="+mj-lt"/>
                    <a:ea typeface="Calibri"/>
                    <a:cs typeface="Times New Roman"/>
                  </a:rPr>
                  <a:t>Find  weighted linear combination of </a:t>
                </a:r>
                <a:r>
                  <a:rPr lang="en-US" sz="2000" dirty="0" smtClean="0">
                    <a:latin typeface="+mj-lt"/>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libri"/>
                            <a:cs typeface="Times New Roman"/>
                          </a:rPr>
                          <m:t>𝑋</m:t>
                        </m:r>
                      </m:e>
                      <m:sub>
                        <m:r>
                          <a:rPr lang="en-US" sz="2000" i="1">
                            <a:latin typeface="Cambria Math"/>
                            <a:ea typeface="Calibri"/>
                            <a:cs typeface="Times New Roman"/>
                          </a:rPr>
                          <m:t>𝑖</m:t>
                        </m:r>
                      </m:sub>
                    </m:sSub>
                  </m:oMath>
                </a14:m>
                <a:r>
                  <a:rPr lang="en-US" sz="2000" i="1" dirty="0" smtClean="0">
                    <a:latin typeface="Cambria Math"/>
                    <a:ea typeface="Calibri"/>
                    <a:cs typeface="Times New Roman"/>
                  </a:rPr>
                  <a:t> </a:t>
                </a:r>
                <a:r>
                  <a:rPr lang="en-US" sz="2000" dirty="0" smtClean="0">
                    <a:latin typeface="+mj-lt"/>
                    <a:ea typeface="Calibri"/>
                    <a:cs typeface="Times New Roman"/>
                  </a:rPr>
                  <a:t>that fit </a:t>
                </a:r>
                <a14:m>
                  <m:oMath xmlns:m="http://schemas.openxmlformats.org/officeDocument/2006/math">
                    <m:r>
                      <a:rPr lang="en-US" sz="2000" i="1">
                        <a:latin typeface="Cambria Math"/>
                        <a:ea typeface="Calibri"/>
                        <a:cs typeface="Times New Roman"/>
                      </a:rPr>
                      <m:t>𝑌</m:t>
                    </m:r>
                  </m:oMath>
                </a14:m>
                <a:r>
                  <a:rPr lang="en-US" sz="2000" i="1" dirty="0" smtClean="0">
                    <a:latin typeface="Cambria Math"/>
                    <a:ea typeface="Calibri"/>
                    <a:cs typeface="Times New Roman"/>
                  </a:rPr>
                  <a:t> </a:t>
                </a:r>
                <a:r>
                  <a:rPr lang="en-US" sz="2000" dirty="0" smtClean="0">
                    <a:latin typeface="Cambria Math"/>
                    <a:ea typeface="Calibri"/>
                    <a:cs typeface="Times New Roman"/>
                  </a:rPr>
                  <a:t>‘</a:t>
                </a:r>
                <a:r>
                  <a:rPr lang="en-US" sz="2000" dirty="0" smtClean="0">
                    <a:latin typeface="+mj-lt"/>
                    <a:ea typeface="Calibri"/>
                    <a:cs typeface="Times New Roman"/>
                  </a:rPr>
                  <a:t>best’</a:t>
                </a:r>
              </a:p>
              <a:p>
                <a:endParaRPr lang="en-US" sz="2000" i="1" dirty="0">
                  <a:latin typeface="Cambria Math"/>
                  <a:ea typeface="Calibri"/>
                  <a:cs typeface="Times New Roman"/>
                </a:endParaRPr>
              </a:p>
              <a:p>
                <a:pPr marL="0" indent="0">
                  <a:buNone/>
                </a:pPr>
                <a:endParaRPr lang="en-US" sz="2000" i="1" dirty="0">
                  <a:latin typeface="Cambria Math"/>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ea typeface="Calibri"/>
                          <a:cs typeface="Times New Roman"/>
                        </a:rPr>
                        <m:t>𝑌</m:t>
                      </m:r>
                      <m:r>
                        <a:rPr lang="en-US" sz="2400" b="0" i="1" smtClean="0">
                          <a:latin typeface="Cambria Math"/>
                          <a:ea typeface="Calibri"/>
                          <a:cs typeface="Times New Roman"/>
                        </a:rPr>
                        <m:t>=</m:t>
                      </m:r>
                      <m:r>
                        <a:rPr lang="en-US" sz="2400" i="1">
                          <a:latin typeface="Cambria Math"/>
                          <a:ea typeface="Calibri"/>
                          <a:cs typeface="Times New Roman"/>
                        </a:rPr>
                        <m:t>𝑋</m:t>
                      </m:r>
                      <m:r>
                        <a:rPr lang="en-US" sz="2400" i="1">
                          <a:latin typeface="Cambria Math"/>
                          <a:ea typeface="Calibri"/>
                          <a:cs typeface="Times New Roman"/>
                        </a:rPr>
                        <m:t>𝛽</m:t>
                      </m:r>
                      <m:r>
                        <a:rPr lang="en-US" sz="2400" i="1">
                          <a:latin typeface="Cambria Math"/>
                          <a:ea typeface="Calibri"/>
                          <a:cs typeface="Times New Roman"/>
                        </a:rPr>
                        <m:t>=</m:t>
                      </m:r>
                      <m:sSub>
                        <m:sSubPr>
                          <m:ctrlPr>
                            <a:rPr lang="en-US" sz="2400" i="1">
                              <a:effectLst/>
                              <a:latin typeface="Cambria Math" panose="02040503050406030204" pitchFamily="18" charset="0"/>
                            </a:rPr>
                          </m:ctrlPr>
                        </m:sSubPr>
                        <m:e>
                          <m:r>
                            <a:rPr lang="en-US" sz="2400" i="1">
                              <a:effectLst/>
                              <a:latin typeface="Cambria Math"/>
                              <a:ea typeface="Calibri"/>
                              <a:cs typeface="Times New Roman"/>
                            </a:rPr>
                            <m:t>𝛽</m:t>
                          </m:r>
                        </m:e>
                        <m:sub>
                          <m:r>
                            <a:rPr lang="en-US" sz="2400" i="1">
                              <a:effectLst/>
                              <a:latin typeface="Cambria Math"/>
                              <a:ea typeface="Calibri"/>
                              <a:cs typeface="Times New Roman"/>
                            </a:rPr>
                            <m:t>0</m:t>
                          </m:r>
                        </m:sub>
                      </m:sSub>
                      <m:r>
                        <a:rPr lang="en-US" sz="2400" i="1">
                          <a:effectLst/>
                          <a:latin typeface="Cambria Math"/>
                          <a:ea typeface="Calibri"/>
                          <a:cs typeface="Times New Roman"/>
                        </a:rPr>
                        <m:t>+</m:t>
                      </m:r>
                      <m:sSub>
                        <m:sSubPr>
                          <m:ctrlPr>
                            <a:rPr lang="en-US" sz="2400" i="1">
                              <a:effectLst/>
                              <a:latin typeface="Cambria Math" panose="02040503050406030204" pitchFamily="18" charset="0"/>
                            </a:rPr>
                          </m:ctrlPr>
                        </m:sSubPr>
                        <m:e>
                          <m:r>
                            <a:rPr lang="en-US" sz="2400" i="1">
                              <a:effectLst/>
                              <a:latin typeface="Cambria Math"/>
                              <a:ea typeface="Calibri"/>
                              <a:cs typeface="Times New Roman"/>
                            </a:rPr>
                            <m:t>𝛽</m:t>
                          </m:r>
                        </m:e>
                        <m:sub>
                          <m:r>
                            <a:rPr lang="en-US" sz="2400" i="1">
                              <a:effectLst/>
                              <a:latin typeface="Cambria Math"/>
                              <a:ea typeface="Calibri"/>
                              <a:cs typeface="Times New Roman"/>
                            </a:rPr>
                            <m:t>1</m:t>
                          </m:r>
                        </m:sub>
                      </m:sSub>
                      <m:sSub>
                        <m:sSubPr>
                          <m:ctrlPr>
                            <a:rPr lang="en-US" sz="2400" i="1">
                              <a:effectLst/>
                              <a:latin typeface="Cambria Math" panose="02040503050406030204" pitchFamily="18" charset="0"/>
                            </a:rPr>
                          </m:ctrlPr>
                        </m:sSubPr>
                        <m:e>
                          <m:r>
                            <a:rPr lang="en-US" sz="2400" i="1">
                              <a:effectLst/>
                              <a:latin typeface="Cambria Math"/>
                              <a:ea typeface="Calibri"/>
                              <a:cs typeface="Times New Roman"/>
                            </a:rPr>
                            <m:t>𝑋</m:t>
                          </m:r>
                        </m:e>
                        <m:sub>
                          <m:r>
                            <a:rPr lang="en-US" sz="2400" i="1">
                              <a:effectLst/>
                              <a:latin typeface="Cambria Math"/>
                              <a:ea typeface="Calibri"/>
                              <a:cs typeface="Times New Roman"/>
                            </a:rPr>
                            <m:t>1</m:t>
                          </m:r>
                        </m:sub>
                      </m:sSub>
                      <m:r>
                        <a:rPr lang="en-US" sz="2400" i="1">
                          <a:effectLst/>
                          <a:latin typeface="Cambria Math"/>
                          <a:ea typeface="Calibri"/>
                          <a:cs typeface="Times New Roman"/>
                        </a:rPr>
                        <m:t>+⋯+</m:t>
                      </m:r>
                      <m:sSub>
                        <m:sSubPr>
                          <m:ctrlPr>
                            <a:rPr lang="en-US" sz="2400" i="1">
                              <a:effectLst/>
                              <a:latin typeface="Cambria Math" panose="02040503050406030204" pitchFamily="18" charset="0"/>
                            </a:rPr>
                          </m:ctrlPr>
                        </m:sSubPr>
                        <m:e>
                          <m:r>
                            <a:rPr lang="en-US" sz="2400" i="1">
                              <a:effectLst/>
                              <a:latin typeface="Cambria Math"/>
                              <a:ea typeface="Calibri"/>
                              <a:cs typeface="Times New Roman"/>
                            </a:rPr>
                            <m:t>𝛽</m:t>
                          </m:r>
                        </m:e>
                        <m:sub>
                          <m:r>
                            <a:rPr lang="en-US" sz="2400" i="1">
                              <a:effectLst/>
                              <a:latin typeface="Cambria Math"/>
                              <a:ea typeface="Calibri"/>
                              <a:cs typeface="Times New Roman"/>
                            </a:rPr>
                            <m:t>𝑝</m:t>
                          </m:r>
                        </m:sub>
                      </m:sSub>
                      <m:sSub>
                        <m:sSubPr>
                          <m:ctrlPr>
                            <a:rPr lang="en-US" sz="2400" i="1">
                              <a:effectLst/>
                              <a:latin typeface="Cambria Math" panose="02040503050406030204" pitchFamily="18" charset="0"/>
                            </a:rPr>
                          </m:ctrlPr>
                        </m:sSubPr>
                        <m:e>
                          <m:r>
                            <a:rPr lang="en-US" sz="2400" i="1">
                              <a:effectLst/>
                              <a:latin typeface="Cambria Math"/>
                              <a:ea typeface="Calibri"/>
                              <a:cs typeface="Times New Roman"/>
                            </a:rPr>
                            <m:t>𝑋</m:t>
                          </m:r>
                        </m:e>
                        <m:sub>
                          <m:r>
                            <a:rPr lang="en-US" sz="2400" i="1">
                              <a:effectLst/>
                              <a:latin typeface="Cambria Math"/>
                              <a:ea typeface="Calibri"/>
                              <a:cs typeface="Times New Roman"/>
                            </a:rPr>
                            <m:t>𝑝</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3"/>
              </p:nvPr>
            </p:nvSpPr>
            <p:spPr>
              <a:blipFill rotWithShape="1">
                <a:blip r:embed="rId2"/>
                <a:stretch>
                  <a:fillRect l="-1830" t="-1505"/>
                </a:stretch>
              </a:blipFill>
            </p:spPr>
            <p:txBody>
              <a:bodyPr/>
              <a:lstStyle/>
              <a:p>
                <a:r>
                  <a:rPr lang="en-US">
                    <a:noFill/>
                  </a:rPr>
                  <a:t> </a:t>
                </a:r>
              </a:p>
            </p:txBody>
          </p:sp>
        </mc:Fallback>
      </mc:AlternateContent>
    </p:spTree>
    <p:extLst>
      <p:ext uri="{BB962C8B-B14F-4D97-AF65-F5344CB8AC3E}">
        <p14:creationId xmlns:p14="http://schemas.microsoft.com/office/powerpoint/2010/main" val="343878896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27788628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367014419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28291682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Missing  value analysis</a:t>
            </a:r>
            <a:endParaRPr lang="nl-NL" dirty="0"/>
          </a:p>
        </p:txBody>
      </p:sp>
      <p:sp>
        <p:nvSpPr>
          <p:cNvPr id="3" name="Text Placeholder 2"/>
          <p:cNvSpPr>
            <a:spLocks noGrp="1"/>
          </p:cNvSpPr>
          <p:nvPr>
            <p:ph type="body" sz="quarter" idx="13"/>
          </p:nvPr>
        </p:nvSpPr>
        <p:spPr/>
        <p:txBody>
          <a:bodyPr/>
          <a:lstStyle/>
          <a:p>
            <a:pPr marL="0" indent="0">
              <a:buNone/>
            </a:pPr>
            <a:r>
              <a:rPr lang="en-US" dirty="0"/>
              <a:t>The hierarchical clustering reveals that the pairs </a:t>
            </a:r>
            <a:endParaRPr lang="en-US" dirty="0" smtClean="0"/>
          </a:p>
          <a:p>
            <a:pPr marL="0" indent="0">
              <a:buNone/>
            </a:pPr>
            <a:endParaRPr lang="en-US" dirty="0"/>
          </a:p>
          <a:p>
            <a:r>
              <a:rPr lang="en-US" dirty="0" err="1"/>
              <a:t>NTproBNP</a:t>
            </a:r>
            <a:r>
              <a:rPr lang="en-US" dirty="0"/>
              <a:t> and </a:t>
            </a:r>
            <a:r>
              <a:rPr lang="en-US" dirty="0" err="1"/>
              <a:t>QoL</a:t>
            </a:r>
            <a:endParaRPr lang="en-US" dirty="0"/>
          </a:p>
          <a:p>
            <a:r>
              <a:rPr lang="en-US" dirty="0" err="1" smtClean="0"/>
              <a:t>SysBP</a:t>
            </a:r>
            <a:r>
              <a:rPr lang="en-US" dirty="0" smtClean="0"/>
              <a:t> </a:t>
            </a:r>
            <a:r>
              <a:rPr lang="en-US" dirty="0"/>
              <a:t>and </a:t>
            </a:r>
            <a:r>
              <a:rPr lang="en-US" dirty="0" err="1" smtClean="0"/>
              <a:t>DiaBP</a:t>
            </a:r>
            <a:endParaRPr lang="en-US" dirty="0"/>
          </a:p>
          <a:p>
            <a:r>
              <a:rPr lang="en-US" dirty="0" smtClean="0"/>
              <a:t>Pulse (HR) </a:t>
            </a:r>
            <a:r>
              <a:rPr lang="en-US" dirty="0"/>
              <a:t>and </a:t>
            </a:r>
            <a:r>
              <a:rPr lang="en-US" dirty="0" smtClean="0"/>
              <a:t>Glucose</a:t>
            </a:r>
            <a:endParaRPr lang="en-US" dirty="0"/>
          </a:p>
          <a:p>
            <a:r>
              <a:rPr lang="en-US" dirty="0" smtClean="0"/>
              <a:t>Height </a:t>
            </a:r>
            <a:r>
              <a:rPr lang="en-US" dirty="0"/>
              <a:t>and </a:t>
            </a:r>
            <a:r>
              <a:rPr lang="en-US" dirty="0" smtClean="0"/>
              <a:t>Weight</a:t>
            </a:r>
            <a:endParaRPr lang="en-US" dirty="0"/>
          </a:p>
          <a:p>
            <a:r>
              <a:rPr lang="en-US" dirty="0" smtClean="0"/>
              <a:t>Creatinine (Cr) </a:t>
            </a:r>
            <a:r>
              <a:rPr lang="en-US" dirty="0"/>
              <a:t>and </a:t>
            </a:r>
            <a:r>
              <a:rPr lang="en-US" dirty="0" smtClean="0"/>
              <a:t>Hemoglobin (</a:t>
            </a:r>
            <a:r>
              <a:rPr lang="en-US" dirty="0" err="1" smtClean="0"/>
              <a:t>Hgb</a:t>
            </a:r>
            <a:r>
              <a:rPr lang="en-US" dirty="0" smtClean="0"/>
              <a:t>)</a:t>
            </a:r>
          </a:p>
          <a:p>
            <a:endParaRPr lang="en-US" dirty="0"/>
          </a:p>
          <a:p>
            <a:pPr marL="0" indent="0">
              <a:buNone/>
            </a:pPr>
            <a:r>
              <a:rPr lang="en-US" dirty="0"/>
              <a:t>h</a:t>
            </a:r>
            <a:r>
              <a:rPr lang="en-US" dirty="0" smtClean="0"/>
              <a:t>appen to have </a:t>
            </a:r>
            <a:r>
              <a:rPr lang="en-US" dirty="0"/>
              <a:t>missing values at the same patient cases. These pairs cannot be used to impute each other’s missing value.</a:t>
            </a:r>
          </a:p>
          <a:p>
            <a:endParaRPr lang="en-US" dirty="0"/>
          </a:p>
          <a:p>
            <a:endParaRPr lang="nl-NL" dirty="0"/>
          </a:p>
        </p:txBody>
      </p:sp>
    </p:spTree>
    <p:extLst>
      <p:ext uri="{BB962C8B-B14F-4D97-AF65-F5344CB8AC3E}">
        <p14:creationId xmlns:p14="http://schemas.microsoft.com/office/powerpoint/2010/main" val="1471351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Missing  value analysis</a:t>
            </a:r>
            <a:endParaRPr lang="nl-NL" dirty="0"/>
          </a:p>
          <a:p>
            <a:endParaRPr lang="nl-NL" dirty="0"/>
          </a:p>
        </p:txBody>
      </p:sp>
      <p:sp>
        <p:nvSpPr>
          <p:cNvPr id="3" name="Text Placeholder 2"/>
          <p:cNvSpPr>
            <a:spLocks noGrp="1"/>
          </p:cNvSpPr>
          <p:nvPr>
            <p:ph type="body" sz="quarter" idx="13"/>
          </p:nvPr>
        </p:nvSpPr>
        <p:spPr/>
        <p:txBody>
          <a:bodyPr/>
          <a:lstStyle/>
          <a:p>
            <a:pPr marL="0" indent="0">
              <a:buNone/>
            </a:pPr>
            <a:r>
              <a:rPr lang="en-US" sz="2000" dirty="0"/>
              <a:t>Other </a:t>
            </a:r>
            <a:r>
              <a:rPr lang="en-US" sz="2000" dirty="0" smtClean="0"/>
              <a:t>techniques to reveal why data are missing</a:t>
            </a:r>
            <a:endParaRPr lang="en-US" sz="2000" dirty="0"/>
          </a:p>
          <a:p>
            <a:r>
              <a:rPr lang="en-US" sz="2000" dirty="0"/>
              <a:t>Recursive partitioning – decision tree on </a:t>
            </a:r>
            <a:r>
              <a:rPr lang="en-US" sz="2000" dirty="0" err="1"/>
              <a:t>missingness</a:t>
            </a:r>
            <a:r>
              <a:rPr lang="en-US" sz="2000" dirty="0"/>
              <a:t> of values for </a:t>
            </a:r>
            <a:r>
              <a:rPr lang="en-US" sz="2000" dirty="0" smtClean="0"/>
              <a:t>variables </a:t>
            </a:r>
            <a:r>
              <a:rPr lang="en-US" sz="2000" dirty="0"/>
              <a:t>using auxiliary variables and other </a:t>
            </a:r>
            <a:r>
              <a:rPr lang="en-US" sz="2000" dirty="0" smtClean="0"/>
              <a:t>variables. For example for NT-</a:t>
            </a:r>
            <a:r>
              <a:rPr lang="en-US" sz="2000" dirty="0" err="1" smtClean="0"/>
              <a:t>proBNP</a:t>
            </a:r>
            <a:endParaRPr lang="en-US" sz="2000" dirty="0" smtClean="0"/>
          </a:p>
          <a:p>
            <a:endParaRPr lang="en-US" dirty="0"/>
          </a:p>
          <a:p>
            <a:pPr marL="0" indent="0">
              <a:buNone/>
            </a:pPr>
            <a:r>
              <a:rPr lang="en-US" sz="1400" dirty="0">
                <a:latin typeface="Courier New" pitchFamily="49" charset="0"/>
                <a:cs typeface="Courier New" pitchFamily="49" charset="0"/>
              </a:rPr>
              <a:t>result &lt;- </a:t>
            </a:r>
            <a:r>
              <a:rPr lang="en-US" sz="1400" dirty="0" err="1">
                <a:latin typeface="Courier New" pitchFamily="49" charset="0"/>
                <a:cs typeface="Courier New" pitchFamily="49" charset="0"/>
              </a:rPr>
              <a:t>rpart</a:t>
            </a:r>
            <a:r>
              <a:rPr lang="en-US" sz="1400" dirty="0">
                <a:latin typeface="Courier New" pitchFamily="49" charset="0"/>
                <a:cs typeface="Courier New" pitchFamily="49" charset="0"/>
              </a:rPr>
              <a:t> ( </a:t>
            </a:r>
            <a:r>
              <a:rPr lang="en-US" sz="1400" dirty="0" err="1" smtClean="0">
                <a:latin typeface="Courier New" pitchFamily="49" charset="0"/>
                <a:cs typeface="Courier New" pitchFamily="49" charset="0"/>
              </a:rPr>
              <a:t>is.na</a:t>
            </a:r>
            <a:r>
              <a:rPr lang="en-US" sz="1400" dirty="0" smtClean="0">
                <a:latin typeface="Courier New" pitchFamily="49" charset="0"/>
                <a:cs typeface="Courier New" pitchFamily="49" charset="0"/>
              </a:rPr>
              <a:t> ( </a:t>
            </a:r>
            <a:r>
              <a:rPr lang="en-US" sz="1400" dirty="0" err="1">
                <a:latin typeface="Courier New" pitchFamily="49" charset="0"/>
                <a:cs typeface="Courier New" pitchFamily="49" charset="0"/>
              </a:rPr>
              <a:t>NTproBNP</a:t>
            </a:r>
            <a:r>
              <a:rPr lang="en-US" sz="1400" dirty="0">
                <a:latin typeface="Courier New" pitchFamily="49" charset="0"/>
                <a:cs typeface="Courier New" pitchFamily="49" charset="0"/>
              </a:rPr>
              <a:t> ) ~ </a:t>
            </a:r>
            <a:r>
              <a:rPr lang="en-US" sz="1400" dirty="0" smtClean="0">
                <a:latin typeface="Courier New" pitchFamily="49" charset="0"/>
                <a:cs typeface="Courier New" pitchFamily="49" charset="0"/>
              </a:rPr>
              <a:t>Source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Country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Age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Gender </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Motiva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Dead </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is.na</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QoL</a:t>
            </a:r>
            <a:r>
              <a:rPr lang="en-US" sz="1400" dirty="0">
                <a:latin typeface="Courier New" pitchFamily="49" charset="0"/>
                <a:cs typeface="Courier New" pitchFamily="49" charset="0"/>
              </a:rPr>
              <a:t>), data = </a:t>
            </a:r>
            <a:r>
              <a:rPr lang="en-US" sz="1400" dirty="0" err="1">
                <a:latin typeface="Courier New" pitchFamily="49" charset="0"/>
                <a:cs typeface="Courier New" pitchFamily="49" charset="0"/>
              </a:rPr>
              <a:t>mydata</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plot ( </a:t>
            </a:r>
            <a:r>
              <a:rPr lang="en-US" sz="1400" dirty="0" smtClean="0">
                <a:latin typeface="Courier New" pitchFamily="49" charset="0"/>
                <a:cs typeface="Courier New" pitchFamily="49" charset="0"/>
              </a:rPr>
              <a:t>result )</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text ( result, </a:t>
            </a:r>
            <a:r>
              <a:rPr lang="en-US" sz="1400" dirty="0" err="1">
                <a:latin typeface="Courier New" pitchFamily="49" charset="0"/>
                <a:cs typeface="Courier New" pitchFamily="49" charset="0"/>
              </a:rPr>
              <a:t>cex</a:t>
            </a:r>
            <a:r>
              <a:rPr lang="en-US" sz="1400" dirty="0">
                <a:latin typeface="Courier New" pitchFamily="49" charset="0"/>
                <a:cs typeface="Courier New" pitchFamily="49" charset="0"/>
              </a:rPr>
              <a:t> = 0.75 )</a:t>
            </a:r>
          </a:p>
          <a:p>
            <a:endParaRPr lang="en-US" dirty="0"/>
          </a:p>
          <a:p>
            <a:endParaRPr lang="nl-NL" dirty="0"/>
          </a:p>
        </p:txBody>
      </p:sp>
    </p:spTree>
    <p:extLst>
      <p:ext uri="{BB962C8B-B14F-4D97-AF65-F5344CB8AC3E}">
        <p14:creationId xmlns:p14="http://schemas.microsoft.com/office/powerpoint/2010/main" val="1491974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507B443-51CA-48DC-B9CB-364306A6BB2C}" type="slidenum">
              <a:rPr lang="en-US" smtClean="0"/>
              <a:pPr>
                <a:defRPr/>
              </a:pPr>
              <a:t>45</a:t>
            </a:fld>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
        <p:nvSpPr>
          <p:cNvPr id="4" name="Rectangle 3"/>
          <p:cNvSpPr/>
          <p:nvPr/>
        </p:nvSpPr>
        <p:spPr>
          <a:xfrm>
            <a:off x="1340426" y="5812470"/>
            <a:ext cx="6546273" cy="707886"/>
          </a:xfrm>
          <a:prstGeom prst="rect">
            <a:avLst/>
          </a:prstGeom>
        </p:spPr>
        <p:txBody>
          <a:bodyPr wrap="square">
            <a:spAutoFit/>
          </a:bodyPr>
          <a:lstStyle/>
          <a:p>
            <a:r>
              <a:rPr lang="en-US" dirty="0"/>
              <a:t>Almost 80% of missing values for </a:t>
            </a:r>
            <a:r>
              <a:rPr lang="en-US" dirty="0" err="1"/>
              <a:t>NTproBNP</a:t>
            </a:r>
            <a:r>
              <a:rPr lang="en-US" dirty="0"/>
              <a:t> co-occurs with an absent </a:t>
            </a:r>
            <a:r>
              <a:rPr lang="en-US" dirty="0" err="1"/>
              <a:t>QoL</a:t>
            </a:r>
            <a:r>
              <a:rPr lang="en-US" dirty="0"/>
              <a:t> at the Hull outpatient clinic. </a:t>
            </a:r>
          </a:p>
        </p:txBody>
      </p:sp>
    </p:spTree>
    <p:extLst>
      <p:ext uri="{BB962C8B-B14F-4D97-AF65-F5344CB8AC3E}">
        <p14:creationId xmlns:p14="http://schemas.microsoft.com/office/powerpoint/2010/main" val="331861564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Missing value analysis</a:t>
            </a:r>
            <a:endParaRPr lang="nl-NL" dirty="0"/>
          </a:p>
        </p:txBody>
      </p:sp>
      <p:sp>
        <p:nvSpPr>
          <p:cNvPr id="3" name="Text Placeholder 2"/>
          <p:cNvSpPr>
            <a:spLocks noGrp="1"/>
          </p:cNvSpPr>
          <p:nvPr>
            <p:ph type="body" sz="quarter" idx="13"/>
          </p:nvPr>
        </p:nvSpPr>
        <p:spPr/>
        <p:txBody>
          <a:bodyPr/>
          <a:lstStyle/>
          <a:p>
            <a:pPr marL="0" indent="0">
              <a:buNone/>
            </a:pPr>
            <a:r>
              <a:rPr lang="en-US" dirty="0"/>
              <a:t>Yet another technique</a:t>
            </a:r>
          </a:p>
          <a:p>
            <a:r>
              <a:rPr lang="en-US" dirty="0"/>
              <a:t>dot-plot simple descriptive statistics on the proportion of missing values for a </a:t>
            </a:r>
            <a:r>
              <a:rPr lang="en-US" dirty="0" smtClean="0"/>
              <a:t>variable, </a:t>
            </a:r>
            <a:r>
              <a:rPr lang="en-US" dirty="0"/>
              <a:t>stratified by all available variables. For example, NT-</a:t>
            </a:r>
            <a:r>
              <a:rPr lang="en-US" dirty="0" err="1"/>
              <a:t>proBNP</a:t>
            </a:r>
            <a:r>
              <a:rPr lang="en-US" dirty="0" smtClean="0"/>
              <a:t>.</a:t>
            </a:r>
          </a:p>
          <a:p>
            <a:endParaRPr lang="en-US" dirty="0"/>
          </a:p>
          <a:p>
            <a:pPr marL="0" indent="0">
              <a:buNone/>
            </a:pPr>
            <a:r>
              <a:rPr lang="en-US" sz="1200" dirty="0">
                <a:latin typeface="Courier New" pitchFamily="49" charset="0"/>
                <a:cs typeface="Courier New" pitchFamily="49" charset="0"/>
              </a:rPr>
              <a:t>result &lt;- summary ( </a:t>
            </a:r>
            <a:r>
              <a:rPr lang="en-US" sz="1200" dirty="0" err="1">
                <a:latin typeface="Courier New" pitchFamily="49" charset="0"/>
                <a:cs typeface="Courier New" pitchFamily="49" charset="0"/>
              </a:rPr>
              <a:t>is.na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NTproBNP</a:t>
            </a:r>
            <a:r>
              <a:rPr lang="en-US" sz="1200" dirty="0">
                <a:latin typeface="Courier New" pitchFamily="49" charset="0"/>
                <a:cs typeface="Courier New" pitchFamily="49" charset="0"/>
              </a:rPr>
              <a:t> ) ~ </a:t>
            </a:r>
            <a:r>
              <a:rPr lang="en-US" sz="1200" dirty="0" smtClean="0">
                <a:latin typeface="Courier New" pitchFamily="49" charset="0"/>
                <a:cs typeface="Courier New" pitchFamily="49" charset="0"/>
              </a:rPr>
              <a:t>Source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Country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Age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Gender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Motiva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Dead</a:t>
            </a:r>
            <a:r>
              <a:rPr lang="en-US" sz="1200" dirty="0">
                <a:latin typeface="Courier New" pitchFamily="49" charset="0"/>
                <a:cs typeface="Courier New" pitchFamily="49" charset="0"/>
              </a:rPr>
              <a:t>, data =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plot (result, </a:t>
            </a:r>
            <a:r>
              <a:rPr lang="en-US" sz="1200" dirty="0" err="1">
                <a:latin typeface="Courier New" pitchFamily="49" charset="0"/>
                <a:cs typeface="Courier New" pitchFamily="49" charset="0"/>
              </a:rPr>
              <a:t>cex.lab</a:t>
            </a:r>
            <a:r>
              <a:rPr lang="en-US" sz="1200" dirty="0">
                <a:latin typeface="Courier New" pitchFamily="49" charset="0"/>
                <a:cs typeface="Courier New" pitchFamily="49" charset="0"/>
              </a:rPr>
              <a:t> = 0.75,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="Missing value for NT-</a:t>
            </a:r>
            <a:r>
              <a:rPr lang="en-US" sz="1200" dirty="0" err="1">
                <a:latin typeface="Courier New" pitchFamily="49" charset="0"/>
                <a:cs typeface="Courier New" pitchFamily="49" charset="0"/>
              </a:rPr>
              <a:t>proBNP</a:t>
            </a:r>
            <a:r>
              <a:rPr lang="en-US" sz="1200" dirty="0">
                <a:latin typeface="Courier New" pitchFamily="49" charset="0"/>
                <a:cs typeface="Courier New" pitchFamily="49" charset="0"/>
              </a:rPr>
              <a:t>", main ="Missing NT-</a:t>
            </a:r>
            <a:r>
              <a:rPr lang="en-US" sz="1200" dirty="0" err="1">
                <a:latin typeface="Courier New" pitchFamily="49" charset="0"/>
                <a:cs typeface="Courier New" pitchFamily="49" charset="0"/>
              </a:rPr>
              <a:t>proBNP</a:t>
            </a:r>
            <a:r>
              <a:rPr lang="en-US" sz="1200" dirty="0">
                <a:latin typeface="Courier New" pitchFamily="49" charset="0"/>
                <a:cs typeface="Courier New" pitchFamily="49" charset="0"/>
              </a:rPr>
              <a:t> stratified for demographics and outcome", sub="" )</a:t>
            </a:r>
          </a:p>
          <a:p>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result &lt;- summary ( </a:t>
            </a:r>
            <a:r>
              <a:rPr lang="en-US" sz="1200" dirty="0" err="1">
                <a:latin typeface="Courier New" pitchFamily="49" charset="0"/>
                <a:cs typeface="Courier New" pitchFamily="49" charset="0"/>
              </a:rPr>
              <a:t>is.na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NTproBNP</a:t>
            </a:r>
            <a:r>
              <a:rPr lang="en-US" sz="1200" dirty="0">
                <a:latin typeface="Courier New" pitchFamily="49" charset="0"/>
                <a:cs typeface="Courier New" pitchFamily="49" charset="0"/>
              </a:rPr>
              <a:t> ) ~ </a:t>
            </a:r>
            <a:r>
              <a:rPr lang="en-US" sz="1200" dirty="0" err="1" smtClean="0">
                <a:latin typeface="Courier New" pitchFamily="49" charset="0"/>
                <a:cs typeface="Courier New" pitchFamily="49" charset="0"/>
              </a:rPr>
              <a:t>SysBP</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Pulse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Weight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Height </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QoL</a:t>
            </a:r>
            <a:r>
              <a:rPr lang="en-US" sz="1200" dirty="0">
                <a:latin typeface="Courier New" pitchFamily="49" charset="0"/>
                <a:cs typeface="Courier New" pitchFamily="49" charset="0"/>
              </a:rPr>
              <a:t>, data =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plot (result, </a:t>
            </a:r>
            <a:r>
              <a:rPr lang="en-US" sz="1200" dirty="0" err="1">
                <a:latin typeface="Courier New" pitchFamily="49" charset="0"/>
                <a:cs typeface="Courier New" pitchFamily="49" charset="0"/>
              </a:rPr>
              <a:t>cex.lab</a:t>
            </a:r>
            <a:r>
              <a:rPr lang="en-US" sz="1200" dirty="0">
                <a:latin typeface="Courier New" pitchFamily="49" charset="0"/>
                <a:cs typeface="Courier New" pitchFamily="49" charset="0"/>
              </a:rPr>
              <a:t> = 0.75,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="Missing value for NT-</a:t>
            </a:r>
            <a:r>
              <a:rPr lang="en-US" sz="1200" dirty="0" err="1">
                <a:latin typeface="Courier New" pitchFamily="49" charset="0"/>
                <a:cs typeface="Courier New" pitchFamily="49" charset="0"/>
              </a:rPr>
              <a:t>proBNP</a:t>
            </a:r>
            <a:r>
              <a:rPr lang="en-US" sz="1200" dirty="0">
                <a:latin typeface="Courier New" pitchFamily="49" charset="0"/>
                <a:cs typeface="Courier New" pitchFamily="49" charset="0"/>
              </a:rPr>
              <a:t>", main ="Missing NT-</a:t>
            </a:r>
            <a:r>
              <a:rPr lang="en-US" sz="1200" dirty="0" err="1">
                <a:latin typeface="Courier New" pitchFamily="49" charset="0"/>
                <a:cs typeface="Courier New" pitchFamily="49" charset="0"/>
              </a:rPr>
              <a:t>proBNP</a:t>
            </a:r>
            <a:r>
              <a:rPr lang="en-US" sz="1200" dirty="0">
                <a:latin typeface="Courier New" pitchFamily="49" charset="0"/>
                <a:cs typeface="Courier New" pitchFamily="49" charset="0"/>
              </a:rPr>
              <a:t> stratified for measurements and self-reports", sub="")</a:t>
            </a:r>
          </a:p>
          <a:p>
            <a:endParaRPr lang="en-US" dirty="0"/>
          </a:p>
          <a:p>
            <a:endParaRPr lang="nl-NL" dirty="0"/>
          </a:p>
        </p:txBody>
      </p:sp>
    </p:spTree>
    <p:extLst>
      <p:ext uri="{BB962C8B-B14F-4D97-AF65-F5344CB8AC3E}">
        <p14:creationId xmlns:p14="http://schemas.microsoft.com/office/powerpoint/2010/main" val="562258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507B443-51CA-48DC-B9CB-364306A6BB2C}" type="slidenum">
              <a:rPr lang="en-US" smtClean="0"/>
              <a:pPr>
                <a:defRPr/>
              </a:pPr>
              <a:t>47</a:t>
            </a:fld>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123205987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507B443-51CA-48DC-B9CB-364306A6BB2C}" type="slidenum">
              <a:rPr lang="en-US" smtClean="0"/>
              <a:pPr>
                <a:defRPr/>
              </a:pPr>
              <a:t>48</a:t>
            </a:fld>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269954948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507B443-51CA-48DC-B9CB-364306A6BB2C}" type="slidenum">
              <a:rPr lang="en-US" smtClean="0"/>
              <a:pPr>
                <a:defRPr/>
              </a:pPr>
              <a:t>49</a:t>
            </a:fld>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461645"/>
            <a:ext cx="5943600" cy="5934710"/>
          </a:xfrm>
          <a:prstGeom prst="rect">
            <a:avLst/>
          </a:prstGeom>
        </p:spPr>
      </p:pic>
    </p:spTree>
    <p:extLst>
      <p:ext uri="{BB962C8B-B14F-4D97-AF65-F5344CB8AC3E}">
        <p14:creationId xmlns:p14="http://schemas.microsoft.com/office/powerpoint/2010/main" val="14172386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Linear </a:t>
            </a:r>
            <a:r>
              <a:rPr lang="en-US" dirty="0" smtClean="0"/>
              <a:t>Regression - R code</a:t>
            </a:r>
            <a:endParaRPr lang="en-US" dirty="0"/>
          </a:p>
        </p:txBody>
      </p:sp>
      <p:sp>
        <p:nvSpPr>
          <p:cNvPr id="4" name="Content Placeholder 3"/>
          <p:cNvSpPr>
            <a:spLocks noGrp="1"/>
          </p:cNvSpPr>
          <p:nvPr>
            <p:ph sz="quarter" idx="13"/>
          </p:nvPr>
        </p:nvSpPr>
        <p:spPr/>
        <p:txBody>
          <a:bodyPr/>
          <a:lstStyle/>
          <a:p>
            <a:pPr marL="0" indent="0">
              <a:buNone/>
            </a:pP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 15 alligators captured in Central Florida</a:t>
            </a:r>
          </a:p>
          <a:p>
            <a:pPr marL="0" indent="0">
              <a:buNone/>
            </a:pPr>
            <a:r>
              <a:rPr lang="en-US" sz="1100" dirty="0" smtClean="0">
                <a:latin typeface="Courier New" pitchFamily="49" charset="0"/>
                <a:cs typeface="Courier New" pitchFamily="49" charset="0"/>
              </a:rPr>
              <a:t># length – snout vent length (from back of the head to tip of the nose) in cm</a:t>
            </a:r>
          </a:p>
          <a:p>
            <a:pPr marL="0" indent="0">
              <a:buNone/>
            </a:pPr>
            <a:r>
              <a:rPr lang="en-US" sz="1100" dirty="0" smtClean="0">
                <a:latin typeface="Courier New" pitchFamily="49" charset="0"/>
                <a:cs typeface="Courier New" pitchFamily="49" charset="0"/>
              </a:rPr>
              <a:t># weight – grams</a:t>
            </a:r>
          </a:p>
          <a:p>
            <a:pPr marL="0" indent="0">
              <a:buNone/>
            </a:pP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alligator </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data.frame</a:t>
            </a: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length = c (121.8,  93.9, 192.9,  78.4, 114.7, 117.0,  80.8,</a:t>
            </a:r>
          </a:p>
          <a:p>
            <a:pPr marL="0" indent="0">
              <a:buNone/>
            </a:pPr>
            <a:r>
              <a:rPr lang="en-US" sz="1100" dirty="0">
                <a:latin typeface="Courier New" pitchFamily="49" charset="0"/>
                <a:cs typeface="Courier New" pitchFamily="49" charset="0"/>
              </a:rPr>
              <a:t>	109.1,  84.1,  91.1, 167.7, 111.3, 103.8, </a:t>
            </a:r>
            <a:r>
              <a:rPr lang="en-US" sz="1100" dirty="0" smtClean="0">
                <a:latin typeface="Courier New" pitchFamily="49" charset="0"/>
                <a:cs typeface="Courier New" pitchFamily="49" charset="0"/>
              </a:rPr>
              <a:t>105.9, 111.3 </a:t>
            </a:r>
            <a:r>
              <a:rPr lang="en-US" sz="1100"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weight = c (59112,  23091, 289873,  12672,  36213,  49871,  15020,</a:t>
            </a:r>
          </a:p>
          <a:p>
            <a:pPr marL="0" indent="0">
              <a:buNone/>
            </a:pPr>
            <a:r>
              <a:rPr lang="en-US" sz="1100" dirty="0">
                <a:latin typeface="Courier New" pitchFamily="49" charset="0"/>
                <a:cs typeface="Courier New" pitchFamily="49" charset="0"/>
              </a:rPr>
              <a:t>	40831,  16271,  17278, 165578,  38070,  36213,  37691,</a:t>
            </a:r>
          </a:p>
          <a:p>
            <a:pPr marL="0" indent="0">
              <a:buNone/>
            </a:pPr>
            <a:r>
              <a:rPr lang="en-US" sz="1100" dirty="0">
                <a:latin typeface="Courier New" pitchFamily="49" charset="0"/>
                <a:cs typeface="Courier New" pitchFamily="49" charset="0"/>
              </a:rPr>
              <a:t>	31799 )</a:t>
            </a:r>
          </a:p>
          <a:p>
            <a:pPr marL="0" indent="0">
              <a:buNone/>
            </a:pPr>
            <a:r>
              <a:rPr lang="en-US" sz="1100" dirty="0" smtClean="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plot(weight ~ length, data = alligator,</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 = "Snout vent length (cm)",</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 = "Weight (gr)",</a:t>
            </a:r>
          </a:p>
          <a:p>
            <a:pPr marL="0" indent="0">
              <a:buNone/>
            </a:pPr>
            <a:r>
              <a:rPr lang="en-US" sz="1100" dirty="0">
                <a:latin typeface="Courier New" pitchFamily="49" charset="0"/>
                <a:cs typeface="Courier New" pitchFamily="49" charset="0"/>
              </a:rPr>
              <a:t>  main = "Alligators in Central Florida"</a:t>
            </a:r>
          </a:p>
          <a:p>
            <a:pPr marL="0" indent="0">
              <a:buNone/>
            </a:pPr>
            <a:r>
              <a:rPr lang="en-US" sz="1100" dirty="0">
                <a:latin typeface="Courier New" pitchFamily="49" charset="0"/>
                <a:cs typeface="Courier New" pitchFamily="49" charset="0"/>
              </a:rPr>
              <a:t>)</a:t>
            </a:r>
          </a:p>
          <a:p>
            <a:pPr marL="0" indent="0">
              <a:buNone/>
            </a:pPr>
            <a:endParaRPr lang="en-US" sz="1100" dirty="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19962965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Missing value analysis</a:t>
            </a:r>
            <a:endParaRPr lang="nl-NL" dirty="0"/>
          </a:p>
        </p:txBody>
      </p:sp>
      <p:sp>
        <p:nvSpPr>
          <p:cNvPr id="3" name="Text Placeholder 2"/>
          <p:cNvSpPr>
            <a:spLocks noGrp="1"/>
          </p:cNvSpPr>
          <p:nvPr>
            <p:ph type="body" sz="quarter" idx="13"/>
          </p:nvPr>
        </p:nvSpPr>
        <p:spPr/>
        <p:txBody>
          <a:bodyPr/>
          <a:lstStyle/>
          <a:p>
            <a:r>
              <a:rPr lang="en-US" sz="2400" dirty="0" err="1"/>
              <a:t>NTproBNP</a:t>
            </a:r>
            <a:r>
              <a:rPr lang="en-US" sz="2400" dirty="0"/>
              <a:t>  not measured in about 19% of cases in </a:t>
            </a:r>
            <a:r>
              <a:rPr lang="en-US" sz="2400" dirty="0" err="1"/>
              <a:t>HartMotief</a:t>
            </a:r>
            <a:r>
              <a:rPr lang="en-US" sz="2400" dirty="0"/>
              <a:t> </a:t>
            </a:r>
            <a:r>
              <a:rPr lang="en-US" sz="2400" dirty="0" smtClean="0"/>
              <a:t>and TEN-HMS </a:t>
            </a:r>
            <a:r>
              <a:rPr lang="en-US" sz="2400" dirty="0"/>
              <a:t>studies and 36% in outpatient clinic </a:t>
            </a:r>
            <a:r>
              <a:rPr lang="en-US" sz="2400" dirty="0" smtClean="0"/>
              <a:t>cases</a:t>
            </a:r>
            <a:endParaRPr lang="en-US" sz="2400" dirty="0"/>
          </a:p>
          <a:p>
            <a:r>
              <a:rPr lang="en-US" sz="2400" dirty="0"/>
              <a:t>No different proportions in missing for outcome (dead</a:t>
            </a:r>
            <a:r>
              <a:rPr lang="en-US" sz="2400" dirty="0" smtClean="0"/>
              <a:t>)</a:t>
            </a:r>
            <a:endParaRPr lang="en-US" sz="2400" dirty="0"/>
          </a:p>
          <a:p>
            <a:r>
              <a:rPr lang="en-US" sz="2400" dirty="0"/>
              <a:t>Lacking evidence in cause-telling of </a:t>
            </a:r>
            <a:r>
              <a:rPr lang="en-US" sz="2400" dirty="0" smtClean="0"/>
              <a:t>missing </a:t>
            </a:r>
            <a:r>
              <a:rPr lang="en-US" sz="2400" dirty="0"/>
              <a:t>NT-</a:t>
            </a:r>
            <a:r>
              <a:rPr lang="en-US" sz="2400" dirty="0" err="1"/>
              <a:t>proBNP</a:t>
            </a:r>
            <a:r>
              <a:rPr lang="en-US" sz="2400" dirty="0"/>
              <a:t> values</a:t>
            </a:r>
          </a:p>
          <a:p>
            <a:pPr lvl="1"/>
            <a:r>
              <a:rPr lang="en-US" sz="2000" dirty="0" smtClean="0"/>
              <a:t>Were some </a:t>
            </a:r>
            <a:r>
              <a:rPr lang="en-US" sz="2000" dirty="0"/>
              <a:t>hospitals participating in the </a:t>
            </a:r>
            <a:r>
              <a:rPr lang="en-US" sz="2000" dirty="0" err="1"/>
              <a:t>HartMotief</a:t>
            </a:r>
            <a:r>
              <a:rPr lang="en-US" sz="2000" dirty="0"/>
              <a:t> and TEN-HMS studies </a:t>
            </a:r>
            <a:r>
              <a:rPr lang="en-US" sz="2000" dirty="0" smtClean="0"/>
              <a:t>unable </a:t>
            </a:r>
            <a:r>
              <a:rPr lang="en-US" sz="2000" dirty="0"/>
              <a:t>to measure </a:t>
            </a:r>
            <a:r>
              <a:rPr lang="en-US" sz="2000" dirty="0" smtClean="0"/>
              <a:t>NT-</a:t>
            </a:r>
            <a:r>
              <a:rPr lang="en-US" sz="2000" dirty="0" err="1" smtClean="0"/>
              <a:t>proBNP</a:t>
            </a:r>
            <a:r>
              <a:rPr lang="en-US" sz="2000" dirty="0" smtClean="0"/>
              <a:t>??</a:t>
            </a:r>
            <a:endParaRPr lang="en-US" sz="2000" dirty="0"/>
          </a:p>
          <a:p>
            <a:endParaRPr lang="nl-NL" dirty="0"/>
          </a:p>
        </p:txBody>
      </p:sp>
    </p:spTree>
    <p:extLst>
      <p:ext uri="{BB962C8B-B14F-4D97-AF65-F5344CB8AC3E}">
        <p14:creationId xmlns:p14="http://schemas.microsoft.com/office/powerpoint/2010/main" val="1662877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Imputation (or ignorance)</a:t>
            </a:r>
            <a:endParaRPr lang="nl-NL" dirty="0"/>
          </a:p>
        </p:txBody>
      </p:sp>
      <p:sp>
        <p:nvSpPr>
          <p:cNvPr id="3" name="Text Placeholder 2"/>
          <p:cNvSpPr>
            <a:spLocks noGrp="1"/>
          </p:cNvSpPr>
          <p:nvPr>
            <p:ph type="body" sz="quarter" idx="13"/>
          </p:nvPr>
        </p:nvSpPr>
        <p:spPr/>
        <p:txBody>
          <a:bodyPr/>
          <a:lstStyle/>
          <a:p>
            <a:pPr marL="0" indent="0">
              <a:buNone/>
            </a:pPr>
            <a:r>
              <a:rPr lang="en-US" dirty="0"/>
              <a:t>How to deal with missing values</a:t>
            </a:r>
            <a:r>
              <a:rPr lang="en-US" dirty="0" smtClean="0"/>
              <a:t>:</a:t>
            </a:r>
          </a:p>
          <a:p>
            <a:pPr marL="0" indent="0">
              <a:buNone/>
            </a:pPr>
            <a:endParaRPr lang="en-US" dirty="0"/>
          </a:p>
          <a:p>
            <a:pPr lvl="0"/>
            <a:r>
              <a:rPr lang="en-US" i="1" dirty="0"/>
              <a:t>Complete case (CC) analysis </a:t>
            </a:r>
            <a:r>
              <a:rPr lang="en-US" dirty="0"/>
              <a:t>ignores cases with any missing predictor values. All cases with a missing value for any potential predictor are excluded;</a:t>
            </a:r>
          </a:p>
          <a:p>
            <a:pPr lvl="0"/>
            <a:r>
              <a:rPr lang="en-US" i="1" dirty="0"/>
              <a:t>Available case analysis</a:t>
            </a:r>
            <a:r>
              <a:rPr lang="en-US" dirty="0"/>
              <a:t> consider cases with complete data for one predictor, who may have missing values for other predictors</a:t>
            </a:r>
            <a:r>
              <a:rPr lang="en-US" dirty="0" smtClean="0"/>
              <a:t>;</a:t>
            </a:r>
          </a:p>
          <a:p>
            <a:pPr lvl="0"/>
            <a:endParaRPr lang="en-US" dirty="0"/>
          </a:p>
          <a:p>
            <a:pPr lvl="0"/>
            <a:r>
              <a:rPr lang="en-US" i="1" dirty="0"/>
              <a:t>Simple imputation </a:t>
            </a:r>
            <a:r>
              <a:rPr lang="en-US" dirty="0"/>
              <a:t>substitute a missing value </a:t>
            </a:r>
            <a:r>
              <a:rPr lang="en-US" dirty="0" smtClean="0"/>
              <a:t>of </a:t>
            </a:r>
            <a:r>
              <a:rPr lang="en-US" dirty="0"/>
              <a:t>a continuous predictor with the mean or most frequent category for a categorical predictor;</a:t>
            </a:r>
          </a:p>
          <a:p>
            <a:pPr lvl="0"/>
            <a:r>
              <a:rPr lang="en-US" i="1" dirty="0"/>
              <a:t>Single imputation </a:t>
            </a:r>
            <a:r>
              <a:rPr lang="en-US" dirty="0"/>
              <a:t>creates a complete data set by substituting missing values of a predictor by using a model using data from the other predictors;</a:t>
            </a:r>
          </a:p>
          <a:p>
            <a:pPr lvl="0"/>
            <a:r>
              <a:rPr lang="en-US" i="1" dirty="0"/>
              <a:t>Multiple imputation </a:t>
            </a:r>
            <a:r>
              <a:rPr lang="en-US" dirty="0"/>
              <a:t>creates multiple independent complete data sets by substituting missing values by using single imputation techniques.</a:t>
            </a:r>
          </a:p>
          <a:p>
            <a:endParaRPr lang="en-US" dirty="0"/>
          </a:p>
          <a:p>
            <a:endParaRPr lang="nl-NL" dirty="0"/>
          </a:p>
        </p:txBody>
      </p:sp>
    </p:spTree>
    <p:extLst>
      <p:ext uri="{BB962C8B-B14F-4D97-AF65-F5344CB8AC3E}">
        <p14:creationId xmlns:p14="http://schemas.microsoft.com/office/powerpoint/2010/main" val="1156429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Imputation (or ignorance)</a:t>
            </a:r>
            <a:endParaRPr lang="nl-NL" dirty="0"/>
          </a:p>
          <a:p>
            <a:endParaRPr lang="nl-NL" dirty="0"/>
          </a:p>
        </p:txBody>
      </p:sp>
      <p:sp>
        <p:nvSpPr>
          <p:cNvPr id="3" name="Text Placeholder 2"/>
          <p:cNvSpPr>
            <a:spLocks noGrp="1"/>
          </p:cNvSpPr>
          <p:nvPr>
            <p:ph type="body" sz="quarter" idx="13"/>
          </p:nvPr>
        </p:nvSpPr>
        <p:spPr/>
        <p:txBody>
          <a:bodyPr/>
          <a:lstStyle/>
          <a:p>
            <a:pPr marL="0" indent="0">
              <a:buNone/>
            </a:pPr>
            <a:r>
              <a:rPr lang="en-US" i="1" dirty="0" smtClean="0"/>
              <a:t>Rules of thumbs </a:t>
            </a:r>
            <a:r>
              <a:rPr lang="en-US" dirty="0" smtClean="0"/>
              <a:t>when </a:t>
            </a:r>
            <a:r>
              <a:rPr lang="en-US" dirty="0"/>
              <a:t>it comes to dealing with missing </a:t>
            </a:r>
            <a:r>
              <a:rPr lang="en-US" dirty="0" smtClean="0"/>
              <a:t>values</a:t>
            </a:r>
          </a:p>
          <a:p>
            <a:pPr marL="0" indent="0">
              <a:buNone/>
            </a:pPr>
            <a:endParaRPr lang="en-US" dirty="0"/>
          </a:p>
          <a:p>
            <a:pPr lvl="0"/>
            <a:r>
              <a:rPr lang="en-US" i="1" dirty="0"/>
              <a:t>Proportion of missing values &lt; 5%</a:t>
            </a:r>
            <a:r>
              <a:rPr lang="en-US" dirty="0"/>
              <a:t>. Simple imputation method will do. Continuous predictor use median for missing value. For nominal predictor use most frequently category. CC analysis is optional.</a:t>
            </a:r>
          </a:p>
          <a:p>
            <a:pPr lvl="0"/>
            <a:r>
              <a:rPr lang="en-US" i="1" dirty="0"/>
              <a:t>Proportion of missing values 5 – 15%</a:t>
            </a:r>
            <a:r>
              <a:rPr lang="en-US" dirty="0"/>
              <a:t>. If predictor is uncorrelated with </a:t>
            </a:r>
            <a:r>
              <a:rPr lang="en-US" dirty="0" smtClean="0"/>
              <a:t>others, </a:t>
            </a:r>
            <a:r>
              <a:rPr lang="en-US" dirty="0"/>
              <a:t>use simple imputation. If predictors is </a:t>
            </a:r>
            <a:r>
              <a:rPr lang="en-US" dirty="0" smtClean="0"/>
              <a:t>correlated, </a:t>
            </a:r>
            <a:r>
              <a:rPr lang="en-US" dirty="0"/>
              <a:t>use model-based single imputation</a:t>
            </a:r>
          </a:p>
          <a:p>
            <a:pPr lvl="0"/>
            <a:r>
              <a:rPr lang="en-US" i="1" dirty="0"/>
              <a:t>Proportion of missing values &gt; 15%</a:t>
            </a:r>
            <a:r>
              <a:rPr lang="en-US" dirty="0"/>
              <a:t>. Use model-based multiple imputation. </a:t>
            </a:r>
          </a:p>
          <a:p>
            <a:pPr lvl="0"/>
            <a:r>
              <a:rPr lang="en-US" i="1" dirty="0"/>
              <a:t>Outcome is missing</a:t>
            </a:r>
            <a:r>
              <a:rPr lang="en-US" dirty="0"/>
              <a:t>. Oops! There are studies in which they impute outcome</a:t>
            </a:r>
            <a:r>
              <a:rPr lang="en-US" dirty="0" smtClean="0"/>
              <a:t>. Try use censoring.</a:t>
            </a:r>
            <a:endParaRPr lang="en-US" dirty="0"/>
          </a:p>
          <a:p>
            <a:endParaRPr lang="en-US" dirty="0"/>
          </a:p>
          <a:p>
            <a:endParaRPr lang="nl-NL" dirty="0"/>
          </a:p>
        </p:txBody>
      </p:sp>
    </p:spTree>
    <p:extLst>
      <p:ext uri="{BB962C8B-B14F-4D97-AF65-F5344CB8AC3E}">
        <p14:creationId xmlns:p14="http://schemas.microsoft.com/office/powerpoint/2010/main" val="801393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Imputation (or ignorance)</a:t>
            </a:r>
            <a:endParaRPr lang="nl-NL" dirty="0"/>
          </a:p>
        </p:txBody>
      </p:sp>
      <p:sp>
        <p:nvSpPr>
          <p:cNvPr id="3" name="Text Placeholder 2"/>
          <p:cNvSpPr>
            <a:spLocks noGrp="1"/>
          </p:cNvSpPr>
          <p:nvPr>
            <p:ph type="body" sz="quarter" idx="13"/>
          </p:nvPr>
        </p:nvSpPr>
        <p:spPr/>
        <p:txBody>
          <a:bodyPr/>
          <a:lstStyle/>
          <a:p>
            <a:pPr marL="0" indent="0">
              <a:buNone/>
            </a:pPr>
            <a:r>
              <a:rPr lang="en-US" dirty="0"/>
              <a:t>Some R packages for imputation are the following</a:t>
            </a:r>
          </a:p>
          <a:p>
            <a:pPr lvl="0"/>
            <a:r>
              <a:rPr lang="en-US" dirty="0" err="1">
                <a:latin typeface="Courier New" pitchFamily="49" charset="0"/>
                <a:cs typeface="Courier New" pitchFamily="49" charset="0"/>
              </a:rPr>
              <a:t>transcan</a:t>
            </a:r>
            <a:r>
              <a:rPr lang="en-US" dirty="0"/>
              <a:t> and </a:t>
            </a:r>
            <a:r>
              <a:rPr lang="en-US" dirty="0">
                <a:latin typeface="Courier New" pitchFamily="49" charset="0"/>
                <a:cs typeface="Courier New" pitchFamily="49" charset="0"/>
              </a:rPr>
              <a:t>impute</a:t>
            </a:r>
            <a:r>
              <a:rPr lang="en-US" dirty="0"/>
              <a:t> function in </a:t>
            </a:r>
            <a:r>
              <a:rPr lang="en-US" dirty="0" err="1">
                <a:latin typeface="Courier New" pitchFamily="49" charset="0"/>
                <a:cs typeface="Courier New" pitchFamily="49" charset="0"/>
              </a:rPr>
              <a:t>Hmisc</a:t>
            </a:r>
            <a:r>
              <a:rPr lang="en-US" dirty="0"/>
              <a:t> for single and multiple imputation</a:t>
            </a:r>
          </a:p>
          <a:p>
            <a:pPr lvl="0"/>
            <a:r>
              <a:rPr lang="en-US" dirty="0" err="1">
                <a:latin typeface="Courier New" pitchFamily="49" charset="0"/>
                <a:cs typeface="Courier New" pitchFamily="49" charset="0"/>
              </a:rPr>
              <a:t>aregImpute</a:t>
            </a:r>
            <a:r>
              <a:rPr lang="en-US" dirty="0"/>
              <a:t> function in </a:t>
            </a:r>
            <a:r>
              <a:rPr lang="en-US" dirty="0" err="1">
                <a:latin typeface="Courier New" pitchFamily="49" charset="0"/>
                <a:cs typeface="Courier New" pitchFamily="49" charset="0"/>
              </a:rPr>
              <a:t>Hmisc</a:t>
            </a:r>
            <a:r>
              <a:rPr lang="en-US" dirty="0"/>
              <a:t> for advanced multiple imputation </a:t>
            </a:r>
          </a:p>
          <a:p>
            <a:pPr lvl="0"/>
            <a:r>
              <a:rPr lang="en-US" dirty="0">
                <a:latin typeface="Courier New" pitchFamily="49" charset="0"/>
                <a:cs typeface="Courier New" pitchFamily="49" charset="0"/>
              </a:rPr>
              <a:t>mice</a:t>
            </a:r>
            <a:r>
              <a:rPr lang="en-US" dirty="0"/>
              <a:t>: Multivariate Imputation by Chained Equations (see http://</a:t>
            </a:r>
            <a:r>
              <a:rPr lang="en-US" dirty="0" err="1"/>
              <a:t>www.multiple-imputation.com</a:t>
            </a:r>
            <a:r>
              <a:rPr lang="en-US" dirty="0"/>
              <a:t>/)</a:t>
            </a:r>
          </a:p>
          <a:p>
            <a:pPr lvl="0"/>
            <a:r>
              <a:rPr lang="en-US" dirty="0" err="1">
                <a:latin typeface="Courier New" pitchFamily="49" charset="0"/>
                <a:cs typeface="Courier New" pitchFamily="49" charset="0"/>
              </a:rPr>
              <a:t>amelia</a:t>
            </a:r>
            <a:r>
              <a:rPr lang="en-US" dirty="0"/>
              <a:t> package (see </a:t>
            </a:r>
            <a:r>
              <a:rPr lang="en-US" dirty="0">
                <a:hlinkClick r:id="rId2"/>
              </a:rPr>
              <a:t>http://</a:t>
            </a:r>
            <a:r>
              <a:rPr lang="en-US" dirty="0" err="1">
                <a:hlinkClick r:id="rId2"/>
              </a:rPr>
              <a:t>gking.harvard.edu</a:t>
            </a:r>
            <a:r>
              <a:rPr lang="en-US" dirty="0">
                <a:hlinkClick r:id="rId2"/>
              </a:rPr>
              <a:t>/</a:t>
            </a:r>
            <a:r>
              <a:rPr lang="en-US" dirty="0" err="1">
                <a:hlinkClick r:id="rId2"/>
              </a:rPr>
              <a:t>amelia</a:t>
            </a:r>
            <a:r>
              <a:rPr lang="en-US" dirty="0" smtClean="0">
                <a:hlinkClick r:id="rId2"/>
              </a:rPr>
              <a:t>/</a:t>
            </a:r>
            <a:r>
              <a:rPr lang="en-US" dirty="0" smtClean="0"/>
              <a:t>)</a:t>
            </a:r>
          </a:p>
          <a:p>
            <a:pPr lvl="0"/>
            <a:endParaRPr lang="en-US" dirty="0"/>
          </a:p>
          <a:p>
            <a:pPr lvl="0"/>
            <a:r>
              <a:rPr lang="en-US" dirty="0" smtClean="0"/>
              <a:t>Data imputation is a field on its own</a:t>
            </a:r>
          </a:p>
          <a:p>
            <a:pPr lvl="0"/>
            <a:r>
              <a:rPr lang="en-US" dirty="0" smtClean="0"/>
              <a:t>Too complex to tell in a single lecture</a:t>
            </a:r>
          </a:p>
          <a:p>
            <a:pPr lvl="0"/>
            <a:r>
              <a:rPr lang="en-US" dirty="0" smtClean="0"/>
              <a:t>Data imputation does not necessarily lead to better risk models</a:t>
            </a:r>
            <a:endParaRPr lang="en-US" dirty="0"/>
          </a:p>
          <a:p>
            <a:endParaRPr lang="nl-NL" dirty="0"/>
          </a:p>
        </p:txBody>
      </p:sp>
    </p:spTree>
    <p:extLst>
      <p:ext uri="{BB962C8B-B14F-4D97-AF65-F5344CB8AC3E}">
        <p14:creationId xmlns:p14="http://schemas.microsoft.com/office/powerpoint/2010/main" val="3775943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Imputation (or ignorance)</a:t>
            </a:r>
            <a:endParaRPr lang="nl-NL" dirty="0"/>
          </a:p>
        </p:txBody>
      </p:sp>
      <p:sp>
        <p:nvSpPr>
          <p:cNvPr id="3" name="Text Placeholder 2"/>
          <p:cNvSpPr>
            <a:spLocks noGrp="1"/>
          </p:cNvSpPr>
          <p:nvPr>
            <p:ph type="body" sz="quarter" idx="13"/>
          </p:nvPr>
        </p:nvSpPr>
        <p:spPr/>
        <p:txBody>
          <a:bodyPr/>
          <a:lstStyle/>
          <a:p>
            <a:pPr marL="0" indent="0">
              <a:buNone/>
            </a:pPr>
            <a:r>
              <a:rPr lang="en-US" dirty="0"/>
              <a:t>A complete case </a:t>
            </a:r>
            <a:r>
              <a:rPr lang="en-US" dirty="0" smtClean="0"/>
              <a:t>(CC) analysis </a:t>
            </a:r>
            <a:r>
              <a:rPr lang="en-US" dirty="0"/>
              <a:t>of our data set will exclude 3,843 cases out of a total of 7,488, which is 51%.</a:t>
            </a:r>
          </a:p>
          <a:p>
            <a:endParaRPr lang="en-US" dirty="0"/>
          </a:p>
          <a:p>
            <a:pPr marL="0" indent="0">
              <a:buNone/>
            </a:pPr>
            <a:r>
              <a:rPr lang="en-US" sz="1200" dirty="0">
                <a:latin typeface="Courier New" pitchFamily="49" charset="0"/>
                <a:cs typeface="Courier New" pitchFamily="49" charset="0"/>
              </a:rPr>
              <a:t># what number </a:t>
            </a:r>
            <a:r>
              <a:rPr lang="en-US" sz="1200" dirty="0" smtClean="0">
                <a:latin typeface="Courier New" pitchFamily="49" charset="0"/>
                <a:cs typeface="Courier New" pitchFamily="49" charset="0"/>
              </a:rPr>
              <a:t>of cases is excluded </a:t>
            </a:r>
            <a:r>
              <a:rPr lang="en-US" sz="1200" dirty="0">
                <a:latin typeface="Courier New" pitchFamily="49" charset="0"/>
                <a:cs typeface="Courier New" pitchFamily="49" charset="0"/>
              </a:rPr>
              <a:t>in CC analysis</a:t>
            </a:r>
          </a:p>
          <a:p>
            <a:pPr marL="0" indent="0">
              <a:buNone/>
            </a:pP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&lt;- c ("Gender", "Age", "Motiva", "Height", "Weight", "</a:t>
            </a:r>
            <a:r>
              <a:rPr lang="en-US" sz="1200" dirty="0" err="1">
                <a:latin typeface="Courier New" pitchFamily="49" charset="0"/>
                <a:cs typeface="Courier New" pitchFamily="49" charset="0"/>
              </a:rPr>
              <a:t>SysBP</a:t>
            </a:r>
            <a:r>
              <a:rPr lang="en-US" sz="1200" dirty="0">
                <a:latin typeface="Courier New" pitchFamily="49" charset="0"/>
                <a:cs typeface="Courier New" pitchFamily="49" charset="0"/>
              </a:rPr>
              <a:t>", "Pulse", "</a:t>
            </a:r>
            <a:r>
              <a:rPr lang="en-US" sz="1200" dirty="0" err="1">
                <a:latin typeface="Courier New" pitchFamily="49" charset="0"/>
                <a:cs typeface="Courier New" pitchFamily="49" charset="0"/>
              </a:rPr>
              <a:t>NTproBNP</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Creatinine", "Hemoglobin", "Glucose", "</a:t>
            </a:r>
            <a:r>
              <a:rPr lang="en-US" sz="1200" dirty="0" err="1">
                <a:latin typeface="Courier New" pitchFamily="49" charset="0"/>
                <a:cs typeface="Courier New" pitchFamily="49" charset="0"/>
              </a:rPr>
              <a:t>QoL</a:t>
            </a:r>
            <a:r>
              <a:rPr lang="en-US" sz="1200" dirty="0">
                <a:latin typeface="Courier New" pitchFamily="49" charset="0"/>
                <a:cs typeface="Courier New" pitchFamily="49" charset="0"/>
              </a:rPr>
              <a:t>" )</a:t>
            </a:r>
          </a:p>
          <a:p>
            <a:pPr marL="0" indent="0">
              <a:buNone/>
            </a:pP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&lt;- which( </a:t>
            </a:r>
            <a:r>
              <a:rPr lang="en-US" sz="1200" dirty="0" err="1">
                <a:latin typeface="Courier New" pitchFamily="49" charset="0"/>
                <a:cs typeface="Courier New" pitchFamily="49" charset="0"/>
              </a:rPr>
              <a:t>rowSums</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is.na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&gt; 0)</a:t>
            </a:r>
          </a:p>
          <a:p>
            <a:pPr marL="0" indent="0">
              <a:buNone/>
            </a:pPr>
            <a:r>
              <a:rPr lang="en-US" sz="1200" dirty="0">
                <a:latin typeface="Courier New" pitchFamily="49" charset="0"/>
                <a:cs typeface="Courier New" pitchFamily="49" charset="0"/>
              </a:rPr>
              <a:t>length(</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length (</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nrow</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mydata</a:t>
            </a:r>
            <a:r>
              <a:rPr lang="en-US" sz="1200" dirty="0" smtClean="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sz="2000" dirty="0">
                <a:cs typeface="Courier New" pitchFamily="49" charset="0"/>
              </a:rPr>
              <a:t>Plot cumulative proportion of complete cases over no. missing values per </a:t>
            </a:r>
            <a:r>
              <a:rPr lang="en-US" sz="2000" dirty="0" smtClean="0">
                <a:cs typeface="Courier New" pitchFamily="49" charset="0"/>
              </a:rPr>
              <a:t>case</a:t>
            </a:r>
            <a:endParaRPr lang="en-US"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what is the cumulative data set size over no. missing values per case</a:t>
            </a:r>
          </a:p>
          <a:p>
            <a:pPr marL="0" indent="0">
              <a:buNone/>
            </a:pP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&lt;- c ("Gender", "Age", "Motiva", "Height", "Weight", "</a:t>
            </a:r>
            <a:r>
              <a:rPr lang="en-US" sz="1200" dirty="0" err="1">
                <a:latin typeface="Courier New" pitchFamily="49" charset="0"/>
                <a:cs typeface="Courier New" pitchFamily="49" charset="0"/>
              </a:rPr>
              <a:t>SysBP</a:t>
            </a:r>
            <a:r>
              <a:rPr lang="en-US" sz="1200" dirty="0">
                <a:latin typeface="Courier New" pitchFamily="49" charset="0"/>
                <a:cs typeface="Courier New" pitchFamily="49" charset="0"/>
              </a:rPr>
              <a:t>", "Pulse", "</a:t>
            </a:r>
            <a:r>
              <a:rPr lang="en-US" sz="1200" dirty="0" err="1">
                <a:latin typeface="Courier New" pitchFamily="49" charset="0"/>
                <a:cs typeface="Courier New" pitchFamily="49" charset="0"/>
              </a:rPr>
              <a:t>NTproBNP</a:t>
            </a: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"Creatinine", "Hemoglobin", "Glucose", "</a:t>
            </a:r>
            <a:r>
              <a:rPr lang="en-US" sz="1200" dirty="0" err="1">
                <a:latin typeface="Courier New" pitchFamily="49" charset="0"/>
                <a:cs typeface="Courier New" pitchFamily="49" charset="0"/>
              </a:rPr>
              <a:t>QoL</a:t>
            </a: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CC &lt;- c()</a:t>
            </a:r>
          </a:p>
          <a:p>
            <a:pPr marL="0" indent="0">
              <a:buNone/>
            </a:pPr>
            <a:r>
              <a:rPr lang="en-US" sz="1200" dirty="0">
                <a:latin typeface="Courier New" pitchFamily="49" charset="0"/>
                <a:cs typeface="Courier New" pitchFamily="49" charset="0"/>
              </a:rPr>
              <a:t>for (m in c(1:(length(</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)+1))) {</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&lt;- which( </a:t>
            </a:r>
            <a:r>
              <a:rPr lang="en-US" sz="1200" dirty="0" err="1">
                <a:latin typeface="Courier New" pitchFamily="49" charset="0"/>
                <a:cs typeface="Courier New" pitchFamily="49" charset="0"/>
              </a:rPr>
              <a:t>rowSums</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is.na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&lt; m)</a:t>
            </a:r>
          </a:p>
          <a:p>
            <a:pPr marL="0" indent="0">
              <a:buNone/>
            </a:pPr>
            <a:r>
              <a:rPr lang="en-US" sz="1200" dirty="0">
                <a:latin typeface="Courier New" pitchFamily="49" charset="0"/>
                <a:cs typeface="Courier New" pitchFamily="49" charset="0"/>
              </a:rPr>
              <a:t>  CC[m] &lt;- length (</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nrow</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plot( c(</a:t>
            </a:r>
            <a:r>
              <a:rPr lang="en-US" sz="1200" dirty="0" err="1">
                <a:latin typeface="Courier New" pitchFamily="49" charset="0"/>
                <a:cs typeface="Courier New" pitchFamily="49" charset="0"/>
              </a:rPr>
              <a:t>0:length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CC*100.0, </a:t>
            </a:r>
            <a:r>
              <a:rPr lang="en-US" sz="1200" dirty="0" err="1">
                <a:latin typeface="Courier New" pitchFamily="49" charset="0"/>
                <a:cs typeface="Courier New" pitchFamily="49" charset="0"/>
              </a:rPr>
              <a:t>xlab</a:t>
            </a:r>
            <a:r>
              <a:rPr lang="en-US" sz="1200" dirty="0">
                <a:latin typeface="Courier New" pitchFamily="49" charset="0"/>
                <a:cs typeface="Courier New" pitchFamily="49" charset="0"/>
              </a:rPr>
              <a:t>="no. missing values per case", </a:t>
            </a:r>
            <a:endParaRPr lang="en-US" sz="1200" dirty="0" smtClean="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ylab</a:t>
            </a:r>
            <a:r>
              <a:rPr lang="en-US" sz="1200" dirty="0">
                <a:latin typeface="Courier New" pitchFamily="49" charset="0"/>
                <a:cs typeface="Courier New" pitchFamily="49" charset="0"/>
              </a:rPr>
              <a:t>="cumulative data set size (%)", type = "b" )</a:t>
            </a:r>
          </a:p>
          <a:p>
            <a:pPr marL="0" indent="0">
              <a:buNone/>
            </a:pPr>
            <a:r>
              <a:rPr lang="en-US" sz="1200" dirty="0">
                <a:latin typeface="Courier New" pitchFamily="49" charset="0"/>
                <a:cs typeface="Courier New" pitchFamily="49" charset="0"/>
              </a:rPr>
              <a:t>CC*100.0</a:t>
            </a:r>
            <a:endParaRPr lang="en-US" dirty="0"/>
          </a:p>
          <a:p>
            <a:endParaRPr lang="en-US" dirty="0"/>
          </a:p>
          <a:p>
            <a:endParaRPr lang="nl-NL" dirty="0"/>
          </a:p>
        </p:txBody>
      </p:sp>
    </p:spTree>
    <p:extLst>
      <p:ext uri="{BB962C8B-B14F-4D97-AF65-F5344CB8AC3E}">
        <p14:creationId xmlns:p14="http://schemas.microsoft.com/office/powerpoint/2010/main" val="999436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4951" y="5013417"/>
            <a:ext cx="6343650" cy="923330"/>
          </a:xfrm>
          <a:prstGeom prst="rect">
            <a:avLst/>
          </a:prstGeom>
          <a:noFill/>
        </p:spPr>
        <p:txBody>
          <a:bodyPr wrap="square" rtlCol="0">
            <a:spAutoFit/>
          </a:bodyPr>
          <a:lstStyle/>
          <a:p>
            <a:r>
              <a:rPr lang="en-US" dirty="0" smtClean="0"/>
              <a:t>This plot tells what part of the dataset can be used if we allow for no, one, two to 12 missing values per case/patient, that is, 49%, 61%, 72% to 100%, respectively</a:t>
            </a:r>
            <a:endParaRPr lang="nl-N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50917"/>
            <a:ext cx="6362700" cy="4762500"/>
          </a:xfrm>
          <a:prstGeom prst="rect">
            <a:avLst/>
          </a:prstGeom>
        </p:spPr>
      </p:pic>
    </p:spTree>
    <p:extLst>
      <p:ext uri="{BB962C8B-B14F-4D97-AF65-F5344CB8AC3E}">
        <p14:creationId xmlns:p14="http://schemas.microsoft.com/office/powerpoint/2010/main" val="60585094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Imputation (or ignorance)</a:t>
            </a:r>
            <a:endParaRPr lang="nl-NL" dirty="0"/>
          </a:p>
          <a:p>
            <a:endParaRPr lang="nl-NL" dirty="0"/>
          </a:p>
        </p:txBody>
      </p:sp>
      <p:sp>
        <p:nvSpPr>
          <p:cNvPr id="3" name="Text Placeholder 2"/>
          <p:cNvSpPr>
            <a:spLocks noGrp="1"/>
          </p:cNvSpPr>
          <p:nvPr>
            <p:ph type="body" sz="quarter" idx="13"/>
          </p:nvPr>
        </p:nvSpPr>
        <p:spPr/>
        <p:txBody>
          <a:bodyPr/>
          <a:lstStyle/>
          <a:p>
            <a:r>
              <a:rPr lang="en-US" dirty="0"/>
              <a:t>Multiple </a:t>
            </a:r>
            <a:r>
              <a:rPr lang="en-US" dirty="0" smtClean="0"/>
              <a:t>and single imputation helps to </a:t>
            </a:r>
            <a:r>
              <a:rPr lang="en-US" dirty="0"/>
              <a:t>complete cases with missing values</a:t>
            </a:r>
          </a:p>
          <a:p>
            <a:pPr lvl="1"/>
            <a:r>
              <a:rPr lang="en-US" dirty="0"/>
              <a:t>Beyond the scope of today</a:t>
            </a:r>
          </a:p>
          <a:p>
            <a:pPr marL="216000" lvl="1" indent="0">
              <a:buNone/>
            </a:pPr>
            <a:endParaRPr lang="en-US" dirty="0"/>
          </a:p>
          <a:p>
            <a:r>
              <a:rPr lang="en-US" dirty="0" smtClean="0"/>
              <a:t>We will </a:t>
            </a:r>
            <a:r>
              <a:rPr lang="en-US" dirty="0"/>
              <a:t>do a complete case analysis (in a new data frame: </a:t>
            </a:r>
            <a:r>
              <a:rPr lang="en-US" dirty="0" err="1">
                <a:latin typeface="Courier New" pitchFamily="49" charset="0"/>
                <a:cs typeface="Courier New" pitchFamily="49" charset="0"/>
              </a:rPr>
              <a:t>CCdata</a:t>
            </a:r>
            <a:r>
              <a:rPr lang="en-US" dirty="0" smtClean="0"/>
              <a:t>)</a:t>
            </a:r>
          </a:p>
          <a:p>
            <a:r>
              <a:rPr lang="en-US" dirty="0" smtClean="0"/>
              <a:t>And add BMI to the data set</a:t>
            </a:r>
            <a:endParaRPr lang="en-US" dirty="0"/>
          </a:p>
          <a:p>
            <a:pPr lvl="1"/>
            <a:endParaRPr lang="en-US" dirty="0"/>
          </a:p>
          <a:p>
            <a:pPr marL="0" indent="0">
              <a:buNone/>
            </a:pPr>
            <a:r>
              <a:rPr lang="en-US" sz="1200" dirty="0">
                <a:latin typeface="Courier New" pitchFamily="49" charset="0"/>
                <a:cs typeface="Courier New" pitchFamily="49" charset="0"/>
              </a:rPr>
              <a:t>##### COMPLETE CASE ANALYSIS ########</a:t>
            </a:r>
          </a:p>
          <a:p>
            <a:pPr marL="0" indent="0">
              <a:buNone/>
            </a:pPr>
            <a:r>
              <a:rPr lang="en-US" sz="1200" dirty="0">
                <a:latin typeface="Courier New" pitchFamily="49" charset="0"/>
                <a:cs typeface="Courier New" pitchFamily="49" charset="0"/>
              </a:rPr>
              <a:t># perform complete case analysis</a:t>
            </a:r>
          </a:p>
          <a:p>
            <a:pPr marL="0" indent="0">
              <a:buNone/>
            </a:pPr>
            <a:r>
              <a:rPr lang="en-US" sz="1200" dirty="0">
                <a:latin typeface="Courier New" pitchFamily="49" charset="0"/>
                <a:cs typeface="Courier New" pitchFamily="49" charset="0"/>
              </a:rPr>
              <a:t># remove a case when it contains a missing value</a:t>
            </a:r>
          </a:p>
          <a:p>
            <a:pPr marL="0" indent="0">
              <a:buNone/>
            </a:pP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&lt;- c ("Dead", "Gender", "Age", "Motiva", "Height", "Weight", "</a:t>
            </a:r>
            <a:r>
              <a:rPr lang="en-US" sz="1200" dirty="0" err="1">
                <a:latin typeface="Courier New" pitchFamily="49" charset="0"/>
                <a:cs typeface="Courier New" pitchFamily="49" charset="0"/>
              </a:rPr>
              <a:t>SysBP</a:t>
            </a:r>
            <a:r>
              <a:rPr lang="en-US" sz="1200" dirty="0">
                <a:latin typeface="Courier New" pitchFamily="49" charset="0"/>
                <a:cs typeface="Courier New" pitchFamily="49" charset="0"/>
              </a:rPr>
              <a:t>", "Pulse", </a:t>
            </a:r>
            <a:endParaRPr lang="en-US" sz="1200" dirty="0" smtClean="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err="1">
                <a:latin typeface="Courier New" pitchFamily="49" charset="0"/>
                <a:cs typeface="Courier New" pitchFamily="49" charset="0"/>
              </a:rPr>
              <a:t>NTproBNP</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Creatinine</a:t>
            </a:r>
            <a:r>
              <a:rPr lang="en-US" sz="1200" dirty="0">
                <a:latin typeface="Courier New" pitchFamily="49" charset="0"/>
                <a:cs typeface="Courier New" pitchFamily="49" charset="0"/>
              </a:rPr>
              <a:t>"</a:t>
            </a:r>
            <a:r>
              <a:rPr lang="en-US" sz="1200" dirty="0" smtClean="0">
                <a:latin typeface="Courier New" pitchFamily="49" charset="0"/>
                <a:cs typeface="Courier New" pitchFamily="49" charset="0"/>
              </a:rPr>
              <a:t>, "Hemoglobin</a:t>
            </a:r>
            <a:r>
              <a:rPr lang="en-US" sz="1200" dirty="0">
                <a:latin typeface="Courier New" pitchFamily="49" charset="0"/>
                <a:cs typeface="Courier New" pitchFamily="49" charset="0"/>
              </a:rPr>
              <a:t>", "Glucose", "</a:t>
            </a:r>
            <a:r>
              <a:rPr lang="en-US" sz="1200" dirty="0" err="1">
                <a:latin typeface="Courier New" pitchFamily="49" charset="0"/>
                <a:cs typeface="Courier New" pitchFamily="49" charset="0"/>
              </a:rPr>
              <a:t>QoL</a:t>
            </a:r>
            <a:r>
              <a:rPr lang="en-US" sz="1200" dirty="0">
                <a:latin typeface="Courier New" pitchFamily="49" charset="0"/>
                <a:cs typeface="Courier New" pitchFamily="49" charset="0"/>
              </a:rPr>
              <a:t>" )</a:t>
            </a:r>
          </a:p>
          <a:p>
            <a:pPr marL="0" indent="0">
              <a:buNone/>
            </a:pP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 &lt;- which( </a:t>
            </a:r>
            <a:r>
              <a:rPr lang="en-US" sz="1200" dirty="0" err="1">
                <a:latin typeface="Courier New" pitchFamily="49" charset="0"/>
                <a:cs typeface="Courier New" pitchFamily="49" charset="0"/>
              </a:rPr>
              <a:t>rowSums</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is.na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&gt; 0)</a:t>
            </a:r>
          </a:p>
          <a:p>
            <a:pPr marL="0" indent="0">
              <a:buNone/>
            </a:pPr>
            <a:r>
              <a:rPr lang="en-US" sz="1200" dirty="0" err="1">
                <a:latin typeface="Courier New" pitchFamily="49" charset="0"/>
                <a:cs typeface="Courier New" pitchFamily="49" charset="0"/>
              </a:rPr>
              <a:t>CCdata</a:t>
            </a:r>
            <a:r>
              <a:rPr lang="en-US" sz="1200" dirty="0">
                <a:latin typeface="Courier New" pitchFamily="49" charset="0"/>
                <a:cs typeface="Courier New" pitchFamily="49" charset="0"/>
              </a:rPr>
              <a:t> &lt;- </a:t>
            </a:r>
            <a:r>
              <a:rPr lang="en-US" sz="1200" dirty="0" err="1">
                <a:latin typeface="Courier New" pitchFamily="49" charset="0"/>
                <a:cs typeface="Courier New" pitchFamily="49" charset="0"/>
              </a:rPr>
              <a:t>mydata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idx</a:t>
            </a: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Add BMI to the data set</a:t>
            </a:r>
          </a:p>
          <a:p>
            <a:pPr marL="0" indent="0">
              <a:buNone/>
            </a:pPr>
            <a:r>
              <a:rPr lang="en-US" sz="1200" dirty="0" err="1">
                <a:latin typeface="Courier New" pitchFamily="49" charset="0"/>
                <a:cs typeface="Courier New" pitchFamily="49" charset="0"/>
              </a:rPr>
              <a:t>CCdata$BMI</a:t>
            </a:r>
            <a:r>
              <a:rPr lang="en-US" sz="1200" dirty="0">
                <a:latin typeface="Courier New" pitchFamily="49" charset="0"/>
                <a:cs typeface="Courier New" pitchFamily="49" charset="0"/>
              </a:rPr>
              <a:t> &lt;- </a:t>
            </a:r>
            <a:r>
              <a:rPr lang="en-US" sz="1200" dirty="0" err="1">
                <a:latin typeface="Courier New" pitchFamily="49" charset="0"/>
                <a:cs typeface="Courier New" pitchFamily="49" charset="0"/>
              </a:rPr>
              <a:t>CCdata$Weight</a:t>
            </a:r>
            <a:r>
              <a:rPr lang="en-US" sz="1200" dirty="0">
                <a:latin typeface="Courier New" pitchFamily="49" charset="0"/>
                <a:cs typeface="Courier New" pitchFamily="49" charset="0"/>
              </a:rPr>
              <a:t> / ( 0.0001 * </a:t>
            </a:r>
            <a:r>
              <a:rPr lang="en-US" sz="1200" dirty="0" err="1">
                <a:latin typeface="Courier New" pitchFamily="49" charset="0"/>
                <a:cs typeface="Courier New" pitchFamily="49" charset="0"/>
              </a:rPr>
              <a:t>CCdata$Height</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CCdata$Height</a:t>
            </a: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summary(</a:t>
            </a:r>
            <a:r>
              <a:rPr lang="en-US" sz="1200" dirty="0" err="1">
                <a:latin typeface="Courier New" pitchFamily="49" charset="0"/>
                <a:cs typeface="Courier New" pitchFamily="49" charset="0"/>
              </a:rPr>
              <a:t>CCdata</a:t>
            </a: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a:p>
            <a:endParaRPr lang="nl-NL" dirty="0"/>
          </a:p>
        </p:txBody>
      </p:sp>
    </p:spTree>
    <p:extLst>
      <p:ext uri="{BB962C8B-B14F-4D97-AF65-F5344CB8AC3E}">
        <p14:creationId xmlns:p14="http://schemas.microsoft.com/office/powerpoint/2010/main" val="3445806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Modelling - Univariate</a:t>
            </a:r>
            <a:endParaRPr lang="nl-NL" dirty="0"/>
          </a:p>
        </p:txBody>
      </p:sp>
      <p:sp>
        <p:nvSpPr>
          <p:cNvPr id="3" name="Text Placeholder 2"/>
          <p:cNvSpPr>
            <a:spLocks noGrp="1"/>
          </p:cNvSpPr>
          <p:nvPr>
            <p:ph type="body" sz="quarter" idx="13"/>
          </p:nvPr>
        </p:nvSpPr>
        <p:spPr/>
        <p:txBody>
          <a:bodyPr/>
          <a:lstStyle/>
          <a:p>
            <a:pPr marL="0" indent="0">
              <a:buNone/>
            </a:pPr>
            <a:r>
              <a:rPr lang="en-US" dirty="0" smtClean="0"/>
              <a:t>You need to have sufficient number of events (deaths) to make a robust risk model</a:t>
            </a:r>
          </a:p>
          <a:p>
            <a:pPr marL="0" indent="0">
              <a:buNone/>
            </a:pPr>
            <a:endParaRPr lang="en-US" dirty="0"/>
          </a:p>
          <a:p>
            <a:pPr marL="0" indent="0">
              <a:buNone/>
            </a:pPr>
            <a:r>
              <a:rPr lang="en-US" dirty="0" smtClean="0"/>
              <a:t>Original </a:t>
            </a:r>
            <a:r>
              <a:rPr lang="en-US" dirty="0"/>
              <a:t>data set</a:t>
            </a:r>
          </a:p>
          <a:p>
            <a:r>
              <a:rPr lang="en-US" dirty="0"/>
              <a:t>1,618 deaths amongst 7,488 cases : 22</a:t>
            </a:r>
            <a:r>
              <a:rPr lang="en-US" dirty="0" smtClean="0"/>
              <a:t>% event rate</a:t>
            </a:r>
            <a:endParaRPr lang="en-US" dirty="0"/>
          </a:p>
          <a:p>
            <a:r>
              <a:rPr lang="en-US" dirty="0" err="1"/>
              <a:t>RoT</a:t>
            </a:r>
            <a:r>
              <a:rPr lang="en-US" dirty="0"/>
              <a:t>: we require at least </a:t>
            </a:r>
            <a:r>
              <a:rPr lang="en-US" dirty="0" smtClean="0"/>
              <a:t>10 </a:t>
            </a:r>
            <a:r>
              <a:rPr lang="en-US" dirty="0"/>
              <a:t>events per variable/degree of freedom (</a:t>
            </a:r>
            <a:r>
              <a:rPr lang="en-US" dirty="0" err="1"/>
              <a:t>EPV</a:t>
            </a:r>
            <a:r>
              <a:rPr lang="en-US" dirty="0"/>
              <a:t>)</a:t>
            </a:r>
          </a:p>
          <a:p>
            <a:r>
              <a:rPr lang="en-US" dirty="0"/>
              <a:t>1,618 / </a:t>
            </a:r>
            <a:r>
              <a:rPr lang="en-US" dirty="0" smtClean="0"/>
              <a:t>10, </a:t>
            </a:r>
            <a:r>
              <a:rPr lang="en-US" dirty="0"/>
              <a:t>that is more than </a:t>
            </a:r>
            <a:r>
              <a:rPr lang="en-US" dirty="0" smtClean="0"/>
              <a:t>160 </a:t>
            </a:r>
            <a:r>
              <a:rPr lang="en-US" dirty="0"/>
              <a:t>degrees of freedom</a:t>
            </a:r>
          </a:p>
          <a:p>
            <a:r>
              <a:rPr lang="en-US" dirty="0"/>
              <a:t>We </a:t>
            </a:r>
            <a:r>
              <a:rPr lang="en-US" dirty="0" smtClean="0"/>
              <a:t>will make risk model consisting </a:t>
            </a:r>
            <a:r>
              <a:rPr lang="en-US" dirty="0"/>
              <a:t>at max 11 </a:t>
            </a:r>
            <a:r>
              <a:rPr lang="en-US" dirty="0" smtClean="0"/>
              <a:t>predictors </a:t>
            </a:r>
            <a:endParaRPr lang="en-US" dirty="0"/>
          </a:p>
          <a:p>
            <a:r>
              <a:rPr lang="en-US" dirty="0"/>
              <a:t>Ample room </a:t>
            </a:r>
            <a:r>
              <a:rPr lang="en-US" dirty="0" smtClean="0"/>
              <a:t>(more than enough data) for modeling; unlikely chance for overfitting</a:t>
            </a:r>
          </a:p>
          <a:p>
            <a:endParaRPr lang="en-US" dirty="0"/>
          </a:p>
          <a:p>
            <a:pPr marL="0" indent="0">
              <a:buNone/>
            </a:pPr>
            <a:r>
              <a:rPr lang="en-US" dirty="0" smtClean="0"/>
              <a:t>Complete case data set</a:t>
            </a:r>
          </a:p>
          <a:p>
            <a:r>
              <a:rPr lang="en-US" dirty="0" smtClean="0"/>
              <a:t>870 deaths amongst 3,645 cases : 24% event rate</a:t>
            </a:r>
          </a:p>
          <a:p>
            <a:r>
              <a:rPr lang="en-US" dirty="0" err="1"/>
              <a:t>RoT</a:t>
            </a:r>
            <a:r>
              <a:rPr lang="en-US" dirty="0"/>
              <a:t>: we require at least 10 events per variable/degree of freedom (</a:t>
            </a:r>
            <a:r>
              <a:rPr lang="en-US" dirty="0" err="1"/>
              <a:t>EPV</a:t>
            </a:r>
            <a:r>
              <a:rPr lang="en-US" dirty="0"/>
              <a:t>)</a:t>
            </a:r>
          </a:p>
          <a:p>
            <a:r>
              <a:rPr lang="en-US" dirty="0" smtClean="0"/>
              <a:t>870 / 10 amounts to 87 degrees of freedom</a:t>
            </a:r>
          </a:p>
          <a:p>
            <a:r>
              <a:rPr lang="en-US" dirty="0" smtClean="0"/>
              <a:t>We will </a:t>
            </a:r>
            <a:r>
              <a:rPr lang="en-US" dirty="0"/>
              <a:t>make risk model consisting at max 11 predictors </a:t>
            </a:r>
          </a:p>
          <a:p>
            <a:r>
              <a:rPr lang="en-US" dirty="0" smtClean="0"/>
              <a:t>Sufficient amount of data </a:t>
            </a:r>
            <a:r>
              <a:rPr lang="en-US" dirty="0"/>
              <a:t>for </a:t>
            </a:r>
            <a:r>
              <a:rPr lang="en-US" dirty="0" smtClean="0"/>
              <a:t>modeling with simple predictors</a:t>
            </a:r>
          </a:p>
          <a:p>
            <a:endParaRPr lang="en-US" dirty="0"/>
          </a:p>
          <a:p>
            <a:endParaRPr lang="nl-NL" dirty="0"/>
          </a:p>
        </p:txBody>
      </p:sp>
    </p:spTree>
    <p:extLst>
      <p:ext uri="{BB962C8B-B14F-4D97-AF65-F5344CB8AC3E}">
        <p14:creationId xmlns:p14="http://schemas.microsoft.com/office/powerpoint/2010/main" val="27191092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Modelling - Univariate</a:t>
            </a:r>
            <a:endParaRPr lang="nl-NL" dirty="0"/>
          </a:p>
          <a:p>
            <a:endParaRPr lang="nl-NL" dirty="0"/>
          </a:p>
        </p:txBody>
      </p:sp>
      <p:sp>
        <p:nvSpPr>
          <p:cNvPr id="3" name="Text Placeholder 2"/>
          <p:cNvSpPr>
            <a:spLocks noGrp="1"/>
          </p:cNvSpPr>
          <p:nvPr>
            <p:ph type="body" sz="quarter" idx="13"/>
          </p:nvPr>
        </p:nvSpPr>
        <p:spPr/>
        <p:txBody>
          <a:bodyPr/>
          <a:lstStyle/>
          <a:p>
            <a:pPr marL="0" indent="0">
              <a:buNone/>
            </a:pPr>
            <a:r>
              <a:rPr lang="en-US" dirty="0"/>
              <a:t>What is the effect of each predictor to the outcome </a:t>
            </a:r>
            <a:r>
              <a:rPr lang="en-US" dirty="0" err="1"/>
              <a:t>1Y</a:t>
            </a:r>
            <a:r>
              <a:rPr lang="en-US" dirty="0"/>
              <a:t>-dead?</a:t>
            </a:r>
          </a:p>
          <a:p>
            <a:endParaRPr lang="en-US" dirty="0"/>
          </a:p>
          <a:p>
            <a:r>
              <a:rPr lang="en-US" dirty="0" smtClean="0"/>
              <a:t>Compute </a:t>
            </a:r>
            <a:r>
              <a:rPr lang="en-US" dirty="0"/>
              <a:t>dot-plot marginal associations (Spearman’s rho) with the outcome dead, by stratifying by quartiles of the candidate predictors</a:t>
            </a:r>
          </a:p>
          <a:p>
            <a:endParaRPr lang="en-US" dirty="0"/>
          </a:p>
          <a:p>
            <a:pPr marL="0" indent="0">
              <a:buNone/>
            </a:pPr>
            <a:r>
              <a:rPr lang="en-US" sz="1400" dirty="0">
                <a:latin typeface="Courier New" pitchFamily="49" charset="0"/>
                <a:cs typeface="Courier New" pitchFamily="49" charset="0"/>
              </a:rPr>
              <a:t>result &lt;- summary(Dead ~ Motiva + Age + Gender + BMI + Pulse + </a:t>
            </a:r>
            <a:r>
              <a:rPr lang="en-US" sz="1400" dirty="0" err="1" smtClean="0">
                <a:latin typeface="Courier New" pitchFamily="49" charset="0"/>
                <a:cs typeface="Courier New" pitchFamily="49" charset="0"/>
              </a:rPr>
              <a:t>SysBP</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QoL</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data = </a:t>
            </a:r>
            <a:r>
              <a:rPr lang="en-US" sz="1400" dirty="0" err="1">
                <a:latin typeface="Courier New" pitchFamily="49" charset="0"/>
                <a:cs typeface="Courier New" pitchFamily="49" charset="0"/>
              </a:rPr>
              <a:t>CCdata</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plot ( result, </a:t>
            </a:r>
            <a:r>
              <a:rPr lang="en-US" sz="1400" dirty="0" err="1">
                <a:latin typeface="Courier New" pitchFamily="49" charset="0"/>
                <a:cs typeface="Courier New" pitchFamily="49" charset="0"/>
              </a:rPr>
              <a:t>cex.lab</a:t>
            </a:r>
            <a:r>
              <a:rPr lang="en-US" sz="1400" dirty="0">
                <a:latin typeface="Courier New" pitchFamily="49" charset="0"/>
                <a:cs typeface="Courier New" pitchFamily="49" charset="0"/>
              </a:rPr>
              <a:t> = .75, main ="", </a:t>
            </a:r>
            <a:r>
              <a:rPr lang="en-US" sz="1400" dirty="0" err="1">
                <a:latin typeface="Courier New" pitchFamily="49" charset="0"/>
                <a:cs typeface="Courier New" pitchFamily="49" charset="0"/>
              </a:rPr>
              <a:t>xlab</a:t>
            </a:r>
            <a:r>
              <a:rPr lang="en-US" sz="1400" dirty="0">
                <a:latin typeface="Courier New" pitchFamily="49" charset="0"/>
                <a:cs typeface="Courier New" pitchFamily="49" charset="0"/>
              </a:rPr>
              <a:t>="P(</a:t>
            </a:r>
            <a:r>
              <a:rPr lang="en-US" sz="1400" dirty="0" err="1">
                <a:latin typeface="Courier New" pitchFamily="49" charset="0"/>
                <a:cs typeface="Courier New" pitchFamily="49" charset="0"/>
              </a:rPr>
              <a:t>1Y</a:t>
            </a:r>
            <a:r>
              <a:rPr lang="en-US" sz="1400" dirty="0">
                <a:latin typeface="Courier New" pitchFamily="49" charset="0"/>
                <a:cs typeface="Courier New" pitchFamily="49" charset="0"/>
              </a:rPr>
              <a:t>-dead</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dirty="0" smtClean="0"/>
              <a:t>Findings on predictive power (see next slide):</a:t>
            </a:r>
            <a:endParaRPr lang="en-US" dirty="0"/>
          </a:p>
          <a:p>
            <a:r>
              <a:rPr lang="en-US" dirty="0" smtClean="0"/>
              <a:t>Being on telehealth (Motiva) reduces ‘’risk of dying’’</a:t>
            </a:r>
          </a:p>
          <a:p>
            <a:r>
              <a:rPr lang="en-US" dirty="0"/>
              <a:t>The older you are the higher chance of dying</a:t>
            </a:r>
          </a:p>
          <a:p>
            <a:r>
              <a:rPr lang="en-US" dirty="0" smtClean="0"/>
              <a:t>Being female is associated with dead</a:t>
            </a:r>
          </a:p>
          <a:p>
            <a:r>
              <a:rPr lang="en-US" dirty="0" smtClean="0"/>
              <a:t>Being underweight (low BMI) is associated with dead</a:t>
            </a:r>
          </a:p>
          <a:p>
            <a:r>
              <a:rPr lang="en-US" dirty="0" smtClean="0"/>
              <a:t>High pulse (above 80 bpm) is associated with dead</a:t>
            </a:r>
          </a:p>
          <a:p>
            <a:r>
              <a:rPr lang="en-US" dirty="0" smtClean="0"/>
              <a:t>Low blood pressure is associated with with dead</a:t>
            </a:r>
          </a:p>
          <a:p>
            <a:r>
              <a:rPr lang="en-US" dirty="0" smtClean="0"/>
              <a:t>Very low </a:t>
            </a:r>
            <a:r>
              <a:rPr lang="en-US" dirty="0" err="1" smtClean="0"/>
              <a:t>QoL</a:t>
            </a:r>
            <a:r>
              <a:rPr lang="en-US" dirty="0" smtClean="0"/>
              <a:t> is associated with dead</a:t>
            </a:r>
          </a:p>
          <a:p>
            <a:endParaRPr lang="en-US" dirty="0" smtClean="0"/>
          </a:p>
        </p:txBody>
      </p:sp>
    </p:spTree>
    <p:extLst>
      <p:ext uri="{BB962C8B-B14F-4D97-AF65-F5344CB8AC3E}">
        <p14:creationId xmlns:p14="http://schemas.microsoft.com/office/powerpoint/2010/main" val="2492799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60" y="95250"/>
            <a:ext cx="6886575" cy="6667500"/>
          </a:xfrm>
          <a:prstGeom prst="rect">
            <a:avLst/>
          </a:prstGeom>
        </p:spPr>
      </p:pic>
    </p:spTree>
    <p:extLst>
      <p:ext uri="{BB962C8B-B14F-4D97-AF65-F5344CB8AC3E}">
        <p14:creationId xmlns:p14="http://schemas.microsoft.com/office/powerpoint/2010/main" val="35883022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07" y="237874"/>
            <a:ext cx="6343650" cy="6334125"/>
          </a:xfrm>
          <a:prstGeom prst="rect">
            <a:avLst/>
          </a:prstGeom>
        </p:spPr>
      </p:pic>
    </p:spTree>
    <p:extLst>
      <p:ext uri="{BB962C8B-B14F-4D97-AF65-F5344CB8AC3E}">
        <p14:creationId xmlns:p14="http://schemas.microsoft.com/office/powerpoint/2010/main" val="1141387394"/>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Modelling - Univariate</a:t>
            </a:r>
            <a:endParaRPr lang="nl-NL" dirty="0"/>
          </a:p>
          <a:p>
            <a:endParaRPr lang="nl-NL" dirty="0"/>
          </a:p>
        </p:txBody>
      </p:sp>
      <p:sp>
        <p:nvSpPr>
          <p:cNvPr id="3" name="Text Placeholder 2"/>
          <p:cNvSpPr>
            <a:spLocks noGrp="1"/>
          </p:cNvSpPr>
          <p:nvPr>
            <p:ph type="body" sz="quarter" idx="13"/>
          </p:nvPr>
        </p:nvSpPr>
        <p:spPr/>
        <p:txBody>
          <a:bodyPr/>
          <a:lstStyle/>
          <a:p>
            <a:endParaRPr lang="en-US" dirty="0"/>
          </a:p>
          <a:p>
            <a:pPr marL="0" indent="0">
              <a:buNone/>
            </a:pPr>
            <a:r>
              <a:rPr lang="en-US" sz="1400" dirty="0">
                <a:latin typeface="Courier New" pitchFamily="49" charset="0"/>
                <a:cs typeface="Courier New" pitchFamily="49" charset="0"/>
              </a:rPr>
              <a:t>result &lt;- summary(Dead ~ </a:t>
            </a:r>
            <a:r>
              <a:rPr lang="en-US" sz="1400" dirty="0" err="1">
                <a:latin typeface="Courier New" pitchFamily="49" charset="0"/>
                <a:cs typeface="Courier New" pitchFamily="49" charset="0"/>
              </a:rPr>
              <a:t>log10</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NTproBNP</a:t>
            </a:r>
            <a:r>
              <a:rPr lang="en-US" sz="1400" dirty="0">
                <a:latin typeface="Courier New" pitchFamily="49" charset="0"/>
                <a:cs typeface="Courier New" pitchFamily="49" charset="0"/>
              </a:rPr>
              <a:t>) + Creatinine + Hemoglobin +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Glucose</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data </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CCdata</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plot ( result, </a:t>
            </a:r>
            <a:r>
              <a:rPr lang="en-US" sz="1400" dirty="0" err="1">
                <a:latin typeface="Courier New" pitchFamily="49" charset="0"/>
                <a:cs typeface="Courier New" pitchFamily="49" charset="0"/>
              </a:rPr>
              <a:t>cex.lab</a:t>
            </a:r>
            <a:r>
              <a:rPr lang="en-US" sz="1400" dirty="0">
                <a:latin typeface="Courier New" pitchFamily="49" charset="0"/>
                <a:cs typeface="Courier New" pitchFamily="49" charset="0"/>
              </a:rPr>
              <a:t> = 0.75, main ="", </a:t>
            </a:r>
            <a:r>
              <a:rPr lang="en-US" sz="1400" dirty="0" err="1">
                <a:latin typeface="Courier New" pitchFamily="49" charset="0"/>
                <a:cs typeface="Courier New" pitchFamily="49" charset="0"/>
              </a:rPr>
              <a:t>xlab</a:t>
            </a:r>
            <a:r>
              <a:rPr lang="en-US" sz="1400" dirty="0">
                <a:latin typeface="Courier New" pitchFamily="49" charset="0"/>
                <a:cs typeface="Courier New" pitchFamily="49" charset="0"/>
              </a:rPr>
              <a:t>="P(</a:t>
            </a:r>
            <a:r>
              <a:rPr lang="en-US" sz="1400" dirty="0" err="1">
                <a:latin typeface="Courier New" pitchFamily="49" charset="0"/>
                <a:cs typeface="Courier New" pitchFamily="49" charset="0"/>
              </a:rPr>
              <a:t>1Y</a:t>
            </a:r>
            <a:r>
              <a:rPr lang="en-US" sz="1400" dirty="0">
                <a:latin typeface="Courier New" pitchFamily="49" charset="0"/>
                <a:cs typeface="Courier New" pitchFamily="49" charset="0"/>
              </a:rPr>
              <a:t>-dead)" )</a:t>
            </a:r>
          </a:p>
          <a:p>
            <a:pPr marL="0" indent="0">
              <a:buNone/>
            </a:pP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smtClean="0"/>
              <a:t>Findings on predictive power (see next slide):</a:t>
            </a:r>
            <a:endParaRPr lang="en-US" dirty="0"/>
          </a:p>
          <a:p>
            <a:r>
              <a:rPr lang="en-US" dirty="0" smtClean="0"/>
              <a:t>High </a:t>
            </a:r>
            <a:r>
              <a:rPr lang="en-US" dirty="0" err="1" smtClean="0"/>
              <a:t>NTproBNP</a:t>
            </a:r>
            <a:r>
              <a:rPr lang="en-US" dirty="0" smtClean="0"/>
              <a:t> is associated with dead (severe HF)</a:t>
            </a:r>
          </a:p>
          <a:p>
            <a:r>
              <a:rPr lang="en-US" dirty="0"/>
              <a:t>High Creatinine is associated with </a:t>
            </a:r>
            <a:r>
              <a:rPr lang="en-US" dirty="0" smtClean="0"/>
              <a:t>dead (kidney failure)</a:t>
            </a:r>
            <a:endParaRPr lang="en-US" dirty="0"/>
          </a:p>
          <a:p>
            <a:r>
              <a:rPr lang="en-US" dirty="0" smtClean="0"/>
              <a:t>Low Hemoglobin is associated with dead (anemia)</a:t>
            </a:r>
          </a:p>
          <a:p>
            <a:r>
              <a:rPr lang="en-US" dirty="0" smtClean="0"/>
              <a:t>High Creatinine is associated with dead</a:t>
            </a:r>
          </a:p>
          <a:p>
            <a:endParaRPr lang="en-US" dirty="0">
              <a:latin typeface="Courier New" pitchFamily="49" charset="0"/>
              <a:cs typeface="Courier New" pitchFamily="49" charset="0"/>
            </a:endParaRPr>
          </a:p>
          <a:p>
            <a:endParaRPr lang="en-US" dirty="0"/>
          </a:p>
          <a:p>
            <a:endParaRPr lang="nl-NL" dirty="0"/>
          </a:p>
        </p:txBody>
      </p:sp>
    </p:spTree>
    <p:extLst>
      <p:ext uri="{BB962C8B-B14F-4D97-AF65-F5344CB8AC3E}">
        <p14:creationId xmlns:p14="http://schemas.microsoft.com/office/powerpoint/2010/main" val="1780567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04" y="571500"/>
            <a:ext cx="5905500" cy="5715000"/>
          </a:xfrm>
          <a:prstGeom prst="rect">
            <a:avLst/>
          </a:prstGeom>
        </p:spPr>
      </p:pic>
    </p:spTree>
    <p:extLst>
      <p:ext uri="{BB962C8B-B14F-4D97-AF65-F5344CB8AC3E}">
        <p14:creationId xmlns:p14="http://schemas.microsoft.com/office/powerpoint/2010/main" val="427062847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Modelling - Univariate</a:t>
            </a:r>
            <a:endParaRPr lang="nl-NL" dirty="0"/>
          </a:p>
        </p:txBody>
      </p:sp>
      <p:sp>
        <p:nvSpPr>
          <p:cNvPr id="3" name="Text Placeholder 2"/>
          <p:cNvSpPr>
            <a:spLocks noGrp="1"/>
          </p:cNvSpPr>
          <p:nvPr>
            <p:ph type="body" sz="quarter" idx="13"/>
          </p:nvPr>
        </p:nvSpPr>
        <p:spPr/>
        <p:txBody>
          <a:bodyPr/>
          <a:lstStyle/>
          <a:p>
            <a:pPr marL="0" indent="0">
              <a:buNone/>
            </a:pPr>
            <a:r>
              <a:rPr lang="en-US" sz="2400" dirty="0"/>
              <a:t>What is the estimated tendency of a predictor to outcome?</a:t>
            </a:r>
          </a:p>
          <a:p>
            <a:r>
              <a:rPr lang="en-US" sz="2400" dirty="0"/>
              <a:t>provide guidance in adding predictors to the model</a:t>
            </a:r>
          </a:p>
          <a:p>
            <a:r>
              <a:rPr lang="en-US" sz="2400" dirty="0"/>
              <a:t>thinking about interaction effects in the model </a:t>
            </a:r>
          </a:p>
          <a:p>
            <a:r>
              <a:rPr lang="en-US" sz="2400" dirty="0"/>
              <a:t>recommend transformation of predictors (e.g., logarithm, restricted cubic splines, polynomials).</a:t>
            </a:r>
          </a:p>
          <a:p>
            <a:endParaRPr lang="nl-NL" dirty="0"/>
          </a:p>
        </p:txBody>
      </p:sp>
    </p:spTree>
    <p:extLst>
      <p:ext uri="{BB962C8B-B14F-4D97-AF65-F5344CB8AC3E}">
        <p14:creationId xmlns:p14="http://schemas.microsoft.com/office/powerpoint/2010/main" val="3967409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Modeling - Univariate</a:t>
            </a:r>
            <a:endParaRPr lang="nl-NL" dirty="0"/>
          </a:p>
        </p:txBody>
      </p:sp>
      <p:sp>
        <p:nvSpPr>
          <p:cNvPr id="3" name="Text Placeholder 2"/>
          <p:cNvSpPr>
            <a:spLocks noGrp="1"/>
          </p:cNvSpPr>
          <p:nvPr>
            <p:ph type="body" sz="quarter" idx="13"/>
          </p:nvPr>
        </p:nvSpPr>
        <p:spPr/>
        <p:txBody>
          <a:bodyPr/>
          <a:lstStyle/>
          <a:p>
            <a:pPr marL="0" indent="0">
              <a:buNone/>
            </a:pPr>
            <a:r>
              <a:rPr lang="en-US" sz="2000" dirty="0">
                <a:cs typeface="Courier New" pitchFamily="49" charset="0"/>
              </a:rPr>
              <a:t>First, create some ordinal categories for BMI, </a:t>
            </a:r>
            <a:r>
              <a:rPr lang="en-US" sz="2000" dirty="0" smtClean="0">
                <a:cs typeface="Courier New" pitchFamily="49" charset="0"/>
              </a:rPr>
              <a:t>Creatinine, </a:t>
            </a:r>
            <a:r>
              <a:rPr lang="en-US" sz="2000" dirty="0">
                <a:cs typeface="Courier New" pitchFamily="49" charset="0"/>
              </a:rPr>
              <a:t>G</a:t>
            </a:r>
            <a:r>
              <a:rPr lang="en-US" sz="2000" dirty="0" smtClean="0">
                <a:cs typeface="Courier New" pitchFamily="49" charset="0"/>
              </a:rPr>
              <a:t>lucose </a:t>
            </a:r>
            <a:r>
              <a:rPr lang="en-US" sz="2000" dirty="0">
                <a:cs typeface="Courier New" pitchFamily="49" charset="0"/>
              </a:rPr>
              <a:t>and </a:t>
            </a:r>
            <a:r>
              <a:rPr lang="en-US" sz="2000" dirty="0" smtClean="0">
                <a:cs typeface="Courier New" pitchFamily="49" charset="0"/>
              </a:rPr>
              <a:t>Hemoglobin </a:t>
            </a:r>
            <a:r>
              <a:rPr lang="en-US" sz="2000" dirty="0">
                <a:cs typeface="Courier New" pitchFamily="49" charset="0"/>
              </a:rPr>
              <a:t>for stratification</a:t>
            </a:r>
          </a:p>
          <a:p>
            <a:pPr marL="0" indent="0">
              <a:buNone/>
            </a:pPr>
            <a:endParaRPr lang="en-US" sz="1400" dirty="0">
              <a:latin typeface="Courier New" pitchFamily="49" charset="0"/>
              <a:cs typeface="Courier New" pitchFamily="49" charset="0"/>
            </a:endParaRPr>
          </a:p>
          <a:p>
            <a:pPr marL="0" indent="0">
              <a:buNone/>
            </a:pPr>
            <a:r>
              <a:rPr lang="en-US" sz="1200" dirty="0" err="1">
                <a:latin typeface="Courier New" pitchFamily="49" charset="0"/>
                <a:cs typeface="Courier New" pitchFamily="49" charset="0"/>
              </a:rPr>
              <a:t>CCdata$BMI.g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CCdata$BMI</a:t>
            </a:r>
            <a:r>
              <a:rPr lang="en-US" sz="1200" dirty="0">
                <a:latin typeface="Courier New" pitchFamily="49" charset="0"/>
                <a:cs typeface="Courier New" pitchFamily="49" charset="0"/>
              </a:rPr>
              <a:t> &lt; 18.5] &lt;- "Underweight"</a:t>
            </a:r>
          </a:p>
          <a:p>
            <a:pPr marL="0" indent="0">
              <a:buNone/>
            </a:pPr>
            <a:r>
              <a:rPr lang="en-US" sz="1200" dirty="0" err="1">
                <a:latin typeface="Courier New" pitchFamily="49" charset="0"/>
                <a:cs typeface="Courier New" pitchFamily="49" charset="0"/>
              </a:rPr>
              <a:t>CCdata$BMI.g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CCdata$BMI</a:t>
            </a:r>
            <a:r>
              <a:rPr lang="en-US" sz="1200" dirty="0">
                <a:latin typeface="Courier New" pitchFamily="49" charset="0"/>
                <a:cs typeface="Courier New" pitchFamily="49" charset="0"/>
              </a:rPr>
              <a:t> &gt;= 18.5 &amp; </a:t>
            </a:r>
            <a:r>
              <a:rPr lang="en-US" sz="1200" dirty="0" err="1">
                <a:latin typeface="Courier New" pitchFamily="49" charset="0"/>
                <a:cs typeface="Courier New" pitchFamily="49" charset="0"/>
              </a:rPr>
              <a:t>CCdata$BMI</a:t>
            </a:r>
            <a:r>
              <a:rPr lang="en-US" sz="1200" dirty="0">
                <a:latin typeface="Courier New" pitchFamily="49" charset="0"/>
                <a:cs typeface="Courier New" pitchFamily="49" charset="0"/>
              </a:rPr>
              <a:t> &lt; 25] &lt;- "Normal"</a:t>
            </a:r>
          </a:p>
          <a:p>
            <a:pPr marL="0" indent="0">
              <a:buNone/>
            </a:pPr>
            <a:r>
              <a:rPr lang="en-US" sz="1200" dirty="0" err="1">
                <a:latin typeface="Courier New" pitchFamily="49" charset="0"/>
                <a:cs typeface="Courier New" pitchFamily="49" charset="0"/>
              </a:rPr>
              <a:t>CCdata$BMI.g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CCdata$BMI</a:t>
            </a:r>
            <a:r>
              <a:rPr lang="en-US" sz="1200" dirty="0">
                <a:latin typeface="Courier New" pitchFamily="49" charset="0"/>
                <a:cs typeface="Courier New" pitchFamily="49" charset="0"/>
              </a:rPr>
              <a:t> &gt;= 25 &amp; </a:t>
            </a:r>
            <a:r>
              <a:rPr lang="en-US" sz="1200" dirty="0" err="1">
                <a:latin typeface="Courier New" pitchFamily="49" charset="0"/>
                <a:cs typeface="Courier New" pitchFamily="49" charset="0"/>
              </a:rPr>
              <a:t>CCdata$BMI</a:t>
            </a:r>
            <a:r>
              <a:rPr lang="en-US" sz="1200" dirty="0">
                <a:latin typeface="Courier New" pitchFamily="49" charset="0"/>
                <a:cs typeface="Courier New" pitchFamily="49" charset="0"/>
              </a:rPr>
              <a:t> &lt; 30] &lt;- "Overweight"</a:t>
            </a:r>
          </a:p>
          <a:p>
            <a:pPr marL="0" indent="0">
              <a:buNone/>
            </a:pPr>
            <a:r>
              <a:rPr lang="en-US" sz="1200" dirty="0" err="1">
                <a:latin typeface="Courier New" pitchFamily="49" charset="0"/>
                <a:cs typeface="Courier New" pitchFamily="49" charset="0"/>
              </a:rPr>
              <a:t>CCdata$BMI.g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CCdata$BMI</a:t>
            </a:r>
            <a:r>
              <a:rPr lang="en-US" sz="1200" dirty="0">
                <a:latin typeface="Courier New" pitchFamily="49" charset="0"/>
                <a:cs typeface="Courier New" pitchFamily="49" charset="0"/>
              </a:rPr>
              <a:t> &gt;= 30 ] &lt;- "Obese"</a:t>
            </a:r>
          </a:p>
          <a:p>
            <a:pPr marL="0" indent="0">
              <a:buNone/>
            </a:pPr>
            <a:r>
              <a:rPr lang="en-US" sz="1200" dirty="0" err="1">
                <a:latin typeface="Courier New" pitchFamily="49" charset="0"/>
                <a:cs typeface="Courier New" pitchFamily="49" charset="0"/>
              </a:rPr>
              <a:t>CCdata$BMI.g</a:t>
            </a:r>
            <a:r>
              <a:rPr lang="en-US" sz="1200" dirty="0">
                <a:latin typeface="Courier New" pitchFamily="49" charset="0"/>
                <a:cs typeface="Courier New" pitchFamily="49" charset="0"/>
              </a:rPr>
              <a:t> &lt;- ordered (</a:t>
            </a:r>
            <a:r>
              <a:rPr lang="en-US" sz="1200" dirty="0" err="1">
                <a:latin typeface="Courier New" pitchFamily="49" charset="0"/>
                <a:cs typeface="Courier New" pitchFamily="49" charset="0"/>
              </a:rPr>
              <a:t>CCdata$BMI.g</a:t>
            </a:r>
            <a:r>
              <a:rPr lang="en-US" sz="1200" dirty="0">
                <a:latin typeface="Courier New" pitchFamily="49" charset="0"/>
                <a:cs typeface="Courier New" pitchFamily="49" charset="0"/>
              </a:rPr>
              <a:t>, levels = c ( "Underweight", "Normal", </a:t>
            </a:r>
            <a:endParaRPr lang="en-US" sz="1200" dirty="0" smtClean="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Overweight", "Obese" ))</a:t>
            </a:r>
          </a:p>
          <a:p>
            <a:pPr marL="0" indent="0">
              <a:buNone/>
            </a:pPr>
            <a:endParaRPr lang="en-US" sz="1200" dirty="0">
              <a:latin typeface="Courier New" pitchFamily="49" charset="0"/>
              <a:cs typeface="Courier New" pitchFamily="49" charset="0"/>
            </a:endParaRPr>
          </a:p>
          <a:p>
            <a:pPr marL="0" indent="0">
              <a:buNone/>
            </a:pPr>
            <a:r>
              <a:rPr lang="en-US" sz="1200" dirty="0" err="1">
                <a:latin typeface="Courier New" pitchFamily="49" charset="0"/>
                <a:cs typeface="Courier New" pitchFamily="49" charset="0"/>
              </a:rPr>
              <a:t>CCdata$Creatinine.g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CCdata$Creatinine</a:t>
            </a:r>
            <a:r>
              <a:rPr lang="en-US" sz="1200" dirty="0">
                <a:latin typeface="Courier New" pitchFamily="49" charset="0"/>
                <a:cs typeface="Courier New" pitchFamily="49" charset="0"/>
              </a:rPr>
              <a:t> &lt; 1.0] &lt;- "Normal Cr"</a:t>
            </a:r>
          </a:p>
          <a:p>
            <a:pPr marL="0" indent="0">
              <a:buNone/>
            </a:pPr>
            <a:r>
              <a:rPr lang="en-US" sz="1200" dirty="0" err="1">
                <a:latin typeface="Courier New" pitchFamily="49" charset="0"/>
                <a:cs typeface="Courier New" pitchFamily="49" charset="0"/>
              </a:rPr>
              <a:t>CCdata$Creatinine.g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CCdata$Creatinine</a:t>
            </a:r>
            <a:r>
              <a:rPr lang="en-US" sz="1200" dirty="0">
                <a:latin typeface="Courier New" pitchFamily="49" charset="0"/>
                <a:cs typeface="Courier New" pitchFamily="49" charset="0"/>
              </a:rPr>
              <a:t> &gt;= 1.0 &amp; </a:t>
            </a:r>
            <a:r>
              <a:rPr lang="en-US" sz="1200" dirty="0" err="1">
                <a:latin typeface="Courier New" pitchFamily="49" charset="0"/>
                <a:cs typeface="Courier New" pitchFamily="49" charset="0"/>
              </a:rPr>
              <a:t>CCdata$Creatinine</a:t>
            </a:r>
            <a:r>
              <a:rPr lang="en-US" sz="1200" dirty="0">
                <a:latin typeface="Courier New" pitchFamily="49" charset="0"/>
                <a:cs typeface="Courier New" pitchFamily="49" charset="0"/>
              </a:rPr>
              <a:t> &lt; 2.0] &lt;- "High Cr"</a:t>
            </a:r>
          </a:p>
          <a:p>
            <a:pPr marL="0" indent="0">
              <a:buNone/>
            </a:pPr>
            <a:r>
              <a:rPr lang="en-US" sz="1200" dirty="0" err="1">
                <a:latin typeface="Courier New" pitchFamily="49" charset="0"/>
                <a:cs typeface="Courier New" pitchFamily="49" charset="0"/>
              </a:rPr>
              <a:t>CCdata$Creatinine.g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CCdata$Creatinine</a:t>
            </a:r>
            <a:r>
              <a:rPr lang="en-US" sz="1200" dirty="0">
                <a:latin typeface="Courier New" pitchFamily="49" charset="0"/>
                <a:cs typeface="Courier New" pitchFamily="49" charset="0"/>
              </a:rPr>
              <a:t> &gt;= 2.0] &lt;- "Very high Cr"</a:t>
            </a:r>
          </a:p>
          <a:p>
            <a:pPr marL="0" indent="0">
              <a:buNone/>
            </a:pPr>
            <a:r>
              <a:rPr lang="en-US" sz="1200" dirty="0" err="1">
                <a:latin typeface="Courier New" pitchFamily="49" charset="0"/>
                <a:cs typeface="Courier New" pitchFamily="49" charset="0"/>
              </a:rPr>
              <a:t>CCdata$Creatinine.g</a:t>
            </a:r>
            <a:r>
              <a:rPr lang="en-US" sz="1200" dirty="0">
                <a:latin typeface="Courier New" pitchFamily="49" charset="0"/>
                <a:cs typeface="Courier New" pitchFamily="49" charset="0"/>
              </a:rPr>
              <a:t> &lt;- ordered (</a:t>
            </a:r>
            <a:r>
              <a:rPr lang="en-US" sz="1200" dirty="0" err="1">
                <a:latin typeface="Courier New" pitchFamily="49" charset="0"/>
                <a:cs typeface="Courier New" pitchFamily="49" charset="0"/>
              </a:rPr>
              <a:t>CCdata$Creatinine.g</a:t>
            </a:r>
            <a:r>
              <a:rPr lang="en-US" sz="1200" dirty="0">
                <a:latin typeface="Courier New" pitchFamily="49" charset="0"/>
                <a:cs typeface="Courier New" pitchFamily="49" charset="0"/>
              </a:rPr>
              <a:t>, levels = c ( "Normal Cr", </a:t>
            </a:r>
            <a:endParaRPr lang="en-US" sz="1200" dirty="0" smtClean="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High Cr", "Very high Cr" ))</a:t>
            </a:r>
          </a:p>
          <a:p>
            <a:pPr marL="0" indent="0">
              <a:buNone/>
            </a:pPr>
            <a:endParaRPr lang="en-US" sz="1200" dirty="0">
              <a:latin typeface="Courier New" pitchFamily="49" charset="0"/>
              <a:cs typeface="Courier New" pitchFamily="49" charset="0"/>
            </a:endParaRPr>
          </a:p>
          <a:p>
            <a:pPr marL="0" indent="0">
              <a:buNone/>
            </a:pPr>
            <a:r>
              <a:rPr lang="en-US" sz="1200" dirty="0" err="1">
                <a:latin typeface="Courier New" pitchFamily="49" charset="0"/>
                <a:cs typeface="Courier New" pitchFamily="49" charset="0"/>
              </a:rPr>
              <a:t>CCdata$Glucose.g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CCdata$Glucose</a:t>
            </a:r>
            <a:r>
              <a:rPr lang="en-US" sz="1200" dirty="0">
                <a:latin typeface="Courier New" pitchFamily="49" charset="0"/>
                <a:cs typeface="Courier New" pitchFamily="49" charset="0"/>
              </a:rPr>
              <a:t> &lt; 8] &lt;- "Normal G"</a:t>
            </a:r>
          </a:p>
          <a:p>
            <a:pPr marL="0" indent="0">
              <a:buNone/>
            </a:pPr>
            <a:r>
              <a:rPr lang="en-US" sz="1200" dirty="0" err="1">
                <a:latin typeface="Courier New" pitchFamily="49" charset="0"/>
                <a:cs typeface="Courier New" pitchFamily="49" charset="0"/>
              </a:rPr>
              <a:t>CCdata$Glucose.g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CCdata$Glucose</a:t>
            </a:r>
            <a:r>
              <a:rPr lang="en-US" sz="1200" dirty="0">
                <a:latin typeface="Courier New" pitchFamily="49" charset="0"/>
                <a:cs typeface="Courier New" pitchFamily="49" charset="0"/>
              </a:rPr>
              <a:t> &gt;= 8] &lt;- "High G"</a:t>
            </a:r>
          </a:p>
          <a:p>
            <a:pPr marL="0" indent="0">
              <a:buNone/>
            </a:pPr>
            <a:r>
              <a:rPr lang="en-US" sz="1200" dirty="0" err="1">
                <a:latin typeface="Courier New" pitchFamily="49" charset="0"/>
                <a:cs typeface="Courier New" pitchFamily="49" charset="0"/>
              </a:rPr>
              <a:t>CCdata$Glucose.g</a:t>
            </a:r>
            <a:r>
              <a:rPr lang="en-US" sz="1200" dirty="0">
                <a:latin typeface="Courier New" pitchFamily="49" charset="0"/>
                <a:cs typeface="Courier New" pitchFamily="49" charset="0"/>
              </a:rPr>
              <a:t> &lt;- ordered (</a:t>
            </a:r>
            <a:r>
              <a:rPr lang="en-US" sz="1200" dirty="0" err="1">
                <a:latin typeface="Courier New" pitchFamily="49" charset="0"/>
                <a:cs typeface="Courier New" pitchFamily="49" charset="0"/>
              </a:rPr>
              <a:t>CCdata$Glucose.g</a:t>
            </a:r>
            <a:r>
              <a:rPr lang="en-US" sz="1200" dirty="0">
                <a:latin typeface="Courier New" pitchFamily="49" charset="0"/>
                <a:cs typeface="Courier New" pitchFamily="49" charset="0"/>
              </a:rPr>
              <a:t>, levels = c ( "Normal G", "High G" ))</a:t>
            </a:r>
          </a:p>
          <a:p>
            <a:pPr marL="0" indent="0">
              <a:buNone/>
            </a:pPr>
            <a:endParaRPr lang="en-US" sz="1200" dirty="0">
              <a:latin typeface="Courier New" pitchFamily="49" charset="0"/>
              <a:cs typeface="Courier New" pitchFamily="49" charset="0"/>
            </a:endParaRPr>
          </a:p>
          <a:p>
            <a:pPr marL="0" indent="0">
              <a:buNone/>
            </a:pPr>
            <a:r>
              <a:rPr lang="en-US" sz="1200" dirty="0" err="1">
                <a:latin typeface="Courier New" pitchFamily="49" charset="0"/>
                <a:cs typeface="Courier New" pitchFamily="49" charset="0"/>
              </a:rPr>
              <a:t>CCdata$Hemoglobin.g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CCdata$Hemoglobin</a:t>
            </a:r>
            <a:r>
              <a:rPr lang="en-US" sz="1200" dirty="0">
                <a:latin typeface="Courier New" pitchFamily="49" charset="0"/>
                <a:cs typeface="Courier New" pitchFamily="49" charset="0"/>
              </a:rPr>
              <a:t> &lt; 12.1 ] &lt;- "Low </a:t>
            </a:r>
            <a:r>
              <a:rPr lang="en-US" sz="1200" dirty="0" err="1">
                <a:latin typeface="Courier New" pitchFamily="49" charset="0"/>
                <a:cs typeface="Courier New" pitchFamily="49" charset="0"/>
              </a:rPr>
              <a:t>Hgb</a:t>
            </a:r>
            <a:r>
              <a:rPr lang="en-US" sz="1200" dirty="0">
                <a:latin typeface="Courier New" pitchFamily="49" charset="0"/>
                <a:cs typeface="Courier New" pitchFamily="49" charset="0"/>
              </a:rPr>
              <a:t>"</a:t>
            </a:r>
          </a:p>
          <a:p>
            <a:pPr marL="0" indent="0">
              <a:buNone/>
            </a:pPr>
            <a:r>
              <a:rPr lang="en-US" sz="1200" dirty="0" err="1">
                <a:latin typeface="Courier New" pitchFamily="49" charset="0"/>
                <a:cs typeface="Courier New" pitchFamily="49" charset="0"/>
              </a:rPr>
              <a:t>CCdata$Hemoglobin.g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CCdata$Hemoglobin</a:t>
            </a:r>
            <a:r>
              <a:rPr lang="en-US" sz="1200" dirty="0">
                <a:latin typeface="Courier New" pitchFamily="49" charset="0"/>
                <a:cs typeface="Courier New" pitchFamily="49" charset="0"/>
              </a:rPr>
              <a:t> &gt;= 12.1 ] &lt;- "Normal </a:t>
            </a:r>
            <a:r>
              <a:rPr lang="en-US" sz="1200" dirty="0" err="1">
                <a:latin typeface="Courier New" pitchFamily="49" charset="0"/>
                <a:cs typeface="Courier New" pitchFamily="49" charset="0"/>
              </a:rPr>
              <a:t>Hgb</a:t>
            </a:r>
            <a:r>
              <a:rPr lang="en-US" sz="1200" dirty="0">
                <a:latin typeface="Courier New" pitchFamily="49" charset="0"/>
                <a:cs typeface="Courier New" pitchFamily="49" charset="0"/>
              </a:rPr>
              <a:t>"</a:t>
            </a:r>
          </a:p>
          <a:p>
            <a:pPr marL="0" indent="0">
              <a:buNone/>
            </a:pPr>
            <a:r>
              <a:rPr lang="en-US" sz="1200" dirty="0" err="1">
                <a:latin typeface="Courier New" pitchFamily="49" charset="0"/>
                <a:cs typeface="Courier New" pitchFamily="49" charset="0"/>
              </a:rPr>
              <a:t>CCdata$Hemoglobin.g</a:t>
            </a:r>
            <a:r>
              <a:rPr lang="en-US" sz="1200" dirty="0">
                <a:latin typeface="Courier New" pitchFamily="49" charset="0"/>
                <a:cs typeface="Courier New" pitchFamily="49" charset="0"/>
              </a:rPr>
              <a:t> &lt;- ordered (</a:t>
            </a:r>
            <a:r>
              <a:rPr lang="en-US" sz="1200" dirty="0" err="1">
                <a:latin typeface="Courier New" pitchFamily="49" charset="0"/>
                <a:cs typeface="Courier New" pitchFamily="49" charset="0"/>
              </a:rPr>
              <a:t>CCdata$Hemoglobin.g</a:t>
            </a:r>
            <a:r>
              <a:rPr lang="en-US" sz="1200" dirty="0">
                <a:latin typeface="Courier New" pitchFamily="49" charset="0"/>
                <a:cs typeface="Courier New" pitchFamily="49" charset="0"/>
              </a:rPr>
              <a:t>, levels = c ( "Low </a:t>
            </a:r>
            <a:r>
              <a:rPr lang="en-US" sz="1200" dirty="0" err="1">
                <a:latin typeface="Courier New" pitchFamily="49" charset="0"/>
                <a:cs typeface="Courier New" pitchFamily="49" charset="0"/>
              </a:rPr>
              <a:t>Hgb</a:t>
            </a:r>
            <a:r>
              <a:rPr lang="en-US" sz="1200" dirty="0">
                <a:latin typeface="Courier New" pitchFamily="49" charset="0"/>
                <a:cs typeface="Courier New" pitchFamily="49" charset="0"/>
              </a:rPr>
              <a:t>", </a:t>
            </a:r>
            <a:endParaRPr lang="en-US" sz="1200" dirty="0" smtClean="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Normal </a:t>
            </a:r>
            <a:r>
              <a:rPr lang="en-US" sz="1200" dirty="0" err="1">
                <a:latin typeface="Courier New" pitchFamily="49" charset="0"/>
                <a:cs typeface="Courier New" pitchFamily="49" charset="0"/>
              </a:rPr>
              <a:t>Hgb</a:t>
            </a:r>
            <a:r>
              <a:rPr lang="en-US" sz="1200" dirty="0">
                <a:latin typeface="Courier New" pitchFamily="49" charset="0"/>
                <a:cs typeface="Courier New" pitchFamily="49" charset="0"/>
              </a:rPr>
              <a:t>" ))</a:t>
            </a:r>
          </a:p>
          <a:p>
            <a:pPr marL="0" indent="0">
              <a:buNone/>
            </a:pPr>
            <a:endParaRPr lang="en-US" dirty="0"/>
          </a:p>
          <a:p>
            <a:endParaRPr lang="nl-NL" dirty="0"/>
          </a:p>
        </p:txBody>
      </p:sp>
    </p:spTree>
    <p:extLst>
      <p:ext uri="{BB962C8B-B14F-4D97-AF65-F5344CB8AC3E}">
        <p14:creationId xmlns:p14="http://schemas.microsoft.com/office/powerpoint/2010/main" val="34519905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Modeling - Univariate</a:t>
            </a:r>
            <a:endParaRPr lang="nl-NL" dirty="0"/>
          </a:p>
        </p:txBody>
      </p:sp>
      <p:sp>
        <p:nvSpPr>
          <p:cNvPr id="3" name="Text Placeholder 2"/>
          <p:cNvSpPr>
            <a:spLocks noGrp="1"/>
          </p:cNvSpPr>
          <p:nvPr>
            <p:ph type="body" sz="quarter" idx="13"/>
          </p:nvPr>
        </p:nvSpPr>
        <p:spPr/>
        <p:txBody>
          <a:bodyPr/>
          <a:lstStyle/>
          <a:p>
            <a:r>
              <a:rPr lang="en-US" dirty="0"/>
              <a:t>Use </a:t>
            </a:r>
            <a:r>
              <a:rPr lang="en-US" dirty="0" err="1">
                <a:latin typeface="Courier New" pitchFamily="49" charset="0"/>
                <a:cs typeface="Courier New" pitchFamily="49" charset="0"/>
              </a:rPr>
              <a:t>plsmo</a:t>
            </a:r>
            <a:r>
              <a:rPr lang="en-US" dirty="0"/>
              <a:t> function from </a:t>
            </a:r>
            <a:r>
              <a:rPr lang="en-US" dirty="0" err="1">
                <a:latin typeface="Courier New" pitchFamily="49" charset="0"/>
                <a:cs typeface="Courier New" pitchFamily="49" charset="0"/>
              </a:rPr>
              <a:t>Hmisc</a:t>
            </a:r>
            <a:r>
              <a:rPr lang="en-US" dirty="0"/>
              <a:t>; it displays a smoothed estimated curve of a continuous variable (predictor) and a binary variable (outcome), possibly stratified by other nominal or ordinal </a:t>
            </a:r>
            <a:r>
              <a:rPr lang="en-US" dirty="0" smtClean="0"/>
              <a:t>variables</a:t>
            </a:r>
          </a:p>
          <a:p>
            <a:r>
              <a:rPr lang="en-US" dirty="0" smtClean="0"/>
              <a:t>The relationship between Age | Gender, blood pressure, BMI and </a:t>
            </a:r>
            <a:r>
              <a:rPr lang="en-US" dirty="0" err="1" smtClean="0"/>
              <a:t>1Y</a:t>
            </a:r>
            <a:r>
              <a:rPr lang="en-US" dirty="0" smtClean="0"/>
              <a:t>-dead</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par (</a:t>
            </a:r>
            <a:r>
              <a:rPr lang="en-US" sz="1200" dirty="0" err="1">
                <a:latin typeface="Courier New" panose="02070309020205020404" pitchFamily="49" charset="0"/>
                <a:cs typeface="Courier New" panose="02070309020205020404" pitchFamily="49" charset="0"/>
              </a:rPr>
              <a:t>mfrow</a:t>
            </a:r>
            <a:r>
              <a:rPr lang="en-US" sz="1200" dirty="0">
                <a:latin typeface="Courier New" panose="02070309020205020404" pitchFamily="49" charset="0"/>
                <a:cs typeface="Courier New" panose="02070309020205020404" pitchFamily="49" charset="0"/>
              </a:rPr>
              <a:t> = c (2,2) )      # for dividing the window in two by two</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CCdata$Age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group=</a:t>
            </a:r>
            <a:r>
              <a:rPr lang="en-US" sz="1200" dirty="0" err="1">
                <a:latin typeface="Courier New" panose="02070309020205020404" pitchFamily="49" charset="0"/>
                <a:cs typeface="Courier New" panose="02070309020205020404" pitchFamily="49" charset="0"/>
              </a:rPr>
              <a:t>CCdata$Gender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="age(</a:t>
            </a:r>
            <a:r>
              <a:rPr lang="en-US" sz="1200" dirty="0" err="1">
                <a:latin typeface="Courier New" panose="02070309020205020404" pitchFamily="49" charset="0"/>
                <a:cs typeface="Courier New" panose="02070309020205020404" pitchFamily="49" charset="0"/>
              </a:rPr>
              <a:t>yrs</a:t>
            </a:r>
            <a:r>
              <a:rPr lang="en-US" sz="1200" dirty="0">
                <a:latin typeface="Courier New" panose="02070309020205020404" pitchFamily="49" charset="0"/>
                <a:cs typeface="Courier New" panose="02070309020205020404" pitchFamily="49" charset="0"/>
              </a:rPr>
              <a:t>)" )</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CCdata$SysBP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SysBP</a:t>
            </a:r>
            <a:r>
              <a:rPr lang="en-US" sz="1200" dirty="0">
                <a:latin typeface="Courier New" panose="02070309020205020404" pitchFamily="49" charset="0"/>
                <a:cs typeface="Courier New" panose="02070309020205020404" pitchFamily="49" charset="0"/>
              </a:rPr>
              <a:t>(mmHg)" )</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CCdata$BMI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="BMI(cm/</a:t>
            </a:r>
            <a:r>
              <a:rPr lang="en-US" sz="1200" dirty="0" err="1">
                <a:latin typeface="Courier New" panose="02070309020205020404" pitchFamily="49" charset="0"/>
                <a:cs typeface="Courier New" panose="02070309020205020404" pitchFamily="49" charset="0"/>
              </a:rPr>
              <a:t>kg2</a:t>
            </a:r>
            <a:r>
              <a:rPr lang="en-US" sz="1200" dirty="0">
                <a:latin typeface="Courier New" panose="02070309020205020404" pitchFamily="49" charset="0"/>
                <a:cs typeface="Courier New" panose="02070309020205020404" pitchFamily="49" charset="0"/>
              </a:rPr>
              <a:t>)" )</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CCdata$SysBP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group=</a:t>
            </a:r>
            <a:r>
              <a:rPr lang="en-US" sz="1200" dirty="0" err="1">
                <a:latin typeface="Courier New" panose="02070309020205020404" pitchFamily="49" charset="0"/>
                <a:cs typeface="Courier New" panose="02070309020205020404" pitchFamily="49" charset="0"/>
              </a:rPr>
              <a:t>CCdata$BMI.g</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SysBP</a:t>
            </a:r>
            <a:r>
              <a:rPr lang="en-US" sz="1200" dirty="0">
                <a:latin typeface="Courier New" panose="02070309020205020404" pitchFamily="49" charset="0"/>
                <a:cs typeface="Courier New" panose="02070309020205020404" pitchFamily="49" charset="0"/>
              </a:rPr>
              <a:t>(mmHg)" </a:t>
            </a:r>
            <a:r>
              <a:rPr lang="en-US" sz="1200" dirty="0" smtClean="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lvl="0" indent="0">
              <a:buNone/>
            </a:pPr>
            <a:r>
              <a:rPr lang="en-US" sz="1600" dirty="0" smtClean="0"/>
              <a:t>Findings (see next slide):</a:t>
            </a:r>
          </a:p>
          <a:p>
            <a:pPr lvl="0"/>
            <a:r>
              <a:rPr lang="en-US" sz="1600" dirty="0" smtClean="0"/>
              <a:t>Age </a:t>
            </a:r>
            <a:r>
              <a:rPr lang="en-US" sz="1600" dirty="0"/>
              <a:t>is monotonically increasingly and nearly linearly related to the probability of  </a:t>
            </a:r>
            <a:r>
              <a:rPr lang="en-US" sz="1600" dirty="0" err="1" smtClean="0"/>
              <a:t>1Y</a:t>
            </a:r>
            <a:r>
              <a:rPr lang="en-US" sz="1600" dirty="0" smtClean="0"/>
              <a:t>-dead</a:t>
            </a:r>
            <a:endParaRPr lang="nl-NL" sz="1600" dirty="0"/>
          </a:p>
          <a:p>
            <a:pPr lvl="0"/>
            <a:r>
              <a:rPr lang="en-US" sz="1600" dirty="0"/>
              <a:t>Irrespective of age, females have a higher chance of </a:t>
            </a:r>
            <a:r>
              <a:rPr lang="en-US" sz="1600" dirty="0" err="1" smtClean="0"/>
              <a:t>1Y</a:t>
            </a:r>
            <a:r>
              <a:rPr lang="en-US" sz="1600" dirty="0" smtClean="0"/>
              <a:t>-dead than males</a:t>
            </a:r>
            <a:endParaRPr lang="nl-NL" sz="1600" dirty="0"/>
          </a:p>
          <a:p>
            <a:pPr lvl="0"/>
            <a:r>
              <a:rPr lang="en-US" sz="1600" dirty="0"/>
              <a:t>Blood pressure is monotonically decreasingly related to the probability of </a:t>
            </a:r>
            <a:r>
              <a:rPr lang="en-US" sz="1600" dirty="0" err="1" smtClean="0"/>
              <a:t>1Y</a:t>
            </a:r>
            <a:r>
              <a:rPr lang="en-US" sz="1600" dirty="0" smtClean="0"/>
              <a:t>-dead</a:t>
            </a:r>
            <a:endParaRPr lang="nl-NL" sz="1600" dirty="0"/>
          </a:p>
          <a:p>
            <a:pPr lvl="0"/>
            <a:r>
              <a:rPr lang="en-US" sz="1600" dirty="0"/>
              <a:t>The condition of being ‘overweight’ or ‘obese’ lowers the probability of dead within one-year. This counter-intuitive observation </a:t>
            </a:r>
            <a:r>
              <a:rPr lang="en-US" sz="1600" dirty="0" smtClean="0"/>
              <a:t>is </a:t>
            </a:r>
            <a:r>
              <a:rPr lang="en-US" sz="1600" dirty="0"/>
              <a:t>described in literature as ‘reverse epidemiology’.</a:t>
            </a:r>
            <a:endParaRPr lang="nl-NL" sz="1600" dirty="0"/>
          </a:p>
          <a:p>
            <a:pPr marL="0" indent="0">
              <a:buNone/>
            </a:pPr>
            <a:endParaRPr lang="en-US" sz="1200" dirty="0">
              <a:latin typeface="Courier New" panose="02070309020205020404" pitchFamily="49" charset="0"/>
              <a:cs typeface="Courier New" panose="02070309020205020404" pitchFamily="49" charset="0"/>
            </a:endParaRPr>
          </a:p>
          <a:p>
            <a:endParaRPr lang="en-US" dirty="0"/>
          </a:p>
          <a:p>
            <a:endParaRPr lang="nl-NL" dirty="0"/>
          </a:p>
        </p:txBody>
      </p:sp>
    </p:spTree>
    <p:extLst>
      <p:ext uri="{BB962C8B-B14F-4D97-AF65-F5344CB8AC3E}">
        <p14:creationId xmlns:p14="http://schemas.microsoft.com/office/powerpoint/2010/main" val="13918358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52" y="289287"/>
            <a:ext cx="6343673" cy="6137639"/>
          </a:xfrm>
          <a:prstGeom prst="rect">
            <a:avLst/>
          </a:prstGeom>
        </p:spPr>
      </p:pic>
    </p:spTree>
    <p:extLst>
      <p:ext uri="{BB962C8B-B14F-4D97-AF65-F5344CB8AC3E}">
        <p14:creationId xmlns:p14="http://schemas.microsoft.com/office/powerpoint/2010/main" val="56050163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Modeling - Univariate</a:t>
            </a:r>
            <a:endParaRPr lang="nl-NL" dirty="0"/>
          </a:p>
        </p:txBody>
      </p:sp>
      <p:sp>
        <p:nvSpPr>
          <p:cNvPr id="3" name="Text Placeholder 2"/>
          <p:cNvSpPr>
            <a:spLocks noGrp="1"/>
          </p:cNvSpPr>
          <p:nvPr>
            <p:ph type="body" sz="quarter" idx="13"/>
          </p:nvPr>
        </p:nvSpPr>
        <p:spPr/>
        <p:txBody>
          <a:bodyPr/>
          <a:lstStyle/>
          <a:p>
            <a:r>
              <a:rPr lang="en-US" dirty="0" smtClean="0"/>
              <a:t>The relationship between blood markers and </a:t>
            </a:r>
            <a:r>
              <a:rPr lang="en-US" dirty="0" err="1" smtClean="0"/>
              <a:t>1Y</a:t>
            </a:r>
            <a:r>
              <a:rPr lang="en-US" dirty="0" smtClean="0"/>
              <a:t>-dead</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par (</a:t>
            </a:r>
            <a:r>
              <a:rPr lang="en-US" sz="1200" dirty="0" err="1">
                <a:latin typeface="Courier New" panose="02070309020205020404" pitchFamily="49" charset="0"/>
                <a:cs typeface="Courier New" panose="02070309020205020404" pitchFamily="49" charset="0"/>
              </a:rPr>
              <a:t>mfrow</a:t>
            </a:r>
            <a:r>
              <a:rPr lang="en-US" sz="1200" dirty="0">
                <a:latin typeface="Courier New" panose="02070309020205020404" pitchFamily="49" charset="0"/>
                <a:cs typeface="Courier New" panose="02070309020205020404" pitchFamily="49" charset="0"/>
              </a:rPr>
              <a:t> = c (2,2) )      # for dividing the window in two by two</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log10</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CCdata$NTproBNP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="NT-</a:t>
            </a:r>
            <a:r>
              <a:rPr lang="en-US" sz="1200" dirty="0" err="1">
                <a:latin typeface="Courier New" panose="02070309020205020404" pitchFamily="49" charset="0"/>
                <a:cs typeface="Courier New" panose="02070309020205020404" pitchFamily="49" charset="0"/>
              </a:rPr>
              <a:t>proBNP</a:t>
            </a:r>
            <a:r>
              <a:rPr lang="en-US" sz="1200" dirty="0">
                <a:latin typeface="Courier New" panose="02070309020205020404" pitchFamily="49" charset="0"/>
                <a:cs typeface="Courier New" panose="02070309020205020404" pitchFamily="49" charset="0"/>
              </a:rPr>
              <a:t>(log </a:t>
            </a:r>
            <a:r>
              <a:rPr lang="en-US" sz="1200" dirty="0" err="1">
                <a:latin typeface="Courier New" panose="02070309020205020404" pitchFamily="49" charset="0"/>
                <a:cs typeface="Courier New" panose="02070309020205020404" pitchFamily="49" charset="0"/>
              </a:rPr>
              <a:t>pg</a:t>
            </a:r>
            <a:r>
              <a:rPr lang="en-US" sz="1200" dirty="0">
                <a:latin typeface="Courier New" panose="02070309020205020404" pitchFamily="49" charset="0"/>
                <a:cs typeface="Courier New" panose="02070309020205020404" pitchFamily="49" charset="0"/>
              </a:rPr>
              <a:t>/mL)" )</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CCdata$Creatinine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="Creatinine(mg/</a:t>
            </a:r>
            <a:r>
              <a:rPr lang="en-US" sz="1200" dirty="0" err="1">
                <a:latin typeface="Courier New" panose="02070309020205020404" pitchFamily="49" charset="0"/>
                <a:cs typeface="Courier New" panose="02070309020205020404" pitchFamily="49" charset="0"/>
              </a:rPr>
              <a:t>dL</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CCdata$Glucose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="Glucose(</a:t>
            </a:r>
            <a:r>
              <a:rPr lang="en-US" sz="1200" dirty="0" err="1">
                <a:latin typeface="Courier New" panose="02070309020205020404" pitchFamily="49" charset="0"/>
                <a:cs typeface="Courier New" panose="02070309020205020404" pitchFamily="49" charset="0"/>
              </a:rPr>
              <a:t>mmol</a:t>
            </a:r>
            <a:r>
              <a:rPr lang="en-US" sz="1200" dirty="0">
                <a:latin typeface="Courier New" panose="02070309020205020404" pitchFamily="49" charset="0"/>
                <a:cs typeface="Courier New" panose="02070309020205020404" pitchFamily="49" charset="0"/>
              </a:rPr>
              <a:t>/L)")</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CCdata$Hemoglobin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datadensity</a:t>
            </a:r>
            <a:r>
              <a:rPr lang="en-US" sz="1200" dirty="0">
                <a:latin typeface="Courier New" panose="02070309020205020404" pitchFamily="49" charset="0"/>
                <a:cs typeface="Courier New" panose="02070309020205020404" pitchFamily="49" charset="0"/>
              </a:rPr>
              <a:t> = TRUE,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="Hemoglobin(g/</a:t>
            </a:r>
            <a:r>
              <a:rPr lang="en-US" sz="1200" dirty="0" err="1">
                <a:latin typeface="Courier New" panose="02070309020205020404" pitchFamily="49" charset="0"/>
                <a:cs typeface="Courier New" panose="02070309020205020404" pitchFamily="49" charset="0"/>
              </a:rPr>
              <a:t>dL</a:t>
            </a:r>
            <a:r>
              <a:rPr lang="en-US" sz="1200" dirty="0">
                <a:latin typeface="Courier New" panose="02070309020205020404" pitchFamily="49" charset="0"/>
                <a:cs typeface="Courier New" panose="02070309020205020404" pitchFamily="49" charset="0"/>
              </a:rPr>
              <a:t>)")</a:t>
            </a:r>
          </a:p>
          <a:p>
            <a:endParaRPr lang="en-US" dirty="0"/>
          </a:p>
          <a:p>
            <a:pPr marL="0" lvl="0" indent="0">
              <a:buNone/>
            </a:pPr>
            <a:r>
              <a:rPr lang="en-US" dirty="0"/>
              <a:t>Findings (see next slide):</a:t>
            </a:r>
          </a:p>
          <a:p>
            <a:pPr lvl="0"/>
            <a:r>
              <a:rPr lang="en-US" dirty="0" smtClean="0"/>
              <a:t>The log of NT-</a:t>
            </a:r>
            <a:r>
              <a:rPr lang="en-US" dirty="0" err="1" smtClean="0"/>
              <a:t>proBNP</a:t>
            </a:r>
            <a:r>
              <a:rPr lang="en-US" dirty="0" smtClean="0"/>
              <a:t> is </a:t>
            </a:r>
            <a:r>
              <a:rPr lang="en-US" dirty="0"/>
              <a:t>monotonically increasingly </a:t>
            </a:r>
            <a:r>
              <a:rPr lang="en-US" dirty="0" smtClean="0"/>
              <a:t>related </a:t>
            </a:r>
            <a:r>
              <a:rPr lang="en-US" dirty="0"/>
              <a:t>to the </a:t>
            </a:r>
            <a:r>
              <a:rPr lang="en-US" dirty="0" err="1" smtClean="0"/>
              <a:t>prob</a:t>
            </a:r>
            <a:r>
              <a:rPr lang="en-US" dirty="0" smtClean="0"/>
              <a:t> </a:t>
            </a:r>
            <a:r>
              <a:rPr lang="en-US" dirty="0"/>
              <a:t>of  </a:t>
            </a:r>
            <a:r>
              <a:rPr lang="en-US" dirty="0" err="1"/>
              <a:t>1Y</a:t>
            </a:r>
            <a:r>
              <a:rPr lang="en-US" dirty="0"/>
              <a:t>-dead</a:t>
            </a:r>
            <a:endParaRPr lang="nl-NL" dirty="0"/>
          </a:p>
          <a:p>
            <a:pPr lvl="0"/>
            <a:r>
              <a:rPr lang="en-US" dirty="0" smtClean="0"/>
              <a:t>Higher Creatinine (&gt; 2 mg/</a:t>
            </a:r>
            <a:r>
              <a:rPr lang="en-US" dirty="0" err="1" smtClean="0"/>
              <a:t>dL</a:t>
            </a:r>
            <a:r>
              <a:rPr lang="en-US" dirty="0" smtClean="0"/>
              <a:t>) is related to higher probability of </a:t>
            </a:r>
            <a:r>
              <a:rPr lang="en-US" dirty="0" err="1" smtClean="0"/>
              <a:t>1Y</a:t>
            </a:r>
            <a:r>
              <a:rPr lang="en-US" dirty="0" smtClean="0"/>
              <a:t>-dead</a:t>
            </a:r>
            <a:endParaRPr lang="nl-NL" dirty="0"/>
          </a:p>
          <a:p>
            <a:pPr lvl="0"/>
            <a:r>
              <a:rPr lang="en-US" dirty="0" smtClean="0"/>
              <a:t>Higher Glucose (&gt; 8  </a:t>
            </a:r>
            <a:r>
              <a:rPr lang="en-US" dirty="0" err="1" smtClean="0"/>
              <a:t>mmol</a:t>
            </a:r>
            <a:r>
              <a:rPr lang="en-US" dirty="0" smtClean="0"/>
              <a:t>/L) </a:t>
            </a:r>
            <a:r>
              <a:rPr lang="en-US" dirty="0"/>
              <a:t>is related to higher probability of </a:t>
            </a:r>
            <a:r>
              <a:rPr lang="en-US" dirty="0" err="1"/>
              <a:t>1Y</a:t>
            </a:r>
            <a:r>
              <a:rPr lang="en-US" dirty="0"/>
              <a:t>-dead</a:t>
            </a:r>
            <a:endParaRPr lang="en-US" dirty="0" smtClean="0"/>
          </a:p>
          <a:p>
            <a:r>
              <a:rPr lang="en-US" dirty="0" smtClean="0"/>
              <a:t>Lower Hemoglobin (&lt; 12 g/</a:t>
            </a:r>
            <a:r>
              <a:rPr lang="en-US" dirty="0" err="1" smtClean="0"/>
              <a:t>dL</a:t>
            </a:r>
            <a:r>
              <a:rPr lang="en-US" dirty="0" smtClean="0"/>
              <a:t>) </a:t>
            </a:r>
            <a:r>
              <a:rPr lang="en-US" dirty="0"/>
              <a:t>is related to higher probability of </a:t>
            </a:r>
            <a:r>
              <a:rPr lang="en-US" dirty="0" err="1"/>
              <a:t>1Y</a:t>
            </a:r>
            <a:r>
              <a:rPr lang="en-US" dirty="0"/>
              <a:t>-dead</a:t>
            </a:r>
          </a:p>
          <a:p>
            <a:pPr lvl="0"/>
            <a:endParaRPr lang="nl-NL" dirty="0"/>
          </a:p>
        </p:txBody>
      </p:sp>
    </p:spTree>
    <p:extLst>
      <p:ext uri="{BB962C8B-B14F-4D97-AF65-F5344CB8AC3E}">
        <p14:creationId xmlns:p14="http://schemas.microsoft.com/office/powerpoint/2010/main" val="39784006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48" y="130629"/>
            <a:ext cx="6521159" cy="6309360"/>
          </a:xfrm>
          <a:prstGeom prst="rect">
            <a:avLst/>
          </a:prstGeom>
        </p:spPr>
      </p:pic>
    </p:spTree>
    <p:extLst>
      <p:ext uri="{BB962C8B-B14F-4D97-AF65-F5344CB8AC3E}">
        <p14:creationId xmlns:p14="http://schemas.microsoft.com/office/powerpoint/2010/main" val="247724074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Modeling - Univariate</a:t>
            </a:r>
            <a:endParaRPr lang="nl-NL" dirty="0"/>
          </a:p>
        </p:txBody>
      </p:sp>
      <p:sp>
        <p:nvSpPr>
          <p:cNvPr id="3" name="Text Placeholder 2"/>
          <p:cNvSpPr>
            <a:spLocks noGrp="1"/>
          </p:cNvSpPr>
          <p:nvPr>
            <p:ph type="body" sz="quarter" idx="13"/>
          </p:nvPr>
        </p:nvSpPr>
        <p:spPr/>
        <p:txBody>
          <a:bodyPr/>
          <a:lstStyle/>
          <a:p>
            <a:r>
              <a:rPr lang="en-US" dirty="0" smtClean="0"/>
              <a:t>The relationship between NT-</a:t>
            </a:r>
            <a:r>
              <a:rPr lang="en-US" dirty="0" err="1" smtClean="0"/>
              <a:t>proBNP</a:t>
            </a:r>
            <a:r>
              <a:rPr lang="en-US" dirty="0" smtClean="0"/>
              <a:t> stratified on levels of Creatinine, Glucose, Hemoglobin, Motiva and </a:t>
            </a:r>
            <a:r>
              <a:rPr lang="en-US" dirty="0" err="1" smtClean="0"/>
              <a:t>1Y</a:t>
            </a:r>
            <a:r>
              <a:rPr lang="en-US" dirty="0" smtClean="0"/>
              <a:t>-dead</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par (</a:t>
            </a:r>
            <a:r>
              <a:rPr lang="en-US" sz="1200" dirty="0" err="1">
                <a:latin typeface="Courier New" panose="02070309020205020404" pitchFamily="49" charset="0"/>
                <a:cs typeface="Courier New" panose="02070309020205020404" pitchFamily="49" charset="0"/>
              </a:rPr>
              <a:t>mfrow</a:t>
            </a:r>
            <a:r>
              <a:rPr lang="en-US" sz="1200" dirty="0">
                <a:latin typeface="Courier New" panose="02070309020205020404" pitchFamily="49" charset="0"/>
                <a:cs typeface="Courier New" panose="02070309020205020404" pitchFamily="49" charset="0"/>
              </a:rPr>
              <a:t> = c (2,2) )      # for dividing the window in two by two</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log10</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CCdata$NTproBNP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group=</a:t>
            </a:r>
            <a:r>
              <a:rPr lang="en-US" sz="1200" dirty="0" err="1">
                <a:latin typeface="Courier New" panose="02070309020205020404" pitchFamily="49" charset="0"/>
                <a:cs typeface="Courier New" panose="02070309020205020404" pitchFamily="49" charset="0"/>
              </a:rPr>
              <a:t>CCdata$Creatinine.g</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datadensity</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TRUE, </a:t>
            </a:r>
            <a:r>
              <a:rPr lang="en-US" sz="1200" dirty="0" err="1">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="NT-</a:t>
            </a:r>
            <a:r>
              <a:rPr lang="en-US" sz="1200" dirty="0" err="1">
                <a:latin typeface="Courier New" panose="02070309020205020404" pitchFamily="49" charset="0"/>
                <a:cs typeface="Courier New" panose="02070309020205020404" pitchFamily="49" charset="0"/>
              </a:rPr>
              <a:t>proBNP</a:t>
            </a:r>
            <a:r>
              <a:rPr lang="en-US" sz="1200" dirty="0">
                <a:latin typeface="Courier New" panose="02070309020205020404" pitchFamily="49" charset="0"/>
                <a:cs typeface="Courier New" panose="02070309020205020404" pitchFamily="49" charset="0"/>
              </a:rPr>
              <a:t>(log </a:t>
            </a:r>
            <a:r>
              <a:rPr lang="en-US" sz="1200" dirty="0" err="1">
                <a:latin typeface="Courier New" panose="02070309020205020404" pitchFamily="49" charset="0"/>
                <a:cs typeface="Courier New" panose="02070309020205020404" pitchFamily="49" charset="0"/>
              </a:rPr>
              <a:t>pg</a:t>
            </a:r>
            <a:r>
              <a:rPr lang="en-US" sz="1200" dirty="0">
                <a:latin typeface="Courier New" panose="02070309020205020404" pitchFamily="49" charset="0"/>
                <a:cs typeface="Courier New" panose="02070309020205020404" pitchFamily="49" charset="0"/>
              </a:rPr>
              <a:t>/mL)" )</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log10</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CCdata$NTproBNP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group=</a:t>
            </a:r>
            <a:r>
              <a:rPr lang="en-US" sz="1200" dirty="0" err="1">
                <a:latin typeface="Courier New" panose="02070309020205020404" pitchFamily="49" charset="0"/>
                <a:cs typeface="Courier New" panose="02070309020205020404" pitchFamily="49" charset="0"/>
              </a:rPr>
              <a:t>CCdata$Motiva</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datadensity</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TRUE, </a:t>
            </a:r>
            <a:r>
              <a:rPr lang="en-US" sz="1200" dirty="0" err="1">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="NT-</a:t>
            </a:r>
            <a:r>
              <a:rPr lang="en-US" sz="1200" dirty="0" err="1">
                <a:latin typeface="Courier New" panose="02070309020205020404" pitchFamily="49" charset="0"/>
                <a:cs typeface="Courier New" panose="02070309020205020404" pitchFamily="49" charset="0"/>
              </a:rPr>
              <a:t>proBNP</a:t>
            </a:r>
            <a:r>
              <a:rPr lang="en-US" sz="1200" dirty="0">
                <a:latin typeface="Courier New" panose="02070309020205020404" pitchFamily="49" charset="0"/>
                <a:cs typeface="Courier New" panose="02070309020205020404" pitchFamily="49" charset="0"/>
              </a:rPr>
              <a:t>(log </a:t>
            </a:r>
            <a:r>
              <a:rPr lang="en-US" sz="1200" dirty="0" err="1">
                <a:latin typeface="Courier New" panose="02070309020205020404" pitchFamily="49" charset="0"/>
                <a:cs typeface="Courier New" panose="02070309020205020404" pitchFamily="49" charset="0"/>
              </a:rPr>
              <a:t>pg</a:t>
            </a:r>
            <a:r>
              <a:rPr lang="en-US" sz="1200" dirty="0">
                <a:latin typeface="Courier New" panose="02070309020205020404" pitchFamily="49" charset="0"/>
                <a:cs typeface="Courier New" panose="02070309020205020404" pitchFamily="49" charset="0"/>
              </a:rPr>
              <a:t>/mL)" )</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log10</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CCdata$NTproBNP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group=</a:t>
            </a:r>
            <a:r>
              <a:rPr lang="en-US" sz="1200" dirty="0" err="1">
                <a:latin typeface="Courier New" panose="02070309020205020404" pitchFamily="49" charset="0"/>
                <a:cs typeface="Courier New" panose="02070309020205020404" pitchFamily="49" charset="0"/>
              </a:rPr>
              <a:t>CCdata$Glucose.g</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datadensity</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TRUE, </a:t>
            </a:r>
            <a:r>
              <a:rPr lang="en-US" sz="1200" dirty="0" err="1">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="NT-</a:t>
            </a:r>
            <a:r>
              <a:rPr lang="en-US" sz="1200" dirty="0" err="1">
                <a:latin typeface="Courier New" panose="02070309020205020404" pitchFamily="49" charset="0"/>
                <a:cs typeface="Courier New" panose="02070309020205020404" pitchFamily="49" charset="0"/>
              </a:rPr>
              <a:t>proBNP</a:t>
            </a:r>
            <a:r>
              <a:rPr lang="en-US" sz="1200" dirty="0">
                <a:latin typeface="Courier New" panose="02070309020205020404" pitchFamily="49" charset="0"/>
                <a:cs typeface="Courier New" panose="02070309020205020404" pitchFamily="49" charset="0"/>
              </a:rPr>
              <a:t>(log </a:t>
            </a:r>
            <a:r>
              <a:rPr lang="en-US" sz="1200" dirty="0" err="1">
                <a:latin typeface="Courier New" panose="02070309020205020404" pitchFamily="49" charset="0"/>
                <a:cs typeface="Courier New" panose="02070309020205020404" pitchFamily="49" charset="0"/>
              </a:rPr>
              <a:t>pg</a:t>
            </a:r>
            <a:r>
              <a:rPr lang="en-US" sz="1200" dirty="0">
                <a:latin typeface="Courier New" panose="02070309020205020404" pitchFamily="49" charset="0"/>
                <a:cs typeface="Courier New" panose="02070309020205020404" pitchFamily="49" charset="0"/>
              </a:rPr>
              <a:t>/mL)" )</a:t>
            </a:r>
          </a:p>
          <a:p>
            <a:pPr marL="0" indent="0">
              <a:buNone/>
            </a:pPr>
            <a:r>
              <a:rPr lang="en-US" sz="1200" dirty="0" err="1">
                <a:latin typeface="Courier New" panose="02070309020205020404" pitchFamily="49" charset="0"/>
                <a:cs typeface="Courier New" panose="02070309020205020404" pitchFamily="49" charset="0"/>
              </a:rPr>
              <a:t>plsmo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log10</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CCdata$NTproBNP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CCdata$Dead</a:t>
            </a:r>
            <a:r>
              <a:rPr lang="en-US" sz="1200" dirty="0">
                <a:latin typeface="Courier New" panose="02070309020205020404" pitchFamily="49" charset="0"/>
                <a:cs typeface="Courier New" panose="02070309020205020404" pitchFamily="49" charset="0"/>
              </a:rPr>
              <a:t>, group=</a:t>
            </a:r>
            <a:r>
              <a:rPr lang="en-US" sz="1200" dirty="0" err="1">
                <a:latin typeface="Courier New" panose="02070309020205020404" pitchFamily="49" charset="0"/>
                <a:cs typeface="Courier New" panose="02070309020205020404" pitchFamily="49" charset="0"/>
              </a:rPr>
              <a:t>CCdata$Hemoglobin.g</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datadensity</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TRUE, </a:t>
            </a:r>
            <a:r>
              <a:rPr lang="en-US" sz="1200" dirty="0" err="1">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="P(</a:t>
            </a:r>
            <a:r>
              <a:rPr lang="en-US" sz="1200" dirty="0" err="1">
                <a:latin typeface="Courier New" panose="02070309020205020404" pitchFamily="49" charset="0"/>
                <a:cs typeface="Courier New" panose="02070309020205020404" pitchFamily="49" charset="0"/>
              </a:rPr>
              <a:t>1Y</a:t>
            </a:r>
            <a:r>
              <a:rPr lang="en-US" sz="1200" dirty="0">
                <a:latin typeface="Courier New" panose="02070309020205020404" pitchFamily="49" charset="0"/>
                <a:cs typeface="Courier New" panose="02070309020205020404" pitchFamily="49" charset="0"/>
              </a:rPr>
              <a:t>-Dead)",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="NT-</a:t>
            </a:r>
            <a:r>
              <a:rPr lang="en-US" sz="1200" dirty="0" err="1">
                <a:latin typeface="Courier New" panose="02070309020205020404" pitchFamily="49" charset="0"/>
                <a:cs typeface="Courier New" panose="02070309020205020404" pitchFamily="49" charset="0"/>
              </a:rPr>
              <a:t>proBNP</a:t>
            </a:r>
            <a:r>
              <a:rPr lang="en-US" sz="1200" dirty="0">
                <a:latin typeface="Courier New" panose="02070309020205020404" pitchFamily="49" charset="0"/>
                <a:cs typeface="Courier New" panose="02070309020205020404" pitchFamily="49" charset="0"/>
              </a:rPr>
              <a:t>(log </a:t>
            </a:r>
            <a:r>
              <a:rPr lang="en-US" sz="1200" dirty="0" err="1">
                <a:latin typeface="Courier New" panose="02070309020205020404" pitchFamily="49" charset="0"/>
                <a:cs typeface="Courier New" panose="02070309020205020404" pitchFamily="49" charset="0"/>
              </a:rPr>
              <a:t>pg</a:t>
            </a:r>
            <a:r>
              <a:rPr lang="en-US" sz="1200" dirty="0">
                <a:latin typeface="Courier New" panose="02070309020205020404" pitchFamily="49" charset="0"/>
                <a:cs typeface="Courier New" panose="02070309020205020404" pitchFamily="49" charset="0"/>
              </a:rPr>
              <a:t>/mL)" )</a:t>
            </a:r>
          </a:p>
          <a:p>
            <a:endParaRPr lang="en-US" dirty="0"/>
          </a:p>
          <a:p>
            <a:pPr marL="0" lvl="0" indent="0">
              <a:buNone/>
            </a:pPr>
            <a:r>
              <a:rPr lang="en-US" dirty="0"/>
              <a:t>Findings (see next slide):</a:t>
            </a:r>
          </a:p>
          <a:p>
            <a:pPr lvl="0"/>
            <a:r>
              <a:rPr lang="en-US" dirty="0" smtClean="0"/>
              <a:t>Very high Creatinine </a:t>
            </a:r>
            <a:r>
              <a:rPr lang="en-US" dirty="0"/>
              <a:t>(&gt; 2 mg/</a:t>
            </a:r>
            <a:r>
              <a:rPr lang="en-US" dirty="0" err="1"/>
              <a:t>dL</a:t>
            </a:r>
            <a:r>
              <a:rPr lang="en-US" dirty="0"/>
              <a:t>) </a:t>
            </a:r>
            <a:r>
              <a:rPr lang="en-US" dirty="0" smtClean="0"/>
              <a:t>worsens prospect of patient with high NT-</a:t>
            </a:r>
            <a:r>
              <a:rPr lang="en-US" dirty="0" err="1" smtClean="0"/>
              <a:t>proBNP</a:t>
            </a:r>
            <a:endParaRPr lang="en-US" dirty="0" smtClean="0"/>
          </a:p>
          <a:p>
            <a:pPr lvl="0"/>
            <a:r>
              <a:rPr lang="en-US" dirty="0" smtClean="0"/>
              <a:t>Telehealth (Motiva) has beneficial impact for patients with high NT-</a:t>
            </a:r>
            <a:r>
              <a:rPr lang="en-US" dirty="0" err="1" smtClean="0"/>
              <a:t>proBNP</a:t>
            </a:r>
            <a:endParaRPr lang="en-US" dirty="0" smtClean="0"/>
          </a:p>
          <a:p>
            <a:pPr lvl="0"/>
            <a:r>
              <a:rPr lang="en-US" dirty="0" smtClean="0"/>
              <a:t>High Glucose and Low Hemoglobin has impact</a:t>
            </a:r>
          </a:p>
          <a:p>
            <a:pPr lvl="0"/>
            <a:endParaRPr lang="nl-NL" dirty="0"/>
          </a:p>
        </p:txBody>
      </p:sp>
    </p:spTree>
    <p:extLst>
      <p:ext uri="{BB962C8B-B14F-4D97-AF65-F5344CB8AC3E}">
        <p14:creationId xmlns:p14="http://schemas.microsoft.com/office/powerpoint/2010/main" val="892774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117566"/>
            <a:ext cx="7315199" cy="6479504"/>
          </a:xfrm>
          <a:prstGeom prst="rect">
            <a:avLst/>
          </a:prstGeom>
        </p:spPr>
      </p:pic>
    </p:spTree>
    <p:extLst>
      <p:ext uri="{BB962C8B-B14F-4D97-AF65-F5344CB8AC3E}">
        <p14:creationId xmlns:p14="http://schemas.microsoft.com/office/powerpoint/2010/main" val="29143975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Linear </a:t>
            </a:r>
            <a:r>
              <a:rPr lang="en-US" dirty="0" smtClean="0"/>
              <a:t>Regression - R code</a:t>
            </a:r>
            <a:endParaRPr lang="en-US" dirty="0"/>
          </a:p>
        </p:txBody>
      </p:sp>
      <p:sp>
        <p:nvSpPr>
          <p:cNvPr id="4" name="Content Placeholder 3"/>
          <p:cNvSpPr>
            <a:spLocks noGrp="1"/>
          </p:cNvSpPr>
          <p:nvPr>
            <p:ph sz="quarter" idx="13"/>
          </p:nvPr>
        </p:nvSpPr>
        <p:spPr/>
        <p:txBody>
          <a:bodyPr/>
          <a:lstStyle/>
          <a:p>
            <a:pPr marL="0" indent="0">
              <a:buNone/>
            </a:pP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use (natural) log scale to enforce linearity</a:t>
            </a:r>
            <a:endParaRPr lang="en-US"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plot (log(weight) ~ log(length), data = alligator,</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xlab</a:t>
            </a:r>
            <a:r>
              <a:rPr lang="en-US" sz="1100" dirty="0">
                <a:latin typeface="Courier New" pitchFamily="49" charset="0"/>
                <a:cs typeface="Courier New" pitchFamily="49" charset="0"/>
              </a:rPr>
              <a:t> = "Snout vent length (cm) in natural log scale",</a:t>
            </a:r>
          </a:p>
          <a:p>
            <a:pPr marL="0" indent="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ylab</a:t>
            </a:r>
            <a:r>
              <a:rPr lang="en-US" sz="1100" dirty="0">
                <a:latin typeface="Courier New" pitchFamily="49" charset="0"/>
                <a:cs typeface="Courier New" pitchFamily="49" charset="0"/>
              </a:rPr>
              <a:t> = "Weight (gr) in natural log scale",</a:t>
            </a:r>
          </a:p>
          <a:p>
            <a:pPr marL="0" indent="0">
              <a:buNone/>
            </a:pPr>
            <a:r>
              <a:rPr lang="en-US" sz="1100" dirty="0">
                <a:latin typeface="Courier New" pitchFamily="49" charset="0"/>
                <a:cs typeface="Courier New" pitchFamily="49" charset="0"/>
              </a:rPr>
              <a:t>  main = "Alligators in Central Florida"</a:t>
            </a:r>
          </a:p>
          <a:p>
            <a:pPr marL="0" indent="0">
              <a:buNone/>
            </a:pPr>
            <a:r>
              <a:rPr lang="en-US" sz="1100" dirty="0">
                <a:latin typeface="Courier New" pitchFamily="49" charset="0"/>
                <a:cs typeface="Courier New" pitchFamily="49" charset="0"/>
              </a:rPr>
              <a:t>)</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21056063"/>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Modelling - Multivariate</a:t>
            </a:r>
            <a:endParaRPr lang="nl-NL" dirty="0"/>
          </a:p>
        </p:txBody>
      </p:sp>
      <p:sp>
        <p:nvSpPr>
          <p:cNvPr id="3" name="Text Placeholder 2"/>
          <p:cNvSpPr>
            <a:spLocks noGrp="1"/>
          </p:cNvSpPr>
          <p:nvPr>
            <p:ph type="body" sz="quarter" idx="13"/>
          </p:nvPr>
        </p:nvSpPr>
        <p:spPr/>
        <p:txBody>
          <a:bodyPr/>
          <a:lstStyle/>
          <a:p>
            <a:r>
              <a:rPr lang="en-US" dirty="0" smtClean="0"/>
              <a:t>Arriving at the final risk model using </a:t>
            </a:r>
            <a:r>
              <a:rPr lang="en-US" dirty="0" err="1" smtClean="0">
                <a:latin typeface="Courier New" panose="02070309020205020404" pitchFamily="49" charset="0"/>
                <a:cs typeface="Courier New" panose="02070309020205020404" pitchFamily="49" charset="0"/>
              </a:rPr>
              <a:t>glm</a:t>
            </a:r>
            <a:r>
              <a:rPr lang="en-US" dirty="0" smtClean="0"/>
              <a:t> in </a:t>
            </a:r>
            <a:r>
              <a:rPr lang="en-US" dirty="0" smtClean="0">
                <a:latin typeface="Courier New" panose="02070309020205020404" pitchFamily="49" charset="0"/>
                <a:cs typeface="Courier New" panose="02070309020205020404" pitchFamily="49" charset="0"/>
              </a:rPr>
              <a:t>R</a:t>
            </a:r>
          </a:p>
          <a:p>
            <a:endParaRPr lang="en-US" dirty="0">
              <a:latin typeface="Courier New" panose="02070309020205020404" pitchFamily="49" charset="0"/>
              <a:cs typeface="Courier New" panose="02070309020205020404" pitchFamily="49" charset="0"/>
            </a:endParaRPr>
          </a:p>
          <a:p>
            <a:pPr marL="0" indent="0">
              <a:buNone/>
            </a:pPr>
            <a:r>
              <a:rPr lang="nl-NL" sz="1200" dirty="0">
                <a:latin typeface="Courier New" panose="02070309020205020404" pitchFamily="49" charset="0"/>
                <a:cs typeface="Courier New" panose="02070309020205020404" pitchFamily="49" charset="0"/>
              </a:rPr>
              <a:t>fit &lt;- glm( Dead ~ Age + Gender + (BMI &gt;= 30.0) + SysBP + </a:t>
            </a:r>
            <a:endParaRPr lang="nl-NL" sz="1200" dirty="0" smtClean="0">
              <a:latin typeface="Courier New" panose="02070309020205020404" pitchFamily="49" charset="0"/>
              <a:cs typeface="Courier New" panose="02070309020205020404" pitchFamily="49" charset="0"/>
            </a:endParaRPr>
          </a:p>
          <a:p>
            <a:pPr marL="0" indent="0">
              <a:buNone/>
            </a:pPr>
            <a:r>
              <a:rPr lang="nl-NL" sz="1200" dirty="0">
                <a:latin typeface="Courier New" panose="02070309020205020404" pitchFamily="49" charset="0"/>
                <a:cs typeface="Courier New" panose="02070309020205020404" pitchFamily="49" charset="0"/>
              </a:rPr>
              <a:t> </a:t>
            </a:r>
            <a:r>
              <a:rPr lang="nl-NL" sz="1200" dirty="0" smtClean="0">
                <a:latin typeface="Courier New" panose="02070309020205020404" pitchFamily="49" charset="0"/>
                <a:cs typeface="Courier New" panose="02070309020205020404" pitchFamily="49" charset="0"/>
              </a:rPr>
              <a:t>                 (</a:t>
            </a:r>
            <a:r>
              <a:rPr lang="nl-NL" sz="1200" dirty="0">
                <a:latin typeface="Courier New" panose="02070309020205020404" pitchFamily="49" charset="0"/>
                <a:cs typeface="Courier New" panose="02070309020205020404" pitchFamily="49" charset="0"/>
              </a:rPr>
              <a:t>Pulse &gt;= 80.0) + </a:t>
            </a:r>
            <a:r>
              <a:rPr lang="nl-NL" sz="1200" dirty="0" smtClean="0">
                <a:latin typeface="Courier New" panose="02070309020205020404" pitchFamily="49" charset="0"/>
                <a:cs typeface="Courier New" panose="02070309020205020404" pitchFamily="49" charset="0"/>
              </a:rPr>
              <a:t>log10(NTproBNP</a:t>
            </a:r>
            <a:r>
              <a:rPr lang="nl-NL" sz="1200" dirty="0">
                <a:latin typeface="Courier New" panose="02070309020205020404" pitchFamily="49" charset="0"/>
                <a:cs typeface="Courier New" panose="02070309020205020404" pitchFamily="49" charset="0"/>
              </a:rPr>
              <a:t>) + </a:t>
            </a:r>
            <a:endParaRPr lang="nl-NL" sz="1200" dirty="0" smtClean="0">
              <a:latin typeface="Courier New" panose="02070309020205020404" pitchFamily="49" charset="0"/>
              <a:cs typeface="Courier New" panose="02070309020205020404" pitchFamily="49" charset="0"/>
            </a:endParaRPr>
          </a:p>
          <a:p>
            <a:pPr marL="0" indent="0">
              <a:buNone/>
            </a:pPr>
            <a:r>
              <a:rPr lang="nl-NL" sz="1200" dirty="0">
                <a:latin typeface="Courier New" panose="02070309020205020404" pitchFamily="49" charset="0"/>
                <a:cs typeface="Courier New" panose="02070309020205020404" pitchFamily="49" charset="0"/>
              </a:rPr>
              <a:t> </a:t>
            </a:r>
            <a:r>
              <a:rPr lang="nl-NL" sz="1200" dirty="0" smtClean="0">
                <a:latin typeface="Courier New" panose="02070309020205020404" pitchFamily="49" charset="0"/>
                <a:cs typeface="Courier New" panose="02070309020205020404" pitchFamily="49" charset="0"/>
              </a:rPr>
              <a:t>                 (</a:t>
            </a:r>
            <a:r>
              <a:rPr lang="nl-NL" sz="1200" dirty="0">
                <a:latin typeface="Courier New" panose="02070309020205020404" pitchFamily="49" charset="0"/>
                <a:cs typeface="Courier New" panose="02070309020205020404" pitchFamily="49" charset="0"/>
              </a:rPr>
              <a:t>Creatinine &gt;= 2.0) + (Hemoglobin </a:t>
            </a:r>
            <a:r>
              <a:rPr lang="nl-NL" sz="1200" dirty="0" smtClean="0">
                <a:latin typeface="Courier New" panose="02070309020205020404" pitchFamily="49" charset="0"/>
                <a:cs typeface="Courier New" panose="02070309020205020404" pitchFamily="49" charset="0"/>
              </a:rPr>
              <a:t>&lt; 12.0) </a:t>
            </a:r>
            <a:r>
              <a:rPr lang="nl-NL" sz="1200" dirty="0">
                <a:latin typeface="Courier New" panose="02070309020205020404" pitchFamily="49" charset="0"/>
                <a:cs typeface="Courier New" panose="02070309020205020404" pitchFamily="49" charset="0"/>
              </a:rPr>
              <a:t>+ </a:t>
            </a:r>
          </a:p>
          <a:p>
            <a:pPr marL="0" indent="0">
              <a:buNone/>
            </a:pPr>
            <a:r>
              <a:rPr lang="nl-NL" sz="1200" dirty="0">
                <a:latin typeface="Courier New" panose="02070309020205020404" pitchFamily="49" charset="0"/>
                <a:cs typeface="Courier New" panose="02070309020205020404" pitchFamily="49" charset="0"/>
              </a:rPr>
              <a:t>                  </a:t>
            </a:r>
            <a:r>
              <a:rPr lang="nl-NL" sz="1200" dirty="0" smtClean="0">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Glucose &gt;= 8.0) + (QoL == 0) + Motiva, </a:t>
            </a:r>
            <a:endParaRPr lang="nl-NL" sz="1200" dirty="0" smtClean="0">
              <a:latin typeface="Courier New" panose="02070309020205020404" pitchFamily="49" charset="0"/>
              <a:cs typeface="Courier New" panose="02070309020205020404" pitchFamily="49" charset="0"/>
            </a:endParaRPr>
          </a:p>
          <a:p>
            <a:pPr marL="0" indent="0">
              <a:buNone/>
            </a:pPr>
            <a:r>
              <a:rPr lang="nl-NL" sz="1200" dirty="0">
                <a:latin typeface="Courier New" panose="02070309020205020404" pitchFamily="49" charset="0"/>
                <a:cs typeface="Courier New" panose="02070309020205020404" pitchFamily="49" charset="0"/>
              </a:rPr>
              <a:t> </a:t>
            </a:r>
            <a:r>
              <a:rPr lang="nl-NL" sz="1200" dirty="0" smtClean="0">
                <a:latin typeface="Courier New" panose="02070309020205020404" pitchFamily="49" charset="0"/>
                <a:cs typeface="Courier New" panose="02070309020205020404" pitchFamily="49" charset="0"/>
              </a:rPr>
              <a:t>                  family=binomial</a:t>
            </a:r>
            <a:r>
              <a:rPr lang="nl-NL" sz="1200" dirty="0">
                <a:latin typeface="Courier New" panose="02070309020205020404" pitchFamily="49" charset="0"/>
                <a:cs typeface="Courier New" panose="02070309020205020404" pitchFamily="49" charset="0"/>
              </a:rPr>
              <a:t>("logit"), data = CCdata </a:t>
            </a:r>
            <a:r>
              <a:rPr lang="nl-NL" sz="1200" dirty="0" smtClean="0">
                <a:latin typeface="Courier New" panose="02070309020205020404" pitchFamily="49" charset="0"/>
                <a:cs typeface="Courier New" panose="02070309020205020404" pitchFamily="49" charset="0"/>
              </a:rPr>
              <a:t>)</a:t>
            </a:r>
          </a:p>
          <a:p>
            <a:pPr marL="0" indent="0">
              <a:buNone/>
            </a:pPr>
            <a:r>
              <a:rPr lang="nl-NL" sz="1200" dirty="0">
                <a:latin typeface="Courier New" panose="02070309020205020404" pitchFamily="49" charset="0"/>
                <a:cs typeface="Courier New" panose="02070309020205020404" pitchFamily="49" charset="0"/>
              </a:rPr>
              <a:t>summary ( fit )</a:t>
            </a:r>
          </a:p>
          <a:p>
            <a:pPr marL="0" indent="0">
              <a:buNone/>
            </a:pPr>
            <a:r>
              <a:rPr lang="nl-NL" sz="1200" dirty="0">
                <a:latin typeface="Courier New" panose="02070309020205020404" pitchFamily="49" charset="0"/>
                <a:cs typeface="Courier New" panose="02070309020205020404" pitchFamily="49" charset="0"/>
              </a:rPr>
              <a:t># display regression coefficients - Beta</a:t>
            </a:r>
          </a:p>
          <a:p>
            <a:pPr marL="0" indent="0">
              <a:buNone/>
            </a:pPr>
            <a:r>
              <a:rPr lang="nl-NL" sz="1200" dirty="0">
                <a:latin typeface="Courier New" panose="02070309020205020404" pitchFamily="49" charset="0"/>
                <a:cs typeface="Courier New" panose="02070309020205020404" pitchFamily="49" charset="0"/>
              </a:rPr>
              <a:t>coefficients ( fit )</a:t>
            </a:r>
          </a:p>
          <a:p>
            <a:pPr marL="0" indent="0">
              <a:buNone/>
            </a:pPr>
            <a:r>
              <a:rPr lang="nl-NL" sz="1200" dirty="0">
                <a:latin typeface="Courier New" panose="02070309020205020404" pitchFamily="49" charset="0"/>
                <a:cs typeface="Courier New" panose="02070309020205020404" pitchFamily="49" charset="0"/>
              </a:rPr>
              <a:t># display odds ratios</a:t>
            </a:r>
          </a:p>
          <a:p>
            <a:pPr marL="0" indent="0">
              <a:buNone/>
            </a:pPr>
            <a:r>
              <a:rPr lang="nl-NL" sz="1200" dirty="0">
                <a:latin typeface="Courier New" panose="02070309020205020404" pitchFamily="49" charset="0"/>
                <a:cs typeface="Courier New" panose="02070309020205020404" pitchFamily="49" charset="0"/>
              </a:rPr>
              <a:t>exp(coefficients (fit</a:t>
            </a:r>
            <a:r>
              <a:rPr lang="nl-NL" sz="1200" dirty="0" smtClean="0">
                <a:latin typeface="Courier New" panose="02070309020205020404" pitchFamily="49" charset="0"/>
                <a:cs typeface="Courier New" panose="02070309020205020404" pitchFamily="49" charset="0"/>
              </a:rPr>
              <a:t>))</a:t>
            </a:r>
            <a:endParaRPr lang="en-US" dirty="0"/>
          </a:p>
          <a:p>
            <a:pPr marL="0" indent="0">
              <a:buNone/>
            </a:pPr>
            <a:endParaRPr lang="en-US" sz="1200" dirty="0" smtClean="0">
              <a:latin typeface="Courier New" panose="02070309020205020404" pitchFamily="49" charset="0"/>
              <a:cs typeface="Courier New" panose="02070309020205020404" pitchFamily="49" charset="0"/>
            </a:endParaRPr>
          </a:p>
          <a:p>
            <a:r>
              <a:rPr lang="en-US" sz="1600" dirty="0"/>
              <a:t>BMI </a:t>
            </a:r>
            <a:r>
              <a:rPr lang="en-US" sz="1600" dirty="0"/>
              <a:t>&gt;= 30 means Obese </a:t>
            </a:r>
            <a:r>
              <a:rPr lang="en-US" sz="1600" dirty="0" smtClean="0"/>
              <a:t>(</a:t>
            </a:r>
            <a:r>
              <a:rPr lang="en-US" sz="1600" dirty="0"/>
              <a:t>Normal range: 18.5 - 25)</a:t>
            </a:r>
          </a:p>
          <a:p>
            <a:r>
              <a:rPr lang="en-US" sz="1600" dirty="0"/>
              <a:t>Pulse </a:t>
            </a:r>
            <a:r>
              <a:rPr lang="en-US" sz="1600" dirty="0"/>
              <a:t>&gt;= 80 bpm </a:t>
            </a:r>
            <a:r>
              <a:rPr lang="en-US" sz="1600" dirty="0" smtClean="0"/>
              <a:t>refers </a:t>
            </a:r>
            <a:r>
              <a:rPr lang="en-US" sz="1600" dirty="0"/>
              <a:t>to heart palpitations, </a:t>
            </a:r>
            <a:r>
              <a:rPr lang="en-US" sz="1600" dirty="0"/>
              <a:t>which </a:t>
            </a:r>
            <a:r>
              <a:rPr lang="en-US" sz="1600" dirty="0"/>
              <a:t>feel like the heart is racing or </a:t>
            </a:r>
            <a:r>
              <a:rPr lang="en-US" sz="1600" dirty="0"/>
              <a:t>throbbing to </a:t>
            </a:r>
            <a:r>
              <a:rPr lang="en-US" sz="1600" dirty="0"/>
              <a:t>"make up for" the loss in pumping </a:t>
            </a:r>
            <a:r>
              <a:rPr lang="en-US" sz="1600" dirty="0"/>
              <a:t>capacity</a:t>
            </a:r>
            <a:endParaRPr lang="en-US" sz="1600" dirty="0"/>
          </a:p>
          <a:p>
            <a:r>
              <a:rPr lang="en-US" sz="1600" dirty="0"/>
              <a:t>Creatinine </a:t>
            </a:r>
            <a:r>
              <a:rPr lang="en-US" sz="1600" dirty="0"/>
              <a:t>&gt;= 2.0 refers to the filtering of the kidney is deficient (kidney failure)</a:t>
            </a:r>
          </a:p>
          <a:p>
            <a:r>
              <a:rPr lang="en-US" sz="1600" dirty="0"/>
              <a:t>Hemoglobin </a:t>
            </a:r>
            <a:r>
              <a:rPr lang="en-US" sz="1600" dirty="0" smtClean="0"/>
              <a:t>&lt; </a:t>
            </a:r>
            <a:r>
              <a:rPr lang="en-US" sz="1600" dirty="0"/>
              <a:t>12 refers to anemia. </a:t>
            </a:r>
            <a:r>
              <a:rPr lang="en-US" sz="1600" dirty="0"/>
              <a:t>Reference ranges for men and women after middle age </a:t>
            </a:r>
          </a:p>
          <a:p>
            <a:r>
              <a:rPr lang="en-US" sz="1600" dirty="0"/>
              <a:t>are </a:t>
            </a:r>
            <a:r>
              <a:rPr lang="en-US" sz="1600" dirty="0"/>
              <a:t>12.4-14.9 g/</a:t>
            </a:r>
            <a:r>
              <a:rPr lang="en-US" sz="1600" dirty="0" err="1"/>
              <a:t>dL</a:t>
            </a:r>
            <a:r>
              <a:rPr lang="en-US" sz="1600" dirty="0"/>
              <a:t> and 11.7-13.8 g/</a:t>
            </a:r>
            <a:r>
              <a:rPr lang="en-US" sz="1600" dirty="0" err="1"/>
              <a:t>dL</a:t>
            </a:r>
            <a:endParaRPr lang="en-US" sz="1600" dirty="0"/>
          </a:p>
          <a:p>
            <a:r>
              <a:rPr lang="en-US" sz="1600" dirty="0"/>
              <a:t>Glucose </a:t>
            </a:r>
            <a:r>
              <a:rPr lang="en-US" sz="1600" dirty="0"/>
              <a:t>&gt;= 8.0 refers to high glucose (pre-)diabetes. </a:t>
            </a:r>
            <a:r>
              <a:rPr lang="en-US" sz="1600" dirty="0"/>
              <a:t>Reference </a:t>
            </a:r>
            <a:r>
              <a:rPr lang="en-US" sz="1600" dirty="0"/>
              <a:t>range fasting glucose level is 3.6 - 5.8 </a:t>
            </a:r>
            <a:r>
              <a:rPr lang="en-US" sz="1600" dirty="0" err="1"/>
              <a:t>mmol</a:t>
            </a:r>
            <a:r>
              <a:rPr lang="en-US" sz="1600" dirty="0"/>
              <a:t>/L</a:t>
            </a:r>
            <a:endParaRPr lang="nl-NL" sz="1600" dirty="0"/>
          </a:p>
          <a:p>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06667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Modeling - Multivariate</a:t>
            </a:r>
            <a:endParaRPr lang="nl-NL" dirty="0"/>
          </a:p>
        </p:txBody>
      </p:sp>
      <p:sp>
        <p:nvSpPr>
          <p:cNvPr id="3" name="Text Placeholder 2"/>
          <p:cNvSpPr>
            <a:spLocks noGrp="1"/>
          </p:cNvSpPr>
          <p:nvPr>
            <p:ph type="body" sz="quarter" idx="13"/>
          </p:nvPr>
        </p:nvSpPr>
        <p:spPr/>
        <p:txBody>
          <a:bodyPr/>
          <a:lstStyle/>
          <a:p>
            <a:endParaRPr lang="nl-NL"/>
          </a:p>
        </p:txBody>
      </p:sp>
      <p:graphicFrame>
        <p:nvGraphicFramePr>
          <p:cNvPr id="4" name="Content Placeholder 4"/>
          <p:cNvGraphicFramePr>
            <a:graphicFrameLocks/>
          </p:cNvGraphicFramePr>
          <p:nvPr>
            <p:extLst>
              <p:ext uri="{D42A27DB-BD31-4B8C-83A1-F6EECF244321}">
                <p14:modId xmlns:p14="http://schemas.microsoft.com/office/powerpoint/2010/main" val="2090442885"/>
              </p:ext>
            </p:extLst>
          </p:nvPr>
        </p:nvGraphicFramePr>
        <p:xfrm>
          <a:off x="209006" y="1525011"/>
          <a:ext cx="8687343" cy="4820920"/>
        </p:xfrm>
        <a:graphic>
          <a:graphicData uri="http://schemas.openxmlformats.org/drawingml/2006/table">
            <a:tbl>
              <a:tblPr firstRow="1" bandRow="1">
                <a:tableStyleId>{793D81CF-94F2-401A-BA57-92F5A7B2D0C5}</a:tableStyleId>
              </a:tblPr>
              <a:tblGrid>
                <a:gridCol w="3976773"/>
                <a:gridCol w="1526746"/>
                <a:gridCol w="1492048"/>
                <a:gridCol w="1691776"/>
              </a:tblGrid>
              <a:tr h="370840">
                <a:tc>
                  <a:txBody>
                    <a:bodyPr/>
                    <a:lstStyle/>
                    <a:p>
                      <a:pPr algn="ctr"/>
                      <a:r>
                        <a:rPr lang="en-US" dirty="0" smtClean="0"/>
                        <a:t>predictor</a:t>
                      </a:r>
                      <a:endParaRPr lang="en-US" dirty="0"/>
                    </a:p>
                  </a:txBody>
                  <a:tcPr/>
                </a:tc>
                <a:tc>
                  <a:txBody>
                    <a:bodyPr/>
                    <a:lstStyle/>
                    <a:p>
                      <a:pPr algn="ctr"/>
                      <a:r>
                        <a:rPr lang="en-US" dirty="0" smtClean="0"/>
                        <a:t>coefficient</a:t>
                      </a:r>
                      <a:endParaRPr lang="en-US" dirty="0"/>
                    </a:p>
                  </a:txBody>
                  <a:tcPr/>
                </a:tc>
                <a:tc>
                  <a:txBody>
                    <a:bodyPr/>
                    <a:lstStyle/>
                    <a:p>
                      <a:pPr algn="ctr"/>
                      <a:r>
                        <a:rPr lang="en-US" dirty="0" smtClean="0"/>
                        <a:t>odds ratio</a:t>
                      </a:r>
                      <a:endParaRPr lang="en-US" dirty="0"/>
                    </a:p>
                  </a:txBody>
                  <a:tcPr/>
                </a:tc>
                <a:tc>
                  <a:txBody>
                    <a:bodyPr/>
                    <a:lstStyle/>
                    <a:p>
                      <a:pPr algn="ctr"/>
                      <a:r>
                        <a:rPr lang="en-US" dirty="0" smtClean="0"/>
                        <a:t>comment</a:t>
                      </a:r>
                      <a:endParaRPr lang="en-US" dirty="0"/>
                    </a:p>
                  </a:txBody>
                  <a:tcPr/>
                </a:tc>
              </a:tr>
              <a:tr h="370840">
                <a:tc>
                  <a:txBody>
                    <a:bodyPr/>
                    <a:lstStyle/>
                    <a:p>
                      <a:pPr algn="ctr"/>
                      <a:r>
                        <a:rPr lang="en-US" sz="1600" dirty="0" smtClean="0"/>
                        <a:t>(intercept)</a:t>
                      </a:r>
                      <a:endParaRPr lang="en-US" sz="1600" dirty="0"/>
                    </a:p>
                  </a:txBody>
                  <a:tcPr/>
                </a:tc>
                <a:tc>
                  <a:txBody>
                    <a:bodyPr/>
                    <a:lstStyle/>
                    <a:p>
                      <a:pPr algn="ctr"/>
                      <a:r>
                        <a:rPr lang="en-US" dirty="0" smtClean="0"/>
                        <a:t>-5.08</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sz="1600" dirty="0" smtClean="0"/>
                        <a:t>Age</a:t>
                      </a:r>
                      <a:endParaRPr lang="en-US" sz="1600" dirty="0"/>
                    </a:p>
                  </a:txBody>
                  <a:tcPr/>
                </a:tc>
                <a:tc>
                  <a:txBody>
                    <a:bodyPr/>
                    <a:lstStyle/>
                    <a:p>
                      <a:pPr algn="ctr"/>
                      <a:r>
                        <a:rPr lang="en-US" dirty="0" smtClean="0"/>
                        <a:t>0.015</a:t>
                      </a:r>
                      <a:endParaRPr lang="en-US" dirty="0"/>
                    </a:p>
                  </a:txBody>
                  <a:tcPr/>
                </a:tc>
                <a:tc>
                  <a:txBody>
                    <a:bodyPr/>
                    <a:lstStyle/>
                    <a:p>
                      <a:pPr algn="ctr"/>
                      <a:r>
                        <a:rPr lang="en-US" dirty="0" smtClean="0"/>
                        <a:t>1.20</a:t>
                      </a:r>
                      <a:endParaRPr lang="en-US" dirty="0"/>
                    </a:p>
                  </a:txBody>
                  <a:tcPr/>
                </a:tc>
                <a:tc>
                  <a:txBody>
                    <a:bodyPr/>
                    <a:lstStyle/>
                    <a:p>
                      <a:pPr algn="ctr"/>
                      <a:r>
                        <a:rPr lang="en-US" dirty="0" smtClean="0"/>
                        <a:t>per decade</a:t>
                      </a:r>
                      <a:endParaRPr lang="en-US" dirty="0"/>
                    </a:p>
                  </a:txBody>
                  <a:tcPr/>
                </a:tc>
              </a:tr>
              <a:tr h="370840">
                <a:tc>
                  <a:txBody>
                    <a:bodyPr/>
                    <a:lstStyle/>
                    <a:p>
                      <a:pPr algn="ctr"/>
                      <a:r>
                        <a:rPr lang="en-US" sz="1600" dirty="0" smtClean="0"/>
                        <a:t>Male</a:t>
                      </a:r>
                      <a:endParaRPr lang="en-US" sz="1600" dirty="0"/>
                    </a:p>
                  </a:txBody>
                  <a:tcPr/>
                </a:tc>
                <a:tc>
                  <a:txBody>
                    <a:bodyPr/>
                    <a:lstStyle/>
                    <a:p>
                      <a:pPr algn="ctr"/>
                      <a:r>
                        <a:rPr lang="en-US" dirty="0" smtClean="0"/>
                        <a:t>-</a:t>
                      </a:r>
                      <a:r>
                        <a:rPr lang="en-US" dirty="0" smtClean="0"/>
                        <a:t>0.29</a:t>
                      </a:r>
                      <a:endParaRPr lang="en-US" dirty="0"/>
                    </a:p>
                  </a:txBody>
                  <a:tcPr/>
                </a:tc>
                <a:tc>
                  <a:txBody>
                    <a:bodyPr/>
                    <a:lstStyle/>
                    <a:p>
                      <a:pPr algn="ctr"/>
                      <a:r>
                        <a:rPr lang="en-US" dirty="0" smtClean="0"/>
                        <a:t>0.75</a:t>
                      </a:r>
                      <a:endParaRPr lang="en-US" dirty="0"/>
                    </a:p>
                  </a:txBody>
                  <a:tcPr/>
                </a:tc>
                <a:tc>
                  <a:txBody>
                    <a:bodyPr/>
                    <a:lstStyle/>
                    <a:p>
                      <a:pPr algn="ctr"/>
                      <a:endParaRPr lang="en-US" dirty="0"/>
                    </a:p>
                  </a:txBody>
                  <a:tcPr/>
                </a:tc>
              </a:tr>
              <a:tr h="370840">
                <a:tc>
                  <a:txBody>
                    <a:bodyPr/>
                    <a:lstStyle/>
                    <a:p>
                      <a:pPr algn="ctr"/>
                      <a:r>
                        <a:rPr lang="en-US" sz="1600" dirty="0" err="1" smtClean="0"/>
                        <a:t>SysBP</a:t>
                      </a:r>
                      <a:r>
                        <a:rPr lang="en-US" sz="1600" dirty="0" smtClean="0"/>
                        <a:t> (blood pressure)</a:t>
                      </a:r>
                      <a:endParaRPr lang="en-US" sz="1600" dirty="0"/>
                    </a:p>
                  </a:txBody>
                  <a:tcPr/>
                </a:tc>
                <a:tc>
                  <a:txBody>
                    <a:bodyPr/>
                    <a:lstStyle/>
                    <a:p>
                      <a:pPr algn="ctr"/>
                      <a:r>
                        <a:rPr lang="en-US" dirty="0" smtClean="0"/>
                        <a:t>-0.015</a:t>
                      </a:r>
                      <a:endParaRPr lang="en-US" dirty="0"/>
                    </a:p>
                  </a:txBody>
                  <a:tcPr/>
                </a:tc>
                <a:tc>
                  <a:txBody>
                    <a:bodyPr/>
                    <a:lstStyle/>
                    <a:p>
                      <a:pPr algn="ctr"/>
                      <a:r>
                        <a:rPr lang="en-US" dirty="0" smtClean="0"/>
                        <a:t>0.86</a:t>
                      </a:r>
                      <a:endParaRPr lang="en-US" dirty="0"/>
                    </a:p>
                  </a:txBody>
                  <a:tcPr/>
                </a:tc>
                <a:tc>
                  <a:txBody>
                    <a:bodyPr/>
                    <a:lstStyle/>
                    <a:p>
                      <a:pPr algn="ctr"/>
                      <a:r>
                        <a:rPr lang="en-US" dirty="0" smtClean="0"/>
                        <a:t>per 10 mmHg</a:t>
                      </a:r>
                      <a:endParaRPr lang="en-US" dirty="0"/>
                    </a:p>
                  </a:txBody>
                  <a:tcPr/>
                </a:tc>
              </a:tr>
              <a:tr h="370840">
                <a:tc>
                  <a:txBody>
                    <a:bodyPr/>
                    <a:lstStyle/>
                    <a:p>
                      <a:pPr algn="ctr"/>
                      <a:r>
                        <a:rPr lang="en-US" sz="1600" dirty="0" smtClean="0"/>
                        <a:t>Obese</a:t>
                      </a:r>
                      <a:r>
                        <a:rPr lang="en-US" sz="1600" baseline="0" dirty="0" smtClean="0"/>
                        <a:t> (BMI ≥ 30 cm/kg2)</a:t>
                      </a:r>
                      <a:endParaRPr lang="en-US" sz="1600" dirty="0"/>
                    </a:p>
                  </a:txBody>
                  <a:tcPr/>
                </a:tc>
                <a:tc>
                  <a:txBody>
                    <a:bodyPr/>
                    <a:lstStyle/>
                    <a:p>
                      <a:pPr algn="ctr"/>
                      <a:r>
                        <a:rPr lang="en-US" dirty="0" smtClean="0"/>
                        <a:t>-0.25</a:t>
                      </a:r>
                      <a:endParaRPr lang="en-US" dirty="0"/>
                    </a:p>
                  </a:txBody>
                  <a:tcPr/>
                </a:tc>
                <a:tc>
                  <a:txBody>
                    <a:bodyPr/>
                    <a:lstStyle/>
                    <a:p>
                      <a:pPr algn="ctr"/>
                      <a:r>
                        <a:rPr lang="en-US" dirty="0" smtClean="0"/>
                        <a:t>0.78</a:t>
                      </a:r>
                      <a:endParaRPr lang="en-US" dirty="0"/>
                    </a:p>
                  </a:txBody>
                  <a:tcPr/>
                </a:tc>
                <a:tc>
                  <a:txBody>
                    <a:bodyPr/>
                    <a:lstStyle/>
                    <a:p>
                      <a:pPr algn="ctr"/>
                      <a:endParaRPr lang="en-US" dirty="0"/>
                    </a:p>
                  </a:txBody>
                  <a:tcPr/>
                </a:tc>
              </a:tr>
              <a:tr h="370840">
                <a:tc>
                  <a:txBody>
                    <a:bodyPr/>
                    <a:lstStyle/>
                    <a:p>
                      <a:pPr algn="ctr"/>
                      <a:r>
                        <a:rPr lang="en-US" sz="1600" dirty="0" smtClean="0"/>
                        <a:t>Tachycardia</a:t>
                      </a:r>
                      <a:r>
                        <a:rPr lang="en-US" sz="1600" baseline="0" dirty="0" smtClean="0"/>
                        <a:t> (HR ≥  80 </a:t>
                      </a:r>
                      <a:r>
                        <a:rPr lang="en-US" sz="1600" baseline="0" dirty="0" err="1" smtClean="0"/>
                        <a:t>bpm</a:t>
                      </a:r>
                      <a:r>
                        <a:rPr lang="en-US" sz="1600" baseline="0" dirty="0" smtClean="0"/>
                        <a:t>)</a:t>
                      </a:r>
                      <a:endParaRPr lang="en-US" sz="1600" dirty="0"/>
                    </a:p>
                  </a:txBody>
                  <a:tcPr/>
                </a:tc>
                <a:tc>
                  <a:txBody>
                    <a:bodyPr/>
                    <a:lstStyle/>
                    <a:p>
                      <a:pPr algn="ctr"/>
                      <a:r>
                        <a:rPr lang="en-US" dirty="0" smtClean="0"/>
                        <a:t>0.23</a:t>
                      </a:r>
                      <a:endParaRPr lang="en-US" dirty="0"/>
                    </a:p>
                  </a:txBody>
                  <a:tcPr/>
                </a:tc>
                <a:tc>
                  <a:txBody>
                    <a:bodyPr/>
                    <a:lstStyle/>
                    <a:p>
                      <a:pPr algn="ctr"/>
                      <a:r>
                        <a:rPr lang="en-US" dirty="0" smtClean="0"/>
                        <a:t>1.25</a:t>
                      </a:r>
                      <a:endParaRPr lang="en-US" dirty="0"/>
                    </a:p>
                  </a:txBody>
                  <a:tcPr/>
                </a:tc>
                <a:tc>
                  <a:txBody>
                    <a:bodyPr/>
                    <a:lstStyle/>
                    <a:p>
                      <a:pPr algn="ctr"/>
                      <a:endParaRPr lang="en-US" dirty="0"/>
                    </a:p>
                  </a:txBody>
                  <a:tcPr/>
                </a:tc>
              </a:tr>
              <a:tr h="370840">
                <a:tc>
                  <a:txBody>
                    <a:bodyPr/>
                    <a:lstStyle/>
                    <a:p>
                      <a:pPr algn="ctr"/>
                      <a:r>
                        <a:rPr lang="en-US" sz="1600" dirty="0" smtClean="0"/>
                        <a:t>NT-</a:t>
                      </a:r>
                      <a:r>
                        <a:rPr lang="en-US" sz="1600" dirty="0" err="1" smtClean="0"/>
                        <a:t>proBNP</a:t>
                      </a:r>
                      <a:r>
                        <a:rPr lang="en-US" sz="1600" dirty="0" smtClean="0"/>
                        <a:t> level</a:t>
                      </a:r>
                      <a:endParaRPr lang="en-US" sz="1600" dirty="0"/>
                    </a:p>
                  </a:txBody>
                  <a:tcPr/>
                </a:tc>
                <a:tc>
                  <a:txBody>
                    <a:bodyPr/>
                    <a:lstStyle/>
                    <a:p>
                      <a:pPr algn="ctr"/>
                      <a:r>
                        <a:rPr lang="en-US" dirty="0" smtClean="0"/>
                        <a:t>1.47</a:t>
                      </a:r>
                      <a:endParaRPr lang="en-US" dirty="0"/>
                    </a:p>
                  </a:txBody>
                  <a:tcPr/>
                </a:tc>
                <a:tc>
                  <a:txBody>
                    <a:bodyPr/>
                    <a:lstStyle/>
                    <a:p>
                      <a:pPr algn="ctr"/>
                      <a:r>
                        <a:rPr lang="en-US" dirty="0" smtClean="0"/>
                        <a:t>4.33</a:t>
                      </a:r>
                      <a:endParaRPr lang="en-US" dirty="0"/>
                    </a:p>
                  </a:txBody>
                  <a:tcPr/>
                </a:tc>
                <a:tc>
                  <a:txBody>
                    <a:bodyPr/>
                    <a:lstStyle/>
                    <a:p>
                      <a:pPr algn="ctr"/>
                      <a:r>
                        <a:rPr lang="en-US" dirty="0" smtClean="0"/>
                        <a:t>per</a:t>
                      </a:r>
                      <a:r>
                        <a:rPr lang="en-US" baseline="0" dirty="0" smtClean="0"/>
                        <a:t> log </a:t>
                      </a:r>
                      <a:r>
                        <a:rPr lang="en-US" baseline="0" dirty="0" err="1" smtClean="0"/>
                        <a:t>pg</a:t>
                      </a:r>
                      <a:r>
                        <a:rPr lang="en-US" baseline="0" dirty="0" smtClean="0"/>
                        <a:t>/mL</a:t>
                      </a:r>
                      <a:endParaRPr lang="en-US" dirty="0"/>
                    </a:p>
                  </a:txBody>
                  <a:tcPr/>
                </a:tc>
              </a:tr>
              <a:tr h="370840">
                <a:tc>
                  <a:txBody>
                    <a:bodyPr/>
                    <a:lstStyle/>
                    <a:p>
                      <a:pPr algn="ctr"/>
                      <a:r>
                        <a:rPr lang="en-US" sz="1600" dirty="0" smtClean="0"/>
                        <a:t>Kidney failure (Cr </a:t>
                      </a:r>
                      <a:r>
                        <a:rPr lang="en-US" sz="1600" baseline="0" dirty="0" smtClean="0"/>
                        <a:t>≥ </a:t>
                      </a:r>
                      <a:r>
                        <a:rPr lang="en-US" sz="1600" dirty="0" smtClean="0"/>
                        <a:t> 2 mg/</a:t>
                      </a:r>
                      <a:r>
                        <a:rPr lang="en-US" sz="1600" dirty="0" err="1" smtClean="0"/>
                        <a:t>dL</a:t>
                      </a:r>
                      <a:r>
                        <a:rPr lang="en-US" sz="1600" dirty="0" smtClean="0"/>
                        <a:t>)</a:t>
                      </a:r>
                      <a:endParaRPr lang="en-US" sz="1600" dirty="0"/>
                    </a:p>
                  </a:txBody>
                  <a:tcPr/>
                </a:tc>
                <a:tc>
                  <a:txBody>
                    <a:bodyPr/>
                    <a:lstStyle/>
                    <a:p>
                      <a:pPr algn="ctr"/>
                      <a:r>
                        <a:rPr lang="en-US" dirty="0" smtClean="0"/>
                        <a:t>0.74</a:t>
                      </a:r>
                      <a:endParaRPr lang="en-US" dirty="0"/>
                    </a:p>
                  </a:txBody>
                  <a:tcPr/>
                </a:tc>
                <a:tc>
                  <a:txBody>
                    <a:bodyPr/>
                    <a:lstStyle/>
                    <a:p>
                      <a:pPr algn="ctr"/>
                      <a:r>
                        <a:rPr lang="en-US" dirty="0" smtClean="0"/>
                        <a:t>2.09</a:t>
                      </a:r>
                      <a:endParaRPr lang="en-US" dirty="0"/>
                    </a:p>
                  </a:txBody>
                  <a:tcPr/>
                </a:tc>
                <a:tc>
                  <a:txBody>
                    <a:bodyPr/>
                    <a:lstStyle/>
                    <a:p>
                      <a:pPr algn="ctr"/>
                      <a:endParaRPr lang="en-US" dirty="0"/>
                    </a:p>
                  </a:txBody>
                  <a:tcPr/>
                </a:tc>
              </a:tr>
              <a:tr h="370840">
                <a:tc>
                  <a:txBody>
                    <a:bodyPr/>
                    <a:lstStyle/>
                    <a:p>
                      <a:pPr algn="ctr"/>
                      <a:r>
                        <a:rPr lang="en-US" sz="1600" dirty="0" smtClean="0"/>
                        <a:t>Anemia (</a:t>
                      </a:r>
                      <a:r>
                        <a:rPr lang="en-US" sz="1600" dirty="0" err="1" smtClean="0"/>
                        <a:t>Hgb</a:t>
                      </a:r>
                      <a:r>
                        <a:rPr lang="en-US" sz="1600" dirty="0" smtClean="0"/>
                        <a:t> &lt; </a:t>
                      </a:r>
                      <a:r>
                        <a:rPr lang="en-US" sz="1600" dirty="0" smtClean="0"/>
                        <a:t>12.0 </a:t>
                      </a:r>
                      <a:r>
                        <a:rPr lang="en-US" sz="1600" dirty="0" smtClean="0"/>
                        <a:t>g/</a:t>
                      </a:r>
                      <a:r>
                        <a:rPr lang="en-US" sz="1600" dirty="0" err="1" smtClean="0"/>
                        <a:t>dL</a:t>
                      </a:r>
                      <a:r>
                        <a:rPr lang="en-US" sz="1600" dirty="0" smtClean="0"/>
                        <a:t>)</a:t>
                      </a:r>
                      <a:endParaRPr lang="en-US" sz="1600" dirty="0"/>
                    </a:p>
                  </a:txBody>
                  <a:tcPr/>
                </a:tc>
                <a:tc>
                  <a:txBody>
                    <a:bodyPr/>
                    <a:lstStyle/>
                    <a:p>
                      <a:pPr algn="ctr"/>
                      <a:r>
                        <a:rPr lang="en-US" dirty="0" smtClean="0"/>
                        <a:t>0.80</a:t>
                      </a:r>
                      <a:endParaRPr lang="en-US" dirty="0"/>
                    </a:p>
                  </a:txBody>
                  <a:tcPr/>
                </a:tc>
                <a:tc>
                  <a:txBody>
                    <a:bodyPr/>
                    <a:lstStyle/>
                    <a:p>
                      <a:pPr algn="ctr"/>
                      <a:r>
                        <a:rPr lang="en-US" dirty="0" smtClean="0"/>
                        <a:t>2.23</a:t>
                      </a:r>
                      <a:endParaRPr lang="en-US" dirty="0"/>
                    </a:p>
                  </a:txBody>
                  <a:tcPr/>
                </a:tc>
                <a:tc>
                  <a:txBody>
                    <a:bodyPr/>
                    <a:lstStyle/>
                    <a:p>
                      <a:pPr algn="ctr"/>
                      <a:endParaRPr lang="en-US" dirty="0"/>
                    </a:p>
                  </a:txBody>
                  <a:tcPr/>
                </a:tc>
              </a:tr>
              <a:tr h="370840">
                <a:tc>
                  <a:txBody>
                    <a:bodyPr/>
                    <a:lstStyle/>
                    <a:p>
                      <a:pPr algn="ctr"/>
                      <a:r>
                        <a:rPr lang="en-US" sz="1600" dirty="0" smtClean="0"/>
                        <a:t>Diabetes mellitus (glucose </a:t>
                      </a:r>
                      <a:r>
                        <a:rPr lang="en-US" sz="1600" baseline="0" dirty="0" smtClean="0"/>
                        <a:t>≥</a:t>
                      </a:r>
                      <a:r>
                        <a:rPr lang="en-US" sz="1600" dirty="0" smtClean="0"/>
                        <a:t> </a:t>
                      </a:r>
                      <a:r>
                        <a:rPr lang="en-US" sz="1600" dirty="0" smtClean="0"/>
                        <a:t>8 </a:t>
                      </a:r>
                      <a:r>
                        <a:rPr lang="en-US" sz="1600" dirty="0" err="1" smtClean="0"/>
                        <a:t>mmol</a:t>
                      </a:r>
                      <a:r>
                        <a:rPr lang="en-US" sz="1600" dirty="0" smtClean="0"/>
                        <a:t>/L)</a:t>
                      </a:r>
                      <a:endParaRPr lang="en-US" sz="1600" dirty="0"/>
                    </a:p>
                  </a:txBody>
                  <a:tcPr/>
                </a:tc>
                <a:tc>
                  <a:txBody>
                    <a:bodyPr/>
                    <a:lstStyle/>
                    <a:p>
                      <a:pPr algn="ctr"/>
                      <a:r>
                        <a:rPr lang="en-US" dirty="0" smtClean="0"/>
                        <a:t>0.56</a:t>
                      </a:r>
                      <a:endParaRPr lang="en-US" dirty="0"/>
                    </a:p>
                  </a:txBody>
                  <a:tcPr/>
                </a:tc>
                <a:tc>
                  <a:txBody>
                    <a:bodyPr/>
                    <a:lstStyle/>
                    <a:p>
                      <a:pPr algn="ctr"/>
                      <a:r>
                        <a:rPr lang="en-US" dirty="0" smtClean="0"/>
                        <a:t>1.76</a:t>
                      </a:r>
                      <a:endParaRPr lang="en-US" dirty="0"/>
                    </a:p>
                  </a:txBody>
                  <a:tcPr/>
                </a:tc>
                <a:tc>
                  <a:txBody>
                    <a:bodyPr/>
                    <a:lstStyle/>
                    <a:p>
                      <a:pPr algn="ctr"/>
                      <a:endParaRPr lang="en-US" dirty="0"/>
                    </a:p>
                  </a:txBody>
                  <a:tcPr/>
                </a:tc>
              </a:tr>
              <a:tr h="370840">
                <a:tc>
                  <a:txBody>
                    <a:bodyPr/>
                    <a:lstStyle/>
                    <a:p>
                      <a:pPr algn="ctr"/>
                      <a:r>
                        <a:rPr lang="en-US" sz="1600" dirty="0" smtClean="0"/>
                        <a:t>Very poor quality</a:t>
                      </a:r>
                      <a:r>
                        <a:rPr lang="en-US" sz="1600" baseline="0" dirty="0" smtClean="0"/>
                        <a:t> of life (zero-</a:t>
                      </a:r>
                      <a:r>
                        <a:rPr lang="en-US" sz="1600" baseline="0" dirty="0" err="1" smtClean="0"/>
                        <a:t>QoL</a:t>
                      </a:r>
                      <a:r>
                        <a:rPr lang="en-US" sz="1600" baseline="0" dirty="0" smtClean="0"/>
                        <a:t>)</a:t>
                      </a:r>
                      <a:endParaRPr lang="en-US" sz="1600" dirty="0"/>
                    </a:p>
                  </a:txBody>
                  <a:tcPr/>
                </a:tc>
                <a:tc>
                  <a:txBody>
                    <a:bodyPr/>
                    <a:lstStyle/>
                    <a:p>
                      <a:pPr algn="ctr"/>
                      <a:r>
                        <a:rPr lang="en-US" dirty="0" smtClean="0"/>
                        <a:t>0.60</a:t>
                      </a:r>
                      <a:endParaRPr lang="en-US" dirty="0"/>
                    </a:p>
                  </a:txBody>
                  <a:tcPr/>
                </a:tc>
                <a:tc>
                  <a:txBody>
                    <a:bodyPr/>
                    <a:lstStyle/>
                    <a:p>
                      <a:pPr algn="ctr"/>
                      <a:r>
                        <a:rPr lang="en-US" dirty="0" smtClean="0"/>
                        <a:t>1.82</a:t>
                      </a:r>
                      <a:endParaRPr lang="en-US" dirty="0"/>
                    </a:p>
                  </a:txBody>
                  <a:tcPr/>
                </a:tc>
                <a:tc>
                  <a:txBody>
                    <a:bodyPr/>
                    <a:lstStyle/>
                    <a:p>
                      <a:pPr algn="ctr"/>
                      <a:endParaRPr lang="en-US" dirty="0"/>
                    </a:p>
                  </a:txBody>
                  <a:tcPr/>
                </a:tc>
              </a:tr>
              <a:tr h="370840">
                <a:tc>
                  <a:txBody>
                    <a:bodyPr/>
                    <a:lstStyle/>
                    <a:p>
                      <a:pPr algn="ctr"/>
                      <a:r>
                        <a:rPr lang="en-US" sz="1600" dirty="0" smtClean="0"/>
                        <a:t>telehealth</a:t>
                      </a:r>
                      <a:endParaRPr lang="en-US" sz="1600" dirty="0"/>
                    </a:p>
                  </a:txBody>
                  <a:tcPr/>
                </a:tc>
                <a:tc>
                  <a:txBody>
                    <a:bodyPr/>
                    <a:lstStyle/>
                    <a:p>
                      <a:pPr algn="ctr"/>
                      <a:r>
                        <a:rPr lang="en-US" dirty="0" smtClean="0"/>
                        <a:t>-</a:t>
                      </a:r>
                      <a:r>
                        <a:rPr lang="en-US" dirty="0" smtClean="0"/>
                        <a:t>1.61</a:t>
                      </a:r>
                      <a:endParaRPr lang="en-US" dirty="0"/>
                    </a:p>
                  </a:txBody>
                  <a:tcPr/>
                </a:tc>
                <a:tc>
                  <a:txBody>
                    <a:bodyPr/>
                    <a:lstStyle/>
                    <a:p>
                      <a:pPr algn="ctr"/>
                      <a:r>
                        <a:rPr lang="en-US" dirty="0" smtClean="0"/>
                        <a:t>0.20</a:t>
                      </a: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2828480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Testing and validation</a:t>
            </a:r>
            <a:endParaRPr lang="nl-NL" dirty="0"/>
          </a:p>
        </p:txBody>
      </p:sp>
      <p:sp>
        <p:nvSpPr>
          <p:cNvPr id="3" name="Text Placeholder 2"/>
          <p:cNvSpPr>
            <a:spLocks noGrp="1"/>
          </p:cNvSpPr>
          <p:nvPr>
            <p:ph type="body" sz="quarter" idx="13"/>
          </p:nvPr>
        </p:nvSpPr>
        <p:spPr/>
        <p:txBody>
          <a:bodyPr/>
          <a:lstStyle/>
          <a:p>
            <a:r>
              <a:rPr lang="en-US" dirty="0"/>
              <a:t>k</a:t>
            </a:r>
            <a:r>
              <a:rPr lang="en-US" dirty="0" smtClean="0"/>
              <a:t>-fold </a:t>
            </a:r>
            <a:r>
              <a:rPr lang="en-US" dirty="0"/>
              <a:t>cross </a:t>
            </a:r>
            <a:r>
              <a:rPr lang="en-US" dirty="0" smtClean="0"/>
              <a:t>validation with k = 10</a:t>
            </a:r>
          </a:p>
          <a:p>
            <a:pPr lvl="1"/>
            <a:r>
              <a:rPr lang="en-US" dirty="0" smtClean="0"/>
              <a:t>Assessing the performance of the risk model</a:t>
            </a:r>
          </a:p>
          <a:p>
            <a:pPr lvl="1"/>
            <a:r>
              <a:rPr lang="en-US" dirty="0" smtClean="0"/>
              <a:t>A </a:t>
            </a:r>
            <a:r>
              <a:rPr lang="en-US" dirty="0"/>
              <a:t>model is </a:t>
            </a:r>
            <a:r>
              <a:rPr lang="en-US" dirty="0" smtClean="0"/>
              <a:t>given </a:t>
            </a:r>
            <a:r>
              <a:rPr lang="en-US" dirty="0"/>
              <a:t>a dataset of </a:t>
            </a:r>
            <a:r>
              <a:rPr lang="en-US" i="1" dirty="0"/>
              <a:t>known data</a:t>
            </a:r>
            <a:r>
              <a:rPr lang="en-US" dirty="0"/>
              <a:t> on which training is run (</a:t>
            </a:r>
            <a:r>
              <a:rPr lang="en-US" i="1" dirty="0"/>
              <a:t>training </a:t>
            </a:r>
            <a:r>
              <a:rPr lang="en-US" i="1" dirty="0" smtClean="0"/>
              <a:t>set</a:t>
            </a:r>
            <a:r>
              <a:rPr lang="en-US" dirty="0"/>
              <a:t>), and a dataset of </a:t>
            </a:r>
            <a:r>
              <a:rPr lang="en-US" i="1" dirty="0"/>
              <a:t>unknown data</a:t>
            </a:r>
            <a:r>
              <a:rPr lang="en-US" dirty="0"/>
              <a:t> (or </a:t>
            </a:r>
            <a:r>
              <a:rPr lang="en-US" i="1" dirty="0"/>
              <a:t>first seen</a:t>
            </a:r>
            <a:r>
              <a:rPr lang="en-US" dirty="0"/>
              <a:t> data) against which the model is tested (</a:t>
            </a:r>
            <a:r>
              <a:rPr lang="en-US" i="1" dirty="0" smtClean="0"/>
              <a:t>test set</a:t>
            </a:r>
            <a:r>
              <a:rPr lang="en-US" dirty="0"/>
              <a:t>)</a:t>
            </a:r>
            <a:endParaRPr lang="en-US" dirty="0"/>
          </a:p>
          <a:p>
            <a:endParaRPr lang="nl-NL" dirty="0"/>
          </a:p>
        </p:txBody>
      </p:sp>
      <p:grpSp>
        <p:nvGrpSpPr>
          <p:cNvPr id="4" name="Group 3"/>
          <p:cNvGrpSpPr/>
          <p:nvPr/>
        </p:nvGrpSpPr>
        <p:grpSpPr>
          <a:xfrm>
            <a:off x="539552" y="3009205"/>
            <a:ext cx="7202346" cy="3412977"/>
            <a:chOff x="860996" y="1297970"/>
            <a:chExt cx="7202346" cy="3412977"/>
          </a:xfrm>
        </p:grpSpPr>
        <p:grpSp>
          <p:nvGrpSpPr>
            <p:cNvPr id="5" name="Group 4"/>
            <p:cNvGrpSpPr/>
            <p:nvPr/>
          </p:nvGrpSpPr>
          <p:grpSpPr>
            <a:xfrm>
              <a:off x="2197132" y="1737360"/>
              <a:ext cx="5866210" cy="261257"/>
              <a:chOff x="1149531" y="1541417"/>
              <a:chExt cx="5866210" cy="261257"/>
            </a:xfrm>
          </p:grpSpPr>
          <p:sp>
            <p:nvSpPr>
              <p:cNvPr id="82" name="Oval 81"/>
              <p:cNvSpPr/>
              <p:nvPr/>
            </p:nvSpPr>
            <p:spPr>
              <a:xfrm>
                <a:off x="1149531" y="1541417"/>
                <a:ext cx="274320" cy="261257"/>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Oval 82"/>
              <p:cNvSpPr/>
              <p:nvPr/>
            </p:nvSpPr>
            <p:spPr>
              <a:xfrm>
                <a:off x="1443841" y="154141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Oval 83"/>
              <p:cNvSpPr/>
              <p:nvPr/>
            </p:nvSpPr>
            <p:spPr>
              <a:xfrm>
                <a:off x="1738151" y="1541417"/>
                <a:ext cx="274320" cy="261257"/>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Oval 84"/>
              <p:cNvSpPr/>
              <p:nvPr/>
            </p:nvSpPr>
            <p:spPr>
              <a:xfrm>
                <a:off x="2032461" y="1541417"/>
                <a:ext cx="274320" cy="261257"/>
              </a:xfrm>
              <a:prstGeom prst="ellipse">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Oval 85"/>
              <p:cNvSpPr/>
              <p:nvPr/>
            </p:nvSpPr>
            <p:spPr>
              <a:xfrm>
                <a:off x="2326771" y="1541417"/>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Oval 86"/>
              <p:cNvSpPr/>
              <p:nvPr/>
            </p:nvSpPr>
            <p:spPr>
              <a:xfrm>
                <a:off x="2621081" y="1541417"/>
                <a:ext cx="274320" cy="261257"/>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Oval 87"/>
              <p:cNvSpPr/>
              <p:nvPr/>
            </p:nvSpPr>
            <p:spPr>
              <a:xfrm>
                <a:off x="2915391" y="1541417"/>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Oval 88"/>
              <p:cNvSpPr/>
              <p:nvPr/>
            </p:nvSpPr>
            <p:spPr>
              <a:xfrm>
                <a:off x="3209701" y="154141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Oval 89"/>
              <p:cNvSpPr/>
              <p:nvPr/>
            </p:nvSpPr>
            <p:spPr>
              <a:xfrm>
                <a:off x="3504011" y="154141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Oval 90"/>
              <p:cNvSpPr/>
              <p:nvPr/>
            </p:nvSpPr>
            <p:spPr>
              <a:xfrm>
                <a:off x="3798321" y="1541417"/>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Oval 91"/>
              <p:cNvSpPr/>
              <p:nvPr/>
            </p:nvSpPr>
            <p:spPr>
              <a:xfrm>
                <a:off x="4092631" y="1541417"/>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Oval 92"/>
              <p:cNvSpPr/>
              <p:nvPr/>
            </p:nvSpPr>
            <p:spPr>
              <a:xfrm>
                <a:off x="4386941" y="154141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Oval 93"/>
              <p:cNvSpPr/>
              <p:nvPr/>
            </p:nvSpPr>
            <p:spPr>
              <a:xfrm>
                <a:off x="4681251" y="1541417"/>
                <a:ext cx="274320" cy="261257"/>
              </a:xfrm>
              <a:prstGeom prst="ellipse">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Oval 94"/>
              <p:cNvSpPr/>
              <p:nvPr/>
            </p:nvSpPr>
            <p:spPr>
              <a:xfrm>
                <a:off x="4975561" y="1541417"/>
                <a:ext cx="274320" cy="261257"/>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6" name="Oval 95"/>
              <p:cNvSpPr/>
              <p:nvPr/>
            </p:nvSpPr>
            <p:spPr>
              <a:xfrm>
                <a:off x="5269871" y="1541417"/>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7" name="Oval 96"/>
              <p:cNvSpPr/>
              <p:nvPr/>
            </p:nvSpPr>
            <p:spPr>
              <a:xfrm>
                <a:off x="5564181" y="1541417"/>
                <a:ext cx="274320" cy="261257"/>
              </a:xfrm>
              <a:prstGeom prst="ellipse">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8" name="Oval 97"/>
              <p:cNvSpPr/>
              <p:nvPr/>
            </p:nvSpPr>
            <p:spPr>
              <a:xfrm>
                <a:off x="5858491" y="1541417"/>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9" name="Oval 98"/>
              <p:cNvSpPr/>
              <p:nvPr/>
            </p:nvSpPr>
            <p:spPr>
              <a:xfrm>
                <a:off x="6152801" y="154141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0" name="Oval 99"/>
              <p:cNvSpPr/>
              <p:nvPr/>
            </p:nvSpPr>
            <p:spPr>
              <a:xfrm>
                <a:off x="6447111" y="1541417"/>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1" name="Oval 100"/>
              <p:cNvSpPr/>
              <p:nvPr/>
            </p:nvSpPr>
            <p:spPr>
              <a:xfrm>
                <a:off x="6741421" y="1541417"/>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6" name="Group 5"/>
            <p:cNvGrpSpPr/>
            <p:nvPr/>
          </p:nvGrpSpPr>
          <p:grpSpPr>
            <a:xfrm>
              <a:off x="2197132" y="2416629"/>
              <a:ext cx="5866210" cy="261257"/>
              <a:chOff x="1139041" y="2135777"/>
              <a:chExt cx="5866210" cy="261257"/>
            </a:xfrm>
          </p:grpSpPr>
          <p:sp>
            <p:nvSpPr>
              <p:cNvPr id="62" name="Oval 61"/>
              <p:cNvSpPr/>
              <p:nvPr/>
            </p:nvSpPr>
            <p:spPr>
              <a:xfrm>
                <a:off x="1139041" y="2135777"/>
                <a:ext cx="274320" cy="261257"/>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Oval 62"/>
              <p:cNvSpPr/>
              <p:nvPr/>
            </p:nvSpPr>
            <p:spPr>
              <a:xfrm>
                <a:off x="1433351" y="213577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Oval 63"/>
              <p:cNvSpPr/>
              <p:nvPr/>
            </p:nvSpPr>
            <p:spPr>
              <a:xfrm>
                <a:off x="1727661" y="2135777"/>
                <a:ext cx="274320" cy="261257"/>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Oval 64"/>
              <p:cNvSpPr/>
              <p:nvPr/>
            </p:nvSpPr>
            <p:spPr>
              <a:xfrm>
                <a:off x="2021971" y="2135777"/>
                <a:ext cx="274320" cy="261257"/>
              </a:xfrm>
              <a:prstGeom prst="ellipse">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l 65"/>
              <p:cNvSpPr/>
              <p:nvPr/>
            </p:nvSpPr>
            <p:spPr>
              <a:xfrm>
                <a:off x="2316281" y="2135777"/>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Oval 66"/>
              <p:cNvSpPr/>
              <p:nvPr/>
            </p:nvSpPr>
            <p:spPr>
              <a:xfrm>
                <a:off x="2610591" y="2135777"/>
                <a:ext cx="274320" cy="261257"/>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Oval 67"/>
              <p:cNvSpPr/>
              <p:nvPr/>
            </p:nvSpPr>
            <p:spPr>
              <a:xfrm>
                <a:off x="2904901" y="2135777"/>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Oval 68"/>
              <p:cNvSpPr/>
              <p:nvPr/>
            </p:nvSpPr>
            <p:spPr>
              <a:xfrm>
                <a:off x="3199211" y="213577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Oval 69"/>
              <p:cNvSpPr/>
              <p:nvPr/>
            </p:nvSpPr>
            <p:spPr>
              <a:xfrm>
                <a:off x="3493521" y="213577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Oval 70"/>
              <p:cNvSpPr/>
              <p:nvPr/>
            </p:nvSpPr>
            <p:spPr>
              <a:xfrm>
                <a:off x="3787831" y="2135777"/>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Oval 71"/>
              <p:cNvSpPr/>
              <p:nvPr/>
            </p:nvSpPr>
            <p:spPr>
              <a:xfrm>
                <a:off x="4082141" y="2135777"/>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Oval 72"/>
              <p:cNvSpPr/>
              <p:nvPr/>
            </p:nvSpPr>
            <p:spPr>
              <a:xfrm>
                <a:off x="4376451" y="213577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Oval 73"/>
              <p:cNvSpPr/>
              <p:nvPr/>
            </p:nvSpPr>
            <p:spPr>
              <a:xfrm>
                <a:off x="4670761" y="2135777"/>
                <a:ext cx="274320" cy="261257"/>
              </a:xfrm>
              <a:prstGeom prst="ellipse">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Oval 74"/>
              <p:cNvSpPr/>
              <p:nvPr/>
            </p:nvSpPr>
            <p:spPr>
              <a:xfrm>
                <a:off x="4965071" y="2135777"/>
                <a:ext cx="274320" cy="261257"/>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Oval 75"/>
              <p:cNvSpPr/>
              <p:nvPr/>
            </p:nvSpPr>
            <p:spPr>
              <a:xfrm>
                <a:off x="5259381" y="2135777"/>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Oval 76"/>
              <p:cNvSpPr/>
              <p:nvPr/>
            </p:nvSpPr>
            <p:spPr>
              <a:xfrm>
                <a:off x="5553691" y="2135777"/>
                <a:ext cx="274320" cy="261257"/>
              </a:xfrm>
              <a:prstGeom prst="ellipse">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Oval 77"/>
              <p:cNvSpPr/>
              <p:nvPr/>
            </p:nvSpPr>
            <p:spPr>
              <a:xfrm>
                <a:off x="5848001" y="2135777"/>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Oval 78"/>
              <p:cNvSpPr/>
              <p:nvPr/>
            </p:nvSpPr>
            <p:spPr>
              <a:xfrm>
                <a:off x="6142311" y="2135777"/>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Oval 79"/>
              <p:cNvSpPr/>
              <p:nvPr/>
            </p:nvSpPr>
            <p:spPr>
              <a:xfrm>
                <a:off x="6436621" y="2135777"/>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Oval 80"/>
              <p:cNvSpPr/>
              <p:nvPr/>
            </p:nvSpPr>
            <p:spPr>
              <a:xfrm>
                <a:off x="6730931" y="2135777"/>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7" name="Group 6"/>
            <p:cNvGrpSpPr/>
            <p:nvPr/>
          </p:nvGrpSpPr>
          <p:grpSpPr>
            <a:xfrm>
              <a:off x="2197132" y="3095898"/>
              <a:ext cx="5866210" cy="261257"/>
              <a:chOff x="1139041" y="2730138"/>
              <a:chExt cx="5866210" cy="261257"/>
            </a:xfrm>
          </p:grpSpPr>
          <p:sp>
            <p:nvSpPr>
              <p:cNvPr id="42" name="Oval 41"/>
              <p:cNvSpPr/>
              <p:nvPr/>
            </p:nvSpPr>
            <p:spPr>
              <a:xfrm>
                <a:off x="1139041" y="2730138"/>
                <a:ext cx="274320" cy="261257"/>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Oval 42"/>
              <p:cNvSpPr/>
              <p:nvPr/>
            </p:nvSpPr>
            <p:spPr>
              <a:xfrm>
                <a:off x="1433351" y="2730138"/>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1727661" y="2730138"/>
                <a:ext cx="274320" cy="261257"/>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2021971" y="2730138"/>
                <a:ext cx="274320" cy="261257"/>
              </a:xfrm>
              <a:prstGeom prst="ellipse">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2316281" y="2730138"/>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l 46"/>
              <p:cNvSpPr/>
              <p:nvPr/>
            </p:nvSpPr>
            <p:spPr>
              <a:xfrm>
                <a:off x="2610591" y="2730138"/>
                <a:ext cx="274320" cy="261257"/>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Oval 47"/>
              <p:cNvSpPr/>
              <p:nvPr/>
            </p:nvSpPr>
            <p:spPr>
              <a:xfrm>
                <a:off x="2904901" y="2730138"/>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l 48"/>
              <p:cNvSpPr/>
              <p:nvPr/>
            </p:nvSpPr>
            <p:spPr>
              <a:xfrm>
                <a:off x="3199211" y="2730138"/>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Oval 49"/>
              <p:cNvSpPr/>
              <p:nvPr/>
            </p:nvSpPr>
            <p:spPr>
              <a:xfrm>
                <a:off x="3493521" y="2730138"/>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Oval 50"/>
              <p:cNvSpPr/>
              <p:nvPr/>
            </p:nvSpPr>
            <p:spPr>
              <a:xfrm>
                <a:off x="3787831" y="2730138"/>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Oval 51"/>
              <p:cNvSpPr/>
              <p:nvPr/>
            </p:nvSpPr>
            <p:spPr>
              <a:xfrm>
                <a:off x="4082141" y="2730138"/>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Oval 52"/>
              <p:cNvSpPr/>
              <p:nvPr/>
            </p:nvSpPr>
            <p:spPr>
              <a:xfrm>
                <a:off x="4376451" y="2730138"/>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Oval 53"/>
              <p:cNvSpPr/>
              <p:nvPr/>
            </p:nvSpPr>
            <p:spPr>
              <a:xfrm>
                <a:off x="4670761" y="2730138"/>
                <a:ext cx="274320" cy="261257"/>
              </a:xfrm>
              <a:prstGeom prst="ellipse">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5" name="Oval 54"/>
              <p:cNvSpPr/>
              <p:nvPr/>
            </p:nvSpPr>
            <p:spPr>
              <a:xfrm>
                <a:off x="4965071" y="2730138"/>
                <a:ext cx="274320" cy="261257"/>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Oval 55"/>
              <p:cNvSpPr/>
              <p:nvPr/>
            </p:nvSpPr>
            <p:spPr>
              <a:xfrm>
                <a:off x="5259381" y="2730138"/>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7" name="Oval 56"/>
              <p:cNvSpPr/>
              <p:nvPr/>
            </p:nvSpPr>
            <p:spPr>
              <a:xfrm>
                <a:off x="5553691" y="2730138"/>
                <a:ext cx="274320" cy="261257"/>
              </a:xfrm>
              <a:prstGeom prst="ellipse">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8" name="Oval 57"/>
              <p:cNvSpPr/>
              <p:nvPr/>
            </p:nvSpPr>
            <p:spPr>
              <a:xfrm>
                <a:off x="5848001" y="2730138"/>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Oval 58"/>
              <p:cNvSpPr/>
              <p:nvPr/>
            </p:nvSpPr>
            <p:spPr>
              <a:xfrm>
                <a:off x="6142311" y="2730138"/>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59"/>
              <p:cNvSpPr/>
              <p:nvPr/>
            </p:nvSpPr>
            <p:spPr>
              <a:xfrm>
                <a:off x="6436621" y="2730138"/>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Oval 60"/>
              <p:cNvSpPr/>
              <p:nvPr/>
            </p:nvSpPr>
            <p:spPr>
              <a:xfrm>
                <a:off x="6730931" y="2730138"/>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8" name="Group 7"/>
            <p:cNvGrpSpPr/>
            <p:nvPr/>
          </p:nvGrpSpPr>
          <p:grpSpPr>
            <a:xfrm>
              <a:off x="2197132" y="3775166"/>
              <a:ext cx="5866210" cy="261257"/>
              <a:chOff x="1180802" y="3161212"/>
              <a:chExt cx="5866210" cy="261257"/>
            </a:xfrm>
          </p:grpSpPr>
          <p:sp>
            <p:nvSpPr>
              <p:cNvPr id="22" name="Oval 21"/>
              <p:cNvSpPr/>
              <p:nvPr/>
            </p:nvSpPr>
            <p:spPr>
              <a:xfrm>
                <a:off x="1180802" y="3161212"/>
                <a:ext cx="274320" cy="261257"/>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1475112" y="3161212"/>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1769422" y="3161212"/>
                <a:ext cx="274320" cy="261257"/>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2063732" y="3161212"/>
                <a:ext cx="274320" cy="261257"/>
              </a:xfrm>
              <a:prstGeom prst="ellipse">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Oval 25"/>
              <p:cNvSpPr/>
              <p:nvPr/>
            </p:nvSpPr>
            <p:spPr>
              <a:xfrm>
                <a:off x="2358042" y="3161212"/>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l 26"/>
              <p:cNvSpPr/>
              <p:nvPr/>
            </p:nvSpPr>
            <p:spPr>
              <a:xfrm>
                <a:off x="2652352" y="3161212"/>
                <a:ext cx="274320" cy="261257"/>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Oval 27"/>
              <p:cNvSpPr/>
              <p:nvPr/>
            </p:nvSpPr>
            <p:spPr>
              <a:xfrm>
                <a:off x="2946662" y="3161212"/>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Oval 28"/>
              <p:cNvSpPr/>
              <p:nvPr/>
            </p:nvSpPr>
            <p:spPr>
              <a:xfrm>
                <a:off x="3240972" y="3161212"/>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Oval 29"/>
              <p:cNvSpPr/>
              <p:nvPr/>
            </p:nvSpPr>
            <p:spPr>
              <a:xfrm>
                <a:off x="3535282" y="3161212"/>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Oval 30"/>
              <p:cNvSpPr/>
              <p:nvPr/>
            </p:nvSpPr>
            <p:spPr>
              <a:xfrm>
                <a:off x="3829592" y="3161212"/>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Oval 31"/>
              <p:cNvSpPr/>
              <p:nvPr/>
            </p:nvSpPr>
            <p:spPr>
              <a:xfrm>
                <a:off x="4123902" y="3161212"/>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4418212" y="3161212"/>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Oval 33"/>
              <p:cNvSpPr/>
              <p:nvPr/>
            </p:nvSpPr>
            <p:spPr>
              <a:xfrm>
                <a:off x="4712522" y="3161212"/>
                <a:ext cx="274320" cy="261257"/>
              </a:xfrm>
              <a:prstGeom prst="ellipse">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 name="Oval 34"/>
              <p:cNvSpPr/>
              <p:nvPr/>
            </p:nvSpPr>
            <p:spPr>
              <a:xfrm>
                <a:off x="5006832" y="3161212"/>
                <a:ext cx="274320" cy="261257"/>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6" name="Oval 35"/>
              <p:cNvSpPr/>
              <p:nvPr/>
            </p:nvSpPr>
            <p:spPr>
              <a:xfrm>
                <a:off x="5301142" y="3161212"/>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5595452" y="3161212"/>
                <a:ext cx="274320" cy="261257"/>
              </a:xfrm>
              <a:prstGeom prst="ellipse">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5889762" y="3161212"/>
                <a:ext cx="274320" cy="261257"/>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9" name="Oval 38"/>
              <p:cNvSpPr/>
              <p:nvPr/>
            </p:nvSpPr>
            <p:spPr>
              <a:xfrm>
                <a:off x="6184072" y="3161212"/>
                <a:ext cx="274320" cy="261257"/>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l 39"/>
              <p:cNvSpPr/>
              <p:nvPr/>
            </p:nvSpPr>
            <p:spPr>
              <a:xfrm>
                <a:off x="6478382" y="3161212"/>
                <a:ext cx="274320" cy="261257"/>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l 40"/>
              <p:cNvSpPr/>
              <p:nvPr/>
            </p:nvSpPr>
            <p:spPr>
              <a:xfrm>
                <a:off x="6772692" y="3161212"/>
                <a:ext cx="274320" cy="261257"/>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9" name="Rectangle 8"/>
            <p:cNvSpPr/>
            <p:nvPr/>
          </p:nvSpPr>
          <p:spPr>
            <a:xfrm>
              <a:off x="2197132" y="1632858"/>
              <a:ext cx="1451560" cy="4833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p:cNvSpPr/>
            <p:nvPr/>
          </p:nvSpPr>
          <p:spPr>
            <a:xfrm>
              <a:off x="3688672" y="2305594"/>
              <a:ext cx="1451560" cy="4833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5160222" y="2984863"/>
              <a:ext cx="1451560" cy="4833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6611782" y="3664131"/>
              <a:ext cx="1451560" cy="4833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p:cNvSpPr txBox="1"/>
            <p:nvPr/>
          </p:nvSpPr>
          <p:spPr>
            <a:xfrm>
              <a:off x="2142109" y="1297970"/>
              <a:ext cx="1447601" cy="369332"/>
            </a:xfrm>
            <a:prstGeom prst="rect">
              <a:avLst/>
            </a:prstGeom>
            <a:noFill/>
          </p:spPr>
          <p:txBody>
            <a:bodyPr wrap="square" rtlCol="0">
              <a:spAutoFit/>
            </a:bodyPr>
            <a:lstStyle/>
            <a:p>
              <a:pPr algn="ctr"/>
              <a:r>
                <a:rPr lang="en-US" dirty="0"/>
                <a:t>t</a:t>
              </a:r>
              <a:r>
                <a:rPr lang="en-US" dirty="0" smtClean="0"/>
                <a:t>est set</a:t>
              </a:r>
              <a:endParaRPr lang="nl-NL" dirty="0"/>
            </a:p>
          </p:txBody>
        </p:sp>
        <p:sp>
          <p:nvSpPr>
            <p:cNvPr id="14" name="TextBox 13"/>
            <p:cNvSpPr txBox="1"/>
            <p:nvPr/>
          </p:nvSpPr>
          <p:spPr>
            <a:xfrm>
              <a:off x="4788919" y="1343688"/>
              <a:ext cx="1447601" cy="369332"/>
            </a:xfrm>
            <a:prstGeom prst="rect">
              <a:avLst/>
            </a:prstGeom>
            <a:noFill/>
          </p:spPr>
          <p:txBody>
            <a:bodyPr wrap="square" rtlCol="0">
              <a:spAutoFit/>
            </a:bodyPr>
            <a:lstStyle/>
            <a:p>
              <a:pPr algn="ctr"/>
              <a:r>
                <a:rPr lang="en-US" dirty="0" smtClean="0"/>
                <a:t>training set</a:t>
              </a:r>
              <a:endParaRPr lang="nl-NL" dirty="0"/>
            </a:p>
          </p:txBody>
        </p:sp>
        <p:sp>
          <p:nvSpPr>
            <p:cNvPr id="15" name="TextBox 14"/>
            <p:cNvSpPr txBox="1"/>
            <p:nvPr/>
          </p:nvSpPr>
          <p:spPr>
            <a:xfrm>
              <a:off x="4518953" y="4341615"/>
              <a:ext cx="869020" cy="369332"/>
            </a:xfrm>
            <a:prstGeom prst="rect">
              <a:avLst/>
            </a:prstGeom>
            <a:noFill/>
          </p:spPr>
          <p:txBody>
            <a:bodyPr wrap="none" rtlCol="0">
              <a:spAutoFit/>
            </a:bodyPr>
            <a:lstStyle/>
            <a:p>
              <a:r>
                <a:rPr lang="en-US" dirty="0"/>
                <a:t>a</a:t>
              </a:r>
              <a:r>
                <a:rPr lang="en-US" dirty="0" smtClean="0"/>
                <a:t>ll data</a:t>
              </a:r>
              <a:endParaRPr lang="nl-NL" dirty="0"/>
            </a:p>
          </p:txBody>
        </p:sp>
        <p:cxnSp>
          <p:nvCxnSpPr>
            <p:cNvPr id="16" name="Straight Connector 15"/>
            <p:cNvCxnSpPr>
              <a:stCxn id="15" idx="3"/>
            </p:cNvCxnSpPr>
            <p:nvPr/>
          </p:nvCxnSpPr>
          <p:spPr>
            <a:xfrm>
              <a:off x="5387973" y="4526281"/>
              <a:ext cx="26753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1"/>
            </p:cNvCxnSpPr>
            <p:nvPr/>
          </p:nvCxnSpPr>
          <p:spPr>
            <a:xfrm flipH="1">
              <a:off x="2197132" y="4526281"/>
              <a:ext cx="2321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60996" y="1706184"/>
              <a:ext cx="1447601" cy="369332"/>
            </a:xfrm>
            <a:prstGeom prst="rect">
              <a:avLst/>
            </a:prstGeom>
            <a:noFill/>
          </p:spPr>
          <p:txBody>
            <a:bodyPr wrap="square" rtlCol="0">
              <a:spAutoFit/>
            </a:bodyPr>
            <a:lstStyle/>
            <a:p>
              <a:pPr algn="ctr"/>
              <a:r>
                <a:rPr lang="en-US" dirty="0" smtClean="0"/>
                <a:t>fold 1</a:t>
              </a:r>
              <a:endParaRPr lang="nl-NL" dirty="0"/>
            </a:p>
          </p:txBody>
        </p:sp>
        <p:sp>
          <p:nvSpPr>
            <p:cNvPr id="19" name="TextBox 18"/>
            <p:cNvSpPr txBox="1"/>
            <p:nvPr/>
          </p:nvSpPr>
          <p:spPr>
            <a:xfrm>
              <a:off x="860996" y="2367338"/>
              <a:ext cx="1447601" cy="369332"/>
            </a:xfrm>
            <a:prstGeom prst="rect">
              <a:avLst/>
            </a:prstGeom>
            <a:noFill/>
          </p:spPr>
          <p:txBody>
            <a:bodyPr wrap="square" rtlCol="0">
              <a:spAutoFit/>
            </a:bodyPr>
            <a:lstStyle/>
            <a:p>
              <a:pPr algn="ctr"/>
              <a:r>
                <a:rPr lang="en-US" dirty="0" smtClean="0"/>
                <a:t>fold 2</a:t>
              </a:r>
              <a:endParaRPr lang="nl-NL" dirty="0"/>
            </a:p>
          </p:txBody>
        </p:sp>
        <p:sp>
          <p:nvSpPr>
            <p:cNvPr id="20" name="TextBox 19"/>
            <p:cNvSpPr txBox="1"/>
            <p:nvPr/>
          </p:nvSpPr>
          <p:spPr>
            <a:xfrm>
              <a:off x="860996" y="3072732"/>
              <a:ext cx="1447601" cy="369332"/>
            </a:xfrm>
            <a:prstGeom prst="rect">
              <a:avLst/>
            </a:prstGeom>
            <a:noFill/>
          </p:spPr>
          <p:txBody>
            <a:bodyPr wrap="square" rtlCol="0">
              <a:spAutoFit/>
            </a:bodyPr>
            <a:lstStyle/>
            <a:p>
              <a:pPr algn="ctr"/>
              <a:r>
                <a:rPr lang="en-US" dirty="0" smtClean="0"/>
                <a:t>fold 3</a:t>
              </a:r>
              <a:endParaRPr lang="nl-NL" dirty="0"/>
            </a:p>
          </p:txBody>
        </p:sp>
        <p:sp>
          <p:nvSpPr>
            <p:cNvPr id="21" name="TextBox 20"/>
            <p:cNvSpPr txBox="1"/>
            <p:nvPr/>
          </p:nvSpPr>
          <p:spPr>
            <a:xfrm>
              <a:off x="860996" y="3757052"/>
              <a:ext cx="1447601" cy="369332"/>
            </a:xfrm>
            <a:prstGeom prst="rect">
              <a:avLst/>
            </a:prstGeom>
            <a:noFill/>
          </p:spPr>
          <p:txBody>
            <a:bodyPr wrap="square" rtlCol="0">
              <a:spAutoFit/>
            </a:bodyPr>
            <a:lstStyle/>
            <a:p>
              <a:pPr algn="ctr"/>
              <a:r>
                <a:rPr lang="en-US" dirty="0" smtClean="0"/>
                <a:t>fold 4</a:t>
              </a:r>
              <a:endParaRPr lang="nl-NL" dirty="0"/>
            </a:p>
          </p:txBody>
        </p:sp>
      </p:grpSp>
    </p:spTree>
    <p:extLst>
      <p:ext uri="{BB962C8B-B14F-4D97-AF65-F5344CB8AC3E}">
        <p14:creationId xmlns:p14="http://schemas.microsoft.com/office/powerpoint/2010/main" val="42185994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Testing and validation</a:t>
            </a:r>
            <a:endParaRPr lang="nl-NL" dirty="0"/>
          </a:p>
          <a:p>
            <a:endParaRPr lang="nl-NL" dirty="0"/>
          </a:p>
        </p:txBody>
      </p:sp>
      <p:sp>
        <p:nvSpPr>
          <p:cNvPr id="3" name="Text Placeholder 2"/>
          <p:cNvSpPr>
            <a:spLocks noGrp="1"/>
          </p:cNvSpPr>
          <p:nvPr>
            <p:ph type="body" sz="quarter" idx="13"/>
          </p:nvPr>
        </p:nvSpPr>
        <p:spPr/>
        <p:txBody>
          <a:bodyPr/>
          <a:lstStyle/>
          <a:p>
            <a:r>
              <a:rPr lang="en-US" dirty="0" smtClean="0"/>
              <a:t>Cross-validation by using the </a:t>
            </a:r>
            <a:r>
              <a:rPr lang="en-US" dirty="0" smtClean="0">
                <a:latin typeface="Courier New" panose="02070309020205020404" pitchFamily="49" charset="0"/>
                <a:cs typeface="Courier New" panose="02070309020205020404" pitchFamily="49" charset="0"/>
              </a:rPr>
              <a:t>caret</a:t>
            </a:r>
            <a:r>
              <a:rPr lang="en-US" dirty="0" smtClean="0"/>
              <a:t> package in </a:t>
            </a:r>
            <a:r>
              <a:rPr lang="en-US" dirty="0" smtClean="0">
                <a:latin typeface="Courier New" panose="02070309020205020404" pitchFamily="49" charset="0"/>
                <a:cs typeface="Courier New" panose="02070309020205020404" pitchFamily="49" charset="0"/>
              </a:rPr>
              <a:t>R</a:t>
            </a:r>
          </a:p>
          <a:p>
            <a:endParaRPr lang="en-US"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r</a:t>
            </a:r>
            <a:r>
              <a:rPr lang="en-US" sz="1200" dirty="0" smtClean="0">
                <a:latin typeface="Courier New" panose="02070309020205020404" pitchFamily="49" charset="0"/>
                <a:cs typeface="Courier New" panose="02070309020205020404" pitchFamily="49" charset="0"/>
              </a:rPr>
              <a:t>equire(caret)</a:t>
            </a:r>
            <a:endParaRPr lang="nl-NL" sz="1200" dirty="0" smtClean="0">
              <a:latin typeface="Courier New" panose="02070309020205020404" pitchFamily="49" charset="0"/>
              <a:cs typeface="Courier New" panose="02070309020205020404" pitchFamily="49" charset="0"/>
            </a:endParaRPr>
          </a:p>
          <a:p>
            <a:pPr marL="0" indent="0">
              <a:buNone/>
            </a:pPr>
            <a:r>
              <a:rPr lang="nl-NL" sz="1200" dirty="0" smtClean="0">
                <a:latin typeface="Courier New" panose="02070309020205020404" pitchFamily="49" charset="0"/>
                <a:cs typeface="Courier New" panose="02070309020205020404" pitchFamily="49" charset="0"/>
              </a:rPr>
              <a:t>avg_auc</a:t>
            </a:r>
            <a:r>
              <a:rPr lang="nl-NL" sz="1200" dirty="0">
                <a:latin typeface="Courier New" panose="02070309020205020404" pitchFamily="49" charset="0"/>
                <a:cs typeface="Courier New" panose="02070309020205020404" pitchFamily="49" charset="0"/>
              </a:rPr>
              <a:t>&lt;-0</a:t>
            </a:r>
          </a:p>
          <a:p>
            <a:pPr marL="0" indent="0">
              <a:buNone/>
            </a:pPr>
            <a:r>
              <a:rPr lang="nl-NL" sz="1200" dirty="0">
                <a:latin typeface="Courier New" panose="02070309020205020404" pitchFamily="49" charset="0"/>
                <a:cs typeface="Courier New" panose="02070309020205020404" pitchFamily="49" charset="0"/>
              </a:rPr>
              <a:t>i&lt;-0</a:t>
            </a:r>
          </a:p>
          <a:p>
            <a:pPr marL="0" indent="0">
              <a:buNone/>
            </a:pPr>
            <a:r>
              <a:rPr lang="nl-NL" sz="1200" dirty="0">
                <a:latin typeface="Courier New" panose="02070309020205020404" pitchFamily="49" charset="0"/>
                <a:cs typeface="Courier New" panose="02070309020205020404" pitchFamily="49" charset="0"/>
              </a:rPr>
              <a:t>while (i &lt; 10) {</a:t>
            </a:r>
          </a:p>
          <a:p>
            <a:pPr marL="0" indent="0">
              <a:buNone/>
            </a:pPr>
            <a:r>
              <a:rPr lang="nl-NL" sz="1200" dirty="0">
                <a:latin typeface="Courier New" panose="02070309020205020404" pitchFamily="49" charset="0"/>
                <a:cs typeface="Courier New" panose="02070309020205020404" pitchFamily="49" charset="0"/>
              </a:rPr>
              <a:t>  tc &lt;- trainControl("cv", 10, savePred=T) # apply 10 fold cross validation</a:t>
            </a:r>
          </a:p>
          <a:p>
            <a:pPr marL="0" indent="0">
              <a:buNone/>
            </a:pPr>
            <a:r>
              <a:rPr lang="nl-NL" sz="1200" dirty="0">
                <a:latin typeface="Courier New" panose="02070309020205020404" pitchFamily="49" charset="0"/>
                <a:cs typeface="Courier New" panose="02070309020205020404" pitchFamily="49" charset="0"/>
              </a:rPr>
              <a:t>  model &lt;- train(  Dead ~ Age + Gender + (BMI &gt;= 30.0) + SysBP + (Pulse &gt;= 80.0) + </a:t>
            </a:r>
          </a:p>
          <a:p>
            <a:pPr marL="0" indent="0">
              <a:buNone/>
            </a:pPr>
            <a:r>
              <a:rPr lang="nl-NL" sz="1200" dirty="0">
                <a:latin typeface="Courier New" panose="02070309020205020404" pitchFamily="49" charset="0"/>
                <a:cs typeface="Courier New" panose="02070309020205020404" pitchFamily="49" charset="0"/>
              </a:rPr>
              <a:t>                          log10(NTproBNP) + (Creatinine &gt;= 2.0) + (Hemoglobin &lt; 12.0) + </a:t>
            </a:r>
          </a:p>
          <a:p>
            <a:pPr marL="0" indent="0">
              <a:buNone/>
            </a:pPr>
            <a:r>
              <a:rPr lang="nl-NL" sz="1200" dirty="0">
                <a:latin typeface="Courier New" panose="02070309020205020404" pitchFamily="49" charset="0"/>
                <a:cs typeface="Courier New" panose="02070309020205020404" pitchFamily="49" charset="0"/>
              </a:rPr>
              <a:t>                          (Glucose &gt;= 8.0) + (QoL == 0) + Motiva,</a:t>
            </a:r>
          </a:p>
          <a:p>
            <a:pPr marL="0" indent="0">
              <a:buNone/>
            </a:pPr>
            <a:r>
              <a:rPr lang="nl-NL" sz="1200" dirty="0">
                <a:latin typeface="Courier New" panose="02070309020205020404" pitchFamily="49" charset="0"/>
                <a:cs typeface="Courier New" panose="02070309020205020404" pitchFamily="49" charset="0"/>
              </a:rPr>
              <a:t>                          data=CCdata, method="glm", trControl=tc, family=binomial)</a:t>
            </a:r>
          </a:p>
          <a:p>
            <a:pPr marL="0" indent="0">
              <a:buNone/>
            </a:pPr>
            <a:r>
              <a:rPr lang="nl-NL" sz="1200" dirty="0">
                <a:latin typeface="Courier New" panose="02070309020205020404" pitchFamily="49" charset="0"/>
                <a:cs typeface="Courier New" panose="02070309020205020404" pitchFamily="49" charset="0"/>
              </a:rPr>
              <a:t>  </a:t>
            </a:r>
          </a:p>
          <a:p>
            <a:pPr marL="0" indent="0">
              <a:buNone/>
            </a:pPr>
            <a:r>
              <a:rPr lang="nl-NL" sz="1200" dirty="0">
                <a:latin typeface="Courier New" panose="02070309020205020404" pitchFamily="49" charset="0"/>
                <a:cs typeface="Courier New" panose="02070309020205020404" pitchFamily="49" charset="0"/>
              </a:rPr>
              <a:t>  pred &lt;- prediction(model$pred$pred, model$pred$obs)</a:t>
            </a:r>
          </a:p>
          <a:p>
            <a:pPr marL="0" indent="0">
              <a:buNone/>
            </a:pPr>
            <a:r>
              <a:rPr lang="nl-NL" sz="1200" dirty="0">
                <a:latin typeface="Courier New" panose="02070309020205020404" pitchFamily="49" charset="0"/>
                <a:cs typeface="Courier New" panose="02070309020205020404" pitchFamily="49" charset="0"/>
              </a:rPr>
              <a:t>  auc  &lt;- performance(pred, "auc")</a:t>
            </a:r>
          </a:p>
          <a:p>
            <a:pPr marL="0" indent="0">
              <a:buNone/>
            </a:pPr>
            <a:r>
              <a:rPr lang="nl-NL" sz="1200" dirty="0">
                <a:latin typeface="Courier New" panose="02070309020205020404" pitchFamily="49" charset="0"/>
                <a:cs typeface="Courier New" panose="02070309020205020404" pitchFamily="49" charset="0"/>
              </a:rPr>
              <a:t>  auc  &lt;- unlist(slot(auc, "y.values"))</a:t>
            </a:r>
          </a:p>
          <a:p>
            <a:pPr marL="0" indent="0">
              <a:buNone/>
            </a:pPr>
            <a:r>
              <a:rPr lang="nl-NL" sz="1200" dirty="0">
                <a:latin typeface="Courier New" panose="02070309020205020404" pitchFamily="49" charset="0"/>
                <a:cs typeface="Courier New" panose="02070309020205020404" pitchFamily="49" charset="0"/>
              </a:rPr>
              <a:t>  </a:t>
            </a:r>
            <a:r>
              <a:rPr lang="nl-NL" sz="1200" dirty="0" smtClean="0">
                <a:latin typeface="Courier New" panose="02070309020205020404" pitchFamily="49" charset="0"/>
                <a:cs typeface="Courier New" panose="02070309020205020404" pitchFamily="49" charset="0"/>
              </a:rPr>
              <a:t>print ( paste </a:t>
            </a:r>
            <a:r>
              <a:rPr lang="nl-NL" sz="1200" dirty="0">
                <a:latin typeface="Courier New" panose="02070309020205020404" pitchFamily="49" charset="0"/>
                <a:cs typeface="Courier New" panose="02070309020205020404" pitchFamily="49" charset="0"/>
              </a:rPr>
              <a:t>("AUC: ", round(100*auc,1), "%  </a:t>
            </a:r>
            <a:r>
              <a:rPr lang="nl-NL" sz="1200" dirty="0" smtClean="0">
                <a:latin typeface="Courier New" panose="02070309020205020404" pitchFamily="49" charset="0"/>
                <a:cs typeface="Courier New" panose="02070309020205020404" pitchFamily="49" charset="0"/>
              </a:rPr>
              <a:t>"))</a:t>
            </a:r>
            <a:endParaRPr lang="nl-NL" sz="1200" dirty="0">
              <a:latin typeface="Courier New" panose="02070309020205020404" pitchFamily="49" charset="0"/>
              <a:cs typeface="Courier New" panose="02070309020205020404" pitchFamily="49" charset="0"/>
            </a:endParaRPr>
          </a:p>
          <a:p>
            <a:pPr marL="0" indent="0">
              <a:buNone/>
            </a:pPr>
            <a:r>
              <a:rPr lang="nl-NL" sz="1200" dirty="0">
                <a:latin typeface="Courier New" panose="02070309020205020404" pitchFamily="49" charset="0"/>
                <a:cs typeface="Courier New" panose="02070309020205020404" pitchFamily="49" charset="0"/>
              </a:rPr>
              <a:t>  avg_auc&lt;-avg_auc+auc</a:t>
            </a:r>
          </a:p>
          <a:p>
            <a:pPr marL="0" indent="0">
              <a:buNone/>
            </a:pPr>
            <a:r>
              <a:rPr lang="nl-NL" sz="1200" dirty="0">
                <a:latin typeface="Courier New" panose="02070309020205020404" pitchFamily="49" charset="0"/>
                <a:cs typeface="Courier New" panose="02070309020205020404" pitchFamily="49" charset="0"/>
              </a:rPr>
              <a:t>  i&lt;- i+1</a:t>
            </a:r>
          </a:p>
          <a:p>
            <a:pPr marL="0" indent="0">
              <a:buNone/>
            </a:pPr>
            <a:r>
              <a:rPr lang="nl-NL" sz="1200" dirty="0">
                <a:latin typeface="Courier New" panose="02070309020205020404" pitchFamily="49" charset="0"/>
                <a:cs typeface="Courier New" panose="02070309020205020404" pitchFamily="49" charset="0"/>
              </a:rPr>
              <a:t>}</a:t>
            </a:r>
          </a:p>
          <a:p>
            <a:pPr marL="0" indent="0">
              <a:buNone/>
            </a:pPr>
            <a:r>
              <a:rPr lang="nl-NL" sz="1200" dirty="0">
                <a:latin typeface="Courier New" panose="02070309020205020404" pitchFamily="49" charset="0"/>
                <a:cs typeface="Courier New" panose="02070309020205020404" pitchFamily="49" charset="0"/>
              </a:rPr>
              <a:t>avg_auc&lt;- avg_auc/10</a:t>
            </a:r>
          </a:p>
          <a:p>
            <a:pPr marL="0" indent="0">
              <a:buNone/>
            </a:pPr>
            <a:r>
              <a:rPr lang="nl-NL" sz="1200" dirty="0">
                <a:latin typeface="Courier New" panose="02070309020205020404" pitchFamily="49" charset="0"/>
                <a:cs typeface="Courier New" panose="02070309020205020404" pitchFamily="49" charset="0"/>
              </a:rPr>
              <a:t>avg_auc</a:t>
            </a:r>
          </a:p>
        </p:txBody>
      </p:sp>
    </p:spTree>
    <p:extLst>
      <p:ext uri="{BB962C8B-B14F-4D97-AF65-F5344CB8AC3E}">
        <p14:creationId xmlns:p14="http://schemas.microsoft.com/office/powerpoint/2010/main" val="2045242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Testing and validation</a:t>
            </a:r>
            <a:endParaRPr lang="nl-NL" dirty="0"/>
          </a:p>
        </p:txBody>
      </p:sp>
      <p:sp>
        <p:nvSpPr>
          <p:cNvPr id="3" name="Text Placeholder 2"/>
          <p:cNvSpPr>
            <a:spLocks noGrp="1"/>
          </p:cNvSpPr>
          <p:nvPr>
            <p:ph type="body" sz="quarter" idx="13"/>
          </p:nvPr>
        </p:nvSpPr>
        <p:spPr/>
        <p:txBody>
          <a:bodyPr/>
          <a:lstStyle/>
          <a:p>
            <a:r>
              <a:rPr lang="nl-NL" dirty="0" smtClean="0"/>
              <a:t>ROC </a:t>
            </a:r>
            <a:r>
              <a:rPr lang="nl-NL" dirty="0"/>
              <a:t>analysis and performance of the risk </a:t>
            </a:r>
            <a:r>
              <a:rPr lang="nl-NL" dirty="0" smtClean="0"/>
              <a:t>model using </a:t>
            </a:r>
            <a:r>
              <a:rPr lang="nl-NL" dirty="0"/>
              <a:t>cut-offs to find optimal decision point</a:t>
            </a:r>
          </a:p>
          <a:p>
            <a:pPr marL="0" indent="0">
              <a:buNone/>
            </a:pPr>
            <a:endParaRPr lang="nl-NL" dirty="0"/>
          </a:p>
          <a:p>
            <a:pPr marL="0" indent="0">
              <a:buNone/>
            </a:pPr>
            <a:r>
              <a:rPr lang="nl-NL" sz="1200" dirty="0">
                <a:latin typeface="Courier New" panose="02070309020205020404" pitchFamily="49" charset="0"/>
                <a:cs typeface="Courier New" panose="02070309020205020404" pitchFamily="49" charset="0"/>
              </a:rPr>
              <a:t>c</a:t>
            </a:r>
            <a:r>
              <a:rPr lang="nl-NL" sz="1200" dirty="0" smtClean="0">
                <a:latin typeface="Courier New" panose="02070309020205020404" pitchFamily="49" charset="0"/>
                <a:cs typeface="Courier New" panose="02070309020205020404" pitchFamily="49" charset="0"/>
              </a:rPr>
              <a:t>utoff &lt;- </a:t>
            </a:r>
            <a:r>
              <a:rPr lang="nl-NL" sz="1200" dirty="0">
                <a:latin typeface="Courier New" panose="02070309020205020404" pitchFamily="49" charset="0"/>
                <a:cs typeface="Courier New" panose="02070309020205020404" pitchFamily="49" charset="0"/>
              </a:rPr>
              <a:t>0.2425</a:t>
            </a:r>
          </a:p>
          <a:p>
            <a:pPr marL="0" indent="0">
              <a:buNone/>
            </a:pPr>
            <a:r>
              <a:rPr lang="nl-NL" sz="1200" dirty="0">
                <a:latin typeface="Courier New" panose="02070309020205020404" pitchFamily="49" charset="0"/>
                <a:cs typeface="Courier New" panose="02070309020205020404" pitchFamily="49" charset="0"/>
              </a:rPr>
              <a:t>prediction_cv &lt;- cut(model$pred$pred, c(-Inf,cutoff,Inf), labels=c("no","yes"))</a:t>
            </a:r>
          </a:p>
          <a:p>
            <a:pPr marL="0" indent="0">
              <a:buNone/>
            </a:pPr>
            <a:r>
              <a:rPr lang="nl-NL" sz="1200" dirty="0">
                <a:latin typeface="Courier New" panose="02070309020205020404" pitchFamily="49" charset="0"/>
                <a:cs typeface="Courier New" panose="02070309020205020404" pitchFamily="49" charset="0"/>
              </a:rPr>
              <a:t>a&lt;-table(prediction_cv,model$pred$obs)</a:t>
            </a:r>
          </a:p>
          <a:p>
            <a:pPr marL="0" indent="0">
              <a:buNone/>
            </a:pPr>
            <a:r>
              <a:rPr lang="nl-NL" sz="1200" dirty="0">
                <a:latin typeface="Courier New" panose="02070309020205020404" pitchFamily="49" charset="0"/>
                <a:cs typeface="Courier New" panose="02070309020205020404" pitchFamily="49" charset="0"/>
              </a:rPr>
              <a:t>perf &lt;- performance(pred,"tpr","fpr") </a:t>
            </a:r>
          </a:p>
          <a:p>
            <a:pPr marL="0" indent="0">
              <a:buNone/>
            </a:pPr>
            <a:r>
              <a:rPr lang="nl-NL" sz="1200" dirty="0">
                <a:latin typeface="Courier New" panose="02070309020205020404" pitchFamily="49" charset="0"/>
                <a:cs typeface="Courier New" panose="02070309020205020404" pitchFamily="49" charset="0"/>
              </a:rPr>
              <a:t>all&lt;-(a[1,1]+a[1,2]+a[2,1]+a[2,2])</a:t>
            </a:r>
          </a:p>
          <a:p>
            <a:pPr marL="0" indent="0">
              <a:buNone/>
            </a:pPr>
            <a:r>
              <a:rPr lang="nl-NL" sz="1200" dirty="0">
                <a:latin typeface="Courier New" panose="02070309020205020404" pitchFamily="49" charset="0"/>
                <a:cs typeface="Courier New" panose="02070309020205020404" pitchFamily="49" charset="0"/>
              </a:rPr>
              <a:t>tp&lt;-a[2,2]</a:t>
            </a:r>
          </a:p>
          <a:p>
            <a:pPr marL="0" indent="0">
              <a:buNone/>
            </a:pPr>
            <a:r>
              <a:rPr lang="nl-NL" sz="1200" dirty="0">
                <a:latin typeface="Courier New" panose="02070309020205020404" pitchFamily="49" charset="0"/>
                <a:cs typeface="Courier New" panose="02070309020205020404" pitchFamily="49" charset="0"/>
              </a:rPr>
              <a:t>tn&lt;-a[1,1]</a:t>
            </a:r>
          </a:p>
          <a:p>
            <a:pPr marL="0" indent="0">
              <a:buNone/>
            </a:pPr>
            <a:r>
              <a:rPr lang="nl-NL" sz="1200" dirty="0">
                <a:latin typeface="Courier New" panose="02070309020205020404" pitchFamily="49" charset="0"/>
                <a:cs typeface="Courier New" panose="02070309020205020404" pitchFamily="49" charset="0"/>
              </a:rPr>
              <a:t>fp&lt;-a[2,1]</a:t>
            </a:r>
          </a:p>
          <a:p>
            <a:pPr marL="0" indent="0">
              <a:buNone/>
            </a:pPr>
            <a:r>
              <a:rPr lang="nl-NL" sz="1200" dirty="0">
                <a:latin typeface="Courier New" panose="02070309020205020404" pitchFamily="49" charset="0"/>
                <a:cs typeface="Courier New" panose="02070309020205020404" pitchFamily="49" charset="0"/>
              </a:rPr>
              <a:t>fn&lt;-a[1,2]</a:t>
            </a:r>
          </a:p>
          <a:p>
            <a:pPr marL="0" indent="0">
              <a:buNone/>
            </a:pPr>
            <a:r>
              <a:rPr lang="nl-NL" sz="1200" dirty="0">
                <a:latin typeface="Courier New" panose="02070309020205020404" pitchFamily="49" charset="0"/>
                <a:cs typeface="Courier New" panose="02070309020205020404" pitchFamily="49" charset="0"/>
              </a:rPr>
              <a:t>ppv &lt;- tp/(tp+fp)</a:t>
            </a:r>
          </a:p>
          <a:p>
            <a:pPr marL="0" indent="0">
              <a:buNone/>
            </a:pPr>
            <a:r>
              <a:rPr lang="nl-NL" sz="1200" dirty="0">
                <a:latin typeface="Courier New" panose="02070309020205020404" pitchFamily="49" charset="0"/>
                <a:cs typeface="Courier New" panose="02070309020205020404" pitchFamily="49" charset="0"/>
              </a:rPr>
              <a:t>npv &lt;- tn/(tn+fn)</a:t>
            </a:r>
          </a:p>
          <a:p>
            <a:pPr marL="0" indent="0">
              <a:buNone/>
            </a:pPr>
            <a:r>
              <a:rPr lang="nl-NL" sz="1200" dirty="0">
                <a:latin typeface="Courier New" panose="02070309020205020404" pitchFamily="49" charset="0"/>
                <a:cs typeface="Courier New" panose="02070309020205020404" pitchFamily="49" charset="0"/>
              </a:rPr>
              <a:t>sens &lt;- tp/(tp+fn) </a:t>
            </a:r>
          </a:p>
          <a:p>
            <a:pPr marL="0" indent="0">
              <a:buNone/>
            </a:pPr>
            <a:r>
              <a:rPr lang="nl-NL" sz="1200" dirty="0">
                <a:latin typeface="Courier New" panose="02070309020205020404" pitchFamily="49" charset="0"/>
                <a:cs typeface="Courier New" panose="02070309020205020404" pitchFamily="49" charset="0"/>
              </a:rPr>
              <a:t>spec &lt;- tn/(tn+fp) </a:t>
            </a:r>
          </a:p>
          <a:p>
            <a:pPr marL="0" indent="0">
              <a:buNone/>
            </a:pPr>
            <a:r>
              <a:rPr lang="nl-NL" sz="1200" dirty="0">
                <a:latin typeface="Courier New" panose="02070309020205020404" pitchFamily="49" charset="0"/>
                <a:cs typeface="Courier New" panose="02070309020205020404" pitchFamily="49" charset="0"/>
              </a:rPr>
              <a:t>acc &lt;- (tp+tn)/all</a:t>
            </a:r>
          </a:p>
          <a:p>
            <a:pPr marL="0" indent="0">
              <a:buNone/>
            </a:pPr>
            <a:r>
              <a:rPr lang="nl-NL" sz="1200" dirty="0">
                <a:latin typeface="Courier New" panose="02070309020205020404" pitchFamily="49" charset="0"/>
                <a:cs typeface="Courier New" panose="02070309020205020404" pitchFamily="49" charset="0"/>
              </a:rPr>
              <a:t>prevalence &lt;- (fn+tp)/all  </a:t>
            </a:r>
          </a:p>
          <a:p>
            <a:pPr marL="0" indent="0">
              <a:buNone/>
            </a:pPr>
            <a:r>
              <a:rPr lang="nl-NL" sz="1200" dirty="0">
                <a:latin typeface="Courier New" panose="02070309020205020404" pitchFamily="49" charset="0"/>
                <a:cs typeface="Courier New" panose="02070309020205020404" pitchFamily="49" charset="0"/>
              </a:rPr>
              <a:t>det_rate &lt;- tp/all</a:t>
            </a:r>
          </a:p>
          <a:p>
            <a:pPr marL="0" indent="0">
              <a:buNone/>
            </a:pPr>
            <a:r>
              <a:rPr lang="nl-NL" sz="1200" dirty="0">
                <a:latin typeface="Courier New" panose="02070309020205020404" pitchFamily="49" charset="0"/>
                <a:cs typeface="Courier New" panose="02070309020205020404" pitchFamily="49" charset="0"/>
              </a:rPr>
              <a:t>det_pr &lt;- (tp+fp)/all</a:t>
            </a:r>
          </a:p>
          <a:p>
            <a:pPr marL="0" indent="0">
              <a:buNone/>
            </a:pPr>
            <a:r>
              <a:rPr lang="nl-NL" sz="1200" dirty="0">
                <a:latin typeface="Courier New" panose="02070309020205020404" pitchFamily="49" charset="0"/>
                <a:cs typeface="Courier New" panose="02070309020205020404" pitchFamily="49" charset="0"/>
              </a:rPr>
              <a:t>e_acc &lt;- (((tn+fp)*(tn+fn) / all) + ((fn+tp)*(fp+tp) / all)) / all </a:t>
            </a:r>
          </a:p>
          <a:p>
            <a:pPr marL="0" indent="0">
              <a:buNone/>
            </a:pPr>
            <a:r>
              <a:rPr lang="nl-NL" sz="1200" dirty="0">
                <a:latin typeface="Courier New" panose="02070309020205020404" pitchFamily="49" charset="0"/>
                <a:cs typeface="Courier New" panose="02070309020205020404" pitchFamily="49" charset="0"/>
              </a:rPr>
              <a:t>kappa &lt;- (acc-e_acc)/(1-e_acc)</a:t>
            </a:r>
          </a:p>
          <a:p>
            <a:pPr marL="0" indent="0">
              <a:buNone/>
            </a:pPr>
            <a:endParaRPr lang="nl-NL"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044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Testing and validation </a:t>
            </a:r>
            <a:endParaRPr lang="nl-NL" dirty="0"/>
          </a:p>
        </p:txBody>
      </p:sp>
      <p:sp>
        <p:nvSpPr>
          <p:cNvPr id="3" name="Text Placeholder 2"/>
          <p:cNvSpPr>
            <a:spLocks noGrp="1"/>
          </p:cNvSpPr>
          <p:nvPr>
            <p:ph type="body" sz="quarter" idx="13"/>
          </p:nvPr>
        </p:nvSpPr>
        <p:spPr/>
        <p:txBody>
          <a:bodyPr/>
          <a:lstStyle/>
          <a:p>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2286440175"/>
              </p:ext>
            </p:extLst>
          </p:nvPr>
        </p:nvGraphicFramePr>
        <p:xfrm>
          <a:off x="1524000" y="2072175"/>
          <a:ext cx="6096000" cy="1173480"/>
        </p:xfrm>
        <a:graphic>
          <a:graphicData uri="http://schemas.openxmlformats.org/drawingml/2006/table">
            <a:tbl>
              <a:tblPr firstRow="1" bandRow="1">
                <a:tableStyleId>{5940675A-B579-460E-94D1-54222C63F5DA}</a:tableStyleId>
              </a:tblPr>
              <a:tblGrid>
                <a:gridCol w="2032000"/>
                <a:gridCol w="2032000"/>
                <a:gridCol w="2032000"/>
              </a:tblGrid>
              <a:tr h="431800">
                <a:tc>
                  <a:txBody>
                    <a:bodyPr/>
                    <a:lstStyle/>
                    <a:p>
                      <a:endParaRPr lang="nl-NL" dirty="0"/>
                    </a:p>
                  </a:txBody>
                  <a:tcPr/>
                </a:tc>
                <a:tc>
                  <a:txBody>
                    <a:bodyPr/>
                    <a:lstStyle/>
                    <a:p>
                      <a:pPr algn="ctr"/>
                      <a:r>
                        <a:rPr lang="en-US" dirty="0" smtClean="0"/>
                        <a:t>Observed </a:t>
                      </a:r>
                      <a:r>
                        <a:rPr lang="en-US" dirty="0" err="1" smtClean="0"/>
                        <a:t>1Y</a:t>
                      </a:r>
                      <a:r>
                        <a:rPr lang="en-US" dirty="0" smtClean="0"/>
                        <a:t>-dead</a:t>
                      </a:r>
                      <a:endParaRPr lang="nl-N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Observed </a:t>
                      </a:r>
                      <a:r>
                        <a:rPr lang="en-US" dirty="0" err="1" smtClean="0"/>
                        <a:t>1Y</a:t>
                      </a:r>
                      <a:r>
                        <a:rPr lang="en-US" dirty="0" smtClean="0"/>
                        <a:t>-alive</a:t>
                      </a:r>
                      <a:endParaRPr lang="nl-NL" dirty="0" smtClean="0"/>
                    </a:p>
                  </a:txBody>
                  <a:tcPr/>
                </a:tc>
              </a:tr>
              <a:tr h="370840">
                <a:tc>
                  <a:txBody>
                    <a:bodyPr/>
                    <a:lstStyle/>
                    <a:p>
                      <a:r>
                        <a:rPr lang="en-US" dirty="0" smtClean="0"/>
                        <a:t>Predicted </a:t>
                      </a:r>
                      <a:r>
                        <a:rPr lang="en-US" dirty="0" err="1" smtClean="0"/>
                        <a:t>1Y</a:t>
                      </a:r>
                      <a:r>
                        <a:rPr lang="en-US" dirty="0" smtClean="0"/>
                        <a:t>-dead</a:t>
                      </a:r>
                      <a:endParaRPr lang="nl-NL" dirty="0"/>
                    </a:p>
                  </a:txBody>
                  <a:tcPr/>
                </a:tc>
                <a:tc>
                  <a:txBody>
                    <a:bodyPr/>
                    <a:lstStyle/>
                    <a:p>
                      <a:pPr algn="ctr"/>
                      <a:r>
                        <a:rPr lang="en-US" dirty="0" smtClean="0"/>
                        <a:t>664 (</a:t>
                      </a:r>
                      <a:r>
                        <a:rPr lang="en-US" dirty="0" err="1" smtClean="0"/>
                        <a:t>tp</a:t>
                      </a:r>
                      <a:r>
                        <a:rPr lang="en-US" dirty="0" smtClean="0"/>
                        <a:t>)</a:t>
                      </a:r>
                      <a:endParaRPr lang="nl-NL" dirty="0"/>
                    </a:p>
                  </a:txBody>
                  <a:tcPr/>
                </a:tc>
                <a:tc>
                  <a:txBody>
                    <a:bodyPr/>
                    <a:lstStyle/>
                    <a:p>
                      <a:pPr algn="ctr"/>
                      <a:r>
                        <a:rPr lang="en-US" dirty="0" smtClean="0"/>
                        <a:t>655 (</a:t>
                      </a:r>
                      <a:r>
                        <a:rPr lang="en-US" dirty="0" err="1" smtClean="0"/>
                        <a:t>fp</a:t>
                      </a:r>
                      <a:r>
                        <a:rPr lang="en-US" dirty="0" smtClean="0"/>
                        <a:t>)</a:t>
                      </a:r>
                      <a:endParaRPr lang="nl-NL" dirty="0"/>
                    </a:p>
                  </a:txBody>
                  <a:tcPr/>
                </a:tc>
              </a:tr>
              <a:tr h="370840">
                <a:tc>
                  <a:txBody>
                    <a:bodyPr/>
                    <a:lstStyle/>
                    <a:p>
                      <a:r>
                        <a:rPr lang="en-US" dirty="0" smtClean="0"/>
                        <a:t>Predicted</a:t>
                      </a:r>
                      <a:r>
                        <a:rPr lang="en-US" baseline="0" dirty="0" smtClean="0"/>
                        <a:t> </a:t>
                      </a:r>
                      <a:r>
                        <a:rPr lang="en-US" baseline="0" dirty="0" err="1" smtClean="0"/>
                        <a:t>1Y</a:t>
                      </a:r>
                      <a:r>
                        <a:rPr lang="en-US" baseline="0" dirty="0" smtClean="0"/>
                        <a:t>-alive</a:t>
                      </a:r>
                      <a:endParaRPr lang="nl-NL" dirty="0"/>
                    </a:p>
                  </a:txBody>
                  <a:tcPr/>
                </a:tc>
                <a:tc>
                  <a:txBody>
                    <a:bodyPr/>
                    <a:lstStyle/>
                    <a:p>
                      <a:pPr algn="ctr"/>
                      <a:r>
                        <a:rPr lang="en-US" dirty="0" smtClean="0"/>
                        <a:t>206 (</a:t>
                      </a:r>
                      <a:r>
                        <a:rPr lang="en-US" dirty="0" err="1" smtClean="0"/>
                        <a:t>fn</a:t>
                      </a:r>
                      <a:r>
                        <a:rPr lang="en-US" dirty="0" smtClean="0"/>
                        <a:t>)</a:t>
                      </a:r>
                      <a:endParaRPr lang="nl-NL" dirty="0"/>
                    </a:p>
                  </a:txBody>
                  <a:tcPr/>
                </a:tc>
                <a:tc>
                  <a:txBody>
                    <a:bodyPr/>
                    <a:lstStyle/>
                    <a:p>
                      <a:pPr algn="ctr"/>
                      <a:r>
                        <a:rPr lang="en-US" dirty="0" smtClean="0"/>
                        <a:t>2120 (</a:t>
                      </a:r>
                      <a:r>
                        <a:rPr lang="en-US" dirty="0" err="1" smtClean="0"/>
                        <a:t>tn</a:t>
                      </a:r>
                      <a:r>
                        <a:rPr lang="en-US" dirty="0" smtClean="0"/>
                        <a:t>)</a:t>
                      </a:r>
                      <a:endParaRPr lang="nl-NL"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0458449"/>
              </p:ext>
            </p:extLst>
          </p:nvPr>
        </p:nvGraphicFramePr>
        <p:xfrm>
          <a:off x="1524000" y="3329072"/>
          <a:ext cx="6096000" cy="222504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dirty="0" smtClean="0"/>
                        <a:t>AUC (c-statistics)</a:t>
                      </a:r>
                      <a:endParaRPr lang="nl-NL" dirty="0"/>
                    </a:p>
                  </a:txBody>
                  <a:tcPr/>
                </a:tc>
                <a:tc>
                  <a:txBody>
                    <a:bodyPr/>
                    <a:lstStyle/>
                    <a:p>
                      <a:pPr algn="ctr"/>
                      <a:r>
                        <a:rPr lang="en-US" dirty="0" smtClean="0"/>
                        <a:t>0.84</a:t>
                      </a:r>
                      <a:endParaRPr lang="nl-NL" dirty="0"/>
                    </a:p>
                  </a:txBody>
                  <a:tcPr/>
                </a:tc>
              </a:tr>
              <a:tr h="370840">
                <a:tc>
                  <a:txBody>
                    <a:bodyPr/>
                    <a:lstStyle/>
                    <a:p>
                      <a:r>
                        <a:rPr lang="en-US" dirty="0" smtClean="0"/>
                        <a:t>Sensitivity</a:t>
                      </a:r>
                      <a:endParaRPr lang="nl-NL" dirty="0"/>
                    </a:p>
                  </a:txBody>
                  <a:tcPr/>
                </a:tc>
                <a:tc>
                  <a:txBody>
                    <a:bodyPr/>
                    <a:lstStyle/>
                    <a:p>
                      <a:pPr algn="ctr"/>
                      <a:r>
                        <a:rPr lang="en-US" dirty="0" smtClean="0"/>
                        <a:t>0.76</a:t>
                      </a:r>
                      <a:endParaRPr lang="nl-NL" dirty="0"/>
                    </a:p>
                  </a:txBody>
                  <a:tcPr/>
                </a:tc>
              </a:tr>
              <a:tr h="370840">
                <a:tc>
                  <a:txBody>
                    <a:bodyPr/>
                    <a:lstStyle/>
                    <a:p>
                      <a:r>
                        <a:rPr lang="en-US" dirty="0" smtClean="0"/>
                        <a:t>Specificity</a:t>
                      </a:r>
                      <a:endParaRPr lang="nl-NL" dirty="0"/>
                    </a:p>
                  </a:txBody>
                  <a:tcPr/>
                </a:tc>
                <a:tc>
                  <a:txBody>
                    <a:bodyPr/>
                    <a:lstStyle/>
                    <a:p>
                      <a:pPr algn="ctr"/>
                      <a:r>
                        <a:rPr lang="en-US" dirty="0" smtClean="0"/>
                        <a:t>0.76</a:t>
                      </a:r>
                      <a:endParaRPr lang="nl-NL" dirty="0"/>
                    </a:p>
                  </a:txBody>
                  <a:tcPr/>
                </a:tc>
              </a:tr>
              <a:tr h="370840">
                <a:tc>
                  <a:txBody>
                    <a:bodyPr/>
                    <a:lstStyle/>
                    <a:p>
                      <a:r>
                        <a:rPr lang="en-US" dirty="0" err="1" smtClean="0"/>
                        <a:t>Pos</a:t>
                      </a:r>
                      <a:r>
                        <a:rPr lang="en-US" dirty="0" smtClean="0"/>
                        <a:t> </a:t>
                      </a:r>
                      <a:r>
                        <a:rPr lang="en-US" dirty="0" err="1" smtClean="0"/>
                        <a:t>Pred</a:t>
                      </a:r>
                      <a:r>
                        <a:rPr lang="en-US" baseline="0" dirty="0" smtClean="0"/>
                        <a:t> Value (</a:t>
                      </a:r>
                      <a:r>
                        <a:rPr lang="en-US" baseline="0" dirty="0" err="1" smtClean="0"/>
                        <a:t>PPV</a:t>
                      </a:r>
                      <a:r>
                        <a:rPr lang="en-US" baseline="0" dirty="0" smtClean="0"/>
                        <a:t>)</a:t>
                      </a:r>
                      <a:endParaRPr lang="nl-NL" dirty="0"/>
                    </a:p>
                  </a:txBody>
                  <a:tcPr/>
                </a:tc>
                <a:tc>
                  <a:txBody>
                    <a:bodyPr/>
                    <a:lstStyle/>
                    <a:p>
                      <a:pPr algn="ctr"/>
                      <a:r>
                        <a:rPr lang="en-US" dirty="0" smtClean="0"/>
                        <a:t>0.50</a:t>
                      </a:r>
                      <a:endParaRPr lang="nl-NL" dirty="0"/>
                    </a:p>
                  </a:txBody>
                  <a:tcPr/>
                </a:tc>
              </a:tr>
              <a:tr h="370840">
                <a:tc>
                  <a:txBody>
                    <a:bodyPr/>
                    <a:lstStyle/>
                    <a:p>
                      <a:r>
                        <a:rPr lang="en-US" dirty="0" err="1" smtClean="0"/>
                        <a:t>Neg</a:t>
                      </a:r>
                      <a:r>
                        <a:rPr lang="en-US" dirty="0" smtClean="0"/>
                        <a:t> </a:t>
                      </a:r>
                      <a:r>
                        <a:rPr lang="en-US" dirty="0" err="1" smtClean="0"/>
                        <a:t>Pred</a:t>
                      </a:r>
                      <a:r>
                        <a:rPr lang="en-US" dirty="0" smtClean="0"/>
                        <a:t> Value (</a:t>
                      </a:r>
                      <a:r>
                        <a:rPr lang="en-US" dirty="0" err="1" smtClean="0"/>
                        <a:t>NPV</a:t>
                      </a:r>
                      <a:r>
                        <a:rPr lang="en-US" dirty="0" smtClean="0"/>
                        <a:t>)</a:t>
                      </a:r>
                      <a:endParaRPr lang="nl-NL" dirty="0"/>
                    </a:p>
                  </a:txBody>
                  <a:tcPr/>
                </a:tc>
                <a:tc>
                  <a:txBody>
                    <a:bodyPr/>
                    <a:lstStyle/>
                    <a:p>
                      <a:pPr algn="ctr"/>
                      <a:r>
                        <a:rPr lang="en-US" dirty="0" smtClean="0"/>
                        <a:t>0.91</a:t>
                      </a:r>
                      <a:endParaRPr lang="nl-NL" dirty="0"/>
                    </a:p>
                  </a:txBody>
                  <a:tcPr/>
                </a:tc>
              </a:tr>
              <a:tr h="370840">
                <a:tc>
                  <a:txBody>
                    <a:bodyPr/>
                    <a:lstStyle/>
                    <a:p>
                      <a:r>
                        <a:rPr lang="en-US" dirty="0" smtClean="0"/>
                        <a:t>Prevalence</a:t>
                      </a:r>
                      <a:endParaRPr lang="nl-NL" dirty="0"/>
                    </a:p>
                  </a:txBody>
                  <a:tcPr/>
                </a:tc>
                <a:tc>
                  <a:txBody>
                    <a:bodyPr/>
                    <a:lstStyle/>
                    <a:p>
                      <a:pPr algn="ctr"/>
                      <a:r>
                        <a:rPr lang="en-US" dirty="0" smtClean="0"/>
                        <a:t>0.24</a:t>
                      </a:r>
                      <a:endParaRPr lang="nl-NL"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77656224"/>
              </p:ext>
            </p:extLst>
          </p:nvPr>
        </p:nvGraphicFramePr>
        <p:xfrm>
          <a:off x="1524000" y="163096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cut-off</a:t>
                      </a:r>
                      <a:endParaRPr lang="nl-NL" dirty="0"/>
                    </a:p>
                  </a:txBody>
                  <a:tcPr/>
                </a:tc>
                <a:tc>
                  <a:txBody>
                    <a:bodyPr/>
                    <a:lstStyle/>
                    <a:p>
                      <a:pPr algn="ctr"/>
                      <a:r>
                        <a:rPr lang="en-US" dirty="0" smtClean="0"/>
                        <a:t>0.2425</a:t>
                      </a:r>
                      <a:endParaRPr lang="nl-NL" dirty="0"/>
                    </a:p>
                  </a:txBody>
                  <a:tcPr/>
                </a:tc>
              </a:tr>
            </a:tbl>
          </a:graphicData>
        </a:graphic>
      </p:graphicFrame>
    </p:spTree>
    <p:extLst>
      <p:ext uri="{BB962C8B-B14F-4D97-AF65-F5344CB8AC3E}">
        <p14:creationId xmlns:p14="http://schemas.microsoft.com/office/powerpoint/2010/main" val="1308388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Testing and validation </a:t>
            </a:r>
            <a:endParaRPr lang="nl-NL" dirty="0"/>
          </a:p>
        </p:txBody>
      </p:sp>
      <p:sp>
        <p:nvSpPr>
          <p:cNvPr id="3" name="Text Placeholder 2"/>
          <p:cNvSpPr>
            <a:spLocks noGrp="1"/>
          </p:cNvSpPr>
          <p:nvPr>
            <p:ph type="body" sz="quarter" idx="13"/>
          </p:nvPr>
        </p:nvSpPr>
        <p:spPr/>
        <p:txBody>
          <a:bodyPr/>
          <a:lstStyle/>
          <a:p>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3107082680"/>
              </p:ext>
            </p:extLst>
          </p:nvPr>
        </p:nvGraphicFramePr>
        <p:xfrm>
          <a:off x="1524000" y="2072175"/>
          <a:ext cx="6096000" cy="1173480"/>
        </p:xfrm>
        <a:graphic>
          <a:graphicData uri="http://schemas.openxmlformats.org/drawingml/2006/table">
            <a:tbl>
              <a:tblPr firstRow="1" bandRow="1">
                <a:tableStyleId>{5940675A-B579-460E-94D1-54222C63F5DA}</a:tableStyleId>
              </a:tblPr>
              <a:tblGrid>
                <a:gridCol w="2032000"/>
                <a:gridCol w="2032000"/>
                <a:gridCol w="2032000"/>
              </a:tblGrid>
              <a:tr h="431800">
                <a:tc>
                  <a:txBody>
                    <a:bodyPr/>
                    <a:lstStyle/>
                    <a:p>
                      <a:endParaRPr lang="nl-NL" dirty="0"/>
                    </a:p>
                  </a:txBody>
                  <a:tcPr/>
                </a:tc>
                <a:tc>
                  <a:txBody>
                    <a:bodyPr/>
                    <a:lstStyle/>
                    <a:p>
                      <a:pPr algn="ctr"/>
                      <a:r>
                        <a:rPr lang="en-US" dirty="0" smtClean="0"/>
                        <a:t>Observed </a:t>
                      </a:r>
                      <a:r>
                        <a:rPr lang="en-US" dirty="0" err="1" smtClean="0"/>
                        <a:t>1Y</a:t>
                      </a:r>
                      <a:r>
                        <a:rPr lang="en-US" dirty="0" smtClean="0"/>
                        <a:t>-dead</a:t>
                      </a:r>
                      <a:endParaRPr lang="nl-N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Observed </a:t>
                      </a:r>
                      <a:r>
                        <a:rPr lang="en-US" dirty="0" err="1" smtClean="0"/>
                        <a:t>1Y</a:t>
                      </a:r>
                      <a:r>
                        <a:rPr lang="en-US" dirty="0" smtClean="0"/>
                        <a:t>-alive</a:t>
                      </a:r>
                      <a:endParaRPr lang="nl-NL" dirty="0" smtClean="0"/>
                    </a:p>
                  </a:txBody>
                  <a:tcPr/>
                </a:tc>
              </a:tr>
              <a:tr h="370840">
                <a:tc>
                  <a:txBody>
                    <a:bodyPr/>
                    <a:lstStyle/>
                    <a:p>
                      <a:r>
                        <a:rPr lang="en-US" dirty="0" smtClean="0"/>
                        <a:t>Predicted </a:t>
                      </a:r>
                      <a:r>
                        <a:rPr lang="en-US" dirty="0" err="1" smtClean="0"/>
                        <a:t>1Y</a:t>
                      </a:r>
                      <a:r>
                        <a:rPr lang="en-US" dirty="0" smtClean="0"/>
                        <a:t>-dead</a:t>
                      </a:r>
                      <a:endParaRPr lang="nl-NL" dirty="0"/>
                    </a:p>
                  </a:txBody>
                  <a:tcPr/>
                </a:tc>
                <a:tc>
                  <a:txBody>
                    <a:bodyPr/>
                    <a:lstStyle/>
                    <a:p>
                      <a:pPr algn="ctr"/>
                      <a:r>
                        <a:rPr lang="en-US" dirty="0" smtClean="0"/>
                        <a:t>409 (</a:t>
                      </a:r>
                      <a:r>
                        <a:rPr lang="en-US" dirty="0" err="1" smtClean="0"/>
                        <a:t>tp</a:t>
                      </a:r>
                      <a:r>
                        <a:rPr lang="en-US" dirty="0" smtClean="0"/>
                        <a:t>)</a:t>
                      </a:r>
                      <a:endParaRPr lang="nl-NL" dirty="0"/>
                    </a:p>
                  </a:txBody>
                  <a:tcPr/>
                </a:tc>
                <a:tc>
                  <a:txBody>
                    <a:bodyPr/>
                    <a:lstStyle/>
                    <a:p>
                      <a:pPr algn="ctr"/>
                      <a:r>
                        <a:rPr lang="en-US" dirty="0" smtClean="0"/>
                        <a:t>177 (</a:t>
                      </a:r>
                      <a:r>
                        <a:rPr lang="en-US" dirty="0" err="1" smtClean="0"/>
                        <a:t>fp</a:t>
                      </a:r>
                      <a:r>
                        <a:rPr lang="en-US" dirty="0" smtClean="0"/>
                        <a:t>)</a:t>
                      </a:r>
                      <a:endParaRPr lang="nl-NL" dirty="0"/>
                    </a:p>
                  </a:txBody>
                  <a:tcPr/>
                </a:tc>
              </a:tr>
              <a:tr h="370840">
                <a:tc>
                  <a:txBody>
                    <a:bodyPr/>
                    <a:lstStyle/>
                    <a:p>
                      <a:r>
                        <a:rPr lang="en-US" dirty="0" smtClean="0"/>
                        <a:t>Predicted</a:t>
                      </a:r>
                      <a:r>
                        <a:rPr lang="en-US" baseline="0" dirty="0" smtClean="0"/>
                        <a:t> </a:t>
                      </a:r>
                      <a:r>
                        <a:rPr lang="en-US" baseline="0" dirty="0" err="1" smtClean="0"/>
                        <a:t>1Y</a:t>
                      </a:r>
                      <a:r>
                        <a:rPr lang="en-US" baseline="0" dirty="0" smtClean="0"/>
                        <a:t>-alive</a:t>
                      </a:r>
                      <a:endParaRPr lang="nl-NL" dirty="0"/>
                    </a:p>
                  </a:txBody>
                  <a:tcPr/>
                </a:tc>
                <a:tc>
                  <a:txBody>
                    <a:bodyPr/>
                    <a:lstStyle/>
                    <a:p>
                      <a:pPr algn="ctr"/>
                      <a:r>
                        <a:rPr lang="en-US" dirty="0" smtClean="0"/>
                        <a:t>461 (</a:t>
                      </a:r>
                      <a:r>
                        <a:rPr lang="en-US" dirty="0" err="1" smtClean="0"/>
                        <a:t>fn</a:t>
                      </a:r>
                      <a:r>
                        <a:rPr lang="en-US" dirty="0" smtClean="0"/>
                        <a:t>)</a:t>
                      </a:r>
                      <a:endParaRPr lang="nl-NL" dirty="0"/>
                    </a:p>
                  </a:txBody>
                  <a:tcPr/>
                </a:tc>
                <a:tc>
                  <a:txBody>
                    <a:bodyPr/>
                    <a:lstStyle/>
                    <a:p>
                      <a:pPr algn="ctr"/>
                      <a:r>
                        <a:rPr lang="en-US" dirty="0" smtClean="0"/>
                        <a:t>2598 (</a:t>
                      </a:r>
                      <a:r>
                        <a:rPr lang="en-US" dirty="0" err="1" smtClean="0"/>
                        <a:t>tn</a:t>
                      </a:r>
                      <a:r>
                        <a:rPr lang="en-US" dirty="0" smtClean="0"/>
                        <a:t>)</a:t>
                      </a:r>
                      <a:endParaRPr lang="nl-NL"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07922645"/>
              </p:ext>
            </p:extLst>
          </p:nvPr>
        </p:nvGraphicFramePr>
        <p:xfrm>
          <a:off x="1524000" y="3329072"/>
          <a:ext cx="6096000" cy="222504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dirty="0" smtClean="0"/>
                        <a:t>AUC (c-statistics)</a:t>
                      </a:r>
                      <a:endParaRPr lang="nl-NL" dirty="0"/>
                    </a:p>
                  </a:txBody>
                  <a:tcPr/>
                </a:tc>
                <a:tc>
                  <a:txBody>
                    <a:bodyPr/>
                    <a:lstStyle/>
                    <a:p>
                      <a:pPr algn="ctr"/>
                      <a:r>
                        <a:rPr lang="en-US" dirty="0" smtClean="0"/>
                        <a:t>0.84</a:t>
                      </a:r>
                      <a:endParaRPr lang="nl-NL" dirty="0"/>
                    </a:p>
                  </a:txBody>
                  <a:tcPr/>
                </a:tc>
              </a:tr>
              <a:tr h="370840">
                <a:tc>
                  <a:txBody>
                    <a:bodyPr/>
                    <a:lstStyle/>
                    <a:p>
                      <a:r>
                        <a:rPr lang="en-US" dirty="0" smtClean="0"/>
                        <a:t>Sensitivity</a:t>
                      </a:r>
                      <a:endParaRPr lang="nl-NL" dirty="0"/>
                    </a:p>
                  </a:txBody>
                  <a:tcPr/>
                </a:tc>
                <a:tc>
                  <a:txBody>
                    <a:bodyPr/>
                    <a:lstStyle/>
                    <a:p>
                      <a:pPr algn="ctr"/>
                      <a:r>
                        <a:rPr lang="en-US" dirty="0" smtClean="0"/>
                        <a:t>0.47</a:t>
                      </a:r>
                      <a:endParaRPr lang="nl-NL" dirty="0"/>
                    </a:p>
                  </a:txBody>
                  <a:tcPr/>
                </a:tc>
              </a:tr>
              <a:tr h="370840">
                <a:tc>
                  <a:txBody>
                    <a:bodyPr/>
                    <a:lstStyle/>
                    <a:p>
                      <a:r>
                        <a:rPr lang="en-US" dirty="0" smtClean="0"/>
                        <a:t>Specificity</a:t>
                      </a:r>
                      <a:endParaRPr lang="nl-NL" dirty="0"/>
                    </a:p>
                  </a:txBody>
                  <a:tcPr/>
                </a:tc>
                <a:tc>
                  <a:txBody>
                    <a:bodyPr/>
                    <a:lstStyle/>
                    <a:p>
                      <a:pPr algn="ctr"/>
                      <a:r>
                        <a:rPr lang="en-US" dirty="0" smtClean="0"/>
                        <a:t>0.94</a:t>
                      </a:r>
                      <a:endParaRPr lang="nl-NL" dirty="0"/>
                    </a:p>
                  </a:txBody>
                  <a:tcPr/>
                </a:tc>
              </a:tr>
              <a:tr h="370840">
                <a:tc>
                  <a:txBody>
                    <a:bodyPr/>
                    <a:lstStyle/>
                    <a:p>
                      <a:r>
                        <a:rPr lang="en-US" dirty="0" err="1" smtClean="0"/>
                        <a:t>Pos</a:t>
                      </a:r>
                      <a:r>
                        <a:rPr lang="en-US" dirty="0" smtClean="0"/>
                        <a:t> </a:t>
                      </a:r>
                      <a:r>
                        <a:rPr lang="en-US" dirty="0" err="1" smtClean="0"/>
                        <a:t>Pred</a:t>
                      </a:r>
                      <a:r>
                        <a:rPr lang="en-US" baseline="0" dirty="0" smtClean="0"/>
                        <a:t> Value (</a:t>
                      </a:r>
                      <a:r>
                        <a:rPr lang="en-US" baseline="0" dirty="0" err="1" smtClean="0"/>
                        <a:t>PPV</a:t>
                      </a:r>
                      <a:r>
                        <a:rPr lang="en-US" baseline="0" dirty="0" smtClean="0"/>
                        <a:t>)</a:t>
                      </a:r>
                      <a:endParaRPr lang="nl-NL" dirty="0"/>
                    </a:p>
                  </a:txBody>
                  <a:tcPr/>
                </a:tc>
                <a:tc>
                  <a:txBody>
                    <a:bodyPr/>
                    <a:lstStyle/>
                    <a:p>
                      <a:pPr algn="ctr"/>
                      <a:r>
                        <a:rPr lang="en-US" dirty="0" smtClean="0"/>
                        <a:t>0.7</a:t>
                      </a:r>
                      <a:endParaRPr lang="nl-NL" dirty="0"/>
                    </a:p>
                  </a:txBody>
                  <a:tcPr/>
                </a:tc>
              </a:tr>
              <a:tr h="370840">
                <a:tc>
                  <a:txBody>
                    <a:bodyPr/>
                    <a:lstStyle/>
                    <a:p>
                      <a:r>
                        <a:rPr lang="en-US" dirty="0" err="1" smtClean="0"/>
                        <a:t>Neg</a:t>
                      </a:r>
                      <a:r>
                        <a:rPr lang="en-US" dirty="0" smtClean="0"/>
                        <a:t> </a:t>
                      </a:r>
                      <a:r>
                        <a:rPr lang="en-US" dirty="0" err="1" smtClean="0"/>
                        <a:t>Pred</a:t>
                      </a:r>
                      <a:r>
                        <a:rPr lang="en-US" dirty="0" smtClean="0"/>
                        <a:t> Value (</a:t>
                      </a:r>
                      <a:r>
                        <a:rPr lang="en-US" dirty="0" err="1" smtClean="0"/>
                        <a:t>NPV</a:t>
                      </a:r>
                      <a:r>
                        <a:rPr lang="en-US" dirty="0" smtClean="0"/>
                        <a:t>)</a:t>
                      </a:r>
                      <a:endParaRPr lang="nl-NL" dirty="0"/>
                    </a:p>
                  </a:txBody>
                  <a:tcPr/>
                </a:tc>
                <a:tc>
                  <a:txBody>
                    <a:bodyPr/>
                    <a:lstStyle/>
                    <a:p>
                      <a:pPr algn="ctr"/>
                      <a:r>
                        <a:rPr lang="en-US" dirty="0" smtClean="0"/>
                        <a:t>0.85</a:t>
                      </a:r>
                      <a:endParaRPr lang="nl-NL" dirty="0"/>
                    </a:p>
                  </a:txBody>
                  <a:tcPr/>
                </a:tc>
              </a:tr>
              <a:tr h="370840">
                <a:tc>
                  <a:txBody>
                    <a:bodyPr/>
                    <a:lstStyle/>
                    <a:p>
                      <a:r>
                        <a:rPr lang="en-US" dirty="0" smtClean="0"/>
                        <a:t>Prevalence</a:t>
                      </a:r>
                      <a:endParaRPr lang="nl-NL" dirty="0"/>
                    </a:p>
                  </a:txBody>
                  <a:tcPr/>
                </a:tc>
                <a:tc>
                  <a:txBody>
                    <a:bodyPr/>
                    <a:lstStyle/>
                    <a:p>
                      <a:pPr algn="ctr"/>
                      <a:r>
                        <a:rPr lang="en-US" dirty="0" smtClean="0"/>
                        <a:t>0.24</a:t>
                      </a:r>
                      <a:endParaRPr lang="nl-NL"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5142622"/>
              </p:ext>
            </p:extLst>
          </p:nvPr>
        </p:nvGraphicFramePr>
        <p:xfrm>
          <a:off x="1524000" y="163096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cut-off</a:t>
                      </a:r>
                      <a:endParaRPr lang="nl-NL" dirty="0"/>
                    </a:p>
                  </a:txBody>
                  <a:tcPr/>
                </a:tc>
                <a:tc>
                  <a:txBody>
                    <a:bodyPr/>
                    <a:lstStyle/>
                    <a:p>
                      <a:pPr algn="ctr"/>
                      <a:r>
                        <a:rPr lang="en-US" dirty="0" smtClean="0"/>
                        <a:t>0.5</a:t>
                      </a:r>
                      <a:endParaRPr lang="nl-NL" dirty="0"/>
                    </a:p>
                  </a:txBody>
                  <a:tcPr/>
                </a:tc>
              </a:tr>
            </a:tbl>
          </a:graphicData>
        </a:graphic>
      </p:graphicFrame>
    </p:spTree>
    <p:extLst>
      <p:ext uri="{BB962C8B-B14F-4D97-AF65-F5344CB8AC3E}">
        <p14:creationId xmlns:p14="http://schemas.microsoft.com/office/powerpoint/2010/main" val="2415161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Testing and validation </a:t>
            </a:r>
            <a:endParaRPr lang="nl-NL" dirty="0"/>
          </a:p>
        </p:txBody>
      </p:sp>
      <p:sp>
        <p:nvSpPr>
          <p:cNvPr id="3" name="Text Placeholder 2"/>
          <p:cNvSpPr>
            <a:spLocks noGrp="1"/>
          </p:cNvSpPr>
          <p:nvPr>
            <p:ph type="body" sz="quarter" idx="13"/>
          </p:nvPr>
        </p:nvSpPr>
        <p:spPr/>
        <p:txBody>
          <a:bodyPr/>
          <a:lstStyle/>
          <a:p>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712030091"/>
              </p:ext>
            </p:extLst>
          </p:nvPr>
        </p:nvGraphicFramePr>
        <p:xfrm>
          <a:off x="1524000" y="2072175"/>
          <a:ext cx="6096000" cy="1173480"/>
        </p:xfrm>
        <a:graphic>
          <a:graphicData uri="http://schemas.openxmlformats.org/drawingml/2006/table">
            <a:tbl>
              <a:tblPr firstRow="1" bandRow="1">
                <a:tableStyleId>{5940675A-B579-460E-94D1-54222C63F5DA}</a:tableStyleId>
              </a:tblPr>
              <a:tblGrid>
                <a:gridCol w="2032000"/>
                <a:gridCol w="2032000"/>
                <a:gridCol w="2032000"/>
              </a:tblGrid>
              <a:tr h="431800">
                <a:tc>
                  <a:txBody>
                    <a:bodyPr/>
                    <a:lstStyle/>
                    <a:p>
                      <a:endParaRPr lang="nl-NL" dirty="0"/>
                    </a:p>
                  </a:txBody>
                  <a:tcPr/>
                </a:tc>
                <a:tc>
                  <a:txBody>
                    <a:bodyPr/>
                    <a:lstStyle/>
                    <a:p>
                      <a:pPr algn="ctr"/>
                      <a:r>
                        <a:rPr lang="en-US" dirty="0" smtClean="0"/>
                        <a:t>Observed </a:t>
                      </a:r>
                      <a:r>
                        <a:rPr lang="en-US" dirty="0" err="1" smtClean="0"/>
                        <a:t>1Y</a:t>
                      </a:r>
                      <a:r>
                        <a:rPr lang="en-US" dirty="0" smtClean="0"/>
                        <a:t>-dead</a:t>
                      </a:r>
                      <a:endParaRPr lang="nl-N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Observed </a:t>
                      </a:r>
                      <a:r>
                        <a:rPr lang="en-US" dirty="0" err="1" smtClean="0"/>
                        <a:t>1Y</a:t>
                      </a:r>
                      <a:r>
                        <a:rPr lang="en-US" dirty="0" smtClean="0"/>
                        <a:t>-alive</a:t>
                      </a:r>
                      <a:endParaRPr lang="nl-NL" dirty="0" smtClean="0"/>
                    </a:p>
                  </a:txBody>
                  <a:tcPr/>
                </a:tc>
              </a:tr>
              <a:tr h="370840">
                <a:tc>
                  <a:txBody>
                    <a:bodyPr/>
                    <a:lstStyle/>
                    <a:p>
                      <a:r>
                        <a:rPr lang="en-US" dirty="0" smtClean="0"/>
                        <a:t>Predicted </a:t>
                      </a:r>
                      <a:r>
                        <a:rPr lang="en-US" dirty="0" err="1" smtClean="0"/>
                        <a:t>1Y</a:t>
                      </a:r>
                      <a:r>
                        <a:rPr lang="en-US" dirty="0" smtClean="0"/>
                        <a:t>-dead</a:t>
                      </a:r>
                      <a:endParaRPr lang="nl-NL" dirty="0"/>
                    </a:p>
                  </a:txBody>
                  <a:tcPr/>
                </a:tc>
                <a:tc>
                  <a:txBody>
                    <a:bodyPr/>
                    <a:lstStyle/>
                    <a:p>
                      <a:pPr algn="ctr"/>
                      <a:r>
                        <a:rPr lang="en-US" dirty="0" smtClean="0"/>
                        <a:t>800 (</a:t>
                      </a:r>
                      <a:r>
                        <a:rPr lang="en-US" dirty="0" err="1" smtClean="0"/>
                        <a:t>tp</a:t>
                      </a:r>
                      <a:r>
                        <a:rPr lang="en-US" dirty="0" smtClean="0"/>
                        <a:t>)</a:t>
                      </a:r>
                      <a:endParaRPr lang="nl-NL" dirty="0"/>
                    </a:p>
                  </a:txBody>
                  <a:tcPr/>
                </a:tc>
                <a:tc>
                  <a:txBody>
                    <a:bodyPr/>
                    <a:lstStyle/>
                    <a:p>
                      <a:pPr algn="ctr"/>
                      <a:r>
                        <a:rPr lang="en-US" dirty="0" smtClean="0"/>
                        <a:t>1424 (</a:t>
                      </a:r>
                      <a:r>
                        <a:rPr lang="en-US" dirty="0" err="1" smtClean="0"/>
                        <a:t>fp</a:t>
                      </a:r>
                      <a:r>
                        <a:rPr lang="en-US" dirty="0" smtClean="0"/>
                        <a:t>)</a:t>
                      </a:r>
                      <a:endParaRPr lang="nl-NL" dirty="0"/>
                    </a:p>
                  </a:txBody>
                  <a:tcPr/>
                </a:tc>
              </a:tr>
              <a:tr h="370840">
                <a:tc>
                  <a:txBody>
                    <a:bodyPr/>
                    <a:lstStyle/>
                    <a:p>
                      <a:r>
                        <a:rPr lang="en-US" dirty="0" smtClean="0"/>
                        <a:t>Predicted</a:t>
                      </a:r>
                      <a:r>
                        <a:rPr lang="en-US" baseline="0" dirty="0" smtClean="0"/>
                        <a:t> </a:t>
                      </a:r>
                      <a:r>
                        <a:rPr lang="en-US" baseline="0" dirty="0" err="1" smtClean="0"/>
                        <a:t>1Y</a:t>
                      </a:r>
                      <a:r>
                        <a:rPr lang="en-US" baseline="0" dirty="0" smtClean="0"/>
                        <a:t>-alive</a:t>
                      </a:r>
                      <a:endParaRPr lang="nl-NL" dirty="0"/>
                    </a:p>
                  </a:txBody>
                  <a:tcPr/>
                </a:tc>
                <a:tc>
                  <a:txBody>
                    <a:bodyPr/>
                    <a:lstStyle/>
                    <a:p>
                      <a:pPr algn="ctr"/>
                      <a:r>
                        <a:rPr lang="en-US" dirty="0" smtClean="0"/>
                        <a:t>70 (</a:t>
                      </a:r>
                      <a:r>
                        <a:rPr lang="en-US" dirty="0" err="1" smtClean="0"/>
                        <a:t>fn</a:t>
                      </a:r>
                      <a:r>
                        <a:rPr lang="en-US" dirty="0" smtClean="0"/>
                        <a:t>)</a:t>
                      </a:r>
                      <a:endParaRPr lang="nl-NL" dirty="0"/>
                    </a:p>
                  </a:txBody>
                  <a:tcPr/>
                </a:tc>
                <a:tc>
                  <a:txBody>
                    <a:bodyPr/>
                    <a:lstStyle/>
                    <a:p>
                      <a:pPr algn="ctr"/>
                      <a:r>
                        <a:rPr lang="en-US" dirty="0" smtClean="0"/>
                        <a:t>1351 (</a:t>
                      </a:r>
                      <a:r>
                        <a:rPr lang="en-US" dirty="0" err="1" smtClean="0"/>
                        <a:t>tn</a:t>
                      </a:r>
                      <a:r>
                        <a:rPr lang="en-US" dirty="0" smtClean="0"/>
                        <a:t>)</a:t>
                      </a:r>
                      <a:endParaRPr lang="nl-NL"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548430"/>
              </p:ext>
            </p:extLst>
          </p:nvPr>
        </p:nvGraphicFramePr>
        <p:xfrm>
          <a:off x="1524000" y="3329072"/>
          <a:ext cx="6096000" cy="222504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dirty="0" smtClean="0"/>
                        <a:t>AUC (c-statistics)</a:t>
                      </a:r>
                      <a:endParaRPr lang="nl-NL" dirty="0"/>
                    </a:p>
                  </a:txBody>
                  <a:tcPr/>
                </a:tc>
                <a:tc>
                  <a:txBody>
                    <a:bodyPr/>
                    <a:lstStyle/>
                    <a:p>
                      <a:pPr algn="ctr"/>
                      <a:r>
                        <a:rPr lang="en-US" dirty="0" smtClean="0"/>
                        <a:t>0.84</a:t>
                      </a:r>
                      <a:endParaRPr lang="nl-NL" dirty="0"/>
                    </a:p>
                  </a:txBody>
                  <a:tcPr/>
                </a:tc>
              </a:tr>
              <a:tr h="370840">
                <a:tc>
                  <a:txBody>
                    <a:bodyPr/>
                    <a:lstStyle/>
                    <a:p>
                      <a:r>
                        <a:rPr lang="en-US" dirty="0" smtClean="0"/>
                        <a:t>Sensitivity</a:t>
                      </a:r>
                      <a:endParaRPr lang="nl-NL" dirty="0"/>
                    </a:p>
                  </a:txBody>
                  <a:tcPr/>
                </a:tc>
                <a:tc>
                  <a:txBody>
                    <a:bodyPr/>
                    <a:lstStyle/>
                    <a:p>
                      <a:pPr algn="ctr"/>
                      <a:r>
                        <a:rPr lang="en-US" dirty="0" smtClean="0"/>
                        <a:t>0.92</a:t>
                      </a:r>
                      <a:endParaRPr lang="nl-NL" dirty="0"/>
                    </a:p>
                  </a:txBody>
                  <a:tcPr/>
                </a:tc>
              </a:tr>
              <a:tr h="370840">
                <a:tc>
                  <a:txBody>
                    <a:bodyPr/>
                    <a:lstStyle/>
                    <a:p>
                      <a:r>
                        <a:rPr lang="en-US" dirty="0" smtClean="0"/>
                        <a:t>Specificity</a:t>
                      </a:r>
                      <a:endParaRPr lang="nl-NL" dirty="0"/>
                    </a:p>
                  </a:txBody>
                  <a:tcPr/>
                </a:tc>
                <a:tc>
                  <a:txBody>
                    <a:bodyPr/>
                    <a:lstStyle/>
                    <a:p>
                      <a:pPr algn="ctr"/>
                      <a:r>
                        <a:rPr lang="en-US" dirty="0" smtClean="0"/>
                        <a:t>0.49</a:t>
                      </a:r>
                      <a:endParaRPr lang="nl-NL" dirty="0"/>
                    </a:p>
                  </a:txBody>
                  <a:tcPr/>
                </a:tc>
              </a:tr>
              <a:tr h="370840">
                <a:tc>
                  <a:txBody>
                    <a:bodyPr/>
                    <a:lstStyle/>
                    <a:p>
                      <a:r>
                        <a:rPr lang="en-US" dirty="0" err="1" smtClean="0"/>
                        <a:t>Pos</a:t>
                      </a:r>
                      <a:r>
                        <a:rPr lang="en-US" dirty="0" smtClean="0"/>
                        <a:t> </a:t>
                      </a:r>
                      <a:r>
                        <a:rPr lang="en-US" dirty="0" err="1" smtClean="0"/>
                        <a:t>Pred</a:t>
                      </a:r>
                      <a:r>
                        <a:rPr lang="en-US" baseline="0" dirty="0" smtClean="0"/>
                        <a:t> Value (</a:t>
                      </a:r>
                      <a:r>
                        <a:rPr lang="en-US" baseline="0" dirty="0" err="1" smtClean="0"/>
                        <a:t>PPV</a:t>
                      </a:r>
                      <a:r>
                        <a:rPr lang="en-US" baseline="0" dirty="0" smtClean="0"/>
                        <a:t>)</a:t>
                      </a:r>
                      <a:endParaRPr lang="nl-NL" dirty="0"/>
                    </a:p>
                  </a:txBody>
                  <a:tcPr/>
                </a:tc>
                <a:tc>
                  <a:txBody>
                    <a:bodyPr/>
                    <a:lstStyle/>
                    <a:p>
                      <a:pPr algn="ctr"/>
                      <a:r>
                        <a:rPr lang="en-US" dirty="0" smtClean="0"/>
                        <a:t>0.36</a:t>
                      </a:r>
                      <a:endParaRPr lang="nl-NL" dirty="0"/>
                    </a:p>
                  </a:txBody>
                  <a:tcPr/>
                </a:tc>
              </a:tr>
              <a:tr h="370840">
                <a:tc>
                  <a:txBody>
                    <a:bodyPr/>
                    <a:lstStyle/>
                    <a:p>
                      <a:r>
                        <a:rPr lang="en-US" dirty="0" err="1" smtClean="0"/>
                        <a:t>Neg</a:t>
                      </a:r>
                      <a:r>
                        <a:rPr lang="en-US" dirty="0" smtClean="0"/>
                        <a:t> </a:t>
                      </a:r>
                      <a:r>
                        <a:rPr lang="en-US" dirty="0" err="1" smtClean="0"/>
                        <a:t>Pred</a:t>
                      </a:r>
                      <a:r>
                        <a:rPr lang="en-US" dirty="0" smtClean="0"/>
                        <a:t> Value (</a:t>
                      </a:r>
                      <a:r>
                        <a:rPr lang="en-US" dirty="0" err="1" smtClean="0"/>
                        <a:t>NPV</a:t>
                      </a:r>
                      <a:r>
                        <a:rPr lang="en-US" dirty="0" smtClean="0"/>
                        <a:t>)</a:t>
                      </a:r>
                      <a:endParaRPr lang="nl-NL" dirty="0"/>
                    </a:p>
                  </a:txBody>
                  <a:tcPr/>
                </a:tc>
                <a:tc>
                  <a:txBody>
                    <a:bodyPr/>
                    <a:lstStyle/>
                    <a:p>
                      <a:pPr algn="ctr"/>
                      <a:r>
                        <a:rPr lang="en-US" dirty="0" smtClean="0"/>
                        <a:t>0.95</a:t>
                      </a:r>
                      <a:endParaRPr lang="nl-NL" dirty="0"/>
                    </a:p>
                  </a:txBody>
                  <a:tcPr/>
                </a:tc>
              </a:tr>
              <a:tr h="370840">
                <a:tc>
                  <a:txBody>
                    <a:bodyPr/>
                    <a:lstStyle/>
                    <a:p>
                      <a:r>
                        <a:rPr lang="en-US" dirty="0" smtClean="0"/>
                        <a:t>Prevalence</a:t>
                      </a:r>
                      <a:endParaRPr lang="nl-NL" dirty="0"/>
                    </a:p>
                  </a:txBody>
                  <a:tcPr/>
                </a:tc>
                <a:tc>
                  <a:txBody>
                    <a:bodyPr/>
                    <a:lstStyle/>
                    <a:p>
                      <a:pPr algn="ctr"/>
                      <a:r>
                        <a:rPr lang="en-US" dirty="0" smtClean="0"/>
                        <a:t>0.24</a:t>
                      </a:r>
                      <a:endParaRPr lang="nl-NL"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82988435"/>
              </p:ext>
            </p:extLst>
          </p:nvPr>
        </p:nvGraphicFramePr>
        <p:xfrm>
          <a:off x="1524000" y="163096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cut-off</a:t>
                      </a:r>
                      <a:endParaRPr lang="nl-NL" dirty="0"/>
                    </a:p>
                  </a:txBody>
                  <a:tcPr/>
                </a:tc>
                <a:tc>
                  <a:txBody>
                    <a:bodyPr/>
                    <a:lstStyle/>
                    <a:p>
                      <a:pPr algn="ctr"/>
                      <a:r>
                        <a:rPr lang="en-US" dirty="0" smtClean="0"/>
                        <a:t>0.1</a:t>
                      </a:r>
                      <a:endParaRPr lang="nl-NL" dirty="0"/>
                    </a:p>
                  </a:txBody>
                  <a:tcPr/>
                </a:tc>
              </a:tr>
            </a:tbl>
          </a:graphicData>
        </a:graphic>
      </p:graphicFrame>
    </p:spTree>
    <p:extLst>
      <p:ext uri="{BB962C8B-B14F-4D97-AF65-F5344CB8AC3E}">
        <p14:creationId xmlns:p14="http://schemas.microsoft.com/office/powerpoint/2010/main" val="2584447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Testing and validation</a:t>
            </a:r>
            <a:endParaRPr lang="nl-NL" dirty="0"/>
          </a:p>
        </p:txBody>
      </p:sp>
      <p:sp>
        <p:nvSpPr>
          <p:cNvPr id="3" name="Text Placeholder 2"/>
          <p:cNvSpPr>
            <a:spLocks noGrp="1"/>
          </p:cNvSpPr>
          <p:nvPr>
            <p:ph type="body" sz="quarter" idx="13"/>
          </p:nvPr>
        </p:nvSpPr>
        <p:spPr/>
        <p:txBody>
          <a:bodyPr/>
          <a:lstStyle/>
          <a:p>
            <a:r>
              <a:rPr lang="en-US" dirty="0" smtClean="0"/>
              <a:t>ROC curve plotting </a:t>
            </a:r>
          </a:p>
          <a:p>
            <a:r>
              <a:rPr lang="en-US" dirty="0" smtClean="0"/>
              <a:t>Use packages </a:t>
            </a:r>
            <a:r>
              <a:rPr lang="en-US" dirty="0" err="1" smtClean="0">
                <a:latin typeface="Courier New" panose="02070309020205020404" pitchFamily="49" charset="0"/>
                <a:cs typeface="Courier New" panose="02070309020205020404" pitchFamily="49" charset="0"/>
              </a:rPr>
              <a:t>pROC</a:t>
            </a:r>
            <a:r>
              <a:rPr lang="en-US" dirty="0" smtClean="0"/>
              <a:t> </a:t>
            </a:r>
            <a:r>
              <a:rPr lang="en-US" dirty="0"/>
              <a:t>and </a:t>
            </a:r>
            <a:r>
              <a:rPr lang="en-US" dirty="0" err="1" smtClean="0">
                <a:latin typeface="Courier New" panose="02070309020205020404" pitchFamily="49" charset="0"/>
                <a:cs typeface="Courier New" panose="02070309020205020404" pitchFamily="49" charset="0"/>
              </a:rPr>
              <a:t>ROCR</a:t>
            </a:r>
            <a:r>
              <a:rPr lang="en-US" dirty="0" smtClean="0"/>
              <a:t> in </a:t>
            </a:r>
            <a:r>
              <a:rPr lang="en-US" dirty="0" smtClean="0">
                <a:latin typeface="Courier New" panose="02070309020205020404" pitchFamily="49" charset="0"/>
                <a:cs typeface="Courier New" panose="02070309020205020404" pitchFamily="49" charset="0"/>
              </a:rPr>
              <a:t>R</a:t>
            </a:r>
          </a:p>
          <a:p>
            <a:endParaRPr lang="en-US" dirty="0"/>
          </a:p>
          <a:p>
            <a:pPr marL="0" indent="0">
              <a:buNone/>
            </a:pPr>
            <a:r>
              <a:rPr lang="nl-NL" sz="1600" dirty="0">
                <a:latin typeface="Courier New" panose="02070309020205020404" pitchFamily="49" charset="0"/>
                <a:cs typeface="Courier New" panose="02070309020205020404" pitchFamily="49" charset="0"/>
              </a:rPr>
              <a:t>## Plot ROC curve</a:t>
            </a:r>
          </a:p>
          <a:p>
            <a:pPr marL="0" indent="0">
              <a:buNone/>
            </a:pPr>
            <a:r>
              <a:rPr lang="nl-NL" sz="1600" dirty="0">
                <a:latin typeface="Courier New" panose="02070309020205020404" pitchFamily="49" charset="0"/>
                <a:cs typeface="Courier New" panose="02070309020205020404" pitchFamily="49" charset="0"/>
              </a:rPr>
              <a:t>roc0 &lt;- roc(model$pred$obs, model$pred$pred)</a:t>
            </a:r>
          </a:p>
          <a:p>
            <a:pPr marL="0" indent="0">
              <a:buNone/>
            </a:pPr>
            <a:r>
              <a:rPr lang="nl-NL" sz="1600" dirty="0">
                <a:latin typeface="Courier New" panose="02070309020205020404" pitchFamily="49" charset="0"/>
                <a:cs typeface="Courier New" panose="02070309020205020404" pitchFamily="49" charset="0"/>
              </a:rPr>
              <a:t>plot(roc0, print.thres = c(0.1, 0.2425, 0.5), type = "S", </a:t>
            </a:r>
            <a:endParaRPr lang="nl-NL" sz="1600" dirty="0" smtClean="0">
              <a:latin typeface="Courier New" panose="02070309020205020404" pitchFamily="49" charset="0"/>
              <a:cs typeface="Courier New" panose="02070309020205020404" pitchFamily="49" charset="0"/>
            </a:endParaRPr>
          </a:p>
          <a:p>
            <a:pPr marL="0" indent="0">
              <a:buNone/>
            </a:pPr>
            <a:r>
              <a:rPr lang="nl-NL" sz="1600" dirty="0">
                <a:latin typeface="Courier New" panose="02070309020205020404" pitchFamily="49" charset="0"/>
                <a:cs typeface="Courier New" panose="02070309020205020404" pitchFamily="49" charset="0"/>
              </a:rPr>
              <a:t> </a:t>
            </a:r>
            <a:r>
              <a:rPr lang="nl-NL" sz="1600" dirty="0" smtClean="0">
                <a:latin typeface="Courier New" panose="02070309020205020404" pitchFamily="49" charset="0"/>
                <a:cs typeface="Courier New" panose="02070309020205020404" pitchFamily="49" charset="0"/>
              </a:rPr>
              <a:t>    col</a:t>
            </a:r>
            <a:r>
              <a:rPr lang="nl-NL" sz="1600" dirty="0">
                <a:latin typeface="Courier New" panose="02070309020205020404" pitchFamily="49" charset="0"/>
                <a:cs typeface="Courier New" panose="02070309020205020404" pitchFamily="49" charset="0"/>
              </a:rPr>
              <a:t>="green",lwd=2, main="ROC Curve",</a:t>
            </a:r>
          </a:p>
          <a:p>
            <a:pPr marL="0" indent="0">
              <a:buNone/>
            </a:pPr>
            <a:r>
              <a:rPr lang="nl-NL" sz="1600" dirty="0">
                <a:latin typeface="Courier New" panose="02070309020205020404" pitchFamily="49" charset="0"/>
                <a:cs typeface="Courier New" panose="02070309020205020404" pitchFamily="49" charset="0"/>
              </a:rPr>
              <a:t>     print.thres.pattern = "%.3f (Spec = %.2f, \n Sens = %.2f)",</a:t>
            </a:r>
          </a:p>
          <a:p>
            <a:pPr marL="0" indent="0">
              <a:buNone/>
            </a:pPr>
            <a:r>
              <a:rPr lang="nl-NL" sz="1600" dirty="0">
                <a:latin typeface="Courier New" panose="02070309020205020404" pitchFamily="49" charset="0"/>
                <a:cs typeface="Courier New" panose="02070309020205020404" pitchFamily="49" charset="0"/>
              </a:rPr>
              <a:t>     print.thres.cex = .8,     legacy.axes = TRUE)</a:t>
            </a:r>
          </a:p>
        </p:txBody>
      </p:sp>
    </p:spTree>
    <p:extLst>
      <p:ext uri="{BB962C8B-B14F-4D97-AF65-F5344CB8AC3E}">
        <p14:creationId xmlns:p14="http://schemas.microsoft.com/office/powerpoint/2010/main" val="268670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787" y="571500"/>
            <a:ext cx="6448425" cy="5715000"/>
          </a:xfrm>
          <a:prstGeom prst="rect">
            <a:avLst/>
          </a:prstGeom>
        </p:spPr>
      </p:pic>
      <p:sp>
        <p:nvSpPr>
          <p:cNvPr id="3" name="TextBox 2"/>
          <p:cNvSpPr txBox="1"/>
          <p:nvPr/>
        </p:nvSpPr>
        <p:spPr>
          <a:xfrm>
            <a:off x="5016137" y="3631474"/>
            <a:ext cx="1332412" cy="369332"/>
          </a:xfrm>
          <a:prstGeom prst="rect">
            <a:avLst/>
          </a:prstGeom>
          <a:noFill/>
        </p:spPr>
        <p:txBody>
          <a:bodyPr wrap="square" rtlCol="0">
            <a:spAutoFit/>
          </a:bodyPr>
          <a:lstStyle/>
          <a:p>
            <a:r>
              <a:rPr lang="en-US" dirty="0" smtClean="0"/>
              <a:t>AUC = 0.84</a:t>
            </a:r>
            <a:endParaRPr lang="nl-NL" dirty="0"/>
          </a:p>
        </p:txBody>
      </p:sp>
    </p:spTree>
    <p:extLst>
      <p:ext uri="{BB962C8B-B14F-4D97-AF65-F5344CB8AC3E}">
        <p14:creationId xmlns:p14="http://schemas.microsoft.com/office/powerpoint/2010/main" val="610481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164" y="244475"/>
            <a:ext cx="6343650" cy="6334125"/>
          </a:xfrm>
          <a:prstGeom prst="rect">
            <a:avLst/>
          </a:prstGeom>
        </p:spPr>
      </p:pic>
    </p:spTree>
    <p:extLst>
      <p:ext uri="{BB962C8B-B14F-4D97-AF65-F5344CB8AC3E}">
        <p14:creationId xmlns:p14="http://schemas.microsoft.com/office/powerpoint/2010/main" val="850288599"/>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Clinical (external) validation</a:t>
            </a:r>
            <a:endParaRPr lang="nl-NL" dirty="0"/>
          </a:p>
        </p:txBody>
      </p:sp>
      <p:sp>
        <p:nvSpPr>
          <p:cNvPr id="3" name="Text Placeholder 2"/>
          <p:cNvSpPr>
            <a:spLocks noGrp="1"/>
          </p:cNvSpPr>
          <p:nvPr>
            <p:ph type="body" sz="quarter" idx="13"/>
          </p:nvPr>
        </p:nvSpPr>
        <p:spPr/>
        <p:txBody>
          <a:bodyPr/>
          <a:lstStyle/>
          <a:p>
            <a:r>
              <a:rPr lang="nl-NL" sz="2800" dirty="0"/>
              <a:t>Is the risk model useful for clinical decision making?</a:t>
            </a:r>
          </a:p>
          <a:p>
            <a:pPr lvl="1"/>
            <a:r>
              <a:rPr lang="en-US" sz="2400" dirty="0"/>
              <a:t>Setting optimal cut-off using harm-benefit analysis</a:t>
            </a:r>
          </a:p>
          <a:p>
            <a:pPr lvl="1"/>
            <a:r>
              <a:rPr lang="en-US" sz="2400" dirty="0"/>
              <a:t>Risk model need to be calibrated to cohort/setting at hand</a:t>
            </a:r>
          </a:p>
          <a:p>
            <a:pPr lvl="1"/>
            <a:r>
              <a:rPr lang="en-US" sz="2400" dirty="0"/>
              <a:t>Clinical expertise and input </a:t>
            </a:r>
            <a:r>
              <a:rPr lang="en-US" sz="2400" dirty="0" smtClean="0"/>
              <a:t>required</a:t>
            </a:r>
          </a:p>
          <a:p>
            <a:pPr lvl="1"/>
            <a:r>
              <a:rPr lang="en-US" sz="2400" dirty="0" smtClean="0"/>
              <a:t>Design intervention </a:t>
            </a:r>
            <a:r>
              <a:rPr lang="en-US" sz="2400" smtClean="0"/>
              <a:t>for which risk </a:t>
            </a:r>
            <a:r>
              <a:rPr lang="en-US" sz="2400" dirty="0" smtClean="0"/>
              <a:t>model will be used</a:t>
            </a:r>
          </a:p>
          <a:p>
            <a:pPr lvl="1"/>
            <a:endParaRPr lang="en-US" sz="2400" dirty="0"/>
          </a:p>
          <a:p>
            <a:r>
              <a:rPr lang="en-US" sz="2400" dirty="0" smtClean="0"/>
              <a:t>Collect new data to (externally) validate risk model</a:t>
            </a:r>
          </a:p>
          <a:p>
            <a:r>
              <a:rPr lang="en-US" sz="2400" dirty="0" smtClean="0"/>
              <a:t>Conduct clinical pilot to test risk model in practice</a:t>
            </a:r>
          </a:p>
          <a:p>
            <a:r>
              <a:rPr lang="en-US" sz="2400" dirty="0" smtClean="0"/>
              <a:t>Conduct risk-stratified intervention pilot to test combination risk model and intervention</a:t>
            </a:r>
            <a:endParaRPr lang="nl-NL" sz="2400" dirty="0"/>
          </a:p>
          <a:p>
            <a:endParaRPr lang="nl-NL" dirty="0"/>
          </a:p>
        </p:txBody>
      </p:sp>
    </p:spTree>
    <p:extLst>
      <p:ext uri="{BB962C8B-B14F-4D97-AF65-F5344CB8AC3E}">
        <p14:creationId xmlns:p14="http://schemas.microsoft.com/office/powerpoint/2010/main" val="36519246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23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Linear </a:t>
            </a:r>
            <a:r>
              <a:rPr lang="en-US" dirty="0" smtClean="0"/>
              <a:t>Regression - R code</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3"/>
              </p:nvPr>
            </p:nvSpPr>
            <p:spPr/>
            <p:txBody>
              <a:bodyPr/>
              <a:lstStyle/>
              <a:p>
                <a:pPr marL="0" indent="0">
                  <a:buNone/>
                </a:pP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 use ordinary linear regression with log(length) as explanatory </a:t>
                </a:r>
                <a:r>
                  <a:rPr lang="en-US" sz="1100" dirty="0" err="1" smtClean="0">
                    <a:latin typeface="Courier New" pitchFamily="49" charset="0"/>
                    <a:cs typeface="Courier New" pitchFamily="49" charset="0"/>
                  </a:rPr>
                  <a:t>var</a:t>
                </a: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 and log(weight) as response </a:t>
                </a:r>
                <a:r>
                  <a:rPr lang="en-US" sz="1100" dirty="0" err="1" smtClean="0">
                    <a:latin typeface="Courier New" pitchFamily="49" charset="0"/>
                    <a:cs typeface="Courier New" pitchFamily="49" charset="0"/>
                  </a:rPr>
                  <a:t>var</a:t>
                </a: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fit </a:t>
                </a:r>
                <a:r>
                  <a:rPr lang="en-US" sz="1100" dirty="0">
                    <a:latin typeface="Courier New" pitchFamily="49" charset="0"/>
                    <a:cs typeface="Courier New" pitchFamily="49" charset="0"/>
                  </a:rPr>
                  <a:t>&lt;- lm (log(weight) ~ log(length), data = alligator</a:t>
                </a:r>
                <a:r>
                  <a:rPr lang="en-US" sz="1100" dirty="0" smtClean="0">
                    <a:latin typeface="Courier New" pitchFamily="49" charset="0"/>
                    <a:cs typeface="Courier New" pitchFamily="49" charset="0"/>
                  </a:rPr>
                  <a:t>)</a:t>
                </a:r>
              </a:p>
              <a:p>
                <a:pPr marL="0" indent="0">
                  <a:buNone/>
                </a:pPr>
                <a:r>
                  <a:rPr lang="en-US" sz="1100" dirty="0" err="1" smtClean="0">
                    <a:latin typeface="Courier New" pitchFamily="49" charset="0"/>
                    <a:cs typeface="Courier New" pitchFamily="49" charset="0"/>
                  </a:rPr>
                  <a:t>abline</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(fit)</a:t>
                </a:r>
              </a:p>
              <a:p>
                <a:pPr marL="0" indent="0">
                  <a:buNone/>
                </a:pPr>
                <a:r>
                  <a:rPr lang="en-US" sz="1100" dirty="0" smtClean="0">
                    <a:latin typeface="Courier New" pitchFamily="49" charset="0"/>
                    <a:cs typeface="Courier New" pitchFamily="49" charset="0"/>
                  </a:rPr>
                  <a:t>summary(fit</a:t>
                </a:r>
                <a:r>
                  <a:rPr lang="en-US" sz="1100" dirty="0" smtClean="0">
                    <a:latin typeface="Courier New" pitchFamily="49" charset="0"/>
                    <a:cs typeface="Courier New" pitchFamily="49" charset="0"/>
                  </a:rPr>
                  <a:t>)</a:t>
                </a:r>
              </a:p>
              <a:p>
                <a:pPr marL="0" indent="0">
                  <a:buNone/>
                </a:pPr>
                <a:endParaRPr lang="en-US" i="1" dirty="0">
                  <a:latin typeface="Cambria Math"/>
                  <a:cs typeface="Courier New" pitchFamily="49"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Courier New" pitchFamily="49" charset="0"/>
                            </a:rPr>
                          </m:ctrlPr>
                        </m:funcPr>
                        <m:fName>
                          <m:r>
                            <m:rPr>
                              <m:sty m:val="p"/>
                            </m:rPr>
                            <a:rPr lang="en-US" sz="2400" b="0" i="0" smtClean="0">
                              <a:latin typeface="Cambria Math"/>
                              <a:cs typeface="Courier New" pitchFamily="49" charset="0"/>
                            </a:rPr>
                            <m:t>log</m:t>
                          </m:r>
                        </m:fName>
                        <m:e>
                          <m:d>
                            <m:dPr>
                              <m:ctrlPr>
                                <a:rPr lang="en-US" sz="2400" b="0" i="1" smtClean="0">
                                  <a:latin typeface="Cambria Math" panose="02040503050406030204" pitchFamily="18" charset="0"/>
                                  <a:cs typeface="Courier New" pitchFamily="49" charset="0"/>
                                </a:rPr>
                              </m:ctrlPr>
                            </m:dPr>
                            <m:e>
                              <m:r>
                                <a:rPr lang="en-US" sz="2400" b="0" i="1" smtClean="0">
                                  <a:latin typeface="Cambria Math"/>
                                  <a:cs typeface="Courier New" pitchFamily="49" charset="0"/>
                                </a:rPr>
                                <m:t>𝑤𝑒𝑖𝑔h𝑡</m:t>
                              </m:r>
                            </m:e>
                          </m:d>
                        </m:e>
                      </m:func>
                      <m:r>
                        <a:rPr lang="en-US" sz="2400" b="0" i="1" smtClean="0">
                          <a:latin typeface="Cambria Math"/>
                          <a:cs typeface="Courier New" pitchFamily="49" charset="0"/>
                        </a:rPr>
                        <m:t>=−5.55+3.43</m:t>
                      </m:r>
                      <m:r>
                        <a:rPr lang="en-US" sz="2400" b="0" i="1" smtClean="0">
                          <a:latin typeface="Cambria Math"/>
                          <a:ea typeface="Cambria Math"/>
                          <a:cs typeface="Courier New" pitchFamily="49" charset="0"/>
                        </a:rPr>
                        <m:t>∙</m:t>
                      </m:r>
                      <m:r>
                        <m:rPr>
                          <m:sty m:val="p"/>
                        </m:rPr>
                        <a:rPr lang="en-US" sz="2400" b="0" i="0" smtClean="0">
                          <a:latin typeface="Cambria Math"/>
                          <a:ea typeface="Cambria Math"/>
                          <a:cs typeface="Courier New" pitchFamily="49" charset="0"/>
                        </a:rPr>
                        <m:t>log</m:t>
                      </m:r>
                      <m:r>
                        <a:rPr lang="en-US" sz="2400" b="0" i="1" smtClean="0">
                          <a:latin typeface="Cambria Math"/>
                          <a:ea typeface="Cambria Math"/>
                          <a:cs typeface="Courier New" pitchFamily="49" charset="0"/>
                        </a:rPr>
                        <m:t>⁡(</m:t>
                      </m:r>
                      <m:r>
                        <a:rPr lang="en-US" sz="2400" b="0" i="1" smtClean="0">
                          <a:latin typeface="Cambria Math"/>
                          <a:ea typeface="Cambria Math"/>
                          <a:cs typeface="Courier New" pitchFamily="49" charset="0"/>
                        </a:rPr>
                        <m:t>𝑙𝑒𝑛𝑔𝑡h</m:t>
                      </m:r>
                      <m:r>
                        <a:rPr lang="en-US" sz="2400" b="0" i="1" smtClean="0">
                          <a:latin typeface="Cambria Math"/>
                          <a:ea typeface="Cambria Math"/>
                          <a:cs typeface="Courier New" pitchFamily="49" charset="0"/>
                        </a:rPr>
                        <m:t>)</m:t>
                      </m:r>
                    </m:oMath>
                  </m:oMathPara>
                </a14:m>
                <a:endParaRPr lang="en-US" sz="2400" dirty="0">
                  <a:latin typeface="Courier New" pitchFamily="49" charset="0"/>
                  <a:cs typeface="Courier New" pitchFamily="49" charset="0"/>
                </a:endParaRPr>
              </a:p>
              <a:p>
                <a:pPr marL="0" indent="0" algn="ctr">
                  <a:buNone/>
                </a:pPr>
                <a:r>
                  <a:rPr lang="en-US" sz="2400" dirty="0">
                    <a:cs typeface="Courier New" pitchFamily="49" charset="0"/>
                  </a:rPr>
                  <a:t>i</a:t>
                </a:r>
                <a:r>
                  <a:rPr lang="en-US" sz="2400" dirty="0" smtClean="0">
                    <a:cs typeface="Courier New" pitchFamily="49" charset="0"/>
                  </a:rPr>
                  <a:t>ntercept </a:t>
                </a:r>
                <a14:m>
                  <m:oMath xmlns:m="http://schemas.openxmlformats.org/officeDocument/2006/math">
                    <m:sSub>
                      <m:sSubPr>
                        <m:ctrlPr>
                          <a:rPr lang="en-US" sz="2400" i="1" smtClean="0">
                            <a:latin typeface="Cambria Math" panose="02040503050406030204" pitchFamily="18" charset="0"/>
                            <a:cs typeface="Courier New" pitchFamily="49" charset="0"/>
                          </a:rPr>
                        </m:ctrlPr>
                      </m:sSubPr>
                      <m:e>
                        <m:r>
                          <a:rPr lang="en-US" sz="2400" i="1" smtClean="0">
                            <a:latin typeface="Cambria Math"/>
                            <a:ea typeface="Cambria Math"/>
                            <a:cs typeface="Courier New" pitchFamily="49" charset="0"/>
                          </a:rPr>
                          <m:t>𝛽</m:t>
                        </m:r>
                      </m:e>
                      <m:sub>
                        <m:r>
                          <a:rPr lang="en-US" sz="2400" b="0" i="1" smtClean="0">
                            <a:latin typeface="Cambria Math"/>
                            <a:cs typeface="Courier New" pitchFamily="49" charset="0"/>
                          </a:rPr>
                          <m:t>0</m:t>
                        </m:r>
                      </m:sub>
                    </m:sSub>
                    <m:r>
                      <a:rPr lang="en-US" sz="2400" i="1">
                        <a:latin typeface="Cambria Math"/>
                        <a:cs typeface="Courier New" pitchFamily="49" charset="0"/>
                      </a:rPr>
                      <m:t>=−5.5</m:t>
                    </m:r>
                    <m:r>
                      <a:rPr lang="en-US" sz="2400" b="0" i="1" smtClean="0">
                        <a:latin typeface="Cambria Math"/>
                        <a:cs typeface="Courier New" pitchFamily="49" charset="0"/>
                      </a:rPr>
                      <m:t>5 (</m:t>
                    </m:r>
                    <m:r>
                      <a:rPr lang="en-US" sz="2400" b="0" i="1" smtClean="0">
                        <a:latin typeface="Cambria Math"/>
                        <a:cs typeface="Courier New" pitchFamily="49" charset="0"/>
                      </a:rPr>
                      <m:t>𝑝</m:t>
                    </m:r>
                    <m:r>
                      <a:rPr lang="en-US" sz="2400" b="0" i="1" smtClean="0">
                        <a:latin typeface="Cambria Math"/>
                        <a:cs typeface="Courier New" pitchFamily="49" charset="0"/>
                      </a:rPr>
                      <m:t>&lt;.001); </m:t>
                    </m:r>
                  </m:oMath>
                </a14:m>
                <a:endParaRPr lang="en-US" sz="2400" dirty="0">
                  <a:latin typeface="Courier New" pitchFamily="49" charset="0"/>
                  <a:cs typeface="Courier New" pitchFamily="49" charset="0"/>
                </a:endParaRPr>
              </a:p>
              <a:p>
                <a:pPr marL="0" indent="0" algn="ctr">
                  <a:buNone/>
                </a:pPr>
                <a:r>
                  <a:rPr lang="en-US" sz="2400" dirty="0" smtClean="0">
                    <a:cs typeface="Courier New" pitchFamily="49" charset="0"/>
                  </a:rPr>
                  <a:t>slope </a:t>
                </a:r>
                <a14:m>
                  <m:oMath xmlns:m="http://schemas.openxmlformats.org/officeDocument/2006/math">
                    <m:sSub>
                      <m:sSubPr>
                        <m:ctrlPr>
                          <a:rPr lang="en-US" sz="2400" i="1">
                            <a:latin typeface="Cambria Math" panose="02040503050406030204" pitchFamily="18" charset="0"/>
                            <a:cs typeface="Courier New" pitchFamily="49" charset="0"/>
                          </a:rPr>
                        </m:ctrlPr>
                      </m:sSubPr>
                      <m:e>
                        <m:r>
                          <a:rPr lang="en-US" sz="2400" i="1">
                            <a:latin typeface="Cambria Math"/>
                            <a:ea typeface="Cambria Math"/>
                            <a:cs typeface="Courier New" pitchFamily="49" charset="0"/>
                          </a:rPr>
                          <m:t>𝛽</m:t>
                        </m:r>
                      </m:e>
                      <m:sub>
                        <m:r>
                          <a:rPr lang="en-US" sz="2400" b="0" i="1" smtClean="0">
                            <a:latin typeface="Cambria Math"/>
                            <a:ea typeface="Cambria Math"/>
                            <a:cs typeface="Courier New" pitchFamily="49" charset="0"/>
                          </a:rPr>
                          <m:t>1</m:t>
                        </m:r>
                      </m:sub>
                    </m:sSub>
                    <m:r>
                      <a:rPr lang="en-US" sz="2400" i="1">
                        <a:latin typeface="Cambria Math"/>
                        <a:cs typeface="Courier New" pitchFamily="49" charset="0"/>
                      </a:rPr>
                      <m:t>=</m:t>
                    </m:r>
                    <m:r>
                      <a:rPr lang="en-US" sz="2400" b="0" i="1" smtClean="0">
                        <a:latin typeface="Cambria Math"/>
                        <a:cs typeface="Courier New" pitchFamily="49" charset="0"/>
                      </a:rPr>
                      <m:t>3.43 (</m:t>
                    </m:r>
                    <m:r>
                      <a:rPr lang="en-US" sz="2400" b="0" i="1" smtClean="0">
                        <a:latin typeface="Cambria Math"/>
                        <a:cs typeface="Courier New" pitchFamily="49" charset="0"/>
                      </a:rPr>
                      <m:t>𝑝</m:t>
                    </m:r>
                    <m:r>
                      <a:rPr lang="en-US" sz="2400" b="0" i="1" smtClean="0">
                        <a:latin typeface="Cambria Math"/>
                        <a:cs typeface="Courier New" pitchFamily="49" charset="0"/>
                      </a:rPr>
                      <m:t>&lt;.001); </m:t>
                    </m:r>
                  </m:oMath>
                </a14:m>
                <a:endParaRPr lang="en-US" sz="2400" dirty="0">
                  <a:latin typeface="Courier New" pitchFamily="49" charset="0"/>
                  <a:cs typeface="Courier New" pitchFamily="49" charset="0"/>
                </a:endParaRPr>
              </a:p>
              <a:p>
                <a:pPr marL="0" indent="0" algn="ctr">
                  <a:buNone/>
                </a:pP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mc:Choice>
        <mc:Fallback>
          <p:sp>
            <p:nvSpPr>
              <p:cNvPr id="4" name="Content Placeholder 3"/>
              <p:cNvSpPr>
                <a:spLocks noGrp="1" noRot="1" noChangeAspect="1" noMove="1" noResize="1" noEditPoints="1" noAdjustHandles="1" noChangeArrowheads="1" noChangeShapeType="1" noTextEdit="1"/>
              </p:cNvSpPr>
              <p:nvPr>
                <p:ph sz="quarter" idx="13"/>
              </p:nvPr>
            </p:nvSpPr>
            <p:spPr>
              <a:blipFill rotWithShape="0">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292236337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heme/theme1.xml><?xml version="1.0" encoding="utf-8"?>
<a:theme xmlns:a="http://schemas.openxmlformats.org/drawingml/2006/main" name="philips_internal_documentation_template_mar14 - Copy">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hilips_presentation_template_nov13.pptx" id="{6219C8AF-650B-4FE9-973F-1669F7AB164A}" vid="{0FEA75D1-DAF6-4EC9-A456-BB5B59A25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philips_internal_documentation_template_mar14 - Copy</Template>
  <TotalTime>25597</TotalTime>
  <Words>7148</Words>
  <Application>Microsoft Office PowerPoint</Application>
  <PresentationFormat>On-screen Show (4:3)</PresentationFormat>
  <Paragraphs>1000</Paragraphs>
  <Slides>81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Cambria Math</vt:lpstr>
      <vt:lpstr>Courier New</vt:lpstr>
      <vt:lpstr>Times New Roman</vt:lpstr>
      <vt:lpstr>Wingdings</vt:lpstr>
      <vt:lpstr>philips_internal_documentation_template_mar14 - Copy</vt:lpstr>
      <vt:lpstr>PowerPoint Presentation</vt:lpstr>
      <vt:lpstr>PowerPoint Presentation</vt:lpstr>
      <vt:lpstr>PowerPoint Presentation</vt:lpstr>
      <vt:lpstr>Ordinary Linear Regression</vt:lpstr>
      <vt:lpstr>Ordinary Linear Regression - R code</vt:lpstr>
      <vt:lpstr>PowerPoint Presentation</vt:lpstr>
      <vt:lpstr>Ordinary Linear Regression - R code</vt:lpstr>
      <vt:lpstr>PowerPoint Presentation</vt:lpstr>
      <vt:lpstr>Ordinary Linear Regression - R code</vt:lpstr>
      <vt:lpstr>PowerPoint Presentation</vt:lpstr>
      <vt:lpstr>Ordinary Linear Regression - R code</vt:lpstr>
      <vt:lpstr>Ordinary Linear Regression - 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Wartena</dc:creator>
  <dc:description>Version 6.4 - 1.0</dc:description>
  <cp:lastModifiedBy>Steffen Pauws</cp:lastModifiedBy>
  <cp:revision>853</cp:revision>
  <dcterms:created xsi:type="dcterms:W3CDTF">2014-04-04T11:28:26Z</dcterms:created>
  <dcterms:modified xsi:type="dcterms:W3CDTF">2016-07-31T17:34:43Z</dcterms:modified>
</cp:coreProperties>
</file>