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3640" r:id="rId2"/>
    <p:sldId id="3694" r:id="rId3"/>
    <p:sldId id="3697" r:id="rId4"/>
    <p:sldId id="3715" r:id="rId5"/>
    <p:sldId id="3716" r:id="rId6"/>
    <p:sldId id="3707" r:id="rId7"/>
    <p:sldId id="3708" r:id="rId8"/>
    <p:sldId id="3700" r:id="rId9"/>
    <p:sldId id="3714" r:id="rId10"/>
    <p:sldId id="3713" r:id="rId11"/>
    <p:sldId id="3709" r:id="rId12"/>
    <p:sldId id="3701" r:id="rId13"/>
    <p:sldId id="3702" r:id="rId14"/>
    <p:sldId id="3710" r:id="rId15"/>
    <p:sldId id="3711" r:id="rId16"/>
    <p:sldId id="3720" r:id="rId17"/>
    <p:sldId id="3717" r:id="rId18"/>
    <p:sldId id="3721" r:id="rId19"/>
    <p:sldId id="3722" r:id="rId20"/>
    <p:sldId id="3718" r:id="rId21"/>
    <p:sldId id="3719" r:id="rId22"/>
    <p:sldId id="3706" r:id="rId23"/>
    <p:sldId id="364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ACF"/>
    <a:srgbClr val="AE36FF"/>
    <a:srgbClr val="4AAEFC"/>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6327"/>
  </p:normalViewPr>
  <p:slideViewPr>
    <p:cSldViewPr snapToGrid="0" snapToObjects="1">
      <p:cViewPr>
        <p:scale>
          <a:sx n="74" d="100"/>
          <a:sy n="74" d="100"/>
        </p:scale>
        <p:origin x="883" y="31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10/16/2024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10/16/2024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10/16/2024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lakshay633/AdaptiPlan/blob/main/SRS_AdaptiPlan.docx"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ds.climate.copernicus.eu/cdsapp#!/dataset/reanalysis-era5-single-levels?tab=for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Major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a:t>AdaptiPlan</a:t>
            </a:r>
            <a:r>
              <a:rPr lang="en-IN" sz="3200" dirty="0"/>
              <a:t>: Intelligent Scenario Modelling for Climate Change Mitigation </a:t>
            </a:r>
            <a:r>
              <a:rPr lang="en-US" sz="3200" dirty="0"/>
              <a:t>using Computational Statistical Model</a:t>
            </a:r>
            <a:endParaRPr lang="en-IN" sz="3200" dirty="0"/>
          </a:p>
        </p:txBody>
      </p:sp>
      <p:sp>
        <p:nvSpPr>
          <p:cNvPr id="9" name="TextBox 8"/>
          <p:cNvSpPr txBox="1"/>
          <p:nvPr/>
        </p:nvSpPr>
        <p:spPr>
          <a:xfrm>
            <a:off x="8712898" y="4976948"/>
            <a:ext cx="2717074" cy="646331"/>
          </a:xfrm>
          <a:prstGeom prst="rect">
            <a:avLst/>
          </a:prstGeom>
          <a:noFill/>
        </p:spPr>
        <p:txBody>
          <a:bodyPr wrap="square" rtlCol="0">
            <a:spAutoFit/>
          </a:bodyPr>
          <a:lstStyle/>
          <a:p>
            <a:r>
              <a:rPr lang="en-IN" dirty="0"/>
              <a:t>Mentored By:</a:t>
            </a:r>
          </a:p>
          <a:p>
            <a:r>
              <a:rPr lang="en-IN" dirty="0"/>
              <a:t>Dr. Tanupriya Choudhury</a:t>
            </a:r>
          </a:p>
        </p:txBody>
      </p:sp>
      <p:sp>
        <p:nvSpPr>
          <p:cNvPr id="7" name="TextBox 6">
            <a:extLst>
              <a:ext uri="{FF2B5EF4-FFF2-40B4-BE49-F238E27FC236}">
                <a16:creationId xmlns:a16="http://schemas.microsoft.com/office/drawing/2014/main" id="{DBF708AF-A9B5-1BC2-3546-86847F95CC7D}"/>
              </a:ext>
            </a:extLst>
          </p:cNvPr>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Lakshay Agarwal</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42682" y="833084"/>
            <a:ext cx="10506636"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Related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a:t>
            </a:r>
            <a:r>
              <a:rPr lang="en-US" dirty="0">
                <a:latin typeface="Arial" panose="020B0604020202020204" pitchFamily="34" charset="0"/>
                <a:cs typeface="Arial" panose="020B0604020202020204" pitchFamily="34" charset="0"/>
                <a:hlinkClick r:id="rId2" action="ppaction://hlinksldjump"/>
              </a:rPr>
              <a:t>5</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presents a new hybrid model, LSTM-CM, for predicting droughts by combining a long short-term memory (LSTM) model with a climate model (GloSea5). This model is compared against the standalone LSTM model (LSTM-SA) and the GloSea5 model (GS5) in terms of accuracy, bias, and overall performance. The results show that LSTM-CM outperforms both models by reducing bias, capturing the physical processes accurately, and improving prediction skill scores for 1-, 2-, and 3-month lead times. The LSTM-CM model effectively detects droughts with lower uncertainty, making it a reliable tool for drought forecasting.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[6]</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presents a method for handling uncertainty in climate change scenarios using a Bayesian Monte-Carlo approach. This method accounts for uncertainties in future greenhouse gas emissions, climate sensitivity, and the limitations of climate models. The model uses various emissions scenarios and climate sensitivities to produce a range of possible future climate conditions. By applying these scenarios to impact models, such as those for hydrology, it provides a probability distribution of outcomes, helping decision-makers assess risks and plan for various future climate conditions. This approach enhances understanding and management of uncertainty in climate impact assessments.</a:t>
            </a:r>
            <a:endPar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6059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pic>
        <p:nvPicPr>
          <p:cNvPr id="4" name="Picture 3">
            <a:extLst>
              <a:ext uri="{FF2B5EF4-FFF2-40B4-BE49-F238E27FC236}">
                <a16:creationId xmlns:a16="http://schemas.microsoft.com/office/drawing/2014/main" id="{A8879975-77D9-F62B-1E36-8B75E90F33AC}"/>
              </a:ext>
            </a:extLst>
          </p:cNvPr>
          <p:cNvPicPr>
            <a:picLocks noChangeAspect="1"/>
          </p:cNvPicPr>
          <p:nvPr/>
        </p:nvPicPr>
        <p:blipFill>
          <a:blip r:embed="rId2"/>
          <a:stretch>
            <a:fillRect/>
          </a:stretch>
        </p:blipFill>
        <p:spPr>
          <a:xfrm>
            <a:off x="2656812" y="970384"/>
            <a:ext cx="7284954" cy="546371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0073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64470"/>
            <a:ext cx="9901002" cy="70788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r>
              <a:rPr lang="en-IN" sz="2000" dirty="0">
                <a:solidFill>
                  <a:srgbClr val="FF0000"/>
                </a:solidFill>
                <a:latin typeface="Arial" panose="020B0604020202020204" pitchFamily="34" charset="0"/>
                <a:cs typeface="Arial" panose="020B0604020202020204" pitchFamily="34" charset="0"/>
              </a:rPr>
              <a:t>:</a:t>
            </a:r>
          </a:p>
          <a:p>
            <a:endParaRPr lang="en-US" sz="2000"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4D58866-48D2-C6B4-E72F-53B3595CAC04}"/>
              </a:ext>
            </a:extLst>
          </p:cNvPr>
          <p:cNvSpPr txBox="1"/>
          <p:nvPr/>
        </p:nvSpPr>
        <p:spPr>
          <a:xfrm>
            <a:off x="418011" y="1754955"/>
            <a:ext cx="10788054" cy="646331"/>
          </a:xfrm>
          <a:prstGeom prst="rect">
            <a:avLst/>
          </a:prstGeom>
          <a:noFill/>
        </p:spPr>
        <p:txBody>
          <a:bodyPr wrap="square">
            <a:spAutoFit/>
          </a:bodyPr>
          <a:lstStyle/>
          <a:p>
            <a:r>
              <a:rPr lang="en-US" dirty="0"/>
              <a:t>The core objective of this project is to develop a predictive model for climate change impacts and integrate it into an interactive web application to assist users in making informed decisions for climate adaptation.</a:t>
            </a:r>
            <a:endParaRPr lang="en-IN" dirty="0"/>
          </a:p>
        </p:txBody>
      </p:sp>
      <p:sp>
        <p:nvSpPr>
          <p:cNvPr id="6" name="TextBox 5">
            <a:extLst>
              <a:ext uri="{FF2B5EF4-FFF2-40B4-BE49-F238E27FC236}">
                <a16:creationId xmlns:a16="http://schemas.microsoft.com/office/drawing/2014/main" id="{B5DF5CAD-00B3-18A3-66EE-F586468B3352}"/>
              </a:ext>
            </a:extLst>
          </p:cNvPr>
          <p:cNvSpPr txBox="1"/>
          <p:nvPr/>
        </p:nvSpPr>
        <p:spPr>
          <a:xfrm>
            <a:off x="325927" y="2937195"/>
            <a:ext cx="6093500" cy="923330"/>
          </a:xfrm>
          <a:prstGeom prst="rect">
            <a:avLst/>
          </a:prstGeom>
          <a:noFill/>
        </p:spPr>
        <p:txBody>
          <a:bodyPr wrap="square">
            <a:spAutoFit/>
          </a:bodyPr>
          <a:lstStyle/>
          <a:p>
            <a:r>
              <a:rPr lang="en-US" dirty="0">
                <a:solidFill>
                  <a:srgbClr val="FF0000"/>
                </a:solidFill>
                <a:latin typeface="Arial" panose="020B0604020202020204" pitchFamily="34" charset="0"/>
                <a:cs typeface="Arial" panose="020B0604020202020204" pitchFamily="34" charset="0"/>
              </a:rPr>
              <a:t>Sub </a:t>
            </a:r>
            <a:r>
              <a:rPr lang="en-US" sz="1800" dirty="0">
                <a:solidFill>
                  <a:srgbClr val="FF0000"/>
                </a:solidFill>
                <a:latin typeface="Arial" panose="020B0604020202020204" pitchFamily="34" charset="0"/>
                <a:cs typeface="Arial" panose="020B0604020202020204" pitchFamily="34" charset="0"/>
              </a:rPr>
              <a:t>Objective</a:t>
            </a:r>
            <a:r>
              <a:rPr lang="en-IN" sz="1800" dirty="0">
                <a:solidFill>
                  <a:srgbClr val="FF0000"/>
                </a:solidFill>
                <a:latin typeface="Arial" panose="020B0604020202020204" pitchFamily="34" charset="0"/>
                <a:cs typeface="Arial" panose="020B0604020202020204" pitchFamily="34" charset="0"/>
              </a:rPr>
              <a:t>:</a:t>
            </a:r>
          </a:p>
          <a:p>
            <a:endParaRPr lang="en-IN" sz="1800"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14D15F0-6CAD-CFD6-6FEF-20A66B731ED1}"/>
              </a:ext>
            </a:extLst>
          </p:cNvPr>
          <p:cNvSpPr txBox="1"/>
          <p:nvPr/>
        </p:nvSpPr>
        <p:spPr>
          <a:xfrm>
            <a:off x="418011" y="3398860"/>
            <a:ext cx="10283253" cy="1200329"/>
          </a:xfrm>
          <a:prstGeom prst="rect">
            <a:avLst/>
          </a:prstGeom>
          <a:noFill/>
        </p:spPr>
        <p:txBody>
          <a:bodyPr wrap="square">
            <a:spAutoFit/>
          </a:bodyPr>
          <a:lstStyle/>
          <a:p>
            <a:pPr marL="285750" indent="-285750">
              <a:buFont typeface="Arial" panose="020B0604020202020204" pitchFamily="34" charset="0"/>
              <a:buChar char="•"/>
            </a:pPr>
            <a:r>
              <a:rPr lang="en-IN" dirty="0"/>
              <a:t>Finding the dataset</a:t>
            </a:r>
          </a:p>
          <a:p>
            <a:pPr marL="285750" indent="-285750">
              <a:buFont typeface="Arial" panose="020B0604020202020204" pitchFamily="34" charset="0"/>
              <a:buChar char="•"/>
            </a:pPr>
            <a:r>
              <a:rPr lang="en-IN" dirty="0"/>
              <a:t>Implementing the models</a:t>
            </a:r>
          </a:p>
          <a:p>
            <a:pPr marL="285750" indent="-285750">
              <a:buFont typeface="Arial" panose="020B0604020202020204" pitchFamily="34" charset="0"/>
              <a:buChar char="•"/>
            </a:pPr>
            <a:r>
              <a:rPr lang="en-IN" dirty="0"/>
              <a:t>Evaluating and performing comparative analysis</a:t>
            </a:r>
          </a:p>
          <a:p>
            <a:pPr marL="285750" indent="-285750">
              <a:buFont typeface="Arial" panose="020B0604020202020204" pitchFamily="34" charset="0"/>
              <a:buChar char="•"/>
            </a:pPr>
            <a:r>
              <a:rPr lang="en-IN" dirty="0"/>
              <a:t>Building the web application using the best model</a:t>
            </a:r>
          </a:p>
        </p:txBody>
      </p:sp>
    </p:spTree>
    <p:extLst>
      <p:ext uri="{BB962C8B-B14F-4D97-AF65-F5344CB8AC3E}">
        <p14:creationId xmlns:p14="http://schemas.microsoft.com/office/powerpoint/2010/main" val="2314005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4" name="Google Shape;77;p12">
            <a:extLst>
              <a:ext uri="{FF2B5EF4-FFF2-40B4-BE49-F238E27FC236}">
                <a16:creationId xmlns:a16="http://schemas.microsoft.com/office/drawing/2014/main" id="{354C3FF2-A602-6D7A-E9CE-9F37196A1064}"/>
              </a:ext>
            </a:extLst>
          </p:cNvPr>
          <p:cNvSpPr txBox="1"/>
          <p:nvPr/>
        </p:nvSpPr>
        <p:spPr>
          <a:xfrm>
            <a:off x="325926" y="1048254"/>
            <a:ext cx="11490153" cy="13849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5" name="Google Shape;78;p12">
            <a:extLst>
              <a:ext uri="{FF2B5EF4-FFF2-40B4-BE49-F238E27FC236}">
                <a16:creationId xmlns:a16="http://schemas.microsoft.com/office/drawing/2014/main" id="{0159A228-F440-78A1-3DB2-24DCDF688CBC}"/>
              </a:ext>
            </a:extLst>
          </p:cNvPr>
          <p:cNvPicPr preferRelativeResize="0"/>
          <p:nvPr/>
        </p:nvPicPr>
        <p:blipFill rotWithShape="1">
          <a:blip r:embed="rId2">
            <a:alphaModFix/>
          </a:blip>
          <a:srcRect/>
          <a:stretch/>
        </p:blipFill>
        <p:spPr>
          <a:xfrm>
            <a:off x="3282534" y="272262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540EC94-23BF-39C7-5011-415DFE289EB6}"/>
              </a:ext>
            </a:extLst>
          </p:cNvPr>
          <p:cNvPicPr>
            <a:picLocks noChangeAspect="1"/>
          </p:cNvPicPr>
          <p:nvPr/>
        </p:nvPicPr>
        <p:blipFill rotWithShape="1">
          <a:blip r:embed="rId2"/>
          <a:srcRect t="11022" b="16326"/>
          <a:stretch/>
        </p:blipFill>
        <p:spPr>
          <a:xfrm>
            <a:off x="1014355" y="949498"/>
            <a:ext cx="10163290" cy="553795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69921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0EF7053-085C-895A-8F1F-BE67993F8B78}"/>
              </a:ext>
            </a:extLst>
          </p:cNvPr>
          <p:cNvPicPr>
            <a:picLocks noChangeAspect="1"/>
          </p:cNvPicPr>
          <p:nvPr/>
        </p:nvPicPr>
        <p:blipFill rotWithShape="1">
          <a:blip r:embed="rId2"/>
          <a:srcRect t="14421" b="14830"/>
          <a:stretch/>
        </p:blipFill>
        <p:spPr>
          <a:xfrm>
            <a:off x="977624" y="923731"/>
            <a:ext cx="10460272" cy="555034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69821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63251" y="248626"/>
            <a:ext cx="7530363" cy="138499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p>
          <a:p>
            <a:endParaRPr lang="en-US" sz="3200" b="1" dirty="0">
              <a:solidFill>
                <a:srgbClr val="46B0FA"/>
              </a:solidFill>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Deliverables at each step</a:t>
            </a:r>
            <a:endParaRPr lang="en-IN" sz="20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3DD0296-D6FB-14C6-B0A8-294418347EAE}"/>
              </a:ext>
            </a:extLst>
          </p:cNvPr>
          <p:cNvPicPr>
            <a:picLocks noChangeAspect="1"/>
          </p:cNvPicPr>
          <p:nvPr/>
        </p:nvPicPr>
        <p:blipFill>
          <a:blip r:embed="rId2"/>
          <a:stretch>
            <a:fillRect/>
          </a:stretch>
        </p:blipFill>
        <p:spPr>
          <a:xfrm>
            <a:off x="4245428" y="1949580"/>
            <a:ext cx="5466183" cy="43698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02447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53AB2D1-CD11-A45F-AF51-F606A7DA1C30}"/>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rPr>
              <a:t>Working Model</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sp>
        <p:nvSpPr>
          <p:cNvPr id="10" name="TextBox 2">
            <a:extLst>
              <a:ext uri="{FF2B5EF4-FFF2-40B4-BE49-F238E27FC236}">
                <a16:creationId xmlns:a16="http://schemas.microsoft.com/office/drawing/2014/main" id="{DF2AE4AB-FD20-6CA3-6C46-D14D540F5019}"/>
              </a:ext>
            </a:extLst>
          </p:cNvPr>
          <p:cNvSpPr txBox="1"/>
          <p:nvPr/>
        </p:nvSpPr>
        <p:spPr>
          <a:xfrm>
            <a:off x="412540" y="1048148"/>
            <a:ext cx="6093228"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Requirement analysis (Link of SRS): </a:t>
            </a:r>
            <a:r>
              <a:rPr lang="en-US" sz="1800" dirty="0">
                <a:latin typeface="Arial" panose="020B0604020202020204" pitchFamily="34" charset="0"/>
                <a:cs typeface="Arial" panose="020B0604020202020204" pitchFamily="34" charset="0"/>
                <a:hlinkClick r:id="rId2"/>
              </a:rPr>
              <a:t>SRS</a:t>
            </a:r>
            <a:r>
              <a:rPr lang="en-US" sz="1800" dirty="0">
                <a:latin typeface="Arial" panose="020B0604020202020204" pitchFamily="34" charset="0"/>
                <a:cs typeface="Arial" panose="020B0604020202020204" pitchFamily="34" charset="0"/>
              </a:rPr>
              <a:t> </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  </a:t>
            </a:r>
          </a:p>
        </p:txBody>
      </p:sp>
      <p:sp>
        <p:nvSpPr>
          <p:cNvPr id="13" name="TextBox 12">
            <a:extLst>
              <a:ext uri="{FF2B5EF4-FFF2-40B4-BE49-F238E27FC236}">
                <a16:creationId xmlns:a16="http://schemas.microsoft.com/office/drawing/2014/main" id="{2E244B00-CE4D-67B7-D9D5-A93B3833F2CF}"/>
              </a:ext>
            </a:extLst>
          </p:cNvPr>
          <p:cNvSpPr txBox="1"/>
          <p:nvPr/>
        </p:nvSpPr>
        <p:spPr>
          <a:xfrm>
            <a:off x="412540" y="2396211"/>
            <a:ext cx="609755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UML Diagram:</a:t>
            </a:r>
            <a:endParaRPr lang="en-IN" dirty="0"/>
          </a:p>
        </p:txBody>
      </p:sp>
      <p:pic>
        <p:nvPicPr>
          <p:cNvPr id="3" name="Picture 2">
            <a:extLst>
              <a:ext uri="{FF2B5EF4-FFF2-40B4-BE49-F238E27FC236}">
                <a16:creationId xmlns:a16="http://schemas.microsoft.com/office/drawing/2014/main" id="{7A022FAE-D45D-BD4B-2177-BE1195551453}"/>
              </a:ext>
            </a:extLst>
          </p:cNvPr>
          <p:cNvPicPr>
            <a:picLocks noChangeAspect="1"/>
          </p:cNvPicPr>
          <p:nvPr/>
        </p:nvPicPr>
        <p:blipFill>
          <a:blip r:embed="rId3"/>
          <a:stretch>
            <a:fillRect/>
          </a:stretch>
        </p:blipFill>
        <p:spPr>
          <a:xfrm>
            <a:off x="3553042" y="2248477"/>
            <a:ext cx="5085915" cy="4229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45778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53AB2D1-CD11-A45F-AF51-F606A7DA1C30}"/>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rPr>
              <a:t>Working Model</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sp>
        <p:nvSpPr>
          <p:cNvPr id="2" name="TextBox 2">
            <a:extLst>
              <a:ext uri="{FF2B5EF4-FFF2-40B4-BE49-F238E27FC236}">
                <a16:creationId xmlns:a16="http://schemas.microsoft.com/office/drawing/2014/main" id="{DF2AE4AB-FD20-6CA3-6C46-D14D540F5019}"/>
              </a:ext>
            </a:extLst>
          </p:cNvPr>
          <p:cNvSpPr txBox="1"/>
          <p:nvPr/>
        </p:nvSpPr>
        <p:spPr>
          <a:xfrm>
            <a:off x="408823" y="1051640"/>
            <a:ext cx="6093228"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A512F7D8-535C-9C66-78F0-417ACEE7CACB}"/>
              </a:ext>
            </a:extLst>
          </p:cNvPr>
          <p:cNvSpPr txBox="1"/>
          <p:nvPr/>
        </p:nvSpPr>
        <p:spPr>
          <a:xfrm>
            <a:off x="410094" y="1600385"/>
            <a:ext cx="1240982"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Flowchart:</a:t>
            </a:r>
            <a:endParaRPr lang="en-IN" dirty="0"/>
          </a:p>
        </p:txBody>
      </p:sp>
      <p:pic>
        <p:nvPicPr>
          <p:cNvPr id="12" name="Picture 11">
            <a:extLst>
              <a:ext uri="{FF2B5EF4-FFF2-40B4-BE49-F238E27FC236}">
                <a16:creationId xmlns:a16="http://schemas.microsoft.com/office/drawing/2014/main" id="{3D909C5A-C49F-3844-064C-910DF7AD4F7C}"/>
              </a:ext>
            </a:extLst>
          </p:cNvPr>
          <p:cNvPicPr>
            <a:picLocks noChangeAspect="1"/>
          </p:cNvPicPr>
          <p:nvPr/>
        </p:nvPicPr>
        <p:blipFill>
          <a:blip r:embed="rId2"/>
          <a:stretch>
            <a:fillRect/>
          </a:stretch>
        </p:blipFill>
        <p:spPr>
          <a:xfrm>
            <a:off x="4476524" y="491924"/>
            <a:ext cx="3238952" cy="61063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62300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53AB2D1-CD11-A45F-AF51-F606A7DA1C30}"/>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rPr>
              <a:t>Working Model</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DF2AE4AB-FD20-6CA3-6C46-D14D540F5019}"/>
              </a:ext>
            </a:extLst>
          </p:cNvPr>
          <p:cNvSpPr txBox="1"/>
          <p:nvPr/>
        </p:nvSpPr>
        <p:spPr>
          <a:xfrm>
            <a:off x="492798" y="1172938"/>
            <a:ext cx="6093228"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Working Module:</a:t>
            </a:r>
          </a:p>
        </p:txBody>
      </p:sp>
      <p:pic>
        <p:nvPicPr>
          <p:cNvPr id="6" name="Picture 5">
            <a:extLst>
              <a:ext uri="{FF2B5EF4-FFF2-40B4-BE49-F238E27FC236}">
                <a16:creationId xmlns:a16="http://schemas.microsoft.com/office/drawing/2014/main" id="{14A0749C-EF0C-3736-C0E5-81113BF20F39}"/>
              </a:ext>
            </a:extLst>
          </p:cNvPr>
          <p:cNvPicPr>
            <a:picLocks noChangeAspect="1"/>
          </p:cNvPicPr>
          <p:nvPr/>
        </p:nvPicPr>
        <p:blipFill>
          <a:blip r:embed="rId2"/>
          <a:stretch>
            <a:fillRect/>
          </a:stretch>
        </p:blipFill>
        <p:spPr>
          <a:xfrm>
            <a:off x="3217417" y="1047523"/>
            <a:ext cx="5757166" cy="55185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3464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4985980"/>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Introduction</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Literature Review</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Objectives</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Methodology</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Working Model</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Results</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Conclusions</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References </a:t>
            </a:r>
          </a:p>
          <a:p>
            <a:pPr marL="285750" indent="-285750">
              <a:buFont typeface="Wingdings" panose="05000000000000000000" pitchFamily="2" charset="2"/>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53AB2D1-CD11-A45F-AF51-F606A7DA1C30}"/>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46B0FA"/>
                </a:solidFill>
                <a:latin typeface="Arial" panose="020B0604020202020204" pitchFamily="34" charset="0"/>
                <a:cs typeface="Arial" panose="020B0604020202020204" pitchFamily="34" charset="0"/>
              </a:rPr>
              <a:t>Results</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25C3F4E3-F5DC-AAD3-10F9-1A74D2796A47}"/>
              </a:ext>
            </a:extLst>
          </p:cNvPr>
          <p:cNvSpPr txBox="1"/>
          <p:nvPr/>
        </p:nvSpPr>
        <p:spPr>
          <a:xfrm>
            <a:off x="482860" y="986326"/>
            <a:ext cx="6097554"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code:</a:t>
            </a:r>
          </a:p>
        </p:txBody>
      </p:sp>
    </p:spTree>
    <p:extLst>
      <p:ext uri="{BB962C8B-B14F-4D97-AF65-F5344CB8AC3E}">
        <p14:creationId xmlns:p14="http://schemas.microsoft.com/office/powerpoint/2010/main" val="853648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53AB2D1-CD11-A45F-AF51-F606A7DA1C30}"/>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b="1" dirty="0">
                <a:solidFill>
                  <a:srgbClr val="46B0FA"/>
                </a:solidFill>
                <a:latin typeface="Arial" panose="020B0604020202020204" pitchFamily="34" charset="0"/>
                <a:cs typeface="Arial" panose="020B0604020202020204" pitchFamily="34" charset="0"/>
              </a:rPr>
              <a:t>Conclusion</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graphicFrame>
        <p:nvGraphicFramePr>
          <p:cNvPr id="2" name="Table 1">
            <a:extLst>
              <a:ext uri="{FF2B5EF4-FFF2-40B4-BE49-F238E27FC236}">
                <a16:creationId xmlns:a16="http://schemas.microsoft.com/office/drawing/2014/main" id="{377583EF-D87D-5FB2-5479-8086FC45F4F8}"/>
              </a:ext>
            </a:extLst>
          </p:cNvPr>
          <p:cNvGraphicFramePr>
            <a:graphicFrameLocks noGrp="1"/>
          </p:cNvGraphicFramePr>
          <p:nvPr>
            <p:extLst>
              <p:ext uri="{D42A27DB-BD31-4B8C-83A1-F6EECF244321}">
                <p14:modId xmlns:p14="http://schemas.microsoft.com/office/powerpoint/2010/main" val="2562512491"/>
              </p:ext>
            </p:extLst>
          </p:nvPr>
        </p:nvGraphicFramePr>
        <p:xfrm>
          <a:off x="756972" y="1466245"/>
          <a:ext cx="10601651" cy="3497641"/>
        </p:xfrm>
        <a:graphic>
          <a:graphicData uri="http://schemas.openxmlformats.org/drawingml/2006/table">
            <a:tbl>
              <a:tblPr firstRow="1" bandRow="1">
                <a:tableStyleId>{D7AC3CCA-C797-4891-BE02-D94E43425B78}</a:tableStyleId>
              </a:tblPr>
              <a:tblGrid>
                <a:gridCol w="2567993">
                  <a:extLst>
                    <a:ext uri="{9D8B030D-6E8A-4147-A177-3AD203B41FA5}">
                      <a16:colId xmlns:a16="http://schemas.microsoft.com/office/drawing/2014/main" val="3707188200"/>
                    </a:ext>
                  </a:extLst>
                </a:gridCol>
                <a:gridCol w="2211355">
                  <a:extLst>
                    <a:ext uri="{9D8B030D-6E8A-4147-A177-3AD203B41FA5}">
                      <a16:colId xmlns:a16="http://schemas.microsoft.com/office/drawing/2014/main" val="1915838118"/>
                    </a:ext>
                  </a:extLst>
                </a:gridCol>
                <a:gridCol w="2621903">
                  <a:extLst>
                    <a:ext uri="{9D8B030D-6E8A-4147-A177-3AD203B41FA5}">
                      <a16:colId xmlns:a16="http://schemas.microsoft.com/office/drawing/2014/main" val="968135314"/>
                    </a:ext>
                  </a:extLst>
                </a:gridCol>
                <a:gridCol w="3200400">
                  <a:extLst>
                    <a:ext uri="{9D8B030D-6E8A-4147-A177-3AD203B41FA5}">
                      <a16:colId xmlns:a16="http://schemas.microsoft.com/office/drawing/2014/main" val="1472564843"/>
                    </a:ext>
                  </a:extLst>
                </a:gridCol>
              </a:tblGrid>
              <a:tr h="446530">
                <a:tc>
                  <a:txBody>
                    <a:bodyPr/>
                    <a:lstStyle/>
                    <a:p>
                      <a:r>
                        <a:rPr lang="en-IN" dirty="0"/>
                        <a:t>Model</a:t>
                      </a:r>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65957556"/>
                  </a:ext>
                </a:extLst>
              </a:tr>
              <a:tr h="1002663">
                <a:tc>
                  <a:txBody>
                    <a:bodyPr/>
                    <a:lstStyle/>
                    <a:p>
                      <a:r>
                        <a:rPr lang="en-IN" dirty="0"/>
                        <a:t>LSTM</a:t>
                      </a:r>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586143007"/>
                  </a:ext>
                </a:extLst>
              </a:tr>
              <a:tr h="1002663">
                <a:tc>
                  <a:txBody>
                    <a:bodyPr/>
                    <a:lstStyle/>
                    <a:p>
                      <a:r>
                        <a:rPr lang="en-IN" dirty="0"/>
                        <a:t>ARIMA</a:t>
                      </a:r>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93720222"/>
                  </a:ext>
                </a:extLst>
              </a:tr>
              <a:tr h="1045785">
                <a:tc>
                  <a:txBody>
                    <a:bodyPr/>
                    <a:lstStyle/>
                    <a:p>
                      <a:r>
                        <a:rPr lang="en-IN" dirty="0"/>
                        <a:t>Monte Carlo Simulation</a:t>
                      </a:r>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413472058"/>
                  </a:ext>
                </a:extLst>
              </a:tr>
            </a:tbl>
          </a:graphicData>
        </a:graphic>
      </p:graphicFrame>
    </p:spTree>
    <p:extLst>
      <p:ext uri="{BB962C8B-B14F-4D97-AF65-F5344CB8AC3E}">
        <p14:creationId xmlns:p14="http://schemas.microsoft.com/office/powerpoint/2010/main" val="2457683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93751" y="666333"/>
            <a:ext cx="9901002" cy="1292662"/>
          </a:xfrm>
          <a:prstGeom prst="rect">
            <a:avLst/>
          </a:prstGeom>
          <a:noFill/>
        </p:spPr>
        <p:txBody>
          <a:bodyPr wrap="square" rtlCol="0">
            <a:spAutoFit/>
          </a:bodyPr>
          <a:lstStyle/>
          <a:p>
            <a:endParaRPr lang="en-US"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List of cited papers</a:t>
            </a: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60AF694-9622-3237-4F89-0B816712D92F}"/>
              </a:ext>
            </a:extLst>
          </p:cNvPr>
          <p:cNvSpPr txBox="1"/>
          <p:nvPr/>
        </p:nvSpPr>
        <p:spPr>
          <a:xfrm>
            <a:off x="793376" y="1509921"/>
            <a:ext cx="10605247" cy="5078313"/>
          </a:xfrm>
          <a:prstGeom prst="rect">
            <a:avLst/>
          </a:prstGeom>
          <a:noFill/>
        </p:spPr>
        <p:txBody>
          <a:bodyPr wrap="square">
            <a:spAutoFit/>
          </a:bodyPr>
          <a:lstStyle/>
          <a:p>
            <a:r>
              <a:rPr lang="en-US" dirty="0">
                <a:effectLst/>
                <a:latin typeface="Times New Roman" panose="02020603050405020304" pitchFamily="18" charset="0"/>
                <a:ea typeface="Times New Roman" panose="02020603050405020304" pitchFamily="18" charset="0"/>
              </a:rPr>
              <a:t>[1] Xu, J., Wang, Z., Li, X., Li, Z., &amp; Li, Z. (2024). Prediction of Daily Climate Using Long Short-Term Memory (LSTM) Model. International Journal of Innovative Science and Research Technology, 83-90.</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[2] Lai, Y., &amp; </a:t>
            </a:r>
            <a:r>
              <a:rPr lang="en-US" dirty="0" err="1">
                <a:effectLst/>
                <a:latin typeface="Times New Roman" panose="02020603050405020304" pitchFamily="18" charset="0"/>
                <a:ea typeface="Times New Roman" panose="02020603050405020304" pitchFamily="18" charset="0"/>
              </a:rPr>
              <a:t>Dzombak</a:t>
            </a:r>
            <a:r>
              <a:rPr lang="en-US" dirty="0">
                <a:effectLst/>
                <a:latin typeface="Times New Roman" panose="02020603050405020304" pitchFamily="18" charset="0"/>
                <a:ea typeface="Times New Roman" panose="02020603050405020304" pitchFamily="18" charset="0"/>
              </a:rPr>
              <a:t>, D. A. (2020). Use of the autoregressive integrated moving average (ARIMA) model to forecast near-term regional temperature and precipitation. Weather and forecasting, 35(3), 959-976.</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[3] </a:t>
            </a:r>
            <a:r>
              <a:rPr lang="en-US" dirty="0" err="1">
                <a:effectLst/>
                <a:latin typeface="Times New Roman" panose="02020603050405020304" pitchFamily="18" charset="0"/>
                <a:ea typeface="Times New Roman" panose="02020603050405020304" pitchFamily="18" charset="0"/>
              </a:rPr>
              <a:t>Bonate</a:t>
            </a:r>
            <a:r>
              <a:rPr lang="en-US" dirty="0">
                <a:effectLst/>
                <a:latin typeface="Times New Roman" panose="02020603050405020304" pitchFamily="18" charset="0"/>
                <a:ea typeface="Times New Roman" panose="02020603050405020304" pitchFamily="18" charset="0"/>
              </a:rPr>
              <a:t>, P. L. (2001). A brief introduction to Monte Carlo simulation. Clinical pharmacokinetics, 40, 15-22.</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[4]</a:t>
            </a:r>
            <a:r>
              <a:rPr lang="en-US" dirty="0">
                <a:solidFill>
                  <a:srgbClr val="222222"/>
                </a:solidFill>
                <a:effectLst/>
                <a:latin typeface="Arial" panose="020B0604020202020204" pitchFamily="34"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Vo, T. Q., Kim, S. H., Nguyen, D. H., &amp; Bae, D. H. (2023). LSTM-CM: a hybrid approach for natural drought prediction based on deep learning and climate models. </a:t>
            </a:r>
            <a:r>
              <a:rPr lang="en-US" i="1" dirty="0">
                <a:effectLst/>
                <a:latin typeface="Times New Roman" panose="02020603050405020304" pitchFamily="18" charset="0"/>
                <a:ea typeface="Times New Roman" panose="02020603050405020304" pitchFamily="18" charset="0"/>
              </a:rPr>
              <a:t>Stochastic Environmental Research and Risk Assessment</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37</a:t>
            </a:r>
            <a:r>
              <a:rPr lang="en-US" dirty="0">
                <a:effectLst/>
                <a:latin typeface="Times New Roman" panose="02020603050405020304" pitchFamily="18" charset="0"/>
                <a:ea typeface="Times New Roman" panose="02020603050405020304" pitchFamily="18" charset="0"/>
              </a:rPr>
              <a:t>(6), 2035-2051.</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[5] </a:t>
            </a:r>
            <a:r>
              <a:rPr lang="en-US" dirty="0" err="1">
                <a:effectLst/>
                <a:latin typeface="Times New Roman" panose="02020603050405020304" pitchFamily="18" charset="0"/>
                <a:ea typeface="Times New Roman" panose="02020603050405020304" pitchFamily="18" charset="0"/>
              </a:rPr>
              <a:t>Dimri</a:t>
            </a:r>
            <a:r>
              <a:rPr lang="en-US" dirty="0">
                <a:effectLst/>
                <a:latin typeface="Times New Roman" panose="02020603050405020304" pitchFamily="18" charset="0"/>
                <a:ea typeface="Times New Roman" panose="02020603050405020304" pitchFamily="18" charset="0"/>
              </a:rPr>
              <a:t>, T., Ahmad, S., &amp; Sharif, M. (2020). Time series analysis of climate variables using seasonal ARIMA approach. </a:t>
            </a:r>
            <a:r>
              <a:rPr lang="en-US" i="1" dirty="0">
                <a:effectLst/>
                <a:latin typeface="Times New Roman" panose="02020603050405020304" pitchFamily="18" charset="0"/>
                <a:ea typeface="Times New Roman" panose="02020603050405020304" pitchFamily="18" charset="0"/>
              </a:rPr>
              <a:t>Journal of Earth System Science</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129</a:t>
            </a:r>
            <a:r>
              <a:rPr lang="en-US" dirty="0">
                <a:effectLst/>
                <a:latin typeface="Times New Roman" panose="02020603050405020304" pitchFamily="18" charset="0"/>
                <a:ea typeface="Times New Roman" panose="02020603050405020304" pitchFamily="18" charset="0"/>
              </a:rPr>
              <a:t>, 1-16.</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[6] New, M., &amp; Hulme, M. (2000). Representing uncertainty in climate change scenarios: a Monte-Carlo approach. </a:t>
            </a:r>
            <a:r>
              <a:rPr lang="en-US" i="1" dirty="0">
                <a:effectLst/>
                <a:latin typeface="Times New Roman" panose="02020603050405020304" pitchFamily="18" charset="0"/>
                <a:ea typeface="Times New Roman" panose="02020603050405020304" pitchFamily="18" charset="0"/>
              </a:rPr>
              <a:t>Integrated assessment</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1</a:t>
            </a:r>
            <a:r>
              <a:rPr lang="en-US" dirty="0">
                <a:effectLst/>
                <a:latin typeface="Times New Roman" panose="02020603050405020304" pitchFamily="18" charset="0"/>
                <a:ea typeface="Times New Roman" panose="02020603050405020304" pitchFamily="18" charset="0"/>
              </a:rPr>
              <a:t>(3), 203-213.</a:t>
            </a:r>
            <a:endParaRPr lang="en-IN" dirty="0">
              <a:effectLst/>
              <a:latin typeface="Times New Roman" panose="02020603050405020304" pitchFamily="18" charset="0"/>
              <a:ea typeface="Times New Roman" panose="02020603050405020304" pitchFamily="18"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07275"/>
            <a:ext cx="10880553" cy="49654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a:spcAft>
                <a:spcPts val="600"/>
              </a:spcAft>
            </a:pPr>
            <a:r>
              <a:rPr lang="en-US" b="1" dirty="0">
                <a:latin typeface="Arial" panose="020B0604020202020204" pitchFamily="34" charset="0"/>
                <a:cs typeface="Arial" panose="020B0604020202020204" pitchFamily="34" charset="0"/>
              </a:rPr>
              <a:t>LSTM (Long Short-Term Memory):</a:t>
            </a:r>
            <a:r>
              <a:rPr lang="en-US" dirty="0">
                <a:latin typeface="Arial" panose="020B0604020202020204" pitchFamily="34" charset="0"/>
                <a:cs typeface="Arial" panose="020B0604020202020204" pitchFamily="34" charset="0"/>
              </a:rPr>
              <a:t> It is a type of recurrent neural network (RNN) specialized for time series forecasting. LSTMs excel at capturing long-term dependencies and nonlinear relationships in sequential data, making them ideal for climate forecasting.</a:t>
            </a:r>
          </a:p>
          <a:p>
            <a:pPr>
              <a:spcAft>
                <a:spcPts val="600"/>
              </a:spcAft>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LSTM equations revolve around gates (forget gate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input gate 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output gate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and cell state updates:</a:t>
            </a:r>
          </a:p>
          <a:p>
            <a:pPr>
              <a:lnSpc>
                <a:spcPct val="150000"/>
              </a:lnSpc>
            </a:pPr>
            <a:r>
              <a:rPr lang="en-US" dirty="0">
                <a:latin typeface="Arial" panose="020B0604020202020204" pitchFamily="34" charset="0"/>
                <a:cs typeface="Arial" panose="020B0604020202020204" pitchFamily="34" charset="0"/>
              </a:rPr>
              <a:t>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σ(</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b</a:t>
            </a:r>
            <a:r>
              <a:rPr lang="en-US" baseline="-25000" dirty="0">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σ(</a:t>
            </a: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b</a:t>
            </a:r>
            <a:r>
              <a:rPr lang="en-US" baseline="-25000" dirty="0">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C</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C</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tanh(</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a:t>
            </a:r>
            <a:r>
              <a:rPr lang="en-US" baseline="-25000" dirty="0" err="1">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a:t>
            </a:r>
          </a:p>
          <a:p>
            <a:pPr>
              <a:lnSpc>
                <a:spcPct val="150000"/>
              </a:lnSpc>
            </a:pP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σ(</a:t>
            </a: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a:t>
            </a:r>
            <a:r>
              <a:rPr lang="en-US" baseline="-25000" dirty="0" err="1">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a:t>
            </a:r>
          </a:p>
          <a:p>
            <a:pPr>
              <a:lnSpc>
                <a:spcPct val="150000"/>
              </a:lnSpc>
            </a:pP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tanh(C</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31465"/>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16240"/>
            <a:ext cx="10880553" cy="5293757"/>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ARIMA (Auto Regressive Integrated Moving Average): </a:t>
            </a:r>
            <a:r>
              <a:rPr lang="en-US" dirty="0">
                <a:latin typeface="Arial" panose="020B0604020202020204" pitchFamily="34" charset="0"/>
                <a:cs typeface="Arial" panose="020B0604020202020204" pitchFamily="34" charset="0"/>
              </a:rPr>
              <a:t>A traditional statistical method used for time series analysis. ARIMA models are effective for univariate time series data with linear trends and seasonality, providing robust forecasts based on past values.</a:t>
            </a:r>
          </a:p>
          <a:p>
            <a:pPr>
              <a:spcAft>
                <a:spcPts val="1200"/>
              </a:spcAft>
            </a:pPr>
            <a:r>
              <a:rPr lang="en-IN" dirty="0">
                <a:latin typeface="Arial" panose="020B0604020202020204" pitchFamily="34" charset="0"/>
                <a:cs typeface="Arial" panose="020B0604020202020204" pitchFamily="34" charset="0"/>
              </a:rPr>
              <a:t>ARIMA combines three components: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AR (</a:t>
            </a:r>
            <a:r>
              <a:rPr lang="en-IN" dirty="0" err="1">
                <a:latin typeface="Arial" panose="020B0604020202020204" pitchFamily="34" charset="0"/>
                <a:cs typeface="Arial" panose="020B0604020202020204" pitchFamily="34" charset="0"/>
              </a:rPr>
              <a:t>AutoRegression</a:t>
            </a:r>
            <a:r>
              <a:rPr lang="en-IN" dirty="0">
                <a:latin typeface="Arial" panose="020B0604020202020204" pitchFamily="34" charset="0"/>
                <a:cs typeface="Arial" panose="020B0604020202020204" pitchFamily="34" charset="0"/>
              </a:rPr>
              <a:t>):</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T</a:t>
            </a:r>
            <a:r>
              <a:rPr lang="en-IN" baseline="-25000" dirty="0">
                <a:latin typeface="Arial" panose="020B0604020202020204" pitchFamily="34" charset="0"/>
                <a:cs typeface="Arial" panose="020B0604020202020204" pitchFamily="34" charset="0"/>
              </a:rPr>
              <a:t>t -1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-2</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p</a:t>
            </a: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-1p</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 (Integrated):</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Differencing of the time series to make it stationary.</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 (Moving Average):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θ</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θ</a:t>
            </a:r>
            <a:r>
              <a:rPr lang="en-IN" baseline="-25000" dirty="0">
                <a:latin typeface="Arial" panose="020B0604020202020204" pitchFamily="34" charset="0"/>
                <a:cs typeface="Arial" panose="020B0604020202020204" pitchFamily="34" charset="0"/>
              </a:rPr>
              <a:t>q</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 q</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Final ARIMA model:</a:t>
            </a:r>
            <a:br>
              <a:rPr lang="en-IN" b="1"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t-1</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 θ</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-1 </a:t>
            </a:r>
            <a:r>
              <a:rPr lang="en-US" dirty="0">
                <a:latin typeface="Arial" panose="020B0604020202020204" pitchFamily="34" charset="0"/>
                <a:cs typeface="Arial" panose="020B0604020202020204" pitchFamily="34" charset="0"/>
              </a:rPr>
              <a:t>+(integrated terms)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084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07275"/>
            <a:ext cx="10880553" cy="4585871"/>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Monte Carlo Simulation: </a:t>
            </a:r>
            <a:r>
              <a:rPr lang="en-US" dirty="0">
                <a:latin typeface="Arial" panose="020B0604020202020204" pitchFamily="34" charset="0"/>
                <a:cs typeface="Arial" panose="020B0604020202020204" pitchFamily="34" charset="0"/>
              </a:rPr>
              <a:t>A stochastic technique that generates a range of possible outcomes by running repeated random simulations. This method is used to understand uncertainties and risks, providing probabilistic climate forecasts.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Monte Carlo simulations generate random samples using probability distributions and then apply repeated simulations:</a:t>
            </a:r>
          </a:p>
          <a:p>
            <a:endParaRPr lang="en-US"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x</a:t>
            </a:r>
            <a:r>
              <a:rPr lang="en-IN" sz="2000" baseline="-25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μ + σ * </a:t>
            </a:r>
            <a:r>
              <a:rPr lang="en-IN" sz="2000" dirty="0">
                <a:latin typeface="Arial" panose="020B0604020202020204" pitchFamily="34" charset="0"/>
                <a:cs typeface="Arial" panose="020B0604020202020204" pitchFamily="34" charset="0"/>
              </a:rPr>
              <a:t>z</a:t>
            </a:r>
            <a:r>
              <a:rPr lang="en-IN" sz="2000" baseline="-25000" dirty="0">
                <a:latin typeface="Arial" panose="020B0604020202020204" pitchFamily="34" charset="0"/>
                <a:cs typeface="Arial" panose="020B0604020202020204" pitchFamily="34" charset="0"/>
              </a:rPr>
              <a:t>i</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Where: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μ is the mean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σ is the standard deviation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z</a:t>
            </a:r>
            <a:r>
              <a:rPr lang="en-IN" baseline="-25000" dirty="0">
                <a:latin typeface="Arial" panose="020B0604020202020204" pitchFamily="34" charset="0"/>
                <a:cs typeface="Arial" panose="020B0604020202020204" pitchFamily="34" charset="0"/>
              </a:rPr>
              <a:t>i</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a random variable following a standard normal distribution</a:t>
            </a:r>
          </a:p>
        </p:txBody>
      </p:sp>
    </p:spTree>
    <p:extLst>
      <p:ext uri="{BB962C8B-B14F-4D97-AF65-F5344CB8AC3E}">
        <p14:creationId xmlns:p14="http://schemas.microsoft.com/office/powerpoint/2010/main" val="311323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931585"/>
            <a:ext cx="9901002" cy="2092881"/>
          </a:xfrm>
          <a:prstGeom prst="rect">
            <a:avLst/>
          </a:prstGeom>
          <a:noFill/>
        </p:spPr>
        <p:txBody>
          <a:bodyPr wrap="square" rtlCol="0">
            <a:spAutoFit/>
          </a:bodyPr>
          <a:lstStyle/>
          <a:p>
            <a:pPr>
              <a:lnSpc>
                <a:spcPct val="200000"/>
              </a:lnSpc>
            </a:pPr>
            <a:r>
              <a:rPr lang="en-US" sz="2000" dirty="0">
                <a:solidFill>
                  <a:srgbClr val="FF0000"/>
                </a:solidFill>
                <a:latin typeface="Arial" panose="020B0604020202020204" pitchFamily="34" charset="0"/>
                <a:cs typeface="Arial" panose="020B0604020202020204" pitchFamily="34" charset="0"/>
              </a:rPr>
              <a:t>Motivation</a:t>
            </a:r>
            <a:r>
              <a:rPr lang="en-IN" sz="2000" dirty="0">
                <a:solidFill>
                  <a:srgbClr val="FF0000"/>
                </a:solidFill>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increasing severity and frequency of climate events require reliable tools to predict future climate conditions and their impact on various regions and industries. This project aims to enhance decision-making in climate adaptation by identifying the most accurate and reliable forecasting model for climate scenarios. By comparing LSTM, ARIMA, and Monte Carlo simulation, the project will offer a tool that will help the user to make informed decisions.</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D58F7DA-1B2B-4ED6-576B-09D9D37E77C9}"/>
              </a:ext>
            </a:extLst>
          </p:cNvPr>
          <p:cNvSpPr txBox="1"/>
          <p:nvPr/>
        </p:nvSpPr>
        <p:spPr>
          <a:xfrm>
            <a:off x="1145500" y="3429000"/>
            <a:ext cx="9901002" cy="2369880"/>
          </a:xfrm>
          <a:prstGeom prst="rect">
            <a:avLst/>
          </a:prstGeom>
          <a:noFill/>
        </p:spPr>
        <p:txBody>
          <a:bodyPr wrap="square">
            <a:spAutoFit/>
          </a:bodyPr>
          <a:lstStyle/>
          <a:p>
            <a:pPr>
              <a:lnSpc>
                <a:spcPct val="200000"/>
              </a:lnSpc>
            </a:pPr>
            <a:r>
              <a:rPr lang="en-US" sz="2000" dirty="0">
                <a:solidFill>
                  <a:srgbClr val="FF0000"/>
                </a:solidFill>
                <a:latin typeface="Arial" panose="020B0604020202020204" pitchFamily="34" charset="0"/>
                <a:cs typeface="Arial" panose="020B0604020202020204" pitchFamily="34" charset="0"/>
              </a:rPr>
              <a:t>Problem Statement:</a:t>
            </a:r>
            <a:endParaRPr lang="en-US" sz="1800" dirty="0">
              <a:solidFill>
                <a:srgbClr val="FF0000"/>
              </a:solidFill>
              <a:latin typeface="Arial" panose="020B0604020202020204" pitchFamily="34" charset="0"/>
              <a:cs typeface="Arial" panose="020B0604020202020204" pitchFamily="34" charset="0"/>
            </a:endParaRPr>
          </a:p>
          <a:p>
            <a:r>
              <a:rPr lang="en-US" dirty="0"/>
              <a:t>The goal of this project is to predict future climate scenarios and assess potential risks using advanced machine learning and statistical methods. Specifically, we aim to compare three models </a:t>
            </a:r>
            <a:r>
              <a:rPr lang="en-US" b="1" dirty="0"/>
              <a:t>LSTM</a:t>
            </a:r>
            <a:r>
              <a:rPr lang="en-US" dirty="0"/>
              <a:t>, </a:t>
            </a:r>
            <a:r>
              <a:rPr lang="en-US" b="1" dirty="0"/>
              <a:t>ARIMA</a:t>
            </a:r>
            <a:r>
              <a:rPr lang="en-US" dirty="0"/>
              <a:t>, and </a:t>
            </a:r>
            <a:r>
              <a:rPr lang="en-US" b="1" dirty="0"/>
              <a:t>Monte Carlo simulation </a:t>
            </a:r>
            <a:r>
              <a:rPr lang="en-US" dirty="0"/>
              <a:t>to determine which one provides the most reliable and accurate predictions using time series climate data. The selected model will then be used to develop a web application that allows users to simulate and analyze climate scenarios, helping them make informed decisions for climate adaptation and risk management.</a:t>
            </a:r>
            <a:endParaRPr lang="en-US" sz="1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835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966651" y="1286539"/>
            <a:ext cx="9901002" cy="25545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Policy Making: Government agencies can use the tool to develop climate change mitigation and adaptation strategies.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Business Strategy: Industries, particularly those in agriculture, energy, and insurance, can use climate scenario forecasts to manage risks and optimize operations.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Environmental Research: Researchers can apply the tool to study long-term climate patterns and evaluate the effectiveness of adaptation measures.</a:t>
            </a:r>
          </a:p>
        </p:txBody>
      </p:sp>
      <p:sp>
        <p:nvSpPr>
          <p:cNvPr id="5" name="TextBox 4">
            <a:extLst>
              <a:ext uri="{FF2B5EF4-FFF2-40B4-BE49-F238E27FC236}">
                <a16:creationId xmlns:a16="http://schemas.microsoft.com/office/drawing/2014/main" id="{855D761A-D47C-ECA9-2854-58170B4C3B53}"/>
              </a:ext>
            </a:extLst>
          </p:cNvPr>
          <p:cNvSpPr txBox="1"/>
          <p:nvPr/>
        </p:nvSpPr>
        <p:spPr>
          <a:xfrm>
            <a:off x="966651" y="3988033"/>
            <a:ext cx="10105902" cy="1754326"/>
          </a:xfrm>
          <a:prstGeom prst="rect">
            <a:avLst/>
          </a:prstGeom>
          <a:noFill/>
        </p:spPr>
        <p:txBody>
          <a:bodyPr wrap="square">
            <a:spAutoFit/>
          </a:bodyPr>
          <a:lstStyle/>
          <a:p>
            <a:r>
              <a:rPr lang="en-US" sz="1800" dirty="0">
                <a:solidFill>
                  <a:srgbClr val="FF0000"/>
                </a:solidFill>
                <a:latin typeface="Arial" panose="020B0604020202020204" pitchFamily="34" charset="0"/>
                <a:cs typeface="Arial" panose="020B0604020202020204" pitchFamily="34" charset="0"/>
              </a:rPr>
              <a:t>Dataset and input format:</a:t>
            </a:r>
          </a:p>
          <a:p>
            <a:endParaRPr lang="en-US" sz="1800" dirty="0">
              <a:solidFill>
                <a:srgbClr val="FF0000"/>
              </a:solidFill>
              <a:latin typeface="Arial" panose="020B0604020202020204" pitchFamily="34" charset="0"/>
              <a:cs typeface="Arial" panose="020B0604020202020204" pitchFamily="34" charset="0"/>
            </a:endParaRPr>
          </a:p>
          <a:p>
            <a:r>
              <a:rPr lang="en-US" sz="1800" dirty="0">
                <a:solidFill>
                  <a:srgbClr val="FF0000"/>
                </a:solidFill>
                <a:latin typeface="Arial" panose="020B0604020202020204" pitchFamily="34" charset="0"/>
                <a:cs typeface="Arial" panose="020B0604020202020204" pitchFamily="34" charset="0"/>
                <a:hlinkClick r:id="rId2"/>
              </a:rPr>
              <a:t>DATASET</a:t>
            </a:r>
            <a:endParaRPr lang="en-US" sz="1800"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dataset is fetched using CDS API in .</a:t>
            </a:r>
            <a:r>
              <a:rPr lang="en-US" dirty="0" err="1">
                <a:latin typeface="Arial" panose="020B0604020202020204" pitchFamily="34" charset="0"/>
                <a:cs typeface="Arial" panose="020B0604020202020204" pitchFamily="34" charset="0"/>
              </a:rPr>
              <a:t>grb</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nc</a:t>
            </a:r>
            <a:r>
              <a:rPr lang="en-US" dirty="0">
                <a:latin typeface="Arial" panose="020B0604020202020204" pitchFamily="34" charset="0"/>
                <a:cs typeface="Arial" panose="020B0604020202020204" pitchFamily="34" charset="0"/>
              </a:rPr>
              <a:t> format which will then be converted into manipulatable form using libraries like </a:t>
            </a:r>
            <a:r>
              <a:rPr lang="en-US" dirty="0" err="1">
                <a:latin typeface="Arial" panose="020B0604020202020204" pitchFamily="34" charset="0"/>
                <a:cs typeface="Arial" panose="020B0604020202020204" pitchFamily="34" charset="0"/>
              </a:rPr>
              <a:t>xarray</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892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78541" y="833401"/>
            <a:ext cx="10434918" cy="48628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Related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[1]</a:t>
            </a:r>
            <a:r>
              <a:rPr lang="en-US" dirty="0">
                <a:solidFill>
                  <a:srgbClr val="434AC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explores using Long Short-Term Memory (LSTM) networks to predict daily climate variables like temperature, leveraging historical data from Delhi of two years between 2013-2017. Traditional climate models are computationally intensive and may not capture local patterns well, but LSTM excels at processing time-dependent data. After preprocessing the data, LSTM model was trained, achieving good accuracy with a root mean squared error (RMSE) of 0.78. The results demonstrate the potential for LSTM networks to be applied to more complex climate variables and regions, offering more precise and localized climate forecasts in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[2]</a:t>
            </a:r>
            <a:r>
              <a:rPr lang="en-US" dirty="0">
                <a:latin typeface="Arial" panose="020B0604020202020204" pitchFamily="34" charset="0"/>
                <a:cs typeface="Arial" panose="020B0604020202020204" pitchFamily="34" charset="0"/>
              </a:rPr>
              <a:t> explores ARIMA model, a statistical approach, to provide regional temperature and precipitation forecasts based on historical observations for 18 years. The ARIMA model was chosen due to its ability to account for temporal correlation and skewed distributions in climate data, improving forecasting accuracy over simpler methods like linear trends. The model was extended to estimate confidence intervals for temperature and precipitation extremes and simulate daily climate conditions. The predictions made by ARIMA model shows its reliability and adaptability for engineering applications, offering a robust alternative to traditional statistical forecasting methods.</a:t>
            </a:r>
            <a:endPar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796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78541" y="833401"/>
            <a:ext cx="10434918" cy="58169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a:t>
            </a:r>
            <a:r>
              <a:rPr lang="en-US" sz="2000" dirty="0">
                <a:solidFill>
                  <a:srgbClr val="FF0000"/>
                </a:solidFill>
                <a:latin typeface="Arial" panose="020B0604020202020204" pitchFamily="34" charset="0"/>
                <a:cs typeface="Arial" panose="020B0604020202020204" pitchFamily="34" charset="0"/>
              </a:rPr>
              <a:t>Related</a:t>
            </a: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[3]</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gives introduction about Monte Carlo simulation on how it is becoming increasingly recognized for its powerful ability to manage uncertainty and variability in complex models. Unlike deterministic simulation, which offers a single outcome by assuming fixed parameters, Monte Carlo simulation explores a range of possible outcomes by incorporating random variations in the model's inputs. This method provides valuable insights into how different factors can influence results over time, making it a robust tool for understanding and predicting complex systems. Its versatility and effectiveness have made Monte Carlo simulation a staple in various fields, from finance to engineering, and it holds significant promise for enhancing decision-making processes. By capturing the full spectrum of potential scenarios, Monte Carlo simulation offers a deeper understanding of risk and uncertainty, which is increasingly important in today’s data-driven world.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ction="ppaction://hlinksldjump"/>
              </a:rPr>
              <a:t>[4]</a:t>
            </a:r>
            <a:r>
              <a:rPr lang="en-US" dirty="0">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the hybrid LSTM-CM model developed in this study combines the strengths of both machine learning (LSTM-SA) and climate models (GS5) to improve drought prediction accuracy. By using the low bias of LSTM-SA and the strong physical simulation capabilities of GS5, LSTM-CM enhances drought forecasting, especially for 1-, 2-, and 3-month lead times, with improved skill scores ranging from 29.17% to 54.29%. This model shows better performance in detecting drought events with lower uncertainty than the stand-alone models, making it a promising tool for more reliable drought prediction.</a:t>
            </a:r>
          </a:p>
        </p:txBody>
      </p:sp>
    </p:spTree>
    <p:extLst>
      <p:ext uri="{BB962C8B-B14F-4D97-AF65-F5344CB8AC3E}">
        <p14:creationId xmlns:p14="http://schemas.microsoft.com/office/powerpoint/2010/main" val="733448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12864</TotalTime>
  <Words>1828</Words>
  <Application>Microsoft Office PowerPoint</Application>
  <PresentationFormat>Widescreen</PresentationFormat>
  <Paragraphs>143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Lakshay Agarwal</cp:lastModifiedBy>
  <cp:revision>589</cp:revision>
  <dcterms:created xsi:type="dcterms:W3CDTF">2021-05-06T09:42:21Z</dcterms:created>
  <dcterms:modified xsi:type="dcterms:W3CDTF">2024-10-16T03:16:32Z</dcterms:modified>
</cp:coreProperties>
</file>