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15" r:id="rId5"/>
    <p:sldId id="3716" r:id="rId6"/>
    <p:sldId id="3707" r:id="rId7"/>
    <p:sldId id="3708" r:id="rId8"/>
    <p:sldId id="3700" r:id="rId9"/>
    <p:sldId id="3714" r:id="rId10"/>
    <p:sldId id="3713" r:id="rId11"/>
    <p:sldId id="3709" r:id="rId12"/>
    <p:sldId id="3701" r:id="rId13"/>
    <p:sldId id="3702" r:id="rId14"/>
    <p:sldId id="3710" r:id="rId15"/>
    <p:sldId id="3711" r:id="rId16"/>
    <p:sldId id="3717" r:id="rId17"/>
    <p:sldId id="3721" r:id="rId18"/>
    <p:sldId id="3722" r:id="rId19"/>
    <p:sldId id="3723"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6327"/>
  </p:normalViewPr>
  <p:slideViewPr>
    <p:cSldViewPr snapToGrid="0" snapToObjects="1">
      <p:cViewPr varScale="1">
        <p:scale>
          <a:sx n="85" d="100"/>
          <a:sy n="85" d="100"/>
        </p:scale>
        <p:origin x="437"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10/19/2024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10/19/2024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lakshay633/AdaptiPlan/blob/main/SRS_AdaptiPlan.doc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Climate Change Mitigation </a:t>
            </a:r>
            <a:r>
              <a:rPr lang="en-US" sz="3200" dirty="0"/>
              <a:t>using Computational Statistical Model</a:t>
            </a:r>
            <a:endParaRPr lang="en-IN" sz="3200" dirty="0"/>
          </a:p>
        </p:txBody>
      </p:sp>
      <p:sp>
        <p:nvSpPr>
          <p:cNvPr id="9" name="TextBox 8"/>
          <p:cNvSpPr txBox="1"/>
          <p:nvPr/>
        </p:nvSpPr>
        <p:spPr>
          <a:xfrm>
            <a:off x="8712898" y="4976948"/>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4" name="Picture 3">
            <a:extLst>
              <a:ext uri="{FF2B5EF4-FFF2-40B4-BE49-F238E27FC236}">
                <a16:creationId xmlns:a16="http://schemas.microsoft.com/office/drawing/2014/main" id="{A8879975-77D9-F62B-1E36-8B75E90F33AC}"/>
              </a:ext>
            </a:extLst>
          </p:cNvPr>
          <p:cNvPicPr>
            <a:picLocks noChangeAspect="1"/>
          </p:cNvPicPr>
          <p:nvPr/>
        </p:nvPicPr>
        <p:blipFill>
          <a:blip r:embed="rId2"/>
          <a:stretch>
            <a:fillRect/>
          </a:stretch>
        </p:blipFill>
        <p:spPr>
          <a:xfrm>
            <a:off x="2656812" y="970384"/>
            <a:ext cx="7284954" cy="54637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10" name="TextBox 2">
            <a:extLst>
              <a:ext uri="{FF2B5EF4-FFF2-40B4-BE49-F238E27FC236}">
                <a16:creationId xmlns:a16="http://schemas.microsoft.com/office/drawing/2014/main" id="{DF2AE4AB-FD20-6CA3-6C46-D14D540F5019}"/>
              </a:ext>
            </a:extLst>
          </p:cNvPr>
          <p:cNvSpPr txBox="1"/>
          <p:nvPr/>
        </p:nvSpPr>
        <p:spPr>
          <a:xfrm>
            <a:off x="412540" y="1048148"/>
            <a:ext cx="609322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Requirement analysis (Link of SRS): </a:t>
            </a:r>
            <a:r>
              <a:rPr lang="en-US" sz="1800" dirty="0">
                <a:latin typeface="Arial" panose="020B0604020202020204" pitchFamily="34" charset="0"/>
                <a:cs typeface="Arial" panose="020B0604020202020204" pitchFamily="34" charset="0"/>
                <a:hlinkClick r:id="rId2"/>
              </a:rPr>
              <a:t>SRS</a:t>
            </a:r>
            <a:r>
              <a:rPr lang="en-US" sz="1800" dirty="0">
                <a:latin typeface="Arial" panose="020B0604020202020204" pitchFamily="34" charset="0"/>
                <a:cs typeface="Arial" panose="020B0604020202020204" pitchFamily="34" charset="0"/>
              </a:rPr>
              <a:t> </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  </a:t>
            </a:r>
          </a:p>
        </p:txBody>
      </p:sp>
      <p:sp>
        <p:nvSpPr>
          <p:cNvPr id="13" name="TextBox 12">
            <a:extLst>
              <a:ext uri="{FF2B5EF4-FFF2-40B4-BE49-F238E27FC236}">
                <a16:creationId xmlns:a16="http://schemas.microsoft.com/office/drawing/2014/main" id="{2E244B00-CE4D-67B7-D9D5-A93B3833F2CF}"/>
              </a:ext>
            </a:extLst>
          </p:cNvPr>
          <p:cNvSpPr txBox="1"/>
          <p:nvPr/>
        </p:nvSpPr>
        <p:spPr>
          <a:xfrm>
            <a:off x="412540" y="2396211"/>
            <a:ext cx="609755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UML Diagram:</a:t>
            </a:r>
            <a:endParaRPr lang="en-IN" dirty="0"/>
          </a:p>
        </p:txBody>
      </p:sp>
      <p:pic>
        <p:nvPicPr>
          <p:cNvPr id="3" name="Picture 2">
            <a:extLst>
              <a:ext uri="{FF2B5EF4-FFF2-40B4-BE49-F238E27FC236}">
                <a16:creationId xmlns:a16="http://schemas.microsoft.com/office/drawing/2014/main" id="{7A022FAE-D45D-BD4B-2177-BE1195551453}"/>
              </a:ext>
            </a:extLst>
          </p:cNvPr>
          <p:cNvPicPr>
            <a:picLocks noChangeAspect="1"/>
          </p:cNvPicPr>
          <p:nvPr/>
        </p:nvPicPr>
        <p:blipFill>
          <a:blip r:embed="rId3"/>
          <a:stretch>
            <a:fillRect/>
          </a:stretch>
        </p:blipFill>
        <p:spPr>
          <a:xfrm>
            <a:off x="3553042" y="2248477"/>
            <a:ext cx="5085915" cy="4229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577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2" name="TextBox 2">
            <a:extLst>
              <a:ext uri="{FF2B5EF4-FFF2-40B4-BE49-F238E27FC236}">
                <a16:creationId xmlns:a16="http://schemas.microsoft.com/office/drawing/2014/main" id="{DF2AE4AB-FD20-6CA3-6C46-D14D540F5019}"/>
              </a:ext>
            </a:extLst>
          </p:cNvPr>
          <p:cNvSpPr txBox="1"/>
          <p:nvPr/>
        </p:nvSpPr>
        <p:spPr>
          <a:xfrm>
            <a:off x="408823" y="1051640"/>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A512F7D8-535C-9C66-78F0-417ACEE7CACB}"/>
              </a:ext>
            </a:extLst>
          </p:cNvPr>
          <p:cNvSpPr txBox="1"/>
          <p:nvPr/>
        </p:nvSpPr>
        <p:spPr>
          <a:xfrm>
            <a:off x="410094" y="1600385"/>
            <a:ext cx="124098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Flowchart:</a:t>
            </a:r>
            <a:endParaRPr lang="en-IN" dirty="0"/>
          </a:p>
        </p:txBody>
      </p:sp>
      <p:pic>
        <p:nvPicPr>
          <p:cNvPr id="12" name="Picture 11">
            <a:extLst>
              <a:ext uri="{FF2B5EF4-FFF2-40B4-BE49-F238E27FC236}">
                <a16:creationId xmlns:a16="http://schemas.microsoft.com/office/drawing/2014/main" id="{3D909C5A-C49F-3844-064C-910DF7AD4F7C}"/>
              </a:ext>
            </a:extLst>
          </p:cNvPr>
          <p:cNvPicPr>
            <a:picLocks noChangeAspect="1"/>
          </p:cNvPicPr>
          <p:nvPr/>
        </p:nvPicPr>
        <p:blipFill>
          <a:blip r:embed="rId2"/>
          <a:stretch>
            <a:fillRect/>
          </a:stretch>
        </p:blipFill>
        <p:spPr>
          <a:xfrm>
            <a:off x="4476524" y="491924"/>
            <a:ext cx="3238952" cy="61063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230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DF2AE4AB-FD20-6CA3-6C46-D14D540F5019}"/>
              </a:ext>
            </a:extLst>
          </p:cNvPr>
          <p:cNvSpPr txBox="1"/>
          <p:nvPr/>
        </p:nvSpPr>
        <p:spPr>
          <a:xfrm>
            <a:off x="492798" y="1172938"/>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Working Module:</a:t>
            </a:r>
          </a:p>
        </p:txBody>
      </p:sp>
      <p:pic>
        <p:nvPicPr>
          <p:cNvPr id="6" name="Picture 5">
            <a:extLst>
              <a:ext uri="{FF2B5EF4-FFF2-40B4-BE49-F238E27FC236}">
                <a16:creationId xmlns:a16="http://schemas.microsoft.com/office/drawing/2014/main" id="{14A0749C-EF0C-3736-C0E5-81113BF20F39}"/>
              </a:ext>
            </a:extLst>
          </p:cNvPr>
          <p:cNvPicPr>
            <a:picLocks noChangeAspect="1"/>
          </p:cNvPicPr>
          <p:nvPr/>
        </p:nvPicPr>
        <p:blipFill>
          <a:blip r:embed="rId2"/>
          <a:stretch>
            <a:fillRect/>
          </a:stretch>
        </p:blipFill>
        <p:spPr>
          <a:xfrm>
            <a:off x="3217417" y="1047523"/>
            <a:ext cx="5757166" cy="55185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464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dirty="0">
                <a:solidFill>
                  <a:srgbClr val="46B0FA"/>
                </a:solidFill>
                <a:latin typeface="Arial" panose="020B0604020202020204" pitchFamily="34" charset="0"/>
                <a:cs typeface="Arial" panose="020B0604020202020204" pitchFamily="34" charset="0"/>
              </a:rPr>
              <a:t>Conclusion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A7601CB9-D184-EDC3-27EC-7B5A446E4869}"/>
              </a:ext>
            </a:extLst>
          </p:cNvPr>
          <p:cNvGraphicFramePr>
            <a:graphicFrameLocks noGrp="1"/>
          </p:cNvGraphicFramePr>
          <p:nvPr>
            <p:extLst>
              <p:ext uri="{D42A27DB-BD31-4B8C-83A1-F6EECF244321}">
                <p14:modId xmlns:p14="http://schemas.microsoft.com/office/powerpoint/2010/main" val="3313677320"/>
              </p:ext>
            </p:extLst>
          </p:nvPr>
        </p:nvGraphicFramePr>
        <p:xfrm>
          <a:off x="1091962" y="1253330"/>
          <a:ext cx="10008076" cy="3481071"/>
        </p:xfrm>
        <a:graphic>
          <a:graphicData uri="http://schemas.openxmlformats.org/drawingml/2006/table">
            <a:tbl>
              <a:tblPr>
                <a:tableStyleId>{35758FB7-9AC5-4552-8A53-C91805E547FA}</a:tableStyleId>
              </a:tblPr>
              <a:tblGrid>
                <a:gridCol w="2502019">
                  <a:extLst>
                    <a:ext uri="{9D8B030D-6E8A-4147-A177-3AD203B41FA5}">
                      <a16:colId xmlns:a16="http://schemas.microsoft.com/office/drawing/2014/main" val="1643318855"/>
                    </a:ext>
                  </a:extLst>
                </a:gridCol>
                <a:gridCol w="2502019">
                  <a:extLst>
                    <a:ext uri="{9D8B030D-6E8A-4147-A177-3AD203B41FA5}">
                      <a16:colId xmlns:a16="http://schemas.microsoft.com/office/drawing/2014/main" val="3697414093"/>
                    </a:ext>
                  </a:extLst>
                </a:gridCol>
                <a:gridCol w="2502019">
                  <a:extLst>
                    <a:ext uri="{9D8B030D-6E8A-4147-A177-3AD203B41FA5}">
                      <a16:colId xmlns:a16="http://schemas.microsoft.com/office/drawing/2014/main" val="186147645"/>
                    </a:ext>
                  </a:extLst>
                </a:gridCol>
                <a:gridCol w="2502019">
                  <a:extLst>
                    <a:ext uri="{9D8B030D-6E8A-4147-A177-3AD203B41FA5}">
                      <a16:colId xmlns:a16="http://schemas.microsoft.com/office/drawing/2014/main" val="755951761"/>
                    </a:ext>
                  </a:extLst>
                </a:gridCol>
              </a:tblGrid>
              <a:tr h="609187">
                <a:tc>
                  <a:txBody>
                    <a:bodyPr/>
                    <a:lstStyle/>
                    <a:p>
                      <a:r>
                        <a:rPr lang="en-IN" sz="1700"/>
                        <a:t>Models</a:t>
                      </a:r>
                    </a:p>
                  </a:txBody>
                  <a:tcPr marL="87027" marR="87027" marT="43513" marB="43513" anchor="ctr"/>
                </a:tc>
                <a:tc>
                  <a:txBody>
                    <a:bodyPr/>
                    <a:lstStyle/>
                    <a:p>
                      <a:r>
                        <a:rPr lang="en-IN" sz="1700"/>
                        <a:t>Architecture</a:t>
                      </a:r>
                    </a:p>
                  </a:txBody>
                  <a:tcPr marL="87027" marR="87027" marT="43513" marB="43513" anchor="ctr"/>
                </a:tc>
                <a:tc>
                  <a:txBody>
                    <a:bodyPr/>
                    <a:lstStyle/>
                    <a:p>
                      <a:r>
                        <a:rPr lang="en-IN" sz="1700"/>
                        <a:t>Computational Complexity</a:t>
                      </a:r>
                    </a:p>
                  </a:txBody>
                  <a:tcPr marL="87027" marR="87027" marT="43513" marB="43513" anchor="ctr"/>
                </a:tc>
                <a:tc>
                  <a:txBody>
                    <a:bodyPr/>
                    <a:lstStyle/>
                    <a:p>
                      <a:r>
                        <a:rPr lang="en-IN" sz="1700" dirty="0"/>
                        <a:t>MSE for </a:t>
                      </a:r>
                      <a:r>
                        <a:rPr lang="en-US" sz="1600" b="0" i="0" kern="1200" dirty="0">
                          <a:solidFill>
                            <a:schemeClr val="dk1"/>
                          </a:solidFill>
                          <a:effectLst/>
                          <a:latin typeface="+mn-lt"/>
                          <a:ea typeface="+mn-ea"/>
                          <a:cs typeface="+mn-cs"/>
                        </a:rPr>
                        <a:t>Event’s Prediction</a:t>
                      </a:r>
                      <a:endParaRPr lang="en-IN" sz="1700" dirty="0"/>
                    </a:p>
                  </a:txBody>
                  <a:tcPr marL="87027" marR="87027" marT="43513" marB="43513" anchor="ctr"/>
                </a:tc>
                <a:extLst>
                  <a:ext uri="{0D108BD9-81ED-4DB2-BD59-A6C34878D82A}">
                    <a16:rowId xmlns:a16="http://schemas.microsoft.com/office/drawing/2014/main" val="3189873018"/>
                  </a:ext>
                </a:extLst>
              </a:tr>
              <a:tr h="870268">
                <a:tc>
                  <a:txBody>
                    <a:bodyPr/>
                    <a:lstStyle/>
                    <a:p>
                      <a:r>
                        <a:rPr lang="en-IN" sz="1700" b="1"/>
                        <a:t>LSTM</a:t>
                      </a:r>
                      <a:endParaRPr lang="en-IN" sz="1700"/>
                    </a:p>
                  </a:txBody>
                  <a:tcPr marL="87027" marR="87027" marT="43513" marB="43513" anchor="ctr"/>
                </a:tc>
                <a:tc>
                  <a:txBody>
                    <a:bodyPr/>
                    <a:lstStyle/>
                    <a:p>
                      <a:r>
                        <a:rPr lang="en-US" sz="1700"/>
                        <a:t>Recurrent Neural Network with Long Short-Term Memory units</a:t>
                      </a:r>
                    </a:p>
                  </a:txBody>
                  <a:tcPr marL="87027" marR="87027" marT="43513" marB="43513" anchor="ctr"/>
                </a:tc>
                <a:tc>
                  <a:txBody>
                    <a:bodyPr/>
                    <a:lstStyle/>
                    <a:p>
                      <a:r>
                        <a:rPr lang="en-US" sz="1700"/>
                        <a:t>Moderate, due to sequential dependencies and time steps</a:t>
                      </a:r>
                    </a:p>
                  </a:txBody>
                  <a:tcPr marL="87027" marR="87027" marT="43513" marB="43513" anchor="ctr"/>
                </a:tc>
                <a:tc>
                  <a:txBody>
                    <a:bodyPr/>
                    <a:lstStyle/>
                    <a:p>
                      <a:r>
                        <a:rPr lang="en-IN" sz="1700" dirty="0"/>
                        <a:t>It gave the best results.</a:t>
                      </a:r>
                    </a:p>
                  </a:txBody>
                  <a:tcPr marL="87027" marR="87027" marT="43513" marB="43513" anchor="ctr"/>
                </a:tc>
                <a:extLst>
                  <a:ext uri="{0D108BD9-81ED-4DB2-BD59-A6C34878D82A}">
                    <a16:rowId xmlns:a16="http://schemas.microsoft.com/office/drawing/2014/main" val="4179682553"/>
                  </a:ext>
                </a:extLst>
              </a:tr>
              <a:tr h="1131348">
                <a:tc>
                  <a:txBody>
                    <a:bodyPr/>
                    <a:lstStyle/>
                    <a:p>
                      <a:r>
                        <a:rPr lang="en-IN" sz="1700" b="1"/>
                        <a:t>ARIMA</a:t>
                      </a:r>
                      <a:endParaRPr lang="en-IN" sz="1700"/>
                    </a:p>
                  </a:txBody>
                  <a:tcPr marL="87027" marR="87027" marT="43513" marB="43513" anchor="ctr"/>
                </a:tc>
                <a:tc>
                  <a:txBody>
                    <a:bodyPr/>
                    <a:lstStyle/>
                    <a:p>
                      <a:r>
                        <a:rPr lang="en-US" sz="1700"/>
                        <a:t>Statistical model (AutoRegressive Integrated Moving Average)</a:t>
                      </a:r>
                    </a:p>
                  </a:txBody>
                  <a:tcPr marL="87027" marR="87027" marT="43513" marB="43513" anchor="ctr"/>
                </a:tc>
                <a:tc>
                  <a:txBody>
                    <a:bodyPr/>
                    <a:lstStyle/>
                    <a:p>
                      <a:r>
                        <a:rPr lang="en-US" sz="1700"/>
                        <a:t>Lower, but can be computationally expensive with high-order models</a:t>
                      </a:r>
                    </a:p>
                  </a:txBody>
                  <a:tcPr marL="87027" marR="87027" marT="43513" marB="43513" anchor="ctr"/>
                </a:tc>
                <a:tc>
                  <a:txBody>
                    <a:bodyPr/>
                    <a:lstStyle/>
                    <a:p>
                      <a:r>
                        <a:rPr lang="en-IN" sz="1700" dirty="0"/>
                        <a:t>It performed better than Monte Carlo but worse than LSTM</a:t>
                      </a:r>
                    </a:p>
                  </a:txBody>
                  <a:tcPr marL="87027" marR="87027" marT="43513" marB="43513" anchor="ctr"/>
                </a:tc>
                <a:extLst>
                  <a:ext uri="{0D108BD9-81ED-4DB2-BD59-A6C34878D82A}">
                    <a16:rowId xmlns:a16="http://schemas.microsoft.com/office/drawing/2014/main" val="3957856507"/>
                  </a:ext>
                </a:extLst>
              </a:tr>
              <a:tr h="870268">
                <a:tc>
                  <a:txBody>
                    <a:bodyPr/>
                    <a:lstStyle/>
                    <a:p>
                      <a:r>
                        <a:rPr lang="en-IN" sz="1700" b="1" dirty="0"/>
                        <a:t>Monte Carlo Simulation</a:t>
                      </a:r>
                      <a:endParaRPr lang="en-IN" sz="1700" dirty="0"/>
                    </a:p>
                  </a:txBody>
                  <a:tcPr marL="87027" marR="87027" marT="43513" marB="43513" anchor="ctr"/>
                </a:tc>
                <a:tc>
                  <a:txBody>
                    <a:bodyPr/>
                    <a:lstStyle/>
                    <a:p>
                      <a:r>
                        <a:rPr lang="en-US" sz="1700" dirty="0"/>
                        <a:t>Probabilistic model based on random sampling and repeated experiments</a:t>
                      </a:r>
                    </a:p>
                  </a:txBody>
                  <a:tcPr marL="87027" marR="87027" marT="43513" marB="43513" anchor="ctr"/>
                </a:tc>
                <a:tc>
                  <a:txBody>
                    <a:bodyPr/>
                    <a:lstStyle/>
                    <a:p>
                      <a:r>
                        <a:rPr lang="en-US" sz="1700" dirty="0"/>
                        <a:t>Depends on the number of simulations (can be high)</a:t>
                      </a:r>
                    </a:p>
                  </a:txBody>
                  <a:tcPr marL="87027" marR="87027" marT="43513" marB="43513" anchor="ctr"/>
                </a:tc>
                <a:tc>
                  <a:txBody>
                    <a:bodyPr/>
                    <a:lstStyle/>
                    <a:p>
                      <a:r>
                        <a:rPr lang="en-IN" sz="1700" dirty="0"/>
                        <a:t>It was not good comparing other two models.</a:t>
                      </a:r>
                    </a:p>
                  </a:txBody>
                  <a:tcPr marL="87027" marR="87027" marT="43513" marB="43513" anchor="ctr"/>
                </a:tc>
                <a:extLst>
                  <a:ext uri="{0D108BD9-81ED-4DB2-BD59-A6C34878D82A}">
                    <a16:rowId xmlns:a16="http://schemas.microsoft.com/office/drawing/2014/main" val="3828627413"/>
                  </a:ext>
                </a:extLst>
              </a:tr>
            </a:tbl>
          </a:graphicData>
        </a:graphic>
      </p:graphicFrame>
    </p:spTree>
    <p:extLst>
      <p:ext uri="{BB962C8B-B14F-4D97-AF65-F5344CB8AC3E}">
        <p14:creationId xmlns:p14="http://schemas.microsoft.com/office/powerpoint/2010/main" val="310421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Working Model</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Results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Conclusions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9654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a:spcAft>
                <a:spcPts val="600"/>
              </a:spcAft>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LSTM equations revolve around gates (forget gate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input gate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output gate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and cell state updates:</a:t>
            </a:r>
          </a:p>
          <a:p>
            <a:pPr>
              <a:lnSpc>
                <a:spcPct val="150000"/>
              </a:lnSpc>
            </a:pPr>
            <a:r>
              <a:rPr lang="en-US" dirty="0">
                <a:latin typeface="Arial" panose="020B0604020202020204" pitchFamily="34" charset="0"/>
                <a:cs typeface="Arial" panose="020B0604020202020204" pitchFamily="34" charset="0"/>
              </a:rPr>
              <a:t>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C</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4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16240"/>
            <a:ext cx="10880553" cy="529375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a:spcAft>
                <a:spcPts val="1200"/>
              </a:spcAft>
            </a:pPr>
            <a:r>
              <a:rPr lang="en-IN" dirty="0">
                <a:latin typeface="Arial" panose="020B0604020202020204" pitchFamily="34" charset="0"/>
                <a:cs typeface="Arial" panose="020B0604020202020204" pitchFamily="34" charset="0"/>
              </a:rPr>
              <a:t>ARIMA combines three components: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AR (</a:t>
            </a:r>
            <a:r>
              <a:rPr lang="en-IN" dirty="0" err="1">
                <a:latin typeface="Arial" panose="020B0604020202020204" pitchFamily="34" charset="0"/>
                <a:cs typeface="Arial" panose="020B0604020202020204" pitchFamily="34" charset="0"/>
              </a:rPr>
              <a:t>AutoRegression</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-1p</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 (Integrated):</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Differencing of the time series to make it stationary.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 (Moving Average):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q</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 q</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Final ARIMA model:</a:t>
            </a:r>
            <a:br>
              <a:rPr lang="en-IN" b="1"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 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 </a:t>
            </a:r>
            <a:r>
              <a:rPr lang="en-US" dirty="0">
                <a:latin typeface="Arial" panose="020B0604020202020204" pitchFamily="34" charset="0"/>
                <a:cs typeface="Arial" panose="020B0604020202020204" pitchFamily="34" charset="0"/>
              </a:rPr>
              <a:t>+(integrated terms)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585871"/>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Monte Carlo simulations generate random samples using probability distributions and then apply repeated simulations:</a:t>
            </a:r>
          </a:p>
          <a:p>
            <a:endParaRPr lang="en-US"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x</a:t>
            </a:r>
            <a:r>
              <a:rPr lang="en-IN"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μ + σ * </a:t>
            </a:r>
            <a:r>
              <a:rPr lang="en-IN" sz="2000" dirty="0">
                <a:latin typeface="Arial" panose="020B0604020202020204" pitchFamily="34" charset="0"/>
                <a:cs typeface="Arial" panose="020B0604020202020204" pitchFamily="34" charset="0"/>
              </a:rPr>
              <a:t>z</a:t>
            </a:r>
            <a:r>
              <a:rPr lang="en-IN" sz="2000" baseline="-25000" dirty="0">
                <a:latin typeface="Arial" panose="020B0604020202020204" pitchFamily="34" charset="0"/>
                <a:cs typeface="Arial" panose="020B0604020202020204" pitchFamily="34" charset="0"/>
              </a:rPr>
              <a:t>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μ is the 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σ is the standard deviation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z</a:t>
            </a:r>
            <a:r>
              <a:rPr lang="en-IN" baseline="-25000" dirty="0">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random variable following a standard normal distribution</a:t>
            </a:r>
          </a:p>
        </p:txBody>
      </p:sp>
    </p:spTree>
    <p:extLst>
      <p:ext uri="{BB962C8B-B14F-4D97-AF65-F5344CB8AC3E}">
        <p14:creationId xmlns:p14="http://schemas.microsoft.com/office/powerpoint/2010/main" val="31132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2031325"/>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downloaded in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is then be converted .csv</a:t>
            </a:r>
          </a:p>
          <a:p>
            <a:r>
              <a:rPr lang="en-US" sz="1800" dirty="0">
                <a:latin typeface="Arial" panose="020B0604020202020204" pitchFamily="34" charset="0"/>
                <a:cs typeface="Arial" panose="020B0604020202020204" pitchFamily="34" charset="0"/>
              </a:rPr>
              <a:t>There are 23 columns and 92,000 rows.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Some of the features are wind speed, precipitation, cloud cover, temperature</a:t>
            </a:r>
            <a:r>
              <a:rPr lang="en-US" sz="1800">
                <a:latin typeface="Arial" panose="020B0604020202020204" pitchFamily="34" charset="0"/>
                <a:cs typeface="Arial" panose="020B0604020202020204" pitchFamily="34" charset="0"/>
              </a:rPr>
              <a:t>, etc.</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13425</TotalTime>
  <Words>1922</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593</cp:revision>
  <dcterms:created xsi:type="dcterms:W3CDTF">2021-05-06T09:42:21Z</dcterms:created>
  <dcterms:modified xsi:type="dcterms:W3CDTF">2024-10-18T19:24:13Z</dcterms:modified>
</cp:coreProperties>
</file>