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17" r:id="rId17"/>
    <p:sldId id="3721" r:id="rId18"/>
    <p:sldId id="3722" r:id="rId19"/>
    <p:sldId id="3724" r:id="rId20"/>
    <p:sldId id="3725" r:id="rId21"/>
    <p:sldId id="3726" r:id="rId22"/>
    <p:sldId id="3727" r:id="rId23"/>
    <p:sldId id="3728" r:id="rId24"/>
    <p:sldId id="3729" r:id="rId25"/>
    <p:sldId id="3730" r:id="rId26"/>
    <p:sldId id="3731" r:id="rId27"/>
    <p:sldId id="3732" r:id="rId28"/>
    <p:sldId id="3723" r:id="rId29"/>
    <p:sldId id="3706" r:id="rId30"/>
    <p:sldId id="364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12/6/2024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12/6/2024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lakshay633/AdaptiPlan/blob/main/SRS_AdaptiPlan.doc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4" name="Picture 3">
            <a:extLst>
              <a:ext uri="{FF2B5EF4-FFF2-40B4-BE49-F238E27FC236}">
                <a16:creationId xmlns:a16="http://schemas.microsoft.com/office/drawing/2014/main" id="{A8879975-77D9-F62B-1E36-8B75E90F33AC}"/>
              </a:ext>
            </a:extLst>
          </p:cNvPr>
          <p:cNvPicPr>
            <a:picLocks noChangeAspect="1"/>
          </p:cNvPicPr>
          <p:nvPr/>
        </p:nvPicPr>
        <p:blipFill>
          <a:blip r:embed="rId2"/>
          <a:stretch>
            <a:fillRect/>
          </a:stretch>
        </p:blipFill>
        <p:spPr>
          <a:xfrm>
            <a:off x="2656812" y="970384"/>
            <a:ext cx="7284954" cy="5463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10" name="TextBox 2">
            <a:extLst>
              <a:ext uri="{FF2B5EF4-FFF2-40B4-BE49-F238E27FC236}">
                <a16:creationId xmlns:a16="http://schemas.microsoft.com/office/drawing/2014/main" id="{DF2AE4AB-FD20-6CA3-6C46-D14D540F5019}"/>
              </a:ext>
            </a:extLst>
          </p:cNvPr>
          <p:cNvSpPr txBox="1"/>
          <p:nvPr/>
        </p:nvSpPr>
        <p:spPr>
          <a:xfrm>
            <a:off x="412540" y="1048148"/>
            <a:ext cx="609322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Requirement analysis (Link of SRS): </a:t>
            </a:r>
            <a:r>
              <a:rPr lang="en-US" sz="1800" dirty="0">
                <a:latin typeface="Arial" panose="020B0604020202020204" pitchFamily="34" charset="0"/>
                <a:cs typeface="Arial" panose="020B0604020202020204" pitchFamily="34" charset="0"/>
                <a:hlinkClick r:id="rId2"/>
              </a:rPr>
              <a:t>SRS</a:t>
            </a:r>
            <a:r>
              <a:rPr lang="en-US" sz="18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2E244B00-CE4D-67B7-D9D5-A93B3833F2CF}"/>
              </a:ext>
            </a:extLst>
          </p:cNvPr>
          <p:cNvSpPr txBox="1"/>
          <p:nvPr/>
        </p:nvSpPr>
        <p:spPr>
          <a:xfrm>
            <a:off x="412540" y="2396211"/>
            <a:ext cx="60975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UML Diagram:</a:t>
            </a:r>
            <a:endParaRPr lang="en-IN" dirty="0"/>
          </a:p>
        </p:txBody>
      </p:sp>
      <p:pic>
        <p:nvPicPr>
          <p:cNvPr id="3" name="Picture 2">
            <a:extLst>
              <a:ext uri="{FF2B5EF4-FFF2-40B4-BE49-F238E27FC236}">
                <a16:creationId xmlns:a16="http://schemas.microsoft.com/office/drawing/2014/main" id="{7A022FAE-D45D-BD4B-2177-BE1195551453}"/>
              </a:ext>
            </a:extLst>
          </p:cNvPr>
          <p:cNvPicPr>
            <a:picLocks noChangeAspect="1"/>
          </p:cNvPicPr>
          <p:nvPr/>
        </p:nvPicPr>
        <p:blipFill>
          <a:blip r:embed="rId3"/>
          <a:stretch>
            <a:fillRect/>
          </a:stretch>
        </p:blipFill>
        <p:spPr>
          <a:xfrm>
            <a:off x="3553042" y="2248477"/>
            <a:ext cx="5085915" cy="4229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57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2" name="TextBox 2">
            <a:extLst>
              <a:ext uri="{FF2B5EF4-FFF2-40B4-BE49-F238E27FC236}">
                <a16:creationId xmlns:a16="http://schemas.microsoft.com/office/drawing/2014/main" id="{DF2AE4AB-FD20-6CA3-6C46-D14D540F5019}"/>
              </a:ext>
            </a:extLst>
          </p:cNvPr>
          <p:cNvSpPr txBox="1"/>
          <p:nvPr/>
        </p:nvSpPr>
        <p:spPr>
          <a:xfrm>
            <a:off x="408823" y="1051640"/>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A512F7D8-535C-9C66-78F0-417ACEE7CACB}"/>
              </a:ext>
            </a:extLst>
          </p:cNvPr>
          <p:cNvSpPr txBox="1"/>
          <p:nvPr/>
        </p:nvSpPr>
        <p:spPr>
          <a:xfrm>
            <a:off x="410094" y="1600385"/>
            <a:ext cx="124098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Flowchart:</a:t>
            </a:r>
            <a:endParaRPr lang="en-IN" dirty="0"/>
          </a:p>
        </p:txBody>
      </p:sp>
      <p:pic>
        <p:nvPicPr>
          <p:cNvPr id="12" name="Picture 11">
            <a:extLst>
              <a:ext uri="{FF2B5EF4-FFF2-40B4-BE49-F238E27FC236}">
                <a16:creationId xmlns:a16="http://schemas.microsoft.com/office/drawing/2014/main" id="{3D909C5A-C49F-3844-064C-910DF7AD4F7C}"/>
              </a:ext>
            </a:extLst>
          </p:cNvPr>
          <p:cNvPicPr>
            <a:picLocks noChangeAspect="1"/>
          </p:cNvPicPr>
          <p:nvPr/>
        </p:nvPicPr>
        <p:blipFill>
          <a:blip r:embed="rId2"/>
          <a:stretch>
            <a:fillRect/>
          </a:stretch>
        </p:blipFill>
        <p:spPr>
          <a:xfrm>
            <a:off x="4476524" y="491924"/>
            <a:ext cx="3238952" cy="6106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230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F2AE4AB-FD20-6CA3-6C46-D14D540F5019}"/>
              </a:ext>
            </a:extLst>
          </p:cNvPr>
          <p:cNvSpPr txBox="1"/>
          <p:nvPr/>
        </p:nvSpPr>
        <p:spPr>
          <a:xfrm>
            <a:off x="492798" y="1172938"/>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Working Module:</a:t>
            </a:r>
          </a:p>
        </p:txBody>
      </p:sp>
      <p:pic>
        <p:nvPicPr>
          <p:cNvPr id="6" name="Picture 5">
            <a:extLst>
              <a:ext uri="{FF2B5EF4-FFF2-40B4-BE49-F238E27FC236}">
                <a16:creationId xmlns:a16="http://schemas.microsoft.com/office/drawing/2014/main" id="{14A0749C-EF0C-3736-C0E5-81113BF20F39}"/>
              </a:ext>
            </a:extLst>
          </p:cNvPr>
          <p:cNvPicPr>
            <a:picLocks noChangeAspect="1"/>
          </p:cNvPicPr>
          <p:nvPr/>
        </p:nvPicPr>
        <p:blipFill>
          <a:blip r:embed="rId2"/>
          <a:stretch>
            <a:fillRect/>
          </a:stretch>
        </p:blipFill>
        <p:spPr>
          <a:xfrm>
            <a:off x="3217417" y="1047523"/>
            <a:ext cx="5757166" cy="5518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464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79C16-8ADB-FB6C-68D8-FEDBD77674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8D1B65-D853-93C4-E43C-25FD424A6CC6}"/>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2F3626D-C524-AA81-F719-DD024FD985F7}"/>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CB11A8A3-9237-0B46-CAD0-6964E1802D09}"/>
              </a:ext>
            </a:extLst>
          </p:cNvPr>
          <p:cNvSpPr txBox="1"/>
          <p:nvPr/>
        </p:nvSpPr>
        <p:spPr>
          <a:xfrm>
            <a:off x="319234" y="872227"/>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Code:</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2B65C6B-9901-0127-FA01-68A71030DC22}"/>
              </a:ext>
            </a:extLst>
          </p:cNvPr>
          <p:cNvPicPr>
            <a:picLocks noChangeAspect="1"/>
          </p:cNvPicPr>
          <p:nvPr/>
        </p:nvPicPr>
        <p:blipFill>
          <a:blip r:embed="rId2"/>
          <a:stretch>
            <a:fillRect/>
          </a:stretch>
        </p:blipFill>
        <p:spPr>
          <a:xfrm>
            <a:off x="1628691" y="1042995"/>
            <a:ext cx="9039309" cy="5664534"/>
          </a:xfrm>
          <a:prstGeom prst="rect">
            <a:avLst/>
          </a:prstGeom>
        </p:spPr>
      </p:pic>
    </p:spTree>
    <p:extLst>
      <p:ext uri="{BB962C8B-B14F-4D97-AF65-F5344CB8AC3E}">
        <p14:creationId xmlns:p14="http://schemas.microsoft.com/office/powerpoint/2010/main" val="254931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332411" y="1415301"/>
            <a:ext cx="4650377" cy="498598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Working Model</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Conclusions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F768A-0B9E-FE3D-106A-137E206DA9D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DF2C327-F9FA-D872-1CF6-693001F51659}"/>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BC618BA-9886-47C6-9ABA-1034220692AC}"/>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D686795B-FE6D-0655-3D84-192402423204}"/>
              </a:ext>
            </a:extLst>
          </p:cNvPr>
          <p:cNvPicPr>
            <a:picLocks noChangeAspect="1"/>
          </p:cNvPicPr>
          <p:nvPr/>
        </p:nvPicPr>
        <p:blipFill>
          <a:blip r:embed="rId2"/>
          <a:stretch>
            <a:fillRect/>
          </a:stretch>
        </p:blipFill>
        <p:spPr>
          <a:xfrm>
            <a:off x="1455575" y="840500"/>
            <a:ext cx="9770025" cy="5867029"/>
          </a:xfrm>
          <a:prstGeom prst="rect">
            <a:avLst/>
          </a:prstGeom>
        </p:spPr>
      </p:pic>
    </p:spTree>
    <p:extLst>
      <p:ext uri="{BB962C8B-B14F-4D97-AF65-F5344CB8AC3E}">
        <p14:creationId xmlns:p14="http://schemas.microsoft.com/office/powerpoint/2010/main" val="404139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3A061-980D-0643-3529-6C0C96EE35E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7F1DDC-99E9-F56A-1C3F-8582522BF09C}"/>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57E1807-0922-A525-95CF-F3D7B412A2D6}"/>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5CAA0AF-8E4A-9A6E-C2AD-CD16C94E79E3}"/>
              </a:ext>
            </a:extLst>
          </p:cNvPr>
          <p:cNvPicPr>
            <a:picLocks noChangeAspect="1"/>
          </p:cNvPicPr>
          <p:nvPr/>
        </p:nvPicPr>
        <p:blipFill>
          <a:blip r:embed="rId2"/>
          <a:stretch>
            <a:fillRect/>
          </a:stretch>
        </p:blipFill>
        <p:spPr>
          <a:xfrm>
            <a:off x="856519" y="1023602"/>
            <a:ext cx="10478962" cy="4810796"/>
          </a:xfrm>
          <a:prstGeom prst="rect">
            <a:avLst/>
          </a:prstGeom>
        </p:spPr>
      </p:pic>
    </p:spTree>
    <p:extLst>
      <p:ext uri="{BB962C8B-B14F-4D97-AF65-F5344CB8AC3E}">
        <p14:creationId xmlns:p14="http://schemas.microsoft.com/office/powerpoint/2010/main" val="1114585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1B5F2-E37B-5B64-711B-FB4819996B2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4CCFC93-6968-BC6B-4F88-2EC78702423B}"/>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951BEDA-0552-6ADA-5270-83655C3FE17F}"/>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24F7EA14-6E4B-8523-4774-B60F41FCE6A3}"/>
              </a:ext>
            </a:extLst>
          </p:cNvPr>
          <p:cNvPicPr>
            <a:picLocks noChangeAspect="1"/>
          </p:cNvPicPr>
          <p:nvPr/>
        </p:nvPicPr>
        <p:blipFill>
          <a:blip r:embed="rId2"/>
          <a:stretch>
            <a:fillRect/>
          </a:stretch>
        </p:blipFill>
        <p:spPr>
          <a:xfrm>
            <a:off x="735030" y="981973"/>
            <a:ext cx="10550794" cy="5316190"/>
          </a:xfrm>
          <a:prstGeom prst="rect">
            <a:avLst/>
          </a:prstGeom>
        </p:spPr>
      </p:pic>
    </p:spTree>
    <p:extLst>
      <p:ext uri="{BB962C8B-B14F-4D97-AF65-F5344CB8AC3E}">
        <p14:creationId xmlns:p14="http://schemas.microsoft.com/office/powerpoint/2010/main" val="351429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79293-2474-5D25-3DD9-785A325527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CD2DEA-1A75-4C03-43EE-69DBC6CC9E03}"/>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CB0471B-2FBF-8FF3-1BE6-A8C49F83B436}"/>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182B0306-25EE-A4EF-E021-424D40D42D6F}"/>
              </a:ext>
            </a:extLst>
          </p:cNvPr>
          <p:cNvPicPr>
            <a:picLocks noChangeAspect="1"/>
          </p:cNvPicPr>
          <p:nvPr/>
        </p:nvPicPr>
        <p:blipFill>
          <a:blip r:embed="rId2"/>
          <a:stretch>
            <a:fillRect/>
          </a:stretch>
        </p:blipFill>
        <p:spPr>
          <a:xfrm>
            <a:off x="575492" y="948629"/>
            <a:ext cx="11041016" cy="3934374"/>
          </a:xfrm>
          <a:prstGeom prst="rect">
            <a:avLst/>
          </a:prstGeom>
        </p:spPr>
      </p:pic>
    </p:spTree>
    <p:extLst>
      <p:ext uri="{BB962C8B-B14F-4D97-AF65-F5344CB8AC3E}">
        <p14:creationId xmlns:p14="http://schemas.microsoft.com/office/powerpoint/2010/main" val="307803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BD559-C445-E95A-65E5-CEFBA65425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F14F134-90AE-91DD-2375-B8980CA6524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B7DC912-6602-F4F8-06CC-07571EE700CA}"/>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B201BB63-2C41-4C01-0CD3-729777D6B5E2}"/>
              </a:ext>
            </a:extLst>
          </p:cNvPr>
          <p:cNvPicPr>
            <a:picLocks noChangeAspect="1"/>
          </p:cNvPicPr>
          <p:nvPr/>
        </p:nvPicPr>
        <p:blipFill>
          <a:blip r:embed="rId2"/>
          <a:stretch>
            <a:fillRect/>
          </a:stretch>
        </p:blipFill>
        <p:spPr>
          <a:xfrm>
            <a:off x="332570" y="1190638"/>
            <a:ext cx="11526859" cy="3991532"/>
          </a:xfrm>
          <a:prstGeom prst="rect">
            <a:avLst/>
          </a:prstGeom>
        </p:spPr>
      </p:pic>
    </p:spTree>
    <p:extLst>
      <p:ext uri="{BB962C8B-B14F-4D97-AF65-F5344CB8AC3E}">
        <p14:creationId xmlns:p14="http://schemas.microsoft.com/office/powerpoint/2010/main" val="187663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EA605-54BB-085C-3263-5EB6251D615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88BE702-1FDA-4AF0-6138-FB2AA648E122}"/>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2D23A06-AFD3-27D3-D05B-B41053E662BD}"/>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51527C50-0C13-2613-6EFC-7701F204B2CA}"/>
              </a:ext>
            </a:extLst>
          </p:cNvPr>
          <p:cNvPicPr>
            <a:picLocks noChangeAspect="1"/>
          </p:cNvPicPr>
          <p:nvPr/>
        </p:nvPicPr>
        <p:blipFill>
          <a:blip r:embed="rId2"/>
          <a:stretch>
            <a:fillRect/>
          </a:stretch>
        </p:blipFill>
        <p:spPr>
          <a:xfrm>
            <a:off x="495686" y="1125190"/>
            <a:ext cx="10942986" cy="2709692"/>
          </a:xfrm>
          <a:prstGeom prst="rect">
            <a:avLst/>
          </a:prstGeom>
        </p:spPr>
      </p:pic>
    </p:spTree>
    <p:extLst>
      <p:ext uri="{BB962C8B-B14F-4D97-AF65-F5344CB8AC3E}">
        <p14:creationId xmlns:p14="http://schemas.microsoft.com/office/powerpoint/2010/main" val="336560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32D7-E3D2-AD57-019D-CF12C73EFC8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59EB3C-2CF8-6607-A936-F5ED747E4DCF}"/>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0C2F356-CF4F-BFB7-BDA7-40DDA382F315}"/>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DD029DBA-05FA-6E2E-6385-C726AB6E80D1}"/>
              </a:ext>
            </a:extLst>
          </p:cNvPr>
          <p:cNvPicPr>
            <a:picLocks noChangeAspect="1"/>
          </p:cNvPicPr>
          <p:nvPr/>
        </p:nvPicPr>
        <p:blipFill>
          <a:blip r:embed="rId2"/>
          <a:stretch>
            <a:fillRect/>
          </a:stretch>
        </p:blipFill>
        <p:spPr>
          <a:xfrm>
            <a:off x="587365" y="4932019"/>
            <a:ext cx="9383434" cy="1638529"/>
          </a:xfrm>
          <a:prstGeom prst="rect">
            <a:avLst/>
          </a:prstGeom>
        </p:spPr>
      </p:pic>
      <p:pic>
        <p:nvPicPr>
          <p:cNvPr id="6" name="Picture 5">
            <a:extLst>
              <a:ext uri="{FF2B5EF4-FFF2-40B4-BE49-F238E27FC236}">
                <a16:creationId xmlns:a16="http://schemas.microsoft.com/office/drawing/2014/main" id="{E745CA33-A3F2-C413-5A1D-2AFAE40BD6B3}"/>
              </a:ext>
            </a:extLst>
          </p:cNvPr>
          <p:cNvPicPr>
            <a:picLocks noChangeAspect="1"/>
          </p:cNvPicPr>
          <p:nvPr/>
        </p:nvPicPr>
        <p:blipFill>
          <a:blip r:embed="rId3"/>
          <a:stretch>
            <a:fillRect/>
          </a:stretch>
        </p:blipFill>
        <p:spPr>
          <a:xfrm>
            <a:off x="587365" y="1111961"/>
            <a:ext cx="9383434" cy="3820058"/>
          </a:xfrm>
          <a:prstGeom prst="rect">
            <a:avLst/>
          </a:prstGeom>
        </p:spPr>
      </p:pic>
    </p:spTree>
    <p:extLst>
      <p:ext uri="{BB962C8B-B14F-4D97-AF65-F5344CB8AC3E}">
        <p14:creationId xmlns:p14="http://schemas.microsoft.com/office/powerpoint/2010/main" val="8915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4F9C8-8FF9-3C26-BA31-7FDB1DB53C3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15ECD-9C83-4A49-6D5F-A36B22C2A85C}"/>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AACF4F4-121B-55C2-C4F5-CE835E8972BD}"/>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9288EB50-D236-DEDC-E95B-F293FFAA9DB3}"/>
              </a:ext>
            </a:extLst>
          </p:cNvPr>
          <p:cNvPicPr>
            <a:picLocks noChangeAspect="1"/>
          </p:cNvPicPr>
          <p:nvPr/>
        </p:nvPicPr>
        <p:blipFill>
          <a:blip r:embed="rId2"/>
          <a:stretch>
            <a:fillRect/>
          </a:stretch>
        </p:blipFill>
        <p:spPr>
          <a:xfrm>
            <a:off x="2369836" y="1166141"/>
            <a:ext cx="7452328" cy="527324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7665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solidFill>
                  <a:srgbClr val="46B0FA"/>
                </a:solidFill>
                <a:latin typeface="Arial" panose="020B0604020202020204" pitchFamily="34" charset="0"/>
                <a:cs typeface="Arial" panose="020B0604020202020204" pitchFamily="34" charset="0"/>
              </a:rPr>
              <a:t>Conclusion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A7601CB9-D184-EDC3-27EC-7B5A446E4869}"/>
              </a:ext>
            </a:extLst>
          </p:cNvPr>
          <p:cNvGraphicFramePr>
            <a:graphicFrameLocks noGrp="1"/>
          </p:cNvGraphicFramePr>
          <p:nvPr>
            <p:extLst>
              <p:ext uri="{D42A27DB-BD31-4B8C-83A1-F6EECF244321}">
                <p14:modId xmlns:p14="http://schemas.microsoft.com/office/powerpoint/2010/main" val="3313677320"/>
              </p:ext>
            </p:extLst>
          </p:nvPr>
        </p:nvGraphicFramePr>
        <p:xfrm>
          <a:off x="1091962" y="1253330"/>
          <a:ext cx="10008076" cy="3481071"/>
        </p:xfrm>
        <a:graphic>
          <a:graphicData uri="http://schemas.openxmlformats.org/drawingml/2006/table">
            <a:tbl>
              <a:tblPr>
                <a:tableStyleId>{35758FB7-9AC5-4552-8A53-C91805E547FA}</a:tableStyleId>
              </a:tblPr>
              <a:tblGrid>
                <a:gridCol w="2502019">
                  <a:extLst>
                    <a:ext uri="{9D8B030D-6E8A-4147-A177-3AD203B41FA5}">
                      <a16:colId xmlns:a16="http://schemas.microsoft.com/office/drawing/2014/main" val="1643318855"/>
                    </a:ext>
                  </a:extLst>
                </a:gridCol>
                <a:gridCol w="2502019">
                  <a:extLst>
                    <a:ext uri="{9D8B030D-6E8A-4147-A177-3AD203B41FA5}">
                      <a16:colId xmlns:a16="http://schemas.microsoft.com/office/drawing/2014/main" val="3697414093"/>
                    </a:ext>
                  </a:extLst>
                </a:gridCol>
                <a:gridCol w="2502019">
                  <a:extLst>
                    <a:ext uri="{9D8B030D-6E8A-4147-A177-3AD203B41FA5}">
                      <a16:colId xmlns:a16="http://schemas.microsoft.com/office/drawing/2014/main" val="186147645"/>
                    </a:ext>
                  </a:extLst>
                </a:gridCol>
                <a:gridCol w="2502019">
                  <a:extLst>
                    <a:ext uri="{9D8B030D-6E8A-4147-A177-3AD203B41FA5}">
                      <a16:colId xmlns:a16="http://schemas.microsoft.com/office/drawing/2014/main" val="755951761"/>
                    </a:ext>
                  </a:extLst>
                </a:gridCol>
              </a:tblGrid>
              <a:tr h="609187">
                <a:tc>
                  <a:txBody>
                    <a:bodyPr/>
                    <a:lstStyle/>
                    <a:p>
                      <a:r>
                        <a:rPr lang="en-IN" sz="1700"/>
                        <a:t>Models</a:t>
                      </a:r>
                    </a:p>
                  </a:txBody>
                  <a:tcPr marL="87027" marR="87027" marT="43513" marB="43513" anchor="ctr"/>
                </a:tc>
                <a:tc>
                  <a:txBody>
                    <a:bodyPr/>
                    <a:lstStyle/>
                    <a:p>
                      <a:r>
                        <a:rPr lang="en-IN" sz="1700"/>
                        <a:t>Architecture</a:t>
                      </a:r>
                    </a:p>
                  </a:txBody>
                  <a:tcPr marL="87027" marR="87027" marT="43513" marB="43513" anchor="ctr"/>
                </a:tc>
                <a:tc>
                  <a:txBody>
                    <a:bodyPr/>
                    <a:lstStyle/>
                    <a:p>
                      <a:r>
                        <a:rPr lang="en-IN" sz="1700"/>
                        <a:t>Computational Complexity</a:t>
                      </a:r>
                    </a:p>
                  </a:txBody>
                  <a:tcPr marL="87027" marR="87027" marT="43513" marB="43513" anchor="ctr"/>
                </a:tc>
                <a:tc>
                  <a:txBody>
                    <a:bodyPr/>
                    <a:lstStyle/>
                    <a:p>
                      <a:r>
                        <a:rPr lang="en-IN" sz="1700" dirty="0"/>
                        <a:t>MSE for </a:t>
                      </a:r>
                      <a:r>
                        <a:rPr lang="en-US" sz="1600" b="0" i="0" kern="1200" dirty="0">
                          <a:solidFill>
                            <a:schemeClr val="dk1"/>
                          </a:solidFill>
                          <a:effectLst/>
                          <a:latin typeface="+mn-lt"/>
                          <a:ea typeface="+mn-ea"/>
                          <a:cs typeface="+mn-cs"/>
                        </a:rPr>
                        <a:t>Event’s Prediction</a:t>
                      </a:r>
                      <a:endParaRPr lang="en-IN" sz="1700" dirty="0"/>
                    </a:p>
                  </a:txBody>
                  <a:tcPr marL="87027" marR="87027" marT="43513" marB="43513" anchor="ctr"/>
                </a:tc>
                <a:extLst>
                  <a:ext uri="{0D108BD9-81ED-4DB2-BD59-A6C34878D82A}">
                    <a16:rowId xmlns:a16="http://schemas.microsoft.com/office/drawing/2014/main" val="3189873018"/>
                  </a:ext>
                </a:extLst>
              </a:tr>
              <a:tr h="870268">
                <a:tc>
                  <a:txBody>
                    <a:bodyPr/>
                    <a:lstStyle/>
                    <a:p>
                      <a:r>
                        <a:rPr lang="en-IN" sz="1700" b="1"/>
                        <a:t>LSTM</a:t>
                      </a:r>
                      <a:endParaRPr lang="en-IN" sz="1700"/>
                    </a:p>
                  </a:txBody>
                  <a:tcPr marL="87027" marR="87027" marT="43513" marB="43513" anchor="ctr"/>
                </a:tc>
                <a:tc>
                  <a:txBody>
                    <a:bodyPr/>
                    <a:lstStyle/>
                    <a:p>
                      <a:r>
                        <a:rPr lang="en-US" sz="1700"/>
                        <a:t>Recurrent Neural Network with Long Short-Term Memory units</a:t>
                      </a:r>
                    </a:p>
                  </a:txBody>
                  <a:tcPr marL="87027" marR="87027" marT="43513" marB="43513" anchor="ctr"/>
                </a:tc>
                <a:tc>
                  <a:txBody>
                    <a:bodyPr/>
                    <a:lstStyle/>
                    <a:p>
                      <a:r>
                        <a:rPr lang="en-US" sz="1700"/>
                        <a:t>Moderate, due to sequential dependencies and time steps</a:t>
                      </a:r>
                    </a:p>
                  </a:txBody>
                  <a:tcPr marL="87027" marR="87027" marT="43513" marB="43513" anchor="ctr"/>
                </a:tc>
                <a:tc>
                  <a:txBody>
                    <a:bodyPr/>
                    <a:lstStyle/>
                    <a:p>
                      <a:r>
                        <a:rPr lang="en-IN" sz="1700" dirty="0"/>
                        <a:t>It gave the best results.</a:t>
                      </a:r>
                    </a:p>
                  </a:txBody>
                  <a:tcPr marL="87027" marR="87027" marT="43513" marB="43513" anchor="ctr"/>
                </a:tc>
                <a:extLst>
                  <a:ext uri="{0D108BD9-81ED-4DB2-BD59-A6C34878D82A}">
                    <a16:rowId xmlns:a16="http://schemas.microsoft.com/office/drawing/2014/main" val="4179682553"/>
                  </a:ext>
                </a:extLst>
              </a:tr>
              <a:tr h="1131348">
                <a:tc>
                  <a:txBody>
                    <a:bodyPr/>
                    <a:lstStyle/>
                    <a:p>
                      <a:r>
                        <a:rPr lang="en-IN" sz="1700" b="1"/>
                        <a:t>ARIMA</a:t>
                      </a:r>
                      <a:endParaRPr lang="en-IN" sz="1700"/>
                    </a:p>
                  </a:txBody>
                  <a:tcPr marL="87027" marR="87027" marT="43513" marB="43513" anchor="ctr"/>
                </a:tc>
                <a:tc>
                  <a:txBody>
                    <a:bodyPr/>
                    <a:lstStyle/>
                    <a:p>
                      <a:r>
                        <a:rPr lang="en-US" sz="1700"/>
                        <a:t>Statistical model (AutoRegressive Integrated Moving Average)</a:t>
                      </a:r>
                    </a:p>
                  </a:txBody>
                  <a:tcPr marL="87027" marR="87027" marT="43513" marB="43513" anchor="ctr"/>
                </a:tc>
                <a:tc>
                  <a:txBody>
                    <a:bodyPr/>
                    <a:lstStyle/>
                    <a:p>
                      <a:r>
                        <a:rPr lang="en-US" sz="1700"/>
                        <a:t>Lower, but can be computationally expensive with high-order models</a:t>
                      </a:r>
                    </a:p>
                  </a:txBody>
                  <a:tcPr marL="87027" marR="87027" marT="43513" marB="43513" anchor="ctr"/>
                </a:tc>
                <a:tc>
                  <a:txBody>
                    <a:bodyPr/>
                    <a:lstStyle/>
                    <a:p>
                      <a:r>
                        <a:rPr lang="en-IN" sz="1700" dirty="0"/>
                        <a:t>It performed better than Monte Carlo but worse than LSTM</a:t>
                      </a:r>
                    </a:p>
                  </a:txBody>
                  <a:tcPr marL="87027" marR="87027" marT="43513" marB="43513" anchor="ctr"/>
                </a:tc>
                <a:extLst>
                  <a:ext uri="{0D108BD9-81ED-4DB2-BD59-A6C34878D82A}">
                    <a16:rowId xmlns:a16="http://schemas.microsoft.com/office/drawing/2014/main" val="3957856507"/>
                  </a:ext>
                </a:extLst>
              </a:tr>
              <a:tr h="870268">
                <a:tc>
                  <a:txBody>
                    <a:bodyPr/>
                    <a:lstStyle/>
                    <a:p>
                      <a:r>
                        <a:rPr lang="en-IN" sz="1700" b="1" dirty="0"/>
                        <a:t>Monte Carlo Simulation</a:t>
                      </a:r>
                      <a:endParaRPr lang="en-IN" sz="1700" dirty="0"/>
                    </a:p>
                  </a:txBody>
                  <a:tcPr marL="87027" marR="87027" marT="43513" marB="43513" anchor="ctr"/>
                </a:tc>
                <a:tc>
                  <a:txBody>
                    <a:bodyPr/>
                    <a:lstStyle/>
                    <a:p>
                      <a:r>
                        <a:rPr lang="en-US" sz="1700" dirty="0"/>
                        <a:t>Probabilistic model based on random sampling and repeated experiments</a:t>
                      </a:r>
                    </a:p>
                  </a:txBody>
                  <a:tcPr marL="87027" marR="87027" marT="43513" marB="43513" anchor="ctr"/>
                </a:tc>
                <a:tc>
                  <a:txBody>
                    <a:bodyPr/>
                    <a:lstStyle/>
                    <a:p>
                      <a:r>
                        <a:rPr lang="en-US" sz="1700" dirty="0"/>
                        <a:t>Depends on the number of simulations (can be high)</a:t>
                      </a:r>
                    </a:p>
                  </a:txBody>
                  <a:tcPr marL="87027" marR="87027" marT="43513" marB="43513" anchor="ctr"/>
                </a:tc>
                <a:tc>
                  <a:txBody>
                    <a:bodyPr/>
                    <a:lstStyle/>
                    <a:p>
                      <a:r>
                        <a:rPr lang="en-IN" sz="1700" dirty="0"/>
                        <a:t>It was not good comparing other two models.</a:t>
                      </a:r>
                    </a:p>
                  </a:txBody>
                  <a:tcPr marL="87027" marR="87027" marT="43513" marB="43513" anchor="ctr"/>
                </a:tc>
                <a:extLst>
                  <a:ext uri="{0D108BD9-81ED-4DB2-BD59-A6C34878D82A}">
                    <a16:rowId xmlns:a16="http://schemas.microsoft.com/office/drawing/2014/main" val="3828627413"/>
                  </a:ext>
                </a:extLst>
              </a:tr>
            </a:tbl>
          </a:graphicData>
        </a:graphic>
      </p:graphicFrame>
    </p:spTree>
    <p:extLst>
      <p:ext uri="{BB962C8B-B14F-4D97-AF65-F5344CB8AC3E}">
        <p14:creationId xmlns:p14="http://schemas.microsoft.com/office/powerpoint/2010/main" val="310421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2031325"/>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downloaded in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is then be converted .csv</a:t>
            </a:r>
          </a:p>
          <a:p>
            <a:r>
              <a:rPr lang="en-US" sz="1800" dirty="0">
                <a:latin typeface="Arial" panose="020B0604020202020204" pitchFamily="34" charset="0"/>
                <a:cs typeface="Arial" panose="020B0604020202020204" pitchFamily="34" charset="0"/>
              </a:rPr>
              <a:t>There are 23 columns and 92,000 rows.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Some of the features are wind speed, precipitation, cloud cover, temperature</a:t>
            </a:r>
            <a:r>
              <a:rPr lang="en-US" sz="1800">
                <a:latin typeface="Arial" panose="020B0604020202020204" pitchFamily="34" charset="0"/>
                <a:cs typeface="Arial" panose="020B0604020202020204" pitchFamily="34" charset="0"/>
              </a:rPr>
              <a:t>, etc.</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13436</TotalTime>
  <Words>1933</Words>
  <Application>Microsoft Office PowerPoint</Application>
  <PresentationFormat>Widescreen</PresentationFormat>
  <Paragraphs>161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596</cp:revision>
  <dcterms:created xsi:type="dcterms:W3CDTF">2021-05-06T09:42:21Z</dcterms:created>
  <dcterms:modified xsi:type="dcterms:W3CDTF">2024-12-05T20:07:31Z</dcterms:modified>
</cp:coreProperties>
</file>