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20" r:id="rId21"/>
    <p:sldId id="3722" r:id="rId22"/>
    <p:sldId id="3723" r:id="rId23"/>
    <p:sldId id="3724" r:id="rId24"/>
    <p:sldId id="3725" r:id="rId25"/>
    <p:sldId id="3726" r:id="rId26"/>
    <p:sldId id="3727" r:id="rId27"/>
    <p:sldId id="3729" r:id="rId28"/>
    <p:sldId id="3730" r:id="rId29"/>
    <p:sldId id="3728" r:id="rId30"/>
    <p:sldId id="3721" r:id="rId31"/>
    <p:sldId id="3706" r:id="rId32"/>
    <p:sldId id="364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4/25/2024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4/25/2024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Charu-2718/PCause/blob/main/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823543"/>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E4084-240C-DC61-FBD7-9DC1153D3152}"/>
              </a:ext>
            </a:extLst>
          </p:cNvPr>
          <p:cNvSpPr txBox="1"/>
          <p:nvPr/>
        </p:nvSpPr>
        <p:spPr>
          <a:xfrm>
            <a:off x="147170" y="129775"/>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2" name="TextBox 1">
            <a:extLst>
              <a:ext uri="{FF2B5EF4-FFF2-40B4-BE49-F238E27FC236}">
                <a16:creationId xmlns:a16="http://schemas.microsoft.com/office/drawing/2014/main" id="{795CDA9E-4942-0E8C-BF03-D994C2889C90}"/>
              </a:ext>
            </a:extLst>
          </p:cNvPr>
          <p:cNvSpPr txBox="1"/>
          <p:nvPr/>
        </p:nvSpPr>
        <p:spPr>
          <a:xfrm>
            <a:off x="147170" y="690941"/>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VGG16:</a:t>
            </a:r>
          </a:p>
        </p:txBody>
      </p:sp>
      <p:pic>
        <p:nvPicPr>
          <p:cNvPr id="6" name="Picture 5">
            <a:extLst>
              <a:ext uri="{FF2B5EF4-FFF2-40B4-BE49-F238E27FC236}">
                <a16:creationId xmlns:a16="http://schemas.microsoft.com/office/drawing/2014/main" id="{A8C5EA1C-D4E4-4C9A-145C-89FB77CC0400}"/>
              </a:ext>
            </a:extLst>
          </p:cNvPr>
          <p:cNvPicPr>
            <a:picLocks noChangeAspect="1"/>
          </p:cNvPicPr>
          <p:nvPr/>
        </p:nvPicPr>
        <p:blipFill>
          <a:blip r:embed="rId2"/>
          <a:stretch>
            <a:fillRect/>
          </a:stretch>
        </p:blipFill>
        <p:spPr>
          <a:xfrm>
            <a:off x="251927" y="1275716"/>
            <a:ext cx="9983518" cy="5290548"/>
          </a:xfrm>
          <a:prstGeom prst="rect">
            <a:avLst/>
          </a:prstGeom>
        </p:spPr>
      </p:pic>
    </p:spTree>
    <p:extLst>
      <p:ext uri="{BB962C8B-B14F-4D97-AF65-F5344CB8AC3E}">
        <p14:creationId xmlns:p14="http://schemas.microsoft.com/office/powerpoint/2010/main" val="256283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954F5D-EAFF-BBDC-621A-075714C4CDDB}"/>
              </a:ext>
            </a:extLst>
          </p:cNvPr>
          <p:cNvPicPr>
            <a:picLocks noChangeAspect="1"/>
          </p:cNvPicPr>
          <p:nvPr/>
        </p:nvPicPr>
        <p:blipFill>
          <a:blip r:embed="rId2"/>
          <a:stretch>
            <a:fillRect/>
          </a:stretch>
        </p:blipFill>
        <p:spPr>
          <a:xfrm>
            <a:off x="222300" y="625151"/>
            <a:ext cx="10704920" cy="6058330"/>
          </a:xfrm>
          <a:prstGeom prst="rect">
            <a:avLst/>
          </a:prstGeom>
        </p:spPr>
      </p:pic>
    </p:spTree>
    <p:extLst>
      <p:ext uri="{BB962C8B-B14F-4D97-AF65-F5344CB8AC3E}">
        <p14:creationId xmlns:p14="http://schemas.microsoft.com/office/powerpoint/2010/main" val="8240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3CFBE8-7B6B-DAE8-C5E4-0CA0C1666F6B}"/>
              </a:ext>
            </a:extLst>
          </p:cNvPr>
          <p:cNvPicPr>
            <a:picLocks noChangeAspect="1"/>
          </p:cNvPicPr>
          <p:nvPr/>
        </p:nvPicPr>
        <p:blipFill rotWithShape="1">
          <a:blip r:embed="rId2"/>
          <a:srcRect r="14131"/>
          <a:stretch/>
        </p:blipFill>
        <p:spPr>
          <a:xfrm>
            <a:off x="455697" y="484919"/>
            <a:ext cx="9928114" cy="2538199"/>
          </a:xfrm>
          <a:prstGeom prst="rect">
            <a:avLst/>
          </a:prstGeom>
        </p:spPr>
      </p:pic>
      <p:pic>
        <p:nvPicPr>
          <p:cNvPr id="5" name="Picture 4">
            <a:extLst>
              <a:ext uri="{FF2B5EF4-FFF2-40B4-BE49-F238E27FC236}">
                <a16:creationId xmlns:a16="http://schemas.microsoft.com/office/drawing/2014/main" id="{CFD4D74D-CA87-F93E-C9E4-67A7510CB3FA}"/>
              </a:ext>
            </a:extLst>
          </p:cNvPr>
          <p:cNvPicPr>
            <a:picLocks noChangeAspect="1"/>
          </p:cNvPicPr>
          <p:nvPr/>
        </p:nvPicPr>
        <p:blipFill>
          <a:blip r:embed="rId3"/>
          <a:stretch>
            <a:fillRect/>
          </a:stretch>
        </p:blipFill>
        <p:spPr>
          <a:xfrm>
            <a:off x="455697" y="3634273"/>
            <a:ext cx="9928114" cy="909736"/>
          </a:xfrm>
          <a:prstGeom prst="rect">
            <a:avLst/>
          </a:prstGeom>
        </p:spPr>
      </p:pic>
    </p:spTree>
    <p:extLst>
      <p:ext uri="{BB962C8B-B14F-4D97-AF65-F5344CB8AC3E}">
        <p14:creationId xmlns:p14="http://schemas.microsoft.com/office/powerpoint/2010/main" val="278031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DE519-AF13-305A-CE68-F56D16C52109}"/>
              </a:ext>
            </a:extLst>
          </p:cNvPr>
          <p:cNvSpPr txBox="1"/>
          <p:nvPr/>
        </p:nvSpPr>
        <p:spPr>
          <a:xfrm>
            <a:off x="147170" y="229752"/>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VGG19:</a:t>
            </a:r>
          </a:p>
        </p:txBody>
      </p:sp>
      <p:pic>
        <p:nvPicPr>
          <p:cNvPr id="4" name="Picture 3">
            <a:extLst>
              <a:ext uri="{FF2B5EF4-FFF2-40B4-BE49-F238E27FC236}">
                <a16:creationId xmlns:a16="http://schemas.microsoft.com/office/drawing/2014/main" id="{DE757AF5-926E-A419-8CCE-661102CBA3B4}"/>
              </a:ext>
            </a:extLst>
          </p:cNvPr>
          <p:cNvPicPr>
            <a:picLocks noChangeAspect="1"/>
          </p:cNvPicPr>
          <p:nvPr/>
        </p:nvPicPr>
        <p:blipFill>
          <a:blip r:embed="rId2"/>
          <a:stretch>
            <a:fillRect/>
          </a:stretch>
        </p:blipFill>
        <p:spPr>
          <a:xfrm>
            <a:off x="261256" y="719894"/>
            <a:ext cx="10664890" cy="5642015"/>
          </a:xfrm>
          <a:prstGeom prst="rect">
            <a:avLst/>
          </a:prstGeom>
        </p:spPr>
      </p:pic>
    </p:spTree>
    <p:extLst>
      <p:ext uri="{BB962C8B-B14F-4D97-AF65-F5344CB8AC3E}">
        <p14:creationId xmlns:p14="http://schemas.microsoft.com/office/powerpoint/2010/main" val="381275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34ED93-444A-470E-424B-51DE1C8502E4}"/>
              </a:ext>
            </a:extLst>
          </p:cNvPr>
          <p:cNvPicPr>
            <a:picLocks noChangeAspect="1"/>
          </p:cNvPicPr>
          <p:nvPr/>
        </p:nvPicPr>
        <p:blipFill>
          <a:blip r:embed="rId2"/>
          <a:stretch>
            <a:fillRect/>
          </a:stretch>
        </p:blipFill>
        <p:spPr>
          <a:xfrm>
            <a:off x="207459" y="634481"/>
            <a:ext cx="11239598" cy="5947733"/>
          </a:xfrm>
          <a:prstGeom prst="rect">
            <a:avLst/>
          </a:prstGeom>
        </p:spPr>
      </p:pic>
    </p:spTree>
    <p:extLst>
      <p:ext uri="{BB962C8B-B14F-4D97-AF65-F5344CB8AC3E}">
        <p14:creationId xmlns:p14="http://schemas.microsoft.com/office/powerpoint/2010/main" val="309545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53414-EDC3-D11F-F01F-E87543C42AE9}"/>
              </a:ext>
            </a:extLst>
          </p:cNvPr>
          <p:cNvPicPr>
            <a:picLocks noChangeAspect="1"/>
          </p:cNvPicPr>
          <p:nvPr/>
        </p:nvPicPr>
        <p:blipFill>
          <a:blip r:embed="rId2"/>
          <a:stretch>
            <a:fillRect/>
          </a:stretch>
        </p:blipFill>
        <p:spPr>
          <a:xfrm>
            <a:off x="285396" y="727509"/>
            <a:ext cx="10734057" cy="2983099"/>
          </a:xfrm>
          <a:prstGeom prst="rect">
            <a:avLst/>
          </a:prstGeom>
        </p:spPr>
      </p:pic>
      <p:pic>
        <p:nvPicPr>
          <p:cNvPr id="5" name="Picture 4">
            <a:extLst>
              <a:ext uri="{FF2B5EF4-FFF2-40B4-BE49-F238E27FC236}">
                <a16:creationId xmlns:a16="http://schemas.microsoft.com/office/drawing/2014/main" id="{1DCC0E21-CDCA-8C94-D1B8-C25826F717C3}"/>
              </a:ext>
            </a:extLst>
          </p:cNvPr>
          <p:cNvPicPr>
            <a:picLocks noChangeAspect="1"/>
          </p:cNvPicPr>
          <p:nvPr/>
        </p:nvPicPr>
        <p:blipFill rotWithShape="1">
          <a:blip r:embed="rId3"/>
          <a:srcRect r="5965"/>
          <a:stretch/>
        </p:blipFill>
        <p:spPr>
          <a:xfrm>
            <a:off x="285396" y="4122729"/>
            <a:ext cx="10734058" cy="925132"/>
          </a:xfrm>
          <a:prstGeom prst="rect">
            <a:avLst/>
          </a:prstGeom>
        </p:spPr>
      </p:pic>
    </p:spTree>
    <p:extLst>
      <p:ext uri="{BB962C8B-B14F-4D97-AF65-F5344CB8AC3E}">
        <p14:creationId xmlns:p14="http://schemas.microsoft.com/office/powerpoint/2010/main" val="3423665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5E9C2-FF17-723D-45DB-5AB37AF48145}"/>
              </a:ext>
            </a:extLst>
          </p:cNvPr>
          <p:cNvSpPr txBox="1"/>
          <p:nvPr/>
        </p:nvSpPr>
        <p:spPr>
          <a:xfrm>
            <a:off x="249594" y="221216"/>
            <a:ext cx="6097554"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Resnet50</a:t>
            </a:r>
            <a:r>
              <a:rPr lang="en-US" sz="1800" b="1" dirty="0">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8C74FA9E-71A2-A98B-E693-7489DAB08678}"/>
              </a:ext>
            </a:extLst>
          </p:cNvPr>
          <p:cNvPicPr>
            <a:picLocks noChangeAspect="1"/>
          </p:cNvPicPr>
          <p:nvPr/>
        </p:nvPicPr>
        <p:blipFill>
          <a:blip r:embed="rId2"/>
          <a:stretch>
            <a:fillRect/>
          </a:stretch>
        </p:blipFill>
        <p:spPr>
          <a:xfrm>
            <a:off x="345232" y="682881"/>
            <a:ext cx="10002417" cy="6007893"/>
          </a:xfrm>
          <a:prstGeom prst="rect">
            <a:avLst/>
          </a:prstGeom>
        </p:spPr>
      </p:pic>
    </p:spTree>
    <p:extLst>
      <p:ext uri="{BB962C8B-B14F-4D97-AF65-F5344CB8AC3E}">
        <p14:creationId xmlns:p14="http://schemas.microsoft.com/office/powerpoint/2010/main" val="417392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C54666-1854-5234-0E9F-376DFF9CDB8E}"/>
              </a:ext>
            </a:extLst>
          </p:cNvPr>
          <p:cNvPicPr>
            <a:picLocks noChangeAspect="1"/>
          </p:cNvPicPr>
          <p:nvPr/>
        </p:nvPicPr>
        <p:blipFill rotWithShape="1">
          <a:blip r:embed="rId2"/>
          <a:srcRect r="9129"/>
          <a:stretch/>
        </p:blipFill>
        <p:spPr>
          <a:xfrm>
            <a:off x="242593" y="6059514"/>
            <a:ext cx="10506269" cy="706545"/>
          </a:xfrm>
          <a:prstGeom prst="rect">
            <a:avLst/>
          </a:prstGeom>
        </p:spPr>
      </p:pic>
      <p:pic>
        <p:nvPicPr>
          <p:cNvPr id="3" name="Picture 2">
            <a:extLst>
              <a:ext uri="{FF2B5EF4-FFF2-40B4-BE49-F238E27FC236}">
                <a16:creationId xmlns:a16="http://schemas.microsoft.com/office/drawing/2014/main" id="{660FECC4-1C7A-CA02-0EB6-02D5BB21EDB1}"/>
              </a:ext>
            </a:extLst>
          </p:cNvPr>
          <p:cNvPicPr>
            <a:picLocks noChangeAspect="1"/>
          </p:cNvPicPr>
          <p:nvPr/>
        </p:nvPicPr>
        <p:blipFill>
          <a:blip r:embed="rId3"/>
          <a:stretch>
            <a:fillRect/>
          </a:stretch>
        </p:blipFill>
        <p:spPr>
          <a:xfrm>
            <a:off x="242593" y="177911"/>
            <a:ext cx="10506270" cy="5769629"/>
          </a:xfrm>
          <a:prstGeom prst="rect">
            <a:avLst/>
          </a:prstGeom>
        </p:spPr>
      </p:pic>
    </p:spTree>
    <p:extLst>
      <p:ext uri="{BB962C8B-B14F-4D97-AF65-F5344CB8AC3E}">
        <p14:creationId xmlns:p14="http://schemas.microsoft.com/office/powerpoint/2010/main" val="256100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37925-C48A-1FBA-035D-3A2C492B6034}"/>
              </a:ext>
            </a:extLst>
          </p:cNvPr>
          <p:cNvSpPr txBox="1"/>
          <p:nvPr/>
        </p:nvSpPr>
        <p:spPr>
          <a:xfrm>
            <a:off x="249594" y="221216"/>
            <a:ext cx="6097554" cy="461665"/>
          </a:xfrm>
          <a:prstGeom prst="rect">
            <a:avLst/>
          </a:prstGeom>
          <a:noFill/>
        </p:spPr>
        <p:txBody>
          <a:bodyPr wrap="square">
            <a:spAutoFit/>
          </a:bodyPr>
          <a:lstStyle/>
          <a:p>
            <a:r>
              <a:rPr lang="en-US" sz="2400" b="1" dirty="0" err="1">
                <a:latin typeface="Arial" panose="020B0604020202020204" pitchFamily="34" charset="0"/>
                <a:cs typeface="Arial" panose="020B0604020202020204" pitchFamily="34" charset="0"/>
              </a:rPr>
              <a:t>AlexNet</a:t>
            </a:r>
            <a:r>
              <a:rPr lang="en-US" sz="1800" b="1"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40AC65CB-F931-0E98-9625-3E3D2AA4BCD6}"/>
              </a:ext>
            </a:extLst>
          </p:cNvPr>
          <p:cNvPicPr>
            <a:picLocks noChangeAspect="1"/>
          </p:cNvPicPr>
          <p:nvPr/>
        </p:nvPicPr>
        <p:blipFill>
          <a:blip r:embed="rId2"/>
          <a:stretch>
            <a:fillRect/>
          </a:stretch>
        </p:blipFill>
        <p:spPr>
          <a:xfrm>
            <a:off x="249594" y="691393"/>
            <a:ext cx="10412645" cy="5945391"/>
          </a:xfrm>
          <a:prstGeom prst="rect">
            <a:avLst/>
          </a:prstGeom>
        </p:spPr>
      </p:pic>
    </p:spTree>
    <p:extLst>
      <p:ext uri="{BB962C8B-B14F-4D97-AF65-F5344CB8AC3E}">
        <p14:creationId xmlns:p14="http://schemas.microsoft.com/office/powerpoint/2010/main" val="228713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F3EA61-34A6-C1D7-D69C-40207E44C46C}"/>
              </a:ext>
            </a:extLst>
          </p:cNvPr>
          <p:cNvPicPr>
            <a:picLocks noChangeAspect="1"/>
          </p:cNvPicPr>
          <p:nvPr/>
        </p:nvPicPr>
        <p:blipFill>
          <a:blip r:embed="rId2"/>
          <a:stretch>
            <a:fillRect/>
          </a:stretch>
        </p:blipFill>
        <p:spPr>
          <a:xfrm>
            <a:off x="369971" y="4589063"/>
            <a:ext cx="10854217" cy="616388"/>
          </a:xfrm>
          <a:prstGeom prst="rect">
            <a:avLst/>
          </a:prstGeom>
        </p:spPr>
      </p:pic>
      <p:pic>
        <p:nvPicPr>
          <p:cNvPr id="5" name="Picture 4">
            <a:extLst>
              <a:ext uri="{FF2B5EF4-FFF2-40B4-BE49-F238E27FC236}">
                <a16:creationId xmlns:a16="http://schemas.microsoft.com/office/drawing/2014/main" id="{C114DE2F-F7CD-56DB-927C-DB18E1837E1D}"/>
              </a:ext>
            </a:extLst>
          </p:cNvPr>
          <p:cNvPicPr>
            <a:picLocks noChangeAspect="1"/>
          </p:cNvPicPr>
          <p:nvPr/>
        </p:nvPicPr>
        <p:blipFill>
          <a:blip r:embed="rId3"/>
          <a:stretch>
            <a:fillRect/>
          </a:stretch>
        </p:blipFill>
        <p:spPr>
          <a:xfrm>
            <a:off x="369971" y="746926"/>
            <a:ext cx="10854217" cy="3545158"/>
          </a:xfrm>
          <a:prstGeom prst="rect">
            <a:avLst/>
          </a:prstGeom>
        </p:spPr>
      </p:pic>
    </p:spTree>
    <p:extLst>
      <p:ext uri="{BB962C8B-B14F-4D97-AF65-F5344CB8AC3E}">
        <p14:creationId xmlns:p14="http://schemas.microsoft.com/office/powerpoint/2010/main" val="7655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168169" y="714550"/>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Comparative analysis</a:t>
            </a:r>
          </a:p>
        </p:txBody>
      </p:sp>
      <p:sp>
        <p:nvSpPr>
          <p:cNvPr id="5" name="TextBox 4">
            <a:extLst>
              <a:ext uri="{FF2B5EF4-FFF2-40B4-BE49-F238E27FC236}">
                <a16:creationId xmlns:a16="http://schemas.microsoft.com/office/drawing/2014/main" id="{7E9E4084-240C-DC61-FBD7-9DC1153D3152}"/>
              </a:ext>
            </a:extLst>
          </p:cNvPr>
          <p:cNvSpPr txBox="1"/>
          <p:nvPr/>
        </p:nvSpPr>
        <p:spPr>
          <a:xfrm>
            <a:off x="165832" y="129775"/>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graphicFrame>
        <p:nvGraphicFramePr>
          <p:cNvPr id="2" name="Table 1">
            <a:extLst>
              <a:ext uri="{FF2B5EF4-FFF2-40B4-BE49-F238E27FC236}">
                <a16:creationId xmlns:a16="http://schemas.microsoft.com/office/drawing/2014/main" id="{3CAD5864-355F-8881-9284-940F9B275392}"/>
              </a:ext>
            </a:extLst>
          </p:cNvPr>
          <p:cNvGraphicFramePr>
            <a:graphicFrameLocks noGrp="1"/>
          </p:cNvGraphicFramePr>
          <p:nvPr>
            <p:extLst>
              <p:ext uri="{D42A27DB-BD31-4B8C-83A1-F6EECF244321}">
                <p14:modId xmlns:p14="http://schemas.microsoft.com/office/powerpoint/2010/main" val="3110171564"/>
              </p:ext>
            </p:extLst>
          </p:nvPr>
        </p:nvGraphicFramePr>
        <p:xfrm>
          <a:off x="643812" y="1550066"/>
          <a:ext cx="11056776" cy="4697335"/>
        </p:xfrm>
        <a:graphic>
          <a:graphicData uri="http://schemas.openxmlformats.org/drawingml/2006/table">
            <a:tbl>
              <a:tblPr firstRow="1" bandRow="1"/>
              <a:tblGrid>
                <a:gridCol w="1642188">
                  <a:extLst>
                    <a:ext uri="{9D8B030D-6E8A-4147-A177-3AD203B41FA5}">
                      <a16:colId xmlns:a16="http://schemas.microsoft.com/office/drawing/2014/main" val="989128539"/>
                    </a:ext>
                  </a:extLst>
                </a:gridCol>
                <a:gridCol w="3265714">
                  <a:extLst>
                    <a:ext uri="{9D8B030D-6E8A-4147-A177-3AD203B41FA5}">
                      <a16:colId xmlns:a16="http://schemas.microsoft.com/office/drawing/2014/main" val="778554597"/>
                    </a:ext>
                  </a:extLst>
                </a:gridCol>
                <a:gridCol w="3384680">
                  <a:extLst>
                    <a:ext uri="{9D8B030D-6E8A-4147-A177-3AD203B41FA5}">
                      <a16:colId xmlns:a16="http://schemas.microsoft.com/office/drawing/2014/main" val="856406725"/>
                    </a:ext>
                  </a:extLst>
                </a:gridCol>
                <a:gridCol w="2764194">
                  <a:extLst>
                    <a:ext uri="{9D8B030D-6E8A-4147-A177-3AD203B41FA5}">
                      <a16:colId xmlns:a16="http://schemas.microsoft.com/office/drawing/2014/main" val="2065831322"/>
                    </a:ext>
                  </a:extLst>
                </a:gridCol>
              </a:tblGrid>
              <a:tr h="939467">
                <a:tc>
                  <a:txBody>
                    <a:bodyPr/>
                    <a:lstStyle/>
                    <a:p>
                      <a:pPr algn="ctr"/>
                      <a:r>
                        <a:rPr lang="en-IN" b="1" dirty="0"/>
                        <a:t>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Architecture</a:t>
                      </a:r>
                    </a:p>
                  </a:txBody>
                  <a:tcPr anchor="ctr"/>
                </a:tc>
                <a:tc>
                  <a:txBody>
                    <a:bodyPr/>
                    <a:lstStyle/>
                    <a:p>
                      <a:pPr algn="ctr"/>
                      <a:r>
                        <a:rPr lang="en-IN" b="1" dirty="0"/>
                        <a:t>Computational Complexity</a:t>
                      </a:r>
                    </a:p>
                  </a:txBody>
                  <a:tcPr anchor="ctr"/>
                </a:tc>
                <a:tc>
                  <a:txBody>
                    <a:bodyPr/>
                    <a:lstStyle/>
                    <a:p>
                      <a:pPr algn="ctr"/>
                      <a:r>
                        <a:rPr lang="en-IN" b="1" dirty="0"/>
                        <a:t>Accuracy</a:t>
                      </a:r>
                    </a:p>
                  </a:txBody>
                  <a:tcPr anchor="ctr"/>
                </a:tc>
                <a:extLst>
                  <a:ext uri="{0D108BD9-81ED-4DB2-BD59-A6C34878D82A}">
                    <a16:rowId xmlns:a16="http://schemas.microsoft.com/office/drawing/2014/main" val="3835425717"/>
                  </a:ext>
                </a:extLst>
              </a:tr>
              <a:tr h="939467">
                <a:tc>
                  <a:txBody>
                    <a:bodyPr/>
                    <a:lstStyle/>
                    <a:p>
                      <a:pPr algn="ctr"/>
                      <a:r>
                        <a:rPr lang="en-IN" b="1" dirty="0"/>
                        <a:t>VGG16</a:t>
                      </a:r>
                    </a:p>
                  </a:txBody>
                  <a:tcPr anchor="ctr"/>
                </a:tc>
                <a:tc>
                  <a:txBody>
                    <a:bodyPr/>
                    <a:lstStyle/>
                    <a:p>
                      <a:pPr algn="ctr"/>
                      <a:r>
                        <a:rPr lang="en-US" dirty="0"/>
                        <a:t>16 layers (13 Convolutional + 3 Fully Connected)</a:t>
                      </a:r>
                      <a:endParaRPr lang="en-IN" dirty="0"/>
                    </a:p>
                  </a:txBody>
                  <a:tcPr anchor="ctr"/>
                </a:tc>
                <a:tc>
                  <a:txBody>
                    <a:bodyPr/>
                    <a:lstStyle/>
                    <a:p>
                      <a:pPr algn="ctr"/>
                      <a:r>
                        <a:rPr lang="en-US" dirty="0"/>
                        <a:t>High computational cost due to depth and parameters</a:t>
                      </a:r>
                      <a:endParaRPr lang="en-IN" dirty="0"/>
                    </a:p>
                  </a:txBody>
                  <a:tcPr anchor="ctr"/>
                </a:tc>
                <a:tc>
                  <a:txBody>
                    <a:bodyPr/>
                    <a:lstStyle/>
                    <a:p>
                      <a:pPr algn="ctr"/>
                      <a:r>
                        <a:rPr lang="en-IN" dirty="0"/>
                        <a:t>69.56%</a:t>
                      </a:r>
                    </a:p>
                  </a:txBody>
                  <a:tcPr anchor="ctr"/>
                </a:tc>
                <a:extLst>
                  <a:ext uri="{0D108BD9-81ED-4DB2-BD59-A6C34878D82A}">
                    <a16:rowId xmlns:a16="http://schemas.microsoft.com/office/drawing/2014/main" val="2428529227"/>
                  </a:ext>
                </a:extLst>
              </a:tr>
              <a:tr h="939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VGG19</a:t>
                      </a:r>
                    </a:p>
                  </a:txBody>
                  <a:tcPr anchor="ctr"/>
                </a:tc>
                <a:tc>
                  <a:txBody>
                    <a:bodyPr/>
                    <a:lstStyle/>
                    <a:p>
                      <a:pPr algn="ctr"/>
                      <a:r>
                        <a:rPr lang="en-US" dirty="0"/>
                        <a:t>19 layers (16 Convolutional + 3 Fully Connected)</a:t>
                      </a:r>
                      <a:endParaRPr lang="en-IN" dirty="0"/>
                    </a:p>
                  </a:txBody>
                  <a:tcPr anchor="ctr"/>
                </a:tc>
                <a:tc>
                  <a:txBody>
                    <a:bodyPr/>
                    <a:lstStyle/>
                    <a:p>
                      <a:pPr algn="ctr"/>
                      <a:r>
                        <a:rPr lang="en-IN" dirty="0"/>
                        <a:t>Similar to VGG16</a:t>
                      </a:r>
                    </a:p>
                  </a:txBody>
                  <a:tcPr anchor="ctr"/>
                </a:tc>
                <a:tc>
                  <a:txBody>
                    <a:bodyPr/>
                    <a:lstStyle/>
                    <a:p>
                      <a:pPr algn="ctr"/>
                      <a:r>
                        <a:rPr lang="en-IN" dirty="0"/>
                        <a:t>87.48%</a:t>
                      </a:r>
                    </a:p>
                  </a:txBody>
                  <a:tcPr anchor="ctr"/>
                </a:tc>
                <a:extLst>
                  <a:ext uri="{0D108BD9-81ED-4DB2-BD59-A6C34878D82A}">
                    <a16:rowId xmlns:a16="http://schemas.microsoft.com/office/drawing/2014/main" val="2468681404"/>
                  </a:ext>
                </a:extLst>
              </a:tr>
              <a:tr h="939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ResNet50</a:t>
                      </a:r>
                    </a:p>
                  </a:txBody>
                  <a:tcPr anchor="ctr"/>
                </a:tc>
                <a:tc>
                  <a:txBody>
                    <a:bodyPr/>
                    <a:lstStyle/>
                    <a:p>
                      <a:pPr algn="ctr"/>
                      <a:r>
                        <a:rPr lang="en-US" dirty="0"/>
                        <a:t>50 layers with residual connections (Residual Blocks)</a:t>
                      </a:r>
                      <a:endParaRPr lang="en-IN" dirty="0"/>
                    </a:p>
                  </a:txBody>
                  <a:tcPr anchor="ctr"/>
                </a:tc>
                <a:tc>
                  <a:txBody>
                    <a:bodyPr/>
                    <a:lstStyle/>
                    <a:p>
                      <a:pPr algn="ctr"/>
                      <a:r>
                        <a:rPr lang="en-US" dirty="0"/>
                        <a:t>More computationally efficient than VGG models</a:t>
                      </a:r>
                      <a:endParaRPr lang="en-IN" dirty="0"/>
                    </a:p>
                  </a:txBody>
                  <a:tcPr anchor="ctr"/>
                </a:tc>
                <a:tc>
                  <a:txBody>
                    <a:bodyPr/>
                    <a:lstStyle/>
                    <a:p>
                      <a:pPr algn="ctr"/>
                      <a:r>
                        <a:rPr lang="en-IN" dirty="0"/>
                        <a:t>97.43%</a:t>
                      </a:r>
                    </a:p>
                  </a:txBody>
                  <a:tcPr anchor="ctr"/>
                </a:tc>
                <a:extLst>
                  <a:ext uri="{0D108BD9-81ED-4DB2-BD59-A6C34878D82A}">
                    <a16:rowId xmlns:a16="http://schemas.microsoft.com/office/drawing/2014/main" val="1083538411"/>
                  </a:ext>
                </a:extLst>
              </a:tr>
              <a:tr h="939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err="1"/>
                        <a:t>AlexNet</a:t>
                      </a:r>
                      <a:endParaRPr lang="en-IN" b="1" dirty="0"/>
                    </a:p>
                  </a:txBody>
                  <a:tcPr anchor="ctr"/>
                </a:tc>
                <a:tc>
                  <a:txBody>
                    <a:bodyPr/>
                    <a:lstStyle/>
                    <a:p>
                      <a:pPr algn="ctr"/>
                      <a:r>
                        <a:rPr lang="en-US" dirty="0"/>
                        <a:t>8 layers (5 Convolutional + 3 Fully Connected)</a:t>
                      </a:r>
                      <a:endParaRPr lang="en-IN" dirty="0"/>
                    </a:p>
                  </a:txBody>
                  <a:tcPr anchor="ctr"/>
                </a:tc>
                <a:tc>
                  <a:txBody>
                    <a:bodyPr/>
                    <a:lstStyle/>
                    <a:p>
                      <a:pPr algn="ctr"/>
                      <a:r>
                        <a:rPr lang="en-US" dirty="0"/>
                        <a:t>Less computationally complex compared to VGG and </a:t>
                      </a:r>
                      <a:r>
                        <a:rPr lang="en-US" dirty="0" err="1"/>
                        <a:t>ResNet</a:t>
                      </a:r>
                      <a:endParaRPr lang="en-IN" dirty="0"/>
                    </a:p>
                  </a:txBody>
                  <a:tcPr anchor="ctr"/>
                </a:tc>
                <a:tc>
                  <a:txBody>
                    <a:bodyPr/>
                    <a:lstStyle/>
                    <a:p>
                      <a:pPr algn="ctr"/>
                      <a:r>
                        <a:rPr lang="en-IN" dirty="0"/>
                        <a:t>98.33%</a:t>
                      </a:r>
                    </a:p>
                  </a:txBody>
                  <a:tcPr anchor="ctr"/>
                </a:tc>
                <a:extLst>
                  <a:ext uri="{0D108BD9-81ED-4DB2-BD59-A6C34878D82A}">
                    <a16:rowId xmlns:a16="http://schemas.microsoft.com/office/drawing/2014/main" val="2903838313"/>
                  </a:ext>
                </a:extLst>
              </a:tr>
            </a:tbl>
          </a:graphicData>
        </a:graphic>
      </p:graphicFrame>
    </p:spTree>
    <p:extLst>
      <p:ext uri="{BB962C8B-B14F-4D97-AF65-F5344CB8AC3E}">
        <p14:creationId xmlns:p14="http://schemas.microsoft.com/office/powerpoint/2010/main" val="2612576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13306</TotalTime>
  <Words>2102</Words>
  <Application>Microsoft Office PowerPoint</Application>
  <PresentationFormat>Widescreen</PresentationFormat>
  <Paragraphs>166</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616</cp:revision>
  <dcterms:created xsi:type="dcterms:W3CDTF">2021-05-06T09:42:21Z</dcterms:created>
  <dcterms:modified xsi:type="dcterms:W3CDTF">2024-04-25T18:32:52Z</dcterms:modified>
</cp:coreProperties>
</file>