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640" r:id="rId2"/>
    <p:sldId id="3694" r:id="rId3"/>
    <p:sldId id="3697" r:id="rId4"/>
    <p:sldId id="3708" r:id="rId5"/>
    <p:sldId id="3707" r:id="rId6"/>
    <p:sldId id="3700" r:id="rId7"/>
    <p:sldId id="3712" r:id="rId8"/>
    <p:sldId id="3713" r:id="rId9"/>
    <p:sldId id="3716" r:id="rId10"/>
    <p:sldId id="3711" r:id="rId11"/>
    <p:sldId id="3701" r:id="rId12"/>
    <p:sldId id="3702" r:id="rId13"/>
    <p:sldId id="3710" r:id="rId14"/>
    <p:sldId id="3709" r:id="rId15"/>
    <p:sldId id="3714" r:id="rId16"/>
    <p:sldId id="3715" r:id="rId17"/>
    <p:sldId id="3706" r:id="rId18"/>
    <p:sldId id="364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varScale="1">
        <p:scale>
          <a:sx n="82" d="100"/>
          <a:sy n="82" d="100"/>
        </p:scale>
        <p:origin x="562"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3/21/2024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3/21/2024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3/21/2024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document/10085400" TargetMode="External"/><Relationship Id="rId2" Type="http://schemas.openxmlformats.org/officeDocument/2006/relationships/hyperlink" Target="https://ieeexplore.ieee.org/stampPDF/getPDF.jsp?tp=&amp;arnumber=10180847&amp;ref=aHR0cHM6Ly9pZWVleHBsb3JlLmllZWUub3JnL2RvY3VtZW50LzEwMTgwODQ3&amp;tag=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1070/1/012062/pdf" TargetMode="External"/><Relationship Id="rId5" Type="http://schemas.openxmlformats.org/officeDocument/2006/relationships/hyperlink" Target="https://www.researchgate.net/publication/348837975_Generative_adversarial_network_An_overview_of_theory_and_applications" TargetMode="External"/><Relationship Id="rId4" Type="http://schemas.openxmlformats.org/officeDocument/2006/relationships/hyperlink" Target="https://www.ncbi.nlm.nih.gov/pmc/articles/PMC9556522/"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err="1"/>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a:t>
            </a:r>
            <a:r>
              <a:rPr lang="en-IN" dirty="0" err="1"/>
              <a:t>Lakshay</a:t>
            </a:r>
            <a:r>
              <a:rPr lang="en-IN" dirty="0"/>
              <a:t>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922545"/>
            <a:ext cx="10524287" cy="1538883"/>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primary goal of this project is to correctly predict whether the patient is infected with PCOS or not using the ultrasound image.</a:t>
            </a: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3057763-8E07-0BDA-D488-7E6C1B96E6F5}"/>
              </a:ext>
            </a:extLst>
          </p:cNvPr>
          <p:cNvSpPr txBox="1"/>
          <p:nvPr/>
        </p:nvSpPr>
        <p:spPr>
          <a:xfrm>
            <a:off x="399339" y="2455707"/>
            <a:ext cx="11393322" cy="4001095"/>
          </a:xfrm>
          <a:prstGeom prst="rect">
            <a:avLst/>
          </a:prstGeom>
          <a:noFill/>
        </p:spPr>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Sub Objectives</a:t>
            </a:r>
            <a:r>
              <a:rPr lang="en-IN" sz="2000" dirty="0"/>
              <a: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4815895-AA28-40D1-0A6D-2B9906AC3AD0}"/>
              </a:ext>
            </a:extLst>
          </p:cNvPr>
          <p:cNvPicPr>
            <a:picLocks noChangeAspect="1"/>
          </p:cNvPicPr>
          <p:nvPr/>
        </p:nvPicPr>
        <p:blipFill>
          <a:blip r:embed="rId2"/>
          <a:stretch>
            <a:fillRect/>
          </a:stretch>
        </p:blipFill>
        <p:spPr>
          <a:xfrm>
            <a:off x="2668555" y="833401"/>
            <a:ext cx="7697112" cy="5636624"/>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053D7A-8720-35FC-459C-5F5D13D441B4}"/>
              </a:ext>
            </a:extLst>
          </p:cNvPr>
          <p:cNvSpPr txBox="1"/>
          <p:nvPr/>
        </p:nvSpPr>
        <p:spPr>
          <a:xfrm>
            <a:off x="264397" y="126800"/>
            <a:ext cx="2998790"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6950C65-FF96-B0D7-329D-FDDB94707AD9}"/>
              </a:ext>
            </a:extLst>
          </p:cNvPr>
          <p:cNvPicPr>
            <a:picLocks noChangeAspect="1"/>
          </p:cNvPicPr>
          <p:nvPr/>
        </p:nvPicPr>
        <p:blipFill rotWithShape="1">
          <a:blip r:embed="rId2"/>
          <a:srcRect l="8813" r="12141"/>
          <a:stretch/>
        </p:blipFill>
        <p:spPr>
          <a:xfrm>
            <a:off x="1110344" y="802432"/>
            <a:ext cx="9377264" cy="571033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4052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6093228" cy="2585323"/>
          </a:xfrm>
          <a:prstGeom prst="rect">
            <a:avLst/>
          </a:prstGeom>
          <a:noFill/>
        </p:spPr>
        <p:txBody>
          <a:bodyPr wrap="square">
            <a:spAutoFit/>
          </a:bodyPr>
          <a:lstStyle/>
          <a:p>
            <a:r>
              <a:rPr lang="en-US" sz="1800" dirty="0">
                <a:solidFill>
                  <a:schemeClr val="accent2"/>
                </a:solidFill>
                <a:latin typeface="Arial" panose="020B0604020202020204" pitchFamily="34" charset="0"/>
                <a:cs typeface="Arial" panose="020B0604020202020204" pitchFamily="34" charset="0"/>
              </a:rPr>
              <a:t>Requirement analysis (Link of SRS):</a:t>
            </a:r>
          </a:p>
          <a:p>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Working Module:</a:t>
            </a: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Attained Deliverable :</a:t>
            </a:r>
          </a:p>
          <a:p>
            <a:endParaRPr lang="en-US" sz="1800"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278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113877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List of cited papers</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BBE328-515D-7FB3-4863-C98E9D182DCF}"/>
              </a:ext>
            </a:extLst>
          </p:cNvPr>
          <p:cNvSpPr txBox="1"/>
          <p:nvPr/>
        </p:nvSpPr>
        <p:spPr>
          <a:xfrm>
            <a:off x="325927" y="1571955"/>
            <a:ext cx="113059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rPr>
              <a:t>[1]Aslam, S., &amp; Rabie, T. F. (2023, February). Principal Component Analysis in Image Classification: A review. In 2023 Advances in Science and Engineering Technology International Conferences (ASET) (pp. 1-7). </a:t>
            </a:r>
            <a:r>
              <a:rPr lang="en-US">
                <a:latin typeface="Arial" panose="020B0604020202020204" pitchFamily="34" charset="0"/>
                <a:cs typeface="Arial" panose="020B0604020202020204" pitchFamily="34" charset="0"/>
                <a:hlinkClick r:id="rId2"/>
              </a:rPr>
              <a:t>IEEE.</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3"/>
              </a:rPr>
              <a:t>[2] Chitra, P., Srilatha, K., Sumathi, M., </a:t>
            </a:r>
            <a:r>
              <a:rPr lang="en-US" dirty="0" err="1">
                <a:latin typeface="Arial" panose="020B0604020202020204" pitchFamily="34" charset="0"/>
                <a:cs typeface="Arial" panose="020B0604020202020204" pitchFamily="34" charset="0"/>
                <a:hlinkClick r:id="rId3"/>
              </a:rPr>
              <a:t>Jayasudha</a:t>
            </a:r>
            <a:r>
              <a:rPr lang="en-US" dirty="0">
                <a:latin typeface="Arial" panose="020B0604020202020204" pitchFamily="34" charset="0"/>
                <a:cs typeface="Arial" panose="020B0604020202020204" pitchFamily="34" charset="0"/>
                <a:hlinkClick r:id="rId3"/>
              </a:rPr>
              <a:t>, F. V., </a:t>
            </a:r>
            <a:r>
              <a:rPr lang="en-US" dirty="0" err="1">
                <a:latin typeface="Arial" panose="020B0604020202020204" pitchFamily="34" charset="0"/>
                <a:cs typeface="Arial" panose="020B0604020202020204" pitchFamily="34" charset="0"/>
                <a:hlinkClick r:id="rId3"/>
              </a:rPr>
              <a:t>Bernatin</a:t>
            </a:r>
            <a:r>
              <a:rPr lang="en-US" dirty="0">
                <a:latin typeface="Arial" panose="020B0604020202020204" pitchFamily="34" charset="0"/>
                <a:cs typeface="Arial" panose="020B0604020202020204" pitchFamily="34" charset="0"/>
                <a:hlinkClick r:id="rId3"/>
              </a:rPr>
              <a:t>, T., &amp; Jagadeesh, M. (2023, March). Classification of Ultrasound PCOS Image using Deep Learning based Hybrid Models. In 2023 Second International Conference on Electronics and Renewable Systems (ICEARS) (pp. 1389-1394). IEEE.</a:t>
            </a: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4"/>
              </a:rPr>
              <a:t>[3] </a:t>
            </a:r>
            <a:r>
              <a:rPr lang="en-US" dirty="0" err="1">
                <a:latin typeface="Arial" panose="020B0604020202020204" pitchFamily="34" charset="0"/>
                <a:cs typeface="Arial" panose="020B0604020202020204" pitchFamily="34" charset="0"/>
                <a:hlinkClick r:id="rId4"/>
              </a:rPr>
              <a:t>Suha</a:t>
            </a:r>
            <a:r>
              <a:rPr lang="en-US" dirty="0">
                <a:latin typeface="Arial" panose="020B0604020202020204" pitchFamily="34" charset="0"/>
                <a:cs typeface="Arial" panose="020B0604020202020204" pitchFamily="34" charset="0"/>
                <a:hlinkClick r:id="rId4"/>
              </a:rPr>
              <a:t>, S. A., &amp; Islam, M. N. (2022). An extended machine learning technique for polycystic ovary syndrome detection using ovary ultrasound image. Scientific Reports, 12(1), 17123.</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hlinkClick r:id="rId5"/>
            </a:endParaRPr>
          </a:p>
          <a:p>
            <a:pPr>
              <a:defRPr/>
            </a:pPr>
            <a:r>
              <a:rPr lang="en-US" dirty="0">
                <a:latin typeface="Arial" panose="020B0604020202020204" pitchFamily="34" charset="0"/>
                <a:cs typeface="Arial" panose="020B0604020202020204" pitchFamily="34" charset="0"/>
                <a:hlinkClick r:id="rId5"/>
              </a:rPr>
              <a:t>[4] Aggarwal, A., Mittal, M., &amp; </a:t>
            </a:r>
            <a:r>
              <a:rPr lang="en-US" dirty="0" err="1">
                <a:latin typeface="Arial" panose="020B0604020202020204" pitchFamily="34" charset="0"/>
                <a:cs typeface="Arial" panose="020B0604020202020204" pitchFamily="34" charset="0"/>
                <a:hlinkClick r:id="rId5"/>
              </a:rPr>
              <a:t>Battineni</a:t>
            </a:r>
            <a:r>
              <a:rPr lang="en-US" dirty="0">
                <a:latin typeface="Arial" panose="020B0604020202020204" pitchFamily="34" charset="0"/>
                <a:cs typeface="Arial" panose="020B0604020202020204" pitchFamily="34" charset="0"/>
                <a:hlinkClick r:id="rId5"/>
              </a:rPr>
              <a:t>, G. (2021). Generative adversarial network: An overview of theory and applications. International Journal of Information Management Data Insights, 1(1), 100004.</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6"/>
              </a:rPr>
              <a:t>[5]</a:t>
            </a:r>
            <a:r>
              <a:rPr lang="en-US" dirty="0">
                <a:hlinkClick r:id="rId6"/>
              </a:rPr>
              <a:t> Sumathi, M., Chitra, P., Prabha, R. S., &amp; Srilatha, K. (2021, February). Study and detection of PCOS related diseases using CNN. In IOP Conference Series: Materials Science and Engineering (Vol. 1070, No. 1, p. 012062). IOP Publishing.</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75487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To enhance and extract relevant information from the collected data. Principal Component Analysis (PCA) is subsequently utilized to select essential features, streamlining the representation of the dataset .To augment the dataset and introduce diversity, the innovative approach of applying Generative Adversarial Networks (GAN) comes into play. GANs generate synthetic data by learning the underlying patterns from the selected features, thereby contributing to the enrichment and expansion of the dataset for subsequent analysis and modelling.</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558574"/>
            <a:ext cx="11056775"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In [1],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rPr>
              <a:t>[2] underscores the potential of advanced deep learning models, including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616422" cy="830997"/>
          </a:xfrm>
          <a:prstGeom prst="rect">
            <a:avLst/>
          </a:prstGeom>
          <a:noFill/>
        </p:spPr>
        <p:txBody>
          <a:bodyPr wrap="none" rtlCol="0">
            <a:spAutoFit/>
          </a:bodyPr>
          <a:lstStyle/>
          <a:p>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400" dirty="0">
              <a:solidFill>
                <a:srgbClr val="FF0000"/>
              </a:solidFill>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1140304"/>
            <a:ext cx="11056775"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[3]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in [4] </a:t>
            </a:r>
            <a:r>
              <a:rPr lang="en-US" dirty="0">
                <a:latin typeface="Arial" panose="020B0604020202020204" pitchFamily="34" charset="0"/>
                <a:cs typeface="Arial" panose="020B0604020202020204" pitchFamily="34" charset="0"/>
              </a:rPr>
              <a:t>uses</a:t>
            </a: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164756" y="1180746"/>
            <a:ext cx="1120346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Using Convolutional Neural Networks (CNN) as an image classifier, utilizing feature extraction [5] attempts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p:txBody>
      </p:sp>
    </p:spTree>
    <p:extLst>
      <p:ext uri="{BB962C8B-B14F-4D97-AF65-F5344CB8AC3E}">
        <p14:creationId xmlns:p14="http://schemas.microsoft.com/office/powerpoint/2010/main" val="16929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355785" y="369924"/>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355785" y="978449"/>
            <a:ext cx="42206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2"/>
                </a:solidFill>
                <a:effectLst/>
                <a:uLnTx/>
                <a:uFillTx/>
                <a:latin typeface="Arial" panose="020B0604020202020204" pitchFamily="34" charset="0"/>
                <a:ea typeface="+mn-ea"/>
                <a:cs typeface="Arial" panose="020B0604020202020204" pitchFamily="34" charset="0"/>
              </a:rPr>
              <a:t>Inference from Literature</a:t>
            </a:r>
          </a:p>
        </p:txBody>
      </p:sp>
      <p:graphicFrame>
        <p:nvGraphicFramePr>
          <p:cNvPr id="3" name="Table 2">
            <a:extLst>
              <a:ext uri="{FF2B5EF4-FFF2-40B4-BE49-F238E27FC236}">
                <a16:creationId xmlns:a16="http://schemas.microsoft.com/office/drawing/2014/main" id="{F491C440-CF19-3395-DDB3-719E5E48679C}"/>
              </a:ext>
            </a:extLst>
          </p:cNvPr>
          <p:cNvGraphicFramePr>
            <a:graphicFrameLocks noGrp="1"/>
          </p:cNvGraphicFramePr>
          <p:nvPr>
            <p:extLst>
              <p:ext uri="{D42A27DB-BD31-4B8C-83A1-F6EECF244321}">
                <p14:modId xmlns:p14="http://schemas.microsoft.com/office/powerpoint/2010/main" val="696598860"/>
              </p:ext>
            </p:extLst>
          </p:nvPr>
        </p:nvGraphicFramePr>
        <p:xfrm>
          <a:off x="426013" y="1576009"/>
          <a:ext cx="10929340" cy="4143655"/>
        </p:xfrm>
        <a:graphic>
          <a:graphicData uri="http://schemas.openxmlformats.org/drawingml/2006/table">
            <a:tbl>
              <a:tblPr firstRow="1" bandRow="1">
                <a:tableStyleId>{793D81CF-94F2-401A-BA57-92F5A7B2D0C5}</a:tableStyleId>
              </a:tblPr>
              <a:tblGrid>
                <a:gridCol w="824289">
                  <a:extLst>
                    <a:ext uri="{9D8B030D-6E8A-4147-A177-3AD203B41FA5}">
                      <a16:colId xmlns:a16="http://schemas.microsoft.com/office/drawing/2014/main" val="310215933"/>
                    </a:ext>
                  </a:extLst>
                </a:gridCol>
                <a:gridCol w="1642188">
                  <a:extLst>
                    <a:ext uri="{9D8B030D-6E8A-4147-A177-3AD203B41FA5}">
                      <a16:colId xmlns:a16="http://schemas.microsoft.com/office/drawing/2014/main" val="1148141656"/>
                    </a:ext>
                  </a:extLst>
                </a:gridCol>
                <a:gridCol w="4091127">
                  <a:extLst>
                    <a:ext uri="{9D8B030D-6E8A-4147-A177-3AD203B41FA5}">
                      <a16:colId xmlns:a16="http://schemas.microsoft.com/office/drawing/2014/main" val="2092400805"/>
                    </a:ext>
                  </a:extLst>
                </a:gridCol>
                <a:gridCol w="2185868">
                  <a:extLst>
                    <a:ext uri="{9D8B030D-6E8A-4147-A177-3AD203B41FA5}">
                      <a16:colId xmlns:a16="http://schemas.microsoft.com/office/drawing/2014/main" val="827669"/>
                    </a:ext>
                  </a:extLst>
                </a:gridCol>
                <a:gridCol w="2185868">
                  <a:extLst>
                    <a:ext uri="{9D8B030D-6E8A-4147-A177-3AD203B41FA5}">
                      <a16:colId xmlns:a16="http://schemas.microsoft.com/office/drawing/2014/main" val="4106569266"/>
                    </a:ext>
                  </a:extLst>
                </a:gridCol>
              </a:tblGrid>
              <a:tr h="828731">
                <a:tc>
                  <a:txBody>
                    <a:bodyPr/>
                    <a:lstStyle/>
                    <a:p>
                      <a:r>
                        <a:rPr lang="en-IN" dirty="0"/>
                        <a:t>Title</a:t>
                      </a:r>
                    </a:p>
                  </a:txBody>
                  <a:tcPr/>
                </a:tc>
                <a:tc>
                  <a:txBody>
                    <a:bodyPr/>
                    <a:lstStyle/>
                    <a:p>
                      <a:r>
                        <a:rPr lang="en-IN" dirty="0"/>
                        <a:t>Author</a:t>
                      </a:r>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26577962"/>
                  </a:ext>
                </a:extLst>
              </a:tr>
              <a:tr h="82873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54979965"/>
                  </a:ext>
                </a:extLst>
              </a:tr>
              <a:tr h="82873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643590792"/>
                  </a:ext>
                </a:extLst>
              </a:tr>
              <a:tr h="82873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363375571"/>
                  </a:ext>
                </a:extLst>
              </a:tr>
              <a:tr h="828731">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14833329"/>
                  </a:ext>
                </a:extLst>
              </a:tr>
            </a:tbl>
          </a:graphicData>
        </a:graphic>
      </p:graphicFrame>
    </p:spTree>
    <p:extLst>
      <p:ext uri="{BB962C8B-B14F-4D97-AF65-F5344CB8AC3E}">
        <p14:creationId xmlns:p14="http://schemas.microsoft.com/office/powerpoint/2010/main" val="158890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12839</TotalTime>
  <Words>1617</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597</cp:revision>
  <dcterms:created xsi:type="dcterms:W3CDTF">2021-05-06T09:42:21Z</dcterms:created>
  <dcterms:modified xsi:type="dcterms:W3CDTF">2024-03-21T09:55:43Z</dcterms:modified>
</cp:coreProperties>
</file>