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640" r:id="rId2"/>
    <p:sldId id="3694" r:id="rId3"/>
    <p:sldId id="3697" r:id="rId4"/>
    <p:sldId id="3708" r:id="rId5"/>
    <p:sldId id="3707" r:id="rId6"/>
    <p:sldId id="3700" r:id="rId7"/>
    <p:sldId id="3712" r:id="rId8"/>
    <p:sldId id="3713" r:id="rId9"/>
    <p:sldId id="3716" r:id="rId10"/>
    <p:sldId id="3711" r:id="rId11"/>
    <p:sldId id="3701" r:id="rId12"/>
    <p:sldId id="3702" r:id="rId13"/>
    <p:sldId id="3710" r:id="rId14"/>
    <p:sldId id="3709" r:id="rId15"/>
    <p:sldId id="3714" r:id="rId16"/>
    <p:sldId id="3715" r:id="rId17"/>
    <p:sldId id="3718" r:id="rId18"/>
    <p:sldId id="3717" r:id="rId19"/>
    <p:sldId id="3719" r:id="rId20"/>
    <p:sldId id="3706" r:id="rId21"/>
    <p:sldId id="36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6327"/>
  </p:normalViewPr>
  <p:slideViewPr>
    <p:cSldViewPr snapToGrid="0" snapToObjects="1">
      <p:cViewPr varScale="1">
        <p:scale>
          <a:sx n="82" d="100"/>
          <a:sy n="82" d="100"/>
        </p:scale>
        <p:origin x="1018"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4/11/2024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4/11/2024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github.com/Charu-2718/PCause/blob/main/SRS.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goal of this project is to correctly predict whether the patient is infected with PCOS or not using the ultrasound image.</a:t>
            </a: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455707"/>
            <a:ext cx="11393322" cy="4001095"/>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062E476-71F2-6FA1-A0B3-2D881BD9E90B}"/>
              </a:ext>
            </a:extLst>
          </p:cNvPr>
          <p:cNvPicPr>
            <a:picLocks noChangeAspect="1"/>
          </p:cNvPicPr>
          <p:nvPr/>
        </p:nvPicPr>
        <p:blipFill rotWithShape="1">
          <a:blip r:embed="rId2"/>
          <a:srcRect l="1599" t="5306" r="2993" b="4761"/>
          <a:stretch/>
        </p:blipFill>
        <p:spPr>
          <a:xfrm>
            <a:off x="2240359" y="833401"/>
            <a:ext cx="8059993" cy="5698028"/>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3DD0296-D6FB-14C6-B0A8-294418347EAE}"/>
              </a:ext>
            </a:extLst>
          </p:cNvPr>
          <p:cNvPicPr>
            <a:picLocks noChangeAspect="1"/>
          </p:cNvPicPr>
          <p:nvPr/>
        </p:nvPicPr>
        <p:blipFill>
          <a:blip r:embed="rId2"/>
          <a:stretch>
            <a:fillRect/>
          </a:stretch>
        </p:blipFill>
        <p:spPr>
          <a:xfrm>
            <a:off x="2601686" y="823543"/>
            <a:ext cx="7231224" cy="5780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147732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Requirement analysis (Link of SRS):</a:t>
            </a:r>
          </a:p>
          <a:p>
            <a:r>
              <a:rPr lang="en-US" sz="1800" dirty="0">
                <a:solidFill>
                  <a:schemeClr val="accent2"/>
                </a:solidFill>
                <a:latin typeface="Arial" panose="020B0604020202020204" pitchFamily="34" charset="0"/>
                <a:cs typeface="Arial" panose="020B0604020202020204" pitchFamily="34" charset="0"/>
                <a:hlinkClick r:id="rId2"/>
              </a:rPr>
              <a:t>SRS</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FC613F2-DC46-1365-5820-C3FB57ADDC69}"/>
              </a:ext>
            </a:extLst>
          </p:cNvPr>
          <p:cNvPicPr>
            <a:picLocks noChangeAspect="1"/>
          </p:cNvPicPr>
          <p:nvPr/>
        </p:nvPicPr>
        <p:blipFill rotWithShape="1">
          <a:blip r:embed="rId3"/>
          <a:srcRect l="6818" t="10725" r="7866" b="12108"/>
          <a:stretch/>
        </p:blipFill>
        <p:spPr>
          <a:xfrm>
            <a:off x="2642763" y="2324869"/>
            <a:ext cx="6101622" cy="36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F19EC9D3-9B9A-F8A6-28E2-B5C5411DEE01}"/>
              </a:ext>
            </a:extLst>
          </p:cNvPr>
          <p:cNvSpPr txBox="1"/>
          <p:nvPr/>
        </p:nvSpPr>
        <p:spPr>
          <a:xfrm>
            <a:off x="4869113" y="6195527"/>
            <a:ext cx="1465529" cy="369332"/>
          </a:xfrm>
          <a:prstGeom prst="rect">
            <a:avLst/>
          </a:prstGeom>
          <a:noFill/>
        </p:spPr>
        <p:txBody>
          <a:bodyPr wrap="none" rtlCol="0">
            <a:spAutoFit/>
          </a:bodyPr>
          <a:lstStyle/>
          <a:p>
            <a:r>
              <a:rPr lang="en-US" dirty="0"/>
              <a:t>UML Diagram</a:t>
            </a:r>
            <a:endParaRPr lang="en-IN" dirty="0"/>
          </a:p>
        </p:txBody>
      </p:sp>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369332"/>
          </a:xfrm>
          <a:prstGeom prst="rect">
            <a:avLst/>
          </a:prstGeom>
          <a:noFill/>
        </p:spPr>
        <p:txBody>
          <a:bodyPr wrap="square">
            <a:spAutoFit/>
          </a:body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19EC9D3-9B9A-F8A6-28E2-B5C5411DEE01}"/>
              </a:ext>
            </a:extLst>
          </p:cNvPr>
          <p:cNvSpPr txBox="1"/>
          <p:nvPr/>
        </p:nvSpPr>
        <p:spPr>
          <a:xfrm>
            <a:off x="5498368" y="6186197"/>
            <a:ext cx="1195264" cy="369332"/>
          </a:xfrm>
          <a:prstGeom prst="rect">
            <a:avLst/>
          </a:prstGeom>
          <a:noFill/>
        </p:spPr>
        <p:txBody>
          <a:bodyPr wrap="none" rtlCol="0">
            <a:spAutoFit/>
          </a:bodyPr>
          <a:lstStyle/>
          <a:p>
            <a:r>
              <a:rPr lang="en-US" dirty="0"/>
              <a:t>Flow Chart</a:t>
            </a:r>
            <a:endParaRPr lang="en-IN" dirty="0"/>
          </a:p>
        </p:txBody>
      </p:sp>
      <p:pic>
        <p:nvPicPr>
          <p:cNvPr id="7" name="Picture 6">
            <a:extLst>
              <a:ext uri="{FF2B5EF4-FFF2-40B4-BE49-F238E27FC236}">
                <a16:creationId xmlns:a16="http://schemas.microsoft.com/office/drawing/2014/main" id="{2C9169CF-ECEA-9DF9-99BC-6DFEFAED2F54}"/>
              </a:ext>
            </a:extLst>
          </p:cNvPr>
          <p:cNvPicPr>
            <a:picLocks noChangeAspect="1"/>
          </p:cNvPicPr>
          <p:nvPr/>
        </p:nvPicPr>
        <p:blipFill rotWithShape="1">
          <a:blip r:embed="rId2"/>
          <a:srcRect l="9286" t="13040" r="8552" b="7890"/>
          <a:stretch/>
        </p:blipFill>
        <p:spPr>
          <a:xfrm>
            <a:off x="3698575" y="717684"/>
            <a:ext cx="4525348" cy="542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02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520395" y="1113608"/>
            <a:ext cx="609322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Working Module:</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FDD1B6F-45C6-5F8D-F0CD-7A804CD3A441}"/>
              </a:ext>
            </a:extLst>
          </p:cNvPr>
          <p:cNvPicPr>
            <a:picLocks noChangeAspect="1"/>
          </p:cNvPicPr>
          <p:nvPr/>
        </p:nvPicPr>
        <p:blipFill rotWithShape="1">
          <a:blip r:embed="rId2"/>
          <a:srcRect l="5848" t="6156" r="6825" b="7891"/>
          <a:stretch/>
        </p:blipFill>
        <p:spPr>
          <a:xfrm>
            <a:off x="3181528" y="1006938"/>
            <a:ext cx="6074439" cy="5602274"/>
          </a:xfrm>
          <a:prstGeom prst="rect">
            <a:avLst/>
          </a:prstGeom>
        </p:spPr>
      </p:pic>
    </p:spTree>
    <p:extLst>
      <p:ext uri="{BB962C8B-B14F-4D97-AF65-F5344CB8AC3E}">
        <p14:creationId xmlns:p14="http://schemas.microsoft.com/office/powerpoint/2010/main" val="36011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Attained Deliverable :</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108A52F-F032-086B-9E0B-B772E04E594F}"/>
              </a:ext>
            </a:extLst>
          </p:cNvPr>
          <p:cNvPicPr>
            <a:picLocks noChangeAspect="1"/>
          </p:cNvPicPr>
          <p:nvPr/>
        </p:nvPicPr>
        <p:blipFill>
          <a:blip r:embed="rId2"/>
          <a:stretch>
            <a:fillRect/>
          </a:stretch>
        </p:blipFill>
        <p:spPr>
          <a:xfrm>
            <a:off x="4301412" y="1589610"/>
            <a:ext cx="4117512" cy="4952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0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75487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We implemented Generative Adversarial Networks (GANs) to generate synthetic data, adding diversity to the dataset. This enriches our data pool and sets the stage for analysis and modeling. Following this, Principal Component Analysis (PCA) is employed to streamline the dataset, selecting essential features while reducing its complexity. This sequential process of using GANs for data augmentation followed by PCA for feature selection improves the efficiency of our image processing, ultimately leading to better PCOS detection </a:t>
            </a:r>
            <a:r>
              <a:rPr lang="en-US" sz="2000">
                <a:latin typeface="Arial" panose="020B0604020202020204" pitchFamily="34" charset="0"/>
                <a:cs typeface="Arial" panose="020B0604020202020204" pitchFamily="34" charset="0"/>
              </a:rPr>
              <a:t>accuracy.</a:t>
            </a:r>
            <a:endParaRPr lang="en-US" sz="2000" dirty="0">
              <a:latin typeface="Arial" panose="020B0604020202020204" pitchFamily="34" charset="0"/>
              <a:cs typeface="Arial" panose="020B0604020202020204" pitchFamily="34" charset="0"/>
            </a:endParaRPr>
          </a:p>
          <a:p>
            <a:br>
              <a:rPr lang="en-US" sz="2000" dirty="0"/>
            </a:b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a:defRPr/>
            </a:pPr>
            <a:r>
              <a:rPr lang="en-US" dirty="0">
                <a:latin typeface="Arial" panose="020B0604020202020204" pitchFamily="34" charset="0"/>
                <a:cs typeface="Arial" panose="020B0604020202020204" pitchFamily="34" charset="0"/>
              </a:rPr>
              <a:t>In </a:t>
            </a:r>
            <a:r>
              <a:rPr lang="en-IN" dirty="0">
                <a:hlinkClick r:id="rId2" action="ppaction://hlinksldjump"/>
              </a:rPr>
              <a:t>[1]</a:t>
            </a:r>
            <a:r>
              <a:rPr lang="en-US" dirty="0">
                <a:latin typeface="Arial" panose="020B0604020202020204" pitchFamily="34" charset="0"/>
                <a:cs typeface="Arial" panose="020B0604020202020204" pitchFamily="34" charset="0"/>
              </a:rPr>
              <a:t>,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IN" dirty="0">
                <a:hlinkClick r:id="rId2" action="ppaction://hlinksldjump"/>
              </a:rPr>
              <a:t>[2]</a:t>
            </a:r>
            <a:r>
              <a:rPr lang="en-US" dirty="0">
                <a:latin typeface="Arial" panose="020B0604020202020204" pitchFamily="34" charset="0"/>
                <a:cs typeface="Arial" panose="020B0604020202020204" pitchFamily="34" charset="0"/>
              </a:rPr>
              <a:t>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20570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711675"/>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848732618"/>
              </p:ext>
            </p:extLst>
          </p:nvPr>
        </p:nvGraphicFramePr>
        <p:xfrm>
          <a:off x="426013" y="1371531"/>
          <a:ext cx="10941234" cy="4686524"/>
        </p:xfrm>
        <a:graphic>
          <a:graphicData uri="http://schemas.openxmlformats.org/drawingml/2006/table">
            <a:tbl>
              <a:tblPr firstRow="1" bandRow="1">
                <a:tableStyleId>{793D81CF-94F2-401A-BA57-92F5A7B2D0C5}</a:tableStyleId>
              </a:tblPr>
              <a:tblGrid>
                <a:gridCol w="981446">
                  <a:extLst>
                    <a:ext uri="{9D8B030D-6E8A-4147-A177-3AD203B41FA5}">
                      <a16:colId xmlns:a16="http://schemas.microsoft.com/office/drawing/2014/main" val="310215933"/>
                    </a:ext>
                  </a:extLst>
                </a:gridCol>
                <a:gridCol w="4563035">
                  <a:extLst>
                    <a:ext uri="{9D8B030D-6E8A-4147-A177-3AD203B41FA5}">
                      <a16:colId xmlns:a16="http://schemas.microsoft.com/office/drawing/2014/main" val="2092400805"/>
                    </a:ext>
                  </a:extLst>
                </a:gridCol>
                <a:gridCol w="1470212">
                  <a:extLst>
                    <a:ext uri="{9D8B030D-6E8A-4147-A177-3AD203B41FA5}">
                      <a16:colId xmlns:a16="http://schemas.microsoft.com/office/drawing/2014/main" val="827669"/>
                    </a:ext>
                  </a:extLst>
                </a:gridCol>
                <a:gridCol w="3926541">
                  <a:extLst>
                    <a:ext uri="{9D8B030D-6E8A-4147-A177-3AD203B41FA5}">
                      <a16:colId xmlns:a16="http://schemas.microsoft.com/office/drawing/2014/main" val="4106569266"/>
                    </a:ext>
                  </a:extLst>
                </a:gridCol>
              </a:tblGrid>
              <a:tr h="363963">
                <a:tc>
                  <a:txBody>
                    <a:bodyPr/>
                    <a:lstStyle/>
                    <a:p>
                      <a:pPr algn="ctr"/>
                      <a:r>
                        <a:rPr lang="en-IN" dirty="0"/>
                        <a:t>Citation</a:t>
                      </a:r>
                    </a:p>
                  </a:txBody>
                  <a:tcPr anchor="ctr"/>
                </a:tc>
                <a:tc>
                  <a:txBody>
                    <a:bodyPr/>
                    <a:lstStyle/>
                    <a:p>
                      <a:pPr algn="ctr"/>
                      <a:r>
                        <a:rPr lang="en-IN" dirty="0"/>
                        <a:t>Inference</a:t>
                      </a:r>
                    </a:p>
                  </a:txBody>
                  <a:tcPr anchor="ctr"/>
                </a:tc>
                <a:tc>
                  <a:txBody>
                    <a:bodyPr/>
                    <a:lstStyle/>
                    <a:p>
                      <a:pPr algn="ctr"/>
                      <a:r>
                        <a:rPr lang="en-IN" dirty="0"/>
                        <a:t>Algorithms</a:t>
                      </a:r>
                    </a:p>
                  </a:txBody>
                  <a:tcPr anchor="ctr"/>
                </a:tc>
                <a:tc>
                  <a:txBody>
                    <a:bodyPr/>
                    <a:lstStyle/>
                    <a:p>
                      <a:pPr algn="ctr"/>
                      <a:r>
                        <a:rPr lang="en-IN" dirty="0"/>
                        <a:t>Results</a:t>
                      </a:r>
                    </a:p>
                  </a:txBody>
                  <a:tcPr anchor="ctr"/>
                </a:tc>
                <a:extLst>
                  <a:ext uri="{0D108BD9-81ED-4DB2-BD59-A6C34878D82A}">
                    <a16:rowId xmlns:a16="http://schemas.microsoft.com/office/drawing/2014/main" val="426577962"/>
                  </a:ext>
                </a:extLst>
              </a:tr>
              <a:tr h="828731">
                <a:tc>
                  <a:txBody>
                    <a:bodyPr/>
                    <a:lstStyle/>
                    <a:p>
                      <a:pPr algn="ctr"/>
                      <a:r>
                        <a:rPr lang="en-IN" u="none" dirty="0">
                          <a:hlinkClick r:id="rId2" action="ppaction://hlinksldjump"/>
                        </a:rPr>
                        <a:t>[1]</a:t>
                      </a:r>
                      <a:endParaRPr lang="en-IN" u="none" dirty="0"/>
                    </a:p>
                  </a:txBody>
                  <a:tcPr anchor="ctr"/>
                </a:tc>
                <a:tc>
                  <a:txBody>
                    <a:bodyPr/>
                    <a:lstStyle/>
                    <a:p>
                      <a:pPr algn="ctr"/>
                      <a:r>
                        <a:rPr lang="en-US" sz="1200" dirty="0"/>
                        <a:t>Principal Component Analysis (PCA) is a crucial technique in image classification, not only for dimension reduction but also for revealing significant features, leading to highly accurate results, as evidenced by recent studies across various datasets and evaluation metrics.</a:t>
                      </a:r>
                      <a:endParaRPr lang="en-IN" sz="1200" dirty="0"/>
                    </a:p>
                  </a:txBody>
                  <a:tcPr anchor="ctr"/>
                </a:tc>
                <a:tc>
                  <a:txBody>
                    <a:bodyPr/>
                    <a:lstStyle/>
                    <a:p>
                      <a:pPr algn="ctr"/>
                      <a:r>
                        <a:rPr lang="en-US" sz="1200" dirty="0"/>
                        <a:t>PCA</a:t>
                      </a:r>
                      <a:endParaRPr lang="en-IN" sz="1200" dirty="0"/>
                    </a:p>
                  </a:txBody>
                  <a:tcPr anchor="ctr"/>
                </a:tc>
                <a:tc>
                  <a:txBody>
                    <a:bodyPr/>
                    <a:lstStyle/>
                    <a:p>
                      <a:pPr algn="ctr"/>
                      <a:r>
                        <a:rPr lang="en-US" sz="1200" dirty="0"/>
                        <a:t>Authors used PCA dimension reduction and got higher accuracy for </a:t>
                      </a:r>
                      <a:r>
                        <a:rPr lang="en-US" sz="1200" dirty="0" err="1"/>
                        <a:t>indian</a:t>
                      </a:r>
                      <a:r>
                        <a:rPr lang="en-US" sz="1200" dirty="0"/>
                        <a:t> pines (∼ 96%), </a:t>
                      </a:r>
                      <a:r>
                        <a:rPr lang="en-US" sz="1200" dirty="0" err="1"/>
                        <a:t>salians</a:t>
                      </a:r>
                      <a:r>
                        <a:rPr lang="en-US" sz="1200" dirty="0"/>
                        <a:t> (∼ 99%), </a:t>
                      </a:r>
                      <a:r>
                        <a:rPr lang="en-US" sz="1200" dirty="0" err="1"/>
                        <a:t>pavia</a:t>
                      </a:r>
                      <a:r>
                        <a:rPr lang="en-US" sz="1200" dirty="0"/>
                        <a:t> university (∼ 58%, ∼ 99%) as compared to singular value decomposition and independent component analysis.</a:t>
                      </a:r>
                      <a:endParaRPr lang="en-IN" sz="1200" dirty="0"/>
                    </a:p>
                  </a:txBody>
                  <a:tcPr anchor="ctr"/>
                </a:tc>
                <a:extLst>
                  <a:ext uri="{0D108BD9-81ED-4DB2-BD59-A6C34878D82A}">
                    <a16:rowId xmlns:a16="http://schemas.microsoft.com/office/drawing/2014/main" val="954979965"/>
                  </a:ext>
                </a:extLst>
              </a:tr>
              <a:tr h="828731">
                <a:tc>
                  <a:txBody>
                    <a:bodyPr/>
                    <a:lstStyle/>
                    <a:p>
                      <a:pPr algn="ctr"/>
                      <a:r>
                        <a:rPr lang="en-IN" dirty="0">
                          <a:hlinkClick r:id="rId2" action="ppaction://hlinksldjump"/>
                        </a:rPr>
                        <a:t>[2]</a:t>
                      </a:r>
                      <a:endParaRPr lang="en-IN" dirty="0"/>
                    </a:p>
                  </a:txBody>
                  <a:tcPr anchor="ctr"/>
                </a:tc>
                <a:tc>
                  <a:txBody>
                    <a:bodyPr/>
                    <a:lstStyle/>
                    <a:p>
                      <a:pPr algn="ctr"/>
                      <a:r>
                        <a:rPr lang="en-IN" sz="1200" dirty="0"/>
                        <a:t>The paper presents a prediction method for Polycystic Ovary Syndrome (PCOS) using transfer learning techniques, including </a:t>
                      </a:r>
                      <a:r>
                        <a:rPr lang="en-IN" sz="1200" dirty="0" err="1"/>
                        <a:t>AlexNet</a:t>
                      </a:r>
                      <a:r>
                        <a:rPr lang="en-IN" sz="1200" dirty="0"/>
                        <a:t>, Inception V3, ResNet50, VGG16, and Hybrid Models, through feature extraction and performance coefficient analysis.</a:t>
                      </a:r>
                    </a:p>
                  </a:txBody>
                  <a:tcPr anchor="ctr"/>
                </a:tc>
                <a:tc>
                  <a:txBody>
                    <a:bodyPr/>
                    <a:lstStyle/>
                    <a:p>
                      <a:pPr algn="ctr"/>
                      <a:r>
                        <a:rPr lang="en-IN" sz="1200" dirty="0" err="1"/>
                        <a:t>AlexNet</a:t>
                      </a:r>
                      <a:r>
                        <a:rPr lang="en-IN" sz="1200" dirty="0"/>
                        <a:t>, Inception V3, ResNet50, VGG16, and Hybrid Models</a:t>
                      </a:r>
                    </a:p>
                  </a:txBody>
                  <a:tcPr anchor="ctr"/>
                </a:tc>
                <a:tc>
                  <a:txBody>
                    <a:bodyPr/>
                    <a:lstStyle/>
                    <a:p>
                      <a:pPr algn="ctr"/>
                      <a:r>
                        <a:rPr lang="en-US" sz="1200" dirty="0"/>
                        <a:t>Accuracy for various models are </a:t>
                      </a:r>
                      <a:r>
                        <a:rPr lang="en-US" sz="1200" dirty="0" err="1"/>
                        <a:t>AlexNet</a:t>
                      </a:r>
                      <a:r>
                        <a:rPr lang="en-US" sz="1200" dirty="0"/>
                        <a:t> - 78% , Inception V3 - 73% , ResNet50 - 90% , VGG16 - 88% , and Hybrid Models - 95%.</a:t>
                      </a:r>
                      <a:endParaRPr lang="en-IN" sz="1200" dirty="0"/>
                    </a:p>
                  </a:txBody>
                  <a:tcPr anchor="ctr"/>
                </a:tc>
                <a:extLst>
                  <a:ext uri="{0D108BD9-81ED-4DB2-BD59-A6C34878D82A}">
                    <a16:rowId xmlns:a16="http://schemas.microsoft.com/office/drawing/2014/main" val="2880092114"/>
                  </a:ext>
                </a:extLst>
              </a:tr>
              <a:tr h="828731">
                <a:tc>
                  <a:txBody>
                    <a:bodyPr/>
                    <a:lstStyle/>
                    <a:p>
                      <a:pPr algn="ctr"/>
                      <a:r>
                        <a:rPr lang="en-IN" dirty="0">
                          <a:hlinkClick r:id="rId2" action="ppaction://hlinksldjump"/>
                        </a:rPr>
                        <a:t>[3]</a:t>
                      </a:r>
                      <a:endParaRPr lang="en-IN" dirty="0"/>
                    </a:p>
                  </a:txBody>
                  <a:tcPr anchor="ctr"/>
                </a:tc>
                <a:tc>
                  <a:txBody>
                    <a:bodyPr/>
                    <a:lstStyle/>
                    <a:p>
                      <a:pPr algn="ctr"/>
                      <a:r>
                        <a:rPr lang="en-US" sz="1200" dirty="0"/>
                        <a:t>The research proposes an extended machine learning approach for PCOS prediction using CNN for feature extraction from ovary ultrasound images, combined with ensemble learning techniques, with VGGNet16 and </a:t>
                      </a:r>
                      <a:r>
                        <a:rPr lang="en-US" sz="1200" dirty="0" err="1"/>
                        <a:t>XGBoost</a:t>
                      </a:r>
                      <a:r>
                        <a:rPr lang="en-US" sz="1200" dirty="0"/>
                        <a:t> yielding the best performance.</a:t>
                      </a:r>
                      <a:endParaRPr lang="en-IN" sz="1200" dirty="0"/>
                    </a:p>
                  </a:txBody>
                  <a:tcPr anchor="ctr"/>
                </a:tc>
                <a:tc>
                  <a:txBody>
                    <a:bodyPr/>
                    <a:lstStyle/>
                    <a:p>
                      <a:pPr algn="ctr"/>
                      <a:r>
                        <a:rPr lang="en-US" sz="1200" dirty="0"/>
                        <a:t>“VGGNet16” model with meta-learner “</a:t>
                      </a:r>
                      <a:r>
                        <a:rPr lang="en-US" sz="1200" dirty="0" err="1"/>
                        <a:t>XGBoost</a:t>
                      </a:r>
                      <a:r>
                        <a:rPr lang="en-US" sz="1200" dirty="0"/>
                        <a:t>”</a:t>
                      </a:r>
                      <a:endParaRPr lang="en-IN" sz="1200" dirty="0"/>
                    </a:p>
                  </a:txBody>
                  <a:tcPr anchor="ctr"/>
                </a:tc>
                <a:tc>
                  <a:txBody>
                    <a:bodyPr/>
                    <a:lstStyle/>
                    <a:p>
                      <a:pPr algn="ctr"/>
                      <a:r>
                        <a:rPr lang="en-US" sz="1200" dirty="0"/>
                        <a:t>Accuracy of 99.89%</a:t>
                      </a:r>
                      <a:endParaRPr lang="en-IN" sz="1200" dirty="0"/>
                    </a:p>
                  </a:txBody>
                  <a:tcPr anchor="ctr"/>
                </a:tc>
                <a:extLst>
                  <a:ext uri="{0D108BD9-81ED-4DB2-BD59-A6C34878D82A}">
                    <a16:rowId xmlns:a16="http://schemas.microsoft.com/office/drawing/2014/main" val="643590792"/>
                  </a:ext>
                </a:extLst>
              </a:tr>
              <a:tr h="828731">
                <a:tc>
                  <a:txBody>
                    <a:bodyPr/>
                    <a:lstStyle/>
                    <a:p>
                      <a:pPr algn="ctr"/>
                      <a:r>
                        <a:rPr lang="en-IN" dirty="0">
                          <a:hlinkClick r:id="rId2" action="ppaction://hlinksldjump"/>
                        </a:rPr>
                        <a:t>[4]</a:t>
                      </a:r>
                      <a:endParaRPr lang="en-IN" dirty="0"/>
                    </a:p>
                  </a:txBody>
                  <a:tcPr anchor="ctr"/>
                </a:tc>
                <a:tc>
                  <a:txBody>
                    <a:bodyPr/>
                    <a:lstStyle/>
                    <a:p>
                      <a:pPr algn="ctr"/>
                      <a:r>
                        <a:rPr lang="en-US" sz="1200" dirty="0"/>
                        <a:t>The deep learning associated Generated Adversarial Networks (GAN) has presenting remarkable outcomes on image segmentation. In this study, the authors have presented a systematic review analysis on recent publications of GAN models and their applications.</a:t>
                      </a:r>
                      <a:endParaRPr lang="en-IN" sz="1200" dirty="0"/>
                    </a:p>
                  </a:txBody>
                  <a:tcPr anchor="ctr"/>
                </a:tc>
                <a:tc>
                  <a:txBody>
                    <a:bodyPr/>
                    <a:lstStyle/>
                    <a:p>
                      <a:pPr algn="ctr"/>
                      <a:r>
                        <a:rPr lang="en-IN" sz="1200" dirty="0"/>
                        <a:t>GAN</a:t>
                      </a:r>
                    </a:p>
                  </a:txBody>
                  <a:tcPr anchor="ctr"/>
                </a:tc>
                <a:tc>
                  <a:txBody>
                    <a:bodyPr/>
                    <a:lstStyle/>
                    <a:p>
                      <a:pPr algn="ctr"/>
                      <a:r>
                        <a:rPr lang="en-US" sz="1200"/>
                        <a:t>GAN models integrated with deep learning enable high-resolution ultrasound image generation, facilitate lesion classification with minimal data, and accelerate 3D image analysis through optical clearing techniques.</a:t>
                      </a:r>
                      <a:endParaRPr lang="en-IN" sz="1200" dirty="0"/>
                    </a:p>
                  </a:txBody>
                  <a:tcPr anchor="ctr"/>
                </a:tc>
                <a:extLst>
                  <a:ext uri="{0D108BD9-81ED-4DB2-BD59-A6C34878D82A}">
                    <a16:rowId xmlns:a16="http://schemas.microsoft.com/office/drawing/2014/main" val="1363375571"/>
                  </a:ext>
                </a:extLst>
              </a:tr>
              <a:tr h="828731">
                <a:tc>
                  <a:txBody>
                    <a:bodyPr/>
                    <a:lstStyle/>
                    <a:p>
                      <a:pPr algn="ctr"/>
                      <a:r>
                        <a:rPr lang="en-IN" dirty="0">
                          <a:hlinkClick r:id="rId2" action="ppaction://hlinksldjump"/>
                        </a:rPr>
                        <a:t>[5]</a:t>
                      </a:r>
                      <a:endParaRPr lang="en-IN" dirty="0"/>
                    </a:p>
                  </a:txBody>
                  <a:tcPr anchor="ctr"/>
                </a:tc>
                <a:tc>
                  <a:txBody>
                    <a:bodyPr/>
                    <a:lstStyle/>
                    <a:p>
                      <a:pPr algn="ctr"/>
                      <a:r>
                        <a:rPr lang="en-IN" sz="1200" dirty="0"/>
                        <a:t>The paper presents CNN-based algorithms developed in Python for classifying ovarian cysts filled with blood or fluid using ultrasound images, leveraging CNN-based image processing for feature extraction and classification, using an independent dataset related to PCOS for evaluation.</a:t>
                      </a:r>
                    </a:p>
                  </a:txBody>
                  <a:tcPr anchor="ctr"/>
                </a:tc>
                <a:tc>
                  <a:txBody>
                    <a:bodyPr/>
                    <a:lstStyle/>
                    <a:p>
                      <a:pPr algn="ctr"/>
                      <a:r>
                        <a:rPr lang="en-IN" sz="1200" dirty="0"/>
                        <a:t>CNN</a:t>
                      </a:r>
                    </a:p>
                  </a:txBody>
                  <a:tcPr anchor="ctr"/>
                </a:tc>
                <a:tc>
                  <a:txBody>
                    <a:bodyPr/>
                    <a:lstStyle/>
                    <a:p>
                      <a:pPr algn="ctr"/>
                      <a:r>
                        <a:rPr lang="en-US" sz="1200" dirty="0"/>
                        <a:t>The test dataset is used for performing the feature extraction process and the results are met with 85% accuracy using performance factors</a:t>
                      </a:r>
                      <a:endParaRPr lang="en-IN" sz="1200" dirty="0"/>
                    </a:p>
                  </a:txBody>
                  <a:tcPr anchor="ct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13179</TotalTime>
  <Words>2007</Words>
  <Application>Microsoft Office PowerPoint</Application>
  <PresentationFormat>Widescreen</PresentationFormat>
  <Paragraphs>135</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612</cp:revision>
  <dcterms:created xsi:type="dcterms:W3CDTF">2021-05-06T09:42:21Z</dcterms:created>
  <dcterms:modified xsi:type="dcterms:W3CDTF">2024-04-11T14:16:38Z</dcterms:modified>
</cp:coreProperties>
</file>