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640" r:id="rId2"/>
    <p:sldId id="3694" r:id="rId3"/>
    <p:sldId id="3697" r:id="rId4"/>
    <p:sldId id="3708" r:id="rId5"/>
    <p:sldId id="3707" r:id="rId6"/>
    <p:sldId id="3700" r:id="rId7"/>
    <p:sldId id="3712" r:id="rId8"/>
    <p:sldId id="3713" r:id="rId9"/>
    <p:sldId id="3711" r:id="rId10"/>
    <p:sldId id="3701" r:id="rId11"/>
    <p:sldId id="3702" r:id="rId12"/>
    <p:sldId id="3710" r:id="rId13"/>
    <p:sldId id="3709" r:id="rId14"/>
    <p:sldId id="3706" r:id="rId15"/>
    <p:sldId id="364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EFC"/>
    <a:srgbClr val="AE36FF"/>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13" autoAdjust="0"/>
    <p:restoredTop sz="96327"/>
  </p:normalViewPr>
  <p:slideViewPr>
    <p:cSldViewPr snapToGrid="0" snapToObjects="1">
      <p:cViewPr varScale="1">
        <p:scale>
          <a:sx n="82" d="100"/>
          <a:sy n="82" d="100"/>
        </p:scale>
        <p:origin x="562"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2/21/2024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2/21/2024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2/21/2024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haru-2718/PCause/tree/main/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Minor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err="1"/>
              <a:t>PCause</a:t>
            </a:r>
            <a:r>
              <a:rPr lang="en-IN" sz="3200" dirty="0"/>
              <a:t>: </a:t>
            </a:r>
            <a:r>
              <a:rPr lang="en-US" sz="3200" dirty="0"/>
              <a:t>PCOS detection system based on deep learning model using ultrasound images</a:t>
            </a:r>
            <a:r>
              <a:rPr lang="en-IN" sz="3200" dirty="0"/>
              <a:t> </a:t>
            </a:r>
          </a:p>
        </p:txBody>
      </p:sp>
      <p:sp>
        <p:nvSpPr>
          <p:cNvPr id="6" name="TextBox 5"/>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a:t>
            </a:r>
            <a:r>
              <a:rPr lang="en-IN" dirty="0" err="1"/>
              <a:t>Lakshay</a:t>
            </a:r>
            <a:r>
              <a:rPr lang="en-IN" dirty="0"/>
              <a:t> Agarwal</a:t>
            </a:r>
          </a:p>
        </p:txBody>
      </p:sp>
      <p:sp>
        <p:nvSpPr>
          <p:cNvPr id="9" name="TextBox 8"/>
          <p:cNvSpPr txBox="1"/>
          <p:nvPr/>
        </p:nvSpPr>
        <p:spPr>
          <a:xfrm>
            <a:off x="8882743" y="5141573"/>
            <a:ext cx="2717074" cy="646331"/>
          </a:xfrm>
          <a:prstGeom prst="rect">
            <a:avLst/>
          </a:prstGeom>
          <a:noFill/>
        </p:spPr>
        <p:txBody>
          <a:bodyPr wrap="square" rtlCol="0">
            <a:spAutoFit/>
          </a:bodyPr>
          <a:lstStyle/>
          <a:p>
            <a:r>
              <a:rPr lang="en-IN" dirty="0"/>
              <a:t>Mentored By:</a:t>
            </a:r>
          </a:p>
          <a:p>
            <a:r>
              <a:rPr lang="en-IN" dirty="0"/>
              <a:t>Ms. Sugandha Sharma</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447869" y="1064470"/>
            <a:ext cx="10524287" cy="4278094"/>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p>
          <a:p>
            <a:r>
              <a:rPr lang="en-US" dirty="0">
                <a:latin typeface="Arial" panose="020B0604020202020204" pitchFamily="34" charset="0"/>
                <a:cs typeface="Arial" panose="020B0604020202020204" pitchFamily="34" charset="0"/>
              </a:rPr>
              <a:t>The primary goal of this project can be categorized into the following points: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Feature Extraction from Image Dataset:</a:t>
            </a:r>
            <a:r>
              <a:rPr lang="en-US" dirty="0">
                <a:latin typeface="Arial" panose="020B0604020202020204" pitchFamily="34" charset="0"/>
                <a:cs typeface="Arial" panose="020B0604020202020204" pitchFamily="34" charset="0"/>
              </a:rPr>
              <a:t> Utilize image processing techniques to identify and extract relevant features from the image dataset. This aims to enhance the model's accuracy and adaptability to variations in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Augmentation for Model Training: </a:t>
            </a:r>
            <a:r>
              <a:rPr lang="en-US" dirty="0">
                <a:latin typeface="Arial" panose="020B0604020202020204" pitchFamily="34" charset="0"/>
                <a:cs typeface="Arial" panose="020B0604020202020204" pitchFamily="34" charset="0"/>
              </a:rPr>
              <a:t>Implement data augmentation strategies to expand the training dataset. This step is crucial for enhancing the model's generalization and performance by exposing it to a diverse set of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Conduct Comparative Analysis of Deep Learning Models: </a:t>
            </a:r>
            <a:r>
              <a:rPr lang="en-US" dirty="0">
                <a:latin typeface="Arial" panose="020B0604020202020204" pitchFamily="34" charset="0"/>
                <a:cs typeface="Arial" panose="020B0604020202020204" pitchFamily="34" charset="0"/>
              </a:rPr>
              <a:t>Perform a comprehensive comparative analysis of various deep learning models. Evaluate their performance based on the accuracy of the results they produce. This analysis will provide insights into the effectiveness of different models under specific conditions.</a:t>
            </a:r>
          </a:p>
        </p:txBody>
      </p:sp>
    </p:spTree>
    <p:extLst>
      <p:ext uri="{BB962C8B-B14F-4D97-AF65-F5344CB8AC3E}">
        <p14:creationId xmlns:p14="http://schemas.microsoft.com/office/powerpoint/2010/main" val="2314005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1161801" y="41343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6" name="Google Shape;77;p12">
            <a:extLst>
              <a:ext uri="{FF2B5EF4-FFF2-40B4-BE49-F238E27FC236}">
                <a16:creationId xmlns:a16="http://schemas.microsoft.com/office/drawing/2014/main" id="{70EE6671-7930-6242-0410-33B9F909C830}"/>
              </a:ext>
            </a:extLst>
          </p:cNvPr>
          <p:cNvSpPr txBox="1"/>
          <p:nvPr/>
        </p:nvSpPr>
        <p:spPr>
          <a:xfrm>
            <a:off x="1161801" y="1226823"/>
            <a:ext cx="9900900" cy="16932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7" name="Google Shape;78;p12">
            <a:extLst>
              <a:ext uri="{FF2B5EF4-FFF2-40B4-BE49-F238E27FC236}">
                <a16:creationId xmlns:a16="http://schemas.microsoft.com/office/drawing/2014/main" id="{8213FCF7-EDB4-2E99-6878-F20B110FE620}"/>
              </a:ext>
            </a:extLst>
          </p:cNvPr>
          <p:cNvPicPr preferRelativeResize="0"/>
          <p:nvPr/>
        </p:nvPicPr>
        <p:blipFill rotWithShape="1">
          <a:blip r:embed="rId2">
            <a:alphaModFix/>
          </a:blip>
          <a:srcRect/>
          <a:stretch/>
        </p:blipFill>
        <p:spPr>
          <a:xfrm>
            <a:off x="3323784" y="295630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B9226-EA82-DAC5-0537-DEC59E9858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861E49-9AED-1F02-AFBE-26F70FF2BADB}"/>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410637A-0648-6527-5E21-094D68CE896C}"/>
              </a:ext>
            </a:extLst>
          </p:cNvPr>
          <p:cNvSpPr txBox="1"/>
          <p:nvPr/>
        </p:nvSpPr>
        <p:spPr>
          <a:xfrm>
            <a:off x="399350" y="915180"/>
            <a:ext cx="9901002" cy="12926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Steps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4815895-AA28-40D1-0A6D-2B9906AC3AD0}"/>
              </a:ext>
            </a:extLst>
          </p:cNvPr>
          <p:cNvPicPr>
            <a:picLocks noChangeAspect="1"/>
          </p:cNvPicPr>
          <p:nvPr/>
        </p:nvPicPr>
        <p:blipFill>
          <a:blip r:embed="rId2"/>
          <a:stretch>
            <a:fillRect/>
          </a:stretch>
        </p:blipFill>
        <p:spPr>
          <a:xfrm>
            <a:off x="2668555" y="833401"/>
            <a:ext cx="7697112" cy="5636624"/>
          </a:xfrm>
          <a:prstGeom prst="rect">
            <a:avLst/>
          </a:prstGeom>
        </p:spPr>
      </p:pic>
    </p:spTree>
    <p:extLst>
      <p:ext uri="{BB962C8B-B14F-4D97-AF65-F5344CB8AC3E}">
        <p14:creationId xmlns:p14="http://schemas.microsoft.com/office/powerpoint/2010/main" val="4013890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27784-001D-BE4F-2AC9-1C5455C47CE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953562D-D320-E0CD-0E34-C762FB705837}"/>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4C134E7-BA5A-56D5-9E16-460CAB2DD59E}"/>
              </a:ext>
            </a:extLst>
          </p:cNvPr>
          <p:cNvSpPr txBox="1"/>
          <p:nvPr/>
        </p:nvSpPr>
        <p:spPr>
          <a:xfrm>
            <a:off x="381820" y="833401"/>
            <a:ext cx="9901002" cy="113877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Timeline</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0096D11-9DA6-5D9E-1F65-12089B1E7500}"/>
              </a:ext>
            </a:extLst>
          </p:cNvPr>
          <p:cNvPicPr>
            <a:picLocks noChangeAspect="1"/>
          </p:cNvPicPr>
          <p:nvPr/>
        </p:nvPicPr>
        <p:blipFill>
          <a:blip r:embed="rId2"/>
          <a:stretch>
            <a:fillRect/>
          </a:stretch>
        </p:blipFill>
        <p:spPr>
          <a:xfrm>
            <a:off x="1909178" y="1141261"/>
            <a:ext cx="8373644" cy="5468113"/>
          </a:xfrm>
          <a:prstGeom prst="rect">
            <a:avLst/>
          </a:prstGeom>
        </p:spPr>
      </p:pic>
    </p:spTree>
    <p:extLst>
      <p:ext uri="{BB962C8B-B14F-4D97-AF65-F5344CB8AC3E}">
        <p14:creationId xmlns:p14="http://schemas.microsoft.com/office/powerpoint/2010/main" val="3501557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986093"/>
            <a:ext cx="9901002" cy="98488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List of cited papers</a:t>
            </a: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3139321"/>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Introduction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Literature Review</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30094"/>
            <a:ext cx="11514620" cy="5324535"/>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Image processing:  </a:t>
            </a:r>
            <a:r>
              <a:rPr lang="en-US" sz="2000" dirty="0">
                <a:latin typeface="Arial" panose="020B0604020202020204" pitchFamily="34" charset="0"/>
                <a:cs typeface="Arial" panose="020B0604020202020204" pitchFamily="34" charset="0"/>
              </a:rPr>
              <a:t>To enhance and extract relevant information from the collected data. Principal Component Analysis (PCA) is subsequently utilized to select essential features, streamlining the representation of the dataset .To augment the dataset and introduce diversity, the innovative approach of applying Generative Adversarial Networks (GAN) comes into play. GANs generate synthetic data by learning the underlying patterns from the selected features, thereby contributing to the enrichment and expansion of the dataset for subsequent analysis and modelling.</a:t>
            </a:r>
          </a:p>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Deep learning:</a:t>
            </a:r>
            <a:r>
              <a:rPr lang="en-US" sz="2000" dirty="0">
                <a:latin typeface="Arial" panose="020B0604020202020204" pitchFamily="34" charset="0"/>
                <a:cs typeface="Arial" panose="020B0604020202020204" pitchFamily="34" charset="0"/>
              </a:rPr>
              <a:t>  Deep learning methodologies like convolutional neural network (CNN) architectures, VGG-16, VGG-19, RESNET-50, and ALEXNET, are used for the detection of PCOS from the dataset provided to these models.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FB293-4120-9AB1-43CD-2F8BED6CEE6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FF5D0B9-5F95-3A40-2EB6-9210E165400B}"/>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9E305CC-FA56-5C3D-5DD5-13AEAAE5F75E}"/>
              </a:ext>
            </a:extLst>
          </p:cNvPr>
          <p:cNvSpPr txBox="1"/>
          <p:nvPr/>
        </p:nvSpPr>
        <p:spPr>
          <a:xfrm>
            <a:off x="325927" y="829692"/>
            <a:ext cx="11592354" cy="54476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Motivation:</a:t>
            </a:r>
          </a:p>
          <a:p>
            <a:r>
              <a:rPr lang="en-US" dirty="0">
                <a:latin typeface="Arial" panose="020B0604020202020204" pitchFamily="34" charset="0"/>
                <a:cs typeface="Arial" panose="020B0604020202020204" pitchFamily="34" charset="0"/>
              </a:rPr>
              <a:t>The motivation behind this project stems from the aspiration to revolutionize PCOS diagnosis by using technologies of deep learning and image processing. By developing an automated PCOS detection system, we aim to enhance the accuracy and speed of diagnosis, and facilitating early intervention. Improved diagnostic capabilities not only empower healthcare professionals but also contribute to the overall well-being of women affected by PCOS, addressing a significant gap in current healthcare practices. Ultimately, our project seeks to make a meaningful impact on public health by advancing the early detection of PCOS, thereby improving the quality of life for affected women.</a:t>
            </a:r>
          </a:p>
          <a:p>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Problem Statement:</a:t>
            </a:r>
          </a:p>
          <a:p>
            <a:r>
              <a:rPr lang="en-US" dirty="0">
                <a:latin typeface="Arial" panose="020B0604020202020204" pitchFamily="34" charset="0"/>
                <a:cs typeface="Arial" panose="020B0604020202020204" pitchFamily="34" charset="0"/>
              </a:rPr>
              <a:t>Polycystic Ovary Syndrome (PCOS) is a common hormonal disorder affecting women of reproductive age. Early detection and accurate diagnosis of PCOS are crucial for effective management and prevention of associated complications. However, existing diagnostic methods often rely on manual assessments and subjective criteria, leading to potential misdiagnosis or delayed intervention. The lack of a standardized and efficient diagnostic approach poses a significant challenge in providing timely and personalized healthcare for individuals with PCOS. Therefore, there is a pressing need for the development of an automated and accurate PCOS detection system that leverages advanced technologies, such as machine learning and image processing, to enhance early diagnosis, streamline treatment planning, and improve overall healthcare outcomes for individuals affected by PCOS.</a:t>
            </a:r>
          </a:p>
        </p:txBody>
      </p:sp>
    </p:spTree>
    <p:extLst>
      <p:ext uri="{BB962C8B-B14F-4D97-AF65-F5344CB8AC3E}">
        <p14:creationId xmlns:p14="http://schemas.microsoft.com/office/powerpoint/2010/main" val="12506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71F74-ECE5-11DD-880D-8A129FC314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74577BE-9D60-4524-FDB2-8EB7DE70E8FA}"/>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284F2EC-95B3-15BC-33A7-E72B882754FE}"/>
              </a:ext>
            </a:extLst>
          </p:cNvPr>
          <p:cNvSpPr txBox="1"/>
          <p:nvPr/>
        </p:nvSpPr>
        <p:spPr>
          <a:xfrm>
            <a:off x="397483" y="807275"/>
            <a:ext cx="11321766" cy="569386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a:t>
            </a:r>
          </a:p>
          <a:p>
            <a:r>
              <a:rPr lang="en-IN"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he </a:t>
            </a:r>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can be highly beneficial in the healthcare sector for addressing PCOS which is a common endocrine disorder affecting women of reproductive age, characterized by hormonal imbalances, irregular menstrual cycles, and the presence of cysts on the ovaries.</a:t>
            </a:r>
            <a:r>
              <a:rPr lang="en-IN"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could be applied to the field of PCOS:</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Early Detection and Diagnosis: The model can analyze a wide range of patient data and by processing this information, it can assist healthcare professionals in early detection and accurate diagnosis of PCOS.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Later the model can be used for:</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Personalized Treatment Plans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Research and Development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Patient Education and Support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Dataset and input format:</a:t>
            </a:r>
          </a:p>
          <a:p>
            <a:r>
              <a:rPr lang="en-US" dirty="0">
                <a:solidFill>
                  <a:srgbClr val="4AAEFC"/>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Dataset</a:t>
            </a:r>
            <a:endParaRPr lang="en-US" dirty="0">
              <a:solidFill>
                <a:srgbClr val="4AAEFC"/>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image dataset is in .jpg format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33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234487" y="1278485"/>
            <a:ext cx="11056775" cy="53245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In [1], Principal Component Analysis (PCA) as a pivotal tool for enhancing image classification in computer vision. PCA efficiently reduces the dimensionality of high-dimensional datasets, improving interpretability and visualization. The integration of PCA with convolutional neural networks (CNNs) demonstrates its role in optimizing computational efficiency and accuracy in classifying diverse datasets. Overall, PCA emerges as a crucial technique, simplifying complex data representations and contributing to the advancement of image classification methodologies in artificial intelligence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Generative Adversarial Networks (GANs) [2] in image processing, emphasizing their role in generating realistic images through adversarial training. One of the impactful applications of Generative Adversarial Networks (GANs) in medical imaging, specifically in enhancing ultrasound image resolution. GANs integrated with deep learning models facilitate end-to-end encoding and decoding processes, enabling the generation of high-resolution images from routinely captured prostate ultrasound scans. Moreover, GANs are useful in creating different types of abnormalities in medical images, even when there are only a few examples available for each abnormality. The incorporation of deep convolutional GANs further enables the transformation of 2D images into 3D, expediting the analysis of medical images.</a:t>
            </a:r>
          </a:p>
        </p:txBody>
      </p:sp>
      <p:sp>
        <p:nvSpPr>
          <p:cNvPr id="4" name="TextBox 3">
            <a:extLst>
              <a:ext uri="{FF2B5EF4-FFF2-40B4-BE49-F238E27FC236}">
                <a16:creationId xmlns:a16="http://schemas.microsoft.com/office/drawing/2014/main" id="{CE493412-7885-790A-0754-EDA71876BFAE}"/>
              </a:ext>
            </a:extLst>
          </p:cNvPr>
          <p:cNvSpPr txBox="1"/>
          <p:nvPr/>
        </p:nvSpPr>
        <p:spPr>
          <a:xfrm>
            <a:off x="234487" y="861393"/>
            <a:ext cx="2005677" cy="646331"/>
          </a:xfrm>
          <a:prstGeom prst="rect">
            <a:avLst/>
          </a:prstGeom>
          <a:noFill/>
        </p:spPr>
        <p:txBody>
          <a:bodyPr wrap="none" rtlCol="0">
            <a:spAutoFit/>
          </a:bodyPr>
          <a:lstStyle/>
          <a:p>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Cite Related work</a:t>
            </a:r>
            <a:endParaRPr lang="en-US" sz="1800" dirty="0">
              <a:solidFill>
                <a:srgbClr val="FF0000"/>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507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40852-6EFE-9EFE-0CA1-B01C824AD5F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9A29F6A-664C-8BE7-8FFA-5C9CFDBF3288}"/>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421CEBDF-9FAC-7BC0-6E8F-FDD5C6CBF347}"/>
              </a:ext>
            </a:extLst>
          </p:cNvPr>
          <p:cNvSpPr txBox="1"/>
          <p:nvPr/>
        </p:nvSpPr>
        <p:spPr>
          <a:xfrm>
            <a:off x="234487" y="992022"/>
            <a:ext cx="11056775" cy="53245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Research paper [3] proposes a pioneering approach for Polycystic Ovary Syndrome (PCOS) detection using a hybrid method that combines deep learning and traditional machine learning techniques. The study utilizes transfer learning with a pre-trained VGG16 model for feature extraction from ultrasound images. Compared to existing methods, the proposed approach achieves a remarkable accuracy in PCOS detection with efficient execution. While the method shows certain limitations that include a small dataset and challenges in explaining the model's decisions. The main aim of this research is to address such health issues and explore applications in detecting other clinical disorders.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Using Convolutional Neural Networks (CNN) as an image classifier, utilizing feature extraction [4] methods to effectively detect ovarian cysts in ultrasound images. The algorithm is trained on a dataset, using input ultrasound images as training data. It classifies test data within the dataset to determine if the ovary is affected, providing critical information on parameters such as area, solidity, extent, and perimeter affected by the cysts. This approach enhances diagnostic capabilities, showcasing the potential of CNNs in medical image analysis for precise identification and characterization of ovarian abnormalities, particularly in the context of disorders like Polycystic Ovary Syndrome (PCOS).</a:t>
            </a:r>
          </a:p>
        </p:txBody>
      </p:sp>
    </p:spTree>
    <p:extLst>
      <p:ext uri="{BB962C8B-B14F-4D97-AF65-F5344CB8AC3E}">
        <p14:creationId xmlns:p14="http://schemas.microsoft.com/office/powerpoint/2010/main" val="70152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AC5F1411-EFBD-DBD3-22E2-9F49AD30672D}"/>
              </a:ext>
            </a:extLst>
          </p:cNvPr>
          <p:cNvSpPr txBox="1"/>
          <p:nvPr/>
        </p:nvSpPr>
        <p:spPr>
          <a:xfrm>
            <a:off x="234487" y="1048005"/>
            <a:ext cx="11056775" cy="25545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The research [5] underscores the potential of advanced deep learning models, including </a:t>
            </a:r>
            <a:r>
              <a:rPr lang="en-US" sz="2000" dirty="0" err="1">
                <a:latin typeface="Arial" panose="020B0604020202020204" pitchFamily="34" charset="0"/>
                <a:cs typeface="Arial" panose="020B0604020202020204" pitchFamily="34" charset="0"/>
              </a:rPr>
              <a:t>Alexnet</a:t>
            </a:r>
            <a:r>
              <a:rPr lang="en-US" sz="2000" dirty="0">
                <a:latin typeface="Arial" panose="020B0604020202020204" pitchFamily="34" charset="0"/>
                <a:cs typeface="Arial" panose="020B0604020202020204" pitchFamily="34" charset="0"/>
              </a:rPr>
              <a:t>, Inception V3, Resnet50, and VGG16, in enhancing the accuracy of Polycystic Ovary Syndrome (PCOS) diagnosis from ultrasound images. The utilization of transfer learning techniques, particularly in the medical field, showcases the effectiveness of pre-trained models in image analysis. Additionally, feature selection, image pre-processing, and evaluation metrics like precision, recall, sensitivity, specificity, and F1 score play crucial roles in fine-tuning and evaluating the models. This research contributes significantly to advancing automated PCOS diagnosis, offering potential benefits for timely and accurate medical interventions.</a:t>
            </a:r>
          </a:p>
        </p:txBody>
      </p:sp>
    </p:spTree>
    <p:extLst>
      <p:ext uri="{BB962C8B-B14F-4D97-AF65-F5344CB8AC3E}">
        <p14:creationId xmlns:p14="http://schemas.microsoft.com/office/powerpoint/2010/main" val="169299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5F2D5-A1A0-C04A-E20D-354EE5E444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2E6EDD8-F7B5-B0FE-2C63-56322DCF7E05}"/>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D32FC0C4-BD61-A3B9-3516-8304C9AE43C8}"/>
              </a:ext>
            </a:extLst>
          </p:cNvPr>
          <p:cNvSpPr txBox="1"/>
          <p:nvPr/>
        </p:nvSpPr>
        <p:spPr>
          <a:xfrm>
            <a:off x="302312" y="955468"/>
            <a:ext cx="990100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SWOT analysis</a:t>
            </a:r>
          </a:p>
        </p:txBody>
      </p:sp>
      <p:pic>
        <p:nvPicPr>
          <p:cNvPr id="5" name="Picture 4">
            <a:extLst>
              <a:ext uri="{FF2B5EF4-FFF2-40B4-BE49-F238E27FC236}">
                <a16:creationId xmlns:a16="http://schemas.microsoft.com/office/drawing/2014/main" id="{BDB1F667-6A4F-A1C8-1DCC-72740AF41013}"/>
              </a:ext>
            </a:extLst>
          </p:cNvPr>
          <p:cNvPicPr>
            <a:picLocks noChangeAspect="1"/>
          </p:cNvPicPr>
          <p:nvPr/>
        </p:nvPicPr>
        <p:blipFill>
          <a:blip r:embed="rId2"/>
          <a:stretch>
            <a:fillRect/>
          </a:stretch>
        </p:blipFill>
        <p:spPr>
          <a:xfrm>
            <a:off x="2554229" y="1477645"/>
            <a:ext cx="7344800" cy="496321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863450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12578</TotalTime>
  <Words>1317</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Charu Gupta</cp:lastModifiedBy>
  <cp:revision>588</cp:revision>
  <dcterms:created xsi:type="dcterms:W3CDTF">2021-05-06T09:42:21Z</dcterms:created>
  <dcterms:modified xsi:type="dcterms:W3CDTF">2024-02-21T07:08:07Z</dcterms:modified>
</cp:coreProperties>
</file>