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3640" r:id="rId2"/>
    <p:sldId id="3694" r:id="rId3"/>
    <p:sldId id="3697" r:id="rId4"/>
    <p:sldId id="3708" r:id="rId5"/>
    <p:sldId id="3707" r:id="rId6"/>
    <p:sldId id="3700" r:id="rId7"/>
    <p:sldId id="3712" r:id="rId8"/>
    <p:sldId id="3713" r:id="rId9"/>
    <p:sldId id="3716" r:id="rId10"/>
    <p:sldId id="3711" r:id="rId11"/>
    <p:sldId id="3701" r:id="rId12"/>
    <p:sldId id="3702" r:id="rId13"/>
    <p:sldId id="3710" r:id="rId14"/>
    <p:sldId id="3709" r:id="rId15"/>
    <p:sldId id="3714" r:id="rId16"/>
    <p:sldId id="3715" r:id="rId17"/>
    <p:sldId id="3718" r:id="rId18"/>
    <p:sldId id="3717" r:id="rId19"/>
    <p:sldId id="3719" r:id="rId20"/>
    <p:sldId id="3706" r:id="rId21"/>
    <p:sldId id="364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EFC"/>
    <a:srgbClr val="AE36FF"/>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4" autoAdjust="0"/>
    <p:restoredTop sz="96327"/>
  </p:normalViewPr>
  <p:slideViewPr>
    <p:cSldViewPr snapToGrid="0" snapToObjects="1">
      <p:cViewPr varScale="1">
        <p:scale>
          <a:sx n="85" d="100"/>
          <a:sy n="85" d="100"/>
        </p:scale>
        <p:origin x="893" y="6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3/30/2024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3/30/2024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3/30/2024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docs.google.com/document/d/1letWWf5ZbIosAZEp9C_5t3UGVAEEKE2uLupOGRpnBRc/edit?usp=shar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eeexplore.ieee.org/document/10085400" TargetMode="External"/><Relationship Id="rId2" Type="http://schemas.openxmlformats.org/officeDocument/2006/relationships/hyperlink" Target="https://ieeexplore.ieee.org/stampPDF/getPDF.jsp?tp=&amp;arnumber=10180847&amp;ref=aHR0cHM6Ly9pZWVleHBsb3JlLmllZWUub3JnL2RvY3VtZW50LzEwMTgwODQ3&amp;tag=1" TargetMode="External"/><Relationship Id="rId1" Type="http://schemas.openxmlformats.org/officeDocument/2006/relationships/slideLayout" Target="../slideLayouts/slideLayout2.xml"/><Relationship Id="rId6" Type="http://schemas.openxmlformats.org/officeDocument/2006/relationships/hyperlink" Target="https://iopscience.iop.org/article/10.1088/1757-899X/1070/1/012062/pdf" TargetMode="External"/><Relationship Id="rId5" Type="http://schemas.openxmlformats.org/officeDocument/2006/relationships/hyperlink" Target="https://www.researchgate.net/publication/348837975_Generative_adversarial_network_An_overview_of_theory_and_applications" TargetMode="External"/><Relationship Id="rId4" Type="http://schemas.openxmlformats.org/officeDocument/2006/relationships/hyperlink" Target="https://www.ncbi.nlm.nih.gov/pmc/articles/PMC9556522/"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haru-2718/PCause/tree/main/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756262" y="1532487"/>
            <a:ext cx="6701245" cy="923330"/>
          </a:xfrm>
          <a:prstGeom prst="rect">
            <a:avLst/>
          </a:prstGeom>
          <a:noFill/>
        </p:spPr>
        <p:txBody>
          <a:bodyPr wrap="square" rtlCol="0">
            <a:spAutoFit/>
          </a:bodyPr>
          <a:lstStyle/>
          <a:p>
            <a:pPr algn="ctr"/>
            <a:r>
              <a:rPr lang="en-IN" sz="5400" dirty="0"/>
              <a:t>Minor Project</a:t>
            </a:r>
          </a:p>
        </p:txBody>
      </p:sp>
      <p:sp>
        <p:nvSpPr>
          <p:cNvPr id="4" name="TextBox 3"/>
          <p:cNvSpPr txBox="1"/>
          <p:nvPr/>
        </p:nvSpPr>
        <p:spPr>
          <a:xfrm>
            <a:off x="1180999" y="2560320"/>
            <a:ext cx="9948555" cy="1077218"/>
          </a:xfrm>
          <a:prstGeom prst="rect">
            <a:avLst/>
          </a:prstGeom>
          <a:noFill/>
        </p:spPr>
        <p:txBody>
          <a:bodyPr wrap="square" rtlCol="0">
            <a:spAutoFit/>
          </a:bodyPr>
          <a:lstStyle/>
          <a:p>
            <a:pPr algn="ctr"/>
            <a:r>
              <a:rPr lang="en-IN" sz="3200" b="1" dirty="0"/>
              <a:t>PCause</a:t>
            </a:r>
            <a:r>
              <a:rPr lang="en-IN" sz="3200" dirty="0"/>
              <a:t>: </a:t>
            </a:r>
            <a:r>
              <a:rPr lang="en-US" sz="3200" dirty="0"/>
              <a:t>PCOS detection system based on deep learning model using ultrasound images</a:t>
            </a:r>
            <a:r>
              <a:rPr lang="en-IN" sz="3200" dirty="0"/>
              <a:t> </a:t>
            </a:r>
          </a:p>
        </p:txBody>
      </p:sp>
      <p:sp>
        <p:nvSpPr>
          <p:cNvPr id="6" name="TextBox 5"/>
          <p:cNvSpPr txBox="1"/>
          <p:nvPr/>
        </p:nvSpPr>
        <p:spPr>
          <a:xfrm>
            <a:off x="304829" y="5003074"/>
            <a:ext cx="3174275" cy="923330"/>
          </a:xfrm>
          <a:prstGeom prst="rect">
            <a:avLst/>
          </a:prstGeom>
          <a:noFill/>
        </p:spPr>
        <p:txBody>
          <a:bodyPr wrap="square" rtlCol="0">
            <a:spAutoFit/>
          </a:bodyPr>
          <a:lstStyle/>
          <a:p>
            <a:r>
              <a:rPr lang="en-IN" dirty="0"/>
              <a:t>Presented by:</a:t>
            </a:r>
          </a:p>
          <a:p>
            <a:r>
              <a:rPr lang="en-IN" dirty="0"/>
              <a:t>R2142210244- Charu Gupta</a:t>
            </a:r>
          </a:p>
          <a:p>
            <a:r>
              <a:rPr lang="en-IN" dirty="0"/>
              <a:t>R2142210448- Lakshay Agarwal</a:t>
            </a:r>
          </a:p>
        </p:txBody>
      </p:sp>
      <p:sp>
        <p:nvSpPr>
          <p:cNvPr id="9" name="TextBox 8"/>
          <p:cNvSpPr txBox="1"/>
          <p:nvPr/>
        </p:nvSpPr>
        <p:spPr>
          <a:xfrm>
            <a:off x="8882743" y="5141573"/>
            <a:ext cx="2717074" cy="646331"/>
          </a:xfrm>
          <a:prstGeom prst="rect">
            <a:avLst/>
          </a:prstGeom>
          <a:noFill/>
        </p:spPr>
        <p:txBody>
          <a:bodyPr wrap="square" rtlCol="0">
            <a:spAutoFit/>
          </a:bodyPr>
          <a:lstStyle/>
          <a:p>
            <a:r>
              <a:rPr lang="en-IN" dirty="0"/>
              <a:t>Mentored By:</a:t>
            </a:r>
          </a:p>
          <a:p>
            <a:r>
              <a:rPr lang="en-IN" dirty="0"/>
              <a:t>Ms. Sugandha Sharma</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5F2D5-A1A0-C04A-E20D-354EE5E444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2E6EDD8-F7B5-B0FE-2C63-56322DCF7E05}"/>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D32FC0C4-BD61-A3B9-3516-8304C9AE43C8}"/>
              </a:ext>
            </a:extLst>
          </p:cNvPr>
          <p:cNvSpPr txBox="1"/>
          <p:nvPr/>
        </p:nvSpPr>
        <p:spPr>
          <a:xfrm>
            <a:off x="302312" y="955468"/>
            <a:ext cx="990100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SWOT analysis</a:t>
            </a:r>
          </a:p>
        </p:txBody>
      </p:sp>
      <p:pic>
        <p:nvPicPr>
          <p:cNvPr id="5" name="Picture 4">
            <a:extLst>
              <a:ext uri="{FF2B5EF4-FFF2-40B4-BE49-F238E27FC236}">
                <a16:creationId xmlns:a16="http://schemas.microsoft.com/office/drawing/2014/main" id="{BDB1F667-6A4F-A1C8-1DCC-72740AF41013}"/>
              </a:ext>
            </a:extLst>
          </p:cNvPr>
          <p:cNvPicPr>
            <a:picLocks noChangeAspect="1"/>
          </p:cNvPicPr>
          <p:nvPr/>
        </p:nvPicPr>
        <p:blipFill>
          <a:blip r:embed="rId2"/>
          <a:stretch>
            <a:fillRect/>
          </a:stretch>
        </p:blipFill>
        <p:spPr>
          <a:xfrm>
            <a:off x="2554229" y="1477645"/>
            <a:ext cx="7344800" cy="496321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863450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447869" y="922545"/>
            <a:ext cx="10524287" cy="1538883"/>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Main Objective:</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primary goal of this project is to correctly predict whether the patient is infected with PCOS or not using the ultrasound image.</a:t>
            </a:r>
          </a:p>
          <a:p>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3057763-8E07-0BDA-D488-7E6C1B96E6F5}"/>
              </a:ext>
            </a:extLst>
          </p:cNvPr>
          <p:cNvSpPr txBox="1"/>
          <p:nvPr/>
        </p:nvSpPr>
        <p:spPr>
          <a:xfrm>
            <a:off x="399339" y="2455707"/>
            <a:ext cx="11393322" cy="4001095"/>
          </a:xfrm>
          <a:prstGeom prst="rect">
            <a:avLst/>
          </a:prstGeom>
          <a:noFill/>
        </p:spPr>
        <p:txBody>
          <a:bodyPr wrap="square">
            <a:spAutoFit/>
          </a:bodyPr>
          <a:lstStyle/>
          <a:p>
            <a:r>
              <a:rPr lang="en-US" sz="2000" dirty="0">
                <a:solidFill>
                  <a:schemeClr val="accent2"/>
                </a:solidFill>
                <a:latin typeface="Arial" panose="020B0604020202020204" pitchFamily="34" charset="0"/>
                <a:cs typeface="Arial" panose="020B0604020202020204" pitchFamily="34" charset="0"/>
              </a:rPr>
              <a:t>Sub Objectives</a:t>
            </a:r>
            <a:r>
              <a:rPr lang="en-IN" sz="2000" dirty="0"/>
              <a:t>:</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Feature Extraction from Image Dataset:</a:t>
            </a:r>
            <a:r>
              <a:rPr lang="en-US" dirty="0">
                <a:latin typeface="Arial" panose="020B0604020202020204" pitchFamily="34" charset="0"/>
                <a:cs typeface="Arial" panose="020B0604020202020204" pitchFamily="34" charset="0"/>
              </a:rPr>
              <a:t> Utilize image processing techniques to identify and extract relevant features from the image dataset. This aims to enhance the model's accuracy and adaptability to variations in images.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Augmentation for Model Training: </a:t>
            </a:r>
            <a:r>
              <a:rPr lang="en-US" dirty="0">
                <a:latin typeface="Arial" panose="020B0604020202020204" pitchFamily="34" charset="0"/>
                <a:cs typeface="Arial" panose="020B0604020202020204" pitchFamily="34" charset="0"/>
              </a:rPr>
              <a:t>Implement data augmentation strategies to expand the training dataset. This step is crucial for enhancing the model's generalization and performance by exposing it to a diverse set of images.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Conduct Comparative Analysis of Deep Learning Models: </a:t>
            </a:r>
            <a:r>
              <a:rPr lang="en-US" dirty="0">
                <a:latin typeface="Arial" panose="020B0604020202020204" pitchFamily="34" charset="0"/>
                <a:cs typeface="Arial" panose="020B0604020202020204" pitchFamily="34" charset="0"/>
              </a:rPr>
              <a:t>Perform a comprehensive comparative analysis of various deep learning models. Evaluate their performance based on the accuracy of the results they produce. This analysis will provide insights into the effectiveness of different models under specific conditions.</a:t>
            </a:r>
          </a:p>
        </p:txBody>
      </p:sp>
    </p:spTree>
    <p:extLst>
      <p:ext uri="{BB962C8B-B14F-4D97-AF65-F5344CB8AC3E}">
        <p14:creationId xmlns:p14="http://schemas.microsoft.com/office/powerpoint/2010/main" val="231400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1161801" y="413438"/>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6" name="Google Shape;77;p12">
            <a:extLst>
              <a:ext uri="{FF2B5EF4-FFF2-40B4-BE49-F238E27FC236}">
                <a16:creationId xmlns:a16="http://schemas.microsoft.com/office/drawing/2014/main" id="{70EE6671-7930-6242-0410-33B9F909C830}"/>
              </a:ext>
            </a:extLst>
          </p:cNvPr>
          <p:cNvSpPr txBox="1"/>
          <p:nvPr/>
        </p:nvSpPr>
        <p:spPr>
          <a:xfrm>
            <a:off x="1161801" y="1226823"/>
            <a:ext cx="9900900" cy="16932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400" dirty="0">
                <a:solidFill>
                  <a:srgbClr val="FF0000"/>
                </a:solidFill>
                <a:latin typeface="Arial"/>
                <a:ea typeface="Arial"/>
                <a:cs typeface="Arial"/>
                <a:sym typeface="Arial"/>
              </a:rPr>
              <a:t>Reference Software model</a:t>
            </a:r>
            <a:endParaRPr sz="1800"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We will be using the Iterative Model to implement our project. The iterative method begins with a basic implementation of a limited set of software requirements in the iterative model, then repeatedly improves the evolving versions until the entire system is built and prepared for deployment.</a:t>
            </a:r>
            <a:endParaRPr dirty="0"/>
          </a:p>
        </p:txBody>
      </p:sp>
      <p:pic>
        <p:nvPicPr>
          <p:cNvPr id="7" name="Google Shape;78;p12">
            <a:extLst>
              <a:ext uri="{FF2B5EF4-FFF2-40B4-BE49-F238E27FC236}">
                <a16:creationId xmlns:a16="http://schemas.microsoft.com/office/drawing/2014/main" id="{8213FCF7-EDB4-2E99-6878-F20B110FE620}"/>
              </a:ext>
            </a:extLst>
          </p:cNvPr>
          <p:cNvPicPr preferRelativeResize="0"/>
          <p:nvPr/>
        </p:nvPicPr>
        <p:blipFill rotWithShape="1">
          <a:blip r:embed="rId2">
            <a:alphaModFix/>
          </a:blip>
          <a:srcRect/>
          <a:stretch/>
        </p:blipFill>
        <p:spPr>
          <a:xfrm>
            <a:off x="3323784" y="2956307"/>
            <a:ext cx="5576935" cy="3671749"/>
          </a:xfrm>
          <a:prstGeom prst="rect">
            <a:avLst/>
          </a:prstGeom>
          <a:noFill/>
          <a:ln>
            <a:noFill/>
          </a:ln>
        </p:spPr>
      </p:pic>
    </p:spTree>
    <p:extLst>
      <p:ext uri="{BB962C8B-B14F-4D97-AF65-F5344CB8AC3E}">
        <p14:creationId xmlns:p14="http://schemas.microsoft.com/office/powerpoint/2010/main" val="579667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B9226-EA82-DAC5-0537-DEC59E9858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861E49-9AED-1F02-AFBE-26F70FF2BADB}"/>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410637A-0648-6527-5E21-094D68CE896C}"/>
              </a:ext>
            </a:extLst>
          </p:cNvPr>
          <p:cNvSpPr txBox="1"/>
          <p:nvPr/>
        </p:nvSpPr>
        <p:spPr>
          <a:xfrm>
            <a:off x="399350" y="915180"/>
            <a:ext cx="9901002" cy="1292662"/>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Steps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4815895-AA28-40D1-0A6D-2B9906AC3AD0}"/>
              </a:ext>
            </a:extLst>
          </p:cNvPr>
          <p:cNvPicPr>
            <a:picLocks noChangeAspect="1"/>
          </p:cNvPicPr>
          <p:nvPr/>
        </p:nvPicPr>
        <p:blipFill>
          <a:blip r:embed="rId2"/>
          <a:stretch>
            <a:fillRect/>
          </a:stretch>
        </p:blipFill>
        <p:spPr>
          <a:xfrm>
            <a:off x="2668555" y="833401"/>
            <a:ext cx="7697112" cy="5636624"/>
          </a:xfrm>
          <a:prstGeom prst="rect">
            <a:avLst/>
          </a:prstGeom>
        </p:spPr>
      </p:pic>
    </p:spTree>
    <p:extLst>
      <p:ext uri="{BB962C8B-B14F-4D97-AF65-F5344CB8AC3E}">
        <p14:creationId xmlns:p14="http://schemas.microsoft.com/office/powerpoint/2010/main" val="4013890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27784-001D-BE4F-2AC9-1C5455C47CE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953562D-D320-E0CD-0E34-C762FB705837}"/>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4C134E7-BA5A-56D5-9E16-460CAB2DD59E}"/>
              </a:ext>
            </a:extLst>
          </p:cNvPr>
          <p:cNvSpPr txBox="1"/>
          <p:nvPr/>
        </p:nvSpPr>
        <p:spPr>
          <a:xfrm>
            <a:off x="381820" y="833401"/>
            <a:ext cx="9901002" cy="1138773"/>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Timeline</a:t>
            </a:r>
          </a:p>
          <a:p>
            <a:endParaRPr lang="en-US" sz="24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0096D11-9DA6-5D9E-1F65-12089B1E7500}"/>
              </a:ext>
            </a:extLst>
          </p:cNvPr>
          <p:cNvPicPr>
            <a:picLocks noChangeAspect="1"/>
          </p:cNvPicPr>
          <p:nvPr/>
        </p:nvPicPr>
        <p:blipFill>
          <a:blip r:embed="rId2"/>
          <a:stretch>
            <a:fillRect/>
          </a:stretch>
        </p:blipFill>
        <p:spPr>
          <a:xfrm>
            <a:off x="1909178" y="1141261"/>
            <a:ext cx="8373644" cy="5468113"/>
          </a:xfrm>
          <a:prstGeom prst="rect">
            <a:avLst/>
          </a:prstGeom>
        </p:spPr>
      </p:pic>
    </p:spTree>
    <p:extLst>
      <p:ext uri="{BB962C8B-B14F-4D97-AF65-F5344CB8AC3E}">
        <p14:creationId xmlns:p14="http://schemas.microsoft.com/office/powerpoint/2010/main" val="3501557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053D7A-8720-35FC-459C-5F5D13D441B4}"/>
              </a:ext>
            </a:extLst>
          </p:cNvPr>
          <p:cNvSpPr txBox="1"/>
          <p:nvPr/>
        </p:nvSpPr>
        <p:spPr>
          <a:xfrm>
            <a:off x="264397" y="126800"/>
            <a:ext cx="2998790"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A4E7E198-77F7-4D9D-FFFC-F0C6171B4F16}"/>
              </a:ext>
            </a:extLst>
          </p:cNvPr>
          <p:cNvPicPr>
            <a:picLocks noChangeAspect="1"/>
          </p:cNvPicPr>
          <p:nvPr/>
        </p:nvPicPr>
        <p:blipFill>
          <a:blip r:embed="rId2"/>
          <a:stretch>
            <a:fillRect/>
          </a:stretch>
        </p:blipFill>
        <p:spPr>
          <a:xfrm>
            <a:off x="1866123" y="711575"/>
            <a:ext cx="8322906" cy="57998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05290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319441" y="894192"/>
            <a:ext cx="6093228" cy="1477328"/>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Requirement analysis (Link of SRS):</a:t>
            </a:r>
          </a:p>
          <a:p>
            <a:r>
              <a:rPr lang="en-US" sz="1800" dirty="0">
                <a:solidFill>
                  <a:schemeClr val="accent2"/>
                </a:solidFill>
                <a:latin typeface="Arial" panose="020B0604020202020204" pitchFamily="34" charset="0"/>
                <a:cs typeface="Arial" panose="020B0604020202020204" pitchFamily="34" charset="0"/>
                <a:hlinkClick r:id="rId2"/>
              </a:rPr>
              <a:t>SRS</a:t>
            </a:r>
            <a:endParaRPr lang="en-US" sz="1800" dirty="0">
              <a:solidFill>
                <a:schemeClr val="accent2"/>
              </a:solidFill>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a:t>
            </a:r>
          </a:p>
          <a:p>
            <a:endParaRPr lang="en-US" sz="1800" dirty="0">
              <a:solidFill>
                <a:schemeClr val="accent2"/>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E9E4084-240C-DC61-FBD7-9DC1153D3152}"/>
              </a:ext>
            </a:extLst>
          </p:cNvPr>
          <p:cNvSpPr txBox="1"/>
          <p:nvPr/>
        </p:nvSpPr>
        <p:spPr>
          <a:xfrm>
            <a:off x="241414" y="253858"/>
            <a:ext cx="6093228" cy="523220"/>
          </a:xfrm>
          <a:prstGeom prst="rect">
            <a:avLst/>
          </a:prstGeom>
          <a:noFill/>
        </p:spPr>
        <p:txBody>
          <a:bodyPr wrap="square">
            <a:spAutoFit/>
          </a:bodyPr>
          <a:lstStyle/>
          <a:p>
            <a:r>
              <a:rPr lang="en-US" sz="2800" b="1" dirty="0">
                <a:solidFill>
                  <a:srgbClr val="46B0FA"/>
                </a:solidFill>
                <a:latin typeface="Arial" panose="020B0604020202020204" pitchFamily="34" charset="0"/>
                <a:cs typeface="Arial" panose="020B0604020202020204" pitchFamily="34" charset="0"/>
              </a:rPr>
              <a:t>Working Model</a:t>
            </a:r>
            <a:endParaRPr lang="en-IN" sz="2800" b="1" dirty="0">
              <a:solidFill>
                <a:srgbClr val="46B0FA"/>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EFC613F2-DC46-1365-5820-C3FB57ADDC69}"/>
              </a:ext>
            </a:extLst>
          </p:cNvPr>
          <p:cNvPicPr>
            <a:picLocks noChangeAspect="1"/>
          </p:cNvPicPr>
          <p:nvPr/>
        </p:nvPicPr>
        <p:blipFill rotWithShape="1">
          <a:blip r:embed="rId3"/>
          <a:srcRect l="6818" t="10725" r="7866" b="12108"/>
          <a:stretch/>
        </p:blipFill>
        <p:spPr>
          <a:xfrm>
            <a:off x="2642763" y="2324869"/>
            <a:ext cx="6101622" cy="36389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F19EC9D3-9B9A-F8A6-28E2-B5C5411DEE01}"/>
              </a:ext>
            </a:extLst>
          </p:cNvPr>
          <p:cNvSpPr txBox="1"/>
          <p:nvPr/>
        </p:nvSpPr>
        <p:spPr>
          <a:xfrm>
            <a:off x="4869113" y="6195527"/>
            <a:ext cx="1465529" cy="369332"/>
          </a:xfrm>
          <a:prstGeom prst="rect">
            <a:avLst/>
          </a:prstGeom>
          <a:noFill/>
        </p:spPr>
        <p:txBody>
          <a:bodyPr wrap="none" rtlCol="0">
            <a:spAutoFit/>
          </a:bodyPr>
          <a:lstStyle/>
          <a:p>
            <a:r>
              <a:rPr lang="en-US" dirty="0"/>
              <a:t>UML Diagram</a:t>
            </a:r>
            <a:endParaRPr lang="en-IN" dirty="0"/>
          </a:p>
        </p:txBody>
      </p:sp>
    </p:spTree>
    <p:extLst>
      <p:ext uri="{BB962C8B-B14F-4D97-AF65-F5344CB8AC3E}">
        <p14:creationId xmlns:p14="http://schemas.microsoft.com/office/powerpoint/2010/main" val="1272781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319441" y="894192"/>
            <a:ext cx="6093228" cy="369332"/>
          </a:xfrm>
          <a:prstGeom prst="rect">
            <a:avLst/>
          </a:prstGeom>
          <a:noFill/>
        </p:spPr>
        <p:txBody>
          <a:bodyPr wrap="square">
            <a:spAutoFit/>
          </a:bodyPr>
          <a:lstStyle/>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7E9E4084-240C-DC61-FBD7-9DC1153D3152}"/>
              </a:ext>
            </a:extLst>
          </p:cNvPr>
          <p:cNvSpPr txBox="1"/>
          <p:nvPr/>
        </p:nvSpPr>
        <p:spPr>
          <a:xfrm>
            <a:off x="241414" y="253858"/>
            <a:ext cx="6093228" cy="523220"/>
          </a:xfrm>
          <a:prstGeom prst="rect">
            <a:avLst/>
          </a:prstGeom>
          <a:noFill/>
        </p:spPr>
        <p:txBody>
          <a:bodyPr wrap="square">
            <a:spAutoFit/>
          </a:bodyPr>
          <a:lstStyle/>
          <a:p>
            <a:r>
              <a:rPr lang="en-US" sz="2800" b="1" dirty="0">
                <a:solidFill>
                  <a:srgbClr val="46B0FA"/>
                </a:solidFill>
                <a:latin typeface="Arial" panose="020B0604020202020204" pitchFamily="34" charset="0"/>
                <a:cs typeface="Arial" panose="020B0604020202020204" pitchFamily="34" charset="0"/>
              </a:rPr>
              <a:t>Working Model</a:t>
            </a:r>
            <a:endParaRPr lang="en-IN" sz="2800" b="1" dirty="0">
              <a:solidFill>
                <a:srgbClr val="46B0FA"/>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19EC9D3-9B9A-F8A6-28E2-B5C5411DEE01}"/>
              </a:ext>
            </a:extLst>
          </p:cNvPr>
          <p:cNvSpPr txBox="1"/>
          <p:nvPr/>
        </p:nvSpPr>
        <p:spPr>
          <a:xfrm>
            <a:off x="5498368" y="6186197"/>
            <a:ext cx="1195264" cy="369332"/>
          </a:xfrm>
          <a:prstGeom prst="rect">
            <a:avLst/>
          </a:prstGeom>
          <a:noFill/>
        </p:spPr>
        <p:txBody>
          <a:bodyPr wrap="none" rtlCol="0">
            <a:spAutoFit/>
          </a:bodyPr>
          <a:lstStyle/>
          <a:p>
            <a:r>
              <a:rPr lang="en-US" dirty="0"/>
              <a:t>Flow Chart</a:t>
            </a:r>
            <a:endParaRPr lang="en-IN" dirty="0"/>
          </a:p>
        </p:txBody>
      </p:sp>
      <p:pic>
        <p:nvPicPr>
          <p:cNvPr id="7" name="Picture 6">
            <a:extLst>
              <a:ext uri="{FF2B5EF4-FFF2-40B4-BE49-F238E27FC236}">
                <a16:creationId xmlns:a16="http://schemas.microsoft.com/office/drawing/2014/main" id="{2C9169CF-ECEA-9DF9-99BC-6DFEFAED2F54}"/>
              </a:ext>
            </a:extLst>
          </p:cNvPr>
          <p:cNvPicPr>
            <a:picLocks noChangeAspect="1"/>
          </p:cNvPicPr>
          <p:nvPr/>
        </p:nvPicPr>
        <p:blipFill rotWithShape="1">
          <a:blip r:embed="rId2"/>
          <a:srcRect l="9286" t="13040" r="8552" b="7890"/>
          <a:stretch/>
        </p:blipFill>
        <p:spPr>
          <a:xfrm>
            <a:off x="3698575" y="717684"/>
            <a:ext cx="4525348" cy="54226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58021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520395" y="1113608"/>
            <a:ext cx="6093228"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Working Module:</a:t>
            </a:r>
          </a:p>
        </p:txBody>
      </p:sp>
      <p:sp>
        <p:nvSpPr>
          <p:cNvPr id="5" name="TextBox 4">
            <a:extLst>
              <a:ext uri="{FF2B5EF4-FFF2-40B4-BE49-F238E27FC236}">
                <a16:creationId xmlns:a16="http://schemas.microsoft.com/office/drawing/2014/main" id="{7E9E4084-240C-DC61-FBD7-9DC1153D3152}"/>
              </a:ext>
            </a:extLst>
          </p:cNvPr>
          <p:cNvSpPr txBox="1"/>
          <p:nvPr/>
        </p:nvSpPr>
        <p:spPr>
          <a:xfrm>
            <a:off x="436419" y="422163"/>
            <a:ext cx="6093228"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114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445750" y="1113608"/>
            <a:ext cx="3855662"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Attained Deliverable :</a:t>
            </a:r>
          </a:p>
        </p:txBody>
      </p:sp>
      <p:sp>
        <p:nvSpPr>
          <p:cNvPr id="5" name="TextBox 4">
            <a:extLst>
              <a:ext uri="{FF2B5EF4-FFF2-40B4-BE49-F238E27FC236}">
                <a16:creationId xmlns:a16="http://schemas.microsoft.com/office/drawing/2014/main" id="{7E9E4084-240C-DC61-FBD7-9DC1153D3152}"/>
              </a:ext>
            </a:extLst>
          </p:cNvPr>
          <p:cNvSpPr txBox="1"/>
          <p:nvPr/>
        </p:nvSpPr>
        <p:spPr>
          <a:xfrm>
            <a:off x="436419" y="422163"/>
            <a:ext cx="6093228"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108A52F-F032-086B-9E0B-B772E04E594F}"/>
              </a:ext>
            </a:extLst>
          </p:cNvPr>
          <p:cNvPicPr>
            <a:picLocks noChangeAspect="1"/>
          </p:cNvPicPr>
          <p:nvPr/>
        </p:nvPicPr>
        <p:blipFill>
          <a:blip r:embed="rId2"/>
          <a:stretch>
            <a:fillRect/>
          </a:stretch>
        </p:blipFill>
        <p:spPr>
          <a:xfrm>
            <a:off x="4301412" y="1589610"/>
            <a:ext cx="4117512" cy="49522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8608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3754874"/>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Introduction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Literature Review</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Objectives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Methodology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Working Model</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References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986093"/>
            <a:ext cx="9901002" cy="1138773"/>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List of cited papers</a:t>
            </a:r>
          </a:p>
          <a:p>
            <a:endParaRPr lang="en-US" sz="24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9BBE328-515D-7FB3-4863-C98E9D182DCF}"/>
              </a:ext>
            </a:extLst>
          </p:cNvPr>
          <p:cNvSpPr txBox="1"/>
          <p:nvPr/>
        </p:nvSpPr>
        <p:spPr>
          <a:xfrm>
            <a:off x="325927" y="1571955"/>
            <a:ext cx="11305900" cy="45243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hlinkClick r:id="rId2"/>
              </a:rPr>
              <a:t>[1]Aslam, S., &amp; Rabie, T. F. (2023, February). Principal Component Analysis in Image Classification: A review. In 2023 Advances in Science and Engineering Technology International Conferences (ASET) (pp. 1-7). </a:t>
            </a:r>
            <a:r>
              <a:rPr lang="en-US">
                <a:latin typeface="Arial" panose="020B0604020202020204" pitchFamily="34" charset="0"/>
                <a:cs typeface="Arial" panose="020B0604020202020204" pitchFamily="34" charset="0"/>
                <a:hlinkClick r:id="rId2"/>
              </a:rPr>
              <a:t>IEEE.</a:t>
            </a: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3"/>
              </a:rPr>
              <a:t>[2] Chitra, P., Srilatha, K., Sumathi, M., </a:t>
            </a:r>
            <a:r>
              <a:rPr lang="en-US" dirty="0" err="1">
                <a:latin typeface="Arial" panose="020B0604020202020204" pitchFamily="34" charset="0"/>
                <a:cs typeface="Arial" panose="020B0604020202020204" pitchFamily="34" charset="0"/>
                <a:hlinkClick r:id="rId3"/>
              </a:rPr>
              <a:t>Jayasudha</a:t>
            </a:r>
            <a:r>
              <a:rPr lang="en-US" dirty="0">
                <a:latin typeface="Arial" panose="020B0604020202020204" pitchFamily="34" charset="0"/>
                <a:cs typeface="Arial" panose="020B0604020202020204" pitchFamily="34" charset="0"/>
                <a:hlinkClick r:id="rId3"/>
              </a:rPr>
              <a:t>, F. V., </a:t>
            </a:r>
            <a:r>
              <a:rPr lang="en-US" dirty="0" err="1">
                <a:latin typeface="Arial" panose="020B0604020202020204" pitchFamily="34" charset="0"/>
                <a:cs typeface="Arial" panose="020B0604020202020204" pitchFamily="34" charset="0"/>
                <a:hlinkClick r:id="rId3"/>
              </a:rPr>
              <a:t>Bernatin</a:t>
            </a:r>
            <a:r>
              <a:rPr lang="en-US" dirty="0">
                <a:latin typeface="Arial" panose="020B0604020202020204" pitchFamily="34" charset="0"/>
                <a:cs typeface="Arial" panose="020B0604020202020204" pitchFamily="34" charset="0"/>
                <a:hlinkClick r:id="rId3"/>
              </a:rPr>
              <a:t>, T., &amp; Jagadeesh, M. (2023, March). Classification of Ultrasound PCOS Image using Deep Learning based Hybrid Models. In 2023 Second International Conference on Electronics and Renewable Systems (ICEARS) (pp. 1389-1394). IEEE.</a:t>
            </a: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4"/>
              </a:rPr>
              <a:t>[3] </a:t>
            </a:r>
            <a:r>
              <a:rPr lang="en-US" dirty="0" err="1">
                <a:latin typeface="Arial" panose="020B0604020202020204" pitchFamily="34" charset="0"/>
                <a:cs typeface="Arial" panose="020B0604020202020204" pitchFamily="34" charset="0"/>
                <a:hlinkClick r:id="rId4"/>
              </a:rPr>
              <a:t>Suha</a:t>
            </a:r>
            <a:r>
              <a:rPr lang="en-US" dirty="0">
                <a:latin typeface="Arial" panose="020B0604020202020204" pitchFamily="34" charset="0"/>
                <a:cs typeface="Arial" panose="020B0604020202020204" pitchFamily="34" charset="0"/>
                <a:hlinkClick r:id="rId4"/>
              </a:rPr>
              <a:t>, S. A., &amp; Islam, M. N. (2022). An extended machine learning technique for polycystic ovary syndrome detection using ovary ultrasound image. Scientific Reports, 12(1), 17123.</a:t>
            </a: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hlinkClick r:id="rId5"/>
            </a:endParaRPr>
          </a:p>
          <a:p>
            <a:pPr>
              <a:defRPr/>
            </a:pPr>
            <a:r>
              <a:rPr lang="en-US" dirty="0">
                <a:latin typeface="Arial" panose="020B0604020202020204" pitchFamily="34" charset="0"/>
                <a:cs typeface="Arial" panose="020B0604020202020204" pitchFamily="34" charset="0"/>
                <a:hlinkClick r:id="rId5"/>
              </a:rPr>
              <a:t>[4] Aggarwal, A., Mittal, M., &amp; </a:t>
            </a:r>
            <a:r>
              <a:rPr lang="en-US" dirty="0" err="1">
                <a:latin typeface="Arial" panose="020B0604020202020204" pitchFamily="34" charset="0"/>
                <a:cs typeface="Arial" panose="020B0604020202020204" pitchFamily="34" charset="0"/>
                <a:hlinkClick r:id="rId5"/>
              </a:rPr>
              <a:t>Battineni</a:t>
            </a:r>
            <a:r>
              <a:rPr lang="en-US" dirty="0">
                <a:latin typeface="Arial" panose="020B0604020202020204" pitchFamily="34" charset="0"/>
                <a:cs typeface="Arial" panose="020B0604020202020204" pitchFamily="34" charset="0"/>
                <a:hlinkClick r:id="rId5"/>
              </a:rPr>
              <a:t>, G. (2021). Generative adversarial network: An overview of theory and applications. International Journal of Information Management Data Insights, 1(1), 100004.</a:t>
            </a: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6"/>
              </a:rPr>
              <a:t>[5]</a:t>
            </a:r>
            <a:r>
              <a:rPr lang="en-US" dirty="0">
                <a:hlinkClick r:id="rId6"/>
              </a:rPr>
              <a:t> Sumathi, M., Chitra, P., Prabha, R. S., &amp; Srilatha, K. (2021, February). Study and detection of PCOS related diseases using CNN. In IOP Conference Series: Materials Science and Engineering (Vol. 1070, No. 1, p. 012062). IOP Publishing.</a:t>
            </a: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1030094"/>
            <a:ext cx="11514620" cy="5324535"/>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technical concepts used are:</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Image processing:  </a:t>
            </a:r>
            <a:r>
              <a:rPr lang="en-US" sz="2000" dirty="0">
                <a:latin typeface="Arial" panose="020B0604020202020204" pitchFamily="34" charset="0"/>
                <a:cs typeface="Arial" panose="020B0604020202020204" pitchFamily="34" charset="0"/>
              </a:rPr>
              <a:t>To enhance and extract relevant information from the collected data. Principal Component Analysis (PCA) is subsequently utilized to select essential features, streamlining the representation of the dataset .To augment the dataset and introduce diversity, the innovative approach of applying Generative Adversarial Networks (GAN) comes into play. GANs generate synthetic data by learning the underlying patterns from the selected features, thereby contributing to the enrichment and expansion of the dataset for subsequent analysis and modelling.</a:t>
            </a:r>
          </a:p>
          <a:p>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Deep learning:</a:t>
            </a:r>
            <a:r>
              <a:rPr lang="en-US" sz="2000" dirty="0">
                <a:latin typeface="Arial" panose="020B0604020202020204" pitchFamily="34" charset="0"/>
                <a:cs typeface="Arial" panose="020B0604020202020204" pitchFamily="34" charset="0"/>
              </a:rPr>
              <a:t>  Deep learning methodologies like convolutional neural network (CNN) architectures, VGG-16, VGG-19, RESNET-50, and ALEXNET, are used for the detection of PCOS from the dataset provided to these models.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FB293-4120-9AB1-43CD-2F8BED6CEE6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FF5D0B9-5F95-3A40-2EB6-9210E165400B}"/>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9E305CC-FA56-5C3D-5DD5-13AEAAE5F75E}"/>
              </a:ext>
            </a:extLst>
          </p:cNvPr>
          <p:cNvSpPr txBox="1"/>
          <p:nvPr/>
        </p:nvSpPr>
        <p:spPr>
          <a:xfrm>
            <a:off x="325927" y="829692"/>
            <a:ext cx="11592354" cy="5447645"/>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Motivation:</a:t>
            </a:r>
          </a:p>
          <a:p>
            <a:r>
              <a:rPr lang="en-US" dirty="0">
                <a:latin typeface="Arial" panose="020B0604020202020204" pitchFamily="34" charset="0"/>
                <a:cs typeface="Arial" panose="020B0604020202020204" pitchFamily="34" charset="0"/>
              </a:rPr>
              <a:t>The motivation behind this project stems from the aspiration to revolutionize PCOS diagnosis by using technologies of deep learning and image processing. By developing an automated PCOS detection system, we aim to enhance the accuracy and speed of diagnosis, and facilitating early intervention. Improved diagnostic capabilities not only empower healthcare professionals but also contribute to the overall well-being of women affected by PCOS, addressing a significant gap in current healthcare practices. Ultimately, our project seeks to make a meaningful impact on public health by advancing the early detection of PCOS, thereby improving the quality of life for affected women.</a:t>
            </a:r>
          </a:p>
          <a:p>
            <a:endParaRPr lang="en-US" sz="2000" dirty="0">
              <a:solidFill>
                <a:srgbClr val="FF0000"/>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Problem Statement:</a:t>
            </a:r>
          </a:p>
          <a:p>
            <a:r>
              <a:rPr lang="en-US" dirty="0">
                <a:latin typeface="Arial" panose="020B0604020202020204" pitchFamily="34" charset="0"/>
                <a:cs typeface="Arial" panose="020B0604020202020204" pitchFamily="34" charset="0"/>
              </a:rPr>
              <a:t>Polycystic Ovary Syndrome (PCOS) is a common hormonal disorder affecting women of reproductive age. Early detection and accurate diagnosis of PCOS are crucial for effective management and prevention of associated complications. However, existing diagnostic methods often rely on manual assessments and subjective criteria, leading to potential misdiagnosis or delayed intervention. The lack of a standardized and efficient diagnostic approach poses a significant challenge in providing timely and personalized healthcare for individuals with PCOS. Therefore, there is a pressing need for the development of an automated and accurate PCOS detection system that leverages advanced technologies, such as machine learning and image processing, to enhance early diagnosis, streamline treatment planning, and improve overall healthcare outcomes for individuals affected by PCOS.</a:t>
            </a:r>
          </a:p>
        </p:txBody>
      </p:sp>
    </p:spTree>
    <p:extLst>
      <p:ext uri="{BB962C8B-B14F-4D97-AF65-F5344CB8AC3E}">
        <p14:creationId xmlns:p14="http://schemas.microsoft.com/office/powerpoint/2010/main" val="125061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71F74-ECE5-11DD-880D-8A129FC3147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74577BE-9D60-4524-FDB2-8EB7DE70E8FA}"/>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284F2EC-95B3-15BC-33A7-E72B882754FE}"/>
              </a:ext>
            </a:extLst>
          </p:cNvPr>
          <p:cNvSpPr txBox="1"/>
          <p:nvPr/>
        </p:nvSpPr>
        <p:spPr>
          <a:xfrm>
            <a:off x="397483" y="807275"/>
            <a:ext cx="11321766" cy="5693866"/>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Area of application:</a:t>
            </a:r>
          </a:p>
          <a:p>
            <a:r>
              <a:rPr lang="en-IN"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he </a:t>
            </a:r>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can be highly beneficial in the healthcare sector for addressing PCOS which is a common endocrine disorder affecting women of reproductive age, characterized by hormonal imbalances, irregular menstrual cycles, and the presence of cysts on the ovaries.</a:t>
            </a:r>
            <a:r>
              <a:rPr lang="en-IN" dirty="0">
                <a:latin typeface="Arial" panose="020B0604020202020204" pitchFamily="34" charset="0"/>
                <a:cs typeface="Arial" panose="020B0604020202020204" pitchFamily="34" charset="0"/>
              </a:rPr>
              <a:t> </a:t>
            </a:r>
          </a:p>
          <a:p>
            <a:endParaRPr lang="en-IN"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could be applied to the field of PCOS:</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Early Detection and Diagnosis: The model can analyze a wide range of patient data and by processing this information, it can assist healthcare professionals in early detection and accurate diagnosis of PCOS.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Later the model can be used for:</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Personalized Treatment Plans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Research and Development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Patient Education and Support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Dataset and input format:</a:t>
            </a:r>
          </a:p>
          <a:p>
            <a:r>
              <a:rPr lang="en-US" dirty="0">
                <a:solidFill>
                  <a:srgbClr val="4AAEFC"/>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Dataset</a:t>
            </a:r>
            <a:endParaRPr lang="en-US" dirty="0">
              <a:solidFill>
                <a:srgbClr val="4AAEFC"/>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image dataset is in .jpg format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133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234487" y="1558574"/>
            <a:ext cx="11056775" cy="3970318"/>
          </a:xfrm>
          <a:prstGeom prst="rect">
            <a:avLst/>
          </a:prstGeom>
          <a:noFill/>
        </p:spPr>
        <p:txBody>
          <a:bodyPr wrap="square" rtlCol="0">
            <a:spAutoFit/>
          </a:bodyPr>
          <a:lstStyle/>
          <a:p>
            <a:pPr>
              <a:defRPr/>
            </a:pPr>
            <a:r>
              <a:rPr lang="en-US" dirty="0">
                <a:latin typeface="Arial" panose="020B0604020202020204" pitchFamily="34" charset="0"/>
                <a:cs typeface="Arial" panose="020B0604020202020204" pitchFamily="34" charset="0"/>
              </a:rPr>
              <a:t>In </a:t>
            </a:r>
            <a:r>
              <a:rPr lang="en-IN" dirty="0">
                <a:hlinkClick r:id="rId2" action="ppaction://hlinksldjump"/>
              </a:rPr>
              <a:t>[1]</a:t>
            </a:r>
            <a:r>
              <a:rPr lang="en-US" dirty="0">
                <a:latin typeface="Arial" panose="020B0604020202020204" pitchFamily="34" charset="0"/>
                <a:cs typeface="Arial" panose="020B0604020202020204" pitchFamily="34" charset="0"/>
              </a:rPr>
              <a:t>, Principal Component Analysis (PCA) as a pivotal tool for enhancing image classification in computer vision. PCA efficiently reduces the dimensionality of high-dimensional datasets, improving interpretability and visualization. The integration of PCA with convolutional neural networks (CNNs) demonstrates its role in optimizing computational efficiency and accuracy in classifying diverse datasets. Overall, PCA emerges as a crucial technique, simplifying complex data representations and contributing to the advancement of image classification methodologies in artificial intelligence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a:defRPr/>
            </a:pPr>
            <a:r>
              <a:rPr lang="en-IN" dirty="0">
                <a:hlinkClick r:id="rId2" action="ppaction://hlinksldjump"/>
              </a:rPr>
              <a:t>[2]</a:t>
            </a:r>
            <a:r>
              <a:rPr lang="en-US" dirty="0">
                <a:latin typeface="Arial" panose="020B0604020202020204" pitchFamily="34" charset="0"/>
                <a:cs typeface="Arial" panose="020B0604020202020204" pitchFamily="34" charset="0"/>
              </a:rPr>
              <a:t> underscores the potential of advanced deep learning models, including </a:t>
            </a:r>
            <a:r>
              <a:rPr lang="en-US" dirty="0" err="1">
                <a:latin typeface="Arial" panose="020B0604020202020204" pitchFamily="34" charset="0"/>
                <a:cs typeface="Arial" panose="020B0604020202020204" pitchFamily="34" charset="0"/>
              </a:rPr>
              <a:t>Alexnet</a:t>
            </a:r>
            <a:r>
              <a:rPr lang="en-US" dirty="0">
                <a:latin typeface="Arial" panose="020B0604020202020204" pitchFamily="34" charset="0"/>
                <a:cs typeface="Arial" panose="020B0604020202020204" pitchFamily="34" charset="0"/>
              </a:rPr>
              <a:t>, Inception V3, Resnet50, and VGG16, in enhancing the accuracy of Polycystic Ovary Syndrome (PCOS) diagnosis from ultrasound images. The utilization of transfer learning techniques, particularly in the medical field, showcases the effectiveness of pre-trained models in image analysis. Additionally, feature selection, image pre-processing, and evaluation metrics like precision, recall, sensitivity, specificity, and F1 score play crucial roles in fine-tuning and evaluating the models. This research contributes significantly to advancing automated PCOS diagnosis, offering potential benefits for timely and accurate medical interventions.</a:t>
            </a:r>
          </a:p>
        </p:txBody>
      </p:sp>
      <p:sp>
        <p:nvSpPr>
          <p:cNvPr id="4" name="TextBox 3">
            <a:extLst>
              <a:ext uri="{FF2B5EF4-FFF2-40B4-BE49-F238E27FC236}">
                <a16:creationId xmlns:a16="http://schemas.microsoft.com/office/drawing/2014/main" id="{CE493412-7885-790A-0754-EDA71876BFAE}"/>
              </a:ext>
            </a:extLst>
          </p:cNvPr>
          <p:cNvSpPr txBox="1"/>
          <p:nvPr/>
        </p:nvSpPr>
        <p:spPr>
          <a:xfrm>
            <a:off x="234487" y="861393"/>
            <a:ext cx="2616422" cy="830997"/>
          </a:xfrm>
          <a:prstGeom prst="rect">
            <a:avLst/>
          </a:prstGeom>
          <a:noFill/>
        </p:spPr>
        <p:txBody>
          <a:bodyPr wrap="none" rtlCol="0">
            <a:spAutoFit/>
          </a:bodyPr>
          <a:lstStyle/>
          <a:p>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Cite Related work</a:t>
            </a:r>
            <a:endParaRPr lang="en-US" sz="2400" dirty="0">
              <a:solidFill>
                <a:srgbClr val="FF0000"/>
              </a:solidFill>
              <a:latin typeface="Arial" panose="020B0604020202020204" pitchFamily="34" charset="0"/>
              <a:cs typeface="Arial" panose="020B0604020202020204" pitchFamily="34" charset="0"/>
            </a:endParaRPr>
          </a:p>
          <a:p>
            <a:endParaRPr lang="en-IN" sz="2400" dirty="0"/>
          </a:p>
        </p:txBody>
      </p:sp>
    </p:spTree>
    <p:extLst>
      <p:ext uri="{BB962C8B-B14F-4D97-AF65-F5344CB8AC3E}">
        <p14:creationId xmlns:p14="http://schemas.microsoft.com/office/powerpoint/2010/main" val="250796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40852-6EFE-9EFE-0CA1-B01C824AD5F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9A29F6A-664C-8BE7-8FFA-5C9CFDBF3288}"/>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421CEBDF-9FAC-7BC0-6E8F-FDD5C6CBF347}"/>
              </a:ext>
            </a:extLst>
          </p:cNvPr>
          <p:cNvSpPr txBox="1"/>
          <p:nvPr/>
        </p:nvSpPr>
        <p:spPr>
          <a:xfrm>
            <a:off x="234487" y="1140304"/>
            <a:ext cx="11056775" cy="50783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 [3] proposes a pioneering approach for Polycystic Ovary Syndrome (PCOS) detection using a hybrid method that combines deep learning and traditional machine learning techniques. The study utilizes transfer learning with a pre-trained VGG16 model for feature extraction from ultrasound images. Compared to existing methods, the proposed approach achieves a remarkable accuracy in PCOS detection with efficient execution. While the method shows certain limitations that include a small dataset and challenges in explaining the model's decisions. The main aim of this research is to address such health issues and explore applications in detecting other clinical disorders.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a:defRPr/>
            </a:pPr>
            <a:r>
              <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Generative Adversarial Networks (GANs) in [4] </a:t>
            </a:r>
            <a:r>
              <a:rPr lang="en-US" dirty="0">
                <a:latin typeface="Arial" panose="020B0604020202020204" pitchFamily="34" charset="0"/>
                <a:cs typeface="Arial" panose="020B0604020202020204" pitchFamily="34" charset="0"/>
              </a:rPr>
              <a:t>uses</a:t>
            </a:r>
            <a:r>
              <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image processing, emphasizing their role in generating realistic images through adversarial training. One of the impactful applications of Generative Adversarial Networks (GANs) in medical imaging, specifically in enhancing ultrasound image resolution. GANs integrated with deep learning models facilitate end-to-end encoding and decoding processes, enabling the generation of high-resolution images from routinely captured prostate ultrasound scans. Moreover, GANs are useful in creating different types of abnormalities in medical images, even when there are only a few examples available for each abnormality. The incorporation of deep convolutional GANs further enables the transformation of 2D images into 3D, expediting the analysis of medical images.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1525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C4197-24B3-F493-B8C0-E706F1A35D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3A8571-FB86-F623-979B-19F66BBEDA06}"/>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5" name="TextBox 4">
            <a:extLst>
              <a:ext uri="{FF2B5EF4-FFF2-40B4-BE49-F238E27FC236}">
                <a16:creationId xmlns:a16="http://schemas.microsoft.com/office/drawing/2014/main" id="{9FFCBB66-BB4F-C6DC-000A-2A1D04E8F727}"/>
              </a:ext>
            </a:extLst>
          </p:cNvPr>
          <p:cNvSpPr txBox="1"/>
          <p:nvPr/>
        </p:nvSpPr>
        <p:spPr>
          <a:xfrm>
            <a:off x="164756" y="1180746"/>
            <a:ext cx="11203460"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Using Convolutional Neural Networks (CNN) as an image classifier, utilizing feature extraction [5] attempts  to effectively detect ovarian cysts in ultrasound images. The algorithm is trained on a dataset, using input ultrasound images as training data. It classifies test data within the dataset to determine if the ovary is affected, providing critical information on parameters such as area, solidity, extent, and perimeter affected by the cysts. This approach enhances diagnostic capabilities, showcasing the potential of CNNs in medical image analysis for precise identification and characterization of ovarian abnormalities, particularly in the context of disorders like Polycystic Ovary Syndrome (PCOS).</a:t>
            </a:r>
          </a:p>
        </p:txBody>
      </p:sp>
    </p:spTree>
    <p:extLst>
      <p:ext uri="{BB962C8B-B14F-4D97-AF65-F5344CB8AC3E}">
        <p14:creationId xmlns:p14="http://schemas.microsoft.com/office/powerpoint/2010/main" val="169299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C4197-24B3-F493-B8C0-E706F1A35D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3A8571-FB86-F623-979B-19F66BBEDA06}"/>
              </a:ext>
            </a:extLst>
          </p:cNvPr>
          <p:cNvSpPr txBox="1"/>
          <p:nvPr/>
        </p:nvSpPr>
        <p:spPr>
          <a:xfrm>
            <a:off x="355785" y="205708"/>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5" name="TextBox 4">
            <a:extLst>
              <a:ext uri="{FF2B5EF4-FFF2-40B4-BE49-F238E27FC236}">
                <a16:creationId xmlns:a16="http://schemas.microsoft.com/office/drawing/2014/main" id="{9FFCBB66-BB4F-C6DC-000A-2A1D04E8F727}"/>
              </a:ext>
            </a:extLst>
          </p:cNvPr>
          <p:cNvSpPr txBox="1"/>
          <p:nvPr/>
        </p:nvSpPr>
        <p:spPr>
          <a:xfrm>
            <a:off x="355785" y="711675"/>
            <a:ext cx="422063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Inference from Literature</a:t>
            </a:r>
          </a:p>
        </p:txBody>
      </p:sp>
      <p:graphicFrame>
        <p:nvGraphicFramePr>
          <p:cNvPr id="3" name="Table 2">
            <a:extLst>
              <a:ext uri="{FF2B5EF4-FFF2-40B4-BE49-F238E27FC236}">
                <a16:creationId xmlns:a16="http://schemas.microsoft.com/office/drawing/2014/main" id="{F491C440-CF19-3395-DDB3-719E5E48679C}"/>
              </a:ext>
            </a:extLst>
          </p:cNvPr>
          <p:cNvGraphicFramePr>
            <a:graphicFrameLocks noGrp="1"/>
          </p:cNvGraphicFramePr>
          <p:nvPr>
            <p:extLst>
              <p:ext uri="{D42A27DB-BD31-4B8C-83A1-F6EECF244321}">
                <p14:modId xmlns:p14="http://schemas.microsoft.com/office/powerpoint/2010/main" val="848732618"/>
              </p:ext>
            </p:extLst>
          </p:nvPr>
        </p:nvGraphicFramePr>
        <p:xfrm>
          <a:off x="426013" y="1371531"/>
          <a:ext cx="10941234" cy="4686524"/>
        </p:xfrm>
        <a:graphic>
          <a:graphicData uri="http://schemas.openxmlformats.org/drawingml/2006/table">
            <a:tbl>
              <a:tblPr firstRow="1" bandRow="1">
                <a:tableStyleId>{793D81CF-94F2-401A-BA57-92F5A7B2D0C5}</a:tableStyleId>
              </a:tblPr>
              <a:tblGrid>
                <a:gridCol w="981446">
                  <a:extLst>
                    <a:ext uri="{9D8B030D-6E8A-4147-A177-3AD203B41FA5}">
                      <a16:colId xmlns:a16="http://schemas.microsoft.com/office/drawing/2014/main" val="310215933"/>
                    </a:ext>
                  </a:extLst>
                </a:gridCol>
                <a:gridCol w="4563035">
                  <a:extLst>
                    <a:ext uri="{9D8B030D-6E8A-4147-A177-3AD203B41FA5}">
                      <a16:colId xmlns:a16="http://schemas.microsoft.com/office/drawing/2014/main" val="2092400805"/>
                    </a:ext>
                  </a:extLst>
                </a:gridCol>
                <a:gridCol w="1470212">
                  <a:extLst>
                    <a:ext uri="{9D8B030D-6E8A-4147-A177-3AD203B41FA5}">
                      <a16:colId xmlns:a16="http://schemas.microsoft.com/office/drawing/2014/main" val="827669"/>
                    </a:ext>
                  </a:extLst>
                </a:gridCol>
                <a:gridCol w="3926541">
                  <a:extLst>
                    <a:ext uri="{9D8B030D-6E8A-4147-A177-3AD203B41FA5}">
                      <a16:colId xmlns:a16="http://schemas.microsoft.com/office/drawing/2014/main" val="4106569266"/>
                    </a:ext>
                  </a:extLst>
                </a:gridCol>
              </a:tblGrid>
              <a:tr h="363963">
                <a:tc>
                  <a:txBody>
                    <a:bodyPr/>
                    <a:lstStyle/>
                    <a:p>
                      <a:pPr algn="ctr"/>
                      <a:r>
                        <a:rPr lang="en-IN" dirty="0"/>
                        <a:t>Citation</a:t>
                      </a:r>
                    </a:p>
                  </a:txBody>
                  <a:tcPr anchor="ctr"/>
                </a:tc>
                <a:tc>
                  <a:txBody>
                    <a:bodyPr/>
                    <a:lstStyle/>
                    <a:p>
                      <a:pPr algn="ctr"/>
                      <a:r>
                        <a:rPr lang="en-IN" dirty="0"/>
                        <a:t>Inference</a:t>
                      </a:r>
                    </a:p>
                  </a:txBody>
                  <a:tcPr anchor="ctr"/>
                </a:tc>
                <a:tc>
                  <a:txBody>
                    <a:bodyPr/>
                    <a:lstStyle/>
                    <a:p>
                      <a:pPr algn="ctr"/>
                      <a:r>
                        <a:rPr lang="en-IN" dirty="0"/>
                        <a:t>Algorithms</a:t>
                      </a:r>
                    </a:p>
                  </a:txBody>
                  <a:tcPr anchor="ctr"/>
                </a:tc>
                <a:tc>
                  <a:txBody>
                    <a:bodyPr/>
                    <a:lstStyle/>
                    <a:p>
                      <a:pPr algn="ctr"/>
                      <a:r>
                        <a:rPr lang="en-IN" dirty="0"/>
                        <a:t>Results</a:t>
                      </a:r>
                    </a:p>
                  </a:txBody>
                  <a:tcPr anchor="ctr"/>
                </a:tc>
                <a:extLst>
                  <a:ext uri="{0D108BD9-81ED-4DB2-BD59-A6C34878D82A}">
                    <a16:rowId xmlns:a16="http://schemas.microsoft.com/office/drawing/2014/main" val="426577962"/>
                  </a:ext>
                </a:extLst>
              </a:tr>
              <a:tr h="828731">
                <a:tc>
                  <a:txBody>
                    <a:bodyPr/>
                    <a:lstStyle/>
                    <a:p>
                      <a:pPr algn="ctr"/>
                      <a:r>
                        <a:rPr lang="en-IN" u="none" dirty="0">
                          <a:hlinkClick r:id="rId2" action="ppaction://hlinksldjump"/>
                        </a:rPr>
                        <a:t>[1]</a:t>
                      </a:r>
                      <a:endParaRPr lang="en-IN" u="none" dirty="0"/>
                    </a:p>
                  </a:txBody>
                  <a:tcPr anchor="ctr"/>
                </a:tc>
                <a:tc>
                  <a:txBody>
                    <a:bodyPr/>
                    <a:lstStyle/>
                    <a:p>
                      <a:pPr algn="ctr"/>
                      <a:r>
                        <a:rPr lang="en-US" sz="1200" dirty="0"/>
                        <a:t>Principal Component Analysis (PCA) is a crucial technique in image classification, not only for dimension reduction but also for revealing significant features, leading to highly accurate results, as evidenced by recent studies across various datasets and evaluation metrics.</a:t>
                      </a:r>
                      <a:endParaRPr lang="en-IN" sz="1200" dirty="0"/>
                    </a:p>
                  </a:txBody>
                  <a:tcPr anchor="ctr"/>
                </a:tc>
                <a:tc>
                  <a:txBody>
                    <a:bodyPr/>
                    <a:lstStyle/>
                    <a:p>
                      <a:pPr algn="ctr"/>
                      <a:r>
                        <a:rPr lang="en-US" sz="1200" dirty="0"/>
                        <a:t>PCA</a:t>
                      </a:r>
                      <a:endParaRPr lang="en-IN" sz="1200" dirty="0"/>
                    </a:p>
                  </a:txBody>
                  <a:tcPr anchor="ctr"/>
                </a:tc>
                <a:tc>
                  <a:txBody>
                    <a:bodyPr/>
                    <a:lstStyle/>
                    <a:p>
                      <a:pPr algn="ctr"/>
                      <a:r>
                        <a:rPr lang="en-US" sz="1200" dirty="0"/>
                        <a:t>Authors used PCA dimension reduction and got higher accuracy for </a:t>
                      </a:r>
                      <a:r>
                        <a:rPr lang="en-US" sz="1200" dirty="0" err="1"/>
                        <a:t>indian</a:t>
                      </a:r>
                      <a:r>
                        <a:rPr lang="en-US" sz="1200" dirty="0"/>
                        <a:t> pines (∼ 96%), </a:t>
                      </a:r>
                      <a:r>
                        <a:rPr lang="en-US" sz="1200" dirty="0" err="1"/>
                        <a:t>salians</a:t>
                      </a:r>
                      <a:r>
                        <a:rPr lang="en-US" sz="1200" dirty="0"/>
                        <a:t> (∼ 99%), </a:t>
                      </a:r>
                      <a:r>
                        <a:rPr lang="en-US" sz="1200" dirty="0" err="1"/>
                        <a:t>pavia</a:t>
                      </a:r>
                      <a:r>
                        <a:rPr lang="en-US" sz="1200" dirty="0"/>
                        <a:t> university (∼ 58%, ∼ 99%) as compared to singular value decomposition and independent component analysis.</a:t>
                      </a:r>
                      <a:endParaRPr lang="en-IN" sz="1200" dirty="0"/>
                    </a:p>
                  </a:txBody>
                  <a:tcPr anchor="ctr"/>
                </a:tc>
                <a:extLst>
                  <a:ext uri="{0D108BD9-81ED-4DB2-BD59-A6C34878D82A}">
                    <a16:rowId xmlns:a16="http://schemas.microsoft.com/office/drawing/2014/main" val="954979965"/>
                  </a:ext>
                </a:extLst>
              </a:tr>
              <a:tr h="828731">
                <a:tc>
                  <a:txBody>
                    <a:bodyPr/>
                    <a:lstStyle/>
                    <a:p>
                      <a:pPr algn="ctr"/>
                      <a:r>
                        <a:rPr lang="en-IN" dirty="0">
                          <a:hlinkClick r:id="rId2" action="ppaction://hlinksldjump"/>
                        </a:rPr>
                        <a:t>[2]</a:t>
                      </a:r>
                      <a:endParaRPr lang="en-IN" dirty="0"/>
                    </a:p>
                  </a:txBody>
                  <a:tcPr anchor="ctr"/>
                </a:tc>
                <a:tc>
                  <a:txBody>
                    <a:bodyPr/>
                    <a:lstStyle/>
                    <a:p>
                      <a:pPr algn="ctr"/>
                      <a:r>
                        <a:rPr lang="en-IN" sz="1200" dirty="0"/>
                        <a:t>The paper presents a prediction method for Polycystic Ovary Syndrome (PCOS) using transfer learning techniques, including </a:t>
                      </a:r>
                      <a:r>
                        <a:rPr lang="en-IN" sz="1200" dirty="0" err="1"/>
                        <a:t>AlexNet</a:t>
                      </a:r>
                      <a:r>
                        <a:rPr lang="en-IN" sz="1200" dirty="0"/>
                        <a:t>, Inception V3, ResNet50, VGG16, and Hybrid Models, through feature extraction and performance coefficient analysis.</a:t>
                      </a:r>
                    </a:p>
                  </a:txBody>
                  <a:tcPr anchor="ctr"/>
                </a:tc>
                <a:tc>
                  <a:txBody>
                    <a:bodyPr/>
                    <a:lstStyle/>
                    <a:p>
                      <a:pPr algn="ctr"/>
                      <a:r>
                        <a:rPr lang="en-IN" sz="1200" dirty="0" err="1"/>
                        <a:t>AlexNet</a:t>
                      </a:r>
                      <a:r>
                        <a:rPr lang="en-IN" sz="1200" dirty="0"/>
                        <a:t>, Inception V3, ResNet50, VGG16, and Hybrid Models</a:t>
                      </a:r>
                    </a:p>
                  </a:txBody>
                  <a:tcPr anchor="ctr"/>
                </a:tc>
                <a:tc>
                  <a:txBody>
                    <a:bodyPr/>
                    <a:lstStyle/>
                    <a:p>
                      <a:pPr algn="ctr"/>
                      <a:r>
                        <a:rPr lang="en-US" sz="1200" dirty="0"/>
                        <a:t>Accuracy for various models are </a:t>
                      </a:r>
                      <a:r>
                        <a:rPr lang="en-US" sz="1200" dirty="0" err="1"/>
                        <a:t>AlexNet</a:t>
                      </a:r>
                      <a:r>
                        <a:rPr lang="en-US" sz="1200" dirty="0"/>
                        <a:t> - 78% , Inception V3 - 73% , ResNet50 - 90% , VGG16 - 88% , and Hybrid Models - 95%.</a:t>
                      </a:r>
                      <a:endParaRPr lang="en-IN" sz="1200" dirty="0"/>
                    </a:p>
                  </a:txBody>
                  <a:tcPr anchor="ctr"/>
                </a:tc>
                <a:extLst>
                  <a:ext uri="{0D108BD9-81ED-4DB2-BD59-A6C34878D82A}">
                    <a16:rowId xmlns:a16="http://schemas.microsoft.com/office/drawing/2014/main" val="2880092114"/>
                  </a:ext>
                </a:extLst>
              </a:tr>
              <a:tr h="828731">
                <a:tc>
                  <a:txBody>
                    <a:bodyPr/>
                    <a:lstStyle/>
                    <a:p>
                      <a:pPr algn="ctr"/>
                      <a:r>
                        <a:rPr lang="en-IN" dirty="0">
                          <a:hlinkClick r:id="rId2" action="ppaction://hlinksldjump"/>
                        </a:rPr>
                        <a:t>[3]</a:t>
                      </a:r>
                      <a:endParaRPr lang="en-IN" dirty="0"/>
                    </a:p>
                  </a:txBody>
                  <a:tcPr anchor="ctr"/>
                </a:tc>
                <a:tc>
                  <a:txBody>
                    <a:bodyPr/>
                    <a:lstStyle/>
                    <a:p>
                      <a:pPr algn="ctr"/>
                      <a:r>
                        <a:rPr lang="en-US" sz="1200" dirty="0"/>
                        <a:t>The research proposes an extended machine learning approach for PCOS prediction using CNN for feature extraction from ovary ultrasound images, combined with ensemble learning techniques, with VGGNet16 and </a:t>
                      </a:r>
                      <a:r>
                        <a:rPr lang="en-US" sz="1200" dirty="0" err="1"/>
                        <a:t>XGBoost</a:t>
                      </a:r>
                      <a:r>
                        <a:rPr lang="en-US" sz="1200" dirty="0"/>
                        <a:t> yielding the best performance.</a:t>
                      </a:r>
                      <a:endParaRPr lang="en-IN" sz="1200" dirty="0"/>
                    </a:p>
                  </a:txBody>
                  <a:tcPr anchor="ctr"/>
                </a:tc>
                <a:tc>
                  <a:txBody>
                    <a:bodyPr/>
                    <a:lstStyle/>
                    <a:p>
                      <a:pPr algn="ctr"/>
                      <a:r>
                        <a:rPr lang="en-US" sz="1200" dirty="0"/>
                        <a:t>“VGGNet16” model with meta-learner “</a:t>
                      </a:r>
                      <a:r>
                        <a:rPr lang="en-US" sz="1200" dirty="0" err="1"/>
                        <a:t>XGBoost</a:t>
                      </a:r>
                      <a:r>
                        <a:rPr lang="en-US" sz="1200" dirty="0"/>
                        <a:t>”</a:t>
                      </a:r>
                      <a:endParaRPr lang="en-IN" sz="1200" dirty="0"/>
                    </a:p>
                  </a:txBody>
                  <a:tcPr anchor="ctr"/>
                </a:tc>
                <a:tc>
                  <a:txBody>
                    <a:bodyPr/>
                    <a:lstStyle/>
                    <a:p>
                      <a:pPr algn="ctr"/>
                      <a:r>
                        <a:rPr lang="en-US" sz="1200" dirty="0"/>
                        <a:t>Accuracy of 99.89%</a:t>
                      </a:r>
                      <a:endParaRPr lang="en-IN" sz="1200" dirty="0"/>
                    </a:p>
                  </a:txBody>
                  <a:tcPr anchor="ctr"/>
                </a:tc>
                <a:extLst>
                  <a:ext uri="{0D108BD9-81ED-4DB2-BD59-A6C34878D82A}">
                    <a16:rowId xmlns:a16="http://schemas.microsoft.com/office/drawing/2014/main" val="643590792"/>
                  </a:ext>
                </a:extLst>
              </a:tr>
              <a:tr h="828731">
                <a:tc>
                  <a:txBody>
                    <a:bodyPr/>
                    <a:lstStyle/>
                    <a:p>
                      <a:pPr algn="ctr"/>
                      <a:r>
                        <a:rPr lang="en-IN" dirty="0">
                          <a:hlinkClick r:id="rId2" action="ppaction://hlinksldjump"/>
                        </a:rPr>
                        <a:t>[4]</a:t>
                      </a:r>
                      <a:endParaRPr lang="en-IN" dirty="0"/>
                    </a:p>
                  </a:txBody>
                  <a:tcPr anchor="ctr"/>
                </a:tc>
                <a:tc>
                  <a:txBody>
                    <a:bodyPr/>
                    <a:lstStyle/>
                    <a:p>
                      <a:pPr algn="ctr"/>
                      <a:r>
                        <a:rPr lang="en-US" sz="1200" dirty="0"/>
                        <a:t>The deep learning associated Generated Adversarial Networks (GAN) has presenting remarkable outcomes on image segmentation. In this study, the authors have presented a systematic review analysis on recent publications of GAN models and their applications.</a:t>
                      </a:r>
                      <a:endParaRPr lang="en-IN" sz="1200" dirty="0"/>
                    </a:p>
                  </a:txBody>
                  <a:tcPr anchor="ctr"/>
                </a:tc>
                <a:tc>
                  <a:txBody>
                    <a:bodyPr/>
                    <a:lstStyle/>
                    <a:p>
                      <a:pPr algn="ctr"/>
                      <a:r>
                        <a:rPr lang="en-IN" sz="1200" dirty="0"/>
                        <a:t>GAN</a:t>
                      </a:r>
                    </a:p>
                  </a:txBody>
                  <a:tcPr anchor="ctr"/>
                </a:tc>
                <a:tc>
                  <a:txBody>
                    <a:bodyPr/>
                    <a:lstStyle/>
                    <a:p>
                      <a:pPr algn="ctr"/>
                      <a:r>
                        <a:rPr lang="en-US" sz="1200"/>
                        <a:t>GAN models integrated with deep learning enable high-resolution ultrasound image generation, facilitate lesion classification with minimal data, and accelerate 3D image analysis through optical clearing techniques.</a:t>
                      </a:r>
                      <a:endParaRPr lang="en-IN" sz="1200" dirty="0"/>
                    </a:p>
                  </a:txBody>
                  <a:tcPr anchor="ctr"/>
                </a:tc>
                <a:extLst>
                  <a:ext uri="{0D108BD9-81ED-4DB2-BD59-A6C34878D82A}">
                    <a16:rowId xmlns:a16="http://schemas.microsoft.com/office/drawing/2014/main" val="1363375571"/>
                  </a:ext>
                </a:extLst>
              </a:tr>
              <a:tr h="828731">
                <a:tc>
                  <a:txBody>
                    <a:bodyPr/>
                    <a:lstStyle/>
                    <a:p>
                      <a:pPr algn="ctr"/>
                      <a:r>
                        <a:rPr lang="en-IN" dirty="0">
                          <a:hlinkClick r:id="rId2" action="ppaction://hlinksldjump"/>
                        </a:rPr>
                        <a:t>[5]</a:t>
                      </a:r>
                      <a:endParaRPr lang="en-IN" dirty="0"/>
                    </a:p>
                  </a:txBody>
                  <a:tcPr anchor="ctr"/>
                </a:tc>
                <a:tc>
                  <a:txBody>
                    <a:bodyPr/>
                    <a:lstStyle/>
                    <a:p>
                      <a:pPr algn="ctr"/>
                      <a:r>
                        <a:rPr lang="en-IN" sz="1200" dirty="0"/>
                        <a:t>The paper presents CNN-based algorithms developed in Python for classifying ovarian cysts filled with blood or fluid using ultrasound images, leveraging CNN-based image processing for feature extraction and classification, using an independent dataset related to PCOS for evaluation.</a:t>
                      </a:r>
                    </a:p>
                  </a:txBody>
                  <a:tcPr anchor="ctr"/>
                </a:tc>
                <a:tc>
                  <a:txBody>
                    <a:bodyPr/>
                    <a:lstStyle/>
                    <a:p>
                      <a:pPr algn="ctr"/>
                      <a:r>
                        <a:rPr lang="en-IN" sz="1200" dirty="0"/>
                        <a:t>CNN</a:t>
                      </a:r>
                    </a:p>
                  </a:txBody>
                  <a:tcPr anchor="ctr"/>
                </a:tc>
                <a:tc>
                  <a:txBody>
                    <a:bodyPr/>
                    <a:lstStyle/>
                    <a:p>
                      <a:pPr algn="ctr"/>
                      <a:r>
                        <a:rPr lang="en-US" sz="1200" dirty="0"/>
                        <a:t>The test dataset is used for performing the feature extraction process and the results are met with 85% accuracy using performance factors</a:t>
                      </a:r>
                      <a:endParaRPr lang="en-IN" sz="1200" dirty="0"/>
                    </a:p>
                  </a:txBody>
                  <a:tcPr anchor="ctr"/>
                </a:tc>
                <a:extLst>
                  <a:ext uri="{0D108BD9-81ED-4DB2-BD59-A6C34878D82A}">
                    <a16:rowId xmlns:a16="http://schemas.microsoft.com/office/drawing/2014/main" val="4014833329"/>
                  </a:ext>
                </a:extLst>
              </a:tr>
            </a:tbl>
          </a:graphicData>
        </a:graphic>
      </p:graphicFrame>
    </p:spTree>
    <p:extLst>
      <p:ext uri="{BB962C8B-B14F-4D97-AF65-F5344CB8AC3E}">
        <p14:creationId xmlns:p14="http://schemas.microsoft.com/office/powerpoint/2010/main" val="1588901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13118</TotalTime>
  <Words>2003</Words>
  <Application>Microsoft Office PowerPoint</Application>
  <PresentationFormat>Widescreen</PresentationFormat>
  <Paragraphs>135</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Lakshay Agarwal</cp:lastModifiedBy>
  <cp:revision>606</cp:revision>
  <dcterms:created xsi:type="dcterms:W3CDTF">2021-05-06T09:42:21Z</dcterms:created>
  <dcterms:modified xsi:type="dcterms:W3CDTF">2024-03-30T10:05:54Z</dcterms:modified>
</cp:coreProperties>
</file>