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13"/>
  </p:notesMasterIdLst>
  <p:sldIdLst>
    <p:sldId id="256" r:id="rId2"/>
    <p:sldId id="258" r:id="rId3"/>
    <p:sldId id="257" r:id="rId4"/>
    <p:sldId id="259" r:id="rId5"/>
    <p:sldId id="261" r:id="rId6"/>
    <p:sldId id="264" r:id="rId7"/>
    <p:sldId id="265" r:id="rId8"/>
    <p:sldId id="267" r:id="rId9"/>
    <p:sldId id="260"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F1197-781B-47A6-9289-704AAD2CE028}"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058E4-00F9-4E79-A990-DB690FA6D74A}" type="slidenum">
              <a:rPr lang="en-IN" smtClean="0"/>
              <a:t>‹#›</a:t>
            </a:fld>
            <a:endParaRPr lang="en-IN"/>
          </a:p>
        </p:txBody>
      </p:sp>
    </p:spTree>
    <p:extLst>
      <p:ext uri="{BB962C8B-B14F-4D97-AF65-F5344CB8AC3E}">
        <p14:creationId xmlns:p14="http://schemas.microsoft.com/office/powerpoint/2010/main" val="617644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700B27-DE4C-4B9E-BB11-B9027034A00F}" type="datetimeFigureOut">
              <a:rPr lang="en-US" smtClean="0"/>
              <a:pPr/>
              <a:t>4/1/2024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702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430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7035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11485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891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734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4/1/2024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45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DBE609-F3F2-45E6-BD6A-E03A8C86C1AE}"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231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24AD68-089C-4467-A8F3-EA2BBCA6B44E}"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36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533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30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84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11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45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13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658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551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E0D914D-B099-4142-A885-11F276715148}" type="datetimeFigureOut">
              <a:rPr lang="en-US" smtClean="0"/>
              <a:t>4/1/2024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5886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haru-271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ws.amazon.com/what-is/nl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python-numpy/" TargetMode="External"/><Relationship Id="rId2" Type="http://schemas.openxmlformats.org/officeDocument/2006/relationships/hyperlink" Target="https://www.geeksforgeeks.org/python-pandas-datafram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1</a:t>
            </a:fld>
            <a:endParaRPr lang="en-US" dirty="0"/>
          </a:p>
        </p:txBody>
      </p:sp>
      <p:pic>
        <p:nvPicPr>
          <p:cNvPr id="1028" name="Picture 4" descr="FULL-STACK APPLICATION FOR SPAM DETECTION | by volkan erdem | Medium">
            <a:extLst>
              <a:ext uri="{FF2B5EF4-FFF2-40B4-BE49-F238E27FC236}">
                <a16:creationId xmlns:a16="http://schemas.microsoft.com/office/drawing/2014/main" id="{D1E3621A-066A-A964-3C65-27ABF2D7A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500383"/>
            <a:ext cx="5715000" cy="3486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57A252E-9426-8608-20DC-79239802A169}"/>
              </a:ext>
            </a:extLst>
          </p:cNvPr>
          <p:cNvSpPr txBox="1"/>
          <p:nvPr/>
        </p:nvSpPr>
        <p:spPr>
          <a:xfrm>
            <a:off x="1612491" y="746057"/>
            <a:ext cx="8780206" cy="1754326"/>
          </a:xfrm>
          <a:prstGeom prst="rect">
            <a:avLst/>
          </a:prstGeom>
          <a:noFill/>
        </p:spPr>
        <p:txBody>
          <a:bodyPr wrap="square" rtlCol="0">
            <a:spAutoFit/>
          </a:bodyPr>
          <a:lstStyle/>
          <a:p>
            <a:pPr algn="ctr"/>
            <a:r>
              <a:rPr lang="en-IN" sz="3600" dirty="0">
                <a:solidFill>
                  <a:schemeClr val="bg1"/>
                </a:solidFill>
              </a:rPr>
              <a:t>Spam Classifier Using Logistic Regression And </a:t>
            </a:r>
            <a:br>
              <a:rPr lang="en-IN" sz="3600" dirty="0">
                <a:solidFill>
                  <a:schemeClr val="bg1"/>
                </a:solidFill>
              </a:rPr>
            </a:br>
            <a:r>
              <a:rPr lang="en-IN" sz="3600" dirty="0">
                <a:solidFill>
                  <a:schemeClr val="bg1"/>
                </a:solidFill>
              </a:rPr>
              <a:t>NLP</a:t>
            </a:r>
          </a:p>
        </p:txBody>
      </p:sp>
    </p:spTree>
    <p:extLst>
      <p:ext uri="{BB962C8B-B14F-4D97-AF65-F5344CB8AC3E}">
        <p14:creationId xmlns:p14="http://schemas.microsoft.com/office/powerpoint/2010/main" val="2003115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10</a:t>
            </a:fld>
            <a:endParaRPr lang="en-US" dirty="0"/>
          </a:p>
        </p:txBody>
      </p:sp>
      <p:pic>
        <p:nvPicPr>
          <p:cNvPr id="3" name="Picture 2">
            <a:extLst>
              <a:ext uri="{FF2B5EF4-FFF2-40B4-BE49-F238E27FC236}">
                <a16:creationId xmlns:a16="http://schemas.microsoft.com/office/drawing/2014/main" id="{AF7C162E-4DF1-6AC4-B8B3-0FE991E5FCE7}"/>
              </a:ext>
            </a:extLst>
          </p:cNvPr>
          <p:cNvPicPr>
            <a:picLocks noChangeAspect="1"/>
          </p:cNvPicPr>
          <p:nvPr/>
        </p:nvPicPr>
        <p:blipFill>
          <a:blip r:embed="rId2"/>
          <a:stretch>
            <a:fillRect/>
          </a:stretch>
        </p:blipFill>
        <p:spPr>
          <a:xfrm>
            <a:off x="2709473" y="603494"/>
            <a:ext cx="2821974" cy="5651011"/>
          </a:xfrm>
          <a:prstGeom prst="rect">
            <a:avLst/>
          </a:prstGeom>
        </p:spPr>
      </p:pic>
      <p:pic>
        <p:nvPicPr>
          <p:cNvPr id="5" name="Picture 4">
            <a:extLst>
              <a:ext uri="{FF2B5EF4-FFF2-40B4-BE49-F238E27FC236}">
                <a16:creationId xmlns:a16="http://schemas.microsoft.com/office/drawing/2014/main" id="{66797DD8-E25C-9D89-C8D3-3E942DBC74B5}"/>
              </a:ext>
            </a:extLst>
          </p:cNvPr>
          <p:cNvPicPr>
            <a:picLocks noChangeAspect="1"/>
          </p:cNvPicPr>
          <p:nvPr/>
        </p:nvPicPr>
        <p:blipFill>
          <a:blip r:embed="rId3"/>
          <a:stretch>
            <a:fillRect/>
          </a:stretch>
        </p:blipFill>
        <p:spPr>
          <a:xfrm>
            <a:off x="5952057" y="603494"/>
            <a:ext cx="2871709" cy="5651011"/>
          </a:xfrm>
          <a:prstGeom prst="rect">
            <a:avLst/>
          </a:prstGeom>
        </p:spPr>
      </p:pic>
      <p:sp>
        <p:nvSpPr>
          <p:cNvPr id="7" name="TextBox 6">
            <a:extLst>
              <a:ext uri="{FF2B5EF4-FFF2-40B4-BE49-F238E27FC236}">
                <a16:creationId xmlns:a16="http://schemas.microsoft.com/office/drawing/2014/main" id="{9F1159EC-4507-4720-17D0-8B691B6DB293}"/>
              </a:ext>
            </a:extLst>
          </p:cNvPr>
          <p:cNvSpPr txBox="1"/>
          <p:nvPr/>
        </p:nvSpPr>
        <p:spPr>
          <a:xfrm>
            <a:off x="619433" y="540774"/>
            <a:ext cx="1348446" cy="523220"/>
          </a:xfrm>
          <a:prstGeom prst="rect">
            <a:avLst/>
          </a:prstGeom>
          <a:noFill/>
        </p:spPr>
        <p:txBody>
          <a:bodyPr wrap="none" rtlCol="0">
            <a:spAutoFit/>
          </a:bodyPr>
          <a:lstStyle/>
          <a:p>
            <a:r>
              <a:rPr lang="en-IN" sz="2800" b="1" dirty="0">
                <a:solidFill>
                  <a:schemeClr val="bg1"/>
                </a:solidFill>
              </a:rPr>
              <a:t>Results</a:t>
            </a:r>
          </a:p>
        </p:txBody>
      </p:sp>
    </p:spTree>
    <p:extLst>
      <p:ext uri="{BB962C8B-B14F-4D97-AF65-F5344CB8AC3E}">
        <p14:creationId xmlns:p14="http://schemas.microsoft.com/office/powerpoint/2010/main" val="33907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11</a:t>
            </a:fld>
            <a:endParaRPr lang="en-US" dirty="0"/>
          </a:p>
        </p:txBody>
      </p:sp>
      <p:sp>
        <p:nvSpPr>
          <p:cNvPr id="2" name="TextBox 1">
            <a:extLst>
              <a:ext uri="{FF2B5EF4-FFF2-40B4-BE49-F238E27FC236}">
                <a16:creationId xmlns:a16="http://schemas.microsoft.com/office/drawing/2014/main" id="{3EF5D9F0-1826-8232-97CD-AE22691FE08C}"/>
              </a:ext>
            </a:extLst>
          </p:cNvPr>
          <p:cNvSpPr txBox="1"/>
          <p:nvPr/>
        </p:nvSpPr>
        <p:spPr>
          <a:xfrm>
            <a:off x="3495367" y="2615380"/>
            <a:ext cx="5201266" cy="1107996"/>
          </a:xfrm>
          <a:prstGeom prst="rect">
            <a:avLst/>
          </a:prstGeom>
          <a:noFill/>
        </p:spPr>
        <p:txBody>
          <a:bodyPr wrap="square" rtlCol="0">
            <a:spAutoFit/>
          </a:bodyPr>
          <a:lstStyle/>
          <a:p>
            <a:r>
              <a:rPr lang="en-IN" sz="6600" b="1" dirty="0">
                <a:solidFill>
                  <a:schemeClr val="bg1"/>
                </a:solidFill>
              </a:rPr>
              <a:t>THANK YOU</a:t>
            </a:r>
          </a:p>
        </p:txBody>
      </p:sp>
      <p:sp>
        <p:nvSpPr>
          <p:cNvPr id="4" name="TextBox 3">
            <a:extLst>
              <a:ext uri="{FF2B5EF4-FFF2-40B4-BE49-F238E27FC236}">
                <a16:creationId xmlns:a16="http://schemas.microsoft.com/office/drawing/2014/main" id="{598337EB-4B08-08B9-F689-CE3F7D648CE6}"/>
              </a:ext>
            </a:extLst>
          </p:cNvPr>
          <p:cNvSpPr txBox="1"/>
          <p:nvPr/>
        </p:nvSpPr>
        <p:spPr>
          <a:xfrm>
            <a:off x="9833809" y="5982557"/>
            <a:ext cx="862737" cy="400110"/>
          </a:xfrm>
          <a:prstGeom prst="rect">
            <a:avLst/>
          </a:prstGeom>
          <a:noFill/>
        </p:spPr>
        <p:txBody>
          <a:bodyPr wrap="none" rtlCol="0">
            <a:spAutoFit/>
          </a:bodyPr>
          <a:lstStyle/>
          <a:p>
            <a:r>
              <a:rPr lang="en-IN" sz="2000" dirty="0">
                <a:solidFill>
                  <a:schemeClr val="bg1"/>
                </a:solidFill>
                <a:hlinkClick r:id="rId2">
                  <a:extLst>
                    <a:ext uri="{A12FA001-AC4F-418D-AE19-62706E023703}">
                      <ahyp:hlinkClr xmlns:ahyp="http://schemas.microsoft.com/office/drawing/2018/hyperlinkcolor" val="tx"/>
                    </a:ext>
                  </a:extLst>
                </a:hlinkClick>
              </a:rPr>
              <a:t>code</a:t>
            </a:r>
            <a:endParaRPr lang="en-IN" sz="2000" dirty="0">
              <a:solidFill>
                <a:schemeClr val="bg1"/>
              </a:solidFill>
            </a:endParaRPr>
          </a:p>
        </p:txBody>
      </p:sp>
    </p:spTree>
    <p:extLst>
      <p:ext uri="{BB962C8B-B14F-4D97-AF65-F5344CB8AC3E}">
        <p14:creationId xmlns:p14="http://schemas.microsoft.com/office/powerpoint/2010/main" val="287186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2</a:t>
            </a:fld>
            <a:endParaRPr lang="en-US" dirty="0"/>
          </a:p>
        </p:txBody>
      </p:sp>
      <p:sp>
        <p:nvSpPr>
          <p:cNvPr id="3" name="TextBox 2">
            <a:extLst>
              <a:ext uri="{FF2B5EF4-FFF2-40B4-BE49-F238E27FC236}">
                <a16:creationId xmlns:a16="http://schemas.microsoft.com/office/drawing/2014/main" id="{F9E18647-1B6D-8E4A-D24B-40D1E69D77A9}"/>
              </a:ext>
            </a:extLst>
          </p:cNvPr>
          <p:cNvSpPr txBox="1"/>
          <p:nvPr/>
        </p:nvSpPr>
        <p:spPr>
          <a:xfrm>
            <a:off x="707924" y="776627"/>
            <a:ext cx="10432024" cy="1692771"/>
          </a:xfrm>
          <a:prstGeom prst="rect">
            <a:avLst/>
          </a:prstGeom>
          <a:noFill/>
        </p:spPr>
        <p:txBody>
          <a:bodyPr wrap="square">
            <a:spAutoFit/>
          </a:bodyPr>
          <a:lstStyle/>
          <a:p>
            <a:r>
              <a:rPr lang="en-US" sz="2400" b="0" i="0" dirty="0">
                <a:solidFill>
                  <a:schemeClr val="bg1"/>
                </a:solidFill>
                <a:effectLst/>
                <a:latin typeface="AmazonEmber"/>
              </a:rPr>
              <a:t>What is NLP?</a:t>
            </a:r>
          </a:p>
          <a:p>
            <a:r>
              <a:rPr lang="en-US" sz="2000" b="0" i="0" dirty="0">
                <a:solidFill>
                  <a:schemeClr val="bg1"/>
                </a:solidFill>
                <a:effectLst/>
                <a:latin typeface="AmazonEmber"/>
              </a:rPr>
              <a:t>Natural language processing (NLP) is a machine learning technology that gives computers the ability to interpret, manipulate, and comprehend human language. NLP </a:t>
            </a:r>
            <a:r>
              <a:rPr lang="en-US" sz="2000" b="0" i="0" dirty="0" err="1">
                <a:solidFill>
                  <a:schemeClr val="bg1"/>
                </a:solidFill>
                <a:effectLst/>
                <a:latin typeface="AmazonEmber"/>
              </a:rPr>
              <a:t>softwares</a:t>
            </a:r>
            <a:r>
              <a:rPr lang="en-US" sz="2000" b="0" i="0" dirty="0">
                <a:solidFill>
                  <a:schemeClr val="bg1"/>
                </a:solidFill>
                <a:effectLst/>
                <a:latin typeface="AmazonEmber"/>
              </a:rPr>
              <a:t> process the data, analyze the intent or sentiment in the message, and respond in real time to human communication</a:t>
            </a:r>
            <a:r>
              <a:rPr lang="en-US" sz="2000" dirty="0">
                <a:solidFill>
                  <a:schemeClr val="bg1"/>
                </a:solidFill>
                <a:latin typeface="AmazonEmber"/>
              </a:rPr>
              <a:t>.</a:t>
            </a:r>
            <a:endParaRPr lang="en-IN" sz="2000" dirty="0">
              <a:solidFill>
                <a:schemeClr val="bg1"/>
              </a:solidFill>
            </a:endParaRPr>
          </a:p>
        </p:txBody>
      </p:sp>
      <p:sp>
        <p:nvSpPr>
          <p:cNvPr id="5" name="TextBox 4">
            <a:extLst>
              <a:ext uri="{FF2B5EF4-FFF2-40B4-BE49-F238E27FC236}">
                <a16:creationId xmlns:a16="http://schemas.microsoft.com/office/drawing/2014/main" id="{A1E0881B-2987-50A4-3A18-D1A032299E29}"/>
              </a:ext>
            </a:extLst>
          </p:cNvPr>
          <p:cNvSpPr txBox="1"/>
          <p:nvPr/>
        </p:nvSpPr>
        <p:spPr>
          <a:xfrm>
            <a:off x="707924" y="2635048"/>
            <a:ext cx="10875279" cy="3416320"/>
          </a:xfrm>
          <a:prstGeom prst="rect">
            <a:avLst/>
          </a:prstGeom>
          <a:noFill/>
        </p:spPr>
        <p:txBody>
          <a:bodyPr wrap="square">
            <a:spAutoFit/>
          </a:bodyPr>
          <a:lstStyle/>
          <a:p>
            <a:pPr algn="l"/>
            <a:r>
              <a:rPr lang="en-US" b="1" i="0" dirty="0">
                <a:solidFill>
                  <a:schemeClr val="bg1"/>
                </a:solidFill>
                <a:effectLst/>
                <a:latin typeface="AmazonEmber"/>
              </a:rPr>
              <a:t>NLP implementation steps:</a:t>
            </a:r>
          </a:p>
          <a:p>
            <a:pPr algn="l"/>
            <a:r>
              <a:rPr lang="en-US" b="0" i="0" dirty="0">
                <a:solidFill>
                  <a:schemeClr val="bg1"/>
                </a:solidFill>
                <a:effectLst/>
                <a:latin typeface="AmazonEmber"/>
              </a:rPr>
              <a:t>Typically, NLP implementation begins by gathering and preparing unstructured text or speech data from sources like cloud data warehouses, surveys, emails, or internal business process applications.</a:t>
            </a:r>
          </a:p>
          <a:p>
            <a:pPr algn="l"/>
            <a:r>
              <a:rPr lang="en-US" b="0" i="1" dirty="0">
                <a:solidFill>
                  <a:schemeClr val="bg1"/>
                </a:solidFill>
                <a:effectLst/>
                <a:latin typeface="AmazonEmber"/>
              </a:rPr>
              <a:t>Pre-processing</a:t>
            </a:r>
            <a:endParaRPr lang="en-US" b="0" i="0" dirty="0">
              <a:solidFill>
                <a:schemeClr val="bg1"/>
              </a:solidFill>
              <a:effectLst/>
              <a:latin typeface="AmazonEmber"/>
            </a:endParaRPr>
          </a:p>
          <a:p>
            <a:pPr algn="l"/>
            <a:r>
              <a:rPr lang="en-US" b="0" i="0" dirty="0">
                <a:solidFill>
                  <a:schemeClr val="bg1"/>
                </a:solidFill>
                <a:effectLst/>
                <a:latin typeface="AmazonEmber"/>
              </a:rPr>
              <a:t>The NLP software uses pre-processing techniques such as tokenization, stemming, lemmatization, and stop word removal to prepare the data for various applications. </a:t>
            </a:r>
          </a:p>
          <a:p>
            <a:pPr algn="l"/>
            <a:r>
              <a:rPr lang="en-US" b="0" i="0" dirty="0">
                <a:solidFill>
                  <a:schemeClr val="bg1"/>
                </a:solidFill>
                <a:effectLst/>
                <a:latin typeface="AmazonEmber"/>
              </a:rPr>
              <a:t>Here's a description of these techniques:</a:t>
            </a:r>
          </a:p>
          <a:p>
            <a:pPr algn="l">
              <a:buFont typeface="Arial" panose="020B0604020202020204" pitchFamily="34" charset="0"/>
              <a:buChar char="•"/>
            </a:pPr>
            <a:r>
              <a:rPr lang="en-US" b="0" i="0" dirty="0">
                <a:solidFill>
                  <a:schemeClr val="bg1"/>
                </a:solidFill>
                <a:effectLst/>
                <a:latin typeface="AmazonEmber"/>
              </a:rPr>
              <a:t>Tokenization breaks a sentence into individual units of words or phrases. </a:t>
            </a:r>
          </a:p>
          <a:p>
            <a:pPr algn="l">
              <a:buFont typeface="Arial" panose="020B0604020202020204" pitchFamily="34" charset="0"/>
              <a:buChar char="•"/>
            </a:pPr>
            <a:r>
              <a:rPr lang="en-US" b="0" i="0" dirty="0">
                <a:solidFill>
                  <a:schemeClr val="bg1"/>
                </a:solidFill>
                <a:effectLst/>
                <a:latin typeface="AmazonEmber"/>
              </a:rPr>
              <a:t>Stemming and lemmatization simplify words into their root form. For example, these processes turn "starting" into "start." </a:t>
            </a:r>
          </a:p>
          <a:p>
            <a:pPr algn="l">
              <a:buFont typeface="Arial" panose="020B0604020202020204" pitchFamily="34" charset="0"/>
              <a:buChar char="•"/>
            </a:pPr>
            <a:r>
              <a:rPr lang="en-US" b="0" i="0" dirty="0">
                <a:solidFill>
                  <a:schemeClr val="bg1"/>
                </a:solidFill>
                <a:effectLst/>
                <a:latin typeface="AmazonEmber"/>
              </a:rPr>
              <a:t>Stop word removal ensures that words that do not add significant meaning to a sentence, such as "for" and "with," are removed. </a:t>
            </a:r>
          </a:p>
        </p:txBody>
      </p:sp>
      <p:sp>
        <p:nvSpPr>
          <p:cNvPr id="9" name="TextBox 8">
            <a:extLst>
              <a:ext uri="{FF2B5EF4-FFF2-40B4-BE49-F238E27FC236}">
                <a16:creationId xmlns:a16="http://schemas.microsoft.com/office/drawing/2014/main" id="{D5F2C034-D23D-0283-BE3C-9C780921B138}"/>
              </a:ext>
            </a:extLst>
          </p:cNvPr>
          <p:cNvSpPr txBox="1"/>
          <p:nvPr/>
        </p:nvSpPr>
        <p:spPr>
          <a:xfrm>
            <a:off x="8837026" y="6382667"/>
            <a:ext cx="2971583" cy="307777"/>
          </a:xfrm>
          <a:prstGeom prst="rect">
            <a:avLst/>
          </a:prstGeom>
          <a:noFill/>
        </p:spPr>
        <p:txBody>
          <a:bodyPr wrap="none" rtlCol="0">
            <a:spAutoFit/>
          </a:bodyPr>
          <a:lstStyle/>
          <a:p>
            <a:r>
              <a:rPr lang="en-US" sz="1400" b="0" i="0" dirty="0">
                <a:effectLst/>
                <a:latin typeface="AmazonEmber"/>
                <a:hlinkClick r:id="rId2">
                  <a:extLst>
                    <a:ext uri="{A12FA001-AC4F-418D-AE19-62706E023703}">
                      <ahyp:hlinkClr xmlns:ahyp="http://schemas.microsoft.com/office/drawing/2018/hyperlinkcolor" val="tx"/>
                    </a:ext>
                  </a:extLst>
                </a:hlinkClick>
              </a:rPr>
              <a:t>https://aws.amazon.com/what-is/nlp/</a:t>
            </a:r>
            <a:endParaRPr lang="en-IN" sz="1400" dirty="0"/>
          </a:p>
        </p:txBody>
      </p:sp>
    </p:spTree>
    <p:extLst>
      <p:ext uri="{BB962C8B-B14F-4D97-AF65-F5344CB8AC3E}">
        <p14:creationId xmlns:p14="http://schemas.microsoft.com/office/powerpoint/2010/main" val="350360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3</a:t>
            </a:fld>
            <a:endParaRPr lang="en-US" dirty="0"/>
          </a:p>
        </p:txBody>
      </p:sp>
      <p:pic>
        <p:nvPicPr>
          <p:cNvPr id="2050" name="Picture 2" descr="Architecture of neural network (NN) Classifier.">
            <a:extLst>
              <a:ext uri="{FF2B5EF4-FFF2-40B4-BE49-F238E27FC236}">
                <a16:creationId xmlns:a16="http://schemas.microsoft.com/office/drawing/2014/main" id="{3989A8C6-4E96-041E-1604-9D7FF32D7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466"/>
          <a:stretch/>
        </p:blipFill>
        <p:spPr bwMode="auto">
          <a:xfrm>
            <a:off x="3770411" y="727587"/>
            <a:ext cx="5301250" cy="4323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rchitecture of neural network (NN) Classifier.">
            <a:extLst>
              <a:ext uri="{FF2B5EF4-FFF2-40B4-BE49-F238E27FC236}">
                <a16:creationId xmlns:a16="http://schemas.microsoft.com/office/drawing/2014/main" id="{A86551F2-F852-A171-3AE8-398D1B6C7F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1875"/>
          <a:stretch/>
        </p:blipFill>
        <p:spPr bwMode="auto">
          <a:xfrm>
            <a:off x="3770411" y="5051334"/>
            <a:ext cx="5301250" cy="12209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DC1D529-7AD1-AA34-1FC1-D2F108AB6E48}"/>
              </a:ext>
            </a:extLst>
          </p:cNvPr>
          <p:cNvSpPr txBox="1"/>
          <p:nvPr/>
        </p:nvSpPr>
        <p:spPr>
          <a:xfrm>
            <a:off x="845574" y="898028"/>
            <a:ext cx="2054942" cy="584775"/>
          </a:xfrm>
          <a:prstGeom prst="rect">
            <a:avLst/>
          </a:prstGeom>
          <a:noFill/>
        </p:spPr>
        <p:txBody>
          <a:bodyPr wrap="square" rtlCol="0">
            <a:spAutoFit/>
          </a:bodyPr>
          <a:lstStyle/>
          <a:p>
            <a:r>
              <a:rPr lang="en-IN" sz="3200" dirty="0">
                <a:solidFill>
                  <a:schemeClr val="accent6">
                    <a:lumMod val="20000"/>
                    <a:lumOff val="80000"/>
                  </a:schemeClr>
                </a:solidFill>
              </a:rPr>
              <a:t>Workflow</a:t>
            </a:r>
          </a:p>
        </p:txBody>
      </p:sp>
    </p:spTree>
    <p:extLst>
      <p:ext uri="{BB962C8B-B14F-4D97-AF65-F5344CB8AC3E}">
        <p14:creationId xmlns:p14="http://schemas.microsoft.com/office/powerpoint/2010/main" val="340416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4</a:t>
            </a:fld>
            <a:endParaRPr lang="en-US" dirty="0"/>
          </a:p>
        </p:txBody>
      </p:sp>
      <p:sp>
        <p:nvSpPr>
          <p:cNvPr id="3" name="TextBox 2">
            <a:extLst>
              <a:ext uri="{FF2B5EF4-FFF2-40B4-BE49-F238E27FC236}">
                <a16:creationId xmlns:a16="http://schemas.microsoft.com/office/drawing/2014/main" id="{8BBB80B4-4AF3-C9E3-9FF5-62E6189DE683}"/>
              </a:ext>
            </a:extLst>
          </p:cNvPr>
          <p:cNvSpPr txBox="1"/>
          <p:nvPr/>
        </p:nvSpPr>
        <p:spPr>
          <a:xfrm>
            <a:off x="1150373" y="1693693"/>
            <a:ext cx="9261987" cy="2862322"/>
          </a:xfrm>
          <a:prstGeom prst="rect">
            <a:avLst/>
          </a:prstGeom>
          <a:noFill/>
        </p:spPr>
        <p:txBody>
          <a:bodyPr wrap="square">
            <a:spAutoFit/>
          </a:bodyPr>
          <a:lstStyle/>
          <a:p>
            <a:pPr algn="l" fontAlgn="base"/>
            <a:endParaRPr lang="en-US" b="1" i="0" dirty="0">
              <a:solidFill>
                <a:schemeClr val="bg1"/>
              </a:solidFill>
              <a:effectLst/>
              <a:latin typeface="Nunito" pitchFamily="2" charset="0"/>
            </a:endParaRPr>
          </a:p>
          <a:p>
            <a:pPr marL="342900" indent="-342900" algn="l" fontAlgn="base">
              <a:buFont typeface="+mj-lt"/>
              <a:buAutoNum type="arabicPeriod"/>
            </a:pPr>
            <a:r>
              <a:rPr lang="en-US" b="1" i="0" u="sng" dirty="0">
                <a:solidFill>
                  <a:srgbClr val="8F8F8F"/>
                </a:solidFill>
                <a:effectLst/>
                <a:latin typeface="Nunito" pitchFamily="2" charset="0"/>
                <a:hlinkClick r:id="rId2">
                  <a:extLst>
                    <a:ext uri="{A12FA001-AC4F-418D-AE19-62706E023703}">
                      <ahyp:hlinkClr xmlns:ahyp="http://schemas.microsoft.com/office/drawing/2018/hyperlinkcolor" val="tx"/>
                    </a:ext>
                  </a:extLst>
                </a:hlinkClick>
              </a:rPr>
              <a:t>Pandas</a:t>
            </a:r>
            <a:r>
              <a:rPr lang="en-US" b="0" i="0" u="sng" dirty="0">
                <a:solidFill>
                  <a:schemeClr val="bg1">
                    <a:lumMod val="50000"/>
                  </a:schemeClr>
                </a:solidFill>
                <a:effectLst/>
                <a:latin typeface="Nunito" pitchFamily="2" charset="0"/>
                <a:hlinkClick r:id="rId2">
                  <a:extLst>
                    <a:ext uri="{A12FA001-AC4F-418D-AE19-62706E023703}">
                      <ahyp:hlinkClr xmlns:ahyp="http://schemas.microsoft.com/office/drawing/2018/hyperlinkcolor" val="tx"/>
                    </a:ext>
                  </a:extLst>
                </a:hlinkClick>
              </a:rPr>
              <a:t> </a:t>
            </a:r>
            <a:r>
              <a:rPr lang="en-US" b="0" i="0" dirty="0">
                <a:solidFill>
                  <a:schemeClr val="bg1">
                    <a:lumMod val="50000"/>
                  </a:schemeClr>
                </a:solidFill>
                <a:effectLst/>
                <a:latin typeface="Nunito" pitchFamily="2" charset="0"/>
              </a:rPr>
              <a:t>– </a:t>
            </a:r>
            <a:r>
              <a:rPr lang="en-US" b="0" i="0" dirty="0">
                <a:solidFill>
                  <a:schemeClr val="bg1"/>
                </a:solidFill>
                <a:effectLst/>
                <a:latin typeface="Nunito" pitchFamily="2" charset="0"/>
              </a:rPr>
              <a:t>This library helps to load the data frame in a 2D array format and has multiple functions to perform analysis tasks in one go.</a:t>
            </a:r>
          </a:p>
          <a:p>
            <a:pPr marL="342900" indent="-342900" algn="l" fontAlgn="base">
              <a:buFont typeface="+mj-lt"/>
              <a:buAutoNum type="arabicPeriod"/>
            </a:pPr>
            <a:r>
              <a:rPr lang="en-US" b="1" i="0" u="sng" dirty="0" err="1">
                <a:solidFill>
                  <a:srgbClr val="8F8F8F"/>
                </a:solidFill>
                <a:effectLst/>
                <a:latin typeface="Nunito" pitchFamily="2" charset="0"/>
                <a:hlinkClick r:id="rId3">
                  <a:extLst>
                    <a:ext uri="{A12FA001-AC4F-418D-AE19-62706E023703}">
                      <ahyp:hlinkClr xmlns:ahyp="http://schemas.microsoft.com/office/drawing/2018/hyperlinkcolor" val="tx"/>
                    </a:ext>
                  </a:extLst>
                </a:hlinkClick>
              </a:rPr>
              <a:t>Numpy</a:t>
            </a:r>
            <a:r>
              <a:rPr lang="en-US" b="1" i="0" u="sng" dirty="0">
                <a:solidFill>
                  <a:schemeClr val="bg1">
                    <a:lumMod val="50000"/>
                  </a:schemeClr>
                </a:solidFill>
                <a:effectLst/>
                <a:latin typeface="Nunito" pitchFamily="2" charset="0"/>
                <a:hlinkClick r:id="rId3">
                  <a:extLst>
                    <a:ext uri="{A12FA001-AC4F-418D-AE19-62706E023703}">
                      <ahyp:hlinkClr xmlns:ahyp="http://schemas.microsoft.com/office/drawing/2018/hyperlinkcolor" val="tx"/>
                    </a:ext>
                  </a:extLst>
                </a:hlinkClick>
              </a:rPr>
              <a:t> </a:t>
            </a:r>
            <a:r>
              <a:rPr lang="en-US" b="0" i="0" dirty="0">
                <a:solidFill>
                  <a:schemeClr val="bg1">
                    <a:lumMod val="50000"/>
                  </a:schemeClr>
                </a:solidFill>
                <a:effectLst/>
                <a:latin typeface="Nunito" pitchFamily="2" charset="0"/>
              </a:rPr>
              <a:t>– </a:t>
            </a:r>
            <a:r>
              <a:rPr lang="en-US" b="0" i="0" dirty="0" err="1">
                <a:solidFill>
                  <a:schemeClr val="bg1"/>
                </a:solidFill>
                <a:effectLst/>
                <a:latin typeface="Nunito" pitchFamily="2" charset="0"/>
              </a:rPr>
              <a:t>Numpy</a:t>
            </a:r>
            <a:r>
              <a:rPr lang="en-US" b="0" i="0" dirty="0">
                <a:solidFill>
                  <a:schemeClr val="bg1"/>
                </a:solidFill>
                <a:effectLst/>
                <a:latin typeface="Nunito" pitchFamily="2" charset="0"/>
              </a:rPr>
              <a:t> arrays are very fast and can perform large computations in a very short time.</a:t>
            </a:r>
          </a:p>
          <a:p>
            <a:pPr marL="342900" indent="-342900" algn="l" fontAlgn="base">
              <a:buFont typeface="+mj-lt"/>
              <a:buAutoNum type="arabicPeriod"/>
            </a:pPr>
            <a:r>
              <a:rPr lang="en-US" b="1" u="sng" dirty="0">
                <a:solidFill>
                  <a:schemeClr val="bg1">
                    <a:lumMod val="50000"/>
                  </a:schemeClr>
                </a:solidFill>
                <a:latin typeface="Nunito" pitchFamily="2" charset="0"/>
              </a:rPr>
              <a:t>NLTK </a:t>
            </a:r>
            <a:r>
              <a:rPr lang="en-US" b="0" i="0" dirty="0">
                <a:solidFill>
                  <a:schemeClr val="bg1">
                    <a:lumMod val="50000"/>
                  </a:schemeClr>
                </a:solidFill>
                <a:effectLst/>
                <a:latin typeface="Nunito" pitchFamily="2" charset="0"/>
              </a:rPr>
              <a:t>– </a:t>
            </a:r>
            <a:r>
              <a:rPr lang="en-US" b="0" i="0" dirty="0">
                <a:solidFill>
                  <a:schemeClr val="bg1"/>
                </a:solidFill>
                <a:effectLst/>
                <a:latin typeface="Nunito" pitchFamily="2" charset="0"/>
              </a:rPr>
              <a:t>Natural Language Tool Kit provides various functions to process the raw textual data</a:t>
            </a:r>
            <a:r>
              <a:rPr lang="en-US" b="0" i="0" dirty="0">
                <a:solidFill>
                  <a:schemeClr val="bg1">
                    <a:lumMod val="50000"/>
                  </a:schemeClr>
                </a:solidFill>
                <a:effectLst/>
                <a:latin typeface="Nunito" pitchFamily="2" charset="0"/>
              </a:rPr>
              <a:t>.</a:t>
            </a:r>
          </a:p>
          <a:p>
            <a:pPr marL="342900" indent="-342900" algn="l" fontAlgn="base">
              <a:buFont typeface="+mj-lt"/>
              <a:buAutoNum type="arabicPeriod"/>
            </a:pPr>
            <a:r>
              <a:rPr lang="en-US" b="1" u="sng" dirty="0">
                <a:solidFill>
                  <a:srgbClr val="8F8F8F"/>
                </a:solidFill>
                <a:latin typeface="Nunito" pitchFamily="2" charset="0"/>
              </a:rPr>
              <a:t>Scikit-learn</a:t>
            </a:r>
            <a:r>
              <a:rPr lang="en-US" b="1" dirty="0">
                <a:solidFill>
                  <a:srgbClr val="8F8F8F"/>
                </a:solidFill>
                <a:latin typeface="Nunito" pitchFamily="2" charset="0"/>
              </a:rPr>
              <a:t>- </a:t>
            </a:r>
            <a:r>
              <a:rPr lang="en-US" dirty="0">
                <a:solidFill>
                  <a:schemeClr val="bg1"/>
                </a:solidFill>
                <a:latin typeface="Nunito" pitchFamily="2" charset="0"/>
              </a:rPr>
              <a:t>Python library that provides efficient implementation of various algorithms and utilities for data preprocessing, model evaluation, and model selection</a:t>
            </a:r>
            <a:r>
              <a:rPr lang="en-US" b="0" i="0" dirty="0">
                <a:solidFill>
                  <a:srgbClr val="ECECEC"/>
                </a:solidFill>
                <a:effectLst/>
                <a:latin typeface="Söhne"/>
              </a:rPr>
              <a:t>.</a:t>
            </a:r>
            <a:endParaRPr lang="en-US" b="0" i="0" dirty="0">
              <a:solidFill>
                <a:schemeClr val="bg1">
                  <a:lumMod val="50000"/>
                </a:schemeClr>
              </a:solidFill>
              <a:effectLst/>
              <a:latin typeface="Nunito" pitchFamily="2" charset="0"/>
            </a:endParaRPr>
          </a:p>
        </p:txBody>
      </p:sp>
      <p:sp>
        <p:nvSpPr>
          <p:cNvPr id="2" name="TextBox 1">
            <a:extLst>
              <a:ext uri="{FF2B5EF4-FFF2-40B4-BE49-F238E27FC236}">
                <a16:creationId xmlns:a16="http://schemas.microsoft.com/office/drawing/2014/main" id="{31B40BB6-F5F9-78B9-6E87-8901D7D56508}"/>
              </a:ext>
            </a:extLst>
          </p:cNvPr>
          <p:cNvSpPr txBox="1"/>
          <p:nvPr/>
        </p:nvSpPr>
        <p:spPr>
          <a:xfrm>
            <a:off x="786580" y="1022556"/>
            <a:ext cx="3324949" cy="830997"/>
          </a:xfrm>
          <a:prstGeom prst="rect">
            <a:avLst/>
          </a:prstGeom>
          <a:noFill/>
        </p:spPr>
        <p:txBody>
          <a:bodyPr wrap="none" rtlCol="0">
            <a:spAutoFit/>
          </a:bodyPr>
          <a:lstStyle/>
          <a:p>
            <a:r>
              <a:rPr lang="en-IN" sz="2400" dirty="0">
                <a:solidFill>
                  <a:schemeClr val="bg1"/>
                </a:solidFill>
              </a:rPr>
              <a:t>1.</a:t>
            </a:r>
            <a:r>
              <a:rPr lang="en-US" sz="2400" b="1" i="0" u="sng" dirty="0">
                <a:solidFill>
                  <a:schemeClr val="bg1"/>
                </a:solidFill>
                <a:effectLst/>
                <a:latin typeface="Nunito" pitchFamily="2" charset="0"/>
              </a:rPr>
              <a:t> Importing Libraries:</a:t>
            </a:r>
          </a:p>
          <a:p>
            <a:endParaRPr lang="en-IN" sz="2400" dirty="0"/>
          </a:p>
        </p:txBody>
      </p:sp>
    </p:spTree>
    <p:extLst>
      <p:ext uri="{BB962C8B-B14F-4D97-AF65-F5344CB8AC3E}">
        <p14:creationId xmlns:p14="http://schemas.microsoft.com/office/powerpoint/2010/main" val="420268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5</a:t>
            </a:fld>
            <a:endParaRPr lang="en-US" dirty="0"/>
          </a:p>
        </p:txBody>
      </p:sp>
      <p:sp>
        <p:nvSpPr>
          <p:cNvPr id="3" name="TextBox 2">
            <a:extLst>
              <a:ext uri="{FF2B5EF4-FFF2-40B4-BE49-F238E27FC236}">
                <a16:creationId xmlns:a16="http://schemas.microsoft.com/office/drawing/2014/main" id="{17731389-8979-E1C6-F571-11606BF7FEB4}"/>
              </a:ext>
            </a:extLst>
          </p:cNvPr>
          <p:cNvSpPr txBox="1"/>
          <p:nvPr/>
        </p:nvSpPr>
        <p:spPr>
          <a:xfrm>
            <a:off x="1120050" y="1426922"/>
            <a:ext cx="9792929" cy="3970318"/>
          </a:xfrm>
          <a:prstGeom prst="rect">
            <a:avLst/>
          </a:prstGeom>
          <a:noFill/>
        </p:spPr>
        <p:txBody>
          <a:bodyPr wrap="square">
            <a:spAutoFit/>
          </a:bodyPr>
          <a:lstStyle/>
          <a:p>
            <a:pPr marL="342900" indent="-342900" algn="l">
              <a:buFont typeface="+mj-lt"/>
              <a:buAutoNum type="arabicPeriod"/>
            </a:pPr>
            <a:r>
              <a:rPr lang="en-IN" b="1" i="0" dirty="0">
                <a:solidFill>
                  <a:srgbClr val="ECECEC"/>
                </a:solidFill>
                <a:effectLst/>
                <a:latin typeface="Söhne"/>
              </a:rPr>
              <a:t>Data Cleaning</a:t>
            </a:r>
            <a:r>
              <a:rPr lang="en-IN" b="0" i="0" dirty="0">
                <a:solidFill>
                  <a:srgbClr val="ECECEC"/>
                </a:solidFill>
                <a:effectLst/>
                <a:latin typeface="Söhne"/>
              </a:rPr>
              <a:t>:</a:t>
            </a:r>
          </a:p>
          <a:p>
            <a:pPr marL="800100" lvl="1" indent="-342900" algn="l">
              <a:buFont typeface="Arial" panose="020B0604020202020204" pitchFamily="34" charset="0"/>
              <a:buChar char="•"/>
            </a:pPr>
            <a:r>
              <a:rPr lang="en-IN" b="1" i="0" dirty="0">
                <a:solidFill>
                  <a:srgbClr val="ECECEC"/>
                </a:solidFill>
                <a:effectLst/>
                <a:latin typeface="Söhne"/>
              </a:rPr>
              <a:t>Drop Unnecessary Columns</a:t>
            </a:r>
            <a:r>
              <a:rPr lang="en-IN" b="0" i="0" dirty="0">
                <a:solidFill>
                  <a:srgbClr val="ECECEC"/>
                </a:solidFill>
                <a:effectLst/>
                <a:latin typeface="Söhne"/>
              </a:rPr>
              <a:t>: Remove columns that are not needed for analysis(e.g., unnamed columns).</a:t>
            </a:r>
          </a:p>
          <a:p>
            <a:pPr marL="800100" lvl="1" indent="-342900" algn="l">
              <a:buFont typeface="Arial" panose="020B0604020202020204" pitchFamily="34" charset="0"/>
              <a:buChar char="•"/>
            </a:pPr>
            <a:r>
              <a:rPr lang="en-IN" b="1" i="0" dirty="0">
                <a:solidFill>
                  <a:srgbClr val="ECECEC"/>
                </a:solidFill>
                <a:effectLst/>
                <a:latin typeface="Söhne"/>
              </a:rPr>
              <a:t>Column Renaming</a:t>
            </a:r>
            <a:r>
              <a:rPr lang="en-IN" b="0" i="0" dirty="0">
                <a:solidFill>
                  <a:srgbClr val="ECECEC"/>
                </a:solidFill>
                <a:effectLst/>
                <a:latin typeface="Söhne"/>
              </a:rPr>
              <a:t>: Rename columns to improve clarity and consistency (e.g., rename 'v1' to 'target', 'v2' to 'text’).</a:t>
            </a:r>
          </a:p>
          <a:p>
            <a:pPr lvl="1" algn="l"/>
            <a:endParaRPr lang="en-IN" b="0" i="0" dirty="0">
              <a:solidFill>
                <a:srgbClr val="ECECEC"/>
              </a:solidFill>
              <a:effectLst/>
              <a:latin typeface="Söhne"/>
            </a:endParaRPr>
          </a:p>
          <a:p>
            <a:pPr marL="342900" indent="-342900" algn="l">
              <a:buFont typeface="+mj-lt"/>
              <a:buAutoNum type="arabicPeriod"/>
            </a:pPr>
            <a:r>
              <a:rPr lang="en-IN" b="1" i="0" dirty="0">
                <a:solidFill>
                  <a:srgbClr val="ECECEC"/>
                </a:solidFill>
                <a:effectLst/>
                <a:latin typeface="Söhne"/>
              </a:rPr>
              <a:t>Target Variable Encoding</a:t>
            </a:r>
            <a:r>
              <a:rPr lang="en-IN" b="0" i="0" dirty="0">
                <a:solidFill>
                  <a:srgbClr val="ECECEC"/>
                </a:solidFill>
                <a:effectLst/>
                <a:latin typeface="Söhne"/>
              </a:rPr>
              <a:t>:</a:t>
            </a:r>
          </a:p>
          <a:p>
            <a:pPr marL="800100" lvl="1" indent="-342900" algn="l">
              <a:buFont typeface="Arial" panose="020B0604020202020204" pitchFamily="34" charset="0"/>
              <a:buChar char="•"/>
            </a:pPr>
            <a:r>
              <a:rPr lang="en-IN" b="1" i="0" dirty="0">
                <a:solidFill>
                  <a:srgbClr val="ECECEC"/>
                </a:solidFill>
                <a:effectLst/>
                <a:latin typeface="Söhne"/>
              </a:rPr>
              <a:t>Label Encoding</a:t>
            </a:r>
            <a:r>
              <a:rPr lang="en-IN" b="0" i="0" dirty="0">
                <a:solidFill>
                  <a:srgbClr val="ECECEC"/>
                </a:solidFill>
                <a:effectLst/>
                <a:latin typeface="Söhne"/>
              </a:rPr>
              <a:t>: Encode the target variable ('spam'/'ham') into numerical values (0 for 'ham', 1 for 'spam') using </a:t>
            </a:r>
            <a:r>
              <a:rPr lang="en-IN" b="0" i="0" dirty="0" err="1">
                <a:solidFill>
                  <a:srgbClr val="ECECEC"/>
                </a:solidFill>
                <a:effectLst/>
                <a:latin typeface="Söhne"/>
              </a:rPr>
              <a:t>LabelEncoder</a:t>
            </a:r>
            <a:r>
              <a:rPr lang="en-IN" b="0" i="0" dirty="0">
                <a:solidFill>
                  <a:srgbClr val="ECECEC"/>
                </a:solidFill>
                <a:effectLst/>
                <a:latin typeface="Söhne"/>
              </a:rPr>
              <a:t>.</a:t>
            </a:r>
          </a:p>
          <a:p>
            <a:pPr lvl="1" algn="l"/>
            <a:endParaRPr lang="en-IN" b="0" i="0" dirty="0">
              <a:solidFill>
                <a:srgbClr val="ECECEC"/>
              </a:solidFill>
              <a:effectLst/>
              <a:latin typeface="Söhne"/>
            </a:endParaRPr>
          </a:p>
          <a:p>
            <a:pPr marL="342900" indent="-342900" algn="l">
              <a:buFont typeface="+mj-lt"/>
              <a:buAutoNum type="arabicPeriod"/>
            </a:pPr>
            <a:r>
              <a:rPr lang="en-IN" b="1" i="0" dirty="0">
                <a:solidFill>
                  <a:srgbClr val="ECECEC"/>
                </a:solidFill>
                <a:effectLst/>
                <a:latin typeface="Söhne"/>
              </a:rPr>
              <a:t>Handling Duplicates and Missing Values</a:t>
            </a:r>
            <a:r>
              <a:rPr lang="en-IN" b="0" i="0" dirty="0">
                <a:solidFill>
                  <a:srgbClr val="ECECEC"/>
                </a:solidFill>
                <a:effectLst/>
                <a:latin typeface="Söhne"/>
              </a:rPr>
              <a:t>:</a:t>
            </a:r>
          </a:p>
          <a:p>
            <a:pPr marL="800100" lvl="1" indent="-342900" algn="l">
              <a:buFont typeface="Arial" panose="020B0604020202020204" pitchFamily="34" charset="0"/>
              <a:buChar char="•"/>
            </a:pPr>
            <a:r>
              <a:rPr lang="en-IN" b="1" i="0" dirty="0">
                <a:solidFill>
                  <a:srgbClr val="ECECEC"/>
                </a:solidFill>
                <a:effectLst/>
                <a:latin typeface="Söhne"/>
              </a:rPr>
              <a:t>Duplicate Removal</a:t>
            </a:r>
            <a:r>
              <a:rPr lang="en-IN" b="0" i="0" dirty="0">
                <a:solidFill>
                  <a:srgbClr val="ECECEC"/>
                </a:solidFill>
                <a:effectLst/>
                <a:latin typeface="Söhne"/>
              </a:rPr>
              <a:t>: Check for and remove duplicate rows, keeping only the first occurrence.</a:t>
            </a:r>
          </a:p>
          <a:p>
            <a:pPr marL="800100" lvl="1" indent="-342900" algn="l">
              <a:buFont typeface="Arial" panose="020B0604020202020204" pitchFamily="34" charset="0"/>
              <a:buChar char="•"/>
            </a:pPr>
            <a:r>
              <a:rPr lang="en-IN" b="1" i="0" dirty="0">
                <a:solidFill>
                  <a:srgbClr val="ECECEC"/>
                </a:solidFill>
                <a:effectLst/>
                <a:latin typeface="Söhne"/>
              </a:rPr>
              <a:t>Missing Value Check</a:t>
            </a:r>
            <a:r>
              <a:rPr lang="en-IN" b="0" i="0" dirty="0">
                <a:solidFill>
                  <a:srgbClr val="ECECEC"/>
                </a:solidFill>
                <a:effectLst/>
                <a:latin typeface="Söhne"/>
              </a:rPr>
              <a:t>: Verify if there are any missing values in the dataset and handle them appropriately.</a:t>
            </a:r>
          </a:p>
        </p:txBody>
      </p:sp>
      <p:sp>
        <p:nvSpPr>
          <p:cNvPr id="4" name="TextBox 3">
            <a:extLst>
              <a:ext uri="{FF2B5EF4-FFF2-40B4-BE49-F238E27FC236}">
                <a16:creationId xmlns:a16="http://schemas.microsoft.com/office/drawing/2014/main" id="{2DB7B1F8-AC27-71C4-702C-8729CDF96963}"/>
              </a:ext>
            </a:extLst>
          </p:cNvPr>
          <p:cNvSpPr txBox="1"/>
          <p:nvPr/>
        </p:nvSpPr>
        <p:spPr>
          <a:xfrm>
            <a:off x="658762" y="688258"/>
            <a:ext cx="5088252" cy="738664"/>
          </a:xfrm>
          <a:prstGeom prst="rect">
            <a:avLst/>
          </a:prstGeom>
          <a:noFill/>
        </p:spPr>
        <p:txBody>
          <a:bodyPr wrap="none" rtlCol="0">
            <a:spAutoFit/>
          </a:bodyPr>
          <a:lstStyle/>
          <a:p>
            <a:r>
              <a:rPr lang="en-IN" dirty="0">
                <a:solidFill>
                  <a:schemeClr val="bg1"/>
                </a:solidFill>
              </a:rPr>
              <a:t>2. </a:t>
            </a:r>
            <a:r>
              <a:rPr lang="en-IN" sz="2400" b="1" u="sng" dirty="0">
                <a:solidFill>
                  <a:schemeClr val="bg1"/>
                </a:solidFill>
                <a:latin typeface="Nunito" pitchFamily="2" charset="0"/>
              </a:rPr>
              <a:t>Data Loading and Preprocessing</a:t>
            </a:r>
          </a:p>
          <a:p>
            <a:endParaRPr lang="en-IN" dirty="0"/>
          </a:p>
        </p:txBody>
      </p:sp>
    </p:spTree>
    <p:extLst>
      <p:ext uri="{BB962C8B-B14F-4D97-AF65-F5344CB8AC3E}">
        <p14:creationId xmlns:p14="http://schemas.microsoft.com/office/powerpoint/2010/main" val="383006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6</a:t>
            </a:fld>
            <a:endParaRPr lang="en-US" dirty="0"/>
          </a:p>
        </p:txBody>
      </p:sp>
      <p:sp>
        <p:nvSpPr>
          <p:cNvPr id="2" name="TextBox 1">
            <a:extLst>
              <a:ext uri="{FF2B5EF4-FFF2-40B4-BE49-F238E27FC236}">
                <a16:creationId xmlns:a16="http://schemas.microsoft.com/office/drawing/2014/main" id="{C7BDEAC3-FA16-001B-BFEC-B0C530326A1C}"/>
              </a:ext>
            </a:extLst>
          </p:cNvPr>
          <p:cNvSpPr txBox="1"/>
          <p:nvPr/>
        </p:nvSpPr>
        <p:spPr>
          <a:xfrm>
            <a:off x="804641" y="816077"/>
            <a:ext cx="2803973" cy="461665"/>
          </a:xfrm>
          <a:prstGeom prst="rect">
            <a:avLst/>
          </a:prstGeom>
          <a:noFill/>
        </p:spPr>
        <p:txBody>
          <a:bodyPr wrap="none" rtlCol="0">
            <a:spAutoFit/>
          </a:bodyPr>
          <a:lstStyle/>
          <a:p>
            <a:r>
              <a:rPr lang="en-IN" sz="2400" i="0" dirty="0">
                <a:solidFill>
                  <a:srgbClr val="ECECEC"/>
                </a:solidFill>
                <a:effectLst/>
                <a:latin typeface="Nunito" pitchFamily="2" charset="0"/>
              </a:rPr>
              <a:t>3. </a:t>
            </a:r>
            <a:r>
              <a:rPr lang="en-IN" sz="2400" b="1" i="0" dirty="0">
                <a:solidFill>
                  <a:srgbClr val="ECECEC"/>
                </a:solidFill>
                <a:effectLst/>
                <a:latin typeface="Nunito" pitchFamily="2" charset="0"/>
              </a:rPr>
              <a:t>Text Processing</a:t>
            </a:r>
          </a:p>
        </p:txBody>
      </p:sp>
      <p:pic>
        <p:nvPicPr>
          <p:cNvPr id="4" name="Picture 2" descr="Tokenization">
            <a:extLst>
              <a:ext uri="{FF2B5EF4-FFF2-40B4-BE49-F238E27FC236}">
                <a16:creationId xmlns:a16="http://schemas.microsoft.com/office/drawing/2014/main" id="{D5EFA9BD-8A24-1ACF-7FB6-09A7A44A9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483" y="1880388"/>
            <a:ext cx="4426359" cy="15486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31ECEE-493F-AB96-AD36-2695BE037E08}"/>
              </a:ext>
            </a:extLst>
          </p:cNvPr>
          <p:cNvSpPr txBox="1"/>
          <p:nvPr/>
        </p:nvSpPr>
        <p:spPr>
          <a:xfrm>
            <a:off x="903826" y="1823853"/>
            <a:ext cx="5262101" cy="1815882"/>
          </a:xfrm>
          <a:prstGeom prst="rect">
            <a:avLst/>
          </a:prstGeom>
          <a:noFill/>
        </p:spPr>
        <p:txBody>
          <a:bodyPr wrap="square" rtlCol="0">
            <a:spAutoFit/>
          </a:bodyPr>
          <a:lstStyle/>
          <a:p>
            <a:r>
              <a:rPr lang="en-US" sz="1600" b="0" i="0" dirty="0">
                <a:solidFill>
                  <a:schemeClr val="bg1"/>
                </a:solidFill>
                <a:effectLst/>
                <a:latin typeface="Roboto" panose="02000000000000000000" pitchFamily="2" charset="0"/>
              </a:rPr>
              <a:t>1. Tokenization:</a:t>
            </a:r>
          </a:p>
          <a:p>
            <a:r>
              <a:rPr lang="en-US" sz="1600" b="0" i="0" dirty="0">
                <a:solidFill>
                  <a:schemeClr val="bg1"/>
                </a:solidFill>
                <a:effectLst/>
                <a:latin typeface="Roboto" panose="02000000000000000000" pitchFamily="2" charset="0"/>
              </a:rPr>
              <a:t>For the </a:t>
            </a:r>
            <a:r>
              <a:rPr lang="en-US" sz="1400" b="0" i="0" dirty="0">
                <a:solidFill>
                  <a:schemeClr val="bg1"/>
                </a:solidFill>
                <a:effectLst/>
                <a:latin typeface="Roboto" panose="02000000000000000000" pitchFamily="2" charset="0"/>
              </a:rPr>
              <a:t>algorithm</a:t>
            </a:r>
            <a:r>
              <a:rPr lang="en-US" sz="1600" b="0" i="0" dirty="0">
                <a:solidFill>
                  <a:schemeClr val="bg1"/>
                </a:solidFill>
                <a:effectLst/>
                <a:latin typeface="Roboto" panose="02000000000000000000" pitchFamily="2" charset="0"/>
              </a:rPr>
              <a:t> to understand sentences, you need to get the words in a sentence and explain them individually to our algorithm. So, you break down your sentence into its constituent words and store them. This is called tokenizing, and each world is called a token.</a:t>
            </a:r>
            <a:endParaRPr lang="en-IN" sz="1600" dirty="0">
              <a:solidFill>
                <a:schemeClr val="bg1"/>
              </a:solidFill>
            </a:endParaRPr>
          </a:p>
        </p:txBody>
      </p:sp>
      <p:pic>
        <p:nvPicPr>
          <p:cNvPr id="1028" name="Picture 4" descr="StopWords">
            <a:extLst>
              <a:ext uri="{FF2B5EF4-FFF2-40B4-BE49-F238E27FC236}">
                <a16:creationId xmlns:a16="http://schemas.microsoft.com/office/drawing/2014/main" id="{B1259126-5440-41AC-73D1-8F5A491D78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1430"/>
          <a:stretch/>
        </p:blipFill>
        <p:spPr bwMode="auto">
          <a:xfrm>
            <a:off x="1001279" y="4350384"/>
            <a:ext cx="2744811" cy="1264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309BB36-C77B-A260-7DCE-50610AA10147}"/>
              </a:ext>
            </a:extLst>
          </p:cNvPr>
          <p:cNvSpPr txBox="1"/>
          <p:nvPr/>
        </p:nvSpPr>
        <p:spPr>
          <a:xfrm>
            <a:off x="3972232" y="4067048"/>
            <a:ext cx="6096000" cy="1569660"/>
          </a:xfrm>
          <a:prstGeom prst="rect">
            <a:avLst/>
          </a:prstGeom>
          <a:noFill/>
        </p:spPr>
        <p:txBody>
          <a:bodyPr wrap="square">
            <a:spAutoFit/>
          </a:bodyPr>
          <a:lstStyle/>
          <a:p>
            <a:pPr algn="l"/>
            <a:r>
              <a:rPr lang="en-US" sz="1600" dirty="0">
                <a:solidFill>
                  <a:schemeClr val="bg1"/>
                </a:solidFill>
                <a:latin typeface="Roboto" panose="02000000000000000000" pitchFamily="2" charset="0"/>
              </a:rPr>
              <a:t>2. Removing Stop Words:</a:t>
            </a:r>
          </a:p>
          <a:p>
            <a:pPr algn="l"/>
            <a:r>
              <a:rPr lang="en-US" sz="1600" dirty="0">
                <a:solidFill>
                  <a:schemeClr val="bg1"/>
                </a:solidFill>
                <a:latin typeface="Roboto" panose="02000000000000000000" pitchFamily="2" charset="0"/>
              </a:rPr>
              <a:t>The learning process can be made faster by getting rid of non-essential words, which add little meaning to our statement and are just there to make our statement sound more cohesive. Words such as was, in, is, and, the, are called stop words and can be removed.</a:t>
            </a:r>
          </a:p>
        </p:txBody>
      </p:sp>
    </p:spTree>
    <p:extLst>
      <p:ext uri="{BB962C8B-B14F-4D97-AF65-F5344CB8AC3E}">
        <p14:creationId xmlns:p14="http://schemas.microsoft.com/office/powerpoint/2010/main" val="16038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7</a:t>
            </a:fld>
            <a:endParaRPr lang="en-US" dirty="0"/>
          </a:p>
        </p:txBody>
      </p:sp>
      <p:pic>
        <p:nvPicPr>
          <p:cNvPr id="2052" name="Picture 4" descr="Figure7.">
            <a:extLst>
              <a:ext uri="{FF2B5EF4-FFF2-40B4-BE49-F238E27FC236}">
                <a16:creationId xmlns:a16="http://schemas.microsoft.com/office/drawing/2014/main" id="{93D265BC-9BDC-1935-D871-12AB2AD2F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257" y="3851787"/>
            <a:ext cx="4798601" cy="16671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23A0B3-8086-38F7-1B4A-3CCDF7338C1B}"/>
              </a:ext>
            </a:extLst>
          </p:cNvPr>
          <p:cNvSpPr txBox="1"/>
          <p:nvPr/>
        </p:nvSpPr>
        <p:spPr>
          <a:xfrm>
            <a:off x="914400" y="1442574"/>
            <a:ext cx="5476568" cy="923330"/>
          </a:xfrm>
          <a:prstGeom prst="rect">
            <a:avLst/>
          </a:prstGeom>
          <a:noFill/>
        </p:spPr>
        <p:txBody>
          <a:bodyPr wrap="square">
            <a:spAutoFit/>
          </a:bodyPr>
          <a:lstStyle/>
          <a:p>
            <a:r>
              <a:rPr lang="en-US" b="0" i="0" dirty="0">
                <a:solidFill>
                  <a:srgbClr val="ECECEC"/>
                </a:solidFill>
                <a:effectLst/>
                <a:latin typeface="Söhne"/>
              </a:rPr>
              <a:t>3. Stemming:</a:t>
            </a:r>
          </a:p>
          <a:p>
            <a:r>
              <a:rPr lang="en-US" b="0" i="0" dirty="0">
                <a:solidFill>
                  <a:srgbClr val="ECECEC"/>
                </a:solidFill>
                <a:effectLst/>
                <a:latin typeface="Söhne"/>
              </a:rPr>
              <a:t>Reduce words to their root form using stemming (e.g., 'running' becomes 'run') to reduce dimensionality.</a:t>
            </a:r>
            <a:endParaRPr lang="en-IN" dirty="0"/>
          </a:p>
        </p:txBody>
      </p:sp>
      <p:sp>
        <p:nvSpPr>
          <p:cNvPr id="5" name="TextBox 4">
            <a:extLst>
              <a:ext uri="{FF2B5EF4-FFF2-40B4-BE49-F238E27FC236}">
                <a16:creationId xmlns:a16="http://schemas.microsoft.com/office/drawing/2014/main" id="{EE415237-05EF-6290-074E-2DEEB42DED8D}"/>
              </a:ext>
            </a:extLst>
          </p:cNvPr>
          <p:cNvSpPr txBox="1"/>
          <p:nvPr/>
        </p:nvSpPr>
        <p:spPr>
          <a:xfrm>
            <a:off x="6062815" y="3851787"/>
            <a:ext cx="5397082" cy="1200329"/>
          </a:xfrm>
          <a:prstGeom prst="rect">
            <a:avLst/>
          </a:prstGeom>
          <a:noFill/>
        </p:spPr>
        <p:txBody>
          <a:bodyPr wrap="square">
            <a:spAutoFit/>
          </a:bodyPr>
          <a:lstStyle/>
          <a:p>
            <a:r>
              <a:rPr lang="en-US" dirty="0">
                <a:solidFill>
                  <a:srgbClr val="ECECEC"/>
                </a:solidFill>
                <a:latin typeface="Söhne"/>
              </a:rPr>
              <a:t>4. Part of Speech Tagging:</a:t>
            </a:r>
          </a:p>
          <a:p>
            <a:r>
              <a:rPr lang="en-US" dirty="0">
                <a:solidFill>
                  <a:srgbClr val="ECECEC"/>
                </a:solidFill>
                <a:latin typeface="Söhne"/>
              </a:rPr>
              <a:t>Explaining the concept of nouns, verbs, articles, and other parts of speech to the machine by adding these tags to our words. This is called ‘part of’.</a:t>
            </a:r>
          </a:p>
        </p:txBody>
      </p:sp>
      <p:pic>
        <p:nvPicPr>
          <p:cNvPr id="2054" name="Picture 6" descr="Stemming In Natural Language Processing">
            <a:extLst>
              <a:ext uri="{FF2B5EF4-FFF2-40B4-BE49-F238E27FC236}">
                <a16:creationId xmlns:a16="http://schemas.microsoft.com/office/drawing/2014/main" id="{D6BF8C9B-113D-311F-3005-645693A96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919" y="1101213"/>
            <a:ext cx="3091939" cy="209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58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8</a:t>
            </a:fld>
            <a:endParaRPr lang="en-US" dirty="0"/>
          </a:p>
        </p:txBody>
      </p:sp>
      <p:sp>
        <p:nvSpPr>
          <p:cNvPr id="3" name="TextBox 2">
            <a:extLst>
              <a:ext uri="{FF2B5EF4-FFF2-40B4-BE49-F238E27FC236}">
                <a16:creationId xmlns:a16="http://schemas.microsoft.com/office/drawing/2014/main" id="{87912B54-FB9D-8D62-5B3A-C5D38811D7B3}"/>
              </a:ext>
            </a:extLst>
          </p:cNvPr>
          <p:cNvSpPr txBox="1"/>
          <p:nvPr/>
        </p:nvSpPr>
        <p:spPr>
          <a:xfrm>
            <a:off x="1288024" y="1674674"/>
            <a:ext cx="9107260" cy="1477328"/>
          </a:xfrm>
          <a:prstGeom prst="rect">
            <a:avLst/>
          </a:prstGeom>
          <a:noFill/>
        </p:spPr>
        <p:txBody>
          <a:bodyPr wrap="square">
            <a:spAutoFit/>
          </a:bodyPr>
          <a:lstStyle/>
          <a:p>
            <a:pPr algn="l">
              <a:buFont typeface="Arial" panose="020B0604020202020204" pitchFamily="34" charset="0"/>
              <a:buChar char="•"/>
            </a:pPr>
            <a:r>
              <a:rPr lang="en-US" b="1" i="0" dirty="0">
                <a:solidFill>
                  <a:srgbClr val="ECECEC"/>
                </a:solidFill>
                <a:effectLst/>
                <a:latin typeface="Söhne"/>
              </a:rPr>
              <a:t>TF-IDF Vectorization</a:t>
            </a:r>
            <a:r>
              <a:rPr lang="en-US" b="0" i="0" dirty="0">
                <a:solidFill>
                  <a:srgbClr val="ECECEC"/>
                </a:solidFill>
                <a:effectLst/>
                <a:latin typeface="Söhne"/>
              </a:rPr>
              <a:t>:</a:t>
            </a:r>
          </a:p>
          <a:p>
            <a:pPr marL="742950" lvl="1" indent="-285750" algn="l">
              <a:buFont typeface="Arial" panose="020B0604020202020204" pitchFamily="34" charset="0"/>
              <a:buChar char="•"/>
            </a:pPr>
            <a:r>
              <a:rPr lang="en-US" b="1" i="0" dirty="0">
                <a:solidFill>
                  <a:srgbClr val="ECECEC"/>
                </a:solidFill>
                <a:effectLst/>
                <a:latin typeface="Söhne"/>
              </a:rPr>
              <a:t>Term Frequency-Inverse Document Frequency (TF-IDF)</a:t>
            </a:r>
            <a:r>
              <a:rPr lang="en-US" b="0" i="0" dirty="0">
                <a:solidFill>
                  <a:srgbClr val="ECECEC"/>
                </a:solidFill>
                <a:effectLst/>
                <a:latin typeface="Söhne"/>
              </a:rPr>
              <a:t>: Convert text data into numerical feature vectors.</a:t>
            </a:r>
          </a:p>
          <a:p>
            <a:pPr marL="742950" lvl="1" indent="-285750" algn="l">
              <a:buFont typeface="Arial" panose="020B0604020202020204" pitchFamily="34" charset="0"/>
              <a:buChar char="•"/>
            </a:pPr>
            <a:r>
              <a:rPr lang="en-US" b="1" i="0" dirty="0">
                <a:solidFill>
                  <a:srgbClr val="ECECEC"/>
                </a:solidFill>
                <a:effectLst/>
                <a:latin typeface="Söhne"/>
              </a:rPr>
              <a:t>TF-IDF Vectorizer</a:t>
            </a:r>
            <a:r>
              <a:rPr lang="en-US" b="0" i="0" dirty="0">
                <a:solidFill>
                  <a:srgbClr val="ECECEC"/>
                </a:solidFill>
                <a:effectLst/>
                <a:latin typeface="Söhne"/>
              </a:rPr>
              <a:t>: Calculate TF-IDF scores for each term in the corpus, emphasizing words that are frequent in a document but rare across documents.</a:t>
            </a:r>
          </a:p>
        </p:txBody>
      </p:sp>
      <p:sp>
        <p:nvSpPr>
          <p:cNvPr id="5" name="TextBox 4">
            <a:extLst>
              <a:ext uri="{FF2B5EF4-FFF2-40B4-BE49-F238E27FC236}">
                <a16:creationId xmlns:a16="http://schemas.microsoft.com/office/drawing/2014/main" id="{94C1B73B-94AB-787F-35A0-20ECF40D1D51}"/>
              </a:ext>
            </a:extLst>
          </p:cNvPr>
          <p:cNvSpPr txBox="1"/>
          <p:nvPr/>
        </p:nvSpPr>
        <p:spPr>
          <a:xfrm>
            <a:off x="648929" y="700236"/>
            <a:ext cx="6096000" cy="461665"/>
          </a:xfrm>
          <a:prstGeom prst="rect">
            <a:avLst/>
          </a:prstGeom>
          <a:noFill/>
        </p:spPr>
        <p:txBody>
          <a:bodyPr wrap="square">
            <a:spAutoFit/>
          </a:bodyPr>
          <a:lstStyle/>
          <a:p>
            <a:pPr algn="l"/>
            <a:r>
              <a:rPr lang="en-US" sz="2400" b="1" dirty="0">
                <a:solidFill>
                  <a:srgbClr val="ECECEC"/>
                </a:solidFill>
                <a:latin typeface="Nunito" pitchFamily="2" charset="0"/>
              </a:rPr>
              <a:t>4</a:t>
            </a:r>
            <a:r>
              <a:rPr lang="en-US" sz="2400" b="1" i="0" dirty="0">
                <a:solidFill>
                  <a:srgbClr val="ECECEC"/>
                </a:solidFill>
                <a:effectLst/>
                <a:latin typeface="Nunito" pitchFamily="2" charset="0"/>
              </a:rPr>
              <a:t>. Feature Extraction</a:t>
            </a:r>
          </a:p>
        </p:txBody>
      </p:sp>
      <p:pic>
        <p:nvPicPr>
          <p:cNvPr id="4098" name="Picture 2" descr="TF IDF | Padhai Time">
            <a:extLst>
              <a:ext uri="{FF2B5EF4-FFF2-40B4-BE49-F238E27FC236}">
                <a16:creationId xmlns:a16="http://schemas.microsoft.com/office/drawing/2014/main" id="{3794D4E8-AA7A-96FD-3738-E4D256765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968" y="3429000"/>
            <a:ext cx="5506064" cy="265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90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166572-FF34-7373-6BE9-B4FD2413517C}"/>
              </a:ext>
            </a:extLst>
          </p:cNvPr>
          <p:cNvSpPr>
            <a:spLocks noGrp="1"/>
          </p:cNvSpPr>
          <p:nvPr>
            <p:ph type="sldNum" sz="quarter" idx="12"/>
          </p:nvPr>
        </p:nvSpPr>
        <p:spPr>
          <a:xfrm>
            <a:off x="11040798" y="5614980"/>
            <a:ext cx="838199" cy="767687"/>
          </a:xfrm>
        </p:spPr>
        <p:txBody>
          <a:bodyPr/>
          <a:lstStyle/>
          <a:p>
            <a:fld id="{D57F1E4F-1CFF-5643-939E-217C01CDF565}" type="slidenum">
              <a:rPr lang="en-US" smtClean="0"/>
              <a:pPr/>
              <a:t>9</a:t>
            </a:fld>
            <a:endParaRPr lang="en-US" dirty="0"/>
          </a:p>
        </p:txBody>
      </p:sp>
      <p:sp>
        <p:nvSpPr>
          <p:cNvPr id="9" name="TextBox 8">
            <a:extLst>
              <a:ext uri="{FF2B5EF4-FFF2-40B4-BE49-F238E27FC236}">
                <a16:creationId xmlns:a16="http://schemas.microsoft.com/office/drawing/2014/main" id="{B4D43ADA-D68F-FC53-45FF-933C48A7D9CA}"/>
              </a:ext>
            </a:extLst>
          </p:cNvPr>
          <p:cNvSpPr txBox="1"/>
          <p:nvPr/>
        </p:nvSpPr>
        <p:spPr>
          <a:xfrm>
            <a:off x="1022554" y="1574966"/>
            <a:ext cx="9566787" cy="2308324"/>
          </a:xfrm>
          <a:prstGeom prst="rect">
            <a:avLst/>
          </a:prstGeom>
          <a:noFill/>
        </p:spPr>
        <p:txBody>
          <a:bodyPr wrap="square">
            <a:spAutoFit/>
          </a:bodyPr>
          <a:lstStyle/>
          <a:p>
            <a:pPr algn="l">
              <a:buFont typeface="Arial" panose="020B0604020202020204" pitchFamily="34" charset="0"/>
              <a:buChar char="•"/>
            </a:pPr>
            <a:r>
              <a:rPr lang="en-US" b="1" i="0" dirty="0">
                <a:solidFill>
                  <a:srgbClr val="ECECEC"/>
                </a:solidFill>
                <a:effectLst/>
                <a:latin typeface="Söhne"/>
              </a:rPr>
              <a:t>Train-Test Split</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Split the dataset into training and testing sets to evaluate model performance.</a:t>
            </a:r>
          </a:p>
          <a:p>
            <a:pPr algn="l">
              <a:buFont typeface="Arial" panose="020B0604020202020204" pitchFamily="34" charset="0"/>
              <a:buChar char="•"/>
            </a:pPr>
            <a:r>
              <a:rPr lang="en-US" b="1" i="0" dirty="0">
                <a:solidFill>
                  <a:srgbClr val="ECECEC"/>
                </a:solidFill>
                <a:effectLst/>
                <a:latin typeface="Söhne"/>
              </a:rPr>
              <a:t>Initialize Classifier</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Initialize a logistic regression classifier for binary classification of spam and ham messages.</a:t>
            </a:r>
          </a:p>
          <a:p>
            <a:pPr algn="l">
              <a:buFont typeface="Arial" panose="020B0604020202020204" pitchFamily="34" charset="0"/>
              <a:buChar char="•"/>
            </a:pPr>
            <a:r>
              <a:rPr lang="en-US" b="1" i="0" dirty="0">
                <a:solidFill>
                  <a:srgbClr val="ECECEC"/>
                </a:solidFill>
                <a:effectLst/>
                <a:latin typeface="Söhne"/>
              </a:rPr>
              <a:t>Train and Evaluate Classifier</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Fit the classifier to the training data and evaluate its performance on the testing data.</a:t>
            </a:r>
          </a:p>
          <a:p>
            <a:pPr marL="742950" lvl="1" indent="-285750" algn="l">
              <a:buFont typeface="Arial" panose="020B0604020202020204" pitchFamily="34" charset="0"/>
              <a:buChar char="•"/>
            </a:pPr>
            <a:r>
              <a:rPr lang="en-US" b="0" i="0" dirty="0">
                <a:solidFill>
                  <a:srgbClr val="ECECEC"/>
                </a:solidFill>
                <a:effectLst/>
                <a:latin typeface="Söhne"/>
              </a:rPr>
              <a:t>Evaluation metrics such as accuracy and precision to assess the classifier's effectiveness in distinguishing between spam and ham messages.</a:t>
            </a:r>
          </a:p>
        </p:txBody>
      </p:sp>
      <p:sp>
        <p:nvSpPr>
          <p:cNvPr id="11" name="TextBox 10">
            <a:extLst>
              <a:ext uri="{FF2B5EF4-FFF2-40B4-BE49-F238E27FC236}">
                <a16:creationId xmlns:a16="http://schemas.microsoft.com/office/drawing/2014/main" id="{1363A259-341C-12F8-CCEE-DF211BB722A5}"/>
              </a:ext>
            </a:extLst>
          </p:cNvPr>
          <p:cNvSpPr txBox="1"/>
          <p:nvPr/>
        </p:nvSpPr>
        <p:spPr>
          <a:xfrm>
            <a:off x="816078" y="896882"/>
            <a:ext cx="6096000" cy="461665"/>
          </a:xfrm>
          <a:prstGeom prst="rect">
            <a:avLst/>
          </a:prstGeom>
          <a:noFill/>
        </p:spPr>
        <p:txBody>
          <a:bodyPr wrap="square">
            <a:spAutoFit/>
          </a:bodyPr>
          <a:lstStyle/>
          <a:p>
            <a:pPr algn="l"/>
            <a:r>
              <a:rPr lang="en-US" sz="2400" b="1" dirty="0">
                <a:solidFill>
                  <a:srgbClr val="ECECEC"/>
                </a:solidFill>
                <a:latin typeface="Nunito" pitchFamily="2" charset="0"/>
              </a:rPr>
              <a:t>5</a:t>
            </a:r>
            <a:r>
              <a:rPr lang="en-US" sz="2400" b="1" i="0" dirty="0">
                <a:solidFill>
                  <a:srgbClr val="ECECEC"/>
                </a:solidFill>
                <a:effectLst/>
                <a:latin typeface="Nunito" pitchFamily="2" charset="0"/>
              </a:rPr>
              <a:t>. Model Training and Evaluation</a:t>
            </a:r>
          </a:p>
        </p:txBody>
      </p:sp>
      <p:pic>
        <p:nvPicPr>
          <p:cNvPr id="3074" name="Picture 2" descr="Confusion matrix: Precision, Recall, Accuracy, and F1 score. | Download  Scientific Diagram">
            <a:extLst>
              <a:ext uri="{FF2B5EF4-FFF2-40B4-BE49-F238E27FC236}">
                <a16:creationId xmlns:a16="http://schemas.microsoft.com/office/drawing/2014/main" id="{C36B255A-FF29-BCA3-8DFA-174A33836A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575" t="32844" r="1518" b="29580"/>
          <a:stretch/>
        </p:blipFill>
        <p:spPr bwMode="auto">
          <a:xfrm>
            <a:off x="6774425" y="3982066"/>
            <a:ext cx="3959636" cy="8554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fusion matrix: Precision, Recall, Accuracy, and F1 score. | Download  Scientific Diagram">
            <a:extLst>
              <a:ext uri="{FF2B5EF4-FFF2-40B4-BE49-F238E27FC236}">
                <a16:creationId xmlns:a16="http://schemas.microsoft.com/office/drawing/2014/main" id="{ACA67631-0556-C410-2F96-D421905FFB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228" r="26926" b="64577"/>
          <a:stretch/>
        </p:blipFill>
        <p:spPr bwMode="auto">
          <a:xfrm>
            <a:off x="7600335" y="5024132"/>
            <a:ext cx="2497394" cy="8063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nfusion matrix: Precision, Recall, Accuracy, and F1 score. | Download  Scientific Diagram">
            <a:extLst>
              <a:ext uri="{FF2B5EF4-FFF2-40B4-BE49-F238E27FC236}">
                <a16:creationId xmlns:a16="http://schemas.microsoft.com/office/drawing/2014/main" id="{6E85D6DD-4FBE-6882-FA1A-3322A3D1B0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315"/>
          <a:stretch/>
        </p:blipFill>
        <p:spPr bwMode="auto">
          <a:xfrm>
            <a:off x="3120418" y="3982066"/>
            <a:ext cx="3536848"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318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106</TotalTime>
  <Words>753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AmazonEmber</vt:lpstr>
      <vt:lpstr>Arial</vt:lpstr>
      <vt:lpstr>Calibri</vt:lpstr>
      <vt:lpstr>Century Gothic</vt:lpstr>
      <vt:lpstr>Nunito</vt:lpstr>
      <vt:lpstr>Roboto</vt:lpstr>
      <vt:lpstr>Söhne</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Charu Gupta</dc:creator>
  <cp:lastModifiedBy>Charu Gupta</cp:lastModifiedBy>
  <cp:revision>2</cp:revision>
  <dcterms:created xsi:type="dcterms:W3CDTF">2024-03-30T22:26:40Z</dcterms:created>
  <dcterms:modified xsi:type="dcterms:W3CDTF">2024-03-31T23:01:07Z</dcterms:modified>
</cp:coreProperties>
</file>