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B15BCC-905A-470D-B6B1-D08E4896F88D}">
  <a:tblStyle styleId="{E6B15BCC-905A-470D-B6B1-D08E4896F88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 name="Google Shape;2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 name="Google Shape;3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282034e2cb9_0_2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g282034e2cb9_0_2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sp>
        <p:nvSpPr>
          <p:cNvPr id="13" name="Google Shape;13;p2"/>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4"/>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9" name="Google Shape;19;p4"/>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20" name="Google Shape;20;p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4"/>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 name="Shape 9"/>
        <p:cNvGrpSpPr/>
        <p:nvPr/>
      </p:nvGrpSpPr>
      <p:grpSpPr>
        <a:xfrm>
          <a:off x="0" y="0"/>
          <a:ext cx="0" cy="0"/>
          <a:chOff x="0" y="0"/>
          <a:chExt cx="0" cy="0"/>
        </a:xfrm>
      </p:grpSpPr>
      <p:sp>
        <p:nvSpPr>
          <p:cNvPr id="10" name="Google Shape;10;p1"/>
          <p:cNvSpPr/>
          <p:nvPr/>
        </p:nvSpPr>
        <p:spPr>
          <a:xfrm>
            <a:off x="98853" y="86497"/>
            <a:ext cx="11998500" cy="6684900"/>
          </a:xfrm>
          <a:prstGeom prst="rect">
            <a:avLst/>
          </a:prstGeom>
          <a:noFill/>
          <a:ln cap="flat" cmpd="sng" w="28575">
            <a:solidFill>
              <a:srgbClr val="46B0F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picture containing text, clipart&#10;&#10;Description automatically generated" id="11" name="Google Shape;11;p1"/>
          <p:cNvPicPr preferRelativeResize="0"/>
          <p:nvPr/>
        </p:nvPicPr>
        <p:blipFill rotWithShape="1">
          <a:blip r:embed="rId1">
            <a:alphaModFix/>
          </a:blip>
          <a:srcRect b="0" l="0" r="7450" t="12816"/>
          <a:stretch/>
        </p:blipFill>
        <p:spPr>
          <a:xfrm>
            <a:off x="10718090" y="127821"/>
            <a:ext cx="1336257" cy="54077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lakshay633/Stock-Market-Prediction/tree/main/dataset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researchgate.net/publication/354085600_Stock_Market_Analysis_Using_Linear_Regression_and_Decision_Tree_Regression" TargetMode="External"/><Relationship Id="rId4" Type="http://schemas.openxmlformats.org/officeDocument/2006/relationships/hyperlink" Target="https://www.researchgate.net/publication/326253896_Analysis_of_stock_market_predictor_variables_using_linear_regression" TargetMode="External"/><Relationship Id="rId9" Type="http://schemas.openxmlformats.org/officeDocument/2006/relationships/hyperlink" Target="https://www.youtube.com/watch?v=hGZJtBUbnAk" TargetMode="External"/><Relationship Id="rId5" Type="http://schemas.openxmlformats.org/officeDocument/2006/relationships/hyperlink" Target="https://www.ijitee.org/wp-content/uploads/papers/v8i12/L39321081219.pdf" TargetMode="External"/><Relationship Id="rId6" Type="http://schemas.openxmlformats.org/officeDocument/2006/relationships/hyperlink" Target="https://medium.com/@isirabandarafb/stock-market-prediction-using-linear-regression-modeling-5a1c9b510254" TargetMode="External"/><Relationship Id="rId7" Type="http://schemas.openxmlformats.org/officeDocument/2006/relationships/hyperlink" Target="https://blog.quantinsti.com/machine-learning-trading-predict-stock-prices-regression/" TargetMode="External"/><Relationship Id="rId8" Type="http://schemas.openxmlformats.org/officeDocument/2006/relationships/hyperlink" Target="https://www.geeksforgeeks.org/regression-analysis-and-the-best-fitting-line-using-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5"/>
          <p:cNvSpPr/>
          <p:nvPr/>
        </p:nvSpPr>
        <p:spPr>
          <a:xfrm>
            <a:off x="10668000" y="150471"/>
            <a:ext cx="1381246" cy="68290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text, sign, outdoor&#10;&#10;Description automatically generated" id="28" name="Google Shape;28;p5"/>
          <p:cNvPicPr preferRelativeResize="0"/>
          <p:nvPr/>
        </p:nvPicPr>
        <p:blipFill rotWithShape="1">
          <a:blip r:embed="rId3">
            <a:alphaModFix/>
          </a:blip>
          <a:srcRect b="0" l="0" r="0" t="0"/>
          <a:stretch/>
        </p:blipFill>
        <p:spPr>
          <a:xfrm>
            <a:off x="304829" y="126108"/>
            <a:ext cx="876170" cy="1491678"/>
          </a:xfrm>
          <a:prstGeom prst="rect">
            <a:avLst/>
          </a:prstGeom>
          <a:noFill/>
          <a:ln>
            <a:noFill/>
          </a:ln>
        </p:spPr>
      </p:pic>
      <p:pic>
        <p:nvPicPr>
          <p:cNvPr descr="A picture containing text, clipart&#10;&#10;Description automatically generated" id="29" name="Google Shape;29;p5"/>
          <p:cNvPicPr preferRelativeResize="0"/>
          <p:nvPr/>
        </p:nvPicPr>
        <p:blipFill rotWithShape="1">
          <a:blip r:embed="rId4">
            <a:alphaModFix/>
          </a:blip>
          <a:srcRect b="0" l="0" r="0" t="0"/>
          <a:stretch/>
        </p:blipFill>
        <p:spPr>
          <a:xfrm>
            <a:off x="7485017" y="143688"/>
            <a:ext cx="4564228" cy="1474098"/>
          </a:xfrm>
          <a:prstGeom prst="rect">
            <a:avLst/>
          </a:prstGeom>
          <a:noFill/>
          <a:ln>
            <a:noFill/>
          </a:ln>
        </p:spPr>
      </p:pic>
      <p:sp>
        <p:nvSpPr>
          <p:cNvPr id="30" name="Google Shape;30;p5"/>
          <p:cNvSpPr txBox="1"/>
          <p:nvPr/>
        </p:nvSpPr>
        <p:spPr>
          <a:xfrm>
            <a:off x="2756262" y="1532487"/>
            <a:ext cx="67011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chemeClr val="dk1"/>
                </a:solidFill>
                <a:latin typeface="Calibri"/>
                <a:ea typeface="Calibri"/>
                <a:cs typeface="Calibri"/>
                <a:sym typeface="Calibri"/>
              </a:rPr>
              <a:t>         Minor Project</a:t>
            </a:r>
            <a:endParaRPr/>
          </a:p>
        </p:txBody>
      </p:sp>
      <p:sp>
        <p:nvSpPr>
          <p:cNvPr id="31" name="Google Shape;31;p5"/>
          <p:cNvSpPr txBox="1"/>
          <p:nvPr/>
        </p:nvSpPr>
        <p:spPr>
          <a:xfrm>
            <a:off x="1180999" y="2560320"/>
            <a:ext cx="9948600" cy="58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dk1"/>
                </a:solidFill>
                <a:latin typeface="Calibri"/>
                <a:ea typeface="Calibri"/>
                <a:cs typeface="Calibri"/>
                <a:sym typeface="Calibri"/>
              </a:rPr>
              <a:t>TradeHelp: A helping hand for the stock market </a:t>
            </a:r>
            <a:endParaRPr/>
          </a:p>
        </p:txBody>
      </p:sp>
      <p:sp>
        <p:nvSpPr>
          <p:cNvPr id="32" name="Google Shape;32;p5"/>
          <p:cNvSpPr txBox="1"/>
          <p:nvPr/>
        </p:nvSpPr>
        <p:spPr>
          <a:xfrm>
            <a:off x="304829" y="5003074"/>
            <a:ext cx="317427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Presented by: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R2142210244- Charu Gupta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R2142210448- Lakshay Agarwal</a:t>
            </a:r>
            <a:endParaRPr/>
          </a:p>
        </p:txBody>
      </p:sp>
      <p:sp>
        <p:nvSpPr>
          <p:cNvPr id="33" name="Google Shape;33;p5"/>
          <p:cNvSpPr txBox="1"/>
          <p:nvPr/>
        </p:nvSpPr>
        <p:spPr>
          <a:xfrm>
            <a:off x="8882743" y="5003074"/>
            <a:ext cx="271707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Mentored By-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Dr. Niharika Singh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nvSpPr>
        <p:spPr>
          <a:xfrm>
            <a:off x="4582627" y="248626"/>
            <a:ext cx="75303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46B0FA"/>
                </a:solidFill>
                <a:latin typeface="Arial"/>
                <a:ea typeface="Arial"/>
                <a:cs typeface="Arial"/>
                <a:sym typeface="Arial"/>
              </a:rPr>
              <a:t>Methodology</a:t>
            </a:r>
            <a:endParaRPr b="1" sz="3200">
              <a:solidFill>
                <a:srgbClr val="46B0FA"/>
              </a:solidFill>
              <a:latin typeface="Arial"/>
              <a:ea typeface="Arial"/>
              <a:cs typeface="Arial"/>
              <a:sym typeface="Arial"/>
            </a:endParaRPr>
          </a:p>
        </p:txBody>
      </p:sp>
      <p:sp>
        <p:nvSpPr>
          <p:cNvPr id="91" name="Google Shape;91;p14"/>
          <p:cNvSpPr txBox="1"/>
          <p:nvPr/>
        </p:nvSpPr>
        <p:spPr>
          <a:xfrm>
            <a:off x="1071154" y="1064470"/>
            <a:ext cx="99009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00"/>
                </a:solidFill>
                <a:latin typeface="Arial"/>
                <a:ea typeface="Arial"/>
                <a:cs typeface="Arial"/>
                <a:sym typeface="Arial"/>
              </a:rPr>
              <a:t>Timeline</a:t>
            </a:r>
            <a:endParaRPr sz="2800">
              <a:solidFill>
                <a:schemeClr val="dk1"/>
              </a:solidFill>
              <a:latin typeface="Arial"/>
              <a:ea typeface="Arial"/>
              <a:cs typeface="Arial"/>
              <a:sym typeface="Arial"/>
            </a:endParaRPr>
          </a:p>
        </p:txBody>
      </p:sp>
      <p:pic>
        <p:nvPicPr>
          <p:cNvPr id="92" name="Google Shape;92;p14"/>
          <p:cNvPicPr preferRelativeResize="0"/>
          <p:nvPr/>
        </p:nvPicPr>
        <p:blipFill>
          <a:blip r:embed="rId3">
            <a:alphaModFix/>
          </a:blip>
          <a:stretch>
            <a:fillRect/>
          </a:stretch>
        </p:blipFill>
        <p:spPr>
          <a:xfrm>
            <a:off x="1705350" y="1587677"/>
            <a:ext cx="8781300" cy="4859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nvSpPr>
        <p:spPr>
          <a:xfrm>
            <a:off x="325927" y="248626"/>
            <a:ext cx="753036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46B0FA"/>
                </a:solidFill>
                <a:latin typeface="Arial"/>
                <a:ea typeface="Arial"/>
                <a:cs typeface="Arial"/>
                <a:sym typeface="Arial"/>
              </a:rPr>
              <a:t>Reference</a:t>
            </a:r>
            <a:endParaRPr/>
          </a:p>
        </p:txBody>
      </p:sp>
      <p:sp>
        <p:nvSpPr>
          <p:cNvPr id="98" name="Google Shape;98;p15"/>
          <p:cNvSpPr txBox="1"/>
          <p:nvPr/>
        </p:nvSpPr>
        <p:spPr>
          <a:xfrm>
            <a:off x="921900" y="1816483"/>
            <a:ext cx="10348200" cy="29184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US" sz="1800"/>
              <a:t>[1] Amit Gupta, T.J.Nagalakshmi. (2019). Stock Price Prediction using Linear Regression in               </a:t>
            </a:r>
            <a:r>
              <a:rPr lang="en-US" sz="1800">
                <a:solidFill>
                  <a:schemeClr val="dk1"/>
                </a:solidFill>
              </a:rPr>
              <a:t>Machine </a:t>
            </a:r>
            <a:r>
              <a:rPr lang="en-US" sz="1800"/>
              <a:t>Learning. </a:t>
            </a:r>
            <a:endParaRPr sz="1800"/>
          </a:p>
          <a:p>
            <a:pPr indent="0" lvl="0" marL="0" marR="0" rtl="0" algn="l">
              <a:lnSpc>
                <a:spcPct val="115000"/>
              </a:lnSpc>
              <a:spcBef>
                <a:spcPts val="0"/>
              </a:spcBef>
              <a:spcAft>
                <a:spcPts val="0"/>
              </a:spcAft>
              <a:buNone/>
            </a:pPr>
            <a:r>
              <a:t/>
            </a:r>
            <a:endParaRPr sz="1800"/>
          </a:p>
          <a:p>
            <a:pPr indent="0" lvl="0" marL="0" marR="0" rtl="0" algn="l">
              <a:lnSpc>
                <a:spcPct val="115000"/>
              </a:lnSpc>
              <a:spcBef>
                <a:spcPts val="0"/>
              </a:spcBef>
              <a:spcAft>
                <a:spcPts val="0"/>
              </a:spcAft>
              <a:buNone/>
            </a:pPr>
            <a:r>
              <a:rPr lang="en-US" sz="1800">
                <a:solidFill>
                  <a:schemeClr val="dk1"/>
                </a:solidFill>
              </a:rPr>
              <a:t>[2]</a:t>
            </a:r>
            <a:r>
              <a:rPr lang="en-US" sz="1800">
                <a:solidFill>
                  <a:schemeClr val="dk1"/>
                </a:solidFill>
              </a:rPr>
              <a:t>Seethalakshmi, Ramaswamy. (2018). Analysis of stock market predictor variables using linear regression. International Journal of Pure and Applied Mathematics. </a:t>
            </a:r>
            <a:endParaRPr sz="1800">
              <a:solidFill>
                <a:schemeClr val="dk1"/>
              </a:solidFill>
            </a:endParaRPr>
          </a:p>
          <a:p>
            <a:pPr indent="0" lvl="0" marL="0" marR="0" rtl="0" algn="l">
              <a:lnSpc>
                <a:spcPct val="115000"/>
              </a:lnSpc>
              <a:spcBef>
                <a:spcPts val="0"/>
              </a:spcBef>
              <a:spcAft>
                <a:spcPts val="0"/>
              </a:spcAft>
              <a:buNone/>
            </a:pPr>
            <a:r>
              <a:t/>
            </a:r>
            <a:endParaRPr sz="1800">
              <a:solidFill>
                <a:schemeClr val="dk1"/>
              </a:solidFill>
            </a:endParaRPr>
          </a:p>
          <a:p>
            <a:pPr indent="0" lvl="0" marL="0" marR="0" rtl="0" algn="l">
              <a:lnSpc>
                <a:spcPct val="115000"/>
              </a:lnSpc>
              <a:spcBef>
                <a:spcPts val="0"/>
              </a:spcBef>
              <a:spcAft>
                <a:spcPts val="0"/>
              </a:spcAft>
              <a:buNone/>
            </a:pPr>
            <a:r>
              <a:rPr lang="en-US" sz="1800">
                <a:solidFill>
                  <a:schemeClr val="dk1"/>
                </a:solidFill>
              </a:rPr>
              <a:t>[3]Karim, Rezaul &amp; Alam, Md &amp; Hossain, Rezaul. (2021). Stock Market Analysis Using Linear Regression and Decision Tree Regression. </a:t>
            </a:r>
            <a:endParaRPr sz="1800">
              <a:solidFill>
                <a:schemeClr val="dk1"/>
              </a:solidFill>
            </a:endParaRPr>
          </a:p>
          <a:p>
            <a:pPr indent="0" lvl="0" marL="0" marR="0" rtl="0" algn="l">
              <a:lnSpc>
                <a:spcPct val="115000"/>
              </a:lnSpc>
              <a:spcBef>
                <a:spcPts val="0"/>
              </a:spcBef>
              <a:spcAft>
                <a:spcPts val="0"/>
              </a:spcAft>
              <a:buNone/>
            </a:pPr>
            <a:r>
              <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nvSpPr>
        <p:spPr>
          <a:xfrm>
            <a:off x="1895294" y="3601496"/>
            <a:ext cx="8401412"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7200">
                <a:solidFill>
                  <a:srgbClr val="46B0FA"/>
                </a:solidFill>
                <a:latin typeface="Arial"/>
                <a:ea typeface="Arial"/>
                <a:cs typeface="Arial"/>
                <a:sym typeface="Arial"/>
              </a:rPr>
              <a:t>Thank You</a:t>
            </a:r>
            <a:endParaRPr b="1" sz="7200">
              <a:solidFill>
                <a:srgbClr val="46B0FA"/>
              </a:solidFill>
              <a:latin typeface="Arial"/>
              <a:ea typeface="Arial"/>
              <a:cs typeface="Arial"/>
              <a:sym typeface="Arial"/>
            </a:endParaRPr>
          </a:p>
        </p:txBody>
      </p:sp>
      <p:sp>
        <p:nvSpPr>
          <p:cNvPr id="104" name="Google Shape;104;p16"/>
          <p:cNvSpPr/>
          <p:nvPr/>
        </p:nvSpPr>
        <p:spPr>
          <a:xfrm>
            <a:off x="10668000" y="150471"/>
            <a:ext cx="1381246" cy="68290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text, clipart&#10;&#10;Description automatically generated" id="105" name="Google Shape;105;p16"/>
          <p:cNvPicPr preferRelativeResize="0"/>
          <p:nvPr/>
        </p:nvPicPr>
        <p:blipFill rotWithShape="1">
          <a:blip r:embed="rId3">
            <a:alphaModFix/>
          </a:blip>
          <a:srcRect b="0" l="0" r="0" t="0"/>
          <a:stretch/>
        </p:blipFill>
        <p:spPr>
          <a:xfrm>
            <a:off x="3992880" y="1709987"/>
            <a:ext cx="4206240" cy="18068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6"/>
          <p:cNvSpPr txBox="1"/>
          <p:nvPr/>
        </p:nvSpPr>
        <p:spPr>
          <a:xfrm>
            <a:off x="2177252" y="217926"/>
            <a:ext cx="7530300" cy="585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5100">
                <a:solidFill>
                  <a:srgbClr val="46B0FA"/>
                </a:solidFill>
                <a:latin typeface="Arial"/>
                <a:ea typeface="Arial"/>
                <a:cs typeface="Arial"/>
                <a:sym typeface="Arial"/>
              </a:rPr>
              <a:t>Content</a:t>
            </a:r>
            <a:endParaRPr b="1" sz="5100">
              <a:solidFill>
                <a:srgbClr val="46B0FA"/>
              </a:solidFill>
              <a:latin typeface="Arial"/>
              <a:ea typeface="Arial"/>
              <a:cs typeface="Arial"/>
              <a:sym typeface="Arial"/>
            </a:endParaRPr>
          </a:p>
        </p:txBody>
      </p:sp>
      <p:sp>
        <p:nvSpPr>
          <p:cNvPr id="39" name="Google Shape;39;p6"/>
          <p:cNvSpPr txBox="1"/>
          <p:nvPr/>
        </p:nvSpPr>
        <p:spPr>
          <a:xfrm>
            <a:off x="912300" y="1375250"/>
            <a:ext cx="4650300" cy="5079600"/>
          </a:xfrm>
          <a:prstGeom prst="rect">
            <a:avLst/>
          </a:prstGeom>
          <a:noFill/>
          <a:ln>
            <a:noFill/>
          </a:ln>
        </p:spPr>
        <p:txBody>
          <a:bodyPr anchorCtr="0" anchor="t" bIns="45700" lIns="91425" spcFirstLastPara="1" rIns="91425" wrap="square" tIns="45700">
            <a:spAutoFit/>
          </a:bodyPr>
          <a:lstStyle/>
          <a:p>
            <a:pPr indent="-444500" lvl="0" marL="457200" marR="0" rtl="0" algn="l">
              <a:spcBef>
                <a:spcPts val="0"/>
              </a:spcBef>
              <a:spcAft>
                <a:spcPts val="0"/>
              </a:spcAft>
              <a:buClr>
                <a:schemeClr val="dk1"/>
              </a:buClr>
              <a:buSzPts val="3400"/>
              <a:buFont typeface="Arial"/>
              <a:buAutoNum type="arabicPeriod"/>
            </a:pPr>
            <a:r>
              <a:rPr lang="en-US" sz="3400">
                <a:solidFill>
                  <a:schemeClr val="dk1"/>
                </a:solidFill>
                <a:latin typeface="Arial"/>
                <a:ea typeface="Arial"/>
                <a:cs typeface="Arial"/>
                <a:sym typeface="Arial"/>
              </a:rPr>
              <a:t>Introduction</a:t>
            </a:r>
            <a:endParaRPr sz="2800"/>
          </a:p>
          <a:p>
            <a:pPr indent="0" lvl="0" marL="457200" marR="0" rtl="0" algn="l">
              <a:spcBef>
                <a:spcPts val="0"/>
              </a:spcBef>
              <a:spcAft>
                <a:spcPts val="0"/>
              </a:spcAft>
              <a:buNone/>
            </a:pPr>
            <a:r>
              <a:t/>
            </a:r>
            <a:endParaRPr sz="3400">
              <a:solidFill>
                <a:schemeClr val="dk1"/>
              </a:solidFill>
              <a:latin typeface="Arial"/>
              <a:ea typeface="Arial"/>
              <a:cs typeface="Arial"/>
              <a:sym typeface="Arial"/>
            </a:endParaRPr>
          </a:p>
          <a:p>
            <a:pPr indent="-444500" lvl="0" marL="457200" marR="0" rtl="0" algn="l">
              <a:spcBef>
                <a:spcPts val="0"/>
              </a:spcBef>
              <a:spcAft>
                <a:spcPts val="0"/>
              </a:spcAft>
              <a:buClr>
                <a:schemeClr val="dk1"/>
              </a:buClr>
              <a:buSzPts val="3400"/>
              <a:buFont typeface="Arial"/>
              <a:buAutoNum type="arabicPeriod"/>
            </a:pPr>
            <a:r>
              <a:rPr lang="en-US" sz="3400">
                <a:solidFill>
                  <a:schemeClr val="dk1"/>
                </a:solidFill>
                <a:latin typeface="Arial"/>
                <a:ea typeface="Arial"/>
                <a:cs typeface="Arial"/>
                <a:sym typeface="Arial"/>
              </a:rPr>
              <a:t>Literature Review</a:t>
            </a:r>
            <a:endParaRPr sz="2800"/>
          </a:p>
          <a:p>
            <a:pPr indent="0" lvl="0" marL="457200" marR="0" rtl="0" algn="l">
              <a:spcBef>
                <a:spcPts val="0"/>
              </a:spcBef>
              <a:spcAft>
                <a:spcPts val="0"/>
              </a:spcAft>
              <a:buNone/>
            </a:pPr>
            <a:r>
              <a:t/>
            </a:r>
            <a:endParaRPr sz="3400">
              <a:solidFill>
                <a:schemeClr val="dk1"/>
              </a:solidFill>
              <a:latin typeface="Arial"/>
              <a:ea typeface="Arial"/>
              <a:cs typeface="Arial"/>
              <a:sym typeface="Arial"/>
            </a:endParaRPr>
          </a:p>
          <a:p>
            <a:pPr indent="-444500" lvl="0" marL="457200" marR="0" rtl="0" algn="l">
              <a:spcBef>
                <a:spcPts val="0"/>
              </a:spcBef>
              <a:spcAft>
                <a:spcPts val="0"/>
              </a:spcAft>
              <a:buClr>
                <a:schemeClr val="dk1"/>
              </a:buClr>
              <a:buSzPts val="3400"/>
              <a:buFont typeface="Arial"/>
              <a:buAutoNum type="arabicPeriod"/>
            </a:pPr>
            <a:r>
              <a:rPr lang="en-US" sz="3400">
                <a:solidFill>
                  <a:schemeClr val="dk1"/>
                </a:solidFill>
                <a:latin typeface="Arial"/>
                <a:ea typeface="Arial"/>
                <a:cs typeface="Arial"/>
                <a:sym typeface="Arial"/>
              </a:rPr>
              <a:t>Objectives</a:t>
            </a:r>
            <a:endParaRPr sz="2800"/>
          </a:p>
          <a:p>
            <a:pPr indent="0" lvl="0" marL="457200" marR="0" rtl="0" algn="l">
              <a:spcBef>
                <a:spcPts val="0"/>
              </a:spcBef>
              <a:spcAft>
                <a:spcPts val="0"/>
              </a:spcAft>
              <a:buNone/>
            </a:pPr>
            <a:r>
              <a:t/>
            </a:r>
            <a:endParaRPr sz="3400">
              <a:solidFill>
                <a:schemeClr val="dk1"/>
              </a:solidFill>
              <a:latin typeface="Arial"/>
              <a:ea typeface="Arial"/>
              <a:cs typeface="Arial"/>
              <a:sym typeface="Arial"/>
            </a:endParaRPr>
          </a:p>
          <a:p>
            <a:pPr indent="-444500" lvl="0" marL="457200" marR="0" rtl="0" algn="l">
              <a:spcBef>
                <a:spcPts val="0"/>
              </a:spcBef>
              <a:spcAft>
                <a:spcPts val="0"/>
              </a:spcAft>
              <a:buClr>
                <a:schemeClr val="dk1"/>
              </a:buClr>
              <a:buSzPts val="3400"/>
              <a:buFont typeface="Arial"/>
              <a:buAutoNum type="arabicPeriod"/>
            </a:pPr>
            <a:r>
              <a:rPr lang="en-US" sz="3400">
                <a:solidFill>
                  <a:schemeClr val="dk1"/>
                </a:solidFill>
                <a:latin typeface="Arial"/>
                <a:ea typeface="Arial"/>
                <a:cs typeface="Arial"/>
                <a:sym typeface="Arial"/>
              </a:rPr>
              <a:t>Methodology</a:t>
            </a:r>
            <a:endParaRPr sz="2800"/>
          </a:p>
          <a:p>
            <a:pPr indent="0" lvl="0" marL="457200" marR="0" rtl="0" algn="l">
              <a:spcBef>
                <a:spcPts val="0"/>
              </a:spcBef>
              <a:spcAft>
                <a:spcPts val="0"/>
              </a:spcAft>
              <a:buNone/>
            </a:pPr>
            <a:r>
              <a:t/>
            </a:r>
            <a:endParaRPr sz="3400">
              <a:solidFill>
                <a:schemeClr val="dk1"/>
              </a:solidFill>
              <a:latin typeface="Arial"/>
              <a:ea typeface="Arial"/>
              <a:cs typeface="Arial"/>
              <a:sym typeface="Arial"/>
            </a:endParaRPr>
          </a:p>
          <a:p>
            <a:pPr indent="-444500" lvl="0" marL="457200" marR="0" rtl="0" algn="l">
              <a:spcBef>
                <a:spcPts val="0"/>
              </a:spcBef>
              <a:spcAft>
                <a:spcPts val="0"/>
              </a:spcAft>
              <a:buClr>
                <a:schemeClr val="dk1"/>
              </a:buClr>
              <a:buSzPts val="3400"/>
              <a:buFont typeface="Arial"/>
              <a:buAutoNum type="arabicPeriod"/>
            </a:pPr>
            <a:r>
              <a:rPr lang="en-US" sz="3400">
                <a:solidFill>
                  <a:schemeClr val="dk1"/>
                </a:solidFill>
                <a:latin typeface="Arial"/>
                <a:ea typeface="Arial"/>
                <a:cs typeface="Arial"/>
                <a:sym typeface="Arial"/>
              </a:rPr>
              <a:t>References </a:t>
            </a:r>
            <a:endParaRPr sz="2800"/>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7"/>
          <p:cNvSpPr txBox="1"/>
          <p:nvPr/>
        </p:nvSpPr>
        <p:spPr>
          <a:xfrm>
            <a:off x="2046602" y="396625"/>
            <a:ext cx="75303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46B0FA"/>
                </a:solidFill>
                <a:latin typeface="Arial"/>
                <a:ea typeface="Arial"/>
                <a:cs typeface="Arial"/>
                <a:sym typeface="Arial"/>
              </a:rPr>
              <a:t>Introduction</a:t>
            </a:r>
            <a:endParaRPr b="1" sz="3200">
              <a:solidFill>
                <a:srgbClr val="46B0FA"/>
              </a:solidFill>
              <a:latin typeface="Arial"/>
              <a:ea typeface="Arial"/>
              <a:cs typeface="Arial"/>
              <a:sym typeface="Arial"/>
            </a:endParaRPr>
          </a:p>
        </p:txBody>
      </p:sp>
      <p:sp>
        <p:nvSpPr>
          <p:cNvPr id="45" name="Google Shape;45;p7"/>
          <p:cNvSpPr txBox="1"/>
          <p:nvPr/>
        </p:nvSpPr>
        <p:spPr>
          <a:xfrm>
            <a:off x="304652" y="1360532"/>
            <a:ext cx="11582700" cy="456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00"/>
                </a:solidFill>
                <a:latin typeface="Arial"/>
                <a:ea typeface="Arial"/>
                <a:cs typeface="Arial"/>
                <a:sym typeface="Arial"/>
              </a:rPr>
              <a:t>Technical Concepts</a:t>
            </a:r>
            <a:r>
              <a:rPr lang="en-US" sz="2800">
                <a:solidFill>
                  <a:srgbClr val="FF0000"/>
                </a:solidFill>
              </a:rPr>
              <a:t> </a:t>
            </a:r>
            <a:r>
              <a:rPr lang="en-US" sz="2800">
                <a:solidFill>
                  <a:srgbClr val="FF0000"/>
                </a:solidFill>
                <a:latin typeface="Arial"/>
                <a:ea typeface="Arial"/>
                <a:cs typeface="Arial"/>
                <a:sym typeface="Arial"/>
              </a:rPr>
              <a:t>used</a:t>
            </a:r>
            <a:endParaRPr sz="2200"/>
          </a:p>
          <a:p>
            <a:pPr indent="0" lvl="0" marL="0" marR="0" rtl="0" algn="l">
              <a:spcBef>
                <a:spcPts val="0"/>
              </a:spcBef>
              <a:spcAft>
                <a:spcPts val="0"/>
              </a:spcAft>
              <a:buNone/>
            </a:pPr>
            <a:r>
              <a:rPr lang="en-US" sz="2200"/>
              <a:t>Predict</a:t>
            </a:r>
            <a:r>
              <a:rPr lang="en-US" sz="2400">
                <a:solidFill>
                  <a:schemeClr val="dk1"/>
                </a:solidFill>
                <a:latin typeface="Arial"/>
                <a:ea typeface="Arial"/>
                <a:cs typeface="Arial"/>
                <a:sym typeface="Arial"/>
              </a:rPr>
              <a:t>ion model</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endParaRPr>
          </a:p>
          <a:p>
            <a:pPr indent="0" lvl="0" marL="0" marR="0" rtl="0" algn="l">
              <a:spcBef>
                <a:spcPts val="1000"/>
              </a:spcBef>
              <a:spcAft>
                <a:spcPts val="0"/>
              </a:spcAft>
              <a:buNone/>
            </a:pPr>
            <a:r>
              <a:rPr lang="en-US" sz="2800">
                <a:solidFill>
                  <a:srgbClr val="FF0000"/>
                </a:solidFill>
                <a:latin typeface="Arial"/>
                <a:ea typeface="Arial"/>
                <a:cs typeface="Arial"/>
                <a:sym typeface="Arial"/>
              </a:rPr>
              <a:t>Motivation</a:t>
            </a:r>
            <a:endParaRPr sz="2200"/>
          </a:p>
          <a:p>
            <a:pPr indent="0" lvl="0" marL="0" marR="0" rtl="0" algn="l">
              <a:spcBef>
                <a:spcPts val="0"/>
              </a:spcBef>
              <a:spcAft>
                <a:spcPts val="0"/>
              </a:spcAft>
              <a:buNone/>
            </a:pPr>
            <a:r>
              <a:rPr lang="en-US" sz="2400">
                <a:solidFill>
                  <a:schemeClr val="dk1"/>
                </a:solidFill>
              </a:rPr>
              <a:t>TradeHelp project is inspired by the growing need for reliable stock market predictions and well-informed decision-making, which aims to have important consequences for monetary gain and risk management. In this project we will combine technical expertise with a strong interest in finance, and offer helpful instructional resources for anyone looking to grasp data analysis and machine learning in a real-world setting</a:t>
            </a:r>
            <a:r>
              <a:rPr lang="en-US" sz="2400">
                <a:solidFill>
                  <a:schemeClr val="dk1"/>
                </a:solidFill>
                <a:latin typeface="Arial"/>
                <a:ea typeface="Arial"/>
                <a:cs typeface="Arial"/>
                <a:sym typeface="Arial"/>
              </a:rPr>
              <a:t>.</a:t>
            </a:r>
            <a:endParaRPr sz="2800">
              <a:solidFill>
                <a:srgbClr val="FF0000"/>
              </a:solidFill>
              <a:latin typeface="Arial"/>
              <a:ea typeface="Arial"/>
              <a:cs typeface="Arial"/>
              <a:sym typeface="Arial"/>
            </a:endParaRPr>
          </a:p>
          <a:p>
            <a:pPr indent="0" lvl="0" marL="0" marR="0" rtl="0" algn="l">
              <a:spcBef>
                <a:spcPts val="1000"/>
              </a:spcBef>
              <a:spcAft>
                <a:spcPts val="0"/>
              </a:spcAft>
              <a:buNone/>
            </a:pPr>
            <a:r>
              <a:t/>
            </a:r>
            <a:endParaRPr sz="26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8"/>
          <p:cNvSpPr txBox="1"/>
          <p:nvPr/>
        </p:nvSpPr>
        <p:spPr>
          <a:xfrm>
            <a:off x="2732777" y="181525"/>
            <a:ext cx="75303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46B0FA"/>
                </a:solidFill>
                <a:latin typeface="Arial"/>
                <a:ea typeface="Arial"/>
                <a:cs typeface="Arial"/>
                <a:sym typeface="Arial"/>
              </a:rPr>
              <a:t>Introduction</a:t>
            </a:r>
            <a:endParaRPr b="1" sz="3200">
              <a:solidFill>
                <a:srgbClr val="46B0FA"/>
              </a:solidFill>
              <a:latin typeface="Arial"/>
              <a:ea typeface="Arial"/>
              <a:cs typeface="Arial"/>
              <a:sym typeface="Arial"/>
            </a:endParaRPr>
          </a:p>
        </p:txBody>
      </p:sp>
      <p:sp>
        <p:nvSpPr>
          <p:cNvPr id="51" name="Google Shape;51;p8"/>
          <p:cNvSpPr txBox="1"/>
          <p:nvPr/>
        </p:nvSpPr>
        <p:spPr>
          <a:xfrm>
            <a:off x="325927" y="684557"/>
            <a:ext cx="11582700" cy="6239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00"/>
                </a:solidFill>
                <a:latin typeface="Arial"/>
                <a:ea typeface="Arial"/>
                <a:cs typeface="Arial"/>
                <a:sym typeface="Arial"/>
              </a:rPr>
              <a:t>Problem Statement</a:t>
            </a:r>
            <a:endParaRPr sz="2200"/>
          </a:p>
          <a:p>
            <a:pPr indent="0" lvl="0" marL="0" marR="0" rtl="0" algn="l">
              <a:spcBef>
                <a:spcPts val="0"/>
              </a:spcBef>
              <a:spcAft>
                <a:spcPts val="0"/>
              </a:spcAft>
              <a:buNone/>
            </a:pPr>
            <a:r>
              <a:rPr lang="en-US" sz="2400">
                <a:solidFill>
                  <a:schemeClr val="dk1"/>
                </a:solidFill>
                <a:latin typeface="Arial"/>
                <a:ea typeface="Arial"/>
                <a:cs typeface="Arial"/>
                <a:sym typeface="Arial"/>
              </a:rPr>
              <a:t>Developing an accurate stock market prediction system is essential due to the volatility and unpredictability of financial markets. Current methods often fall short, creating risks and missed opportunities for investors. This project aims to create a reliable predictive model to improve decision-making, managing risks, and gaining a competitive edge in the financial industry, while considering ethical and regulatory implications.</a:t>
            </a:r>
            <a:endParaRPr sz="2400">
              <a:solidFill>
                <a:schemeClr val="dk1"/>
              </a:solidFill>
              <a:latin typeface="Arial"/>
              <a:ea typeface="Arial"/>
              <a:cs typeface="Arial"/>
              <a:sym typeface="Arial"/>
            </a:endParaRPr>
          </a:p>
          <a:p>
            <a:pPr indent="0" lvl="0" marL="0" marR="0" rtl="0" algn="l">
              <a:spcBef>
                <a:spcPts val="1000"/>
              </a:spcBef>
              <a:spcAft>
                <a:spcPts val="0"/>
              </a:spcAft>
              <a:buNone/>
            </a:pPr>
            <a:r>
              <a:t/>
            </a:r>
            <a:endParaRPr sz="2400">
              <a:solidFill>
                <a:schemeClr val="dk1"/>
              </a:solidFill>
            </a:endParaRPr>
          </a:p>
          <a:p>
            <a:pPr indent="0" lvl="0" marL="0" marR="0" rtl="0" algn="l">
              <a:spcBef>
                <a:spcPts val="1000"/>
              </a:spcBef>
              <a:spcAft>
                <a:spcPts val="0"/>
              </a:spcAft>
              <a:buNone/>
            </a:pPr>
            <a:r>
              <a:rPr lang="en-US" sz="2800">
                <a:solidFill>
                  <a:srgbClr val="FF0000"/>
                </a:solidFill>
                <a:latin typeface="Arial"/>
                <a:ea typeface="Arial"/>
                <a:cs typeface="Arial"/>
                <a:sym typeface="Arial"/>
              </a:rPr>
              <a:t>Area of application</a:t>
            </a:r>
            <a:endParaRPr sz="2200"/>
          </a:p>
          <a:p>
            <a:pPr indent="0" lvl="0" marL="0" marR="0" rtl="0" algn="l">
              <a:spcBef>
                <a:spcPts val="0"/>
              </a:spcBef>
              <a:spcAft>
                <a:spcPts val="0"/>
              </a:spcAft>
              <a:buNone/>
            </a:pPr>
            <a:r>
              <a:rPr lang="en-US" sz="2400">
                <a:solidFill>
                  <a:schemeClr val="dk1"/>
                </a:solidFill>
              </a:rPr>
              <a:t>Stock Marke</a:t>
            </a:r>
            <a:r>
              <a:rPr lang="en-US" sz="2400">
                <a:solidFill>
                  <a:schemeClr val="dk1"/>
                </a:solidFill>
                <a:latin typeface="Arial"/>
                <a:ea typeface="Arial"/>
                <a:cs typeface="Arial"/>
                <a:sym typeface="Arial"/>
              </a:rPr>
              <a:t>t</a:t>
            </a:r>
            <a:endParaRPr sz="2400">
              <a:solidFill>
                <a:schemeClr val="dk1"/>
              </a:solidFill>
            </a:endParaRPr>
          </a:p>
          <a:p>
            <a:pPr indent="0" lvl="0" marL="0" marR="0" rtl="0" algn="l">
              <a:spcBef>
                <a:spcPts val="1000"/>
              </a:spcBef>
              <a:spcAft>
                <a:spcPts val="0"/>
              </a:spcAft>
              <a:buNone/>
            </a:pPr>
            <a:r>
              <a:t/>
            </a:r>
            <a:endParaRPr sz="2400">
              <a:solidFill>
                <a:schemeClr val="dk1"/>
              </a:solidFill>
            </a:endParaRPr>
          </a:p>
          <a:p>
            <a:pPr indent="0" lvl="0" marL="0" marR="0" rtl="0" algn="l">
              <a:spcBef>
                <a:spcPts val="1000"/>
              </a:spcBef>
              <a:spcAft>
                <a:spcPts val="0"/>
              </a:spcAft>
              <a:buNone/>
            </a:pPr>
            <a:r>
              <a:rPr lang="en-US" sz="2800">
                <a:solidFill>
                  <a:srgbClr val="FF0000"/>
                </a:solidFill>
                <a:latin typeface="Arial"/>
                <a:ea typeface="Arial"/>
                <a:cs typeface="Arial"/>
                <a:sym typeface="Arial"/>
              </a:rPr>
              <a:t>Dataset and input format</a:t>
            </a:r>
            <a:endParaRPr sz="2200"/>
          </a:p>
          <a:p>
            <a:pPr indent="0" lvl="0" marL="0" marR="0" rtl="0" algn="l">
              <a:spcBef>
                <a:spcPts val="0"/>
              </a:spcBef>
              <a:spcAft>
                <a:spcPts val="0"/>
              </a:spcAft>
              <a:buNone/>
            </a:pPr>
            <a:r>
              <a:rPr lang="en-US" sz="2400" u="sng">
                <a:solidFill>
                  <a:schemeClr val="hlink"/>
                </a:solidFill>
                <a:latin typeface="Arial"/>
                <a:ea typeface="Arial"/>
                <a:cs typeface="Arial"/>
                <a:sym typeface="Arial"/>
                <a:hlinkClick r:id="rId3"/>
              </a:rPr>
              <a:t>Datasets</a:t>
            </a:r>
            <a:endParaRPr sz="2400">
              <a:solidFill>
                <a:srgbClr val="FF0000"/>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rPr>
              <a:t>Formats: .txt and .csv</a:t>
            </a:r>
            <a:endParaRPr sz="2200"/>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9"/>
          <p:cNvSpPr txBox="1"/>
          <p:nvPr/>
        </p:nvSpPr>
        <p:spPr>
          <a:xfrm>
            <a:off x="2774087" y="248401"/>
            <a:ext cx="75303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46B0FA"/>
                </a:solidFill>
                <a:latin typeface="Arial"/>
                <a:ea typeface="Arial"/>
                <a:cs typeface="Arial"/>
                <a:sym typeface="Arial"/>
              </a:rPr>
              <a:t>Literature Review</a:t>
            </a:r>
            <a:endParaRPr/>
          </a:p>
        </p:txBody>
      </p:sp>
      <p:graphicFrame>
        <p:nvGraphicFramePr>
          <p:cNvPr id="57" name="Google Shape;57;p9"/>
          <p:cNvGraphicFramePr/>
          <p:nvPr/>
        </p:nvGraphicFramePr>
        <p:xfrm>
          <a:off x="725500" y="833400"/>
          <a:ext cx="3000000" cy="3000000"/>
        </p:xfrm>
        <a:graphic>
          <a:graphicData uri="http://schemas.openxmlformats.org/drawingml/2006/table">
            <a:tbl>
              <a:tblPr>
                <a:noFill/>
                <a:tableStyleId>{E6B15BCC-905A-470D-B6B1-D08E4896F88D}</a:tableStyleId>
              </a:tblPr>
              <a:tblGrid>
                <a:gridCol w="3778375"/>
                <a:gridCol w="7123925"/>
              </a:tblGrid>
              <a:tr h="381000">
                <a:tc>
                  <a:txBody>
                    <a:bodyPr/>
                    <a:lstStyle/>
                    <a:p>
                      <a:pPr indent="0" lvl="0" marL="0" rtl="0" algn="ctr">
                        <a:spcBef>
                          <a:spcPts val="0"/>
                        </a:spcBef>
                        <a:spcAft>
                          <a:spcPts val="0"/>
                        </a:spcAft>
                        <a:buNone/>
                      </a:pPr>
                      <a:r>
                        <a:rPr b="1" lang="en-US"/>
                        <a:t>TITLE</a:t>
                      </a:r>
                      <a:endParaRPr b="1"/>
                    </a:p>
                  </a:txBody>
                  <a:tcPr marT="91425" marB="91425" marR="91425" marL="91425"/>
                </a:tc>
                <a:tc>
                  <a:txBody>
                    <a:bodyPr/>
                    <a:lstStyle/>
                    <a:p>
                      <a:pPr indent="0" lvl="0" marL="0" rtl="0" algn="ctr">
                        <a:spcBef>
                          <a:spcPts val="0"/>
                        </a:spcBef>
                        <a:spcAft>
                          <a:spcPts val="0"/>
                        </a:spcAft>
                        <a:buNone/>
                      </a:pPr>
                      <a:r>
                        <a:rPr b="1" lang="en-US"/>
                        <a:t>INFERENCE</a:t>
                      </a:r>
                      <a:endParaRPr b="1"/>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US" u="sng">
                          <a:solidFill>
                            <a:schemeClr val="hlink"/>
                          </a:solidFill>
                          <a:hlinkClick r:id="rId3"/>
                        </a:rPr>
                        <a:t>Stock Market Analysis Using Linear Regression and Decision Tree Regression</a:t>
                      </a:r>
                      <a:r>
                        <a:rPr lang="en-US"/>
                        <a:t> [1]</a:t>
                      </a:r>
                      <a:endParaRPr/>
                    </a:p>
                  </a:txBody>
                  <a:tcPr marT="91425" marB="91425" marR="91425" marL="91425"/>
                </a:tc>
                <a:tc>
                  <a:txBody>
                    <a:bodyPr/>
                    <a:lstStyle/>
                    <a:p>
                      <a:pPr indent="0" lvl="0" marL="0" rtl="0" algn="l">
                        <a:spcBef>
                          <a:spcPts val="0"/>
                        </a:spcBef>
                        <a:spcAft>
                          <a:spcPts val="0"/>
                        </a:spcAft>
                        <a:buNone/>
                      </a:pPr>
                      <a:r>
                        <a:rPr lang="en-US"/>
                        <a:t>In</a:t>
                      </a:r>
                      <a:r>
                        <a:rPr lang="en-US"/>
                        <a:t> this paper, two supervised regression machine learning algorithms are taken and a statistic formula is used to </a:t>
                      </a:r>
                      <a:r>
                        <a:rPr lang="en-US">
                          <a:solidFill>
                            <a:schemeClr val="dk1"/>
                          </a:solidFill>
                        </a:rPr>
                        <a:t> predict</a:t>
                      </a:r>
                      <a:r>
                        <a:rPr lang="en-US"/>
                        <a:t> the better accuracy of stock price and then comparing the performance based on the size of the dataset and algorithmically.</a:t>
                      </a:r>
                      <a:endParaRPr b="1"/>
                    </a:p>
                  </a:txBody>
                  <a:tcPr marT="91425" marB="91425" marR="91425" marL="91425"/>
                </a:tc>
              </a:tr>
              <a:tr h="381000">
                <a:tc>
                  <a:txBody>
                    <a:bodyPr/>
                    <a:lstStyle/>
                    <a:p>
                      <a:pPr indent="0" lvl="0" marL="0" rtl="0" algn="l">
                        <a:spcBef>
                          <a:spcPts val="0"/>
                        </a:spcBef>
                        <a:spcAft>
                          <a:spcPts val="0"/>
                        </a:spcAft>
                        <a:buNone/>
                      </a:pPr>
                      <a:r>
                        <a:rPr lang="en-US" u="sng">
                          <a:solidFill>
                            <a:schemeClr val="hlink"/>
                          </a:solidFill>
                          <a:hlinkClick r:id="rId4"/>
                        </a:rPr>
                        <a:t>Analysis of stock market predictor variables using linear regression </a:t>
                      </a:r>
                      <a:r>
                        <a:rPr lang="en-US"/>
                        <a:t> [2]</a:t>
                      </a:r>
                      <a:endParaRPr/>
                    </a:p>
                  </a:txBody>
                  <a:tcPr marT="91425" marB="91425" marR="91425" marL="91425"/>
                </a:tc>
                <a:tc>
                  <a:txBody>
                    <a:bodyPr/>
                    <a:lstStyle/>
                    <a:p>
                      <a:pPr indent="0" lvl="0" marL="0" rtl="0" algn="l">
                        <a:spcBef>
                          <a:spcPts val="0"/>
                        </a:spcBef>
                        <a:spcAft>
                          <a:spcPts val="0"/>
                        </a:spcAft>
                        <a:buNone/>
                      </a:pPr>
                      <a:r>
                        <a:rPr lang="en-US"/>
                        <a:t>In this paper, there are two models having </a:t>
                      </a:r>
                      <a:r>
                        <a:rPr lang="en-US"/>
                        <a:t>different</a:t>
                      </a:r>
                      <a:r>
                        <a:rPr lang="en-US"/>
                        <a:t> features. One model having all the features and the other model with two features volume and adjusted close omitted. Based on these features various accuracy methods are used to analyse the performance.</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US" u="sng">
                          <a:solidFill>
                            <a:schemeClr val="hlink"/>
                          </a:solidFill>
                          <a:hlinkClick r:id="rId5"/>
                        </a:rPr>
                        <a:t>Stock Price Prediction using Linear Regression in Machine Learning</a:t>
                      </a:r>
                      <a:r>
                        <a:rPr lang="en-US"/>
                        <a:t> [3]</a:t>
                      </a:r>
                      <a:endParaRPr/>
                    </a:p>
                  </a:txBody>
                  <a:tcPr marT="91425" marB="91425" marR="91425" marL="91425"/>
                </a:tc>
                <a:tc>
                  <a:txBody>
                    <a:bodyPr/>
                    <a:lstStyle/>
                    <a:p>
                      <a:pPr indent="0" lvl="0" marL="0" rtl="0" algn="l">
                        <a:spcBef>
                          <a:spcPts val="0"/>
                        </a:spcBef>
                        <a:spcAft>
                          <a:spcPts val="0"/>
                        </a:spcAft>
                        <a:buNone/>
                      </a:pPr>
                      <a:r>
                        <a:rPr lang="en-US"/>
                        <a:t>The paper </a:t>
                      </a:r>
                      <a:r>
                        <a:rPr lang="en-US"/>
                        <a:t>anticipates the stock price of the organization on any day by utilizing straight relapse and polynomial relapse based on the exactness of the various models for regression.</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US" u="sng">
                          <a:solidFill>
                            <a:schemeClr val="hlink"/>
                          </a:solidFill>
                          <a:hlinkClick r:id="rId6"/>
                        </a:rPr>
                        <a:t>stock market prediction using linear regression modeling</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This site stated that l</a:t>
                      </a:r>
                      <a:r>
                        <a:rPr lang="en-US"/>
                        <a:t>inear regression models are gaining prominence in stock market prediction due to their potential to provide more accurate forecasts amidst the constantly changing stock prices.</a:t>
                      </a:r>
                      <a:endParaRPr/>
                    </a:p>
                  </a:txBody>
                  <a:tcPr marT="91425" marB="91425" marR="91425" marL="91425"/>
                </a:tc>
              </a:tr>
              <a:tr h="381000">
                <a:tc>
                  <a:txBody>
                    <a:bodyPr/>
                    <a:lstStyle/>
                    <a:p>
                      <a:pPr indent="0" lvl="0" marL="0" rtl="0" algn="l">
                        <a:spcBef>
                          <a:spcPts val="0"/>
                        </a:spcBef>
                        <a:spcAft>
                          <a:spcPts val="0"/>
                        </a:spcAft>
                        <a:buNone/>
                      </a:pPr>
                      <a:r>
                        <a:rPr lang="en-US" u="sng">
                          <a:solidFill>
                            <a:schemeClr val="hlink"/>
                          </a:solidFill>
                          <a:hlinkClick r:id="rId7"/>
                        </a:rPr>
                        <a:t>Machine Learning Regression</a:t>
                      </a:r>
                      <a:endParaRPr/>
                    </a:p>
                  </a:txBody>
                  <a:tcPr marT="91425" marB="91425" marR="91425" marL="91425"/>
                </a:tc>
                <a:tc>
                  <a:txBody>
                    <a:bodyPr/>
                    <a:lstStyle/>
                    <a:p>
                      <a:pPr indent="0" lvl="0" marL="0" rtl="0" algn="l">
                        <a:spcBef>
                          <a:spcPts val="0"/>
                        </a:spcBef>
                        <a:spcAft>
                          <a:spcPts val="0"/>
                        </a:spcAft>
                        <a:buNone/>
                      </a:pPr>
                      <a:r>
                        <a:rPr lang="en-US"/>
                        <a:t>This site gives a basic introduction of Machine Learning and knowledge about linear regression from absolute basics.</a:t>
                      </a:r>
                      <a:endParaRPr/>
                    </a:p>
                  </a:txBody>
                  <a:tcPr marT="91425" marB="91425" marR="91425" marL="91425"/>
                </a:tc>
              </a:tr>
              <a:tr h="381000">
                <a:tc>
                  <a:txBody>
                    <a:bodyPr/>
                    <a:lstStyle/>
                    <a:p>
                      <a:pPr indent="0" lvl="0" marL="0" rtl="0" algn="l">
                        <a:spcBef>
                          <a:spcPts val="0"/>
                        </a:spcBef>
                        <a:spcAft>
                          <a:spcPts val="0"/>
                        </a:spcAft>
                        <a:buNone/>
                      </a:pPr>
                      <a:r>
                        <a:rPr lang="en-US" u="sng">
                          <a:solidFill>
                            <a:schemeClr val="hlink"/>
                          </a:solidFill>
                          <a:hlinkClick r:id="rId8"/>
                        </a:rPr>
                        <a:t>Regression Analysis and the Best Fitting Line using C++</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This article discusses the basics of linear regression and its implementation in the C++ programming language. It also helps to find the best fit line for the data.</a:t>
                      </a:r>
                      <a:endParaRPr/>
                    </a:p>
                  </a:txBody>
                  <a:tcPr marT="91425" marB="91425" marR="91425" marL="91425"/>
                </a:tc>
              </a:tr>
              <a:tr h="381000">
                <a:tc>
                  <a:txBody>
                    <a:bodyPr/>
                    <a:lstStyle/>
                    <a:p>
                      <a:pPr indent="0" lvl="0" marL="0" rtl="0" algn="l">
                        <a:spcBef>
                          <a:spcPts val="0"/>
                        </a:spcBef>
                        <a:spcAft>
                          <a:spcPts val="0"/>
                        </a:spcAft>
                        <a:buNone/>
                      </a:pPr>
                      <a:r>
                        <a:rPr lang="en-US" u="sng">
                          <a:solidFill>
                            <a:schemeClr val="hlink"/>
                          </a:solidFill>
                          <a:hlinkClick r:id="rId9"/>
                        </a:rPr>
                        <a:t>Linear regression from scratch in c++</a:t>
                      </a:r>
                      <a:endParaRPr/>
                    </a:p>
                  </a:txBody>
                  <a:tcPr marT="91425" marB="91425" marR="91425" marL="91425"/>
                </a:tc>
                <a:tc>
                  <a:txBody>
                    <a:bodyPr/>
                    <a:lstStyle/>
                    <a:p>
                      <a:pPr indent="0" lvl="0" marL="0" rtl="0" algn="l">
                        <a:spcBef>
                          <a:spcPts val="0"/>
                        </a:spcBef>
                        <a:spcAft>
                          <a:spcPts val="0"/>
                        </a:spcAft>
                        <a:buNone/>
                      </a:pPr>
                      <a:r>
                        <a:rPr lang="en-US"/>
                        <a:t>This videos helped us to see the implementation of linear regression in c++ and also visualize using graph. </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0"/>
          <p:cNvSpPr txBox="1"/>
          <p:nvPr/>
        </p:nvSpPr>
        <p:spPr>
          <a:xfrm>
            <a:off x="2167462" y="104676"/>
            <a:ext cx="7530300" cy="585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rgbClr val="46B0FA"/>
                </a:solidFill>
                <a:latin typeface="Arial"/>
                <a:ea typeface="Arial"/>
                <a:cs typeface="Arial"/>
                <a:sym typeface="Arial"/>
              </a:rPr>
              <a:t>Literature Review</a:t>
            </a:r>
            <a:endParaRPr/>
          </a:p>
        </p:txBody>
      </p:sp>
      <p:sp>
        <p:nvSpPr>
          <p:cNvPr id="63" name="Google Shape;63;p10"/>
          <p:cNvSpPr txBox="1"/>
          <p:nvPr/>
        </p:nvSpPr>
        <p:spPr>
          <a:xfrm>
            <a:off x="555225" y="1614250"/>
            <a:ext cx="359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rgbClr val="FF0000"/>
              </a:solidFill>
            </a:endParaRPr>
          </a:p>
        </p:txBody>
      </p:sp>
      <p:sp>
        <p:nvSpPr>
          <p:cNvPr id="64" name="Google Shape;64;p10"/>
          <p:cNvSpPr txBox="1"/>
          <p:nvPr/>
        </p:nvSpPr>
        <p:spPr>
          <a:xfrm>
            <a:off x="3372450" y="643550"/>
            <a:ext cx="5922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2000">
              <a:solidFill>
                <a:srgbClr val="FF0000"/>
              </a:solidFill>
            </a:endParaRPr>
          </a:p>
        </p:txBody>
      </p:sp>
      <p:pic>
        <p:nvPicPr>
          <p:cNvPr id="65" name="Google Shape;65;p10"/>
          <p:cNvPicPr preferRelativeResize="0"/>
          <p:nvPr/>
        </p:nvPicPr>
        <p:blipFill>
          <a:blip r:embed="rId3">
            <a:alphaModFix/>
          </a:blip>
          <a:stretch>
            <a:fillRect/>
          </a:stretch>
        </p:blipFill>
        <p:spPr>
          <a:xfrm>
            <a:off x="1154469" y="754225"/>
            <a:ext cx="9556247" cy="59190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1"/>
          <p:cNvSpPr txBox="1"/>
          <p:nvPr/>
        </p:nvSpPr>
        <p:spPr>
          <a:xfrm>
            <a:off x="2599627" y="330576"/>
            <a:ext cx="75303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46B0FA"/>
                </a:solidFill>
                <a:latin typeface="Arial"/>
                <a:ea typeface="Arial"/>
                <a:cs typeface="Arial"/>
                <a:sym typeface="Arial"/>
              </a:rPr>
              <a:t>Objective</a:t>
            </a:r>
            <a:endParaRPr b="1" sz="3200">
              <a:solidFill>
                <a:srgbClr val="46B0FA"/>
              </a:solidFill>
              <a:latin typeface="Arial"/>
              <a:ea typeface="Arial"/>
              <a:cs typeface="Arial"/>
              <a:sym typeface="Arial"/>
            </a:endParaRPr>
          </a:p>
        </p:txBody>
      </p:sp>
      <p:sp>
        <p:nvSpPr>
          <p:cNvPr id="71" name="Google Shape;71;p11"/>
          <p:cNvSpPr txBox="1"/>
          <p:nvPr/>
        </p:nvSpPr>
        <p:spPr>
          <a:xfrm>
            <a:off x="654425" y="1064477"/>
            <a:ext cx="10317600" cy="5097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00"/>
                </a:solidFill>
                <a:latin typeface="Arial"/>
                <a:ea typeface="Arial"/>
                <a:cs typeface="Arial"/>
                <a:sym typeface="Arial"/>
              </a:rPr>
              <a:t>Main Objective</a:t>
            </a:r>
            <a:endParaRPr sz="2800">
              <a:solidFill>
                <a:srgbClr val="FF0000"/>
              </a:solidFill>
              <a:latin typeface="Arial"/>
              <a:ea typeface="Arial"/>
              <a:cs typeface="Arial"/>
              <a:sym typeface="Arial"/>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The core objective of this endeavour is to help the user in increasing the profits in stock market trading.</a:t>
            </a:r>
            <a:endParaRPr sz="2800">
              <a:solidFill>
                <a:schemeClr val="dk1"/>
              </a:solidFill>
              <a:latin typeface="Arial"/>
              <a:ea typeface="Arial"/>
              <a:cs typeface="Arial"/>
              <a:sym typeface="Arial"/>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n-US" sz="2800">
                <a:solidFill>
                  <a:srgbClr val="FF0000"/>
                </a:solidFill>
                <a:latin typeface="Arial"/>
                <a:ea typeface="Arial"/>
                <a:cs typeface="Arial"/>
                <a:sym typeface="Arial"/>
              </a:rPr>
              <a:t>Sub Objective</a:t>
            </a:r>
            <a:endParaRPr sz="2800">
              <a:solidFill>
                <a:srgbClr val="FF0000"/>
              </a:solidFill>
            </a:endParaRPr>
          </a:p>
          <a:p>
            <a:pPr indent="-393700" lvl="0" marL="457200" marR="0" rtl="0" algn="l">
              <a:lnSpc>
                <a:spcPct val="115000"/>
              </a:lnSpc>
              <a:spcBef>
                <a:spcPts val="0"/>
              </a:spcBef>
              <a:spcAft>
                <a:spcPts val="0"/>
              </a:spcAft>
              <a:buClr>
                <a:schemeClr val="dk1"/>
              </a:buClr>
              <a:buSzPts val="2600"/>
              <a:buChar char="●"/>
            </a:pPr>
            <a:r>
              <a:rPr lang="en-US" sz="2800">
                <a:solidFill>
                  <a:schemeClr val="dk1"/>
                </a:solidFill>
                <a:latin typeface="Calibri"/>
                <a:ea typeface="Calibri"/>
                <a:cs typeface="Calibri"/>
                <a:sym typeface="Calibri"/>
              </a:rPr>
              <a:t>Finding applicable stock pricing datasets</a:t>
            </a:r>
            <a:endParaRPr sz="2800">
              <a:solidFill>
                <a:schemeClr val="dk1"/>
              </a:solidFill>
              <a:latin typeface="Calibri"/>
              <a:ea typeface="Calibri"/>
              <a:cs typeface="Calibri"/>
              <a:sym typeface="Calibri"/>
            </a:endParaRPr>
          </a:p>
          <a:p>
            <a:pPr indent="-393700" lvl="0" marL="457200" marR="0" rtl="0" algn="l">
              <a:lnSpc>
                <a:spcPct val="115000"/>
              </a:lnSpc>
              <a:spcBef>
                <a:spcPts val="0"/>
              </a:spcBef>
              <a:spcAft>
                <a:spcPts val="0"/>
              </a:spcAft>
              <a:buClr>
                <a:schemeClr val="dk1"/>
              </a:buClr>
              <a:buSzPts val="2600"/>
              <a:buChar char="●"/>
            </a:pPr>
            <a:r>
              <a:rPr lang="en-US" sz="2800">
                <a:solidFill>
                  <a:schemeClr val="dk1"/>
                </a:solidFill>
                <a:latin typeface="Calibri"/>
                <a:ea typeface="Calibri"/>
                <a:cs typeface="Calibri"/>
                <a:sym typeface="Calibri"/>
              </a:rPr>
              <a:t>Preprocessing the dataset to filter out the input values</a:t>
            </a:r>
            <a:endParaRPr sz="2800">
              <a:solidFill>
                <a:schemeClr val="dk1"/>
              </a:solidFill>
              <a:latin typeface="Calibri"/>
              <a:ea typeface="Calibri"/>
              <a:cs typeface="Calibri"/>
              <a:sym typeface="Calibri"/>
            </a:endParaRPr>
          </a:p>
          <a:p>
            <a:pPr indent="-393700" lvl="0" marL="457200" marR="0" rtl="0" algn="l">
              <a:lnSpc>
                <a:spcPct val="115000"/>
              </a:lnSpc>
              <a:spcBef>
                <a:spcPts val="0"/>
              </a:spcBef>
              <a:spcAft>
                <a:spcPts val="0"/>
              </a:spcAft>
              <a:buClr>
                <a:schemeClr val="dk1"/>
              </a:buClr>
              <a:buSzPts val="2600"/>
              <a:buChar char="●"/>
            </a:pPr>
            <a:r>
              <a:rPr lang="en-US" sz="2800">
                <a:solidFill>
                  <a:schemeClr val="dk1"/>
                </a:solidFill>
                <a:latin typeface="Calibri"/>
                <a:ea typeface="Calibri"/>
                <a:cs typeface="Calibri"/>
                <a:sym typeface="Calibri"/>
              </a:rPr>
              <a:t>Training the model </a:t>
            </a:r>
            <a:endParaRPr sz="2800">
              <a:solidFill>
                <a:schemeClr val="dk1"/>
              </a:solidFill>
              <a:latin typeface="Calibri"/>
              <a:ea typeface="Calibri"/>
              <a:cs typeface="Calibri"/>
              <a:sym typeface="Calibri"/>
            </a:endParaRPr>
          </a:p>
          <a:p>
            <a:pPr indent="-393700" lvl="0" marL="457200" marR="0" rtl="0" algn="l">
              <a:lnSpc>
                <a:spcPct val="115000"/>
              </a:lnSpc>
              <a:spcBef>
                <a:spcPts val="0"/>
              </a:spcBef>
              <a:spcAft>
                <a:spcPts val="0"/>
              </a:spcAft>
              <a:buClr>
                <a:schemeClr val="dk1"/>
              </a:buClr>
              <a:buSzPts val="2600"/>
              <a:buChar char="●"/>
            </a:pPr>
            <a:r>
              <a:rPr lang="en-US" sz="2800">
                <a:solidFill>
                  <a:schemeClr val="dk1"/>
                </a:solidFill>
                <a:latin typeface="Calibri"/>
                <a:ea typeface="Calibri"/>
                <a:cs typeface="Calibri"/>
                <a:sym typeface="Calibri"/>
              </a:rPr>
              <a:t>Testing the model and checking accuracy</a:t>
            </a:r>
            <a:endParaRPr sz="2800">
              <a:solidFill>
                <a:schemeClr val="dk1"/>
              </a:solidFill>
              <a:latin typeface="Calibri"/>
              <a:ea typeface="Calibri"/>
              <a:cs typeface="Calibri"/>
              <a:sym typeface="Calibri"/>
            </a:endParaRPr>
          </a:p>
          <a:p>
            <a:pPr indent="-406400" lvl="0" marL="457200" marR="0" rtl="0" algn="l">
              <a:lnSpc>
                <a:spcPct val="115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Improving the model accuracy based on the testing results</a:t>
            </a:r>
            <a:endParaRPr sz="2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2"/>
          <p:cNvSpPr txBox="1"/>
          <p:nvPr/>
        </p:nvSpPr>
        <p:spPr>
          <a:xfrm>
            <a:off x="2670202" y="282401"/>
            <a:ext cx="75303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46B0FA"/>
                </a:solidFill>
                <a:latin typeface="Arial"/>
                <a:ea typeface="Arial"/>
                <a:cs typeface="Arial"/>
                <a:sym typeface="Arial"/>
              </a:rPr>
              <a:t>Methodology</a:t>
            </a:r>
            <a:endParaRPr b="1" sz="3200">
              <a:solidFill>
                <a:srgbClr val="46B0FA"/>
              </a:solidFill>
              <a:latin typeface="Arial"/>
              <a:ea typeface="Arial"/>
              <a:cs typeface="Arial"/>
              <a:sym typeface="Arial"/>
            </a:endParaRPr>
          </a:p>
        </p:txBody>
      </p:sp>
      <p:sp>
        <p:nvSpPr>
          <p:cNvPr id="77" name="Google Shape;77;p12"/>
          <p:cNvSpPr txBox="1"/>
          <p:nvPr/>
        </p:nvSpPr>
        <p:spPr>
          <a:xfrm>
            <a:off x="1071154" y="1064470"/>
            <a:ext cx="9900900" cy="169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Arial"/>
                <a:ea typeface="Arial"/>
                <a:cs typeface="Arial"/>
                <a:sym typeface="Arial"/>
              </a:rPr>
              <a:t>Reference Software model</a:t>
            </a:r>
            <a:endParaRPr sz="1800"/>
          </a:p>
          <a:p>
            <a:pPr indent="0" lvl="0" marL="0" marR="0" rtl="0" algn="l">
              <a:spcBef>
                <a:spcPts val="0"/>
              </a:spcBef>
              <a:spcAft>
                <a:spcPts val="0"/>
              </a:spcAft>
              <a:buNone/>
            </a:pPr>
            <a:r>
              <a:rPr lang="en-US" sz="2000">
                <a:solidFill>
                  <a:schemeClr val="dk1"/>
                </a:solidFill>
                <a:latin typeface="Calibri"/>
                <a:ea typeface="Calibri"/>
                <a:cs typeface="Calibri"/>
                <a:sym typeface="Calibri"/>
              </a:rPr>
              <a:t>We will be using the Iterative Model to implement our project. The iterative method begins with a basic implementation of a limited set of software requirements in the iterative model, then repeatedly improves the evolving versions until the entire system is built and prepared for deployment.</a:t>
            </a:r>
            <a:endParaRPr/>
          </a:p>
        </p:txBody>
      </p:sp>
      <p:pic>
        <p:nvPicPr>
          <p:cNvPr id="78" name="Google Shape;78;p12"/>
          <p:cNvPicPr preferRelativeResize="0"/>
          <p:nvPr/>
        </p:nvPicPr>
        <p:blipFill rotWithShape="1">
          <a:blip r:embed="rId3">
            <a:alphaModFix/>
          </a:blip>
          <a:srcRect b="0" l="0" r="0" t="0"/>
          <a:stretch/>
        </p:blipFill>
        <p:spPr>
          <a:xfrm>
            <a:off x="3243945" y="2892761"/>
            <a:ext cx="5576935" cy="36717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3"/>
          <p:cNvSpPr txBox="1"/>
          <p:nvPr/>
        </p:nvSpPr>
        <p:spPr>
          <a:xfrm>
            <a:off x="4777977" y="198401"/>
            <a:ext cx="75303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46B0FA"/>
                </a:solidFill>
                <a:latin typeface="Arial"/>
                <a:ea typeface="Arial"/>
                <a:cs typeface="Arial"/>
                <a:sym typeface="Arial"/>
              </a:rPr>
              <a:t>Methodology</a:t>
            </a:r>
            <a:endParaRPr b="1" sz="3200">
              <a:solidFill>
                <a:srgbClr val="46B0FA"/>
              </a:solidFill>
              <a:latin typeface="Arial"/>
              <a:ea typeface="Arial"/>
              <a:cs typeface="Arial"/>
              <a:sym typeface="Arial"/>
            </a:endParaRPr>
          </a:p>
        </p:txBody>
      </p:sp>
      <p:sp>
        <p:nvSpPr>
          <p:cNvPr id="84" name="Google Shape;84;p13"/>
          <p:cNvSpPr txBox="1"/>
          <p:nvPr/>
        </p:nvSpPr>
        <p:spPr>
          <a:xfrm>
            <a:off x="935400" y="783400"/>
            <a:ext cx="103212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400">
                <a:solidFill>
                  <a:srgbClr val="FF0000"/>
                </a:solidFill>
              </a:rPr>
              <a:t>Steps:</a:t>
            </a:r>
            <a:endParaRPr/>
          </a:p>
        </p:txBody>
      </p:sp>
      <p:pic>
        <p:nvPicPr>
          <p:cNvPr id="85" name="Google Shape;85;p13"/>
          <p:cNvPicPr preferRelativeResize="0"/>
          <p:nvPr/>
        </p:nvPicPr>
        <p:blipFill>
          <a:blip r:embed="rId3">
            <a:alphaModFix/>
          </a:blip>
          <a:stretch>
            <a:fillRect/>
          </a:stretch>
        </p:blipFill>
        <p:spPr>
          <a:xfrm>
            <a:off x="1685088" y="1305800"/>
            <a:ext cx="8821824" cy="5387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