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2AA1C1-17C9-4CB9-8975-22F85BFEBCED}">
  <a:tblStyle styleId="{A02AA1C1-17C9-4CB9-8975-22F85BFEBCE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 name="Google Shape;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 name="Google Shape;3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Google Shape;2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8853" y="86497"/>
            <a:ext cx="11998411" cy="6685005"/>
          </a:xfrm>
          <a:prstGeom prst="rect">
            <a:avLst/>
          </a:prstGeom>
          <a:noFill/>
          <a:ln w="28575" cap="flat" cmpd="sng">
            <a:solidFill>
              <a:srgbClr val="46B0F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 name="Google Shape;11;p1" descr="A picture containing text, clipart&#10;&#10;Description automatically generated"/>
          <p:cNvPicPr preferRelativeResize="0"/>
          <p:nvPr/>
        </p:nvPicPr>
        <p:blipFill rotWithShape="1">
          <a:blip r:embed="rId5">
            <a:alphaModFix/>
          </a:blip>
          <a:srcRect t="12813" r="7454"/>
          <a:stretch/>
        </p:blipFill>
        <p:spPr>
          <a:xfrm>
            <a:off x="10718090" y="127821"/>
            <a:ext cx="1336257" cy="540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www.ijitee.org/wp-content/uploads/papers/v8i12/L39321081219.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researchgate.net/publication/354085600_Stock_Market_Analysis_Using_Linear_Regression_and_Decision_Tree_Regression" TargetMode="External"/><Relationship Id="rId4" Type="http://schemas.openxmlformats.org/officeDocument/2006/relationships/hyperlink" Target="https://www.researchgate.net/publication/326253896_Analysis_of_stock_market_predictor_variables_using_linear_regress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lakshay633/Stock-Market-Prediction/tree/main/datase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5"/>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 name="Google Shape;28;p5" descr="A picture containing text, sign, outdoor&#10;&#10;Description automatically generated"/>
          <p:cNvPicPr preferRelativeResize="0"/>
          <p:nvPr/>
        </p:nvPicPr>
        <p:blipFill rotWithShape="1">
          <a:blip r:embed="rId3">
            <a:alphaModFix/>
          </a:blip>
          <a:srcRect/>
          <a:stretch/>
        </p:blipFill>
        <p:spPr>
          <a:xfrm>
            <a:off x="304829" y="126108"/>
            <a:ext cx="876170" cy="1491678"/>
          </a:xfrm>
          <a:prstGeom prst="rect">
            <a:avLst/>
          </a:prstGeom>
          <a:noFill/>
          <a:ln>
            <a:noFill/>
          </a:ln>
        </p:spPr>
      </p:pic>
      <p:pic>
        <p:nvPicPr>
          <p:cNvPr id="29" name="Google Shape;29;p5" descr="A picture containing text, clipart&#10;&#10;Description automatically generated"/>
          <p:cNvPicPr preferRelativeResize="0"/>
          <p:nvPr/>
        </p:nvPicPr>
        <p:blipFill rotWithShape="1">
          <a:blip r:embed="rId4">
            <a:alphaModFix/>
          </a:blip>
          <a:srcRect/>
          <a:stretch/>
        </p:blipFill>
        <p:spPr>
          <a:xfrm>
            <a:off x="7485017" y="143688"/>
            <a:ext cx="4564228" cy="1474098"/>
          </a:xfrm>
          <a:prstGeom prst="rect">
            <a:avLst/>
          </a:prstGeom>
          <a:noFill/>
          <a:ln>
            <a:noFill/>
          </a:ln>
        </p:spPr>
      </p:pic>
      <p:sp>
        <p:nvSpPr>
          <p:cNvPr id="30" name="Google Shape;30;p5"/>
          <p:cNvSpPr txBox="1"/>
          <p:nvPr/>
        </p:nvSpPr>
        <p:spPr>
          <a:xfrm>
            <a:off x="2756262" y="1532487"/>
            <a:ext cx="670124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dk1"/>
                </a:solidFill>
                <a:latin typeface="Calibri"/>
                <a:ea typeface="Calibri"/>
                <a:cs typeface="Calibri"/>
                <a:sym typeface="Calibri"/>
              </a:rPr>
              <a:t>         Minor Project</a:t>
            </a:r>
            <a:endParaRPr/>
          </a:p>
        </p:txBody>
      </p:sp>
      <p:sp>
        <p:nvSpPr>
          <p:cNvPr id="31" name="Google Shape;31;p5"/>
          <p:cNvSpPr txBox="1"/>
          <p:nvPr/>
        </p:nvSpPr>
        <p:spPr>
          <a:xfrm>
            <a:off x="1180999" y="2560320"/>
            <a:ext cx="994855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TradeHelp: A helping hand for the stock market </a:t>
            </a:r>
            <a:endParaRPr/>
          </a:p>
        </p:txBody>
      </p:sp>
      <p:sp>
        <p:nvSpPr>
          <p:cNvPr id="32" name="Google Shape;32;p5"/>
          <p:cNvSpPr txBox="1"/>
          <p:nvPr/>
        </p:nvSpPr>
        <p:spPr>
          <a:xfrm>
            <a:off x="304829" y="5003074"/>
            <a:ext cx="317427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Presented by: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R2142210244- Charu Gupta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R2142210448- Lakshay Agarwal</a:t>
            </a:r>
            <a:endParaRPr/>
          </a:p>
        </p:txBody>
      </p:sp>
      <p:sp>
        <p:nvSpPr>
          <p:cNvPr id="33" name="Google Shape;33;p5"/>
          <p:cNvSpPr txBox="1"/>
          <p:nvPr/>
        </p:nvSpPr>
        <p:spPr>
          <a:xfrm>
            <a:off x="8882743" y="5003074"/>
            <a:ext cx="271707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Mentored By-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Dr. Niharika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32592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Reference</a:t>
            </a:r>
            <a:endParaRPr/>
          </a:p>
        </p:txBody>
      </p:sp>
      <p:sp>
        <p:nvSpPr>
          <p:cNvPr id="92" name="Google Shape;92;p14"/>
          <p:cNvSpPr txBox="1"/>
          <p:nvPr/>
        </p:nvSpPr>
        <p:spPr>
          <a:xfrm>
            <a:off x="822959" y="1312664"/>
            <a:ext cx="9900900" cy="1951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FF0000"/>
                </a:solidFill>
                <a:latin typeface="Arial"/>
                <a:ea typeface="Arial"/>
                <a:cs typeface="Arial"/>
                <a:sym typeface="Arial"/>
              </a:rPr>
              <a:t>List of cited papers</a:t>
            </a:r>
            <a:endParaRPr dirty="0"/>
          </a:p>
          <a:p>
            <a:pPr marL="0" marR="0" lvl="0" indent="457200" algn="l" rtl="0">
              <a:lnSpc>
                <a:spcPct val="115000"/>
              </a:lnSpc>
              <a:spcBef>
                <a:spcPts val="0"/>
              </a:spcBef>
              <a:spcAft>
                <a:spcPts val="0"/>
              </a:spcAft>
              <a:buNone/>
            </a:pPr>
            <a:endParaRPr lang="en-US" sz="1800" dirty="0"/>
          </a:p>
          <a:p>
            <a:pPr marL="0" marR="0" lvl="0" indent="457200" algn="l" rtl="0">
              <a:lnSpc>
                <a:spcPct val="115000"/>
              </a:lnSpc>
              <a:spcBef>
                <a:spcPts val="0"/>
              </a:spcBef>
              <a:spcAft>
                <a:spcPts val="0"/>
              </a:spcAft>
              <a:buNone/>
            </a:pPr>
            <a:r>
              <a:rPr lang="en-US" sz="1800" dirty="0"/>
              <a:t>[1]</a:t>
            </a:r>
            <a:r>
              <a:rPr lang="en-US" dirty="0"/>
              <a:t>  </a:t>
            </a:r>
            <a:r>
              <a:rPr lang="en-US" sz="1800" u="sng" dirty="0">
                <a:solidFill>
                  <a:schemeClr val="hlink"/>
                </a:solidFill>
                <a:hlinkClick r:id="rId3"/>
              </a:rPr>
              <a:t>Stock Price Prediction using Linear Regression in Machine Learning</a:t>
            </a:r>
            <a:endParaRPr sz="1800" dirty="0">
              <a:solidFill>
                <a:schemeClr val="dk1"/>
              </a:solidFill>
            </a:endParaRPr>
          </a:p>
          <a:p>
            <a:pPr marL="0" marR="0" lvl="0" indent="457200" algn="l" rtl="0">
              <a:lnSpc>
                <a:spcPct val="115000"/>
              </a:lnSpc>
              <a:spcBef>
                <a:spcPts val="0"/>
              </a:spcBef>
              <a:spcAft>
                <a:spcPts val="0"/>
              </a:spcAft>
              <a:buNone/>
            </a:pPr>
            <a:r>
              <a:rPr lang="en-US" sz="1800" dirty="0">
                <a:solidFill>
                  <a:schemeClr val="dk1"/>
                </a:solidFill>
              </a:rPr>
              <a:t>[2] </a:t>
            </a:r>
            <a:r>
              <a:rPr lang="en-US" sz="1800" u="sng" dirty="0">
                <a:solidFill>
                  <a:schemeClr val="hlink"/>
                </a:solidFill>
                <a:hlinkClick r:id="rId4"/>
              </a:rPr>
              <a:t>(PDF) Analysis of stock market predictor variables using linear regression</a:t>
            </a:r>
            <a:endParaRPr sz="1800" dirty="0">
              <a:solidFill>
                <a:schemeClr val="dk1"/>
              </a:solidFill>
            </a:endParaRPr>
          </a:p>
          <a:p>
            <a:pPr marL="0" marR="0" lvl="0" indent="457200" algn="l" rtl="0">
              <a:lnSpc>
                <a:spcPct val="115000"/>
              </a:lnSpc>
              <a:spcBef>
                <a:spcPts val="0"/>
              </a:spcBef>
              <a:spcAft>
                <a:spcPts val="0"/>
              </a:spcAft>
              <a:buNone/>
            </a:pPr>
            <a:r>
              <a:rPr lang="en-US" sz="1800" dirty="0">
                <a:solidFill>
                  <a:schemeClr val="dk1"/>
                </a:solidFill>
              </a:rPr>
              <a:t>[3] </a:t>
            </a:r>
            <a:r>
              <a:rPr lang="en-US" sz="1800" u="sng" dirty="0">
                <a:solidFill>
                  <a:schemeClr val="hlink"/>
                </a:solidFill>
                <a:hlinkClick r:id="rId5"/>
              </a:rPr>
              <a:t>(PDF) Stock Market Analysis Using Linear Regression and Decision Tree Regression</a:t>
            </a:r>
            <a:endParaRPr sz="1800" dirty="0">
              <a:solidFill>
                <a:schemeClr val="dk1"/>
              </a:solidFill>
            </a:endParaRPr>
          </a:p>
          <a:p>
            <a:pPr marL="0" marR="0" lvl="0" indent="0" algn="l" rtl="0">
              <a:spcBef>
                <a:spcPts val="0"/>
              </a:spcBef>
              <a:spcAft>
                <a:spcPts val="0"/>
              </a:spcAft>
              <a:buNone/>
            </a:pPr>
            <a:endParaRPr sz="18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p:nvPr/>
        </p:nvSpPr>
        <p:spPr>
          <a:xfrm>
            <a:off x="1895294" y="3601496"/>
            <a:ext cx="840141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rgbClr val="46B0FA"/>
                </a:solidFill>
                <a:latin typeface="Arial"/>
                <a:ea typeface="Arial"/>
                <a:cs typeface="Arial"/>
                <a:sym typeface="Arial"/>
              </a:rPr>
              <a:t>Thank You</a:t>
            </a:r>
            <a:endParaRPr sz="7200" b="1">
              <a:solidFill>
                <a:srgbClr val="46B0FA"/>
              </a:solidFill>
              <a:latin typeface="Arial"/>
              <a:ea typeface="Arial"/>
              <a:cs typeface="Arial"/>
              <a:sym typeface="Arial"/>
            </a:endParaRPr>
          </a:p>
        </p:txBody>
      </p:sp>
      <p:sp>
        <p:nvSpPr>
          <p:cNvPr id="98" name="Google Shape;98;p15"/>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9" name="Google Shape;99;p15" descr="A picture containing text, clipart&#10;&#10;Description automatically generated"/>
          <p:cNvPicPr preferRelativeResize="0"/>
          <p:nvPr/>
        </p:nvPicPr>
        <p:blipFill rotWithShape="1">
          <a:blip r:embed="rId3">
            <a:alphaModFix/>
          </a:blip>
          <a:srcRect/>
          <a:stretch/>
        </p:blipFill>
        <p:spPr>
          <a:xfrm>
            <a:off x="3992880" y="1709987"/>
            <a:ext cx="4206240" cy="18068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6"/>
          <p:cNvSpPr txBox="1"/>
          <p:nvPr/>
        </p:nvSpPr>
        <p:spPr>
          <a:xfrm>
            <a:off x="32592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Content</a:t>
            </a:r>
            <a:endParaRPr sz="3200" b="1">
              <a:solidFill>
                <a:srgbClr val="46B0FA"/>
              </a:solidFill>
              <a:latin typeface="Arial"/>
              <a:ea typeface="Arial"/>
              <a:cs typeface="Arial"/>
              <a:sym typeface="Arial"/>
            </a:endParaRPr>
          </a:p>
        </p:txBody>
      </p:sp>
      <p:sp>
        <p:nvSpPr>
          <p:cNvPr id="39" name="Google Shape;39;p6"/>
          <p:cNvSpPr txBox="1"/>
          <p:nvPr/>
        </p:nvSpPr>
        <p:spPr>
          <a:xfrm>
            <a:off x="1071154" y="1247350"/>
            <a:ext cx="465037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Introduction</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Arial"/>
                <a:ea typeface="Arial"/>
                <a:cs typeface="Arial"/>
                <a:sym typeface="Arial"/>
              </a:rPr>
              <a:t>Literature Review</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Arial"/>
                <a:ea typeface="Arial"/>
                <a:cs typeface="Arial"/>
                <a:sym typeface="Arial"/>
              </a:rPr>
              <a:t>Objectives</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Arial"/>
                <a:ea typeface="Arial"/>
                <a:cs typeface="Arial"/>
                <a:sym typeface="Arial"/>
              </a:rPr>
              <a:t>Methodology</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Arial"/>
                <a:ea typeface="Arial"/>
                <a:cs typeface="Arial"/>
                <a:sym typeface="Arial"/>
              </a:rPr>
              <a:t>References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p:nvPr/>
        </p:nvSpPr>
        <p:spPr>
          <a:xfrm>
            <a:off x="325927" y="222500"/>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Introduction</a:t>
            </a:r>
            <a:endParaRPr sz="3200" b="1">
              <a:solidFill>
                <a:srgbClr val="46B0FA"/>
              </a:solidFill>
              <a:latin typeface="Arial"/>
              <a:ea typeface="Arial"/>
              <a:cs typeface="Arial"/>
              <a:sym typeface="Arial"/>
            </a:endParaRPr>
          </a:p>
        </p:txBody>
      </p:sp>
      <p:sp>
        <p:nvSpPr>
          <p:cNvPr id="45" name="Google Shape;45;p7"/>
          <p:cNvSpPr txBox="1"/>
          <p:nvPr/>
        </p:nvSpPr>
        <p:spPr>
          <a:xfrm>
            <a:off x="325927" y="684557"/>
            <a:ext cx="11582700" cy="60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AE36FF"/>
                </a:solidFill>
                <a:latin typeface="Arial"/>
                <a:ea typeface="Arial"/>
                <a:cs typeface="Arial"/>
                <a:sym typeface="Arial"/>
              </a:rPr>
              <a:t>Technical background of project</a:t>
            </a:r>
            <a:endParaRPr dirty="0"/>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US" sz="2000" dirty="0">
                <a:solidFill>
                  <a:srgbClr val="FF0000"/>
                </a:solidFill>
                <a:latin typeface="Arial"/>
                <a:ea typeface="Arial"/>
                <a:cs typeface="Arial"/>
                <a:sym typeface="Arial"/>
              </a:rPr>
              <a:t>Technical Concepts (Algorithms) used</a:t>
            </a:r>
            <a:endParaRPr dirty="0"/>
          </a:p>
          <a:p>
            <a:pPr marL="0" marR="0" lvl="0" indent="0" algn="l" rtl="0">
              <a:spcBef>
                <a:spcPts val="0"/>
              </a:spcBef>
              <a:spcAft>
                <a:spcPts val="0"/>
              </a:spcAft>
              <a:buNone/>
            </a:pPr>
            <a:r>
              <a:rPr lang="en-US" sz="1600" dirty="0">
                <a:solidFill>
                  <a:schemeClr val="dk1"/>
                </a:solidFill>
                <a:latin typeface="Arial"/>
                <a:ea typeface="Arial"/>
                <a:cs typeface="Arial"/>
                <a:sym typeface="Arial"/>
              </a:rPr>
              <a:t>Regression model</a:t>
            </a:r>
            <a:endParaRPr sz="2000" dirty="0">
              <a:solidFill>
                <a:srgbClr val="FF0000"/>
              </a:solidFill>
              <a:latin typeface="Arial"/>
              <a:ea typeface="Arial"/>
              <a:cs typeface="Arial"/>
              <a:sym typeface="Arial"/>
            </a:endParaRPr>
          </a:p>
          <a:p>
            <a:pPr marL="0" marR="0" lvl="0" indent="0" algn="l" rtl="0">
              <a:spcBef>
                <a:spcPts val="1000"/>
              </a:spcBef>
              <a:spcAft>
                <a:spcPts val="0"/>
              </a:spcAft>
              <a:buNone/>
            </a:pPr>
            <a:r>
              <a:rPr lang="en-US" sz="2000" dirty="0">
                <a:solidFill>
                  <a:srgbClr val="FF0000"/>
                </a:solidFill>
                <a:latin typeface="Arial"/>
                <a:ea typeface="Arial"/>
                <a:cs typeface="Arial"/>
                <a:sym typeface="Arial"/>
              </a:rPr>
              <a:t>Motivation</a:t>
            </a:r>
            <a:endParaRPr dirty="0"/>
          </a:p>
          <a:p>
            <a:pPr marL="0" marR="0" lvl="0" indent="0" algn="l" rtl="0">
              <a:spcBef>
                <a:spcPts val="0"/>
              </a:spcBef>
              <a:spcAft>
                <a:spcPts val="0"/>
              </a:spcAft>
              <a:buNone/>
            </a:pPr>
            <a:r>
              <a:rPr lang="en-US" sz="1600" dirty="0">
                <a:solidFill>
                  <a:schemeClr val="dk1"/>
                </a:solidFill>
              </a:rPr>
              <a:t>TradeHelp project is inspired by the growing need for reliable stock market predictions and well-informed decision-making, which aims to have important consequences for monetary gain and risk management. In this project we will combine technical expertise with a strong interest in finance, and offer helpful instructional resources for anyone looking to grasp data analysis and machine learning in a real-world setting</a:t>
            </a:r>
            <a:r>
              <a:rPr lang="en-US" sz="1600" dirty="0">
                <a:solidFill>
                  <a:schemeClr val="dk1"/>
                </a:solidFill>
                <a:latin typeface="Arial"/>
                <a:ea typeface="Arial"/>
                <a:cs typeface="Arial"/>
                <a:sym typeface="Arial"/>
              </a:rPr>
              <a:t>.</a:t>
            </a:r>
            <a:endParaRPr sz="2000" dirty="0">
              <a:solidFill>
                <a:srgbClr val="FF0000"/>
              </a:solidFill>
              <a:latin typeface="Arial"/>
              <a:ea typeface="Arial"/>
              <a:cs typeface="Arial"/>
              <a:sym typeface="Arial"/>
            </a:endParaRPr>
          </a:p>
          <a:p>
            <a:pPr marL="0" marR="0" lvl="0" indent="0" algn="l" rtl="0">
              <a:spcBef>
                <a:spcPts val="1000"/>
              </a:spcBef>
              <a:spcAft>
                <a:spcPts val="0"/>
              </a:spcAft>
              <a:buNone/>
            </a:pPr>
            <a:r>
              <a:rPr lang="en-US" sz="2000" dirty="0">
                <a:solidFill>
                  <a:srgbClr val="FF0000"/>
                </a:solidFill>
                <a:latin typeface="Arial"/>
                <a:ea typeface="Arial"/>
                <a:cs typeface="Arial"/>
                <a:sym typeface="Arial"/>
              </a:rPr>
              <a:t>Problem Statement</a:t>
            </a:r>
            <a:endParaRPr dirty="0"/>
          </a:p>
          <a:p>
            <a:pPr marL="0" marR="0" lvl="0" indent="0" algn="l" rtl="0">
              <a:spcBef>
                <a:spcPts val="0"/>
              </a:spcBef>
              <a:spcAft>
                <a:spcPts val="0"/>
              </a:spcAft>
              <a:buNone/>
            </a:pPr>
            <a:r>
              <a:rPr lang="en-US" sz="1600" dirty="0">
                <a:solidFill>
                  <a:schemeClr val="dk1"/>
                </a:solidFill>
                <a:latin typeface="Arial"/>
                <a:ea typeface="Arial"/>
                <a:cs typeface="Arial"/>
                <a:sym typeface="Arial"/>
              </a:rPr>
              <a:t>Developing an accurate stock market prediction system is essential due to the volatility and unpredictability of financial markets. Current methods often fall short, creating risks and missed opportunities for investors. This project aims to create a reliable predictive model to improve decision-making, managing risks, and gaining a competitive edge in the financial industry, while considering ethical and regulatory implications.</a:t>
            </a:r>
            <a:endParaRPr sz="2000" dirty="0">
              <a:solidFill>
                <a:srgbClr val="FF0000"/>
              </a:solidFill>
              <a:latin typeface="Arial"/>
              <a:ea typeface="Arial"/>
              <a:cs typeface="Arial"/>
              <a:sym typeface="Arial"/>
            </a:endParaRPr>
          </a:p>
          <a:p>
            <a:pPr marL="0" marR="0" lvl="0" indent="0" algn="l" rtl="0">
              <a:spcBef>
                <a:spcPts val="1000"/>
              </a:spcBef>
              <a:spcAft>
                <a:spcPts val="0"/>
              </a:spcAft>
              <a:buNone/>
            </a:pPr>
            <a:r>
              <a:rPr lang="en-US" sz="2000" dirty="0">
                <a:solidFill>
                  <a:srgbClr val="FF0000"/>
                </a:solidFill>
                <a:latin typeface="Arial"/>
                <a:ea typeface="Arial"/>
                <a:cs typeface="Arial"/>
                <a:sym typeface="Arial"/>
              </a:rPr>
              <a:t>Area of application</a:t>
            </a:r>
            <a:endParaRPr dirty="0"/>
          </a:p>
          <a:p>
            <a:pPr marL="0" marR="0" lvl="0" indent="0" algn="l" rtl="0">
              <a:spcBef>
                <a:spcPts val="0"/>
              </a:spcBef>
              <a:spcAft>
                <a:spcPts val="0"/>
              </a:spcAft>
              <a:buNone/>
            </a:pPr>
            <a:r>
              <a:rPr lang="en-US" sz="1600" dirty="0">
                <a:solidFill>
                  <a:schemeClr val="dk1"/>
                </a:solidFill>
              </a:rPr>
              <a:t>Stock Marke</a:t>
            </a:r>
            <a:r>
              <a:rPr lang="en-US" sz="1600" dirty="0">
                <a:solidFill>
                  <a:schemeClr val="dk1"/>
                </a:solidFill>
                <a:latin typeface="Arial"/>
                <a:ea typeface="Arial"/>
                <a:cs typeface="Arial"/>
                <a:sym typeface="Arial"/>
              </a:rPr>
              <a:t>t</a:t>
            </a:r>
            <a:endParaRPr sz="2200" dirty="0">
              <a:solidFill>
                <a:srgbClr val="FF0000"/>
              </a:solidFill>
              <a:latin typeface="Arial"/>
              <a:ea typeface="Arial"/>
              <a:cs typeface="Arial"/>
              <a:sym typeface="Arial"/>
            </a:endParaRPr>
          </a:p>
          <a:p>
            <a:pPr marL="0" marR="0" lvl="0" indent="0" algn="l" rtl="0">
              <a:spcBef>
                <a:spcPts val="1000"/>
              </a:spcBef>
              <a:spcAft>
                <a:spcPts val="0"/>
              </a:spcAft>
              <a:buNone/>
            </a:pPr>
            <a:r>
              <a:rPr lang="en-US" sz="2000" dirty="0">
                <a:solidFill>
                  <a:srgbClr val="FF0000"/>
                </a:solidFill>
                <a:latin typeface="Arial"/>
                <a:ea typeface="Arial"/>
                <a:cs typeface="Arial"/>
                <a:sym typeface="Arial"/>
              </a:rPr>
              <a:t>Dataset and input format</a:t>
            </a:r>
            <a:endParaRPr dirty="0"/>
          </a:p>
          <a:p>
            <a:pPr marL="0" marR="0" lvl="0" indent="0" algn="l" rtl="0">
              <a:spcBef>
                <a:spcPts val="0"/>
              </a:spcBef>
              <a:spcAft>
                <a:spcPts val="0"/>
              </a:spcAft>
              <a:buNone/>
            </a:pPr>
            <a:r>
              <a:rPr lang="en-US" sz="1600" u="sng" dirty="0">
                <a:solidFill>
                  <a:schemeClr val="hlink"/>
                </a:solidFill>
                <a:latin typeface="Arial"/>
                <a:ea typeface="Arial"/>
                <a:cs typeface="Arial"/>
                <a:sym typeface="Arial"/>
                <a:hlinkClick r:id="rId3"/>
              </a:rPr>
              <a:t>Datasets</a:t>
            </a:r>
            <a:endParaRPr sz="1600" dirty="0">
              <a:solidFill>
                <a:srgbClr val="FF0000"/>
              </a:solidFill>
              <a:latin typeface="Arial"/>
              <a:ea typeface="Arial"/>
              <a:cs typeface="Arial"/>
              <a:sym typeface="Arial"/>
            </a:endParaRPr>
          </a:p>
          <a:p>
            <a:pPr marL="0" marR="0" lvl="0" indent="0" algn="l" rtl="0">
              <a:spcBef>
                <a:spcPts val="0"/>
              </a:spcBef>
              <a:spcAft>
                <a:spcPts val="0"/>
              </a:spcAft>
              <a:buNone/>
            </a:pPr>
            <a:r>
              <a:rPr lang="en-US" sz="1600" dirty="0">
                <a:solidFill>
                  <a:schemeClr val="dk1"/>
                </a:solidFill>
              </a:rPr>
              <a:t>Formats: .txt and .csv</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8"/>
          <p:cNvSpPr txBox="1"/>
          <p:nvPr/>
        </p:nvSpPr>
        <p:spPr>
          <a:xfrm>
            <a:off x="23448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Literature Review</a:t>
            </a:r>
            <a:endParaRPr/>
          </a:p>
        </p:txBody>
      </p:sp>
      <p:sp>
        <p:nvSpPr>
          <p:cNvPr id="51" name="Google Shape;51;p8"/>
          <p:cNvSpPr txBox="1"/>
          <p:nvPr/>
        </p:nvSpPr>
        <p:spPr>
          <a:xfrm>
            <a:off x="1123405" y="1374033"/>
            <a:ext cx="990100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000"/>
              <a:buFont typeface="Arial"/>
              <a:buNone/>
            </a:pPr>
            <a:r>
              <a:rPr lang="en-US" sz="2000" b="0" i="0" u="none" strike="noStrike" cap="none">
                <a:solidFill>
                  <a:srgbClr val="FF0000"/>
                </a:solidFill>
                <a:latin typeface="Arial"/>
                <a:ea typeface="Arial"/>
                <a:cs typeface="Arial"/>
                <a:sym typeface="Arial"/>
              </a:rPr>
              <a:t>Cite Related work</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S</a:t>
            </a:r>
            <a:endParaRPr sz="20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000"/>
              <a:buFont typeface="Arial"/>
              <a:buNone/>
            </a:pPr>
            <a:r>
              <a:rPr lang="en-US" sz="2000" b="0" i="0" u="none" strike="noStrike" cap="none">
                <a:solidFill>
                  <a:srgbClr val="FF0000"/>
                </a:solidFill>
                <a:latin typeface="Arial"/>
                <a:ea typeface="Arial"/>
                <a:cs typeface="Arial"/>
                <a:sym typeface="Arial"/>
              </a:rPr>
              <a:t>Inference from Literature</a:t>
            </a:r>
            <a:endParaRPr/>
          </a:p>
        </p:txBody>
      </p:sp>
      <p:graphicFrame>
        <p:nvGraphicFramePr>
          <p:cNvPr id="52" name="Google Shape;52;p8"/>
          <p:cNvGraphicFramePr/>
          <p:nvPr/>
        </p:nvGraphicFramePr>
        <p:xfrm>
          <a:off x="1123393" y="2776057"/>
          <a:ext cx="10239375" cy="3697600"/>
        </p:xfrm>
        <a:graphic>
          <a:graphicData uri="http://schemas.openxmlformats.org/drawingml/2006/table">
            <a:tbl>
              <a:tblPr firstRow="1" bandRow="1">
                <a:noFill/>
                <a:tableStyleId>{A02AA1C1-17C9-4CB9-8975-22F85BFEBCED}</a:tableStyleId>
              </a:tblPr>
              <a:tblGrid>
                <a:gridCol w="2874050">
                  <a:extLst>
                    <a:ext uri="{9D8B030D-6E8A-4147-A177-3AD203B41FA5}">
                      <a16:colId xmlns:a16="http://schemas.microsoft.com/office/drawing/2014/main" val="20000"/>
                    </a:ext>
                  </a:extLst>
                </a:gridCol>
                <a:gridCol w="7365325">
                  <a:extLst>
                    <a:ext uri="{9D8B030D-6E8A-4147-A177-3AD203B41FA5}">
                      <a16:colId xmlns:a16="http://schemas.microsoft.com/office/drawing/2014/main" val="20001"/>
                    </a:ext>
                  </a:extLst>
                </a:gridCol>
              </a:tblGrid>
              <a:tr h="405800">
                <a:tc>
                  <a:txBody>
                    <a:bodyPr/>
                    <a:lstStyle/>
                    <a:p>
                      <a:pPr marL="0" marR="0" lvl="0" indent="0" algn="l" rtl="0">
                        <a:spcBef>
                          <a:spcPts val="0"/>
                        </a:spcBef>
                        <a:spcAft>
                          <a:spcPts val="0"/>
                        </a:spcAft>
                        <a:buNone/>
                      </a:pPr>
                      <a:r>
                        <a:rPr lang="en-US" sz="1800"/>
                        <a:t>Source</a:t>
                      </a:r>
                      <a:endParaRPr sz="1800"/>
                    </a:p>
                  </a:txBody>
                  <a:tcPr marL="91450" marR="91450" marT="45725" marB="45725"/>
                </a:tc>
                <a:tc>
                  <a:txBody>
                    <a:bodyPr/>
                    <a:lstStyle/>
                    <a:p>
                      <a:pPr marL="0" marR="0" lvl="0" indent="0" algn="l" rtl="0">
                        <a:spcBef>
                          <a:spcPts val="0"/>
                        </a:spcBef>
                        <a:spcAft>
                          <a:spcPts val="0"/>
                        </a:spcAft>
                        <a:buNone/>
                      </a:pPr>
                      <a:r>
                        <a:rPr lang="en-US" sz="1800"/>
                        <a:t>Inference</a:t>
                      </a:r>
                      <a:endParaRPr sz="1800"/>
                    </a:p>
                  </a:txBody>
                  <a:tcPr marL="91450" marR="91450" marT="45725" marB="45725"/>
                </a:tc>
                <a:extLst>
                  <a:ext uri="{0D108BD9-81ED-4DB2-BD59-A6C34878D82A}">
                    <a16:rowId xmlns:a16="http://schemas.microsoft.com/office/drawing/2014/main" val="10000"/>
                  </a:ext>
                </a:extLst>
              </a:tr>
              <a:tr h="4114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4114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4114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4114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r h="4114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5"/>
                  </a:ext>
                </a:extLst>
              </a:tr>
              <a:tr h="4114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r h="4114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7"/>
                  </a:ext>
                </a:extLst>
              </a:tr>
              <a:tr h="4114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9"/>
          <p:cNvSpPr txBox="1"/>
          <p:nvPr/>
        </p:nvSpPr>
        <p:spPr>
          <a:xfrm>
            <a:off x="23448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Literature Review</a:t>
            </a:r>
            <a:endParaRPr/>
          </a:p>
        </p:txBody>
      </p:sp>
      <p:sp>
        <p:nvSpPr>
          <p:cNvPr id="58" name="Google Shape;58;p9"/>
          <p:cNvSpPr txBox="1"/>
          <p:nvPr/>
        </p:nvSpPr>
        <p:spPr>
          <a:xfrm>
            <a:off x="555225" y="1614250"/>
            <a:ext cx="35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rgbClr val="FF0000"/>
              </a:solidFill>
            </a:endParaRPr>
          </a:p>
        </p:txBody>
      </p:sp>
      <p:pic>
        <p:nvPicPr>
          <p:cNvPr id="59" name="Google Shape;59;p9"/>
          <p:cNvPicPr preferRelativeResize="0"/>
          <p:nvPr/>
        </p:nvPicPr>
        <p:blipFill rotWithShape="1">
          <a:blip r:embed="rId3">
            <a:alphaModFix/>
          </a:blip>
          <a:srcRect t="10270" b="16210"/>
          <a:stretch/>
        </p:blipFill>
        <p:spPr>
          <a:xfrm>
            <a:off x="1490875" y="1059050"/>
            <a:ext cx="9278075" cy="5593324"/>
          </a:xfrm>
          <a:prstGeom prst="rect">
            <a:avLst/>
          </a:prstGeom>
          <a:noFill/>
          <a:ln>
            <a:noFill/>
          </a:ln>
        </p:spPr>
      </p:pic>
      <p:sp>
        <p:nvSpPr>
          <p:cNvPr id="60" name="Google Shape;60;p9"/>
          <p:cNvSpPr txBox="1"/>
          <p:nvPr/>
        </p:nvSpPr>
        <p:spPr>
          <a:xfrm>
            <a:off x="3372450" y="643550"/>
            <a:ext cx="5922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rgbClr val="FF0000"/>
                </a:solidFill>
              </a:rPr>
              <a:t>SWOT Analysis</a:t>
            </a:r>
            <a:endParaRPr sz="20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p:nvPr/>
        </p:nvSpPr>
        <p:spPr>
          <a:xfrm>
            <a:off x="325927" y="248626"/>
            <a:ext cx="75303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Objective</a:t>
            </a:r>
            <a:endParaRPr sz="3200" b="1">
              <a:solidFill>
                <a:srgbClr val="46B0FA"/>
              </a:solidFill>
              <a:latin typeface="Arial"/>
              <a:ea typeface="Arial"/>
              <a:cs typeface="Arial"/>
              <a:sym typeface="Arial"/>
            </a:endParaRPr>
          </a:p>
        </p:txBody>
      </p:sp>
      <p:sp>
        <p:nvSpPr>
          <p:cNvPr id="66" name="Google Shape;66;p10"/>
          <p:cNvSpPr txBox="1"/>
          <p:nvPr/>
        </p:nvSpPr>
        <p:spPr>
          <a:xfrm>
            <a:off x="654425" y="1064477"/>
            <a:ext cx="10317600" cy="4063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0000"/>
                </a:solidFill>
                <a:latin typeface="Arial"/>
                <a:ea typeface="Arial"/>
                <a:cs typeface="Arial"/>
                <a:sym typeface="Arial"/>
              </a:rPr>
              <a:t>Main Objective</a:t>
            </a:r>
            <a:endParaRPr/>
          </a:p>
          <a:p>
            <a:pPr marL="0" marR="0" lvl="0" indent="0" algn="l" rtl="0">
              <a:spcBef>
                <a:spcPts val="0"/>
              </a:spcBef>
              <a:spcAft>
                <a:spcPts val="0"/>
              </a:spcAft>
              <a:buNone/>
            </a:pPr>
            <a:endParaRPr sz="2000">
              <a:solidFill>
                <a:srgbClr val="FF0000"/>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The core objective of this endeavor is to help the user in increasing the profits in stock market trading.</a:t>
            </a: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US" sz="2000">
                <a:solidFill>
                  <a:srgbClr val="FF0000"/>
                </a:solidFill>
                <a:latin typeface="Arial"/>
                <a:ea typeface="Arial"/>
                <a:cs typeface="Arial"/>
                <a:sym typeface="Arial"/>
              </a:rPr>
              <a:t>Sub Objective</a:t>
            </a:r>
            <a:endParaRPr sz="2000">
              <a:solidFill>
                <a:srgbClr val="FF0000"/>
              </a:solidFill>
            </a:endParaRPr>
          </a:p>
          <a:p>
            <a:pPr marL="457200" marR="0" lvl="0" indent="-342900" algn="l" rtl="0">
              <a:lnSpc>
                <a:spcPct val="115000"/>
              </a:lnSpc>
              <a:spcBef>
                <a:spcPts val="0"/>
              </a:spcBef>
              <a:spcAft>
                <a:spcPts val="0"/>
              </a:spcAft>
              <a:buClr>
                <a:schemeClr val="dk1"/>
              </a:buClr>
              <a:buSzPts val="1800"/>
              <a:buChar char="●"/>
            </a:pPr>
            <a:r>
              <a:rPr lang="en-US" sz="2000">
                <a:solidFill>
                  <a:schemeClr val="dk1"/>
                </a:solidFill>
                <a:latin typeface="Calibri"/>
                <a:ea typeface="Calibri"/>
                <a:cs typeface="Calibri"/>
                <a:sym typeface="Calibri"/>
              </a:rPr>
              <a:t>Finding applicable stock pricing datasets</a:t>
            </a:r>
            <a:endParaRPr sz="2000">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Char char="●"/>
            </a:pPr>
            <a:r>
              <a:rPr lang="en-US" sz="2000">
                <a:solidFill>
                  <a:schemeClr val="dk1"/>
                </a:solidFill>
                <a:latin typeface="Calibri"/>
                <a:ea typeface="Calibri"/>
                <a:cs typeface="Calibri"/>
                <a:sym typeface="Calibri"/>
              </a:rPr>
              <a:t>Preprocessing the dataset to filter out the input values</a:t>
            </a:r>
            <a:endParaRPr sz="2000">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Char char="●"/>
            </a:pPr>
            <a:r>
              <a:rPr lang="en-US" sz="2000">
                <a:solidFill>
                  <a:schemeClr val="dk1"/>
                </a:solidFill>
                <a:latin typeface="Calibri"/>
                <a:ea typeface="Calibri"/>
                <a:cs typeface="Calibri"/>
                <a:sym typeface="Calibri"/>
              </a:rPr>
              <a:t>Training the model </a:t>
            </a:r>
            <a:endParaRPr sz="2000">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Char char="●"/>
            </a:pPr>
            <a:r>
              <a:rPr lang="en-US" sz="2000">
                <a:solidFill>
                  <a:schemeClr val="dk1"/>
                </a:solidFill>
                <a:latin typeface="Calibri"/>
                <a:ea typeface="Calibri"/>
                <a:cs typeface="Calibri"/>
                <a:sym typeface="Calibri"/>
              </a:rPr>
              <a:t>Testing the model and checking accuracy</a:t>
            </a:r>
            <a:endParaRPr sz="2000">
              <a:solidFill>
                <a:schemeClr val="dk1"/>
              </a:solidFill>
              <a:latin typeface="Calibri"/>
              <a:ea typeface="Calibri"/>
              <a:cs typeface="Calibri"/>
              <a:sym typeface="Calibri"/>
            </a:endParaRPr>
          </a:p>
          <a:p>
            <a:pPr marL="457200" marR="0" lvl="0" indent="-355600" algn="l" rtl="0">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Improving the model accuracy based on the testing results</a:t>
            </a:r>
            <a:endParaRPr sz="2000">
              <a:solidFill>
                <a:schemeClr val="dk1"/>
              </a:solidFill>
              <a:latin typeface="Calibri"/>
              <a:ea typeface="Calibri"/>
              <a:cs typeface="Calibri"/>
              <a:sym typeface="Calibri"/>
            </a:endParaRPr>
          </a:p>
          <a:p>
            <a:pPr marL="45720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p:nvPr/>
        </p:nvSpPr>
        <p:spPr>
          <a:xfrm>
            <a:off x="32592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Methodology</a:t>
            </a:r>
            <a:endParaRPr sz="3200" b="1">
              <a:solidFill>
                <a:srgbClr val="46B0FA"/>
              </a:solidFill>
              <a:latin typeface="Arial"/>
              <a:ea typeface="Arial"/>
              <a:cs typeface="Arial"/>
              <a:sym typeface="Arial"/>
            </a:endParaRPr>
          </a:p>
        </p:txBody>
      </p:sp>
      <p:sp>
        <p:nvSpPr>
          <p:cNvPr id="72" name="Google Shape;72;p11"/>
          <p:cNvSpPr txBox="1"/>
          <p:nvPr/>
        </p:nvSpPr>
        <p:spPr>
          <a:xfrm>
            <a:off x="1071154" y="1064470"/>
            <a:ext cx="9901002"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0000"/>
                </a:solidFill>
                <a:latin typeface="Arial"/>
                <a:ea typeface="Arial"/>
                <a:cs typeface="Arial"/>
                <a:sym typeface="Arial"/>
              </a:rPr>
              <a:t>Reference Software model</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a:p>
        </p:txBody>
      </p:sp>
      <p:pic>
        <p:nvPicPr>
          <p:cNvPr id="73" name="Google Shape;73;p11"/>
          <p:cNvPicPr preferRelativeResize="0"/>
          <p:nvPr/>
        </p:nvPicPr>
        <p:blipFill rotWithShape="1">
          <a:blip r:embed="rId3">
            <a:alphaModFix/>
          </a:blip>
          <a:srcRect/>
          <a:stretch/>
        </p:blipFill>
        <p:spPr>
          <a:xfrm>
            <a:off x="3243945" y="2892761"/>
            <a:ext cx="5576935" cy="3671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2"/>
          <p:cNvSpPr txBox="1"/>
          <p:nvPr/>
        </p:nvSpPr>
        <p:spPr>
          <a:xfrm>
            <a:off x="32592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Methodology</a:t>
            </a:r>
            <a:endParaRPr sz="3200" b="1">
              <a:solidFill>
                <a:srgbClr val="46B0FA"/>
              </a:solidFill>
              <a:latin typeface="Arial"/>
              <a:ea typeface="Arial"/>
              <a:cs typeface="Arial"/>
              <a:sym typeface="Arial"/>
            </a:endParaRPr>
          </a:p>
        </p:txBody>
      </p:sp>
      <p:sp>
        <p:nvSpPr>
          <p:cNvPr id="79" name="Google Shape;79;p12"/>
          <p:cNvSpPr txBox="1"/>
          <p:nvPr/>
        </p:nvSpPr>
        <p:spPr>
          <a:xfrm>
            <a:off x="1071154" y="1064470"/>
            <a:ext cx="9900900" cy="4915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0000"/>
                </a:solidFill>
                <a:latin typeface="Arial"/>
                <a:ea typeface="Arial"/>
                <a:cs typeface="Arial"/>
                <a:sym typeface="Arial"/>
              </a:rPr>
              <a:t>Steps</a:t>
            </a:r>
            <a:endParaRPr sz="1200">
              <a:solidFill>
                <a:srgbClr val="FF0000"/>
              </a:solidFill>
              <a:latin typeface="Arial"/>
              <a:ea typeface="Arial"/>
              <a:cs typeface="Arial"/>
              <a:sym typeface="Arial"/>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The methodology for our TradeHelp using deep learning techniques can be outlined as follows:</a:t>
            </a:r>
            <a:endParaRPr/>
          </a:p>
          <a:p>
            <a:pPr marL="0" marR="0" lvl="0" indent="0" algn="just" rtl="0">
              <a:spcBef>
                <a:spcPts val="0"/>
              </a:spcBef>
              <a:spcAft>
                <a:spcPts val="0"/>
              </a:spcAft>
              <a:buNone/>
            </a:pPr>
            <a:r>
              <a:rPr lang="en-US" sz="2000" b="1">
                <a:solidFill>
                  <a:schemeClr val="dk1"/>
                </a:solidFill>
                <a:latin typeface="Calibri"/>
                <a:ea typeface="Calibri"/>
                <a:cs typeface="Calibri"/>
                <a:sym typeface="Calibri"/>
              </a:rPr>
              <a:t>Dataset Collection:</a:t>
            </a:r>
            <a:r>
              <a:rPr lang="en-US" sz="2000">
                <a:solidFill>
                  <a:schemeClr val="dk1"/>
                </a:solidFill>
                <a:latin typeface="Calibri"/>
                <a:ea typeface="Calibri"/>
                <a:cs typeface="Calibri"/>
                <a:sym typeface="Calibri"/>
              </a:rPr>
              <a:t> Firstly, a large dataset of stock prices is collected for training the machine learning model. </a:t>
            </a:r>
            <a:endParaRPr/>
          </a:p>
          <a:p>
            <a:pPr marL="0" marR="0" lvl="0" indent="0" algn="just" rtl="0">
              <a:spcBef>
                <a:spcPts val="1000"/>
              </a:spcBef>
              <a:spcAft>
                <a:spcPts val="0"/>
              </a:spcAft>
              <a:buNone/>
            </a:pPr>
            <a:r>
              <a:rPr lang="en-US" sz="2000" b="1">
                <a:solidFill>
                  <a:schemeClr val="dk1"/>
                </a:solidFill>
                <a:latin typeface="Calibri"/>
                <a:ea typeface="Calibri"/>
                <a:cs typeface="Calibri"/>
                <a:sym typeface="Calibri"/>
              </a:rPr>
              <a:t>Model Selection:</a:t>
            </a:r>
            <a:r>
              <a:rPr lang="en-US" sz="2000">
                <a:solidFill>
                  <a:schemeClr val="dk1"/>
                </a:solidFill>
                <a:latin typeface="Calibri"/>
                <a:ea typeface="Calibri"/>
                <a:cs typeface="Calibri"/>
                <a:sym typeface="Calibri"/>
              </a:rPr>
              <a:t> The next step is to select the machine learning models that will be used for prediction. Several popular prediction models are Regression, Random Forest, etc.</a:t>
            </a:r>
            <a:endParaRPr/>
          </a:p>
          <a:p>
            <a:pPr marL="0" marR="0" lvl="0" indent="0" algn="just" rtl="0">
              <a:spcBef>
                <a:spcPts val="1000"/>
              </a:spcBef>
              <a:spcAft>
                <a:spcPts val="0"/>
              </a:spcAft>
              <a:buNone/>
            </a:pPr>
            <a:r>
              <a:rPr lang="en-US" sz="2000" b="1">
                <a:solidFill>
                  <a:schemeClr val="dk1"/>
                </a:solidFill>
                <a:latin typeface="Calibri"/>
                <a:ea typeface="Calibri"/>
                <a:cs typeface="Calibri"/>
                <a:sym typeface="Calibri"/>
              </a:rPr>
              <a:t>Model Training:</a:t>
            </a:r>
            <a:r>
              <a:rPr lang="en-US" sz="2000">
                <a:solidFill>
                  <a:schemeClr val="dk1"/>
                </a:solidFill>
                <a:latin typeface="Calibri"/>
                <a:ea typeface="Calibri"/>
                <a:cs typeface="Calibri"/>
                <a:sym typeface="Calibri"/>
              </a:rPr>
              <a:t> The ML model learns prediction from the training data and predicts future stock prices .</a:t>
            </a:r>
            <a:endParaRPr/>
          </a:p>
          <a:p>
            <a:pPr marL="0" marR="0" lvl="0" indent="0" algn="just" rtl="0">
              <a:spcBef>
                <a:spcPts val="1000"/>
              </a:spcBef>
              <a:spcAft>
                <a:spcPts val="0"/>
              </a:spcAft>
              <a:buNone/>
            </a:pPr>
            <a:r>
              <a:rPr lang="en-US" sz="2000" b="1">
                <a:solidFill>
                  <a:schemeClr val="dk1"/>
                </a:solidFill>
                <a:latin typeface="Calibri"/>
                <a:ea typeface="Calibri"/>
                <a:cs typeface="Calibri"/>
                <a:sym typeface="Calibri"/>
              </a:rPr>
              <a:t>Model Evaluation:</a:t>
            </a:r>
            <a:r>
              <a:rPr lang="en-US" sz="2000">
                <a:solidFill>
                  <a:schemeClr val="dk1"/>
                </a:solidFill>
                <a:latin typeface="Calibri"/>
                <a:ea typeface="Calibri"/>
                <a:cs typeface="Calibri"/>
                <a:sym typeface="Calibri"/>
              </a:rPr>
              <a:t> After training, the model needs to be evaluated on a separate validation dataset to assess its performance. </a:t>
            </a:r>
            <a:endParaRPr/>
          </a:p>
          <a:p>
            <a:pPr marL="0" marR="0" lvl="0" indent="0" algn="just" rtl="0">
              <a:spcBef>
                <a:spcPts val="1000"/>
              </a:spcBef>
              <a:spcAft>
                <a:spcPts val="1000"/>
              </a:spcAft>
              <a:buNone/>
            </a:pPr>
            <a:r>
              <a:rPr lang="en-US" sz="2000" b="1">
                <a:solidFill>
                  <a:schemeClr val="dk1"/>
                </a:solidFill>
                <a:latin typeface="Calibri"/>
                <a:ea typeface="Calibri"/>
                <a:cs typeface="Calibri"/>
                <a:sym typeface="Calibri"/>
              </a:rPr>
              <a:t>Model Optimization:</a:t>
            </a:r>
            <a:r>
              <a:rPr lang="en-US" sz="2000">
                <a:solidFill>
                  <a:schemeClr val="dk1"/>
                </a:solidFill>
                <a:latin typeface="Calibri"/>
                <a:ea typeface="Calibri"/>
                <a:cs typeface="Calibri"/>
                <a:sym typeface="Calibri"/>
              </a:rPr>
              <a:t> Based on the evaluation results, the model can be fine-tuned and optimized to improve its performance.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32592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Methodology</a:t>
            </a:r>
            <a:endParaRPr sz="3200" b="1">
              <a:solidFill>
                <a:srgbClr val="46B0FA"/>
              </a:solidFill>
              <a:latin typeface="Arial"/>
              <a:ea typeface="Arial"/>
              <a:cs typeface="Arial"/>
              <a:sym typeface="Arial"/>
            </a:endParaRPr>
          </a:p>
        </p:txBody>
      </p:sp>
      <p:sp>
        <p:nvSpPr>
          <p:cNvPr id="85" name="Google Shape;85;p13"/>
          <p:cNvSpPr txBox="1"/>
          <p:nvPr/>
        </p:nvSpPr>
        <p:spPr>
          <a:xfrm>
            <a:off x="1071154" y="1064470"/>
            <a:ext cx="99009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0000"/>
                </a:solidFill>
                <a:latin typeface="Arial"/>
                <a:ea typeface="Arial"/>
                <a:cs typeface="Arial"/>
                <a:sym typeface="Arial"/>
              </a:rPr>
              <a:t>Timeline</a:t>
            </a:r>
            <a:endParaRPr sz="2000">
              <a:solidFill>
                <a:schemeClr val="dk1"/>
              </a:solidFill>
              <a:latin typeface="Arial"/>
              <a:ea typeface="Arial"/>
              <a:cs typeface="Arial"/>
              <a:sym typeface="Arial"/>
            </a:endParaRPr>
          </a:p>
        </p:txBody>
      </p:sp>
      <p:pic>
        <p:nvPicPr>
          <p:cNvPr id="86" name="Google Shape;86;p13"/>
          <p:cNvPicPr preferRelativeResize="0"/>
          <p:nvPr/>
        </p:nvPicPr>
        <p:blipFill rotWithShape="1">
          <a:blip r:embed="rId3">
            <a:alphaModFix/>
          </a:blip>
          <a:srcRect t="8541" b="17059"/>
          <a:stretch/>
        </p:blipFill>
        <p:spPr>
          <a:xfrm>
            <a:off x="993199" y="1622025"/>
            <a:ext cx="10509276" cy="48349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505</Words>
  <Application>Microsoft Office PowerPoint</Application>
  <PresentationFormat>Widescreen</PresentationFormat>
  <Paragraphs>71</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Lakshay Agarwal</cp:lastModifiedBy>
  <cp:revision>1</cp:revision>
  <dcterms:modified xsi:type="dcterms:W3CDTF">2023-09-20T20:19:15Z</dcterms:modified>
</cp:coreProperties>
</file>