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2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10711180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3267" y="354012"/>
            <a:ext cx="1070546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857" y="1540192"/>
            <a:ext cx="11424284" cy="2226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204088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</a:rPr>
              <a:t>Employee</a:t>
            </a:r>
            <a:r>
              <a:rPr sz="3200" spc="-15" dirty="0">
                <a:solidFill>
                  <a:srgbClr val="0E0E0E"/>
                </a:solidFill>
              </a:rPr>
              <a:t> </a:t>
            </a:r>
            <a:r>
              <a:rPr sz="3200" spc="-5" dirty="0">
                <a:solidFill>
                  <a:srgbClr val="0E0E0E"/>
                </a:solidFill>
              </a:rPr>
              <a:t>Data</a:t>
            </a:r>
            <a:r>
              <a:rPr sz="3200" spc="-3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Analysis</a:t>
            </a:r>
            <a:r>
              <a:rPr sz="3200" spc="-5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using</a:t>
            </a:r>
            <a:r>
              <a:rPr sz="3200" spc="-25" dirty="0">
                <a:solidFill>
                  <a:srgbClr val="0E0E0E"/>
                </a:solidFill>
              </a:rPr>
              <a:t> </a:t>
            </a:r>
            <a:r>
              <a:rPr sz="3200" spc="5" dirty="0">
                <a:solidFill>
                  <a:srgbClr val="0E0E0E"/>
                </a:solidFill>
              </a:rPr>
              <a:t>Excel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41375" y="2693098"/>
            <a:ext cx="664845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STUDENT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NAME:</a:t>
            </a:r>
            <a:r>
              <a:rPr lang="en-IN" sz="2400" spc="10" dirty="0" err="1">
                <a:latin typeface="Calibri"/>
                <a:cs typeface="Calibri"/>
              </a:rPr>
              <a:t>Charumathi</a:t>
            </a:r>
            <a:r>
              <a:rPr lang="en-IN" sz="2400" spc="10" dirty="0">
                <a:latin typeface="Calibri"/>
                <a:cs typeface="Calibri"/>
              </a:rPr>
              <a:t>. C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99100"/>
              </a:lnSpc>
              <a:spcBef>
                <a:spcPts val="75"/>
              </a:spcBef>
            </a:pPr>
            <a:r>
              <a:rPr sz="2400" spc="-5" dirty="0">
                <a:latin typeface="Calibri"/>
                <a:cs typeface="Calibri"/>
              </a:rPr>
              <a:t>REGISTER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NO: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lang="en-IN" sz="2400" spc="120" dirty="0">
                <a:latin typeface="Calibri"/>
                <a:cs typeface="Calibri"/>
              </a:rPr>
              <a:t>312209679</a:t>
            </a:r>
            <a:r>
              <a:rPr sz="2400" spc="-5" dirty="0">
                <a:solidFill>
                  <a:srgbClr val="212121"/>
                </a:solidFill>
                <a:latin typeface="Arial MT"/>
                <a:cs typeface="Arial MT"/>
              </a:rPr>
              <a:t>/</a:t>
            </a:r>
            <a:r>
              <a:rPr lang="en-IN" sz="2400" spc="-5" dirty="0">
                <a:solidFill>
                  <a:srgbClr val="212121"/>
                </a:solidFill>
                <a:latin typeface="Arial MT"/>
                <a:cs typeface="Arial MT"/>
              </a:rPr>
              <a:t>asunm1353312209679</a:t>
            </a:r>
            <a:r>
              <a:rPr sz="24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400" spc="-65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latin typeface="Calibri"/>
                <a:cs typeface="Calibri"/>
              </a:rPr>
              <a:t>DEPARTMENT:B.COM.MARKETING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MANAGEMENT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COLLEGE:ANNA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ADARSH COLLEGE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WOMEN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>
                <a:latin typeface="Trebuchet MS"/>
                <a:cs typeface="Trebuchet MS"/>
              </a:rPr>
              <a:t>M</a:t>
            </a:r>
            <a:r>
              <a:rPr dirty="0">
                <a:latin typeface="Trebuchet MS"/>
                <a:cs typeface="Trebuchet MS"/>
              </a:rPr>
              <a:t>O</a:t>
            </a:r>
            <a:r>
              <a:rPr spc="-15" dirty="0">
                <a:latin typeface="Trebuchet MS"/>
                <a:cs typeface="Trebuchet MS"/>
              </a:rPr>
              <a:t>D</a:t>
            </a:r>
            <a:r>
              <a:rPr spc="-45" dirty="0">
                <a:latin typeface="Trebuchet MS"/>
                <a:cs typeface="Trebuchet MS"/>
              </a:rPr>
              <a:t>E</a:t>
            </a:r>
            <a:r>
              <a:rPr spc="-30" dirty="0">
                <a:latin typeface="Trebuchet MS"/>
                <a:cs typeface="Trebuchet MS"/>
              </a:rPr>
              <a:t>L</a:t>
            </a:r>
            <a:r>
              <a:rPr spc="-45" dirty="0">
                <a:latin typeface="Trebuchet MS"/>
                <a:cs typeface="Trebuchet MS"/>
              </a:rPr>
              <a:t>L</a:t>
            </a:r>
            <a:r>
              <a:rPr spc="-5" dirty="0">
                <a:latin typeface="Trebuchet MS"/>
                <a:cs typeface="Trebuchet MS"/>
              </a:rPr>
              <a:t>I</a:t>
            </a:r>
            <a:r>
              <a:rPr spc="25" dirty="0">
                <a:latin typeface="Trebuchet MS"/>
                <a:cs typeface="Trebuchet MS"/>
              </a:rPr>
              <a:t>N</a:t>
            </a:r>
            <a:r>
              <a:rPr spc="5" dirty="0">
                <a:latin typeface="Trebuchet MS"/>
                <a:cs typeface="Trebuchet MS"/>
              </a:rPr>
              <a:t>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3775" y="1463611"/>
            <a:ext cx="7881620" cy="442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Data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Collection: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This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was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sourced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Edunet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website.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dataset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some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missing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values.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identify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gaps,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conditional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technique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 detect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missing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terms,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exit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data.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Afterward,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applied filtering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sorting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missing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</a:pPr>
            <a:r>
              <a:rPr sz="1800" b="1" spc="-10" dirty="0">
                <a:latin typeface="Calibri"/>
                <a:cs typeface="Calibri"/>
              </a:rPr>
              <a:t>Feature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Collection: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spcBef>
                <a:spcPts val="20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/>
                <a:cs typeface="Calibri"/>
              </a:rPr>
              <a:t>Pivot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spcBef>
                <a:spcPts val="20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10" dirty="0">
                <a:latin typeface="Calibri"/>
                <a:cs typeface="Calibri"/>
              </a:rPr>
              <a:t>Charts</a:t>
            </a:r>
            <a:endParaRPr sz="1800">
              <a:latin typeface="Calibri"/>
              <a:cs typeface="Calibri"/>
            </a:endParaRPr>
          </a:p>
          <a:p>
            <a:pPr marL="12700" marR="5598160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/>
                <a:cs typeface="Calibri"/>
              </a:rPr>
              <a:t>Conditional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Formatting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Pivot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Table:</a:t>
            </a:r>
            <a:endParaRPr sz="1800">
              <a:latin typeface="Calibri"/>
              <a:cs typeface="Calibri"/>
            </a:endParaRPr>
          </a:p>
          <a:p>
            <a:pPr marL="189230" indent="-176530">
              <a:lnSpc>
                <a:spcPts val="2105"/>
              </a:lnSpc>
              <a:buSzPct val="94444"/>
              <a:buAutoNum type="arabicPeriod"/>
              <a:tabLst>
                <a:tab pos="189230" algn="l"/>
              </a:tabLst>
            </a:pPr>
            <a:r>
              <a:rPr sz="1800" b="1" spc="-10" dirty="0">
                <a:latin typeface="Calibri"/>
                <a:cs typeface="Calibri"/>
              </a:rPr>
              <a:t>Select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Data: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Highlight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range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you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wish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analyze.</a:t>
            </a:r>
            <a:endParaRPr sz="1800">
              <a:latin typeface="Calibri"/>
              <a:cs typeface="Calibri"/>
            </a:endParaRPr>
          </a:p>
          <a:p>
            <a:pPr marL="189230" indent="-176530">
              <a:lnSpc>
                <a:spcPct val="100000"/>
              </a:lnSpc>
              <a:spcBef>
                <a:spcPts val="15"/>
              </a:spcBef>
              <a:buSzPct val="94444"/>
              <a:buAutoNum type="arabicPeriod"/>
              <a:tabLst>
                <a:tab pos="189230" algn="l"/>
              </a:tabLst>
            </a:pPr>
            <a:r>
              <a:rPr sz="1800" b="1" spc="-10" dirty="0">
                <a:latin typeface="Calibri"/>
                <a:cs typeface="Calibri"/>
              </a:rPr>
              <a:t>Insert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Pivot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Table: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Navigate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"Insert"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tab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select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"PivotTable."</a:t>
            </a:r>
            <a:endParaRPr sz="1800">
              <a:latin typeface="Calibri"/>
              <a:cs typeface="Calibri"/>
            </a:endParaRPr>
          </a:p>
          <a:p>
            <a:pPr marL="12700" marR="33655">
              <a:lnSpc>
                <a:spcPct val="100800"/>
              </a:lnSpc>
              <a:spcBef>
                <a:spcPts val="5"/>
              </a:spcBef>
              <a:buSzPct val="94444"/>
              <a:buAutoNum type="arabicPeriod"/>
              <a:tabLst>
                <a:tab pos="189230" algn="l"/>
              </a:tabLst>
            </a:pPr>
            <a:r>
              <a:rPr sz="1800" b="1" spc="-5" dirty="0">
                <a:latin typeface="Calibri"/>
                <a:cs typeface="Calibri"/>
              </a:rPr>
              <a:t>Choose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Options:</a:t>
            </a:r>
            <a:r>
              <a:rPr sz="1800" b="1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dialog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box,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decide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where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you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place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Table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(either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new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worksheet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current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one).</a:t>
            </a:r>
            <a:endParaRPr sz="1800">
              <a:latin typeface="Calibri"/>
              <a:cs typeface="Calibri"/>
            </a:endParaRPr>
          </a:p>
          <a:p>
            <a:pPr marL="12700" marR="7620">
              <a:lnSpc>
                <a:spcPts val="2100"/>
              </a:lnSpc>
              <a:spcBef>
                <a:spcPts val="135"/>
              </a:spcBef>
              <a:buSzPct val="94444"/>
              <a:buAutoNum type="arabicPeriod"/>
              <a:tabLst>
                <a:tab pos="189230" algn="l"/>
              </a:tabLst>
            </a:pPr>
            <a:r>
              <a:rPr sz="1800" b="1" spc="-5" dirty="0">
                <a:latin typeface="Calibri"/>
                <a:cs typeface="Calibri"/>
              </a:rPr>
              <a:t>Design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Pivot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Table: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Drag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5" dirty="0">
                <a:latin typeface="Calibri"/>
                <a:cs typeface="Calibri"/>
              </a:rPr>
              <a:t>drop</a:t>
            </a:r>
            <a:r>
              <a:rPr sz="1800" dirty="0">
                <a:latin typeface="Calibri"/>
                <a:cs typeface="Calibri"/>
              </a:rPr>
              <a:t> fields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“Rows,”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“Columns,”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“Values,”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and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“Filters”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sections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structure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analyze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your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175" y="853503"/>
            <a:ext cx="7555230" cy="4697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latin typeface="Calibri"/>
                <a:cs typeface="Calibri"/>
              </a:rPr>
              <a:t>P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30" dirty="0">
                <a:latin typeface="Calibri"/>
                <a:cs typeface="Calibri"/>
              </a:rPr>
              <a:t>r</a:t>
            </a:r>
            <a:r>
              <a:rPr sz="1800" b="1" spc="-50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35" dirty="0">
                <a:latin typeface="Calibri"/>
                <a:cs typeface="Calibri"/>
              </a:rPr>
              <a:t>r</a:t>
            </a:r>
            <a:r>
              <a:rPr sz="1800" b="1" spc="-45" dirty="0">
                <a:latin typeface="Calibri"/>
                <a:cs typeface="Calibri"/>
              </a:rPr>
              <a:t>m</a:t>
            </a:r>
            <a:r>
              <a:rPr sz="1800" b="1" spc="5" dirty="0">
                <a:latin typeface="Calibri"/>
                <a:cs typeface="Calibri"/>
              </a:rPr>
              <a:t>an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L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v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5" dirty="0">
                <a:latin typeface="Calibri"/>
                <a:cs typeface="Calibri"/>
              </a:rPr>
              <a:t>l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88595" indent="-176530">
              <a:lnSpc>
                <a:spcPct val="100000"/>
              </a:lnSpc>
              <a:spcBef>
                <a:spcPts val="20"/>
              </a:spcBef>
              <a:buSzPct val="94444"/>
              <a:buAutoNum type="arabicPeriod"/>
              <a:tabLst>
                <a:tab pos="189230" algn="l"/>
              </a:tabLst>
            </a:pPr>
            <a:r>
              <a:rPr sz="1800" b="1" spc="-10" dirty="0">
                <a:latin typeface="Calibri"/>
                <a:cs typeface="Calibri"/>
              </a:rPr>
              <a:t>Define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Performance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Metrics:</a:t>
            </a:r>
            <a:endParaRPr sz="1800">
              <a:latin typeface="Calibri"/>
              <a:cs typeface="Calibri"/>
            </a:endParaRPr>
          </a:p>
          <a:p>
            <a:pPr marL="756285" marR="5080" lvl="1" indent="-286385">
              <a:lnSpc>
                <a:spcPct val="100800"/>
              </a:lnSpc>
              <a:buAutoNum type="arabicPeriod"/>
              <a:tabLst>
                <a:tab pos="756285" algn="l"/>
              </a:tabLst>
            </a:pPr>
            <a:r>
              <a:rPr sz="1800" b="1" spc="-5" dirty="0">
                <a:latin typeface="Calibri"/>
                <a:cs typeface="Calibri"/>
              </a:rPr>
              <a:t>Identify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KPIs: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Determine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key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indicators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pertinent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role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such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sales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targets,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deadlines,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quality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standards,</a:t>
            </a:r>
            <a:endParaRPr sz="1800">
              <a:latin typeface="Calibri"/>
              <a:cs typeface="Calibri"/>
            </a:endParaRPr>
          </a:p>
          <a:p>
            <a:pPr marL="756285">
              <a:lnSpc>
                <a:spcPts val="2130"/>
              </a:lnSpc>
              <a:spcBef>
                <a:spcPts val="20"/>
              </a:spcBef>
            </a:pP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customer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satisfaction</a:t>
            </a:r>
            <a:r>
              <a:rPr sz="1800" spc="-15" dirty="0">
                <a:latin typeface="Calibri"/>
                <a:cs typeface="Calibri"/>
              </a:rPr>
              <a:t> scores.</a:t>
            </a:r>
            <a:endParaRPr sz="1800">
              <a:latin typeface="Calibri"/>
              <a:cs typeface="Calibri"/>
            </a:endParaRPr>
          </a:p>
          <a:p>
            <a:pPr marL="188595" lvl="1" indent="-176530">
              <a:lnSpc>
                <a:spcPts val="2130"/>
              </a:lnSpc>
              <a:buAutoNum type="arabicPeriod" startAt="2"/>
              <a:tabLst>
                <a:tab pos="189230" algn="l"/>
              </a:tabLst>
            </a:pPr>
            <a:r>
              <a:rPr sz="1800" b="1" spc="-10" dirty="0">
                <a:latin typeface="Calibri"/>
                <a:cs typeface="Calibri"/>
              </a:rPr>
              <a:t>Collect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Data:</a:t>
            </a:r>
            <a:endParaRPr sz="1800">
              <a:latin typeface="Calibri"/>
              <a:cs typeface="Calibri"/>
            </a:endParaRPr>
          </a:p>
          <a:p>
            <a:pPr marL="756285" marR="71755" lvl="2" indent="-286385">
              <a:lnSpc>
                <a:spcPct val="100800"/>
              </a:lnSpc>
              <a:buAutoNum type="arabicPeriod"/>
              <a:tabLst>
                <a:tab pos="756285" algn="l"/>
              </a:tabLst>
            </a:pPr>
            <a:r>
              <a:rPr sz="1800" b="1" spc="-10" dirty="0">
                <a:latin typeface="Calibri"/>
                <a:cs typeface="Calibri"/>
              </a:rPr>
              <a:t>Gather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Performance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Data:</a:t>
            </a:r>
            <a:r>
              <a:rPr sz="1800" b="1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Compile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both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quantitative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qualitative </a:t>
            </a:r>
            <a:r>
              <a:rPr sz="1800" spc="-5" dirty="0">
                <a:latin typeface="Calibri"/>
                <a:cs typeface="Calibri"/>
              </a:rPr>
              <a:t> data </a:t>
            </a:r>
            <a:r>
              <a:rPr sz="1800" spc="-15" dirty="0">
                <a:latin typeface="Calibri"/>
                <a:cs typeface="Calibri"/>
              </a:rPr>
              <a:t>related </a:t>
            </a:r>
            <a:r>
              <a:rPr sz="1800" dirty="0">
                <a:latin typeface="Calibri"/>
                <a:cs typeface="Calibri"/>
              </a:rPr>
              <a:t>to </a:t>
            </a:r>
            <a:r>
              <a:rPr sz="1800" spc="5" dirty="0">
                <a:latin typeface="Calibri"/>
                <a:cs typeface="Calibri"/>
              </a:rPr>
              <a:t>the KPIs, </a:t>
            </a:r>
            <a:r>
              <a:rPr sz="1800" spc="-5" dirty="0">
                <a:latin typeface="Calibri"/>
                <a:cs typeface="Calibri"/>
              </a:rPr>
              <a:t>including performance evaluations, productivity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metrics,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attendance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records,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feedback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peers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customers.</a:t>
            </a:r>
            <a:endParaRPr sz="1800">
              <a:latin typeface="Calibri"/>
              <a:cs typeface="Calibri"/>
            </a:endParaRPr>
          </a:p>
          <a:p>
            <a:pPr marL="188595" lvl="1" indent="-176530">
              <a:lnSpc>
                <a:spcPts val="2130"/>
              </a:lnSpc>
              <a:spcBef>
                <a:spcPts val="20"/>
              </a:spcBef>
              <a:buAutoNum type="arabicPeriod" startAt="2"/>
              <a:tabLst>
                <a:tab pos="189230" algn="l"/>
              </a:tabLst>
            </a:pPr>
            <a:r>
              <a:rPr sz="1800" b="1" spc="-15" dirty="0">
                <a:latin typeface="Calibri"/>
                <a:cs typeface="Calibri"/>
              </a:rPr>
              <a:t>Analyze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Data:</a:t>
            </a:r>
            <a:endParaRPr sz="1800">
              <a:latin typeface="Calibri"/>
              <a:cs typeface="Calibri"/>
            </a:endParaRPr>
          </a:p>
          <a:p>
            <a:pPr marL="756285" marR="400050" lvl="2" indent="-286385">
              <a:lnSpc>
                <a:spcPts val="2180"/>
              </a:lnSpc>
              <a:spcBef>
                <a:spcPts val="25"/>
              </a:spcBef>
              <a:buAutoNum type="arabicPeriod"/>
              <a:tabLst>
                <a:tab pos="756285" algn="l"/>
              </a:tabLst>
            </a:pPr>
            <a:r>
              <a:rPr sz="1800" b="1" spc="-10" dirty="0">
                <a:latin typeface="Calibri"/>
                <a:cs typeface="Calibri"/>
              </a:rPr>
              <a:t>Create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Metrics: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Utilize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calculate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metrics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average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scores,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achievement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percentages,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trend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analyses.</a:t>
            </a:r>
            <a:endParaRPr sz="1800">
              <a:latin typeface="Calibri"/>
              <a:cs typeface="Calibri"/>
            </a:endParaRPr>
          </a:p>
          <a:p>
            <a:pPr marL="756285" lvl="2" indent="-286385">
              <a:lnSpc>
                <a:spcPts val="2100"/>
              </a:lnSpc>
              <a:buAutoNum type="arabicPeriod"/>
              <a:tabLst>
                <a:tab pos="756285" algn="l"/>
              </a:tabLst>
            </a:pPr>
            <a:r>
              <a:rPr sz="1800" b="1" spc="-10" dirty="0">
                <a:latin typeface="Calibri"/>
                <a:cs typeface="Calibri"/>
              </a:rPr>
              <a:t>Compare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Benchmarks: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Evaluate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individual</a:t>
            </a:r>
            <a:r>
              <a:rPr sz="1800" spc="10" dirty="0">
                <a:latin typeface="Calibri"/>
                <a:cs typeface="Calibri"/>
              </a:rPr>
              <a:t> 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team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against</a:t>
            </a:r>
            <a:endParaRPr sz="18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alibri"/>
                <a:cs typeface="Calibri"/>
              </a:rPr>
              <a:t>established benchmarks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industry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standards.</a:t>
            </a:r>
            <a:endParaRPr sz="1800">
              <a:latin typeface="Calibri"/>
              <a:cs typeface="Calibri"/>
            </a:endParaRPr>
          </a:p>
          <a:p>
            <a:pPr marL="188595" lvl="1" indent="-176530">
              <a:lnSpc>
                <a:spcPts val="2130"/>
              </a:lnSpc>
              <a:spcBef>
                <a:spcPts val="20"/>
              </a:spcBef>
              <a:buAutoNum type="arabicPeriod" startAt="4"/>
              <a:tabLst>
                <a:tab pos="189230" algn="l"/>
              </a:tabLst>
            </a:pPr>
            <a:r>
              <a:rPr sz="1800" b="1" spc="-10" dirty="0">
                <a:latin typeface="Calibri"/>
                <a:cs typeface="Calibri"/>
              </a:rPr>
              <a:t>Use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Analytical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Tools:</a:t>
            </a:r>
            <a:endParaRPr sz="1800">
              <a:latin typeface="Calibri"/>
              <a:cs typeface="Calibri"/>
            </a:endParaRPr>
          </a:p>
          <a:p>
            <a:pPr marL="756285" marR="1120140" lvl="2" indent="-286385">
              <a:lnSpc>
                <a:spcPts val="2180"/>
              </a:lnSpc>
              <a:spcBef>
                <a:spcPts val="30"/>
              </a:spcBef>
              <a:buAutoNum type="arabicPeriod"/>
              <a:tabLst>
                <a:tab pos="756285" algn="l"/>
              </a:tabLst>
            </a:pPr>
            <a:r>
              <a:rPr sz="1800" b="1" spc="-5" dirty="0">
                <a:latin typeface="Calibri"/>
                <a:cs typeface="Calibri"/>
              </a:rPr>
              <a:t>Pivot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Tables:</a:t>
            </a:r>
            <a:r>
              <a:rPr sz="1800" b="1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Leverage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summarize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analyze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software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Excel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Google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Sheets.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3014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>
                <a:latin typeface="Trebuchet MS"/>
                <a:cs typeface="Trebuchet MS"/>
              </a:rPr>
              <a:t>RESULTS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52650" y="1786001"/>
            <a:ext cx="4572000" cy="3171825"/>
            <a:chOff x="2152650" y="1786001"/>
            <a:chExt cx="4572000" cy="3171825"/>
          </a:xfrm>
        </p:grpSpPr>
        <p:sp>
          <p:nvSpPr>
            <p:cNvPr id="9" name="object 9"/>
            <p:cNvSpPr/>
            <p:nvPr/>
          </p:nvSpPr>
          <p:spPr>
            <a:xfrm>
              <a:off x="2748026" y="1786001"/>
              <a:ext cx="0" cy="3171825"/>
            </a:xfrm>
            <a:custGeom>
              <a:avLst/>
              <a:gdLst/>
              <a:ahLst/>
              <a:cxnLst/>
              <a:rect l="l" t="t" r="r" b="b"/>
              <a:pathLst>
                <a:path h="3171825">
                  <a:moveTo>
                    <a:pt x="0" y="0"/>
                  </a:moveTo>
                  <a:lnTo>
                    <a:pt x="0" y="3171698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52650" y="1990724"/>
              <a:ext cx="657225" cy="2933700"/>
            </a:xfrm>
            <a:custGeom>
              <a:avLst/>
              <a:gdLst/>
              <a:ahLst/>
              <a:cxnLst/>
              <a:rect l="l" t="t" r="r" b="b"/>
              <a:pathLst>
                <a:path w="657225" h="2933700">
                  <a:moveTo>
                    <a:pt x="47625" y="2886075"/>
                  </a:moveTo>
                  <a:lnTo>
                    <a:pt x="0" y="2886075"/>
                  </a:lnTo>
                  <a:lnTo>
                    <a:pt x="0" y="2933700"/>
                  </a:lnTo>
                  <a:lnTo>
                    <a:pt x="47625" y="2933700"/>
                  </a:lnTo>
                  <a:lnTo>
                    <a:pt x="47625" y="2886075"/>
                  </a:lnTo>
                  <a:close/>
                </a:path>
                <a:path w="657225" h="2933700">
                  <a:moveTo>
                    <a:pt x="657225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657225" y="47625"/>
                  </a:lnTo>
                  <a:lnTo>
                    <a:pt x="65722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52650" y="4838700"/>
              <a:ext cx="104775" cy="38100"/>
            </a:xfrm>
            <a:custGeom>
              <a:avLst/>
              <a:gdLst/>
              <a:ahLst/>
              <a:cxnLst/>
              <a:rect l="l" t="t" r="r" b="b"/>
              <a:pathLst>
                <a:path w="104775" h="38100">
                  <a:moveTo>
                    <a:pt x="10477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04775" y="38100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52650" y="4591050"/>
              <a:ext cx="57150" cy="38100"/>
            </a:xfrm>
            <a:custGeom>
              <a:avLst/>
              <a:gdLst/>
              <a:ahLst/>
              <a:cxnLst/>
              <a:rect l="l" t="t" r="r" b="b"/>
              <a:pathLst>
                <a:path w="57150" h="38100">
                  <a:moveTo>
                    <a:pt x="5715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57150" y="381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52650" y="4543425"/>
              <a:ext cx="142875" cy="47625"/>
            </a:xfrm>
            <a:custGeom>
              <a:avLst/>
              <a:gdLst/>
              <a:ahLst/>
              <a:cxnLst/>
              <a:rect l="l" t="t" r="r" b="b"/>
              <a:pathLst>
                <a:path w="142875" h="47625">
                  <a:moveTo>
                    <a:pt x="142875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42875" y="47625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52650" y="4305300"/>
              <a:ext cx="66675" cy="38100"/>
            </a:xfrm>
            <a:custGeom>
              <a:avLst/>
              <a:gdLst/>
              <a:ahLst/>
              <a:cxnLst/>
              <a:rect l="l" t="t" r="r" b="b"/>
              <a:pathLst>
                <a:path w="66675" h="38100">
                  <a:moveTo>
                    <a:pt x="6667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66675" y="381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52650" y="4257675"/>
              <a:ext cx="123825" cy="47625"/>
            </a:xfrm>
            <a:custGeom>
              <a:avLst/>
              <a:gdLst/>
              <a:ahLst/>
              <a:cxnLst/>
              <a:rect l="l" t="t" r="r" b="b"/>
              <a:pathLst>
                <a:path w="123825" h="47625">
                  <a:moveTo>
                    <a:pt x="123825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23825" y="47625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52650" y="4010025"/>
              <a:ext cx="57150" cy="47625"/>
            </a:xfrm>
            <a:custGeom>
              <a:avLst/>
              <a:gdLst/>
              <a:ahLst/>
              <a:cxnLst/>
              <a:rect l="l" t="t" r="r" b="b"/>
              <a:pathLst>
                <a:path w="57150" h="47625">
                  <a:moveTo>
                    <a:pt x="5715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57150" y="4762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52650" y="3971925"/>
              <a:ext cx="123825" cy="38100"/>
            </a:xfrm>
            <a:custGeom>
              <a:avLst/>
              <a:gdLst/>
              <a:ahLst/>
              <a:cxnLst/>
              <a:rect l="l" t="t" r="r" b="b"/>
              <a:pathLst>
                <a:path w="123825" h="38100">
                  <a:moveTo>
                    <a:pt x="12382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23825" y="3810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52650" y="3724275"/>
              <a:ext cx="66675" cy="38100"/>
            </a:xfrm>
            <a:custGeom>
              <a:avLst/>
              <a:gdLst/>
              <a:ahLst/>
              <a:cxnLst/>
              <a:rect l="l" t="t" r="r" b="b"/>
              <a:pathLst>
                <a:path w="66675" h="38100">
                  <a:moveTo>
                    <a:pt x="6667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66675" y="381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52650" y="3686175"/>
              <a:ext cx="123825" cy="38100"/>
            </a:xfrm>
            <a:custGeom>
              <a:avLst/>
              <a:gdLst/>
              <a:ahLst/>
              <a:cxnLst/>
              <a:rect l="l" t="t" r="r" b="b"/>
              <a:pathLst>
                <a:path w="123825" h="38100">
                  <a:moveTo>
                    <a:pt x="12382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23825" y="3810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52650" y="3438525"/>
              <a:ext cx="85725" cy="38100"/>
            </a:xfrm>
            <a:custGeom>
              <a:avLst/>
              <a:gdLst/>
              <a:ahLst/>
              <a:cxnLst/>
              <a:rect l="l" t="t" r="r" b="b"/>
              <a:pathLst>
                <a:path w="85725" h="38100">
                  <a:moveTo>
                    <a:pt x="8572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85725" y="38100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52650" y="3390900"/>
              <a:ext cx="104775" cy="47625"/>
            </a:xfrm>
            <a:custGeom>
              <a:avLst/>
              <a:gdLst/>
              <a:ahLst/>
              <a:cxnLst/>
              <a:rect l="l" t="t" r="r" b="b"/>
              <a:pathLst>
                <a:path w="104775" h="47625">
                  <a:moveTo>
                    <a:pt x="104775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04775" y="4762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52650" y="3143250"/>
              <a:ext cx="76200" cy="47625"/>
            </a:xfrm>
            <a:custGeom>
              <a:avLst/>
              <a:gdLst/>
              <a:ahLst/>
              <a:cxnLst/>
              <a:rect l="l" t="t" r="r" b="b"/>
              <a:pathLst>
                <a:path w="76200" h="47625">
                  <a:moveTo>
                    <a:pt x="7620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76200" y="476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52650" y="3105150"/>
              <a:ext cx="123825" cy="38100"/>
            </a:xfrm>
            <a:custGeom>
              <a:avLst/>
              <a:gdLst/>
              <a:ahLst/>
              <a:cxnLst/>
              <a:rect l="l" t="t" r="r" b="b"/>
              <a:pathLst>
                <a:path w="123825" h="38100">
                  <a:moveTo>
                    <a:pt x="12382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23825" y="3810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52650" y="2857500"/>
              <a:ext cx="76200" cy="47625"/>
            </a:xfrm>
            <a:custGeom>
              <a:avLst/>
              <a:gdLst/>
              <a:ahLst/>
              <a:cxnLst/>
              <a:rect l="l" t="t" r="r" b="b"/>
              <a:pathLst>
                <a:path w="76200" h="47625">
                  <a:moveTo>
                    <a:pt x="7620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76200" y="476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52650" y="2819400"/>
              <a:ext cx="133350" cy="38100"/>
            </a:xfrm>
            <a:custGeom>
              <a:avLst/>
              <a:gdLst/>
              <a:ahLst/>
              <a:cxnLst/>
              <a:rect l="l" t="t" r="r" b="b"/>
              <a:pathLst>
                <a:path w="133350" h="38100">
                  <a:moveTo>
                    <a:pt x="13335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33350" y="3810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52650" y="2571750"/>
              <a:ext cx="66675" cy="38100"/>
            </a:xfrm>
            <a:custGeom>
              <a:avLst/>
              <a:gdLst/>
              <a:ahLst/>
              <a:cxnLst/>
              <a:rect l="l" t="t" r="r" b="b"/>
              <a:pathLst>
                <a:path w="66675" h="38100">
                  <a:moveTo>
                    <a:pt x="6667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66675" y="381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52650" y="2524125"/>
              <a:ext cx="133350" cy="47625"/>
            </a:xfrm>
            <a:custGeom>
              <a:avLst/>
              <a:gdLst/>
              <a:ahLst/>
              <a:cxnLst/>
              <a:rect l="l" t="t" r="r" b="b"/>
              <a:pathLst>
                <a:path w="133350" h="47625">
                  <a:moveTo>
                    <a:pt x="13335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33350" y="47625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52650" y="2276475"/>
              <a:ext cx="76200" cy="47625"/>
            </a:xfrm>
            <a:custGeom>
              <a:avLst/>
              <a:gdLst/>
              <a:ahLst/>
              <a:cxnLst/>
              <a:rect l="l" t="t" r="r" b="b"/>
              <a:pathLst>
                <a:path w="76200" h="47625">
                  <a:moveTo>
                    <a:pt x="7620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76200" y="476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52650" y="2238375"/>
              <a:ext cx="104775" cy="38100"/>
            </a:xfrm>
            <a:custGeom>
              <a:avLst/>
              <a:gdLst/>
              <a:ahLst/>
              <a:cxnLst/>
              <a:rect l="l" t="t" r="r" b="b"/>
              <a:pathLst>
                <a:path w="104775" h="38100">
                  <a:moveTo>
                    <a:pt x="10477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04775" y="38100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48100" y="1786001"/>
              <a:ext cx="0" cy="3171825"/>
            </a:xfrm>
            <a:custGeom>
              <a:avLst/>
              <a:gdLst/>
              <a:ahLst/>
              <a:cxnLst/>
              <a:rect l="l" t="t" r="r" b="b"/>
              <a:pathLst>
                <a:path h="3171825">
                  <a:moveTo>
                    <a:pt x="0" y="0"/>
                  </a:moveTo>
                  <a:lnTo>
                    <a:pt x="0" y="3171698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52650" y="1952625"/>
              <a:ext cx="1190625" cy="38100"/>
            </a:xfrm>
            <a:custGeom>
              <a:avLst/>
              <a:gdLst/>
              <a:ahLst/>
              <a:cxnLst/>
              <a:rect l="l" t="t" r="r" b="b"/>
              <a:pathLst>
                <a:path w="1190625" h="38100">
                  <a:moveTo>
                    <a:pt x="119062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190625" y="38100"/>
                  </a:lnTo>
                  <a:lnTo>
                    <a:pt x="119062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52650" y="2200274"/>
              <a:ext cx="276225" cy="2638425"/>
            </a:xfrm>
            <a:custGeom>
              <a:avLst/>
              <a:gdLst/>
              <a:ahLst/>
              <a:cxnLst/>
              <a:rect l="l" t="t" r="r" b="b"/>
              <a:pathLst>
                <a:path w="276225" h="2638425">
                  <a:moveTo>
                    <a:pt x="200025" y="2305050"/>
                  </a:moveTo>
                  <a:lnTo>
                    <a:pt x="0" y="2305050"/>
                  </a:lnTo>
                  <a:lnTo>
                    <a:pt x="0" y="2343150"/>
                  </a:lnTo>
                  <a:lnTo>
                    <a:pt x="200025" y="2343150"/>
                  </a:lnTo>
                  <a:lnTo>
                    <a:pt x="200025" y="2305050"/>
                  </a:lnTo>
                  <a:close/>
                </a:path>
                <a:path w="276225" h="2638425">
                  <a:moveTo>
                    <a:pt x="209550" y="1152525"/>
                  </a:moveTo>
                  <a:lnTo>
                    <a:pt x="0" y="1152525"/>
                  </a:lnTo>
                  <a:lnTo>
                    <a:pt x="0" y="1190625"/>
                  </a:lnTo>
                  <a:lnTo>
                    <a:pt x="209550" y="1190625"/>
                  </a:lnTo>
                  <a:lnTo>
                    <a:pt x="209550" y="1152525"/>
                  </a:lnTo>
                  <a:close/>
                </a:path>
                <a:path w="276225" h="2638425">
                  <a:moveTo>
                    <a:pt x="219075" y="285750"/>
                  </a:moveTo>
                  <a:lnTo>
                    <a:pt x="0" y="285750"/>
                  </a:lnTo>
                  <a:lnTo>
                    <a:pt x="0" y="323850"/>
                  </a:lnTo>
                  <a:lnTo>
                    <a:pt x="219075" y="323850"/>
                  </a:lnTo>
                  <a:lnTo>
                    <a:pt x="219075" y="285750"/>
                  </a:lnTo>
                  <a:close/>
                </a:path>
                <a:path w="276225" h="2638425">
                  <a:moveTo>
                    <a:pt x="228600" y="1438275"/>
                  </a:moveTo>
                  <a:lnTo>
                    <a:pt x="0" y="1438275"/>
                  </a:lnTo>
                  <a:lnTo>
                    <a:pt x="0" y="1485900"/>
                  </a:lnTo>
                  <a:lnTo>
                    <a:pt x="228600" y="1485900"/>
                  </a:lnTo>
                  <a:lnTo>
                    <a:pt x="228600" y="1438275"/>
                  </a:lnTo>
                  <a:close/>
                </a:path>
                <a:path w="276225" h="2638425">
                  <a:moveTo>
                    <a:pt x="228600" y="857250"/>
                  </a:moveTo>
                  <a:lnTo>
                    <a:pt x="0" y="857250"/>
                  </a:lnTo>
                  <a:lnTo>
                    <a:pt x="0" y="904875"/>
                  </a:lnTo>
                  <a:lnTo>
                    <a:pt x="228600" y="904875"/>
                  </a:lnTo>
                  <a:lnTo>
                    <a:pt x="228600" y="857250"/>
                  </a:lnTo>
                  <a:close/>
                </a:path>
                <a:path w="276225" h="2638425">
                  <a:moveTo>
                    <a:pt x="238125" y="2019300"/>
                  </a:moveTo>
                  <a:lnTo>
                    <a:pt x="0" y="2019300"/>
                  </a:lnTo>
                  <a:lnTo>
                    <a:pt x="0" y="2057400"/>
                  </a:lnTo>
                  <a:lnTo>
                    <a:pt x="238125" y="2057400"/>
                  </a:lnTo>
                  <a:lnTo>
                    <a:pt x="238125" y="2019300"/>
                  </a:lnTo>
                  <a:close/>
                </a:path>
                <a:path w="276225" h="2638425">
                  <a:moveTo>
                    <a:pt x="247650" y="571500"/>
                  </a:moveTo>
                  <a:lnTo>
                    <a:pt x="0" y="571500"/>
                  </a:lnTo>
                  <a:lnTo>
                    <a:pt x="0" y="619125"/>
                  </a:lnTo>
                  <a:lnTo>
                    <a:pt x="247650" y="619125"/>
                  </a:lnTo>
                  <a:lnTo>
                    <a:pt x="247650" y="571500"/>
                  </a:lnTo>
                  <a:close/>
                </a:path>
                <a:path w="276225" h="2638425">
                  <a:moveTo>
                    <a:pt x="257175" y="2590800"/>
                  </a:moveTo>
                  <a:lnTo>
                    <a:pt x="0" y="2590800"/>
                  </a:lnTo>
                  <a:lnTo>
                    <a:pt x="0" y="2638425"/>
                  </a:lnTo>
                  <a:lnTo>
                    <a:pt x="257175" y="2638425"/>
                  </a:lnTo>
                  <a:lnTo>
                    <a:pt x="257175" y="2590800"/>
                  </a:lnTo>
                  <a:close/>
                </a:path>
                <a:path w="276225" h="2638425">
                  <a:moveTo>
                    <a:pt x="25717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57175" y="38100"/>
                  </a:lnTo>
                  <a:lnTo>
                    <a:pt x="257175" y="0"/>
                  </a:lnTo>
                  <a:close/>
                </a:path>
                <a:path w="276225" h="2638425">
                  <a:moveTo>
                    <a:pt x="276225" y="1724025"/>
                  </a:moveTo>
                  <a:lnTo>
                    <a:pt x="0" y="1724025"/>
                  </a:lnTo>
                  <a:lnTo>
                    <a:pt x="0" y="1771650"/>
                  </a:lnTo>
                  <a:lnTo>
                    <a:pt x="276225" y="1771650"/>
                  </a:lnTo>
                  <a:lnTo>
                    <a:pt x="276225" y="172402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38651" y="1786001"/>
              <a:ext cx="0" cy="3171825"/>
            </a:xfrm>
            <a:custGeom>
              <a:avLst/>
              <a:gdLst/>
              <a:ahLst/>
              <a:cxnLst/>
              <a:rect l="l" t="t" r="r" b="b"/>
              <a:pathLst>
                <a:path h="3171825">
                  <a:moveTo>
                    <a:pt x="0" y="0"/>
                  </a:moveTo>
                  <a:lnTo>
                    <a:pt x="0" y="3171698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52650" y="1905000"/>
              <a:ext cx="2324100" cy="47625"/>
            </a:xfrm>
            <a:custGeom>
              <a:avLst/>
              <a:gdLst/>
              <a:ahLst/>
              <a:cxnLst/>
              <a:rect l="l" t="t" r="r" b="b"/>
              <a:pathLst>
                <a:path w="2324100" h="47625">
                  <a:moveTo>
                    <a:pt x="232410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2324100" y="47625"/>
                  </a:lnTo>
                  <a:lnTo>
                    <a:pt x="23241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52650" y="1866899"/>
              <a:ext cx="409575" cy="2924175"/>
            </a:xfrm>
            <a:custGeom>
              <a:avLst/>
              <a:gdLst/>
              <a:ahLst/>
              <a:cxnLst/>
              <a:rect l="l" t="t" r="r" b="b"/>
              <a:pathLst>
                <a:path w="409575" h="2924175">
                  <a:moveTo>
                    <a:pt x="28575" y="2019300"/>
                  </a:moveTo>
                  <a:lnTo>
                    <a:pt x="0" y="2019300"/>
                  </a:lnTo>
                  <a:lnTo>
                    <a:pt x="0" y="2057400"/>
                  </a:lnTo>
                  <a:lnTo>
                    <a:pt x="28575" y="2057400"/>
                  </a:lnTo>
                  <a:lnTo>
                    <a:pt x="28575" y="2019300"/>
                  </a:lnTo>
                  <a:close/>
                </a:path>
                <a:path w="409575" h="2924175">
                  <a:moveTo>
                    <a:pt x="38100" y="1438275"/>
                  </a:moveTo>
                  <a:lnTo>
                    <a:pt x="0" y="1438275"/>
                  </a:lnTo>
                  <a:lnTo>
                    <a:pt x="0" y="1485900"/>
                  </a:lnTo>
                  <a:lnTo>
                    <a:pt x="38100" y="1485900"/>
                  </a:lnTo>
                  <a:lnTo>
                    <a:pt x="38100" y="1438275"/>
                  </a:lnTo>
                  <a:close/>
                </a:path>
                <a:path w="409575" h="2924175">
                  <a:moveTo>
                    <a:pt x="38100" y="571500"/>
                  </a:moveTo>
                  <a:lnTo>
                    <a:pt x="0" y="571500"/>
                  </a:lnTo>
                  <a:lnTo>
                    <a:pt x="0" y="619125"/>
                  </a:lnTo>
                  <a:lnTo>
                    <a:pt x="38100" y="619125"/>
                  </a:lnTo>
                  <a:lnTo>
                    <a:pt x="38100" y="571500"/>
                  </a:lnTo>
                  <a:close/>
                </a:path>
                <a:path w="409575" h="2924175">
                  <a:moveTo>
                    <a:pt x="38100" y="285750"/>
                  </a:moveTo>
                  <a:lnTo>
                    <a:pt x="0" y="285750"/>
                  </a:lnTo>
                  <a:lnTo>
                    <a:pt x="0" y="333375"/>
                  </a:lnTo>
                  <a:lnTo>
                    <a:pt x="38100" y="333375"/>
                  </a:lnTo>
                  <a:lnTo>
                    <a:pt x="38100" y="285750"/>
                  </a:lnTo>
                  <a:close/>
                </a:path>
                <a:path w="409575" h="2924175">
                  <a:moveTo>
                    <a:pt x="47625" y="2886075"/>
                  </a:moveTo>
                  <a:lnTo>
                    <a:pt x="0" y="2886075"/>
                  </a:lnTo>
                  <a:lnTo>
                    <a:pt x="0" y="2924175"/>
                  </a:lnTo>
                  <a:lnTo>
                    <a:pt x="47625" y="2924175"/>
                  </a:lnTo>
                  <a:lnTo>
                    <a:pt x="47625" y="2886075"/>
                  </a:lnTo>
                  <a:close/>
                </a:path>
                <a:path w="409575" h="2924175">
                  <a:moveTo>
                    <a:pt x="47625" y="2600325"/>
                  </a:moveTo>
                  <a:lnTo>
                    <a:pt x="0" y="2600325"/>
                  </a:lnTo>
                  <a:lnTo>
                    <a:pt x="0" y="2638425"/>
                  </a:lnTo>
                  <a:lnTo>
                    <a:pt x="47625" y="2638425"/>
                  </a:lnTo>
                  <a:lnTo>
                    <a:pt x="47625" y="2600325"/>
                  </a:lnTo>
                  <a:close/>
                </a:path>
                <a:path w="409575" h="2924175">
                  <a:moveTo>
                    <a:pt x="47625" y="2305050"/>
                  </a:moveTo>
                  <a:lnTo>
                    <a:pt x="0" y="2305050"/>
                  </a:lnTo>
                  <a:lnTo>
                    <a:pt x="0" y="2352675"/>
                  </a:lnTo>
                  <a:lnTo>
                    <a:pt x="47625" y="2352675"/>
                  </a:lnTo>
                  <a:lnTo>
                    <a:pt x="47625" y="2305050"/>
                  </a:lnTo>
                  <a:close/>
                </a:path>
                <a:path w="409575" h="2924175">
                  <a:moveTo>
                    <a:pt x="47625" y="1733550"/>
                  </a:moveTo>
                  <a:lnTo>
                    <a:pt x="0" y="1733550"/>
                  </a:lnTo>
                  <a:lnTo>
                    <a:pt x="0" y="1771650"/>
                  </a:lnTo>
                  <a:lnTo>
                    <a:pt x="47625" y="1771650"/>
                  </a:lnTo>
                  <a:lnTo>
                    <a:pt x="47625" y="1733550"/>
                  </a:lnTo>
                  <a:close/>
                </a:path>
                <a:path w="409575" h="2924175">
                  <a:moveTo>
                    <a:pt x="47625" y="1152525"/>
                  </a:moveTo>
                  <a:lnTo>
                    <a:pt x="0" y="1152525"/>
                  </a:lnTo>
                  <a:lnTo>
                    <a:pt x="0" y="1190625"/>
                  </a:lnTo>
                  <a:lnTo>
                    <a:pt x="47625" y="1190625"/>
                  </a:lnTo>
                  <a:lnTo>
                    <a:pt x="47625" y="1152525"/>
                  </a:lnTo>
                  <a:close/>
                </a:path>
                <a:path w="409575" h="2924175">
                  <a:moveTo>
                    <a:pt x="47625" y="866775"/>
                  </a:moveTo>
                  <a:lnTo>
                    <a:pt x="0" y="866775"/>
                  </a:lnTo>
                  <a:lnTo>
                    <a:pt x="0" y="904875"/>
                  </a:lnTo>
                  <a:lnTo>
                    <a:pt x="47625" y="904875"/>
                  </a:lnTo>
                  <a:lnTo>
                    <a:pt x="47625" y="866775"/>
                  </a:lnTo>
                  <a:close/>
                </a:path>
                <a:path w="409575" h="2924175">
                  <a:moveTo>
                    <a:pt x="40957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09575" y="38100"/>
                  </a:lnTo>
                  <a:lnTo>
                    <a:pt x="409575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52650" y="2114549"/>
              <a:ext cx="504825" cy="2638425"/>
            </a:xfrm>
            <a:custGeom>
              <a:avLst/>
              <a:gdLst/>
              <a:ahLst/>
              <a:cxnLst/>
              <a:rect l="l" t="t" r="r" b="b"/>
              <a:pathLst>
                <a:path w="504825" h="2638425">
                  <a:moveTo>
                    <a:pt x="428625" y="1152525"/>
                  </a:moveTo>
                  <a:lnTo>
                    <a:pt x="0" y="1152525"/>
                  </a:lnTo>
                  <a:lnTo>
                    <a:pt x="0" y="1190625"/>
                  </a:lnTo>
                  <a:lnTo>
                    <a:pt x="428625" y="1190625"/>
                  </a:lnTo>
                  <a:lnTo>
                    <a:pt x="428625" y="1152525"/>
                  </a:lnTo>
                  <a:close/>
                </a:path>
                <a:path w="504825" h="2638425">
                  <a:moveTo>
                    <a:pt x="438150" y="2305050"/>
                  </a:moveTo>
                  <a:lnTo>
                    <a:pt x="0" y="2305050"/>
                  </a:lnTo>
                  <a:lnTo>
                    <a:pt x="0" y="2352675"/>
                  </a:lnTo>
                  <a:lnTo>
                    <a:pt x="438150" y="2352675"/>
                  </a:lnTo>
                  <a:lnTo>
                    <a:pt x="438150" y="2305050"/>
                  </a:lnTo>
                  <a:close/>
                </a:path>
                <a:path w="504825" h="2638425">
                  <a:moveTo>
                    <a:pt x="447675" y="2590800"/>
                  </a:moveTo>
                  <a:lnTo>
                    <a:pt x="0" y="2590800"/>
                  </a:lnTo>
                  <a:lnTo>
                    <a:pt x="0" y="2638425"/>
                  </a:lnTo>
                  <a:lnTo>
                    <a:pt x="447675" y="2638425"/>
                  </a:lnTo>
                  <a:lnTo>
                    <a:pt x="447675" y="2590800"/>
                  </a:lnTo>
                  <a:close/>
                </a:path>
                <a:path w="504825" h="2638425">
                  <a:moveTo>
                    <a:pt x="447675" y="285750"/>
                  </a:moveTo>
                  <a:lnTo>
                    <a:pt x="0" y="285750"/>
                  </a:lnTo>
                  <a:lnTo>
                    <a:pt x="0" y="323850"/>
                  </a:lnTo>
                  <a:lnTo>
                    <a:pt x="447675" y="323850"/>
                  </a:lnTo>
                  <a:lnTo>
                    <a:pt x="447675" y="285750"/>
                  </a:lnTo>
                  <a:close/>
                </a:path>
                <a:path w="504825" h="2638425">
                  <a:moveTo>
                    <a:pt x="457200" y="2019300"/>
                  </a:moveTo>
                  <a:lnTo>
                    <a:pt x="0" y="2019300"/>
                  </a:lnTo>
                  <a:lnTo>
                    <a:pt x="0" y="2057400"/>
                  </a:lnTo>
                  <a:lnTo>
                    <a:pt x="457200" y="2057400"/>
                  </a:lnTo>
                  <a:lnTo>
                    <a:pt x="457200" y="2019300"/>
                  </a:lnTo>
                  <a:close/>
                </a:path>
                <a:path w="504825" h="2638425">
                  <a:moveTo>
                    <a:pt x="457200" y="1438275"/>
                  </a:moveTo>
                  <a:lnTo>
                    <a:pt x="0" y="1438275"/>
                  </a:lnTo>
                  <a:lnTo>
                    <a:pt x="0" y="1485900"/>
                  </a:lnTo>
                  <a:lnTo>
                    <a:pt x="457200" y="1485900"/>
                  </a:lnTo>
                  <a:lnTo>
                    <a:pt x="457200" y="1438275"/>
                  </a:lnTo>
                  <a:close/>
                </a:path>
                <a:path w="504825" h="2638425">
                  <a:moveTo>
                    <a:pt x="466725" y="1733550"/>
                  </a:moveTo>
                  <a:lnTo>
                    <a:pt x="0" y="1733550"/>
                  </a:lnTo>
                  <a:lnTo>
                    <a:pt x="0" y="1771650"/>
                  </a:lnTo>
                  <a:lnTo>
                    <a:pt x="466725" y="1771650"/>
                  </a:lnTo>
                  <a:lnTo>
                    <a:pt x="466725" y="1733550"/>
                  </a:lnTo>
                  <a:close/>
                </a:path>
                <a:path w="504825" h="2638425">
                  <a:moveTo>
                    <a:pt x="466725" y="866775"/>
                  </a:moveTo>
                  <a:lnTo>
                    <a:pt x="0" y="866775"/>
                  </a:lnTo>
                  <a:lnTo>
                    <a:pt x="0" y="904875"/>
                  </a:lnTo>
                  <a:lnTo>
                    <a:pt x="466725" y="904875"/>
                  </a:lnTo>
                  <a:lnTo>
                    <a:pt x="466725" y="866775"/>
                  </a:lnTo>
                  <a:close/>
                </a:path>
                <a:path w="504825" h="2638425">
                  <a:moveTo>
                    <a:pt x="46672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66725" y="38100"/>
                  </a:lnTo>
                  <a:lnTo>
                    <a:pt x="466725" y="0"/>
                  </a:lnTo>
                  <a:close/>
                </a:path>
                <a:path w="504825" h="2638425">
                  <a:moveTo>
                    <a:pt x="504825" y="571500"/>
                  </a:moveTo>
                  <a:lnTo>
                    <a:pt x="0" y="571500"/>
                  </a:lnTo>
                  <a:lnTo>
                    <a:pt x="0" y="619125"/>
                  </a:lnTo>
                  <a:lnTo>
                    <a:pt x="504825" y="619125"/>
                  </a:lnTo>
                  <a:lnTo>
                    <a:pt x="504825" y="57150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38726" y="1786001"/>
              <a:ext cx="1790700" cy="3171825"/>
            </a:xfrm>
            <a:custGeom>
              <a:avLst/>
              <a:gdLst/>
              <a:ahLst/>
              <a:cxnLst/>
              <a:rect l="l" t="t" r="r" b="b"/>
              <a:pathLst>
                <a:path w="1790700" h="3171825">
                  <a:moveTo>
                    <a:pt x="0" y="0"/>
                  </a:moveTo>
                  <a:lnTo>
                    <a:pt x="0" y="3171698"/>
                  </a:lnTo>
                </a:path>
                <a:path w="1790700" h="3171825">
                  <a:moveTo>
                    <a:pt x="600075" y="0"/>
                  </a:moveTo>
                  <a:lnTo>
                    <a:pt x="600075" y="3171698"/>
                  </a:lnTo>
                </a:path>
                <a:path w="1790700" h="3171825">
                  <a:moveTo>
                    <a:pt x="1190625" y="0"/>
                  </a:moveTo>
                  <a:lnTo>
                    <a:pt x="1190625" y="3171698"/>
                  </a:lnTo>
                </a:path>
                <a:path w="1790700" h="3171825">
                  <a:moveTo>
                    <a:pt x="1790700" y="0"/>
                  </a:moveTo>
                  <a:lnTo>
                    <a:pt x="1790700" y="3171698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52650" y="1819275"/>
              <a:ext cx="4572000" cy="47625"/>
            </a:xfrm>
            <a:custGeom>
              <a:avLst/>
              <a:gdLst/>
              <a:ahLst/>
              <a:cxnLst/>
              <a:rect l="l" t="t" r="r" b="b"/>
              <a:pathLst>
                <a:path w="4572000" h="47625">
                  <a:moveTo>
                    <a:pt x="457200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4572000" y="47625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57475" y="1786001"/>
              <a:ext cx="0" cy="3171825"/>
            </a:xfrm>
            <a:custGeom>
              <a:avLst/>
              <a:gdLst/>
              <a:ahLst/>
              <a:cxnLst/>
              <a:rect l="l" t="t" r="r" b="b"/>
              <a:pathLst>
                <a:path h="3171825">
                  <a:moveTo>
                    <a:pt x="0" y="317182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6919976" y="1786001"/>
            <a:ext cx="0" cy="3171825"/>
          </a:xfrm>
          <a:custGeom>
            <a:avLst/>
            <a:gdLst/>
            <a:ahLst/>
            <a:cxnLst/>
            <a:rect l="l" t="t" r="r" b="b"/>
            <a:pathLst>
              <a:path h="3171825">
                <a:moveTo>
                  <a:pt x="0" y="0"/>
                </a:moveTo>
                <a:lnTo>
                  <a:pt x="0" y="3171698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20051" y="1786001"/>
            <a:ext cx="0" cy="3171825"/>
          </a:xfrm>
          <a:custGeom>
            <a:avLst/>
            <a:gdLst/>
            <a:ahLst/>
            <a:cxnLst/>
            <a:rect l="l" t="t" r="r" b="b"/>
            <a:pathLst>
              <a:path h="3171825">
                <a:moveTo>
                  <a:pt x="0" y="0"/>
                </a:moveTo>
                <a:lnTo>
                  <a:pt x="0" y="3171698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822450" y="5016754"/>
            <a:ext cx="1175385" cy="416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00"/>
              </a:spcBef>
              <a:tabLst>
                <a:tab pos="843280" algn="l"/>
              </a:tabLst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el</a:t>
            </a:r>
            <a:r>
              <a:rPr sz="9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900" spc="7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-6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85795" y="5016754"/>
            <a:ext cx="1085215" cy="416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672465" algn="l"/>
              </a:tabLst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400	600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column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label</a:t>
            </a: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Very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high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42078" y="5016754"/>
            <a:ext cx="882015" cy="416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9755" algn="l"/>
              </a:tabLst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800	1000</a:t>
            </a:r>
            <a:endParaRPr sz="900">
              <a:latin typeface="Calibri"/>
              <a:cs typeface="Calibri"/>
            </a:endParaRPr>
          </a:p>
          <a:p>
            <a:pPr marL="28575">
              <a:lnSpc>
                <a:spcPct val="100000"/>
              </a:lnSpc>
              <a:spcBef>
                <a:spcPts val="91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el</a:t>
            </a:r>
            <a:r>
              <a:rPr sz="9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505450" y="5016754"/>
            <a:ext cx="950594" cy="416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100"/>
              </a:spcBef>
              <a:tabLst>
                <a:tab pos="708660" algn="l"/>
              </a:tabLst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120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el</a:t>
            </a:r>
            <a:r>
              <a:rPr sz="9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900" spc="45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528054" y="5016754"/>
            <a:ext cx="856615" cy="416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4610" algn="ctr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el</a:t>
            </a:r>
            <a:r>
              <a:rPr sz="9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35" dirty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393940" y="501675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66138" y="1832927"/>
            <a:ext cx="701675" cy="305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900" spc="-40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-7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endParaRPr sz="900">
              <a:latin typeface="Calibri"/>
              <a:cs typeface="Calibri"/>
            </a:endParaRPr>
          </a:p>
          <a:p>
            <a:pPr marL="495300" marR="5080" indent="-22860" algn="r">
              <a:lnSpc>
                <a:spcPct val="210700"/>
              </a:lnSpc>
            </a:pP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900" spc="-40" dirty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L  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S  </a:t>
            </a:r>
            <a:r>
              <a:rPr sz="900" spc="3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900" spc="-65" dirty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G 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PYZ </a:t>
            </a:r>
            <a:r>
              <a:rPr sz="900" spc="-1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PL</a:t>
            </a:r>
            <a:endParaRPr sz="900">
              <a:latin typeface="Calibri"/>
              <a:cs typeface="Calibri"/>
            </a:endParaRPr>
          </a:p>
          <a:p>
            <a:pPr marL="430530" marR="5080" indent="97790" algn="r">
              <a:lnSpc>
                <a:spcPct val="210700"/>
              </a:lnSpc>
            </a:pP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l 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MSC 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EW 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4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R 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BPC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80459" y="1388427"/>
            <a:ext cx="171577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3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400" spc="-40" dirty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4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400" spc="-3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400" spc="30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400" spc="-60" dirty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400" spc="-50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spc="2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743075" y="5334000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05150" y="5334000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81500" y="53340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19725" y="5334000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48425" y="53340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857" y="1540192"/>
            <a:ext cx="7131684" cy="2226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5"/>
              </a:spcBef>
            </a:pP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conclusion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 implementing a </a:t>
            </a:r>
            <a:r>
              <a:rPr sz="1800" spc="-5" dirty="0">
                <a:latin typeface="Calibri"/>
                <a:cs typeface="Calibri"/>
              </a:rPr>
              <a:t>data-driven performance evaluation </a:t>
            </a:r>
            <a:r>
              <a:rPr sz="1800" spc="-25" dirty="0">
                <a:latin typeface="Calibri"/>
                <a:cs typeface="Calibri"/>
              </a:rPr>
              <a:t>system </a:t>
            </a:r>
            <a:r>
              <a:rPr sz="1800" spc="-10" dirty="0">
                <a:latin typeface="Calibri"/>
                <a:cs typeface="Calibri"/>
              </a:rPr>
              <a:t>significantly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enhances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fairness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accuracy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assessments.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leveraging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comprehensive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advanced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analytics,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delivers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actionable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insights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improve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talent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management,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foster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development,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align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individual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with</a:t>
            </a:r>
            <a:r>
              <a:rPr sz="1800" spc="-10" dirty="0">
                <a:latin typeface="Calibri"/>
                <a:cs typeface="Calibri"/>
              </a:rPr>
              <a:t> organizational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goals.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effective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engaged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workforce,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driving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overall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organizational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success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growth.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09" y="815593"/>
            <a:ext cx="3897629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dirty="0">
                <a:latin typeface="Trebuchet MS"/>
                <a:cs typeface="Trebuchet MS"/>
              </a:rPr>
              <a:t>PROJECT</a:t>
            </a:r>
            <a:r>
              <a:rPr sz="4250" b="1" spc="-130" dirty="0">
                <a:latin typeface="Trebuchet MS"/>
                <a:cs typeface="Trebuchet MS"/>
              </a:rPr>
              <a:t> </a:t>
            </a:r>
            <a:r>
              <a:rPr sz="4250" b="1" spc="2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752080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spc="-7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spc="-29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spc="-108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5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spc="-1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5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07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6123"/>
            <a:ext cx="4467225" cy="343407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464945">
              <a:lnSpc>
                <a:spcPct val="101200"/>
              </a:lnSpc>
              <a:spcBef>
                <a:spcPts val="85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sz="275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2750" spc="-6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01899"/>
              </a:lnSpc>
              <a:spcBef>
                <a:spcPts val="20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sz="2750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sz="275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Description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6.Modelling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Approach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372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z="4250" spc="10" dirty="0">
                <a:latin typeface="Trebuchet MS"/>
                <a:cs typeface="Trebuchet MS"/>
              </a:rPr>
              <a:t>PROBLEM	</a:t>
            </a:r>
            <a:r>
              <a:rPr sz="4250" spc="-90" dirty="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88975" y="2036127"/>
            <a:ext cx="6208395" cy="1950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sz="1800" spc="-10" dirty="0">
                <a:latin typeface="Calibri"/>
                <a:cs typeface="Calibri"/>
              </a:rPr>
              <a:t>Organizations </a:t>
            </a:r>
            <a:r>
              <a:rPr sz="1800" spc="-5" dirty="0">
                <a:latin typeface="Calibri"/>
                <a:cs typeface="Calibri"/>
              </a:rPr>
              <a:t>face </a:t>
            </a:r>
            <a:r>
              <a:rPr sz="1800" dirty="0">
                <a:latin typeface="Calibri"/>
                <a:cs typeface="Calibri"/>
              </a:rPr>
              <a:t>challenges with </a:t>
            </a:r>
            <a:r>
              <a:rPr sz="1800" spc="-10" dirty="0">
                <a:latin typeface="Calibri"/>
                <a:cs typeface="Calibri"/>
              </a:rPr>
              <a:t>inconsistent and subjective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evaluations,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resulting</a:t>
            </a:r>
            <a:r>
              <a:rPr sz="1800" spc="15" dirty="0">
                <a:latin typeface="Calibri"/>
                <a:cs typeface="Calibri"/>
              </a:rPr>
              <a:t> in</a:t>
            </a:r>
            <a:r>
              <a:rPr sz="1800" spc="-10" dirty="0">
                <a:latin typeface="Calibri"/>
                <a:cs typeface="Calibri"/>
              </a:rPr>
              <a:t> unclear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indicators,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difficulty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identifying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training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needs,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lowered </a:t>
            </a:r>
            <a:r>
              <a:rPr sz="1800" dirty="0">
                <a:latin typeface="Calibri"/>
                <a:cs typeface="Calibri"/>
              </a:rPr>
              <a:t>employee </a:t>
            </a:r>
            <a:r>
              <a:rPr sz="1800" spc="-5" dirty="0">
                <a:latin typeface="Calibri"/>
                <a:cs typeface="Calibri"/>
              </a:rPr>
              <a:t>morale. </a:t>
            </a:r>
            <a:r>
              <a:rPr sz="1800" dirty="0">
                <a:latin typeface="Calibri"/>
                <a:cs typeface="Calibri"/>
              </a:rPr>
              <a:t>These </a:t>
            </a:r>
            <a:r>
              <a:rPr sz="1800" spc="-5" dirty="0">
                <a:latin typeface="Calibri"/>
                <a:cs typeface="Calibri"/>
              </a:rPr>
              <a:t>issues impact </a:t>
            </a:r>
            <a:r>
              <a:rPr sz="1800" dirty="0">
                <a:latin typeface="Calibri"/>
                <a:cs typeface="Calibri"/>
              </a:rPr>
              <a:t>decision-making,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 </a:t>
            </a:r>
            <a:r>
              <a:rPr sz="1800" spc="-5" dirty="0">
                <a:latin typeface="Calibri"/>
                <a:cs typeface="Calibri"/>
              </a:rPr>
              <a:t>allocation,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overall productivity.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structured, </a:t>
            </a:r>
            <a:r>
              <a:rPr sz="1800" spc="5" dirty="0">
                <a:latin typeface="Calibri"/>
                <a:cs typeface="Calibri"/>
              </a:rPr>
              <a:t>data- 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driven </a:t>
            </a:r>
            <a:r>
              <a:rPr sz="1800" spc="-10" dirty="0">
                <a:latin typeface="Calibri"/>
                <a:cs typeface="Calibri"/>
              </a:rPr>
              <a:t>approach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necessary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accurately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evaluate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performance,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ensure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fairness,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support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growth.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sz="4250" dirty="0">
                <a:latin typeface="Trebuchet MS"/>
                <a:cs typeface="Trebuchet MS"/>
              </a:rPr>
              <a:t>PROJECT	</a:t>
            </a:r>
            <a:r>
              <a:rPr sz="4250" spc="-20" dirty="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74675" y="2036127"/>
            <a:ext cx="7130415" cy="167386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50800" marR="43180">
              <a:lnSpc>
                <a:spcPct val="86400"/>
              </a:lnSpc>
              <a:spcBef>
                <a:spcPts val="395"/>
              </a:spcBef>
            </a:pP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seeks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enhance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evaluations</a:t>
            </a:r>
            <a:r>
              <a:rPr sz="1800" spc="10" dirty="0">
                <a:latin typeface="Calibri"/>
                <a:cs typeface="Calibri"/>
              </a:rPr>
              <a:t> by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leveraging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 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35" dirty="0">
                <a:latin typeface="Calibri"/>
                <a:cs typeface="Calibri"/>
              </a:rPr>
              <a:t>analy</a:t>
            </a:r>
            <a:r>
              <a:rPr sz="3600" spc="-202" baseline="13888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1800" spc="-135" dirty="0">
                <a:latin typeface="Calibri"/>
                <a:cs typeface="Calibri"/>
              </a:rPr>
              <a:t>t</a:t>
            </a:r>
            <a:r>
              <a:rPr sz="3600" spc="-202" baseline="13888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sz="1800" spc="-135" dirty="0">
                <a:latin typeface="Calibri"/>
                <a:cs typeface="Calibri"/>
              </a:rPr>
              <a:t>ics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objective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measures.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approach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aids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recognizing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performers,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fostering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growth,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aligning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efforts</a:t>
            </a:r>
            <a:endParaRPr sz="1800">
              <a:latin typeface="Calibri"/>
              <a:cs typeface="Calibri"/>
            </a:endParaRPr>
          </a:p>
          <a:p>
            <a:pPr marL="50800" marR="430530">
              <a:lnSpc>
                <a:spcPct val="99100"/>
              </a:lnSpc>
              <a:spcBef>
                <a:spcPts val="40"/>
              </a:spcBef>
            </a:pPr>
            <a:r>
              <a:rPr sz="1800" spc="5" dirty="0">
                <a:latin typeface="Calibri"/>
                <a:cs typeface="Calibri"/>
              </a:rPr>
              <a:t>with</a:t>
            </a:r>
            <a:r>
              <a:rPr sz="1800" spc="-10" dirty="0">
                <a:latin typeface="Calibri"/>
                <a:cs typeface="Calibri"/>
              </a:rPr>
              <a:t> organizational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objectives,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ultimately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boosting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productivity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engagement.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aims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improve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talent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development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decisions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align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workforce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contributions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with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company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goals.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616FE-3E84-1024-EEB8-F40CB17F8637}"/>
              </a:ext>
            </a:extLst>
          </p:cNvPr>
          <p:cNvSpPr txBox="1"/>
          <p:nvPr/>
        </p:nvSpPr>
        <p:spPr>
          <a:xfrm>
            <a:off x="5183579" y="251756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0087" y="877569"/>
            <a:ext cx="50107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latin typeface="Trebuchet MS"/>
                <a:cs typeface="Trebuchet MS"/>
              </a:rPr>
              <a:t>W</a:t>
            </a:r>
            <a:r>
              <a:rPr sz="3200" spc="-25" dirty="0">
                <a:latin typeface="Trebuchet MS"/>
                <a:cs typeface="Trebuchet MS"/>
              </a:rPr>
              <a:t>H</a:t>
            </a:r>
            <a:r>
              <a:rPr sz="3200" spc="20" dirty="0">
                <a:latin typeface="Trebuchet MS"/>
                <a:cs typeface="Trebuchet MS"/>
              </a:rPr>
              <a:t>O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A</a:t>
            </a:r>
            <a:r>
              <a:rPr sz="3200" spc="-30" dirty="0">
                <a:latin typeface="Trebuchet MS"/>
                <a:cs typeface="Trebuchet MS"/>
              </a:rPr>
              <a:t>R</a:t>
            </a:r>
            <a:r>
              <a:rPr sz="3200" spc="15" dirty="0">
                <a:latin typeface="Trebuchet MS"/>
                <a:cs typeface="Trebuchet MS"/>
              </a:rPr>
              <a:t>E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T</a:t>
            </a:r>
            <a:r>
              <a:rPr sz="3200" spc="-15" dirty="0">
                <a:latin typeface="Trebuchet MS"/>
                <a:cs typeface="Trebuchet MS"/>
              </a:rPr>
              <a:t>H</a:t>
            </a:r>
            <a:r>
              <a:rPr sz="3200" spc="15" dirty="0">
                <a:latin typeface="Trebuchet MS"/>
                <a:cs typeface="Trebuchet MS"/>
              </a:rPr>
              <a:t>E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E</a:t>
            </a:r>
            <a:r>
              <a:rPr sz="3200" spc="30" dirty="0">
                <a:latin typeface="Trebuchet MS"/>
                <a:cs typeface="Trebuchet MS"/>
              </a:rPr>
              <a:t>N</a:t>
            </a:r>
            <a:r>
              <a:rPr sz="3200" spc="15" dirty="0">
                <a:latin typeface="Trebuchet MS"/>
                <a:cs typeface="Trebuchet MS"/>
              </a:rPr>
              <a:t>D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U</a:t>
            </a:r>
            <a:r>
              <a:rPr sz="3200" spc="10" dirty="0">
                <a:latin typeface="Trebuchet MS"/>
                <a:cs typeface="Trebuchet MS"/>
              </a:rPr>
              <a:t>S</a:t>
            </a:r>
            <a:r>
              <a:rPr sz="3200" spc="-25" dirty="0">
                <a:latin typeface="Trebuchet MS"/>
                <a:cs typeface="Trebuchet MS"/>
              </a:rPr>
              <a:t>E</a:t>
            </a:r>
            <a:r>
              <a:rPr sz="3200" spc="-15" dirty="0">
                <a:latin typeface="Trebuchet MS"/>
                <a:cs typeface="Trebuchet MS"/>
              </a:rPr>
              <a:t>R</a:t>
            </a:r>
            <a:r>
              <a:rPr sz="3200" spc="5" dirty="0">
                <a:latin typeface="Trebuchet MS"/>
                <a:cs typeface="Trebuchet MS"/>
              </a:rPr>
              <a:t>S?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17575" y="2036127"/>
            <a:ext cx="6120765" cy="14071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target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audience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Performance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Analysis"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project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teams,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managers,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executives,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employees,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leverage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insights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make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decisions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talent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management, </a:t>
            </a:r>
            <a:r>
              <a:rPr sz="1800" spc="5" dirty="0">
                <a:latin typeface="Calibri"/>
                <a:cs typeface="Calibri"/>
              </a:rPr>
              <a:t>enhance </a:t>
            </a:r>
            <a:r>
              <a:rPr sz="1800" dirty="0">
                <a:latin typeface="Calibri"/>
                <a:cs typeface="Calibri"/>
              </a:rPr>
              <a:t>performance,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align employee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development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with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organizational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objectives.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482" y="850264"/>
            <a:ext cx="94710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5" dirty="0">
                <a:latin typeface="Trebuchet MS"/>
                <a:cs typeface="Trebuchet MS"/>
              </a:rPr>
              <a:t>O</a:t>
            </a:r>
            <a:r>
              <a:rPr sz="3600" spc="20" dirty="0">
                <a:latin typeface="Trebuchet MS"/>
                <a:cs typeface="Trebuchet MS"/>
              </a:rPr>
              <a:t>U</a:t>
            </a:r>
            <a:r>
              <a:rPr sz="3600" dirty="0">
                <a:latin typeface="Trebuchet MS"/>
                <a:cs typeface="Trebuchet MS"/>
              </a:rPr>
              <a:t>R</a:t>
            </a:r>
            <a:r>
              <a:rPr sz="3600" spc="5" dirty="0">
                <a:latin typeface="Trebuchet MS"/>
                <a:cs typeface="Trebuchet MS"/>
              </a:rPr>
              <a:t> </a:t>
            </a:r>
            <a:r>
              <a:rPr sz="3600" spc="20" dirty="0">
                <a:latin typeface="Trebuchet MS"/>
                <a:cs typeface="Trebuchet MS"/>
              </a:rPr>
              <a:t>S</a:t>
            </a:r>
            <a:r>
              <a:rPr sz="3600" spc="10" dirty="0">
                <a:latin typeface="Trebuchet MS"/>
                <a:cs typeface="Trebuchet MS"/>
              </a:rPr>
              <a:t>O</a:t>
            </a:r>
            <a:r>
              <a:rPr sz="3600" spc="30" dirty="0">
                <a:latin typeface="Trebuchet MS"/>
                <a:cs typeface="Trebuchet MS"/>
              </a:rPr>
              <a:t>L</a:t>
            </a:r>
            <a:r>
              <a:rPr sz="3600" spc="5" dirty="0">
                <a:latin typeface="Trebuchet MS"/>
                <a:cs typeface="Trebuchet MS"/>
              </a:rPr>
              <a:t>U</a:t>
            </a:r>
            <a:r>
              <a:rPr sz="3600" spc="-45" dirty="0">
                <a:latin typeface="Trebuchet MS"/>
                <a:cs typeface="Trebuchet MS"/>
              </a:rPr>
              <a:t>T</a:t>
            </a:r>
            <a:r>
              <a:rPr sz="3600" spc="-35" dirty="0">
                <a:latin typeface="Trebuchet MS"/>
                <a:cs typeface="Trebuchet MS"/>
              </a:rPr>
              <a:t>I</a:t>
            </a:r>
            <a:r>
              <a:rPr sz="3600" spc="10" dirty="0">
                <a:latin typeface="Trebuchet MS"/>
                <a:cs typeface="Trebuchet MS"/>
              </a:rPr>
              <a:t>O</a:t>
            </a:r>
            <a:r>
              <a:rPr sz="3600" dirty="0">
                <a:latin typeface="Trebuchet MS"/>
                <a:cs typeface="Trebuchet MS"/>
              </a:rPr>
              <a:t>N</a:t>
            </a:r>
            <a:r>
              <a:rPr sz="3600" spc="-350" dirty="0">
                <a:latin typeface="Trebuchet MS"/>
                <a:cs typeface="Trebuchet MS"/>
              </a:rPr>
              <a:t> </a:t>
            </a:r>
            <a:r>
              <a:rPr sz="3600" spc="-45" dirty="0">
                <a:latin typeface="Trebuchet MS"/>
                <a:cs typeface="Trebuchet MS"/>
              </a:rPr>
              <a:t>A</a:t>
            </a:r>
            <a:r>
              <a:rPr sz="3600" spc="-10" dirty="0">
                <a:latin typeface="Trebuchet MS"/>
                <a:cs typeface="Trebuchet MS"/>
              </a:rPr>
              <a:t>N</a:t>
            </a:r>
            <a:r>
              <a:rPr sz="3600" dirty="0">
                <a:latin typeface="Trebuchet MS"/>
                <a:cs typeface="Trebuchet MS"/>
              </a:rPr>
              <a:t>D</a:t>
            </a:r>
            <a:r>
              <a:rPr sz="3600" spc="35" dirty="0">
                <a:latin typeface="Trebuchet MS"/>
                <a:cs typeface="Trebuchet MS"/>
              </a:rPr>
              <a:t> </a:t>
            </a:r>
            <a:r>
              <a:rPr sz="3600" spc="-35" dirty="0">
                <a:latin typeface="Trebuchet MS"/>
                <a:cs typeface="Trebuchet MS"/>
              </a:rPr>
              <a:t>I</a:t>
            </a:r>
            <a:r>
              <a:rPr sz="3600" spc="-40" dirty="0">
                <a:latin typeface="Trebuchet MS"/>
                <a:cs typeface="Trebuchet MS"/>
              </a:rPr>
              <a:t>T</a:t>
            </a:r>
            <a:r>
              <a:rPr sz="3600" dirty="0">
                <a:latin typeface="Trebuchet MS"/>
                <a:cs typeface="Trebuchet MS"/>
              </a:rPr>
              <a:t>S</a:t>
            </a:r>
            <a:r>
              <a:rPr sz="3600" spc="60" dirty="0">
                <a:latin typeface="Trebuchet MS"/>
                <a:cs typeface="Trebuchet MS"/>
              </a:rPr>
              <a:t> </a:t>
            </a:r>
            <a:r>
              <a:rPr sz="3600" spc="-300" dirty="0">
                <a:latin typeface="Trebuchet MS"/>
                <a:cs typeface="Trebuchet MS"/>
              </a:rPr>
              <a:t>V</a:t>
            </a:r>
            <a:r>
              <a:rPr sz="3600" spc="-40" dirty="0">
                <a:latin typeface="Trebuchet MS"/>
                <a:cs typeface="Trebuchet MS"/>
              </a:rPr>
              <a:t>A</a:t>
            </a:r>
            <a:r>
              <a:rPr sz="3600" spc="30" dirty="0">
                <a:latin typeface="Trebuchet MS"/>
                <a:cs typeface="Trebuchet MS"/>
              </a:rPr>
              <a:t>L</a:t>
            </a:r>
            <a:r>
              <a:rPr sz="3600" spc="5" dirty="0">
                <a:latin typeface="Trebuchet MS"/>
                <a:cs typeface="Trebuchet MS"/>
              </a:rPr>
              <a:t>U</a:t>
            </a:r>
            <a:r>
              <a:rPr sz="3600" dirty="0">
                <a:latin typeface="Trebuchet MS"/>
                <a:cs typeface="Trebuchet MS"/>
              </a:rPr>
              <a:t>E</a:t>
            </a:r>
            <a:r>
              <a:rPr sz="3600" spc="-65" dirty="0">
                <a:latin typeface="Trebuchet MS"/>
                <a:cs typeface="Trebuchet MS"/>
              </a:rPr>
              <a:t> </a:t>
            </a:r>
            <a:r>
              <a:rPr sz="3600" spc="-20" dirty="0">
                <a:latin typeface="Trebuchet MS"/>
                <a:cs typeface="Trebuchet MS"/>
              </a:rPr>
              <a:t>P</a:t>
            </a:r>
            <a:r>
              <a:rPr sz="3600" spc="-30" dirty="0">
                <a:latin typeface="Trebuchet MS"/>
                <a:cs typeface="Trebuchet MS"/>
              </a:rPr>
              <a:t>R</a:t>
            </a:r>
            <a:r>
              <a:rPr sz="3600" spc="10" dirty="0">
                <a:latin typeface="Trebuchet MS"/>
                <a:cs typeface="Trebuchet MS"/>
              </a:rPr>
              <a:t>O</a:t>
            </a:r>
            <a:r>
              <a:rPr sz="3600" spc="-20" dirty="0">
                <a:latin typeface="Trebuchet MS"/>
                <a:cs typeface="Trebuchet MS"/>
              </a:rPr>
              <a:t>P</a:t>
            </a:r>
            <a:r>
              <a:rPr sz="3600" spc="15" dirty="0">
                <a:latin typeface="Trebuchet MS"/>
                <a:cs typeface="Trebuchet MS"/>
              </a:rPr>
              <a:t>O</a:t>
            </a:r>
            <a:r>
              <a:rPr sz="3600" spc="20" dirty="0">
                <a:latin typeface="Trebuchet MS"/>
                <a:cs typeface="Trebuchet MS"/>
              </a:rPr>
              <a:t>S</a:t>
            </a:r>
            <a:r>
              <a:rPr sz="3600" spc="-35" dirty="0">
                <a:latin typeface="Trebuchet MS"/>
                <a:cs typeface="Trebuchet MS"/>
              </a:rPr>
              <a:t>I</a:t>
            </a:r>
            <a:r>
              <a:rPr sz="3600" spc="-45" dirty="0">
                <a:latin typeface="Trebuchet MS"/>
                <a:cs typeface="Trebuchet MS"/>
              </a:rPr>
              <a:t>T</a:t>
            </a:r>
            <a:r>
              <a:rPr sz="3600" spc="-35" dirty="0">
                <a:latin typeface="Trebuchet MS"/>
                <a:cs typeface="Trebuchet MS"/>
              </a:rPr>
              <a:t>I</a:t>
            </a:r>
            <a:r>
              <a:rPr sz="3600" spc="15" dirty="0">
                <a:latin typeface="Trebuchet MS"/>
                <a:cs typeface="Trebuchet MS"/>
              </a:rPr>
              <a:t>O</a:t>
            </a:r>
            <a:r>
              <a:rPr sz="3600" dirty="0">
                <a:latin typeface="Trebuchet MS"/>
                <a:cs typeface="Trebuchet MS"/>
              </a:rPr>
              <a:t>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130804" y="2112327"/>
            <a:ext cx="3990975" cy="1407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/>
                <a:cs typeface="Calibri"/>
              </a:rPr>
              <a:t>Filtering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Remove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missing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/>
                <a:cs typeface="Calibri"/>
              </a:rPr>
              <a:t>Charts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Visualization </a:t>
            </a:r>
            <a:r>
              <a:rPr sz="1800" dirty="0">
                <a:latin typeface="Calibri"/>
                <a:cs typeface="Calibri"/>
              </a:rPr>
              <a:t>reports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Table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 </a:t>
            </a:r>
            <a:r>
              <a:rPr sz="1800" spc="-5" dirty="0">
                <a:latin typeface="Calibri"/>
                <a:cs typeface="Calibri"/>
              </a:rPr>
              <a:t>Summary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Conditional </a:t>
            </a:r>
            <a:r>
              <a:rPr sz="1800" spc="-15" dirty="0">
                <a:latin typeface="Calibri"/>
                <a:cs typeface="Calibri"/>
              </a:rPr>
              <a:t>formatting-</a:t>
            </a:r>
            <a:r>
              <a:rPr sz="1800" dirty="0">
                <a:latin typeface="Calibri"/>
                <a:cs typeface="Calibri"/>
              </a:rPr>
              <a:t> identify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missing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/>
                <a:cs typeface="Calibri"/>
              </a:rPr>
              <a:t>Formula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10" dirty="0">
                <a:latin typeface="Calibri"/>
                <a:cs typeface="Calibri"/>
              </a:rPr>
              <a:t> performance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level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55956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Trebuchet MS"/>
                <a:cs typeface="Trebuchet MS"/>
              </a:rPr>
              <a:t>Dataset</a:t>
            </a:r>
            <a:r>
              <a:rPr spc="-5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857" y="1737677"/>
            <a:ext cx="10264140" cy="41541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27305">
              <a:lnSpc>
                <a:spcPct val="100899"/>
              </a:lnSpc>
              <a:spcBef>
                <a:spcPts val="80"/>
              </a:spcBef>
            </a:pPr>
            <a:r>
              <a:rPr sz="1800" spc="-5" dirty="0">
                <a:latin typeface="Arial MT"/>
                <a:cs typeface="Arial MT"/>
              </a:rPr>
              <a:t>The dataset for the Employee Performance Analysis comprises performance </a:t>
            </a:r>
            <a:r>
              <a:rPr sz="1800" dirty="0">
                <a:latin typeface="Arial MT"/>
                <a:cs typeface="Arial MT"/>
              </a:rPr>
              <a:t>evaluations, </a:t>
            </a:r>
            <a:r>
              <a:rPr sz="1800" spc="-5" dirty="0">
                <a:latin typeface="Arial MT"/>
                <a:cs typeface="Arial MT"/>
              </a:rPr>
              <a:t>productivity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attendance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logs,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employee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feedback,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training</a:t>
            </a:r>
            <a:r>
              <a:rPr sz="1800" spc="5" dirty="0">
                <a:latin typeface="Arial MT"/>
                <a:cs typeface="Arial MT"/>
              </a:rPr>
              <a:t> 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development</a:t>
            </a:r>
            <a:r>
              <a:rPr sz="1800" spc="-20" dirty="0">
                <a:latin typeface="Arial MT"/>
                <a:cs typeface="Arial MT"/>
              </a:rPr>
              <a:t> history,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goals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targets, </a:t>
            </a:r>
            <a:r>
              <a:rPr sz="1800" spc="-5" dirty="0">
                <a:latin typeface="Arial MT"/>
                <a:cs typeface="Arial MT"/>
              </a:rPr>
              <a:t> providing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holistic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view</a:t>
            </a:r>
            <a:r>
              <a:rPr sz="1800" spc="-5" dirty="0">
                <a:latin typeface="Arial MT"/>
                <a:cs typeface="Arial MT"/>
              </a:rPr>
              <a:t> for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in-depth </a:t>
            </a:r>
            <a:r>
              <a:rPr sz="1800" spc="-10" dirty="0">
                <a:latin typeface="Arial MT"/>
                <a:cs typeface="Arial MT"/>
              </a:rPr>
              <a:t>analysis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actionable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insights.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800"/>
              </a:lnSpc>
            </a:pPr>
            <a:r>
              <a:rPr sz="1800" b="1" spc="-5" dirty="0">
                <a:latin typeface="Arial"/>
                <a:cs typeface="Arial"/>
              </a:rPr>
              <a:t>Performance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Evaluations: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Comprehensive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assessments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from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regular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reviews,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including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ratings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qualitative</a:t>
            </a:r>
            <a:r>
              <a:rPr sz="1800" spc="-10" dirty="0">
                <a:latin typeface="Arial MT"/>
                <a:cs typeface="Arial MT"/>
              </a:rPr>
              <a:t> comments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from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supervisors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colleagues.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r>
              <a:rPr sz="1800" b="1" spc="-5" dirty="0">
                <a:latin typeface="Arial"/>
                <a:cs typeface="Arial"/>
              </a:rPr>
              <a:t>Productivity Data: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Quantitative information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employee output,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such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as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sales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performance,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project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Arial MT"/>
                <a:cs typeface="Arial MT"/>
              </a:rPr>
              <a:t>completion</a:t>
            </a:r>
            <a:r>
              <a:rPr sz="1800" spc="-10" dirty="0">
                <a:latin typeface="Arial MT"/>
                <a:cs typeface="Arial MT"/>
              </a:rPr>
              <a:t> rates,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or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task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efficiency.</a:t>
            </a:r>
            <a:endParaRPr sz="1800">
              <a:latin typeface="Arial MT"/>
              <a:cs typeface="Arial MT"/>
            </a:endParaRPr>
          </a:p>
          <a:p>
            <a:pPr marL="12700" marR="273050">
              <a:lnSpc>
                <a:spcPct val="100800"/>
              </a:lnSpc>
            </a:pPr>
            <a:r>
              <a:rPr sz="1800" b="1" spc="-5" dirty="0">
                <a:latin typeface="Arial"/>
                <a:cs typeface="Arial"/>
              </a:rPr>
              <a:t>Attendance</a:t>
            </a:r>
            <a:r>
              <a:rPr sz="1800" b="1" spc="5" dirty="0">
                <a:latin typeface="Arial"/>
                <a:cs typeface="Arial"/>
              </a:rPr>
              <a:t> Logs: </a:t>
            </a:r>
            <a:r>
              <a:rPr sz="1800" spc="-5" dirty="0">
                <a:latin typeface="Arial MT"/>
                <a:cs typeface="Arial MT"/>
              </a:rPr>
              <a:t>Information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employee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attendance,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including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records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absences,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tardiness,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overall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dependability.</a:t>
            </a:r>
            <a:endParaRPr sz="1800">
              <a:latin typeface="Arial MT"/>
              <a:cs typeface="Arial MT"/>
            </a:endParaRPr>
          </a:p>
          <a:p>
            <a:pPr marL="12700" marR="335915">
              <a:lnSpc>
                <a:spcPts val="2100"/>
              </a:lnSpc>
              <a:spcBef>
                <a:spcPts val="140"/>
              </a:spcBef>
            </a:pPr>
            <a:r>
              <a:rPr sz="1800" b="1" spc="-5" dirty="0">
                <a:latin typeface="Arial"/>
                <a:cs typeface="Arial"/>
              </a:rPr>
              <a:t>Employee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Feedback: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Insights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from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surveys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capturing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employee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self-evaluations,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job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satisfaction,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levels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engagement.</a:t>
            </a:r>
            <a:endParaRPr sz="1800">
              <a:latin typeface="Arial MT"/>
              <a:cs typeface="Arial MT"/>
            </a:endParaRPr>
          </a:p>
          <a:p>
            <a:pPr marL="12700" marR="676275">
              <a:lnSpc>
                <a:spcPts val="2180"/>
              </a:lnSpc>
              <a:spcBef>
                <a:spcPts val="15"/>
              </a:spcBef>
            </a:pPr>
            <a:r>
              <a:rPr sz="1800" b="1" spc="-15" dirty="0">
                <a:latin typeface="Arial"/>
                <a:cs typeface="Arial"/>
              </a:rPr>
              <a:t>Training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and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Development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History:</a:t>
            </a:r>
            <a:r>
              <a:rPr sz="1800" b="1" spc="90" dirty="0">
                <a:latin typeface="Arial"/>
                <a:cs typeface="Arial"/>
              </a:rPr>
              <a:t> </a:t>
            </a:r>
            <a:r>
              <a:rPr sz="1800" spc="-10" dirty="0">
                <a:latin typeface="Arial MT"/>
                <a:cs typeface="Arial MT"/>
              </a:rPr>
              <a:t>Details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completed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training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courses,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certifications,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professional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growth</a:t>
            </a:r>
            <a:r>
              <a:rPr sz="1800" spc="-5" dirty="0">
                <a:latin typeface="Arial MT"/>
                <a:cs typeface="Arial MT"/>
              </a:rPr>
              <a:t> activities.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r>
              <a:rPr sz="1800" b="1" spc="-10" dirty="0">
                <a:latin typeface="Arial"/>
                <a:cs typeface="Arial"/>
              </a:rPr>
              <a:t>Goals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and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Targets: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Documentation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of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individual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 </a:t>
            </a:r>
            <a:r>
              <a:rPr sz="1800" spc="-10" dirty="0">
                <a:latin typeface="Arial MT"/>
                <a:cs typeface="Arial MT"/>
              </a:rPr>
              <a:t>team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objectives,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including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performance</a:t>
            </a:r>
            <a:r>
              <a:rPr sz="1800" spc="-5" dirty="0">
                <a:latin typeface="Arial MT"/>
                <a:cs typeface="Arial MT"/>
              </a:rPr>
              <a:t> relative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1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established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goals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milestones.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640715"/>
            <a:ext cx="75939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Trebuchet MS"/>
                <a:cs typeface="Trebuchet MS"/>
              </a:rPr>
              <a:t>THE</a:t>
            </a:r>
            <a:r>
              <a:rPr sz="4250" spc="-25" dirty="0">
                <a:latin typeface="Trebuchet MS"/>
                <a:cs typeface="Trebuchet MS"/>
              </a:rPr>
              <a:t> </a:t>
            </a:r>
            <a:r>
              <a:rPr sz="4250" spc="10" dirty="0">
                <a:latin typeface="Trebuchet MS"/>
                <a:cs typeface="Trebuchet MS"/>
              </a:rPr>
              <a:t>"WOW"</a:t>
            </a:r>
            <a:r>
              <a:rPr sz="4250" spc="70" dirty="0">
                <a:latin typeface="Trebuchet MS"/>
                <a:cs typeface="Trebuchet MS"/>
              </a:rPr>
              <a:t> </a:t>
            </a:r>
            <a:r>
              <a:rPr sz="4250" spc="15" dirty="0">
                <a:latin typeface="Trebuchet MS"/>
                <a:cs typeface="Trebuchet MS"/>
              </a:rPr>
              <a:t>IN</a:t>
            </a:r>
            <a:r>
              <a:rPr sz="4250" spc="-40" dirty="0">
                <a:latin typeface="Trebuchet MS"/>
                <a:cs typeface="Trebuchet MS"/>
              </a:rPr>
              <a:t> </a:t>
            </a:r>
            <a:r>
              <a:rPr sz="4250" spc="20" dirty="0">
                <a:latin typeface="Trebuchet MS"/>
                <a:cs typeface="Trebuchet MS"/>
              </a:rPr>
              <a:t>OUR</a:t>
            </a:r>
            <a:r>
              <a:rPr sz="4250" spc="-55" dirty="0">
                <a:latin typeface="Trebuchet MS"/>
                <a:cs typeface="Trebuchet MS"/>
              </a:rPr>
              <a:t> </a:t>
            </a:r>
            <a:r>
              <a:rPr sz="4250" spc="20" dirty="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5028" y="1921510"/>
            <a:ext cx="5784850" cy="1500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•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=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IFS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=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z8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&gt;=5,very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high’,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z8&gt;=4,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“high”, </a:t>
            </a:r>
            <a:r>
              <a:rPr sz="3200" dirty="0">
                <a:latin typeface="Times New Roman"/>
                <a:cs typeface="Times New Roman"/>
              </a:rPr>
              <a:t>z8&gt;=3, </a:t>
            </a:r>
            <a:r>
              <a:rPr sz="3200" spc="10" dirty="0">
                <a:latin typeface="Times New Roman"/>
                <a:cs typeface="Times New Roman"/>
              </a:rPr>
              <a:t>“ </a:t>
            </a:r>
            <a:r>
              <a:rPr sz="3200" dirty="0">
                <a:latin typeface="Times New Roman"/>
                <a:cs typeface="Times New Roman"/>
              </a:rPr>
              <a:t>Med” </a:t>
            </a:r>
            <a:r>
              <a:rPr sz="3200" spc="5" dirty="0">
                <a:latin typeface="Times New Roman"/>
                <a:cs typeface="Times New Roman"/>
              </a:rPr>
              <a:t>, </a:t>
            </a:r>
            <a:r>
              <a:rPr sz="3200" spc="-15" dirty="0">
                <a:latin typeface="Times New Roman"/>
                <a:cs typeface="Times New Roman"/>
              </a:rPr>
              <a:t>“True”, 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“low”.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904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</vt:lpstr>
      <vt:lpstr>PowerPoint Presentation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Charumathi C</cp:lastModifiedBy>
  <cp:revision>3</cp:revision>
  <dcterms:created xsi:type="dcterms:W3CDTF">2024-09-02T10:55:21Z</dcterms:created>
  <dcterms:modified xsi:type="dcterms:W3CDTF">2024-09-10T09:59:01Z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2024-09-01T00:00:00Z</vt:filetime>
  </property>
  <property fmtid="{D5CDD505-2E9C-101B-9397-08002B2CF9AE}" pid="3" name="LastSaved">
    <vt:filetime>2024-09-02T00:00:00Z</vt:filetime>
  </property>
</Properties>
</file>