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8" r:id="rId2"/>
    <p:sldId id="264" r:id="rId3"/>
    <p:sldId id="259" r:id="rId4"/>
    <p:sldId id="279" r:id="rId5"/>
    <p:sldId id="266" r:id="rId6"/>
    <p:sldId id="284" r:id="rId7"/>
    <p:sldId id="267" r:id="rId8"/>
    <p:sldId id="268" r:id="rId9"/>
    <p:sldId id="283" r:id="rId10"/>
    <p:sldId id="275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95" d="100"/>
          <a:sy n="95" d="100"/>
        </p:scale>
        <p:origin x="11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A7D91-CDB4-4AF8-91FF-14D6027CF850}" type="datetimeFigureOut">
              <a:rPr lang="en-IN" smtClean="0"/>
              <a:t>23/04/23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E3FD-6541-4D14-BD4C-32CA02728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3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34ECF-DCC9-504E-AE62-B69A3E654E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5B5-24FE-0E93-CC52-2BB4C738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484B9-E050-A429-35FD-38E0CDB06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B7B2-13A0-0B5E-CDC6-75B7EF9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CDAA-F0D0-8C76-EC33-F7E8853F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5BAB-E69D-60A2-FA63-4E9C800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8960-CCB8-C428-5FB7-7C82A746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B3B6-136A-F2B7-6D2F-87F40AF2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82EB-4EBB-71BA-66A5-55D50472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ADD9-8DC3-9B63-527F-3E88BF8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C2F2-06A4-F6A8-9037-55A44CC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0DBF0-8DCA-F898-3268-60BD939B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FD3C-BBB7-4C2B-BCEA-7BD6D72C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8067-2193-D864-0A7E-F2A289A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544E-F8E1-ED97-F834-CC2D2C83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34B6-788A-8FC6-69B0-96DD5796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8386-79B8-680D-7DB5-51E7E4D4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9AF7-4EAA-ED3A-719D-41E36D57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D27D-0FE7-64DC-A132-7FCC27E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A183-B514-E922-E9EE-6E19D66B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F45B-8185-87ED-FB68-2538C369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256-6522-D141-641C-E5C9F99E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8E1F-5378-10D7-5815-6B693367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D57D-71D6-0FD5-001F-497382F7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1EF5-245C-59D7-8477-EDFD6CA8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17BF-CD1A-EF7B-5D43-54D67871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C0FB-FF4B-CC69-BA83-4D99380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0179-43F2-05BF-D171-4F96E2E0F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8DD4-A36C-93D0-6B27-39459754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64844-4502-2D69-A8FE-8D68C53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94C6-940B-740B-88B1-AC77EC3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CC22-135F-2797-53FB-4C1B221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2C7-7203-7ACA-EB78-B2C29ACD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919C-6995-35BA-B377-7881888E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1A99-4D68-2BEB-A273-A19BFD92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CD389-690D-A466-53DD-45EA742BC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C9DB-B8DB-6C99-BC22-C03A1059B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5233A-6AA9-EFA6-97F9-3D666C2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72532-9D02-DE66-EA7D-04B6E742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6CB2-8D12-3A6F-0317-6FA58F50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A98E-F6B5-47A3-E747-0F6294D1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B338A-9557-15BF-B297-3A5C90A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CC96-33C2-E281-2EFB-93ABAB8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2EBB-186D-54B6-5CA9-DA13B5A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50288-4D90-13DE-C4CF-205C02E5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E37A-C64E-AA18-BC8F-3E457AC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C373-A7D4-2DEB-06AD-04FE49F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33E-B011-2419-58F2-8DE64184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DB9C-DF61-8B97-AEE9-BD3E7656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38F85-AEA6-D20D-AADE-4D5EB0F3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06B7-FC3B-5683-CD9E-B9D93BCE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4AA9-E0A0-CAE2-B149-5DA8B547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54FD-FD31-F5A7-4AA9-957F221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0EB5-03BE-5BA1-A37F-E992A7AC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C338-32C0-4562-9CAF-C8D87A57F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81DD-034F-778C-C00B-623893DE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4413-61DF-F7AF-23B9-4130ECA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5E5C-6F98-DF1D-8A92-D6C63C8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8817-B853-DFB7-D8C0-F1BB2013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824F1-CC00-B58A-5C7E-DF1245F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C2F2-CFEB-B6BF-4E02-44E8E98A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0C5D-2C2C-991F-3CF1-6B6D2E044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81ED-3556-6A4C-BB5C-1A1BADB1BDB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3505-960A-3DAB-4E31-511D4003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83C5-EDCB-EBE6-F116-A6BB7B34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4C8B-7E5D-EC46-8758-EF0A9CDF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iscover/" TargetMode="External"/><Relationship Id="rId2" Type="http://schemas.openxmlformats.org/officeDocument/2006/relationships/hyperlink" Target="https://www.billboard.com/pro/how-much-music-added-spotify-streaming-services-dai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2BE61B-57B2-9828-9C10-1916428C7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r="-1" b="-1"/>
          <a:stretch/>
        </p:blipFill>
        <p:spPr>
          <a:xfrm>
            <a:off x="1892146" y="1474948"/>
            <a:ext cx="8407708" cy="5365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1B50B-BD0E-491C-81AD-EC3D6CEA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671"/>
            <a:ext cx="11926957" cy="121827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17488"/>
            <a:r>
              <a:rPr lang="en-US" sz="4400" b="1" dirty="0">
                <a:latin typeface="+mn-lt"/>
              </a:rPr>
              <a:t>PREDICTING SONG  POPULARITY USING 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AUDIO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6D010-B7FB-EDA0-D8A3-0B58DCAA3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340" y="5227983"/>
            <a:ext cx="3045594" cy="1612964"/>
          </a:xfrm>
        </p:spPr>
        <p:txBody>
          <a:bodyPr vert="horz" lIns="91440" tIns="45720" rIns="91440" bIns="45720" rtlCol="0">
            <a:noAutofit/>
          </a:bodyPr>
          <a:lstStyle/>
          <a:p>
            <a:pPr marL="11113" indent="49213" algn="l"/>
            <a:r>
              <a:rPr lang="en-US" sz="2800" b="1" dirty="0"/>
              <a:t>  Presented by :</a:t>
            </a:r>
          </a:p>
          <a:p>
            <a:pPr marL="285750" marR="0" lvl="0" indent="-228600" algn="l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Sayali Nagarkar</a:t>
            </a:r>
          </a:p>
          <a:p>
            <a:pPr marL="285750" marR="0" lvl="0" indent="-228600" algn="l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/>
              <a:t>Charu</a:t>
            </a:r>
            <a:r>
              <a:rPr lang="en-US" sz="2800" dirty="0"/>
              <a:t> </a:t>
            </a:r>
            <a:r>
              <a:rPr lang="en-US" sz="2800" dirty="0" err="1"/>
              <a:t>Cheeema</a:t>
            </a:r>
            <a:endParaRPr lang="en-US" sz="2800" dirty="0"/>
          </a:p>
          <a:p>
            <a:pPr algn="l"/>
            <a:r>
              <a:rPr lang="en-US" sz="2800" dirty="0"/>
              <a:t>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48B29-AAA2-95C7-68A6-8CF626F11828}"/>
              </a:ext>
            </a:extLst>
          </p:cNvPr>
          <p:cNvSpPr txBox="1"/>
          <p:nvPr/>
        </p:nvSpPr>
        <p:spPr>
          <a:xfrm>
            <a:off x="12582939" y="522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3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D15A-0E96-8759-9022-90DDD888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b="1" dirty="0"/>
              <a:t>Correlation of features throughout Years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E0E371-95BC-57EA-699B-EDD01496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633984"/>
            <a:ext cx="9601909" cy="6053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7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182A-FC43-ED3D-309D-4B616359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MODELLING &amp; 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B00-15EA-AD4A-70CC-0FE6D394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-apple-system"/>
              </a:rPr>
              <a:t>M</a:t>
            </a:r>
            <a:r>
              <a:rPr lang="en-US" sz="2600" b="0" i="0" dirty="0">
                <a:effectLst/>
                <a:latin typeface="-apple-system"/>
              </a:rPr>
              <a:t>odel used to predict </a:t>
            </a:r>
            <a:r>
              <a:rPr lang="en-US" sz="2600" dirty="0">
                <a:latin typeface="-apple-system"/>
              </a:rPr>
              <a:t>the accuracy of our </a:t>
            </a:r>
            <a:r>
              <a:rPr lang="en-US" sz="2600" b="0" i="0" dirty="0">
                <a:effectLst/>
                <a:latin typeface="-apple-system"/>
              </a:rPr>
              <a:t>processed data:</a:t>
            </a:r>
          </a:p>
          <a:p>
            <a:pPr marL="0" indent="0">
              <a:buNone/>
            </a:pPr>
            <a:r>
              <a:rPr lang="en-US" sz="2600" dirty="0">
                <a:latin typeface="-apple-system"/>
              </a:rPr>
              <a:t>   - KNN classifier </a:t>
            </a:r>
          </a:p>
          <a:p>
            <a:pPr marL="0" indent="0">
              <a:buNone/>
            </a:pPr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endParaRPr lang="en-US" sz="2600" dirty="0">
              <a:latin typeface="-apple-system"/>
            </a:endParaRPr>
          </a:p>
          <a:p>
            <a:pPr marL="0" indent="0">
              <a:buNone/>
            </a:pPr>
            <a:endParaRPr lang="en-US" sz="2600" dirty="0">
              <a:latin typeface="-apple-system"/>
            </a:endParaRPr>
          </a:p>
          <a:p>
            <a:pPr marL="0" indent="0">
              <a:buNone/>
            </a:pPr>
            <a:endParaRPr lang="en-US" sz="2000" dirty="0">
              <a:latin typeface="-apple-system"/>
            </a:endParaRPr>
          </a:p>
          <a:p>
            <a:r>
              <a:rPr lang="en-US" sz="2600" dirty="0">
                <a:latin typeface="-apple-system"/>
              </a:rPr>
              <a:t>KNN classifier performs better with accuracy score of 0.83 (83%) for predicting song popularity .</a:t>
            </a:r>
            <a:endParaRPr lang="en-US" sz="2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336995-0AFB-A957-DE51-FC4ADD53B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91837"/>
              </p:ext>
            </p:extLst>
          </p:nvPr>
        </p:nvGraphicFramePr>
        <p:xfrm>
          <a:off x="2337278" y="3595278"/>
          <a:ext cx="6406325" cy="1331703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3511296">
                  <a:extLst>
                    <a:ext uri="{9D8B030D-6E8A-4147-A177-3AD203B41FA5}">
                      <a16:colId xmlns:a16="http://schemas.microsoft.com/office/drawing/2014/main" val="2519817481"/>
                    </a:ext>
                  </a:extLst>
                </a:gridCol>
                <a:gridCol w="2895029">
                  <a:extLst>
                    <a:ext uri="{9D8B030D-6E8A-4147-A177-3AD203B41FA5}">
                      <a16:colId xmlns:a16="http://schemas.microsoft.com/office/drawing/2014/main" val="2053932023"/>
                    </a:ext>
                  </a:extLst>
                </a:gridCol>
              </a:tblGrid>
              <a:tr h="6693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98833"/>
                  </a:ext>
                </a:extLst>
              </a:tr>
              <a:tr h="66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34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AF70-E95E-D984-51E4-6C9E3544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 POTENTIAL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FD08-4792-5D85-A4E8-80DF2315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8731"/>
            <a:ext cx="10515600" cy="4351338"/>
          </a:xfrm>
        </p:spPr>
        <p:txBody>
          <a:bodyPr/>
          <a:lstStyle/>
          <a:p>
            <a:r>
              <a:rPr lang="en-US" dirty="0"/>
              <a:t>This predictive model can be used on its own to recommend new songs that users have little information about their popularity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model can help artist and audio technicians to learn and engineer their tracks to have audio features in popular songs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8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B38C-140A-BA96-7611-5C13A15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CE18-2C0B-818F-6396-F502D709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https://www.billboard.com/pro/how-much-music-added-spotify-streaming-services-daily/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developer.spotify.com</a:t>
            </a:r>
            <a:r>
              <a:rPr lang="en-US" dirty="0">
                <a:hlinkClick r:id="rId3"/>
              </a:rPr>
              <a:t>/discover/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7498-AA4F-3557-DDFD-1EFD8F9D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7"/>
            <a:ext cx="10515600" cy="117087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78AD-6D9F-DE6E-D3A3-559FE9AA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05" y="1567297"/>
            <a:ext cx="9710195" cy="4604641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Data Cleaning &amp; Data Wrangling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Modelling &amp; Conclusion</a:t>
            </a:r>
          </a:p>
          <a:p>
            <a:r>
              <a:rPr lang="en-IN" dirty="0"/>
              <a:t>Potential Applications</a:t>
            </a:r>
          </a:p>
          <a:p>
            <a:r>
              <a:rPr lang="en-IN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A581A-3E37-8697-13C1-09C1460F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15" y="1962287"/>
            <a:ext cx="3433585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FAA16-413D-4FF2-DD78-39624BC3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7873"/>
            <a:ext cx="10515600" cy="114857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72E-2A9C-434A-5DF9-BB095622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3" y="1529835"/>
            <a:ext cx="5648540" cy="4534465"/>
          </a:xfrm>
        </p:spPr>
        <p:txBody>
          <a:bodyPr>
            <a:normAutofit/>
          </a:bodyPr>
          <a:lstStyle/>
          <a:p>
            <a:r>
              <a:rPr lang="en-US" sz="2400" dirty="0"/>
              <a:t>Spotify is a digital music, podcast and video service that gives users access to millions of songs and other content from creators all over the world.</a:t>
            </a:r>
          </a:p>
          <a:p>
            <a:endParaRPr lang="en-US" sz="2400" dirty="0"/>
          </a:p>
          <a:p>
            <a:r>
              <a:rPr lang="en-US" sz="2400" dirty="0"/>
              <a:t>It carries a wealth of music catalog with thousands of new tracks added every day.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60,000 songs uploaded on Spotify daily in 2021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4CF9603-FB42-100A-C356-6452D898A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61" y="1795348"/>
            <a:ext cx="5061987" cy="36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D9022E5-FE16-4266-C3B3-90B6AB9D6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6377651" y="1899912"/>
            <a:ext cx="4997485" cy="347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A1B91-DD7B-2C8F-332C-57FF09E0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CD19-7325-EA44-D201-47C9F3F5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Task is to generate a prediction model so that listeners would get recommendations for potentially popular music on Spotify</a:t>
            </a:r>
          </a:p>
          <a:p>
            <a:pPr algn="just"/>
            <a:endParaRPr lang="en-US" sz="2400" dirty="0"/>
          </a:p>
          <a:p>
            <a:r>
              <a:rPr lang="en-US" sz="2400" dirty="0"/>
              <a:t>This model should predict the popularity of songs to refine the quality of recommendation system</a:t>
            </a:r>
          </a:p>
          <a:p>
            <a:r>
              <a:rPr lang="en-US" sz="2400" dirty="0"/>
              <a:t>This model will also help artist and music producers to better target their potential customers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A3AE-3F38-70BE-DD5E-A1E929E1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77E48-3618-4DDD-A3C5-BA261610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6" y="1325563"/>
            <a:ext cx="12002814" cy="5486400"/>
          </a:xfrm>
        </p:spPr>
        <p:txBody>
          <a:bodyPr>
            <a:noAutofit/>
          </a:bodyPr>
          <a:lstStyle/>
          <a:p>
            <a:r>
              <a:rPr lang="en-US" sz="2400" dirty="0"/>
              <a:t> US 1921 – 2020 dataset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The audio feature dataset for top charting songs from 1921 to 2020  consist of 20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which are categorized in four categories.</a:t>
            </a:r>
          </a:p>
          <a:p>
            <a:pPr marL="0" indent="0">
              <a:buNone/>
            </a:pPr>
            <a:r>
              <a:rPr lang="en-US" sz="2400" dirty="0"/>
              <a:t>     1. Mood: danceability, valence, energy, tempo</a:t>
            </a:r>
          </a:p>
          <a:p>
            <a:pPr marL="0" indent="0">
              <a:buNone/>
            </a:pPr>
            <a:r>
              <a:rPr lang="en-US" sz="2400" dirty="0"/>
              <a:t>     2. Properties: loudness, </a:t>
            </a:r>
            <a:r>
              <a:rPr lang="en-US" sz="2400" dirty="0" err="1"/>
              <a:t>speechiness</a:t>
            </a:r>
            <a:r>
              <a:rPr lang="en-US" sz="2400" dirty="0"/>
              <a:t>, </a:t>
            </a:r>
            <a:r>
              <a:rPr lang="en-US" sz="2400" dirty="0" err="1"/>
              <a:t>instrumentalness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3. Context: liveness, </a:t>
            </a:r>
            <a:r>
              <a:rPr lang="en-US" sz="2400" dirty="0" err="1"/>
              <a:t>acousticness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4. Others: remaining features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US 2021 dataset :</a:t>
            </a:r>
          </a:p>
          <a:p>
            <a:pPr marL="0" indent="0">
              <a:buNone/>
            </a:pPr>
            <a:r>
              <a:rPr lang="en-US" sz="2400" dirty="0"/>
              <a:t>    The dataset for top charting songs in 2021 has 13 features.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C69-7F78-4AE9-CE25-F2881C2E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423" y="-280334"/>
            <a:ext cx="6463553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SPOTIFY AUDIO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5283-2DBF-B3E0-3AD6-5086DBEF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3" y="699247"/>
            <a:ext cx="10820400" cy="6158753"/>
          </a:xfrm>
        </p:spPr>
        <p:txBody>
          <a:bodyPr>
            <a:noAutofit/>
          </a:bodyPr>
          <a:lstStyle/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Duration</a:t>
            </a:r>
            <a:r>
              <a:rPr lang="en-US" sz="2000" dirty="0"/>
              <a:t>: The duration of the track in milliseconds.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Danceability</a:t>
            </a:r>
            <a:r>
              <a:rPr lang="en-US" sz="2000" dirty="0"/>
              <a:t>: Describes how suitable a track is for dancing.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Energy</a:t>
            </a:r>
            <a:r>
              <a:rPr lang="en-US" sz="2000" dirty="0"/>
              <a:t>: Represents a perceptual measure of intensity and activity.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Loudness</a:t>
            </a:r>
            <a:r>
              <a:rPr lang="en-US" sz="2000" dirty="0"/>
              <a:t>: The overall loudness of a track in decibels (dB).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Mode</a:t>
            </a:r>
            <a:r>
              <a:rPr lang="en-US" sz="2000" dirty="0"/>
              <a:t>: Indicates the modality (major or minor) of a track, the type of scale from which its melodic content is derived.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Speechiness</a:t>
            </a:r>
            <a:r>
              <a:rPr lang="en-US" sz="2000" dirty="0"/>
              <a:t>: This detects the presence of spoken words in a track.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Acousticness</a:t>
            </a:r>
            <a:r>
              <a:rPr lang="en-US" sz="2000" dirty="0"/>
              <a:t>: A confidence measure from 0.0 to 1.0 of whether the track is acoustic.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 err="1"/>
              <a:t>Instrumentalness</a:t>
            </a:r>
            <a:r>
              <a:rPr lang="en-US" sz="2000" dirty="0"/>
              <a:t>: Predicts whether a track contains no vocals. “Ooh” and “aah” sounds are treated as instrumental in this context.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Liveness</a:t>
            </a:r>
            <a:r>
              <a:rPr lang="en-US" sz="2000" dirty="0"/>
              <a:t>: Detects the presence of an audience in the recording.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Valence</a:t>
            </a:r>
            <a:r>
              <a:rPr lang="en-US" sz="2000" dirty="0"/>
              <a:t>: Describes the musical positiveness conveyed by a track.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Tempo</a:t>
            </a:r>
            <a:r>
              <a:rPr lang="en-US" sz="2000" dirty="0"/>
              <a:t>: The overall estimated tempo of a track in beats per minute (BPM). </a:t>
            </a:r>
          </a:p>
          <a:p>
            <a:pPr marL="747713" indent="-519113">
              <a:lnSpc>
                <a:spcPct val="110000"/>
              </a:lnSpc>
            </a:pPr>
            <a:r>
              <a:rPr lang="en-US" sz="2000" u="sng" dirty="0"/>
              <a:t>Time signature</a:t>
            </a:r>
            <a:r>
              <a:rPr lang="en-US" sz="2000" dirty="0"/>
              <a:t>: An estimated overall time signature of a track. </a:t>
            </a:r>
          </a:p>
        </p:txBody>
      </p:sp>
    </p:spTree>
    <p:extLst>
      <p:ext uri="{BB962C8B-B14F-4D97-AF65-F5344CB8AC3E}">
        <p14:creationId xmlns:p14="http://schemas.microsoft.com/office/powerpoint/2010/main" val="26311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9A5-AC0B-12EC-E92E-01F996E7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CLEANING &amp;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AD1A-4CEC-2249-B90C-5C2EAB2E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US 1921-2020 dataset: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There were null values in the ‘name’ feature. This was dropped as </a:t>
            </a:r>
            <a:r>
              <a:rPr lang="en-US" sz="2400" dirty="0" err="1"/>
              <a:t>song_id</a:t>
            </a:r>
            <a:r>
              <a:rPr lang="en-US" sz="2400" dirty="0"/>
              <a:t> serves the purpose.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Column ‘release date’ was renamed to ‘year’.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For US 2021 dataset: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There was no audio data. So extracted ‘track-names’ and ‘artist-names’ features to use with Spotify API.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1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8C0-EC96-FA11-8320-FC7DD35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0AC-5439-E6D8-DAD8-A82FD2DF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  Keys :</a:t>
            </a:r>
          </a:p>
          <a:p>
            <a:pPr indent="0"/>
            <a:r>
              <a:rPr lang="en-US" dirty="0"/>
              <a:t>  </a:t>
            </a:r>
            <a:r>
              <a:rPr lang="en-US" sz="2400" dirty="0"/>
              <a:t>The most common keys in popular songs</a:t>
            </a:r>
          </a:p>
          <a:p>
            <a:pPr indent="0">
              <a:buNone/>
            </a:pPr>
            <a:r>
              <a:rPr lang="en-US" sz="2400" dirty="0"/>
              <a:t>     were C and G as seen in graph.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</a:t>
            </a:r>
            <a:r>
              <a:rPr lang="en-US" dirty="0"/>
              <a:t>Modes</a:t>
            </a:r>
            <a:r>
              <a:rPr lang="en-US" sz="2400" dirty="0"/>
              <a:t> :</a:t>
            </a:r>
          </a:p>
          <a:p>
            <a:pPr indent="0"/>
            <a:r>
              <a:rPr lang="en-US" sz="2400" dirty="0"/>
              <a:t>  More songs are in major mode </a:t>
            </a:r>
          </a:p>
          <a:p>
            <a:pPr indent="0">
              <a:buNone/>
            </a:pPr>
            <a:r>
              <a:rPr lang="en-US" sz="2400" dirty="0"/>
              <a:t>    as seen in graph.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8485-C861-EEFD-F24C-04BC5D4C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039360"/>
            <a:ext cx="5596128" cy="298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C9899-5CF4-E537-875F-10FE8F26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54" y="4023360"/>
            <a:ext cx="585444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796E4-F5D9-81B9-2D0E-5F77E8E49186}"/>
              </a:ext>
            </a:extLst>
          </p:cNvPr>
          <p:cNvSpPr txBox="1"/>
          <p:nvPr/>
        </p:nvSpPr>
        <p:spPr>
          <a:xfrm>
            <a:off x="6096000" y="648446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*Trends before 1922 are ignored as there is only 1 observation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4BC8E-47A3-37B9-363C-CCA2B35E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00" y="1355654"/>
            <a:ext cx="5908054" cy="4714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048EE-904D-AD0D-5CA2-85F5B3D0462B}"/>
              </a:ext>
            </a:extLst>
          </p:cNvPr>
          <p:cNvSpPr txBox="1"/>
          <p:nvPr/>
        </p:nvSpPr>
        <p:spPr>
          <a:xfrm>
            <a:off x="187946" y="356912"/>
            <a:ext cx="7423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3. </a:t>
            </a:r>
            <a:r>
              <a:rPr lang="en-US" sz="3200" b="0" i="0" u="none" strike="noStrike" dirty="0">
                <a:effectLst/>
                <a:latin typeface="Calibri" panose="020F0502020204030204" pitchFamily="34" charset="0"/>
              </a:rPr>
              <a:t>Individual feature Throughout Time</a:t>
            </a:r>
            <a:r>
              <a:rPr lang="en-US" sz="3200" b="0" i="0" u="none" strike="noStrike" baseline="30000" dirty="0">
                <a:effectLst/>
                <a:latin typeface="Calibri" panose="020F0502020204030204" pitchFamily="34" charset="0"/>
              </a:rPr>
              <a:t>*</a:t>
            </a:r>
            <a:endParaRPr lang="en-US" sz="3200" b="0" i="0" u="none" strike="noStrike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D18C388-1B5B-AEC1-4CAA-E9AE6288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24657"/>
              </p:ext>
            </p:extLst>
          </p:nvPr>
        </p:nvGraphicFramePr>
        <p:xfrm>
          <a:off x="187946" y="1537285"/>
          <a:ext cx="5908054" cy="134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478A459-C612-7529-2611-873703C6D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3275"/>
              </p:ext>
            </p:extLst>
          </p:nvPr>
        </p:nvGraphicFramePr>
        <p:xfrm>
          <a:off x="187946" y="1551108"/>
          <a:ext cx="5908054" cy="198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81836CD-AA46-8170-9A83-758AECEC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1008"/>
              </p:ext>
            </p:extLst>
          </p:nvPr>
        </p:nvGraphicFramePr>
        <p:xfrm>
          <a:off x="187946" y="1546292"/>
          <a:ext cx="5908054" cy="298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 afterwards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B21C8D5-D79B-9A37-598B-0B2168E11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90827"/>
              </p:ext>
            </p:extLst>
          </p:nvPr>
        </p:nvGraphicFramePr>
        <p:xfrm>
          <a:off x="200427" y="1528725"/>
          <a:ext cx="5908054" cy="369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 afterwards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FABC0CB-A648-DDD6-4758-03ACACFB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35592"/>
              </p:ext>
            </p:extLst>
          </p:nvPr>
        </p:nvGraphicFramePr>
        <p:xfrm>
          <a:off x="212908" y="1520034"/>
          <a:ext cx="5908054" cy="433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after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 afterwards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Liveliness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Consistently low from 1920-2020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42410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1C919A9-855A-44F1-5895-31DF6A6B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99214"/>
              </p:ext>
            </p:extLst>
          </p:nvPr>
        </p:nvGraphicFramePr>
        <p:xfrm>
          <a:off x="200427" y="1520034"/>
          <a:ext cx="5908054" cy="49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289">
                  <a:extLst>
                    <a:ext uri="{9D8B030D-6E8A-4147-A177-3AD203B41FA5}">
                      <a16:colId xmlns:a16="http://schemas.microsoft.com/office/drawing/2014/main" val="1306969048"/>
                    </a:ext>
                  </a:extLst>
                </a:gridCol>
                <a:gridCol w="3742765">
                  <a:extLst>
                    <a:ext uri="{9D8B030D-6E8A-4147-A177-3AD203B41FA5}">
                      <a16:colId xmlns:a16="http://schemas.microsoft.com/office/drawing/2014/main" val="2812493606"/>
                    </a:ext>
                  </a:extLst>
                </a:gridCol>
              </a:tblGrid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8302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009A00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High from 1920-1950 but trends downward later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98007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Steady Increase from 1960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198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Downward trend until 1950,</a:t>
                      </a:r>
                    </a:p>
                    <a:p>
                      <a:pPr algn="ctr"/>
                      <a:r>
                        <a:rPr lang="en-US" sz="2000" dirty="0"/>
                        <a:t>then increase until 1980, then a slow decline afterwards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02301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until 1950 and then upward trend until 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5409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Liveliness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Consistently low from 1920-2020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42410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Instrumentalness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Constant decreases from 1950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7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8980</TotalTime>
  <Words>851</Words>
  <Application>Microsoft Macintosh PowerPoint</Application>
  <PresentationFormat>Widescreen</PresentationFormat>
  <Paragraphs>163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1_Office Theme</vt:lpstr>
      <vt:lpstr>PREDICTING SONG  POPULARITY USING  AUDIO FEATURES</vt:lpstr>
      <vt:lpstr>OUTLINE</vt:lpstr>
      <vt:lpstr>INTRODUCTION</vt:lpstr>
      <vt:lpstr>PROBLEM STATEMENT</vt:lpstr>
      <vt:lpstr>DATASETS</vt:lpstr>
      <vt:lpstr>SPOTIFY AUDIO FEATURES</vt:lpstr>
      <vt:lpstr>DATA CLEANING &amp; DATA WRANGLING</vt:lpstr>
      <vt:lpstr>EXPLORATORY DATA ANALYSIS</vt:lpstr>
      <vt:lpstr>PowerPoint Presentation</vt:lpstr>
      <vt:lpstr>PowerPoint Presentation</vt:lpstr>
      <vt:lpstr>MODELLING &amp; CONCLUSION</vt:lpstr>
      <vt:lpstr>                   POTENTIAL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 SPYING</dc:title>
  <dc:creator>sukruth0402@gmail.com</dc:creator>
  <cp:lastModifiedBy>Sayali Sanjay Nagarkar</cp:lastModifiedBy>
  <cp:revision>200</cp:revision>
  <dcterms:created xsi:type="dcterms:W3CDTF">2022-12-01T00:51:48Z</dcterms:created>
  <dcterms:modified xsi:type="dcterms:W3CDTF">2023-04-25T00:17:00Z</dcterms:modified>
</cp:coreProperties>
</file>