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60220"/>
            <a:ext cx="9144000" cy="2578100"/>
          </a:xfrm>
        </p:spPr>
        <p:txBody>
          <a:bodyPr/>
          <a:lstStyle/>
          <a:p>
            <a:r>
              <a:rPr lang="en-US" b="1" dirty="0"/>
              <a:t>Boosting Algorithm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460"/>
          </a:xfrm>
        </p:spPr>
        <p:txBody>
          <a:bodyPr/>
          <a:p>
            <a:r>
              <a:rPr lang="en-US" altLang="en-US" b="1"/>
              <a:t>AdaBoost Algorithm (Adaptive Boosting)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7810"/>
            <a:ext cx="10515600" cy="4932045"/>
          </a:xfrm>
        </p:spPr>
        <p:txBody>
          <a:bodyPr>
            <a:noAutofit/>
          </a:bodyPr>
          <a:p>
            <a:r>
              <a:rPr lang="en-US" altLang="en-US"/>
              <a:t>AdaBoost is an ensemble method like Decision Trees and Random Forests.</a:t>
            </a:r>
            <a:endParaRPr lang="en-US" altLang="en-US"/>
          </a:p>
          <a:p>
            <a:r>
              <a:rPr lang="en-US" altLang="en-US"/>
              <a:t>It transforms weak learners into a strong learner for the dataset.</a:t>
            </a:r>
            <a:endParaRPr lang="en-US" altLang="en-US"/>
          </a:p>
          <a:p>
            <a:r>
              <a:rPr lang="en-US" altLang="en-US"/>
              <a:t>Uses decision stumps (one root node with two leaf nodes) as weak learners.</a:t>
            </a:r>
            <a:endParaRPr lang="en-US" altLang="en-US"/>
          </a:p>
          <a:p>
            <a:r>
              <a:rPr lang="en-US" altLang="en-US"/>
              <a:t>Misclassified samples from one stump are transferred to the next stump.</a:t>
            </a:r>
            <a:endParaRPr lang="en-US" altLang="en-US"/>
          </a:p>
          <a:p>
            <a:r>
              <a:rPr lang="en-US" altLang="en-US"/>
              <a:t>The next stump assigns more weight to misclassified samples and focuses on them.</a:t>
            </a:r>
            <a:endParaRPr lang="en-US" altLang="en-US"/>
          </a:p>
          <a:p>
            <a:r>
              <a:rPr lang="en-US" altLang="en-US"/>
              <a:t>This process continues until the samples are classified correctly (or maximum iterations reached).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Ada boosting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86280" y="1167765"/>
            <a:ext cx="8187690" cy="47123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Gradient Boosting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US"/>
              <a:t>Gradient Boosting is an ensemble method like AdaBoost, Decision Trees, and Random Forests.</a:t>
            </a:r>
            <a:endParaRPr lang="en-US" altLang="en-US"/>
          </a:p>
          <a:p>
            <a:r>
              <a:rPr lang="en-US" altLang="en-US"/>
              <a:t>It builds decision trees sequentially, where each tree corrects the errors of the previous one.</a:t>
            </a:r>
            <a:endParaRPr lang="en-US" altLang="en-US"/>
          </a:p>
          <a:p>
            <a:r>
              <a:rPr lang="en-US" altLang="en-US"/>
              <a:t>Starts with an initial prediction (like the mean of target values).</a:t>
            </a:r>
            <a:endParaRPr lang="en-US" altLang="en-US"/>
          </a:p>
          <a:p>
            <a:r>
              <a:rPr lang="en-US" altLang="en-US"/>
              <a:t>Calculates the residuals (errors) between predicted and actual values.</a:t>
            </a:r>
            <a:endParaRPr lang="en-US" altLang="en-US"/>
          </a:p>
          <a:p>
            <a:r>
              <a:rPr lang="en-US" altLang="en-US">
                <a:sym typeface="+mn-ea"/>
              </a:rPr>
              <a:t>A new tree is trained on these residuals to minimize the error.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Content Placeholder 6" descr="Gradien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89825" y="1119505"/>
            <a:ext cx="3966210" cy="2997835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40105" y="508000"/>
            <a:ext cx="6242050" cy="5600065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>
                <a:sym typeface="+mn-ea"/>
              </a:rPr>
              <a:t>Each tree’s contribution is scaled by a learning rate(Learning Rate is a key hyperparameter that controls how fast a model learns during training. It sets the step size taken to minimize the loss function, determining how much the model’s weights are updated in response to errors.) to prevent overfitting.</a:t>
            </a:r>
            <a:endParaRPr lang="en-US" alt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800">
                <a:sym typeface="+mn-ea"/>
              </a:rPr>
              <a:t>The process continues until the error is minimized or the maximum number of trees is reached.</a:t>
            </a:r>
            <a:endParaRPr lang="en-US" sz="2800"/>
          </a:p>
        </p:txBody>
      </p:sp>
      <p:sp>
        <p:nvSpPr>
          <p:cNvPr id="8" name="Text Box 7"/>
          <p:cNvSpPr txBox="1"/>
          <p:nvPr/>
        </p:nvSpPr>
        <p:spPr>
          <a:xfrm>
            <a:off x="7392035" y="481457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 i="1"/>
              <a:t>This graph shows how gradient descent updates model weights step by step, using the slope (gradient) of the cost curve, until it finds the minimum error.</a:t>
            </a:r>
            <a:endParaRPr lang="en-US" altLang="en-US" b="1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/>
              <a:t>XGBoost (Extreme Gradient Boosting)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en-US" sz="2700"/>
              <a:t>XGBoost is an optimized version of Gradient Boosting with additional features for speed, accuracy, and regularization.</a:t>
            </a:r>
            <a:endParaRPr lang="en-US" altLang="en-US" sz="2700"/>
          </a:p>
          <a:p>
            <a:r>
              <a:rPr lang="en-US" altLang="en-US" sz="2700"/>
              <a:t>XGBoost is optimized for speed and can efficiently handle large datasets, even in distributed computing environments. It utilizes parallel processing to accelerate training times.</a:t>
            </a:r>
            <a:endParaRPr lang="en-US" altLang="en-US" sz="2700"/>
          </a:p>
          <a:p>
            <a:r>
              <a:rPr lang="en-US" altLang="en-US" sz="2700"/>
              <a:t>XGBoost incorporates L1 and L2 regularization techniques (Lasso and Ridge) to prevent overfitting and improve the generalization capability of the models.</a:t>
            </a:r>
            <a:endParaRPr lang="en-US" altLang="en-US" sz="2700"/>
          </a:p>
          <a:p>
            <a:r>
              <a:rPr lang="en-US" altLang="en-US" sz="2700"/>
              <a:t>XGBoost has a built-in mechanism to handle missing data automatically, eliminating the need for explicit imputation in many cases.</a:t>
            </a:r>
            <a:endParaRPr lang="en-US" altLang="en-US" sz="2700"/>
          </a:p>
          <a:p>
            <a:pPr marL="0" indent="0"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8860"/>
          </a:xfrm>
        </p:spPr>
        <p:txBody>
          <a:bodyPr/>
          <a:p>
            <a:r>
              <a:rPr lang="en-US" altLang="en-US" b="1"/>
              <a:t>LightGBM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985"/>
            <a:ext cx="11120755" cy="5027930"/>
          </a:xfrm>
        </p:spPr>
        <p:txBody>
          <a:bodyPr>
            <a:noAutofit/>
          </a:bodyPr>
          <a:p>
            <a:r>
              <a:rPr lang="en-US" altLang="en-US"/>
              <a:t>LightGBM is a gradient boosting framework developed by Microsoft, optimized for speed and efficiency, especially with large datasets.</a:t>
            </a:r>
            <a:endParaRPr lang="en-US" altLang="en-US"/>
          </a:p>
          <a:p>
            <a:r>
              <a:rPr lang="en-US" altLang="en-US"/>
              <a:t>Unlike XGBoost’s level-wise tree growth, LightGBM uses a leaf-wise growth strategy, always splitting the leaf with the maximum loss reduction.</a:t>
            </a:r>
            <a:endParaRPr lang="en-US" altLang="en-US"/>
          </a:p>
          <a:p>
            <a:r>
              <a:rPr lang="en-US" altLang="en-US"/>
              <a:t>It applies a histogram-based binning technique, where continuous features are grouped into discrete bins, reducing memory usage and speeding up training.</a:t>
            </a:r>
            <a:endParaRPr lang="en-US" altLang="en-US"/>
          </a:p>
          <a:p>
            <a:r>
              <a:rPr lang="en-US" altLang="en-US"/>
              <a:t>LightGBM is typically faster than XGBoost, especially when working with very large datasets containing millions of rows and high-dimensional features.</a:t>
            </a:r>
            <a:endParaRPr lang="en-US" altLang="en-US"/>
          </a:p>
          <a:p>
            <a:r>
              <a:rPr lang="en-US" altLang="en-US"/>
              <a:t>It supports parallel and GPU learning, making it scalable to big data applications.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lihg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54250" y="1586230"/>
            <a:ext cx="7171690" cy="35071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2754</Words>
  <Application>WPS Presentation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 Algorithm</dc:title>
  <dc:creator/>
  <cp:lastModifiedBy>Sai</cp:lastModifiedBy>
  <cp:revision>1</cp:revision>
  <dcterms:created xsi:type="dcterms:W3CDTF">2025-08-21T09:27:38Z</dcterms:created>
  <dcterms:modified xsi:type="dcterms:W3CDTF">2025-08-21T09:27:38Z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3E8356A124FB4F7DB9972BC90DC519C9_11</vt:lpwstr>
  </property>
  <property fmtid="{D5CDD505-2E9C-101B-9397-08002B2CF9AE}" pid="3" name="KSOProductBuildVer">
    <vt:lpwstr>1033-12.2.0.21931</vt:lpwstr>
  </property>
</Properties>
</file>