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288cb3-cd8d-4c3a-885a-f081bffbbc64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CAR DHEKO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 sz="3600"/>
              <a:t>Used Car Price Prediction</a:t>
            </a:r>
            <a:endParaRPr lang="en-US" altLang="en-US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3505" y="1672590"/>
            <a:ext cx="6172200" cy="326263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In registration column take only the year of the car registered.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Remove the columns where it is already exist in the dataset.</a:t>
            </a:r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Categorial Encoding:</a:t>
            </a:r>
            <a:endParaRPr lang="en-US" b="1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3505" y="826135"/>
            <a:ext cx="6172200" cy="535495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Encoded the Categorial variables.</a:t>
            </a:r>
            <a:endParaRPr lang="en-US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Label Encoding</a:t>
            </a:r>
            <a:endParaRPr lang="en-US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One Hot encoding</a:t>
            </a: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626745"/>
          </a:xfrm>
        </p:spPr>
        <p:txBody>
          <a:bodyPr/>
          <a:p>
            <a:r>
              <a:rPr lang="en-US" b="1"/>
              <a:t>Visualization:</a:t>
            </a:r>
            <a:endParaRPr lang="en-US" b="1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3505" y="1083945"/>
            <a:ext cx="6172200" cy="46799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1083310"/>
            <a:ext cx="3931920" cy="5279390"/>
          </a:xfrm>
        </p:spPr>
        <p:txBody>
          <a:bodyPr>
            <a:normAutofit lnSpcReduction="20000"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Finds how strongly each feature correlates with the target variable 'price'.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Sorts in descending order to see the most important features first.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Defines a correlation threshold of 0.8 (can be adjusted).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Loops through the correlation matrix: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If two features are highly correlated (above 0.8), one is removed to avoid redundancy.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Stores the redundant feature names in correlated_features.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Creates a filtered list of numeric columns after dropping correlated ones.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Only keeps features that contribute unique information.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Creates a refined DataFrame with only important, non-redundant numeric features.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This improves model efficiency by removing unnecessary variables.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596265"/>
          </a:xfrm>
        </p:spPr>
        <p:txBody>
          <a:bodyPr/>
          <a:p>
            <a:r>
              <a:rPr lang="en-US" b="1"/>
              <a:t>Feature Selection</a:t>
            </a:r>
            <a:endParaRPr lang="en-US" b="1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3505" y="800100"/>
            <a:ext cx="6172200" cy="468884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1052830"/>
            <a:ext cx="3931920" cy="4816475"/>
          </a:xfrm>
        </p:spPr>
        <p:txBody>
          <a:bodyPr>
            <a:normAutofit lnSpcReduction="10000"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Creates a list of all numeric columns except the target variable ('price').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X → Feature matrix (all numeric columns except 'price').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y → Target variable (price prediction).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Trains a Random Forest Regressor on the dataset.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Random Forest is useful for: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Handling non-linear relationships.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Measuring feature importance.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Handling large datasets efficiently.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Extracts feature importance values from the trained model.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Higher values mean the feature has a stronger impact on 'price'.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Filters the original dataset to retain only the top 25 features.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690880"/>
          </a:xfrm>
        </p:spPr>
        <p:txBody>
          <a:bodyPr/>
          <a:p>
            <a:r>
              <a:rPr lang="en-US" b="1"/>
              <a:t>New Feature:</a:t>
            </a:r>
            <a:endParaRPr lang="en-US" b="1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3505" y="1148080"/>
            <a:ext cx="6172200" cy="394589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1436370"/>
            <a:ext cx="3931920" cy="4432935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Retrieves the current year dynamically using datetime.now().year.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Ensures that the calculation remains up to date each year.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Subtracts the car’s registration year from the current year to compute the car's age.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The 'car_age' column helps in price prediction, as older cars generally have lower resale values.</a:t>
            </a:r>
            <a:endParaRPr lang="en-US" altLang="en-US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929005"/>
          </a:xfrm>
        </p:spPr>
        <p:txBody>
          <a:bodyPr/>
          <a:p>
            <a:r>
              <a:rPr lang="en-US" b="1"/>
              <a:t>Data Splitting:</a:t>
            </a:r>
            <a:endParaRPr lang="en-US" b="1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3505" y="1386205"/>
            <a:ext cx="6172200" cy="340550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1786255"/>
            <a:ext cx="3931920" cy="4083050"/>
          </a:xfrm>
        </p:spPr>
        <p:txBody>
          <a:bodyPr>
            <a:normAutofit lnSpcReduction="20000"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splits the dataset into training and testing sets, which is essential for building and evaluating a machine learning model for car price prediction.</a:t>
            </a: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train_test_split: Splits the dataset into training and testing sets.</a:t>
            </a: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test_size=0.2: Allocates 80% for training and 20% for testing.</a:t>
            </a: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random_state=42: Ensures reproducibility (same split each time the code runs).</a:t>
            </a:r>
            <a:endParaRPr lang="en-US" alt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626745"/>
          </a:xfrm>
        </p:spPr>
        <p:txBody>
          <a:bodyPr/>
          <a:p>
            <a:r>
              <a:rPr lang="en-US"/>
              <a:t>Model Training: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3505" y="1083310"/>
            <a:ext cx="6172200" cy="468122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1276350"/>
            <a:ext cx="3931920" cy="4592955"/>
          </a:xfrm>
        </p:spPr>
        <p:txBody>
          <a:bodyPr>
            <a:no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/>
              <a:t>A dictionary of different regression models for training.</a:t>
            </a:r>
            <a:endParaRPr lang="en-US" altLang="en-US" sz="1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/>
              <a:t>Includes:</a:t>
            </a:r>
            <a:endParaRPr lang="en-US" altLang="en-US" sz="1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/>
              <a:t>Linear Regression: A simple regression model.</a:t>
            </a:r>
            <a:endParaRPr lang="en-US" altLang="en-US" sz="1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/>
              <a:t>Decision Tree: A tree-based regression model.</a:t>
            </a:r>
            <a:endParaRPr lang="en-US" altLang="en-US" sz="1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/>
              <a:t>Random Forest: An ensemble method combining multiple trees.</a:t>
            </a:r>
            <a:endParaRPr lang="en-US" altLang="en-US" sz="1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/>
              <a:t>Lasso Regression: A linear model with L1 regularization.</a:t>
            </a:r>
            <a:endParaRPr lang="en-US" altLang="en-US" sz="1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/>
              <a:t>Gradient Boosting: A boosting algorithm improving weak learners.</a:t>
            </a:r>
            <a:endParaRPr lang="en-US" altLang="en-US" sz="1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/>
              <a:t>XGBoost: An optimized boosting algorithm.</a:t>
            </a:r>
            <a:endParaRPr lang="en-US" alt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904240" y="1083945"/>
            <a:ext cx="10188575" cy="52292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Splits data into 5 folds for training and validation.</a:t>
            </a:r>
            <a:endParaRPr lang="en-US" altLang="en-US" sz="2000"/>
          </a:p>
          <a:p>
            <a:pPr indent="0">
              <a:buFont typeface="Arial" panose="020B0604020202020204" pitchFamily="34" charset="0"/>
              <a:buNone/>
            </a:pP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shuffle=True: Ensures data is randomly shuffled before splitting.</a:t>
            </a: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random_state=42: Ensures consistency in splits.</a:t>
            </a:r>
            <a:endParaRPr lang="en-US" altLang="en-US" sz="2000"/>
          </a:p>
          <a:p>
            <a:pPr indent="0">
              <a:buFont typeface="Arial" panose="020B0604020202020204" pitchFamily="34" charset="0"/>
              <a:buNone/>
            </a:pP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Iterates over each model and trains using 5-fold cross-validation.</a:t>
            </a: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Mean Absolute Error (MAE) is used as the evaluation metric.</a:t>
            </a: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cross_val_score returns negative MAE (because scikit-learn minimizes loss), so we negate it to get the actual MAE.</a:t>
            </a: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660400"/>
          </a:xfrm>
        </p:spPr>
        <p:txBody>
          <a:bodyPr>
            <a:normAutofit fontScale="90000"/>
          </a:bodyPr>
          <a:p>
            <a:r>
              <a:rPr lang="en-US" b="1"/>
              <a:t>Hyperparameter Tuning:</a:t>
            </a:r>
            <a:endParaRPr lang="en-US" b="1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3505" y="1412240"/>
            <a:ext cx="6172200" cy="40227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1118235"/>
            <a:ext cx="4342765" cy="4751070"/>
          </a:xfrm>
        </p:spPr>
        <p:txBody>
          <a:bodyPr>
            <a:normAutofit lnSpcReduction="10000"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Each model is optimized using GridSearchCV, which systematically tests multiple hyperparameter combinations to find the best configuration.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n_estimators: Number of trees in the forest.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max_depth: Maximum depth of the trees.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min_samples_split: Minimum number of samples required to split a node.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learning_rate: Step size shrinkage for updating weights.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n_estimators: Number of boosting stages.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max_depth: Maximum depth of the trees.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subsample: Fraction of samples used for training.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colsample_bytree: Fraction of features used per tree.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3505" y="1568450"/>
            <a:ext cx="6172200" cy="371094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MAE (Mean Absolute Error): Measures absolute differences between predictions and actual values.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MSE (Mean Squared Error): Penalizes large errors more.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R² Score: Measures how well the model explains variance in the data (closer to 1 is better).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Objective: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The goal of this project is to develop an accurate and user-friendly car price prediction model for CarDekho using historical data on used car prices. </a:t>
            </a:r>
            <a:endParaRPr lang="en-US" altLang="en-US"/>
          </a:p>
          <a:p>
            <a:r>
              <a:rPr lang="en-US" altLang="en-US"/>
              <a:t>The model will be integrated into a Streamlit-based web application to provide real-time price estimates based on user-inputted car features. </a:t>
            </a:r>
            <a:endParaRPr lang="en-US" altLang="en-US"/>
          </a:p>
          <a:p>
            <a:r>
              <a:rPr lang="en-US" altLang="en-US"/>
              <a:t>This tool will enhance customer experience and streamline the pricing process for sales representatives.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452120"/>
          </a:xfrm>
        </p:spPr>
        <p:txBody>
          <a:bodyPr>
            <a:normAutofit fontScale="90000"/>
          </a:bodyPr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5365" y="1818640"/>
            <a:ext cx="3869055" cy="32099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1195705"/>
            <a:ext cx="3931920" cy="4928870"/>
          </a:xfrm>
        </p:spPr>
        <p:txBody>
          <a:bodyPr>
            <a:norm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XGBoost performed the best overall with:</a:t>
            </a:r>
            <a:endParaRPr lang="en-US" alt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Lowest MSE (22,964.93) → Most accurate predictions</a:t>
            </a:r>
            <a:endParaRPr lang="en-US" alt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Highest R² (0.9030) → Explains 90.3% of variance in the data</a:t>
            </a:r>
            <a:endParaRPr lang="en-US" alt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Low MAE (78.99) → Minimal average prediction error.</a:t>
            </a:r>
            <a:endParaRPr lang="en-US" alt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 Random Forest was a close second, slightly behind XGBoost.</a:t>
            </a:r>
            <a:endParaRPr lang="en-US" alt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Gradient Boosting had similar performance but lagged behind both XGBoost and Random Forest.</a:t>
            </a:r>
            <a:endParaRPr lang="en-US" alt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❌ Decision Tree performed the worst:</a:t>
            </a:r>
            <a:endParaRPr lang="en-US" alt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Highest MAE (111.44) → Largest average prediction error.</a:t>
            </a:r>
            <a:endParaRPr lang="en-US" alt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Lowest R² (0.8376) → Explains only 83.76% of variance.</a:t>
            </a: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530225"/>
          </a:xfrm>
        </p:spPr>
        <p:txBody>
          <a:bodyPr>
            <a:normAutofit fontScale="90000"/>
          </a:bodyPr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54650" y="987425"/>
            <a:ext cx="5628640" cy="48736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1164590"/>
            <a:ext cx="3931920" cy="4704715"/>
          </a:xfrm>
        </p:spPr>
        <p:txBody>
          <a:bodyPr>
            <a:no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The price appears highest around 15-18 km/l mileage.</a:t>
            </a:r>
            <a:endParaRPr lang="en-US" alt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Prices decrease for both very low (below 12 km/l) and very high (above 22 km/l) mileage.</a:t>
            </a:r>
            <a:endParaRPr lang="en-US" alt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There are outliers—some cars with extremely high prices compared to others with similar mileage.</a:t>
            </a:r>
            <a:endParaRPr lang="en-US" alt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Higher mileage typically suggests better fuel efficiency, but extremely high mileage might indicate older or overused cars, reducing price</a:t>
            </a:r>
            <a:endParaRPr lang="en-US" alt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Luxury cars often have lower mileage but higher prices, explaining the high-price outliers at low mileage.</a:t>
            </a:r>
            <a:endParaRPr lang="en-US" alt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Mid-range mileage (15-18 km/l) might belong to well-maintained, fuel-efficient cars, which fetch better prices.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530225"/>
          </a:xfrm>
        </p:spPr>
        <p:txBody>
          <a:bodyPr>
            <a:normAutofit fontScale="90000"/>
          </a:bodyPr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27980" y="987425"/>
            <a:ext cx="5682615" cy="48736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1116330"/>
            <a:ext cx="3931920" cy="4752975"/>
          </a:xfrm>
        </p:spPr>
        <p:txBody>
          <a:bodyPr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Newer model years tend to have higher prices, showing a clear upward trend.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Cars from older model years (2002-2012) have significantly lower prices.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There are a few outliers, where some older cars have high prices, possibly luxury or vintage models.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The price variance increases for newer models (more spread), suggesting premium features, brand value, or demand differences.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Depreciation effect: Older cars lose value over time.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High variation in newer cars: Some models hold their value better than others.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Luxury models: Some old models still maintain high prices (possible classic or premium cars).</a:t>
            </a: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530225"/>
          </a:xfrm>
        </p:spPr>
        <p:txBody>
          <a:bodyPr>
            <a:normAutofit fontScale="90000"/>
          </a:bodyPr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35905" y="987425"/>
            <a:ext cx="5866130" cy="48736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1180465"/>
            <a:ext cx="3931920" cy="5008245"/>
          </a:xfrm>
        </p:spPr>
        <p:txBody>
          <a:bodyPr>
            <a:norm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The distribution is right-skewed (positively skewed).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Most car prices are below 1000.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There are a few high-priced cars (outliers), extending beyond 6000.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The majority of cars are priced between 0 and 1000, with the highest frequency around 500-700.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Used car market trend: Most cars in the dataset are low to mid-priced.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Presence of luxury cars: A few cars are priced much higher, possibly luxury models or brand-new vehicles.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Skewness impact: If you’re using regression models, you might need to apply a log transformation on the price variable to normalize the distribution.</a:t>
            </a: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STREAMLIT APPLICATION:</a:t>
            </a:r>
            <a:endParaRPr lang="en-US" b="1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3505" y="1222375"/>
            <a:ext cx="6172200" cy="440245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Load the model.</a:t>
            </a:r>
            <a:endParaRPr 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Load the encoding pickle.</a:t>
            </a:r>
            <a:endParaRPr 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Predict the price of the used car.</a:t>
            </a:r>
            <a:endParaRPr 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 Business Problem: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Buying or selling a used car can be challenging due to inconsistent pricing and a lack of market insights. An accurate car price prediction model will provide users with a fair market estimate, improving customer satisfaction and helping sales representatives make data-driven decisions.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Key Stakeholders:</a:t>
            </a:r>
            <a:endParaRPr lang="en-US" altLang="en-US"/>
          </a:p>
          <a:p>
            <a:pPr lvl="1"/>
            <a:r>
              <a:rPr lang="en-US" altLang="en-US"/>
              <a:t>Customers – To get fair price estimates for buying/selling cars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739775"/>
          </a:xfrm>
        </p:spPr>
        <p:txBody>
          <a:bodyPr/>
          <a:p>
            <a:r>
              <a:rPr lang="en-US"/>
              <a:t>Data Preprocessing: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92370" y="641985"/>
            <a:ext cx="6363335" cy="556514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40105" y="1356360"/>
            <a:ext cx="3931920" cy="4850765"/>
          </a:xfrm>
        </p:spPr>
        <p:txBody>
          <a:bodyPr>
            <a:normAutofit fontScale="90000"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sym typeface="+mn-ea"/>
              </a:rPr>
              <a:t>That's a solid extraction pipeline! Since you've processed the data from six cities, you can now concatenate them into a single dataset for model training. After merging, you might want to:</a:t>
            </a: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This script processes car-related data stored in an Excel file, specifically handling JSON-like columns by normalizing and restructuring them into a cleaner tabular format. The final processed data is saved as a new Excel file.</a:t>
            </a: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The columns (new_car_detail, new_car_overview, new_car_feature, new_car_specs) contain JSON-like string data.</a:t>
            </a: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770890"/>
          </a:xfrm>
        </p:spPr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3505" y="457835"/>
            <a:ext cx="6172200" cy="560578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1483360"/>
            <a:ext cx="3931920" cy="4385945"/>
          </a:xfrm>
        </p:spPr>
        <p:txBody>
          <a:bodyPr>
            <a:normAutofit lnSpcReduction="20000"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sym typeface="+mn-ea"/>
              </a:rPr>
              <a:t>eval() converts these string representations into Python dictionaries.</a:t>
            </a: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Extracts all key-value pairs except 'trendingText'.</a:t>
            </a: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'trendingText' is extracted separately to preserve it in the final dataset.</a:t>
            </a: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Extracts top overview details from new_car_overview.</a:t>
            </a: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For each column:</a:t>
            </a: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Extracts keys (feature names).</a:t>
            </a: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Extracts values (feature values).</a:t>
            </a: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Creates new columns with meaningful names.</a:t>
            </a:r>
            <a:endParaRPr lang="en-US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420370"/>
          </a:xfrm>
        </p:spPr>
        <p:txBody>
          <a:bodyPr>
            <a:normAutofit fontScale="90000"/>
          </a:bodyPr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3505" y="456565"/>
            <a:ext cx="6172200" cy="582041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1083945"/>
            <a:ext cx="4342765" cy="5343525"/>
          </a:xfrm>
        </p:spPr>
        <p:txBody>
          <a:bodyPr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Removes the original dictionary-format columns after expansion.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Extracts: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Feature count from the top section.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Number of items per section from data.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Creates a new DataFrame new_car_feature_df to store these values.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Collects all unique keys from: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top section.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list section inside data.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Extracts values row by row based on previously identified keys.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Removes original JSON-like columns from the dataset.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Merges the processed data into df_final.</a:t>
            </a:r>
            <a:endParaRPr lang="en-US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Data Processing:</a:t>
            </a:r>
            <a:endParaRPr lang="en-US" b="1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3505" y="1320165"/>
            <a:ext cx="6172200" cy="361696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Read csv files for the 6 cities.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Concat the dataset into a single dataset to process it.</a:t>
            </a: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154430"/>
          </a:xfrm>
        </p:spPr>
        <p:txBody>
          <a:bodyPr/>
          <a:p>
            <a:r>
              <a:rPr lang="en-US" b="1"/>
              <a:t>Handle Missing Values:</a:t>
            </a:r>
            <a:endParaRPr lang="en-US" b="1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72025" y="1611630"/>
            <a:ext cx="2733675" cy="23336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1786255"/>
            <a:ext cx="3931920" cy="4083050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Find the missing values in the each column.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Get the value count of each missing value column and replace with the most frequent values.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495" y="1095375"/>
            <a:ext cx="4067175" cy="4448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3505" y="457835"/>
            <a:ext cx="6172200" cy="41052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In km column remove the comma.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In Price Column Removes commas (',') → Ensures numbers are properly formatted.</a:t>
            </a: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Removes 'Crore' and 'Lakh' → Standardizes price values.</a:t>
            </a: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Convert Crores into Lakhs.</a:t>
            </a:r>
            <a:endParaRPr lang="en-US" altLang="en-US" sz="20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345" y="4563110"/>
            <a:ext cx="5728335" cy="1809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8665</Words>
  <Application>WPS Presentation</Application>
  <PresentationFormat>Widescreen</PresentationFormat>
  <Paragraphs>195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CAR DHEKO</vt:lpstr>
      <vt:lpstr>Objective:</vt:lpstr>
      <vt:lpstr> Business Problem:</vt:lpstr>
      <vt:lpstr>Data Preprocessing: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DHEKO</dc:title>
  <dc:creator>babuk</dc:creator>
  <cp:lastModifiedBy>Sai</cp:lastModifiedBy>
  <cp:revision>7</cp:revision>
  <dcterms:created xsi:type="dcterms:W3CDTF">2025-03-15T17:16:00Z</dcterms:created>
  <dcterms:modified xsi:type="dcterms:W3CDTF">2025-03-22T11:39:30Z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F71F6BB981EE49CA92228145A25593D1_11</vt:lpwstr>
  </property>
  <property fmtid="{D5CDD505-2E9C-101B-9397-08002B2CF9AE}" pid="3" name="KSOProductBuildVer">
    <vt:lpwstr>1033-12.2.0.20326</vt:lpwstr>
  </property>
</Properties>
</file>