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4" r:id="rId9"/>
    <p:sldId id="265" r:id="rId10"/>
    <p:sldId id="266" r:id="rId11"/>
    <p:sldId id="262" r:id="rId12"/>
    <p:sldId id="263"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9.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altLang="en-US"/>
              <a:t>Classifying Cybersecurity Incidents with Machine Learning</a:t>
            </a:r>
            <a:br>
              <a:rPr lang="en-US" altLang="en-US"/>
            </a:br>
            <a:endParaRPr lang="en-US" altLang="en-US"/>
          </a:p>
        </p:txBody>
      </p:sp>
      <p:sp>
        <p:nvSpPr>
          <p:cNvPr id="3" name="Subtitle 2"/>
          <p:cNvSpPr>
            <a:spLocks noGrp="1"/>
          </p:cNvSpPr>
          <p:nvPr>
            <p:ph type="subTitle" idx="1"/>
          </p:nvPr>
        </p:nvSpPr>
        <p:spPr/>
        <p:txBody>
          <a:bodyPr/>
          <a:p>
            <a:r>
              <a:rPr lang="en-US" altLang="en-US"/>
              <a:t>Cybersecurity and Machine Learning</a:t>
            </a: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t>Data Preprocessing:</a:t>
            </a:r>
            <a:endParaRPr lang="en-US" altLang="en-US" b="1"/>
          </a:p>
        </p:txBody>
      </p:sp>
      <p:pic>
        <p:nvPicPr>
          <p:cNvPr id="5" name="Picture Placeholder 4"/>
          <p:cNvPicPr>
            <a:picLocks noChangeAspect="1"/>
          </p:cNvPicPr>
          <p:nvPr>
            <p:ph type="pic" idx="1"/>
          </p:nvPr>
        </p:nvPicPr>
        <p:blipFill>
          <a:blip r:embed="rId1"/>
          <a:stretch>
            <a:fillRect/>
          </a:stretch>
        </p:blipFill>
        <p:spPr>
          <a:xfrm>
            <a:off x="5553710" y="4972685"/>
            <a:ext cx="5383530" cy="712470"/>
          </a:xfrm>
          <a:prstGeom prst="rect">
            <a:avLst/>
          </a:prstGeom>
        </p:spPr>
      </p:pic>
      <p:sp>
        <p:nvSpPr>
          <p:cNvPr id="4" name="Text Placeholder 3"/>
          <p:cNvSpPr>
            <a:spLocks noGrp="1"/>
          </p:cNvSpPr>
          <p:nvPr>
            <p:ph type="body" sz="half" idx="2"/>
          </p:nvPr>
        </p:nvSpPr>
        <p:spPr/>
        <p:txBody>
          <a:bodyPr/>
          <a:p>
            <a:pPr marL="285750" indent="-285750">
              <a:buFont typeface="Arial" panose="020B0604020202020204" pitchFamily="34" charset="0"/>
              <a:buChar char="•"/>
            </a:pPr>
            <a:r>
              <a:rPr lang="en-US" altLang="en-US" sz="2800"/>
              <a:t>Handle Missing Values</a:t>
            </a:r>
            <a:endParaRPr lang="en-US" altLang="en-US" sz="2800"/>
          </a:p>
          <a:p>
            <a:pPr marL="285750" indent="-285750">
              <a:buFont typeface="Arial" panose="020B0604020202020204" pitchFamily="34" charset="0"/>
              <a:buChar char="•"/>
            </a:pPr>
            <a:r>
              <a:rPr lang="en-US" altLang="en-US" sz="2800"/>
              <a:t>Missing values must be handled before training the model.</a:t>
            </a:r>
            <a:endParaRPr lang="en-US" altLang="en-US" sz="2800"/>
          </a:p>
          <a:p>
            <a:pPr marL="285750" indent="-285750">
              <a:buFont typeface="Arial" panose="020B0604020202020204" pitchFamily="34" charset="0"/>
              <a:buChar char="•"/>
            </a:pPr>
            <a:r>
              <a:rPr lang="en-US" altLang="en-US" sz="2800"/>
              <a:t>If the column has less than 75% of missing values then remove the column.</a:t>
            </a:r>
            <a:endParaRPr lang="en-US" altLang="en-US" sz="2800"/>
          </a:p>
        </p:txBody>
      </p:sp>
      <p:pic>
        <p:nvPicPr>
          <p:cNvPr id="8" name="Picture 7"/>
          <p:cNvPicPr>
            <a:picLocks noChangeAspect="1"/>
          </p:cNvPicPr>
          <p:nvPr/>
        </p:nvPicPr>
        <p:blipFill>
          <a:blip r:embed="rId2"/>
          <a:stretch>
            <a:fillRect/>
          </a:stretch>
        </p:blipFill>
        <p:spPr>
          <a:xfrm>
            <a:off x="5993765" y="2814320"/>
            <a:ext cx="3348990" cy="2019300"/>
          </a:xfrm>
          <a:prstGeom prst="rect">
            <a:avLst/>
          </a:prstGeom>
        </p:spPr>
      </p:pic>
      <p:pic>
        <p:nvPicPr>
          <p:cNvPr id="10" name="Picture 9"/>
          <p:cNvPicPr>
            <a:picLocks noChangeAspect="1"/>
          </p:cNvPicPr>
          <p:nvPr/>
        </p:nvPicPr>
        <p:blipFill>
          <a:blip r:embed="rId3"/>
          <a:stretch>
            <a:fillRect/>
          </a:stretch>
        </p:blipFill>
        <p:spPr>
          <a:xfrm>
            <a:off x="5563235" y="708660"/>
            <a:ext cx="4752340" cy="857885"/>
          </a:xfrm>
          <a:prstGeom prst="rect">
            <a:avLst/>
          </a:prstGeom>
        </p:spPr>
      </p:pic>
      <p:pic>
        <p:nvPicPr>
          <p:cNvPr id="15" name="Picture 14"/>
          <p:cNvPicPr>
            <a:picLocks noChangeAspect="1"/>
          </p:cNvPicPr>
          <p:nvPr/>
        </p:nvPicPr>
        <p:blipFill>
          <a:blip r:embed="rId4"/>
          <a:stretch>
            <a:fillRect/>
          </a:stretch>
        </p:blipFill>
        <p:spPr>
          <a:xfrm>
            <a:off x="5563235" y="1728470"/>
            <a:ext cx="4848225" cy="9239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t>Feature Engineering:</a:t>
            </a:r>
            <a:endParaRPr lang="en-US" altLang="en-US" b="1"/>
          </a:p>
        </p:txBody>
      </p:sp>
      <p:pic>
        <p:nvPicPr>
          <p:cNvPr id="5" name="Picture Placeholder 4"/>
          <p:cNvPicPr>
            <a:picLocks noChangeAspect="1"/>
          </p:cNvPicPr>
          <p:nvPr>
            <p:ph type="pic" idx="1"/>
          </p:nvPr>
        </p:nvPicPr>
        <p:blipFill>
          <a:blip r:embed="rId1"/>
          <a:stretch>
            <a:fillRect/>
          </a:stretch>
        </p:blipFill>
        <p:spPr>
          <a:xfrm>
            <a:off x="5183505" y="1743710"/>
            <a:ext cx="6172200" cy="2753995"/>
          </a:xfrm>
          <a:prstGeom prst="rect">
            <a:avLst/>
          </a:prstGeom>
        </p:spPr>
      </p:pic>
      <p:sp>
        <p:nvSpPr>
          <p:cNvPr id="4" name="Text Placeholder 3"/>
          <p:cNvSpPr>
            <a:spLocks noGrp="1"/>
          </p:cNvSpPr>
          <p:nvPr>
            <p:ph type="body" sz="half" idx="2"/>
          </p:nvPr>
        </p:nvSpPr>
        <p:spPr/>
        <p:txBody>
          <a:bodyPr/>
          <a:p>
            <a:pPr marL="457200" indent="-457200">
              <a:buFont typeface="Arial" panose="020B0604020202020204" pitchFamily="34" charset="0"/>
              <a:buChar char="•"/>
            </a:pPr>
            <a:r>
              <a:rPr lang="en-US" sz="2800"/>
              <a:t>From the Timestamp column we have created the </a:t>
            </a:r>
            <a:r>
              <a:rPr lang="en-US" altLang="en-US" sz="2800"/>
              <a:t>deriving new features from timestamps (like hour of the day or day of the week)</a:t>
            </a:r>
            <a:endParaRPr lang="en-US" alt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t>Encode Categorical Variables:</a:t>
            </a:r>
            <a:endParaRPr lang="en-US" altLang="en-US" b="1"/>
          </a:p>
        </p:txBody>
      </p:sp>
      <p:pic>
        <p:nvPicPr>
          <p:cNvPr id="5" name="Picture Placeholder 4"/>
          <p:cNvPicPr>
            <a:picLocks noChangeAspect="1"/>
          </p:cNvPicPr>
          <p:nvPr>
            <p:ph type="pic" idx="1"/>
          </p:nvPr>
        </p:nvPicPr>
        <p:blipFill>
          <a:blip r:embed="rId1"/>
          <a:stretch>
            <a:fillRect/>
          </a:stretch>
        </p:blipFill>
        <p:spPr>
          <a:xfrm>
            <a:off x="5183505" y="1076325"/>
            <a:ext cx="6172200" cy="4792980"/>
          </a:xfrm>
          <a:prstGeom prst="rect">
            <a:avLst/>
          </a:prstGeom>
        </p:spPr>
      </p:pic>
      <p:sp>
        <p:nvSpPr>
          <p:cNvPr id="4" name="Text Placeholder 3"/>
          <p:cNvSpPr>
            <a:spLocks noGrp="1"/>
          </p:cNvSpPr>
          <p:nvPr>
            <p:ph type="body" sz="half" idx="2"/>
          </p:nvPr>
        </p:nvSpPr>
        <p:spPr/>
        <p:txBody>
          <a:bodyPr/>
          <a:p>
            <a:pPr marL="285750" indent="-285750">
              <a:buFont typeface="Arial" panose="020B0604020202020204" pitchFamily="34" charset="0"/>
              <a:buChar char="•"/>
            </a:pPr>
            <a:r>
              <a:rPr lang="en-US" altLang="en-US" sz="2400"/>
              <a:t>Machine Learning models only work with numerical data, so we convert categorical features.</a:t>
            </a:r>
            <a:endParaRPr lang="en-US" altLang="en-US" sz="2400"/>
          </a:p>
        </p:txBody>
      </p:sp>
      <p:pic>
        <p:nvPicPr>
          <p:cNvPr id="7" name="Picture 6"/>
          <p:cNvPicPr>
            <a:picLocks noChangeAspect="1"/>
          </p:cNvPicPr>
          <p:nvPr/>
        </p:nvPicPr>
        <p:blipFill>
          <a:blip r:embed="rId2"/>
          <a:stretch>
            <a:fillRect/>
          </a:stretch>
        </p:blipFill>
        <p:spPr>
          <a:xfrm>
            <a:off x="660400" y="3625850"/>
            <a:ext cx="4291965" cy="22434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986790" y="1163955"/>
            <a:ext cx="10219055" cy="4530725"/>
          </a:xfrm>
          <a:prstGeom prst="rect">
            <a:avLst/>
          </a:prstGeom>
          <a:noFill/>
        </p:spPr>
        <p:txBody>
          <a:bodyPr wrap="square" rtlCol="0">
            <a:noAutofit/>
          </a:bodyPr>
          <a:p>
            <a:r>
              <a:rPr lang="en-US" sz="3200"/>
              <a:t>TEST DATA:</a:t>
            </a:r>
            <a:endParaRPr lang="en-US" sz="3200"/>
          </a:p>
          <a:p>
            <a:endParaRPr lang="en-US" sz="3200"/>
          </a:p>
          <a:p>
            <a:pPr marL="457200" indent="-457200">
              <a:buFont typeface="Arial" panose="020B0604020202020204" pitchFamily="34" charset="0"/>
              <a:buChar char="•"/>
            </a:pPr>
            <a:r>
              <a:rPr lang="en-US" sz="2400"/>
              <a:t>Read the test data.</a:t>
            </a:r>
            <a:endParaRPr lang="en-US" sz="2400"/>
          </a:p>
          <a:p>
            <a:pPr marL="457200" indent="-457200">
              <a:buFont typeface="Arial" panose="020B0604020202020204" pitchFamily="34" charset="0"/>
              <a:buChar char="•"/>
            </a:pPr>
            <a:r>
              <a:rPr lang="en-US" sz="2400"/>
              <a:t>Do the Handling missing values, Treating outliers and encoding variables same as of train dataset.</a:t>
            </a:r>
            <a:endParaRPr lang="en-US" sz="2400"/>
          </a:p>
          <a:p>
            <a:pPr marL="457200" indent="-457200">
              <a:buFont typeface="Arial" panose="020B0604020202020204" pitchFamily="34" charset="0"/>
              <a:buChar char="•"/>
            </a:pPr>
            <a:endParaRPr lang="en-US" sz="3200"/>
          </a:p>
          <a:p>
            <a:pPr indent="0">
              <a:buFont typeface="Arial" panose="020B0604020202020204" pitchFamily="34" charset="0"/>
              <a:buNone/>
            </a:pPr>
            <a:endParaRPr lang="en-US" sz="3200"/>
          </a:p>
        </p:txBody>
      </p:sp>
      <p:pic>
        <p:nvPicPr>
          <p:cNvPr id="6" name="Picture 5"/>
          <p:cNvPicPr>
            <a:picLocks noChangeAspect="1"/>
          </p:cNvPicPr>
          <p:nvPr/>
        </p:nvPicPr>
        <p:blipFill>
          <a:blip r:embed="rId1"/>
          <a:stretch>
            <a:fillRect/>
          </a:stretch>
        </p:blipFill>
        <p:spPr>
          <a:xfrm>
            <a:off x="1239520" y="3656330"/>
            <a:ext cx="8404225" cy="20383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a:xfrm>
            <a:off x="840105" y="457200"/>
            <a:ext cx="3931920" cy="852805"/>
          </a:xfrm>
        </p:spPr>
        <p:txBody>
          <a:bodyPr/>
          <a:p>
            <a:r>
              <a:rPr lang="en-US" b="1"/>
              <a:t>Feature Selection:</a:t>
            </a:r>
            <a:endParaRPr lang="en-US" b="1"/>
          </a:p>
        </p:txBody>
      </p:sp>
      <p:pic>
        <p:nvPicPr>
          <p:cNvPr id="10" name="Picture Placeholder 9"/>
          <p:cNvPicPr>
            <a:picLocks noChangeAspect="1"/>
          </p:cNvPicPr>
          <p:nvPr>
            <p:ph type="pic" idx="1"/>
          </p:nvPr>
        </p:nvPicPr>
        <p:blipFill>
          <a:blip r:embed="rId1"/>
          <a:stretch>
            <a:fillRect/>
          </a:stretch>
        </p:blipFill>
        <p:spPr>
          <a:xfrm>
            <a:off x="5464175" y="1199515"/>
            <a:ext cx="5610225" cy="4448175"/>
          </a:xfrm>
          <a:prstGeom prst="rect">
            <a:avLst/>
          </a:prstGeom>
        </p:spPr>
      </p:pic>
      <p:sp>
        <p:nvSpPr>
          <p:cNvPr id="9" name="Text Placeholder 8"/>
          <p:cNvSpPr>
            <a:spLocks noGrp="1"/>
          </p:cNvSpPr>
          <p:nvPr>
            <p:ph type="body" sz="half" idx="2"/>
          </p:nvPr>
        </p:nvSpPr>
        <p:spPr>
          <a:xfrm>
            <a:off x="840105" y="1310005"/>
            <a:ext cx="3931920" cy="4878070"/>
          </a:xfrm>
        </p:spPr>
        <p:txBody>
          <a:bodyPr>
            <a:normAutofit fontScale="90000"/>
          </a:bodyPr>
          <a:p>
            <a:pPr marL="285750" indent="-285750">
              <a:buFont typeface="Arial" panose="020B0604020202020204" pitchFamily="34" charset="0"/>
              <a:buChar char="•"/>
            </a:pPr>
            <a:r>
              <a:rPr lang="en-US" altLang="en-US" sz="2000"/>
              <a:t>traindata and testdata are assumed to be preloaded pandas DataFrames.</a:t>
            </a:r>
            <a:endParaRPr lang="en-US" altLang="en-US" sz="2000"/>
          </a:p>
          <a:p>
            <a:pPr marL="285750" indent="-285750">
              <a:buFont typeface="Arial" panose="020B0604020202020204" pitchFamily="34" charset="0"/>
              <a:buChar char="•"/>
            </a:pPr>
            <a:r>
              <a:rPr lang="en-US" altLang="en-US" sz="2000"/>
              <a:t>The target variable (IncidentGrade) is separated from the feature set.</a:t>
            </a:r>
            <a:endParaRPr lang="en-US" altLang="en-US" sz="2000"/>
          </a:p>
          <a:p>
            <a:pPr marL="285750" indent="-285750">
              <a:buFont typeface="Arial" panose="020B0604020202020204" pitchFamily="34" charset="0"/>
              <a:buChar char="•"/>
            </a:pPr>
            <a:r>
              <a:rPr lang="en-US" altLang="en-US" sz="2000"/>
              <a:t>X_train and X_test contain all features except IncidentGrade.</a:t>
            </a:r>
            <a:endParaRPr lang="en-US" altLang="en-US" sz="2000"/>
          </a:p>
          <a:p>
            <a:pPr marL="285750" indent="-285750">
              <a:buFont typeface="Arial" panose="020B0604020202020204" pitchFamily="34" charset="0"/>
              <a:buChar char="•"/>
            </a:pPr>
            <a:r>
              <a:rPr lang="en-US" altLang="en-US" sz="2000"/>
              <a:t>y_train and y_test contain only the target labels.</a:t>
            </a:r>
            <a:endParaRPr lang="en-US" altLang="en-US" sz="2000"/>
          </a:p>
          <a:p>
            <a:pPr marL="285750" indent="-285750">
              <a:buFont typeface="Arial" panose="020B0604020202020204" pitchFamily="34" charset="0"/>
              <a:buChar char="•"/>
            </a:pPr>
            <a:r>
              <a:rPr lang="en-US" altLang="en-US" sz="2000"/>
              <a:t>A Random Forest classifier is trained on the full feature set.</a:t>
            </a:r>
            <a:endParaRPr lang="en-US" altLang="en-US" sz="2000"/>
          </a:p>
          <a:p>
            <a:pPr marL="285750" indent="-285750">
              <a:buFont typeface="Arial" panose="020B0604020202020204" pitchFamily="34" charset="0"/>
              <a:buChar char="•"/>
            </a:pPr>
            <a:r>
              <a:rPr lang="en-US" altLang="en-US" sz="2000"/>
              <a:t>n_estimators=100: Uses 100 decision trees in the forest.</a:t>
            </a:r>
            <a:endParaRPr lang="en-US" altLang="en-US" sz="2000"/>
          </a:p>
          <a:p>
            <a:pPr marL="285750" indent="-285750">
              <a:buFont typeface="Arial" panose="020B0604020202020204" pitchFamily="34" charset="0"/>
              <a:buChar char="•"/>
            </a:pPr>
            <a:r>
              <a:rPr lang="en-US" altLang="en-US" sz="2000"/>
              <a:t>random_state=42: Ensures reproducibility.</a:t>
            </a:r>
            <a:endParaRPr lang="en-US" altLang="en-US" sz="2000"/>
          </a:p>
        </p:txBody>
      </p:sp>
      <p:sp>
        <p:nvSpPr>
          <p:cNvPr id="11" name="Text Box 10"/>
          <p:cNvSpPr txBox="1"/>
          <p:nvPr/>
        </p:nvSpPr>
        <p:spPr>
          <a:xfrm>
            <a:off x="2626360" y="5772785"/>
            <a:ext cx="4064000" cy="368300"/>
          </a:xfrm>
          <a:prstGeom prst="rect">
            <a:avLst/>
          </a:prstGeom>
          <a:noFill/>
        </p:spPr>
        <p:txBody>
          <a:bodyPr wrap="square" rtlCol="0">
            <a:spAutoFit/>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165735"/>
          </a:xfrm>
        </p:spPr>
        <p:txBody>
          <a:bodyPr>
            <a:normAutofit fontScale="90000"/>
          </a:bodyPr>
          <a:p>
            <a:endParaRPr lang="en-US"/>
          </a:p>
        </p:txBody>
      </p:sp>
      <p:pic>
        <p:nvPicPr>
          <p:cNvPr id="5" name="Picture Placeholder 4"/>
          <p:cNvPicPr>
            <a:picLocks noChangeAspect="1"/>
          </p:cNvPicPr>
          <p:nvPr>
            <p:ph type="pic" idx="1"/>
          </p:nvPr>
        </p:nvPicPr>
        <p:blipFill>
          <a:blip r:embed="rId1"/>
          <a:stretch>
            <a:fillRect/>
          </a:stretch>
        </p:blipFill>
        <p:spPr>
          <a:xfrm>
            <a:off x="5183505" y="879475"/>
            <a:ext cx="6172200" cy="4989830"/>
          </a:xfrm>
          <a:prstGeom prst="rect">
            <a:avLst/>
          </a:prstGeom>
        </p:spPr>
      </p:pic>
      <p:sp>
        <p:nvSpPr>
          <p:cNvPr id="4" name="Text Placeholder 3"/>
          <p:cNvSpPr>
            <a:spLocks noGrp="1"/>
          </p:cNvSpPr>
          <p:nvPr>
            <p:ph type="body" sz="half" idx="2"/>
          </p:nvPr>
        </p:nvSpPr>
        <p:spPr>
          <a:xfrm>
            <a:off x="840105" y="879475"/>
            <a:ext cx="3931920" cy="4989830"/>
          </a:xfrm>
        </p:spPr>
        <p:txBody>
          <a:bodyPr>
            <a:normAutofit fontScale="90000" lnSpcReduction="10000"/>
          </a:bodyPr>
          <a:p>
            <a:pPr marL="285750" indent="-285750">
              <a:buFont typeface="Arial" panose="020B0604020202020204" pitchFamily="34" charset="0"/>
              <a:buChar char="•"/>
            </a:pPr>
            <a:r>
              <a:rPr lang="en-US" altLang="en-US" sz="2000"/>
              <a:t>feature_importances_ provides the importance score for each feature.</a:t>
            </a:r>
            <a:endParaRPr lang="en-US" altLang="en-US" sz="2000"/>
          </a:p>
          <a:p>
            <a:pPr marL="285750" indent="-285750">
              <a:buFont typeface="Arial" panose="020B0604020202020204" pitchFamily="34" charset="0"/>
              <a:buChar char="•"/>
            </a:pPr>
            <a:r>
              <a:rPr lang="en-US" altLang="en-US" sz="2000"/>
              <a:t>These scores indicate how much each feature contributes to predicting IncidentGrade.</a:t>
            </a:r>
            <a:endParaRPr lang="en-US" altLang="en-US" sz="2000"/>
          </a:p>
          <a:p>
            <a:pPr marL="285750" indent="-285750">
              <a:buFont typeface="Arial" panose="020B0604020202020204" pitchFamily="34" charset="0"/>
              <a:buChar char="•"/>
            </a:pPr>
            <a:r>
              <a:rPr lang="en-US" altLang="en-US" sz="2000"/>
              <a:t>Selects the 18 most important features based on the feature importance scores.</a:t>
            </a:r>
            <a:endParaRPr lang="en-US" altLang="en-US" sz="2000"/>
          </a:p>
          <a:p>
            <a:pPr marL="285750" indent="-285750">
              <a:buFont typeface="Arial" panose="020B0604020202020204" pitchFamily="34" charset="0"/>
              <a:buChar char="•"/>
            </a:pPr>
            <a:r>
              <a:rPr lang="en-US" altLang="en-US" sz="2000"/>
              <a:t>This step reduces dimensionality and improves model performance by removing less relevant features.</a:t>
            </a:r>
            <a:endParaRPr lang="en-US" altLang="en-US" sz="2000"/>
          </a:p>
          <a:p>
            <a:pPr marL="285750" indent="-285750">
              <a:buFont typeface="Arial" panose="020B0604020202020204" pitchFamily="34" charset="0"/>
              <a:buChar char="•"/>
            </a:pPr>
            <a:r>
              <a:rPr lang="en-US" altLang="en-US" sz="2000"/>
              <a:t>Trains a new Random Forest model using only the selected features.</a:t>
            </a:r>
            <a:endParaRPr lang="en-US" altLang="en-US" sz="2000"/>
          </a:p>
          <a:p>
            <a:pPr marL="285750" indent="-285750">
              <a:buFont typeface="Arial" panose="020B0604020202020204" pitchFamily="34" charset="0"/>
              <a:buChar char="•"/>
            </a:pPr>
            <a:r>
              <a:rPr lang="en-US" altLang="en-US" sz="2000"/>
              <a:t>max_depth=10: Limits the depth of each tree to prevent overfitting.</a:t>
            </a:r>
            <a:endParaRPr lang="en-US" altLang="en-US" sz="2000"/>
          </a:p>
          <a:p>
            <a:pPr marL="285750" indent="-285750">
              <a:buFont typeface="Arial" panose="020B0604020202020204" pitchFamily="34" charset="0"/>
              <a:buChar char="•"/>
            </a:pPr>
            <a:r>
              <a:rPr lang="en-US" altLang="en-US" sz="2000"/>
              <a:t>Uses the trained model to predict IncidentGrade on the test set.</a:t>
            </a:r>
            <a:endParaRPr lang="en-US" altLang="en-US" sz="2000"/>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530225"/>
          </a:xfrm>
        </p:spPr>
        <p:txBody>
          <a:bodyPr>
            <a:normAutofit fontScale="90000"/>
          </a:bodyPr>
          <a:p>
            <a:r>
              <a:rPr lang="en-US" b="1"/>
              <a:t>Random Forest Model:</a:t>
            </a:r>
            <a:endParaRPr lang="en-US" b="1"/>
          </a:p>
        </p:txBody>
      </p:sp>
      <p:pic>
        <p:nvPicPr>
          <p:cNvPr id="5" name="Picture Placeholder 4"/>
          <p:cNvPicPr>
            <a:picLocks noChangeAspect="1"/>
          </p:cNvPicPr>
          <p:nvPr>
            <p:ph type="pic" idx="1"/>
          </p:nvPr>
        </p:nvPicPr>
        <p:blipFill>
          <a:blip r:embed="rId1"/>
          <a:stretch>
            <a:fillRect/>
          </a:stretch>
        </p:blipFill>
        <p:spPr>
          <a:xfrm>
            <a:off x="5927725" y="842010"/>
            <a:ext cx="4586605" cy="2586990"/>
          </a:xfrm>
          <a:prstGeom prst="rect">
            <a:avLst/>
          </a:prstGeom>
        </p:spPr>
      </p:pic>
      <p:sp>
        <p:nvSpPr>
          <p:cNvPr id="4" name="Text Placeholder 3"/>
          <p:cNvSpPr>
            <a:spLocks noGrp="1"/>
          </p:cNvSpPr>
          <p:nvPr>
            <p:ph type="body" sz="half" idx="2"/>
          </p:nvPr>
        </p:nvSpPr>
        <p:spPr>
          <a:xfrm>
            <a:off x="840105" y="986790"/>
            <a:ext cx="3931920" cy="5599430"/>
          </a:xfrm>
        </p:spPr>
        <p:txBody>
          <a:bodyPr>
            <a:noAutofit/>
          </a:bodyPr>
          <a:p>
            <a:pPr marL="171450" indent="-171450">
              <a:buFont typeface="Arial" panose="020B0604020202020204" pitchFamily="34" charset="0"/>
              <a:buChar char="•"/>
            </a:pPr>
            <a:r>
              <a:rPr lang="en-US" altLang="en-US"/>
              <a:t>Overall Accuracy: 82.53% (Good performance)</a:t>
            </a:r>
            <a:endParaRPr lang="en-US" altLang="en-US"/>
          </a:p>
          <a:p>
            <a:pPr marL="171450" indent="-171450">
              <a:buFont typeface="Arial" panose="020B0604020202020204" pitchFamily="34" charset="0"/>
              <a:buChar char="•"/>
            </a:pPr>
            <a:r>
              <a:rPr lang="en-US" altLang="en-US"/>
              <a:t>Precision: Measures how many of the predicted positive cases were actually correct.</a:t>
            </a:r>
            <a:endParaRPr lang="en-US" altLang="en-US"/>
          </a:p>
          <a:p>
            <a:pPr marL="171450" indent="-171450">
              <a:buFont typeface="Arial" panose="020B0604020202020204" pitchFamily="34" charset="0"/>
              <a:buChar char="•"/>
            </a:pPr>
            <a:r>
              <a:rPr lang="en-US" altLang="en-US"/>
              <a:t>Class 2 has the highest precision (95%), meaning very few false positives.</a:t>
            </a:r>
            <a:endParaRPr lang="en-US" altLang="en-US"/>
          </a:p>
          <a:p>
            <a:pPr marL="171450" indent="-171450">
              <a:buFont typeface="Arial" panose="020B0604020202020204" pitchFamily="34" charset="0"/>
              <a:buChar char="•"/>
            </a:pPr>
            <a:r>
              <a:rPr lang="en-US" altLang="en-US"/>
              <a:t>Recall: Measures how many actual positive cases were correctly identified.</a:t>
            </a:r>
            <a:endParaRPr lang="en-US" altLang="en-US"/>
          </a:p>
          <a:p>
            <a:pPr marL="171450" indent="-171450">
              <a:buFont typeface="Arial" panose="020B0604020202020204" pitchFamily="34" charset="0"/>
              <a:buChar char="•"/>
            </a:pPr>
            <a:r>
              <a:rPr lang="en-US" altLang="en-US"/>
              <a:t>Class 0 has the highest recall (91%), meaning it captures most actual 0 instances.</a:t>
            </a:r>
            <a:endParaRPr lang="en-US" altLang="en-US"/>
          </a:p>
          <a:p>
            <a:pPr marL="171450" indent="-171450">
              <a:buFont typeface="Arial" panose="020B0604020202020204" pitchFamily="34" charset="0"/>
              <a:buChar char="•"/>
            </a:pPr>
            <a:r>
              <a:rPr lang="en-US" altLang="en-US"/>
              <a:t>F1-Score: The harmonic mean of precision and recall.</a:t>
            </a:r>
            <a:endParaRPr lang="en-US" altLang="en-US"/>
          </a:p>
          <a:p>
            <a:pPr marL="171450" indent="-171450">
              <a:buFont typeface="Arial" panose="020B0604020202020204" pitchFamily="34" charset="0"/>
              <a:buChar char="•"/>
            </a:pPr>
            <a:r>
              <a:rPr lang="en-US" altLang="en-US"/>
              <a:t>Class 2 has a strong F1-score (85%), indicating balanced precision and recall.</a:t>
            </a:r>
            <a:endParaRPr lang="en-US" altLang="en-US"/>
          </a:p>
          <a:p>
            <a:pPr marL="171450" indent="-171450">
              <a:buFont typeface="Arial" panose="020B0604020202020204" pitchFamily="34" charset="0"/>
              <a:buChar char="•"/>
            </a:pPr>
            <a:r>
              <a:rPr lang="en-US" altLang="en-US"/>
              <a:t> Key Takeaway: The model performs well across all classes, but Class 2 has a high precision and lower recall, indicating some missed cases.</a:t>
            </a:r>
            <a:endParaRPr lang="en-US" altLang="en-US"/>
          </a:p>
        </p:txBody>
      </p:sp>
      <p:sp>
        <p:nvSpPr>
          <p:cNvPr id="7" name="Text Box 6"/>
          <p:cNvSpPr txBox="1"/>
          <p:nvPr/>
        </p:nvSpPr>
        <p:spPr>
          <a:xfrm>
            <a:off x="5753735" y="3763645"/>
            <a:ext cx="4956175" cy="2510155"/>
          </a:xfrm>
          <a:prstGeom prst="rect">
            <a:avLst/>
          </a:prstGeom>
          <a:noFill/>
        </p:spPr>
        <p:txBody>
          <a:bodyPr wrap="square" rtlCol="0">
            <a:noAutofit/>
          </a:bodyPr>
          <a:p>
            <a:r>
              <a:rPr lang="en-US" altLang="en-US"/>
              <a:t>Use Random Forest when:</a:t>
            </a:r>
            <a:endParaRPr lang="en-US" altLang="en-US"/>
          </a:p>
          <a:p>
            <a:endParaRPr lang="en-US" altLang="en-US"/>
          </a:p>
          <a:p>
            <a:pPr marL="285750" indent="-285750">
              <a:buFont typeface="Arial" panose="020B0604020202020204" pitchFamily="34" charset="0"/>
              <a:buChar char="•"/>
            </a:pPr>
            <a:r>
              <a:rPr lang="en-US" altLang="en-US"/>
              <a:t>You want higher accuracy and better generalization.</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The dataset is large and has complex patterns.</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You need a balanced model across all classes.</a:t>
            </a:r>
            <a:endParaRPr lang="en-US" altLang="en-US"/>
          </a:p>
          <a:p>
            <a:endParaRPr lang="en-US" altLang="en-US"/>
          </a:p>
          <a:p>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628015"/>
          </a:xfrm>
        </p:spPr>
        <p:txBody>
          <a:bodyPr/>
          <a:p>
            <a:r>
              <a:rPr lang="en-US" b="1"/>
              <a:t>Decision Tree Model:</a:t>
            </a:r>
            <a:endParaRPr lang="en-US" b="1"/>
          </a:p>
        </p:txBody>
      </p:sp>
      <p:pic>
        <p:nvPicPr>
          <p:cNvPr id="5" name="Picture Placeholder 4"/>
          <p:cNvPicPr>
            <a:picLocks noChangeAspect="1"/>
          </p:cNvPicPr>
          <p:nvPr>
            <p:ph type="pic" idx="1"/>
          </p:nvPr>
        </p:nvPicPr>
        <p:blipFill>
          <a:blip r:embed="rId1"/>
          <a:stretch>
            <a:fillRect/>
          </a:stretch>
        </p:blipFill>
        <p:spPr>
          <a:xfrm>
            <a:off x="6283960" y="859790"/>
            <a:ext cx="4384675" cy="2671445"/>
          </a:xfrm>
          <a:prstGeom prst="rect">
            <a:avLst/>
          </a:prstGeom>
        </p:spPr>
      </p:pic>
      <p:sp>
        <p:nvSpPr>
          <p:cNvPr id="4" name="Text Placeholder 3"/>
          <p:cNvSpPr>
            <a:spLocks noGrp="1"/>
          </p:cNvSpPr>
          <p:nvPr>
            <p:ph type="body" sz="half" idx="2"/>
          </p:nvPr>
        </p:nvSpPr>
        <p:spPr>
          <a:xfrm>
            <a:off x="840105" y="1085215"/>
            <a:ext cx="3931920" cy="5245735"/>
          </a:xfrm>
        </p:spPr>
        <p:txBody>
          <a:bodyPr>
            <a:normAutofit/>
          </a:bodyPr>
          <a:p>
            <a:pPr marL="285750" indent="-285750">
              <a:buFont typeface="Arial" panose="020B0604020202020204" pitchFamily="34" charset="0"/>
              <a:buChar char="•"/>
            </a:pPr>
            <a:r>
              <a:rPr lang="en-US" altLang="en-US" sz="1800"/>
              <a:t>Overall Accuracy: 77.39% (Lower than Random Forest)</a:t>
            </a:r>
            <a:endParaRPr lang="en-US" altLang="en-US" sz="1800"/>
          </a:p>
          <a:p>
            <a:pPr marL="285750" indent="-285750">
              <a:buFont typeface="Arial" panose="020B0604020202020204" pitchFamily="34" charset="0"/>
              <a:buChar char="•"/>
            </a:pPr>
            <a:r>
              <a:rPr lang="en-US" altLang="en-US" sz="1800"/>
              <a:t>Precision:</a:t>
            </a:r>
            <a:endParaRPr lang="en-US" altLang="en-US" sz="1800"/>
          </a:p>
          <a:p>
            <a:pPr marL="285750" indent="-285750">
              <a:buFont typeface="Arial" panose="020B0604020202020204" pitchFamily="34" charset="0"/>
              <a:buChar char="•"/>
            </a:pPr>
            <a:r>
              <a:rPr lang="en-US" altLang="en-US" sz="1800"/>
              <a:t>Similar to Random Forest but slightly lower.</a:t>
            </a:r>
            <a:endParaRPr lang="en-US" altLang="en-US" sz="1800"/>
          </a:p>
          <a:p>
            <a:pPr marL="285750" indent="-285750">
              <a:buFont typeface="Arial" panose="020B0604020202020204" pitchFamily="34" charset="0"/>
              <a:buChar char="•"/>
            </a:pPr>
            <a:r>
              <a:rPr lang="en-US" altLang="en-US" sz="1800"/>
              <a:t>Recall:</a:t>
            </a:r>
            <a:endParaRPr lang="en-US" altLang="en-US" sz="1800"/>
          </a:p>
          <a:p>
            <a:pPr marL="285750" indent="-285750">
              <a:buFont typeface="Arial" panose="020B0604020202020204" pitchFamily="34" charset="0"/>
              <a:buChar char="•"/>
            </a:pPr>
            <a:r>
              <a:rPr lang="en-US" altLang="en-US" sz="1800"/>
              <a:t>Class 0 still has the highest recall (92%), but Class 1 is significantly lower (60% vs. 76% in Random Forest).</a:t>
            </a:r>
            <a:endParaRPr lang="en-US" altLang="en-US" sz="1800"/>
          </a:p>
          <a:p>
            <a:pPr marL="285750" indent="-285750">
              <a:buFont typeface="Arial" panose="020B0604020202020204" pitchFamily="34" charset="0"/>
              <a:buChar char="•"/>
            </a:pPr>
            <a:r>
              <a:rPr lang="en-US" altLang="en-US" sz="1800"/>
              <a:t>F1-Score:</a:t>
            </a:r>
            <a:endParaRPr lang="en-US" altLang="en-US" sz="1800"/>
          </a:p>
          <a:p>
            <a:pPr marL="285750" indent="-285750">
              <a:buFont typeface="Arial" panose="020B0604020202020204" pitchFamily="34" charset="0"/>
              <a:buChar char="•"/>
            </a:pPr>
            <a:r>
              <a:rPr lang="en-US" altLang="en-US" sz="1800"/>
              <a:t>Lower than Random Forest across all classes.</a:t>
            </a:r>
            <a:endParaRPr lang="en-US" altLang="en-US" sz="1800"/>
          </a:p>
          <a:p>
            <a:pPr marL="285750" indent="-285750">
              <a:buFont typeface="Arial" panose="020B0604020202020204" pitchFamily="34" charset="0"/>
              <a:buChar char="•"/>
            </a:pPr>
            <a:r>
              <a:rPr lang="en-US" altLang="en-US" sz="1800"/>
              <a:t>Key Issue: Class 1 recall is low, meaning the Decision Tree misses more instances of Class 1.</a:t>
            </a:r>
            <a:endParaRPr lang="en-US" altLang="en-US" sz="1800"/>
          </a:p>
        </p:txBody>
      </p:sp>
      <p:sp>
        <p:nvSpPr>
          <p:cNvPr id="6" name="Text Box 5"/>
          <p:cNvSpPr txBox="1"/>
          <p:nvPr/>
        </p:nvSpPr>
        <p:spPr>
          <a:xfrm>
            <a:off x="6283960" y="3795395"/>
            <a:ext cx="4553585" cy="2338705"/>
          </a:xfrm>
          <a:prstGeom prst="rect">
            <a:avLst/>
          </a:prstGeom>
          <a:noFill/>
        </p:spPr>
        <p:txBody>
          <a:bodyPr wrap="square" rtlCol="0">
            <a:noAutofit/>
          </a:bodyPr>
          <a:p>
            <a:r>
              <a:rPr lang="en-US" altLang="en-US"/>
              <a:t>Use Decision Tree when:</a:t>
            </a:r>
            <a:endParaRPr lang="en-US" altLang="en-US"/>
          </a:p>
          <a:p>
            <a:endParaRPr lang="en-US" altLang="en-US"/>
          </a:p>
          <a:p>
            <a:pPr marL="285750" indent="-285750">
              <a:buFont typeface="Arial" panose="020B0604020202020204" pitchFamily="34" charset="0"/>
              <a:buChar char="•"/>
            </a:pPr>
            <a:r>
              <a:rPr lang="en-US" altLang="en-US"/>
              <a:t>You need a simpler, interpretable model.</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Computational efficiency is a concern (Random Forest is slower).</a:t>
            </a:r>
            <a:endParaRPr lang="en-US" altLang="en-US"/>
          </a:p>
          <a:p>
            <a:pPr marL="285750" indent="-285750">
              <a:buFont typeface="Arial" panose="020B0604020202020204" pitchFamily="34" charset="0"/>
              <a:buChar char="•"/>
            </a:pPr>
            <a:endParaRPr lang="en-US" altLang="en-US"/>
          </a:p>
          <a:p>
            <a:pPr marL="285750" indent="-285750">
              <a:buFont typeface="Arial" panose="020B0604020202020204" pitchFamily="34" charset="0"/>
              <a:buChar char="•"/>
            </a:pPr>
            <a:r>
              <a:rPr lang="en-US" altLang="en-US"/>
              <a:t>Overfitting is not a major issue.</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628650"/>
          </a:xfrm>
        </p:spPr>
        <p:txBody>
          <a:bodyPr/>
          <a:p>
            <a:r>
              <a:rPr lang="en-US" altLang="en-US" b="1"/>
              <a:t>XGBoost Model</a:t>
            </a:r>
            <a:endParaRPr lang="en-US" altLang="en-US" b="1"/>
          </a:p>
        </p:txBody>
      </p:sp>
      <p:pic>
        <p:nvPicPr>
          <p:cNvPr id="5" name="Picture Placeholder 4"/>
          <p:cNvPicPr>
            <a:picLocks noChangeAspect="1"/>
          </p:cNvPicPr>
          <p:nvPr>
            <p:ph type="pic" idx="1"/>
          </p:nvPr>
        </p:nvPicPr>
        <p:blipFill>
          <a:blip r:embed="rId1"/>
          <a:stretch>
            <a:fillRect/>
          </a:stretch>
        </p:blipFill>
        <p:spPr>
          <a:xfrm>
            <a:off x="6096000" y="572770"/>
            <a:ext cx="4977765" cy="2586355"/>
          </a:xfrm>
          <a:prstGeom prst="rect">
            <a:avLst/>
          </a:prstGeom>
        </p:spPr>
      </p:pic>
      <p:sp>
        <p:nvSpPr>
          <p:cNvPr id="4" name="Text Placeholder 3"/>
          <p:cNvSpPr>
            <a:spLocks noGrp="1"/>
          </p:cNvSpPr>
          <p:nvPr>
            <p:ph type="body" sz="half" idx="2"/>
          </p:nvPr>
        </p:nvSpPr>
        <p:spPr>
          <a:xfrm>
            <a:off x="840105" y="1085215"/>
            <a:ext cx="4744085" cy="4784090"/>
          </a:xfrm>
        </p:spPr>
        <p:txBody>
          <a:bodyPr>
            <a:noAutofit/>
          </a:bodyPr>
          <a:p>
            <a:pPr marL="285750" indent="-285750">
              <a:buFont typeface="Arial" panose="020B0604020202020204" pitchFamily="34" charset="0"/>
              <a:buChar char="•"/>
            </a:pPr>
            <a:r>
              <a:rPr lang="en-US" altLang="en-US" sz="1800"/>
              <a:t>Accuracy: </a:t>
            </a:r>
            <a:endParaRPr lang="en-US" altLang="en-US" sz="1800"/>
          </a:p>
          <a:p>
            <a:pPr marL="285750" indent="-285750">
              <a:buFont typeface="Arial" panose="020B0604020202020204" pitchFamily="34" charset="0"/>
              <a:buChar char="•"/>
            </a:pPr>
            <a:r>
              <a:rPr lang="en-US" altLang="en-US" sz="1800"/>
              <a:t>86.03% (Good overall performance)</a:t>
            </a:r>
            <a:endParaRPr lang="en-US" altLang="en-US" sz="1800"/>
          </a:p>
          <a:p>
            <a:pPr marL="285750" indent="-285750">
              <a:buFont typeface="Arial" panose="020B0604020202020204" pitchFamily="34" charset="0"/>
              <a:buChar char="•"/>
            </a:pPr>
            <a:r>
              <a:rPr lang="en-US" altLang="en-US" sz="1800"/>
              <a:t>Precision: </a:t>
            </a:r>
            <a:endParaRPr lang="en-US" altLang="en-US" sz="1800"/>
          </a:p>
          <a:p>
            <a:pPr marL="285750" indent="-285750">
              <a:buFont typeface="Arial" panose="020B0604020202020204" pitchFamily="34" charset="0"/>
              <a:buChar char="•"/>
            </a:pPr>
            <a:r>
              <a:rPr lang="en-US" altLang="en-US" sz="1800"/>
              <a:t>High for TP (0.94), lower for FP (0.81) and BP (0.87)</a:t>
            </a:r>
            <a:endParaRPr lang="en-US" altLang="en-US" sz="1800"/>
          </a:p>
          <a:p>
            <a:pPr marL="285750" indent="-285750">
              <a:buFont typeface="Arial" panose="020B0604020202020204" pitchFamily="34" charset="0"/>
              <a:buChar char="•"/>
            </a:pPr>
            <a:r>
              <a:rPr lang="en-US" altLang="en-US" sz="1800"/>
              <a:t>Recall: </a:t>
            </a:r>
            <a:endParaRPr lang="en-US" altLang="en-US" sz="1800"/>
          </a:p>
          <a:p>
            <a:pPr marL="285750" indent="-285750">
              <a:buFont typeface="Arial" panose="020B0604020202020204" pitchFamily="34" charset="0"/>
              <a:buChar char="•"/>
            </a:pPr>
            <a:r>
              <a:rPr lang="en-US" altLang="en-US" sz="1800"/>
              <a:t>FP (0.93) and TP (0.85) are well captured, but BP (0.73) is lower</a:t>
            </a:r>
            <a:endParaRPr lang="en-US" altLang="en-US" sz="1800"/>
          </a:p>
          <a:p>
            <a:pPr marL="285750" indent="-285750">
              <a:buFont typeface="Arial" panose="020B0604020202020204" pitchFamily="34" charset="0"/>
              <a:buChar char="•"/>
            </a:pPr>
            <a:r>
              <a:rPr lang="en-US" altLang="en-US" sz="1800"/>
              <a:t>F1-Score: </a:t>
            </a:r>
            <a:endParaRPr lang="en-US" altLang="en-US" sz="1800"/>
          </a:p>
          <a:p>
            <a:pPr marL="285750" indent="-285750">
              <a:buFont typeface="Arial" panose="020B0604020202020204" pitchFamily="34" charset="0"/>
              <a:buChar char="•"/>
            </a:pPr>
            <a:r>
              <a:rPr lang="en-US" altLang="en-US" sz="1800"/>
              <a:t>Balanced performance across classes, but BP is slightly weaker</a:t>
            </a:r>
            <a:endParaRPr lang="en-US" altLang="en-US" sz="1800"/>
          </a:p>
          <a:p>
            <a:pPr marL="285750" indent="-285750">
              <a:buFont typeface="Arial" panose="020B0604020202020204" pitchFamily="34" charset="0"/>
              <a:buChar char="•"/>
            </a:pPr>
            <a:r>
              <a:rPr lang="en-US" altLang="en-US" sz="1800"/>
              <a:t>Key Takeaway: </a:t>
            </a:r>
            <a:endParaRPr lang="en-US" altLang="en-US" sz="1800"/>
          </a:p>
          <a:p>
            <a:pPr marL="285750" indent="-285750">
              <a:buFont typeface="Arial" panose="020B0604020202020204" pitchFamily="34" charset="0"/>
              <a:buChar char="•"/>
            </a:pPr>
            <a:r>
              <a:rPr lang="en-US" altLang="en-US" sz="1800"/>
              <a:t>The model performs well but struggles with BP recall (73%)</a:t>
            </a:r>
            <a:endParaRPr lang="en-US" altLang="en-US" sz="1800"/>
          </a:p>
        </p:txBody>
      </p:sp>
      <p:sp>
        <p:nvSpPr>
          <p:cNvPr id="7" name="Text Box 6"/>
          <p:cNvSpPr txBox="1"/>
          <p:nvPr/>
        </p:nvSpPr>
        <p:spPr>
          <a:xfrm>
            <a:off x="6096635" y="3312160"/>
            <a:ext cx="5840730" cy="3371215"/>
          </a:xfrm>
          <a:prstGeom prst="rect">
            <a:avLst/>
          </a:prstGeom>
          <a:noFill/>
        </p:spPr>
        <p:txBody>
          <a:bodyPr wrap="square" rtlCol="0">
            <a:noAutofit/>
          </a:bodyPr>
          <a:p>
            <a:r>
              <a:rPr lang="en-US" altLang="en-US" sz="1600"/>
              <a:t>Use XGBoost when:</a:t>
            </a:r>
            <a:endParaRPr lang="en-US" altLang="en-US" sz="1600"/>
          </a:p>
          <a:p>
            <a:pPr marL="285750" indent="-285750">
              <a:buFont typeface="Arial" panose="020B0604020202020204" pitchFamily="34" charset="0"/>
              <a:buChar char="•"/>
            </a:pPr>
            <a:r>
              <a:rPr lang="en-US" altLang="en-US" sz="1600"/>
              <a:t>You need high accuracy and robust performance.</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Your dataset is large and structured (tabular data).</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You want to handle missing values automatically.</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You need feature importance insights.</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Your problem involves imbalanced data (XGBoost handles this well).</a:t>
            </a:r>
            <a:endParaRPr lang="en-US" altLang="en-US" sz="1600"/>
          </a:p>
          <a:p>
            <a:pPr marL="285750" indent="-285750">
              <a:buFont typeface="Arial" panose="020B0604020202020204" pitchFamily="34" charset="0"/>
              <a:buChar char="•"/>
            </a:pPr>
            <a:endParaRPr lang="en-US" altLang="en-US" sz="1600"/>
          </a:p>
          <a:p>
            <a:pPr marL="285750" indent="-285750">
              <a:buFont typeface="Arial" panose="020B0604020202020204" pitchFamily="34" charset="0"/>
              <a:buChar char="•"/>
            </a:pPr>
            <a:r>
              <a:rPr lang="en-US" altLang="en-US" sz="1600"/>
              <a:t>You require fast training and efficient memory usage.</a:t>
            </a:r>
            <a:endParaRPr lang="en-US" alt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Picture Placeholder 4"/>
          <p:cNvPicPr>
            <a:picLocks noChangeAspect="1"/>
          </p:cNvPicPr>
          <p:nvPr>
            <p:ph type="pic" idx="1"/>
          </p:nvPr>
        </p:nvPicPr>
        <p:blipFill>
          <a:blip r:embed="rId1"/>
          <a:stretch>
            <a:fillRect/>
          </a:stretch>
        </p:blipFill>
        <p:spPr>
          <a:xfrm>
            <a:off x="3542030" y="673735"/>
            <a:ext cx="6172200" cy="5195570"/>
          </a:xfrm>
          <a:prstGeom prst="rect">
            <a:avLst/>
          </a:prstGeom>
        </p:spPr>
      </p:pic>
      <p:sp>
        <p:nvSpPr>
          <p:cNvPr id="4" name="Text Placeholder 3"/>
          <p:cNvSpPr>
            <a:spLocks noGrp="1"/>
          </p:cNvSpPr>
          <p:nvPr>
            <p:ph type="body" sz="half" idx="2"/>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a:t>Enhancing Cybersecurity Incident Triage with Machine Learning</a:t>
            </a:r>
            <a:endParaRPr lang="en-US" altLang="en-US"/>
          </a:p>
        </p:txBody>
      </p:sp>
      <p:sp>
        <p:nvSpPr>
          <p:cNvPr id="3" name="Content Placeholder 2"/>
          <p:cNvSpPr>
            <a:spLocks noGrp="1"/>
          </p:cNvSpPr>
          <p:nvPr>
            <p:ph idx="1"/>
          </p:nvPr>
        </p:nvSpPr>
        <p:spPr/>
        <p:txBody>
          <a:bodyPr>
            <a:normAutofit/>
          </a:bodyPr>
          <a:p>
            <a:r>
              <a:rPr lang="en-US" altLang="en-US"/>
              <a:t>Overview</a:t>
            </a:r>
            <a:endParaRPr lang="en-US" altLang="en-US"/>
          </a:p>
          <a:p>
            <a:r>
              <a:rPr lang="en-US" altLang="en-US"/>
              <a:t>In modern enterprise environments, Security Operation Centers (SOCs) play a crucial role in detecting, analyzing, and responding to cybersecurity threats. However, SOC analysts often face an overwhelming number of security alerts, many of which turn out to be false alarms. This makes it difficult to efficiently prioritize real threats.</a:t>
            </a:r>
            <a:endParaRPr lang="en-US" altLang="en-US"/>
          </a:p>
          <a:p>
            <a:r>
              <a:rPr lang="en-US" altLang="en-US">
                <a:sym typeface="+mn-ea"/>
              </a:rPr>
              <a:t>To solve this problem, we aim to develop a machine learning model that can accurately classify cybersecurity incidents into one of three categories:</a:t>
            </a:r>
            <a:endParaRPr lang="en-US" altLang="en-US"/>
          </a:p>
          <a:p>
            <a:pPr marL="0" indent="0">
              <a:buNone/>
            </a:pPr>
            <a:endParaRPr lang="en-US" altLang="en-US"/>
          </a:p>
          <a:p>
            <a:pPr marL="0" indent="0">
              <a:buNone/>
            </a:pPr>
            <a:endParaRPr lang="en-US" altLang="en-US"/>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975360" y="892810"/>
            <a:ext cx="10156825" cy="4966335"/>
          </a:xfrm>
          <a:prstGeom prst="rect">
            <a:avLst/>
          </a:prstGeom>
          <a:noFill/>
        </p:spPr>
        <p:txBody>
          <a:bodyPr wrap="square" rtlCol="0">
            <a:noAutofit/>
          </a:bodyPr>
          <a:p>
            <a:r>
              <a:rPr lang="en-US" altLang="en-US" sz="2800">
                <a:sym typeface="+mn-ea"/>
              </a:rPr>
              <a:t>1)True Positive (TP) – A legitimate security threat requiring immediate action.</a:t>
            </a:r>
            <a:endParaRPr lang="en-US" altLang="en-US" sz="2800"/>
          </a:p>
          <a:p>
            <a:r>
              <a:rPr lang="en-US" altLang="en-US" sz="2800">
                <a:sym typeface="+mn-ea"/>
              </a:rPr>
              <a:t>2) Benign Positive (BP) – An alert triggered by normal system behavior, requiring no action.</a:t>
            </a:r>
            <a:endParaRPr lang="en-US" altLang="en-US" sz="2800"/>
          </a:p>
          <a:p>
            <a:r>
              <a:rPr lang="en-US" altLang="en-US" sz="2800">
                <a:sym typeface="+mn-ea"/>
              </a:rPr>
              <a:t>3)False Positive (FP) – A misclassified alert that does not indicate a real security issue.</a:t>
            </a:r>
            <a:endParaRPr lang="en-US" altLang="en-US" sz="2800"/>
          </a:p>
          <a:p>
            <a:endParaRPr lang="en-US" altLang="en-US" sz="2800"/>
          </a:p>
          <a:p>
            <a:r>
              <a:rPr lang="en-US" altLang="en-US" sz="2800">
                <a:sym typeface="+mn-ea"/>
              </a:rPr>
              <a:t>By leveraging historical incident data from the GUIDE dataset, we will train a classification model that helps SOC analysts prioritize real security threats while reducing unnecessary investigations of false alarms.</a:t>
            </a:r>
            <a:endParaRPr lang="en-US" altLang="en-US" sz="2800"/>
          </a:p>
          <a:p>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40105" y="457200"/>
            <a:ext cx="4793615" cy="1600200"/>
          </a:xfrm>
        </p:spPr>
        <p:txBody>
          <a:bodyPr/>
          <a:p>
            <a:r>
              <a:rPr lang="en-US" altLang="en-US" b="1"/>
              <a:t>Data Exploration and Understanding:</a:t>
            </a:r>
            <a:endParaRPr lang="en-US" altLang="en-US" b="1"/>
          </a:p>
        </p:txBody>
      </p:sp>
      <p:pic>
        <p:nvPicPr>
          <p:cNvPr id="7" name="Picture Placeholder 6"/>
          <p:cNvPicPr>
            <a:picLocks noChangeAspect="1"/>
          </p:cNvPicPr>
          <p:nvPr>
            <p:ph type="pic" idx="1"/>
          </p:nvPr>
        </p:nvPicPr>
        <p:blipFill>
          <a:blip r:embed="rId1"/>
          <a:stretch>
            <a:fillRect/>
          </a:stretch>
        </p:blipFill>
        <p:spPr>
          <a:xfrm>
            <a:off x="5805170" y="1115060"/>
            <a:ext cx="5550535" cy="4218305"/>
          </a:xfrm>
          <a:prstGeom prst="rect">
            <a:avLst/>
          </a:prstGeom>
        </p:spPr>
      </p:pic>
      <p:sp>
        <p:nvSpPr>
          <p:cNvPr id="6" name="Text Placeholder 5"/>
          <p:cNvSpPr>
            <a:spLocks noGrp="1"/>
          </p:cNvSpPr>
          <p:nvPr>
            <p:ph type="body" sz="half" idx="2"/>
          </p:nvPr>
        </p:nvSpPr>
        <p:spPr>
          <a:xfrm>
            <a:off x="840105" y="2057400"/>
            <a:ext cx="4792980" cy="3811905"/>
          </a:xfrm>
        </p:spPr>
        <p:txBody>
          <a:bodyPr>
            <a:normAutofit lnSpcReduction="20000"/>
          </a:bodyPr>
          <a:p>
            <a:r>
              <a:rPr lang="en-US" altLang="en-US" sz="2800"/>
              <a:t>Load and Inspect Data:</a:t>
            </a:r>
            <a:endParaRPr lang="en-US" altLang="en-US" sz="2800"/>
          </a:p>
          <a:p>
            <a:pPr marL="457200" indent="-457200">
              <a:buFont typeface="Arial" panose="020B0604020202020204" pitchFamily="34" charset="0"/>
              <a:buChar char="•"/>
            </a:pPr>
            <a:r>
              <a:rPr lang="en-US" altLang="en-US" sz="2800"/>
              <a:t>let's load the dataset and explore its structure.</a:t>
            </a:r>
            <a:endParaRPr lang="en-US" altLang="en-US" sz="2800"/>
          </a:p>
          <a:p>
            <a:pPr>
              <a:buFont typeface="Arial" panose="020B0604020202020204" pitchFamily="34" charset="0"/>
            </a:pPr>
            <a:endParaRPr lang="en-US" altLang="en-US" sz="2800"/>
          </a:p>
          <a:p>
            <a:pPr marL="457200" indent="-457200">
              <a:buFont typeface="Arial" panose="020B0604020202020204" pitchFamily="34" charset="0"/>
              <a:buChar char="•"/>
            </a:pPr>
            <a:r>
              <a:rPr lang="en-US" altLang="en-US" sz="2800"/>
              <a:t>train_df.info() helps identify data types (numerical/categorical).</a:t>
            </a:r>
            <a:endParaRPr lang="en-US" altLang="en-US" sz="2800"/>
          </a:p>
          <a:p>
            <a:pPr marL="457200" indent="-457200">
              <a:buFont typeface="Arial" panose="020B0604020202020204" pitchFamily="34" charset="0"/>
              <a:buChar char="•"/>
            </a:pPr>
            <a:r>
              <a:rPr lang="en-US" altLang="en-US" sz="2800"/>
              <a:t>train_df.head() gives an overview of how the data looks.</a:t>
            </a:r>
            <a:endParaRPr lang="en-US" altLang="en-US" sz="2800"/>
          </a:p>
          <a:p>
            <a:endParaRPr lang="en-US"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365125"/>
            <a:ext cx="10515600" cy="304800"/>
          </a:xfrm>
        </p:spPr>
        <p:txBody>
          <a:bodyPr>
            <a:normAutofit fontScale="90000"/>
          </a:bodyPr>
          <a:p>
            <a:endParaRPr lang="en-US"/>
          </a:p>
        </p:txBody>
      </p:sp>
      <p:pic>
        <p:nvPicPr>
          <p:cNvPr id="8" name="Content Placeholder 7"/>
          <p:cNvPicPr>
            <a:picLocks noChangeAspect="1"/>
          </p:cNvPicPr>
          <p:nvPr>
            <p:ph sz="half" idx="1"/>
          </p:nvPr>
        </p:nvPicPr>
        <p:blipFill>
          <a:blip r:embed="rId1"/>
          <a:stretch>
            <a:fillRect/>
          </a:stretch>
        </p:blipFill>
        <p:spPr>
          <a:xfrm>
            <a:off x="957580" y="1029335"/>
            <a:ext cx="4941570" cy="5147945"/>
          </a:xfrm>
          <a:prstGeom prst="rect">
            <a:avLst/>
          </a:prstGeom>
        </p:spPr>
      </p:pic>
      <p:pic>
        <p:nvPicPr>
          <p:cNvPr id="9" name="Content Placeholder 8"/>
          <p:cNvPicPr>
            <a:picLocks noChangeAspect="1"/>
          </p:cNvPicPr>
          <p:nvPr>
            <p:ph sz="half" idx="2"/>
          </p:nvPr>
        </p:nvPicPr>
        <p:blipFill>
          <a:blip r:embed="rId2"/>
          <a:stretch>
            <a:fillRect/>
          </a:stretch>
        </p:blipFill>
        <p:spPr>
          <a:xfrm>
            <a:off x="6917055" y="1029335"/>
            <a:ext cx="4058285" cy="51479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ltLang="en-US" b="1"/>
              <a:t>Check Target Variable Distribution:</a:t>
            </a:r>
            <a:endParaRPr lang="en-US" altLang="en-US" b="1"/>
          </a:p>
        </p:txBody>
      </p:sp>
      <p:pic>
        <p:nvPicPr>
          <p:cNvPr id="10" name="Picture Placeholder 9"/>
          <p:cNvPicPr>
            <a:picLocks noChangeAspect="1"/>
          </p:cNvPicPr>
          <p:nvPr>
            <p:ph type="pic" idx="1"/>
          </p:nvPr>
        </p:nvPicPr>
        <p:blipFill>
          <a:blip r:embed="rId1"/>
          <a:stretch>
            <a:fillRect/>
          </a:stretch>
        </p:blipFill>
        <p:spPr>
          <a:xfrm>
            <a:off x="5183505" y="636905"/>
            <a:ext cx="6172200" cy="3565525"/>
          </a:xfrm>
          <a:prstGeom prst="rect">
            <a:avLst/>
          </a:prstGeom>
        </p:spPr>
      </p:pic>
      <p:sp>
        <p:nvSpPr>
          <p:cNvPr id="7" name="Text Placeholder 6"/>
          <p:cNvSpPr>
            <a:spLocks noGrp="1"/>
          </p:cNvSpPr>
          <p:nvPr>
            <p:ph type="body" sz="half" idx="2"/>
          </p:nvPr>
        </p:nvSpPr>
        <p:spPr/>
        <p:txBody>
          <a:bodyPr/>
          <a:p>
            <a:pPr marL="285750" indent="-285750">
              <a:buFont typeface="Arial" panose="020B0604020202020204" pitchFamily="34" charset="0"/>
              <a:buChar char="•"/>
            </a:pPr>
            <a:r>
              <a:rPr lang="en-US" altLang="en-US" sz="2800"/>
              <a:t>we are solving a classification problem, it's essential to check how balanced our target variable (IncidentGrade) is.</a:t>
            </a:r>
            <a:endParaRPr lang="en-US" altLang="en-US" sz="2800"/>
          </a:p>
        </p:txBody>
      </p:sp>
      <p:pic>
        <p:nvPicPr>
          <p:cNvPr id="13" name="Picture 12"/>
          <p:cNvPicPr>
            <a:picLocks noChangeAspect="1"/>
          </p:cNvPicPr>
          <p:nvPr/>
        </p:nvPicPr>
        <p:blipFill>
          <a:blip r:embed="rId2"/>
          <a:stretch>
            <a:fillRect/>
          </a:stretch>
        </p:blipFill>
        <p:spPr>
          <a:xfrm>
            <a:off x="5714365" y="4592955"/>
            <a:ext cx="5106035" cy="13874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Identify Outliers:</a:t>
            </a:r>
            <a:endParaRPr lang="en-US" b="1"/>
          </a:p>
        </p:txBody>
      </p:sp>
      <p:pic>
        <p:nvPicPr>
          <p:cNvPr id="5" name="Picture Placeholder 4"/>
          <p:cNvPicPr>
            <a:picLocks noChangeAspect="1"/>
          </p:cNvPicPr>
          <p:nvPr>
            <p:ph type="pic" idx="1"/>
          </p:nvPr>
        </p:nvPicPr>
        <p:blipFill>
          <a:blip r:embed="rId1"/>
          <a:stretch>
            <a:fillRect/>
          </a:stretch>
        </p:blipFill>
        <p:spPr>
          <a:xfrm>
            <a:off x="5183505" y="1493520"/>
            <a:ext cx="6172200" cy="3860800"/>
          </a:xfrm>
          <a:prstGeom prst="rect">
            <a:avLst/>
          </a:prstGeom>
        </p:spPr>
      </p:pic>
      <p:sp>
        <p:nvSpPr>
          <p:cNvPr id="4" name="Text Placeholder 3"/>
          <p:cNvSpPr>
            <a:spLocks noGrp="1"/>
          </p:cNvSpPr>
          <p:nvPr>
            <p:ph type="body" sz="half" idx="2"/>
          </p:nvPr>
        </p:nvSpPr>
        <p:spPr/>
        <p:txBody>
          <a:bodyPr/>
          <a:p>
            <a:pPr marL="457200" indent="-457200">
              <a:buFont typeface="Arial" panose="020B0604020202020204" pitchFamily="34" charset="0"/>
              <a:buChar char="•"/>
            </a:pPr>
            <a:r>
              <a:rPr lang="en-US" altLang="en-US" sz="2800"/>
              <a:t>We identified outliers in each column of the training dataset by analyzing a sample of 1,000 rows using a boxplot.</a:t>
            </a:r>
            <a:endParaRPr lang="en-US"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1025525"/>
          </a:xfrm>
        </p:spPr>
        <p:txBody>
          <a:bodyPr/>
          <a:p>
            <a:r>
              <a:rPr lang="en-US" b="1"/>
              <a:t>Outlier Method:</a:t>
            </a:r>
            <a:endParaRPr lang="en-US" b="1"/>
          </a:p>
        </p:txBody>
      </p:sp>
      <p:pic>
        <p:nvPicPr>
          <p:cNvPr id="5" name="Picture Placeholder 4"/>
          <p:cNvPicPr>
            <a:picLocks noChangeAspect="1"/>
          </p:cNvPicPr>
          <p:nvPr>
            <p:ph type="pic" idx="1"/>
          </p:nvPr>
        </p:nvPicPr>
        <p:blipFill>
          <a:blip r:embed="rId1"/>
          <a:stretch>
            <a:fillRect/>
          </a:stretch>
        </p:blipFill>
        <p:spPr>
          <a:xfrm>
            <a:off x="5685790" y="987425"/>
            <a:ext cx="5166995" cy="4873625"/>
          </a:xfrm>
          <a:prstGeom prst="rect">
            <a:avLst/>
          </a:prstGeom>
        </p:spPr>
      </p:pic>
      <p:sp>
        <p:nvSpPr>
          <p:cNvPr id="4" name="Text Placeholder 3"/>
          <p:cNvSpPr>
            <a:spLocks noGrp="1"/>
          </p:cNvSpPr>
          <p:nvPr>
            <p:ph type="body" sz="half" idx="2"/>
          </p:nvPr>
        </p:nvSpPr>
        <p:spPr>
          <a:xfrm>
            <a:off x="840105" y="1483360"/>
            <a:ext cx="4441825" cy="4928235"/>
          </a:xfrm>
        </p:spPr>
        <p:txBody>
          <a:bodyPr>
            <a:normAutofit/>
          </a:bodyPr>
          <a:p>
            <a:pPr marL="285750" indent="-285750">
              <a:buFont typeface="Arial" panose="020B0604020202020204" pitchFamily="34" charset="0"/>
              <a:buChar char="•"/>
            </a:pPr>
            <a:r>
              <a:rPr lang="en-US" altLang="en-US" sz="2000"/>
              <a:t>Handles outliers in a dataset using the Interquartile Range (IQR) method. It consists of two functions:</a:t>
            </a:r>
            <a:endParaRPr lang="en-US" altLang="en-US" sz="2000"/>
          </a:p>
          <a:p>
            <a:pPr marL="285750" indent="-285750">
              <a:buFont typeface="Arial" panose="020B0604020202020204" pitchFamily="34" charset="0"/>
              <a:buChar char="•"/>
            </a:pPr>
            <a:r>
              <a:rPr lang="en-US" altLang="en-US" sz="2000"/>
              <a:t>cap_outliers_iqr(df, columns) – Capping Outliers:</a:t>
            </a:r>
            <a:endParaRPr lang="en-US" altLang="en-US" sz="2000"/>
          </a:p>
          <a:p>
            <a:pPr marL="285750" indent="-285750">
              <a:buFont typeface="Arial" panose="020B0604020202020204" pitchFamily="34" charset="0"/>
              <a:buChar char="•"/>
            </a:pPr>
            <a:r>
              <a:rPr lang="en-US" altLang="en-US" sz="2000"/>
              <a:t>This function caps (limits) the outliers instead of removing them.</a:t>
            </a:r>
            <a:endParaRPr lang="en-US" altLang="en-US" sz="2000"/>
          </a:p>
          <a:p>
            <a:pPr marL="285750" indent="-285750">
              <a:buFont typeface="Arial" panose="020B0604020202020204" pitchFamily="34" charset="0"/>
              <a:buChar char="•"/>
            </a:pPr>
            <a:r>
              <a:rPr lang="en-US" altLang="en-US" sz="2000"/>
              <a:t>Any values below the lower bound are replaced with the lower bound.</a:t>
            </a:r>
            <a:endParaRPr lang="en-US" altLang="en-US" sz="2000"/>
          </a:p>
          <a:p>
            <a:pPr marL="285750" indent="-285750">
              <a:buFont typeface="Arial" panose="020B0604020202020204" pitchFamily="34" charset="0"/>
              <a:buChar char="•"/>
            </a:pPr>
            <a:r>
              <a:rPr lang="en-US" altLang="en-US" sz="2000"/>
              <a:t>Any values above the upper bound are replaced with the upper bound.</a:t>
            </a:r>
            <a:endParaRPr lang="en-US" altLang="en-US" sz="2000"/>
          </a:p>
          <a:p>
            <a:pPr marL="285750" indent="-285750">
              <a:buFont typeface="Arial" panose="020B0604020202020204" pitchFamily="34" charset="0"/>
              <a:buChar char="•"/>
            </a:pPr>
            <a:r>
              <a:rPr lang="en-US" altLang="en-US" sz="2000"/>
              <a:t>This prevents extreme values from affecting the model while preserving data.</a:t>
            </a:r>
            <a:endParaRPr lang="en-US" altLang="en-US" sz="2000"/>
          </a:p>
          <a:p>
            <a:pPr marL="285750" indent="-285750">
              <a:buFont typeface="Arial" panose="020B0604020202020204" pitchFamily="34" charset="0"/>
              <a:buChar char="•"/>
            </a:pPr>
            <a:endParaRPr lang="en-US"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0105" y="457200"/>
            <a:ext cx="3931920" cy="324485"/>
          </a:xfrm>
        </p:spPr>
        <p:txBody>
          <a:bodyPr>
            <a:normAutofit fontScale="90000"/>
          </a:bodyPr>
          <a:p>
            <a:endParaRPr lang="en-US"/>
          </a:p>
        </p:txBody>
      </p:sp>
      <p:pic>
        <p:nvPicPr>
          <p:cNvPr id="5" name="Picture Placeholder 4"/>
          <p:cNvPicPr>
            <a:picLocks noChangeAspect="1"/>
          </p:cNvPicPr>
          <p:nvPr>
            <p:ph type="pic" idx="1"/>
          </p:nvPr>
        </p:nvPicPr>
        <p:blipFill>
          <a:blip r:embed="rId1"/>
          <a:stretch>
            <a:fillRect/>
          </a:stretch>
        </p:blipFill>
        <p:spPr>
          <a:xfrm>
            <a:off x="5183505" y="660400"/>
            <a:ext cx="6172200" cy="5208905"/>
          </a:xfrm>
          <a:prstGeom prst="rect">
            <a:avLst/>
          </a:prstGeom>
        </p:spPr>
      </p:pic>
      <p:sp>
        <p:nvSpPr>
          <p:cNvPr id="4" name="Text Placeholder 3"/>
          <p:cNvSpPr>
            <a:spLocks noGrp="1"/>
          </p:cNvSpPr>
          <p:nvPr>
            <p:ph type="body" sz="half" idx="2"/>
          </p:nvPr>
        </p:nvSpPr>
        <p:spPr>
          <a:xfrm>
            <a:off x="840105" y="1101090"/>
            <a:ext cx="3931920" cy="5166995"/>
          </a:xfrm>
        </p:spPr>
        <p:txBody>
          <a:bodyPr>
            <a:normAutofit lnSpcReduction="20000"/>
          </a:bodyPr>
          <a:p>
            <a:pPr marL="285750" indent="-285750">
              <a:buFont typeface="Arial" panose="020B0604020202020204" pitchFamily="34" charset="0"/>
              <a:buChar char="•"/>
            </a:pPr>
            <a:r>
              <a:rPr lang="en-US" altLang="en-US" sz="2000"/>
              <a:t>count_outliers_iqr(df, columns) – Counting Outliers:</a:t>
            </a:r>
            <a:endParaRPr lang="en-US" altLang="en-US" sz="2000"/>
          </a:p>
          <a:p>
            <a:pPr marL="285750" indent="-285750">
              <a:buFont typeface="Arial" panose="020B0604020202020204" pitchFamily="34" charset="0"/>
              <a:buChar char="•"/>
            </a:pPr>
            <a:r>
              <a:rPr lang="en-US" altLang="en-US" sz="2000"/>
              <a:t>This function counts the number of outliers in each column.</a:t>
            </a:r>
            <a:endParaRPr lang="en-US" altLang="en-US" sz="2000"/>
          </a:p>
          <a:p>
            <a:pPr marL="285750" indent="-285750">
              <a:buFont typeface="Arial" panose="020B0604020202020204" pitchFamily="34" charset="0"/>
              <a:buChar char="•"/>
            </a:pPr>
            <a:r>
              <a:rPr lang="en-US" altLang="en-US" sz="2000"/>
              <a:t>It calculates the same IQR-based bounds as in the previous function.</a:t>
            </a:r>
            <a:endParaRPr lang="en-US" altLang="en-US" sz="2000"/>
          </a:p>
          <a:p>
            <a:pPr marL="285750" indent="-285750">
              <a:buFont typeface="Arial" panose="020B0604020202020204" pitchFamily="34" charset="0"/>
              <a:buChar char="•"/>
            </a:pPr>
            <a:r>
              <a:rPr lang="en-US" altLang="en-US" sz="2000"/>
              <a:t>It counts how many values in the column are below the lower bound or above the upper bound.</a:t>
            </a:r>
            <a:endParaRPr lang="en-US" altLang="en-US" sz="2000"/>
          </a:p>
          <a:p>
            <a:pPr marL="285750" indent="-285750">
              <a:buFont typeface="Arial" panose="020B0604020202020204" pitchFamily="34" charset="0"/>
              <a:buChar char="•"/>
            </a:pPr>
            <a:r>
              <a:rPr lang="en-US" altLang="en-US" sz="2000"/>
              <a:t>It returns a dictionary with column names and their corresponding outlier counts.</a:t>
            </a:r>
            <a:endParaRPr lang="en-US" altLang="en-US" sz="2000"/>
          </a:p>
          <a:p>
            <a:pPr marL="285750" indent="-285750">
              <a:buFont typeface="Arial" panose="020B0604020202020204" pitchFamily="34" charset="0"/>
              <a:buChar char="•"/>
            </a:pPr>
            <a:r>
              <a:rPr lang="en-US" altLang="en-US" sz="2000"/>
              <a:t>Identifies the column that has the maximum number of outliers.</a:t>
            </a:r>
            <a:endParaRPr lang="en-US" altLang="en-US" sz="2000"/>
          </a:p>
          <a:p>
            <a:pPr marL="285750" indent="-285750">
              <a:buFont typeface="Arial" panose="020B0604020202020204" pitchFamily="34" charset="0"/>
              <a:buChar char="•"/>
            </a:pPr>
            <a:r>
              <a:rPr lang="en-US" altLang="en-US" sz="2000"/>
              <a:t>Drops that column from the dataset.</a:t>
            </a:r>
            <a:endParaRPr lang="en-US" altLang="en-US" sz="2000"/>
          </a:p>
        </p:txBody>
      </p:sp>
      <p:sp>
        <p:nvSpPr>
          <p:cNvPr id="6" name="Text Box 5"/>
          <p:cNvSpPr txBox="1"/>
          <p:nvPr/>
        </p:nvSpPr>
        <p:spPr>
          <a:xfrm>
            <a:off x="1781175" y="956310"/>
            <a:ext cx="4064000" cy="368300"/>
          </a:xfrm>
          <a:prstGeom prst="rect">
            <a:avLst/>
          </a:prstGeom>
          <a:noFill/>
        </p:spPr>
        <p:txBody>
          <a:bodyPr wrap="square" rtlCol="0">
            <a:spAutoFit/>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6054</Words>
  <Application>WPS Presentation</Application>
  <PresentationFormat>Widescreen</PresentationFormat>
  <Paragraphs>162</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Calibri Light</vt:lpstr>
      <vt:lpstr>Calibri</vt:lpstr>
      <vt:lpstr>Microsoft YaHei</vt:lpstr>
      <vt:lpstr>Arial Unicode MS</vt:lpstr>
      <vt:lpstr>Office Theme</vt:lpstr>
      <vt:lpstr>Classifying Cybersecurity Incidents with Machine Learning </vt:lpstr>
      <vt:lpstr>Enhancing Cybersecurity Incident Triage with Machine Learning</vt:lpstr>
      <vt:lpstr>PowerPoint 演示文稿</vt:lpstr>
      <vt:lpstr>Data Exploration and Understanding:</vt:lpstr>
      <vt:lpstr>PowerPoint 演示文稿</vt:lpstr>
      <vt:lpstr>Check Target Variable Distribution:</vt:lpstr>
      <vt:lpstr>Identify Outliers:</vt:lpstr>
      <vt:lpstr>Outlier Method:</vt:lpstr>
      <vt:lpstr>PowerPoint 演示文稿</vt:lpstr>
      <vt:lpstr>Data Preprocessing:</vt:lpstr>
      <vt:lpstr>Feature Engineering:</vt:lpstr>
      <vt:lpstr>Encode Categorical Variables:</vt:lpstr>
      <vt:lpstr>PowerPoint 演示文稿</vt:lpstr>
      <vt:lpstr>Feature Selection:</vt:lpstr>
      <vt:lpstr>PowerPoint 演示文稿</vt:lpstr>
      <vt:lpstr>Random Forest Model:</vt:lpstr>
      <vt:lpstr>Decision Tree Model:</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Cybersecurity Incidents with Machine Learning </dc:title>
  <dc:creator>babuk</dc:creator>
  <cp:lastModifiedBy>Sai</cp:lastModifiedBy>
  <cp:revision>10</cp:revision>
  <dcterms:created xsi:type="dcterms:W3CDTF">2025-03-22T08:37:00Z</dcterms:created>
  <dcterms:modified xsi:type="dcterms:W3CDTF">2025-04-05T11:51:54Z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4EA54480DE184C1CB72B0354430BE1B0_11</vt:lpwstr>
  </property>
  <property fmtid="{D5CDD505-2E9C-101B-9397-08002B2CF9AE}" pid="3" name="KSOProductBuildVer">
    <vt:lpwstr>1033-12.2.0.20326</vt:lpwstr>
  </property>
</Properties>
</file>