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b="1" dirty="0"/>
              <a:t>Predictive Analytics and Recommendation</a:t>
            </a:r>
            <a:br>
              <a:rPr lang="en-US" altLang="en-US" b="1" dirty="0"/>
            </a:br>
            <a:r>
              <a:rPr lang="en-US" altLang="en-US" b="1" dirty="0"/>
              <a:t>Systems in Banking</a:t>
            </a:r>
            <a:endParaRPr lang="en-US" alt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 b="1"/>
              <a:t>Generating Synthetic Customer-Product Interaction Data</a:t>
            </a:r>
            <a:endParaRPr lang="en-US" altLang="en-US" b="1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405120" y="987425"/>
            <a:ext cx="5727700" cy="4873625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000"/>
              <a:t>This script generates synthetic interaction data between customers and products using the Faker library. The dataset simulates real-world customer-product interactions such as purchases, views, and clicks.</a:t>
            </a:r>
            <a:endParaRPr lang="en-US" altLang="en-US" sz="2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105" y="457200"/>
            <a:ext cx="3931920" cy="421640"/>
          </a:xfrm>
        </p:spPr>
        <p:txBody>
          <a:bodyPr>
            <a:normAutofit fontScale="90000"/>
          </a:bodyPr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183505" y="744220"/>
            <a:ext cx="6172200" cy="5125085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105" y="974090"/>
            <a:ext cx="3931920" cy="4895215"/>
          </a:xfrm>
        </p:spPr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800"/>
              <a:t>This script implements an item-based recommendation system using cosine similarity. It computes similarity between products based on user interactions and recommends similar products.</a:t>
            </a:r>
            <a:endParaRPr lang="en-US" altLang="en-US" sz="18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800"/>
              <a:t>Computes cosine similarity between product vectors (columns of the interaction matrix).</a:t>
            </a:r>
            <a:endParaRPr lang="en-US" altLang="en-US" sz="18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800"/>
              <a:t>Higher similarity means two products are often interacted with by the same users.</a:t>
            </a:r>
            <a:endParaRPr lang="en-US" altLang="en-US" sz="18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800"/>
              <a:t>Finds num_recommendations most similar products to a given product.</a:t>
            </a:r>
            <a:endParaRPr lang="en-US" altLang="en-US" sz="18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800"/>
              <a:t>Sorts by highest similarity scores</a:t>
            </a:r>
            <a:endParaRPr lang="en-US" altLang="en-US" sz="1800"/>
          </a:p>
        </p:txBody>
      </p:sp>
      <p:sp>
        <p:nvSpPr>
          <p:cNvPr id="6" name="Text Box 5"/>
          <p:cNvSpPr txBox="1"/>
          <p:nvPr/>
        </p:nvSpPr>
        <p:spPr>
          <a:xfrm>
            <a:off x="939800" y="371538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1000"/>
            <a:ext cx="10515600" cy="870585"/>
          </a:xfrm>
        </p:spPr>
        <p:txBody>
          <a:bodyPr/>
          <a:p>
            <a:r>
              <a:rPr lang="en-US" altLang="en-US" b="1"/>
              <a:t>Project Overview</a:t>
            </a:r>
            <a:endParaRPr lang="en-US" alt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5915"/>
            <a:ext cx="10515600" cy="4571365"/>
          </a:xfrm>
        </p:spPr>
        <p:txBody>
          <a:bodyPr/>
          <a:p>
            <a:r>
              <a:rPr lang="en-US" altLang="en-US"/>
              <a:t>Objective:</a:t>
            </a:r>
            <a:endParaRPr lang="en-US" altLang="en-US"/>
          </a:p>
          <a:p>
            <a:pPr lvl="1"/>
            <a:r>
              <a:rPr lang="en-US" altLang="en-US"/>
              <a:t>To utilize machine learning techniques to:</a:t>
            </a:r>
            <a:endParaRPr lang="en-US" altLang="en-US"/>
          </a:p>
          <a:p>
            <a:pPr lvl="1"/>
            <a:r>
              <a:rPr lang="en-US" altLang="en-US"/>
              <a:t>Minimize financial risk</a:t>
            </a:r>
            <a:endParaRPr lang="en-US" altLang="en-US"/>
          </a:p>
          <a:p>
            <a:pPr lvl="1"/>
            <a:r>
              <a:rPr lang="en-US" altLang="en-US"/>
              <a:t>Improve customer satisfaction</a:t>
            </a:r>
            <a:endParaRPr lang="en-US" altLang="en-US"/>
          </a:p>
          <a:p>
            <a:pPr lvl="1"/>
            <a:r>
              <a:rPr lang="en-US" altLang="en-US"/>
              <a:t>Optimize product offerings</a:t>
            </a:r>
            <a:endParaRPr lang="en-US" altLang="en-US"/>
          </a:p>
          <a:p>
            <a:pPr marL="457200" lvl="1" indent="0">
              <a:buNone/>
            </a:pPr>
            <a:endParaRPr lang="en-US" altLang="en-US"/>
          </a:p>
          <a:p>
            <a:r>
              <a:rPr lang="en-US" altLang="en-US"/>
              <a:t>Core Components:</a:t>
            </a:r>
            <a:endParaRPr lang="en-US" altLang="en-US"/>
          </a:p>
          <a:p>
            <a:pPr lvl="1"/>
            <a:r>
              <a:rPr lang="en-US" altLang="en-US"/>
              <a:t>Supervised Learning: Predict loan defaults</a:t>
            </a:r>
            <a:endParaRPr lang="en-US" altLang="en-US"/>
          </a:p>
          <a:p>
            <a:pPr lvl="1"/>
            <a:r>
              <a:rPr lang="en-US" altLang="en-US"/>
              <a:t>Unsupervised Learning: Segment customers</a:t>
            </a:r>
            <a:endParaRPr lang="en-US" altLang="en-US"/>
          </a:p>
          <a:p>
            <a:pPr lvl="1"/>
            <a:r>
              <a:rPr lang="en-US" altLang="en-US"/>
              <a:t>Recommendation Engine: Suggest personalized banking products</a:t>
            </a:r>
            <a:endParaRPr lang="en-US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40105" y="457200"/>
            <a:ext cx="4650740" cy="864235"/>
          </a:xfrm>
        </p:spPr>
        <p:txBody>
          <a:bodyPr>
            <a:normAutofit fontScale="90000"/>
          </a:bodyPr>
          <a:p>
            <a:r>
              <a:rPr lang="en-US" altLang="en-US" b="1"/>
              <a:t>Synthetic Loan Data Generation</a:t>
            </a:r>
            <a:endParaRPr lang="en-US" altLang="en-US" b="1"/>
          </a:p>
        </p:txBody>
      </p:sp>
      <p:pic>
        <p:nvPicPr>
          <p:cNvPr id="7" name="Content Placeholder 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955030" y="1097280"/>
            <a:ext cx="5400675" cy="4559300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840105" y="1322070"/>
            <a:ext cx="4798060" cy="5032375"/>
          </a:xfrm>
        </p:spPr>
        <p:txBody>
          <a:bodyPr>
            <a:norm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800"/>
              <a:t>Libraries Used</a:t>
            </a:r>
            <a:endParaRPr lang="en-US" altLang="en-US" sz="18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/>
              <a:t>Faker: To create realistic but fake customer IDs.</a:t>
            </a:r>
            <a:endParaRPr lang="en-US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/>
              <a:t>pandas / numpy: For data handling and numerical operations.</a:t>
            </a:r>
            <a:endParaRPr lang="en-US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/>
              <a:t>random: To generate randomized values for features.</a:t>
            </a:r>
            <a:endParaRPr lang="en-US" altLang="en-US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800"/>
              <a:t>Generate a realistic synthetic dataset that simulates loan applications using Python libraries.</a:t>
            </a:r>
            <a:endParaRPr lang="en-US" altLang="en-US" sz="18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800"/>
              <a:t>Creates a tool to generate fake unique customer identifiers (UUIDs).</a:t>
            </a:r>
            <a:endParaRPr lang="en-US" altLang="en-US" sz="18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800"/>
              <a:t>This function creates n synthetic customer records.</a:t>
            </a:r>
            <a:endParaRPr lang="en-US" altLang="en-US" sz="18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800"/>
              <a:t>All generated records are returned as a pandas DataFrame for easy use in modeling.</a:t>
            </a:r>
            <a:endParaRPr lang="en-US" altLang="en-US" sz="18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800"/>
              <a:t>Generates 5,000 customer records to simulate a real-world loan portfolio.</a:t>
            </a:r>
            <a:endParaRPr lang="en-US" altLang="en-US" sz="18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105" y="457200"/>
            <a:ext cx="4343400" cy="1005840"/>
          </a:xfrm>
        </p:spPr>
        <p:txBody>
          <a:bodyPr>
            <a:normAutofit fontScale="90000"/>
          </a:bodyPr>
          <a:p>
            <a:r>
              <a:rPr lang="en-US" altLang="en-US" b="1"/>
              <a:t>Loan Default Prediction – Modeling Pipeline</a:t>
            </a:r>
            <a:endParaRPr lang="en-US" altLang="en-US" b="1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183505" y="1310640"/>
            <a:ext cx="6172200" cy="4226560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105" y="1463040"/>
            <a:ext cx="4342765" cy="4656455"/>
          </a:xfrm>
        </p:spPr>
        <p:txBody>
          <a:bodyPr>
            <a:norm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800"/>
              <a:t>Converts employment_status (e.g., "Employed", "Unemployed") into numeric form.</a:t>
            </a:r>
            <a:endParaRPr lang="en-US" altLang="en-US" sz="18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800"/>
              <a:t>Balances the dataset by synthesizing new minority class samples.</a:t>
            </a:r>
            <a:endParaRPr lang="en-US" altLang="en-US" sz="18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800"/>
              <a:t>Important because loan defaults are usually rare (imbalanced data).</a:t>
            </a:r>
            <a:endParaRPr lang="en-US" altLang="en-US" sz="18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800"/>
              <a:t>Splits the data into:</a:t>
            </a:r>
            <a:endParaRPr lang="en-US" altLang="en-US" sz="18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 sz="1575"/>
              <a:t>80% training set</a:t>
            </a:r>
            <a:endParaRPr lang="en-US" altLang="en-US" sz="1575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 sz="1575"/>
              <a:t>20% testing set</a:t>
            </a:r>
            <a:endParaRPr lang="en-US" altLang="en-US" sz="1575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800"/>
              <a:t>Trains 4 different machine learning models.</a:t>
            </a:r>
            <a:endParaRPr lang="en-US" altLang="en-US" sz="18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800"/>
              <a:t>Compares them on key metrics like Accuracy, Precision, Recall, F1-Score, and AUC.</a:t>
            </a:r>
            <a:endParaRPr lang="en-US" altLang="en-US"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105" y="457200"/>
            <a:ext cx="4342765" cy="548640"/>
          </a:xfrm>
        </p:spPr>
        <p:txBody>
          <a:bodyPr>
            <a:normAutofit fontScale="90000"/>
          </a:bodyPr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183505" y="1005205"/>
            <a:ext cx="6172200" cy="4509135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105" y="1149985"/>
            <a:ext cx="4343400" cy="4719320"/>
          </a:xfrm>
        </p:spPr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800"/>
              <a:t>Each model is trained and evaluated on the test set.</a:t>
            </a:r>
            <a:endParaRPr lang="en-US" altLang="en-US" sz="18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800"/>
              <a:t>Tries different combinations of parameters (e.g., tree depth, number of trees).</a:t>
            </a:r>
            <a:endParaRPr lang="en-US" altLang="en-US" sz="18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800"/>
              <a:t>Uses 5-fold cross-validation and ROC AUC as the scoring metric.</a:t>
            </a:r>
            <a:endParaRPr lang="en-US" altLang="en-US" sz="18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800"/>
              <a:t>Finds the best-performing Random Forest model.</a:t>
            </a:r>
            <a:endParaRPr lang="en-US" altLang="en-US" sz="18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800"/>
              <a:t>Evaluates the tuned model on multiple train/validation splits.</a:t>
            </a:r>
            <a:endParaRPr lang="en-US" altLang="en-US" sz="18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800"/>
              <a:t>Prints the AUC scores and their average (mean model performance).</a:t>
            </a:r>
            <a:endParaRPr lang="en-US" altLang="en-US" sz="1800"/>
          </a:p>
          <a:p>
            <a:pPr>
              <a:buFont typeface="Arial" panose="020B0604020202020204" pitchFamily="34" charset="0"/>
            </a:pPr>
            <a:endParaRPr lang="en-US" altLang="en-US"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105" y="457200"/>
            <a:ext cx="3931920" cy="899160"/>
          </a:xfrm>
        </p:spPr>
        <p:txBody>
          <a:bodyPr>
            <a:normAutofit fontScale="90000"/>
          </a:bodyPr>
          <a:p>
            <a:r>
              <a:rPr lang="en-US" b="1"/>
              <a:t>REASON FOR LOW PERFORMANCE</a:t>
            </a:r>
            <a:endParaRPr lang="en-US" b="1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226050" y="1478915"/>
            <a:ext cx="6086475" cy="2837180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105" y="1479550"/>
            <a:ext cx="4385945" cy="4389755"/>
          </a:xfrm>
        </p:spPr>
        <p:txBody>
          <a:bodyPr>
            <a:norm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000"/>
              <a:t>No Meaningful Patterns in Data</a:t>
            </a:r>
            <a:endParaRPr lang="en-US" altLang="en-US" sz="20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 sz="1750"/>
              <a:t>Machine learning models learn from patterns and relationships in the data.</a:t>
            </a:r>
            <a:endParaRPr lang="en-US" altLang="en-US" sz="175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 sz="1750"/>
              <a:t>However, Faker generates data randomly, meaning there is no real correlation between features (age, income, credit score, etc.) and the target variable (loan default).</a:t>
            </a:r>
            <a:endParaRPr lang="en-US" altLang="en-US" sz="175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 sz="1750"/>
              <a:t>The model is essentially making random guesses, leading to an AUC close to 0.5, which is equivalent to random prediction.</a:t>
            </a:r>
            <a:endParaRPr lang="en-US" altLang="en-US" sz="175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000"/>
              <a:t>This results in poor generalization of the model.</a:t>
            </a:r>
            <a:endParaRPr lang="en-US" altLang="en-US"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105" y="346710"/>
            <a:ext cx="3931920" cy="1111250"/>
          </a:xfrm>
        </p:spPr>
        <p:txBody>
          <a:bodyPr>
            <a:normAutofit/>
          </a:bodyPr>
          <a:p>
            <a:r>
              <a:rPr lang="en-US" altLang="en-US" b="1"/>
              <a:t>Generating Synthetic Transactional Data</a:t>
            </a:r>
            <a:endParaRPr lang="en-US" altLang="en-US" b="1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183505" y="1457960"/>
            <a:ext cx="6172200" cy="3931920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105" y="1727835"/>
            <a:ext cx="3931920" cy="4141470"/>
          </a:xfrm>
        </p:spPr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800"/>
              <a:t>This function generates a synthetic dataset of banking transactions.</a:t>
            </a:r>
            <a:endParaRPr lang="en-US" altLang="en-US" sz="18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800"/>
              <a:t>Randomly selects a customer ID from the previously generated list.</a:t>
            </a:r>
            <a:endParaRPr lang="en-US" altLang="en-US" sz="18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800"/>
              <a:t>This ensures that transactions are distributed among different customers.</a:t>
            </a:r>
            <a:endParaRPr lang="en-US" altLang="en-US" sz="18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800"/>
              <a:t>Generates a random transaction date within the current year.</a:t>
            </a:r>
            <a:endParaRPr lang="en-US" altLang="en-US" sz="18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800"/>
              <a:t>Defines the number of customers (100) and the total transactions (1000).</a:t>
            </a:r>
            <a:endParaRPr lang="en-US" altLang="en-US"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105" y="457200"/>
            <a:ext cx="3931920" cy="501015"/>
          </a:xfrm>
        </p:spPr>
        <p:txBody>
          <a:bodyPr>
            <a:normAutofit fontScale="90000"/>
          </a:bodyPr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183505" y="1447165"/>
            <a:ext cx="6172200" cy="3953510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105" y="1340485"/>
            <a:ext cx="3931920" cy="4528820"/>
          </a:xfrm>
        </p:spPr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800"/>
              <a:t>K-Means clustering is sensitive to scale—features with larger values (e.g., total_amount) can dominate those with smaller values (transaction_count).</a:t>
            </a:r>
            <a:endParaRPr lang="en-US" altLang="en-US" sz="18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800"/>
              <a:t>Aggregates transactional data at the customer level.</a:t>
            </a:r>
            <a:endParaRPr lang="en-US" altLang="en-US" sz="18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800"/>
              <a:t>Standardizes features for fair comparison.</a:t>
            </a:r>
            <a:endParaRPr lang="en-US" altLang="en-US" sz="18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800"/>
              <a:t>Uses K-Means to segment customers into 3 groups.</a:t>
            </a:r>
            <a:endParaRPr lang="en-US" altLang="en-US" sz="18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800"/>
              <a:t>Visualizes clusters to understand different spending behaviors.</a:t>
            </a:r>
            <a:endParaRPr lang="en-US" altLang="en-US"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105" y="457200"/>
            <a:ext cx="3931920" cy="102870"/>
          </a:xfrm>
        </p:spPr>
        <p:txBody>
          <a:bodyPr>
            <a:normAutofit fontScale="90000"/>
          </a:bodyPr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183505" y="1604010"/>
            <a:ext cx="6172200" cy="3639185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105" y="560070"/>
            <a:ext cx="4537075" cy="5309235"/>
          </a:xfrm>
        </p:spPr>
        <p:txBody>
          <a:bodyPr>
            <a:normAutofit fontScale="90000" lnSpcReduction="10000"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780"/>
              <a:t>Distinct Segmentation:</a:t>
            </a:r>
            <a:endParaRPr lang="en-US" altLang="en-US" sz="178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780"/>
              <a:t>The clusters are well-separated, indicating that the K-Means model has successfully grouped customers with similar spending behaviors.</a:t>
            </a:r>
            <a:endParaRPr lang="en-US" altLang="en-US" sz="178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780"/>
              <a:t>Progression in Spending Behavior:</a:t>
            </a:r>
            <a:endParaRPr lang="en-US" altLang="en-US" sz="178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 sz="1555"/>
              <a:t>Cluster 0 (Purple - Low Transactions &amp; Low Amounts): These customers have low engagement (fewer transactions and lower spending).</a:t>
            </a:r>
            <a:endParaRPr lang="en-US" altLang="en-US" sz="1555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 sz="1555"/>
              <a:t>Cluster 2 (Yellow - Moderate Transactions &amp; Spending): These customers are in the mid-range.</a:t>
            </a:r>
            <a:endParaRPr lang="en-US" altLang="en-US" sz="1555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 sz="1555"/>
              <a:t>Cluster 1 (Green - High Transactions &amp; High Spending): These customers are high-value customers with frequent transactions and large spending amounts.</a:t>
            </a:r>
            <a:endParaRPr lang="en-US" altLang="en-US" sz="1555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780"/>
              <a:t>Marketing &amp; Business Strategy Insights:</a:t>
            </a:r>
            <a:endParaRPr lang="en-US" altLang="en-US" sz="178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 sz="1555"/>
              <a:t>Cluster 1 (High-Value Customers): Can be targeted with premium offers &amp; loyalty programs.</a:t>
            </a:r>
            <a:endParaRPr lang="en-US" altLang="en-US" sz="1555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 sz="1555"/>
              <a:t>Cluster 0 (Low-Value Customers): May need incentives like discounts or promotions to increase engagement.</a:t>
            </a:r>
            <a:endParaRPr lang="en-US" altLang="en-US" sz="1555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 sz="1555"/>
              <a:t>Cluster 2 (Moderate Customers): A good segment for upselling financial products.</a:t>
            </a:r>
            <a:endParaRPr lang="en-US" altLang="en-US" sz="1555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4512</Words>
  <Application>WPS Presentation</Application>
  <PresentationFormat>Widescreen</PresentationFormat>
  <Paragraphs>90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Predictive Analytics and Recommendation Systems in Banking</dc:title>
  <dc:creator/>
  <cp:lastModifiedBy>Sai</cp:lastModifiedBy>
  <cp:revision>7</cp:revision>
  <dcterms:created xsi:type="dcterms:W3CDTF">2025-04-04T19:57:29Z</dcterms:created>
  <dcterms:modified xsi:type="dcterms:W3CDTF">2025-04-05T05:42:54Z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A9959A71ABBD4064BBE76B69B052486E_11</vt:lpwstr>
  </property>
  <property fmtid="{D5CDD505-2E9C-101B-9397-08002B2CF9AE}" pid="3" name="KSOProductBuildVer">
    <vt:lpwstr>1033-12.2.0.20326</vt:lpwstr>
  </property>
</Properties>
</file>