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4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DataSpark: Illuminating Insights for Global Electronics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914400"/>
          </a:xfrm>
        </p:spPr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78450" y="1599565"/>
            <a:ext cx="5781675" cy="36480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599565"/>
            <a:ext cx="3931920" cy="4269740"/>
          </a:xfrm>
        </p:spPr>
        <p:txBody>
          <a:bodyPr>
            <a:normAutofit fontScale="25000"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5335"/>
              <a:t>The distribution is fairly uniform, meaning there is a relatively even spread of individuals across different age groups.</a:t>
            </a:r>
            <a:endParaRPr lang="en-US" altLang="en-US" sz="5335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5335"/>
              <a:t>There are fewer individuals in the youngest (20s) and oldest (90s) age groups.</a:t>
            </a:r>
            <a:endParaRPr lang="en-US" altLang="en-US" sz="5335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5335"/>
              <a:t>The number of individuals in the 30-80 age range is consistently high (around 1500–1600 per group).</a:t>
            </a:r>
            <a:endParaRPr lang="en-US" altLang="en-US" sz="5335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5335"/>
              <a:t>The KDE curve follows the histogram pattern closely, reinforcing the even distribution.</a:t>
            </a:r>
            <a:endParaRPr lang="en-US" altLang="en-US" sz="5335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5335"/>
              <a:t>If this dataset relates to car sales, it suggests a balanced age distribution of car buyers.</a:t>
            </a:r>
            <a:endParaRPr lang="en-US" altLang="en-US" sz="5335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5335"/>
              <a:t>The drop at lower (20s) and higher (90s) ages is expected since younger individuals might not afford cars yet, and older individuals may drive less.</a:t>
            </a:r>
            <a:endParaRPr lang="en-US" altLang="en-US" sz="5335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5335"/>
              <a:t>If age is being used as a feature in a machine learning model, it might not be highly skewed, which is good for model performance.</a:t>
            </a:r>
            <a:endParaRPr lang="en-US" altLang="en-US" sz="5335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435610"/>
          </a:xfrm>
        </p:spPr>
        <p:txBody>
          <a:bodyPr>
            <a:normAutofit fontScale="90000"/>
          </a:bodyPr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638300"/>
            <a:ext cx="6172200" cy="357060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164590"/>
            <a:ext cx="3931920" cy="4704715"/>
          </a:xfrm>
        </p:spPr>
        <p:txBody>
          <a:bodyPr>
            <a:no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500"/>
              <a:t>Toronto has the highest total orders, exceeding 1 billion.</a:t>
            </a:r>
            <a:endParaRPr lang="en-US" altLang="en-US" sz="15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500"/>
              <a:t>Los Angeles and New York are close in total orders, ranking 2nd and 3rd.</a:t>
            </a:r>
            <a:endParaRPr lang="en-US" altLang="en-US" sz="15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500"/>
              <a:t>Houston, Philadelphia, and Chicago have moderate order volumes.</a:t>
            </a:r>
            <a:endParaRPr lang="en-US" altLang="en-US" sz="15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500"/>
              <a:t>Montreal, Dallas, Atlanta, and Calgary have lower order volumes but still rank in the top 10.</a:t>
            </a:r>
            <a:endParaRPr lang="en-US" altLang="en-US" sz="15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500"/>
              <a:t>Toronto's dominance suggests it is a key market for orders, possibly due to a larger population or higher demand.</a:t>
            </a:r>
            <a:endParaRPr lang="en-US" altLang="en-US" sz="15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500"/>
              <a:t>Los Angeles and New York also have strong markets, likely due to high urban density and purchasing power.</a:t>
            </a:r>
            <a:endParaRPr lang="en-US" altLang="en-US" sz="15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500"/>
              <a:t>Montreal, Dallas, and Calgary have significantly lower order volumes compared to the top-ranked cities.</a:t>
            </a:r>
            <a:endParaRPr lang="en-US" altLang="en-US"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468630"/>
          </a:xfrm>
        </p:spPr>
        <p:txBody>
          <a:bodyPr>
            <a:normAutofit fontScale="90000"/>
          </a:bodyPr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518285"/>
            <a:ext cx="6172200" cy="381063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101090"/>
            <a:ext cx="3931920" cy="4768215"/>
          </a:xfrm>
        </p:spPr>
        <p:txBody>
          <a:bodyPr>
            <a:normAutofit fontScale="90000"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Contoso has the highest number of orders, exceeding 20 billion.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Wide World Importers and Southridge Video follow in 2nd and 3rd place, both having order volumes above 10 billion.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The Phone Company, Adventure Works, and Tailspin Toys have moderate order volumes.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Fabrikam, Proseware, Northwind Traders, and A Datum have the lowest order volumes among the top 10.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Contoso dominates the market significantly more than the other brands.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Wide World Importers and Southridge Video have similar order volumes, making them strong competitors.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The bottom-ranked brands (Proseware, Northwind Traders, and A Datum) have noticeably lower order counts, which may indicate smaller market reach or lower demand.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010285"/>
          </a:xfrm>
        </p:spPr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301750"/>
            <a:ext cx="6172200" cy="424434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466850"/>
            <a:ext cx="3931920" cy="4402455"/>
          </a:xfrm>
        </p:spPr>
        <p:txBody>
          <a:bodyPr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Computers account for the largest share (23.0%) of total sales.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Cell Phones (17.0%) and Music, Movies, and Audio Books (14.4%) are also significant contributors.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Games and Toys (12.0%) and Audio (11.6%) have moderate shares.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Home Appliances (8.1%), Cameras and Camcorders (8.8%), and TV and Video (5.1%) have the smallest sales shares.</a:t>
            </a:r>
            <a:endParaRPr lang="en-US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930275"/>
          </a:xfrm>
        </p:spPr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807845"/>
            <a:ext cx="6172200" cy="32321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690370"/>
            <a:ext cx="3931920" cy="4178935"/>
          </a:xfrm>
        </p:spPr>
        <p:txBody>
          <a:bodyPr>
            <a:normAutofit lnSpcReduction="20000"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United States has the highest sales, significantly outpacing other locations.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Online sales are the second highest, indicating a strong e-commerce presence.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United Kingdom and Germany have moderate sales compared to the U.S. and online sales.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Australia, Canada, France, Italy, and Netherlands have the lowest sales among all store locations.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There's a red dot near Germany, possibly an outlier or incorrectly plotted data point.</a:t>
            </a:r>
            <a:endParaRPr lang="en-US" alt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Customer Demographics Analysis: Age, Gender, and Geographic Distribution</a:t>
            </a:r>
            <a:endParaRPr lang="en-US" altLang="en-US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96545" y="1825625"/>
            <a:ext cx="5723255" cy="435165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altLang="en-US"/>
              <a:t>SELECT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gender,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FLOOR(DATEDIFF(CURDATE(), birthday) / 365) AS age,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city,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state,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country,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continent,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COUNT(customerkey) AS customer_count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FROM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customers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GROUP BY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gender, age, city, state, country, continent;</a:t>
            </a:r>
            <a:endParaRPr lang="en-US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10325" y="1825625"/>
            <a:ext cx="53422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Customer Age Group Classification by Gender and City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1180" y="1825625"/>
            <a:ext cx="6633210" cy="43516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en-US" sz="1300"/>
              <a:t>SELECT </a:t>
            </a:r>
            <a:endParaRPr lang="en-US" altLang="en-US" sz="1300"/>
          </a:p>
          <a:p>
            <a:pPr marL="0" indent="0">
              <a:buNone/>
            </a:pPr>
            <a:r>
              <a:rPr lang="en-US" altLang="en-US" sz="1300"/>
              <a:t>    CASE </a:t>
            </a:r>
            <a:endParaRPr lang="en-US" altLang="en-US" sz="1300"/>
          </a:p>
          <a:p>
            <a:pPr marL="0" indent="0">
              <a:buNone/>
            </a:pPr>
            <a:r>
              <a:rPr lang="en-US" altLang="en-US" sz="1300"/>
              <a:t>        WHEN FLOOR(DATEDIFF(CURDATE(), </a:t>
            </a:r>
            <a:endParaRPr lang="en-US" altLang="en-US" sz="1300"/>
          </a:p>
          <a:p>
            <a:pPr marL="0" indent="0">
              <a:buNone/>
            </a:pPr>
            <a:r>
              <a:rPr lang="en-US" altLang="en-US" sz="1300"/>
              <a:t>            STR_TO_DATE(CONCAT(Birthday_Year, '-', Birthday_Month, '-', Birthday_Date), '%Y-%m-%d')</a:t>
            </a:r>
            <a:endParaRPr lang="en-US" altLang="en-US" sz="1300"/>
          </a:p>
          <a:p>
            <a:pPr marL="0" indent="0">
              <a:buNone/>
            </a:pPr>
            <a:r>
              <a:rPr lang="en-US" altLang="en-US" sz="1300"/>
              <a:t>        ) / 365) &lt; 25 THEN 'Young'</a:t>
            </a:r>
            <a:endParaRPr lang="en-US" altLang="en-US" sz="1300"/>
          </a:p>
          <a:p>
            <a:pPr marL="0" indent="0">
              <a:buNone/>
            </a:pPr>
            <a:r>
              <a:rPr lang="en-US" altLang="en-US" sz="1300"/>
              <a:t>        WHEN FLOOR(DATEDIFF(CURDATE(), </a:t>
            </a:r>
            <a:endParaRPr lang="en-US" altLang="en-US" sz="1300"/>
          </a:p>
          <a:p>
            <a:pPr marL="0" indent="0">
              <a:buNone/>
            </a:pPr>
            <a:r>
              <a:rPr lang="en-US" altLang="en-US" sz="1300"/>
              <a:t>            STR_TO_DATE(CONCAT(Birthday_Year, '-', Birthday_Month, '-', Birthday_Date), '%Y-%m-%d')</a:t>
            </a:r>
            <a:endParaRPr lang="en-US" altLang="en-US" sz="1300"/>
          </a:p>
          <a:p>
            <a:pPr marL="0" indent="0">
              <a:buNone/>
            </a:pPr>
            <a:r>
              <a:rPr lang="en-US" altLang="en-US" sz="1300"/>
              <a:t>        ) / 365) BETWEEN 25 AND 40 THEN 'Adult'</a:t>
            </a:r>
            <a:endParaRPr lang="en-US" altLang="en-US" sz="1300"/>
          </a:p>
          <a:p>
            <a:pPr marL="0" indent="0">
              <a:buNone/>
            </a:pPr>
            <a:r>
              <a:rPr lang="en-US" altLang="en-US" sz="1300"/>
              <a:t>        ELSE 'Senior'</a:t>
            </a:r>
            <a:endParaRPr lang="en-US" altLang="en-US" sz="1300"/>
          </a:p>
          <a:p>
            <a:pPr marL="0" indent="0">
              <a:buNone/>
            </a:pPr>
            <a:r>
              <a:rPr lang="en-US" altLang="en-US" sz="1300"/>
              <a:t>    END AS age_group,</a:t>
            </a:r>
            <a:endParaRPr lang="en-US" altLang="en-US" sz="1300"/>
          </a:p>
          <a:p>
            <a:pPr marL="0" indent="0">
              <a:buNone/>
            </a:pPr>
            <a:r>
              <a:rPr lang="en-US" altLang="en-US" sz="1300"/>
              <a:t>    gender, city FROM customers WHERE </a:t>
            </a:r>
            <a:endParaRPr lang="en-US" altLang="en-US" sz="1300"/>
          </a:p>
          <a:p>
            <a:pPr marL="0" indent="0">
              <a:buNone/>
            </a:pPr>
            <a:r>
              <a:rPr lang="en-US" altLang="en-US" sz="1300"/>
              <a:t>    Birthday_Year IS NOT NULL AND Birthday_Month IS NOT NULL AND Birthday_Date IS NOT NULL</a:t>
            </a:r>
            <a:endParaRPr lang="en-US" altLang="en-US" sz="1300"/>
          </a:p>
          <a:p>
            <a:pPr marL="0" indent="0">
              <a:buNone/>
            </a:pPr>
            <a:r>
              <a:rPr lang="en-US" altLang="en-US" sz="1300"/>
              <a:t>GROUP BY age_group, gender, city;</a:t>
            </a:r>
            <a:endParaRPr lang="en-US" altLang="en-US" sz="1300"/>
          </a:p>
          <a:p>
            <a:endParaRPr lang="en-US" altLang="en-US" sz="13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10145" y="2637155"/>
            <a:ext cx="3382010" cy="21069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Customer Purchase Analysis: Total Orders, Average Order Value, and Preferred Products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/>
              <a:t>	</a:t>
            </a:r>
            <a:r>
              <a:rPr lang="en-US" altLang="en-US" sz="1600"/>
              <a:t>SELECT  a.customerkey,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	    COUNT(a.ordernumber) AS total_orders,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	    AVG(b.`Unit Price USD`) AS avg_order_value,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	    b.productkey AS preferred_product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	FROM sales a JOIN 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	    products b ON a.productkey = b.productkey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	GROUP BY  a.customerkey, b.productkey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	ORDER BY 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	    total_orders DESC;</a:t>
            </a:r>
            <a:endParaRPr lang="en-US" altLang="en-US" sz="16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62140" y="2616200"/>
            <a:ext cx="3838575" cy="23710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Monthly Revenue Analysis: Total Sales by Year and Month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 altLang="en-US"/>
              <a:t>SELECT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DATE_FORMAT(STR_TO_DATE(CONCAT(OrderYear, '-', OrderMonth, '-', OrderDay), '%Y-%m-%d'), '%Y-%m') AS month,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SUM(a.`Unit Price USD`) AS total_sales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FROM sales b JOIN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products a ON b.ProductKey = a.ProductKey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WHERE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OrderYear IS NOT NULL AND OrderMonth IS NOT NULL AND OrderDay IS NOT NULL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GROUP BY month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ORDER BY month;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806055" y="2485390"/>
            <a:ext cx="2710180" cy="27114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Top 10 Best-Selling Products by Revenue and Quantity Sold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 altLang="en-US"/>
              <a:t> SELECT  b.productkey,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    SUM(a.quantity) AS total_quantity_sold,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    SUM(b.`Unit Price USD` * a.quantity) AS revenue_generated</a:t>
            </a:r>
            <a:endParaRPr lang="en-US" altLang="en-US"/>
          </a:p>
          <a:p>
            <a:pPr marL="0" indent="457200">
              <a:buNone/>
            </a:pPr>
            <a:r>
              <a:rPr lang="en-US" altLang="en-US"/>
              <a:t>FROM sales a JOIN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    products b ON a.productkey = b.productkey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GROUP BY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    b.productkey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ORDER BY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    revenue_generated DESC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LIMIT 10;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57415" y="2421890"/>
            <a:ext cx="3727450" cy="2711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Project Overview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Objective:</a:t>
            </a:r>
            <a:endParaRPr lang="en-US" altLang="en-US"/>
          </a:p>
          <a:p>
            <a:pPr lvl="1"/>
            <a:r>
              <a:rPr lang="en-US" altLang="en-US"/>
              <a:t>To analyze customer, product, sales, and store data.</a:t>
            </a:r>
            <a:endParaRPr lang="en-US" altLang="en-US"/>
          </a:p>
          <a:p>
            <a:pPr lvl="1"/>
            <a:r>
              <a:rPr lang="en-US" altLang="en-US"/>
              <a:t>To integrate data into a structured MySQL database.</a:t>
            </a:r>
            <a:endParaRPr lang="en-US" altLang="en-US"/>
          </a:p>
          <a:p>
            <a:r>
              <a:rPr lang="en-US" altLang="en-US"/>
              <a:t>Key Deliverables:</a:t>
            </a:r>
            <a:endParaRPr lang="en-US" altLang="en-US"/>
          </a:p>
          <a:p>
            <a:pPr lvl="1"/>
            <a:r>
              <a:rPr lang="en-US" altLang="en-US"/>
              <a:t>Data cleaning and preprocessing.</a:t>
            </a:r>
            <a:endParaRPr lang="en-US" altLang="en-US"/>
          </a:p>
          <a:p>
            <a:pPr lvl="1"/>
            <a:r>
              <a:rPr lang="en-US" altLang="en-US"/>
              <a:t>Data analysis and transformation.</a:t>
            </a:r>
            <a:endParaRPr lang="en-US" altLang="en-US"/>
          </a:p>
          <a:p>
            <a:pPr lvl="1"/>
            <a:r>
              <a:rPr lang="en-US" altLang="en-US"/>
              <a:t>Database creation and integration.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Top 5 Sales by Currency: Revenue in Local Currencies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US" altLang="en-US"/>
              <a:t>	SELECT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    o.currencycode,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    SUM(p.`Unit price USD`) AS sales_in_local_currency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FROM sales o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JOIN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    products p ON o.productkey = p.productkey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GROUP BY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    o.currencycode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LIMIT 5;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47940" y="2891155"/>
            <a:ext cx="2851150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Top 10 Most Purchased Products by Sales Volume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/>
          </a:bodyPr>
          <a:p>
            <a:pPr marL="0" indent="457200">
              <a:buNone/>
            </a:pPr>
            <a:r>
              <a:rPr lang="en-US" altLang="en-US"/>
              <a:t>SELECT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    productkey,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    COUNT(orderNumber) AS times_purchased,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    SUM(quantity) AS total_units_sold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FROM sales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GROUP BY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    productkey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ORDER BY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    total_units_sold DESC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LIMIT 10;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86320" y="2506980"/>
            <a:ext cx="3215005" cy="23177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Top Products by Profit Margin: Average Selling Price, Cost, and Profitability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US" altLang="en-US"/>
              <a:t>SELECT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productkey,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AVG(`unit price USD`) AS avg_selling_price,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AVG(`unit cost USD`) AS avg_cost,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(AVG(`unit price USD`) - AVG(`unit cost USD`)) / NULLIF(AVG(`unit price USD`), 0) * 100 AS profit_margin_percentage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FROM products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GROUP BY productkey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ORDER BY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profit_margin_percentage DESC;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24370" y="2265045"/>
            <a:ext cx="3874770" cy="28022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Sales Analysis by Category and Subcategory: Total Revenue Breakdown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 altLang="en-US"/>
              <a:t>	SELECT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    p.category,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    p.subcategory,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    SUM(p.`Unit Price USD`) AS category_sales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FROM products p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JOIN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    sales oi ON p.productkey = oi.productkey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GROUP BY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    p.category, p.subcategory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ORDER BY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    category_sales DESC;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52895" y="3181985"/>
            <a:ext cx="3900170" cy="20847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Tools Used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Python Libraries:</a:t>
            </a:r>
            <a:endParaRPr lang="en-US" altLang="en-US"/>
          </a:p>
          <a:p>
            <a:pPr lvl="1"/>
            <a:r>
              <a:rPr lang="en-US" altLang="en-US"/>
              <a:t>pandas for data manipulation.</a:t>
            </a:r>
            <a:endParaRPr lang="en-US" altLang="en-US"/>
          </a:p>
          <a:p>
            <a:pPr lvl="1"/>
            <a:r>
              <a:rPr lang="en-US" altLang="en-US"/>
              <a:t>seaborn for visualization.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Database:</a:t>
            </a:r>
            <a:endParaRPr lang="en-US" altLang="en-US"/>
          </a:p>
          <a:p>
            <a:pPr lvl="1"/>
            <a:r>
              <a:rPr lang="en-US" altLang="en-US"/>
              <a:t>MySQL for structured data storage.</a:t>
            </a:r>
            <a:endParaRPr lang="en-US" altLang="en-US"/>
          </a:p>
          <a:p>
            <a:pPr lvl="1"/>
            <a:r>
              <a:rPr lang="en-US" altLang="en-US"/>
              <a:t>mysql.connector for Python integration.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 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Summary:</a:t>
            </a:r>
            <a:endParaRPr lang="en-US" altLang="en-US"/>
          </a:p>
          <a:p>
            <a:pPr lvl="1"/>
            <a:r>
              <a:rPr lang="en-US" altLang="en-US"/>
              <a:t>Cleaned and transformed raw data into actionable formats.</a:t>
            </a:r>
            <a:endParaRPr lang="en-US" altLang="en-US"/>
          </a:p>
          <a:p>
            <a:pPr lvl="1"/>
            <a:r>
              <a:rPr lang="en-US" altLang="en-US"/>
              <a:t>Established a robust database for seamless integration.</a:t>
            </a:r>
            <a:endParaRPr lang="en-US" altLang="en-US"/>
          </a:p>
          <a:p>
            <a:pPr lvl="1"/>
            <a:r>
              <a:rPr lang="en-US" altLang="en-US"/>
              <a:t>Achieved project goals of analysis and automation.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Overview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Datasets Used:</a:t>
            </a:r>
            <a:endParaRPr lang="en-US" altLang="en-US"/>
          </a:p>
          <a:p>
            <a:pPr lvl="1"/>
            <a:r>
              <a:rPr lang="en-US" altLang="en-US"/>
              <a:t>Customers: Customer demographic details.</a:t>
            </a:r>
            <a:endParaRPr lang="en-US" altLang="en-US"/>
          </a:p>
          <a:p>
            <a:pPr lvl="1"/>
            <a:r>
              <a:rPr lang="en-US" altLang="en-US"/>
              <a:t>Products: Product pricing and attributes.</a:t>
            </a:r>
            <a:endParaRPr lang="en-US" altLang="en-US"/>
          </a:p>
          <a:p>
            <a:pPr lvl="1"/>
            <a:r>
              <a:rPr lang="en-US" altLang="en-US"/>
              <a:t>Sales: Transactional sales data.</a:t>
            </a:r>
            <a:endParaRPr lang="en-US" altLang="en-US"/>
          </a:p>
          <a:p>
            <a:pPr lvl="1"/>
            <a:r>
              <a:rPr lang="en-US" altLang="en-US"/>
              <a:t>Stores: Store locations and metrics.</a:t>
            </a:r>
            <a:endParaRPr lang="en-US" altLang="en-US"/>
          </a:p>
          <a:p>
            <a:pPr lvl="1"/>
            <a:r>
              <a:rPr lang="en-US" altLang="en-US"/>
              <a:t>Exchange Rates: Currency exchange values.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Cleaning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Steps Taken:</a:t>
            </a:r>
            <a:endParaRPr lang="en-US" altLang="en-US"/>
          </a:p>
          <a:p>
            <a:pPr lvl="1"/>
            <a:r>
              <a:rPr lang="en-US" altLang="en-US"/>
              <a:t>Converted date fields into datetime format.</a:t>
            </a:r>
            <a:endParaRPr lang="en-US" altLang="en-US"/>
          </a:p>
          <a:p>
            <a:pPr lvl="1"/>
            <a:r>
              <a:rPr lang="en-US" altLang="en-US"/>
              <a:t>Handled null values:</a:t>
            </a:r>
            <a:endParaRPr lang="en-US" altLang="en-US"/>
          </a:p>
          <a:p>
            <a:pPr lvl="1"/>
            <a:r>
              <a:rPr lang="en-US" altLang="en-US"/>
              <a:t>Filled missing Square Meters with 0.</a:t>
            </a:r>
            <a:endParaRPr lang="en-US" altLang="en-US"/>
          </a:p>
          <a:p>
            <a:pPr lvl="1"/>
            <a:r>
              <a:rPr lang="en-US" altLang="en-US"/>
              <a:t>Dropped unnecessary columns like Delivery Date.</a:t>
            </a:r>
            <a:endParaRPr lang="en-US" altLang="en-US"/>
          </a:p>
          <a:p>
            <a:pPr lvl="1"/>
            <a:r>
              <a:rPr lang="en-US" altLang="en-US"/>
              <a:t>Reformatted numeric fields:</a:t>
            </a:r>
            <a:endParaRPr lang="en-US" altLang="en-US"/>
          </a:p>
          <a:p>
            <a:pPr lvl="1"/>
            <a:r>
              <a:rPr lang="en-US" altLang="en-US"/>
              <a:t>Removed special characters ($, ,) and converted to integers.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Data Analysis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Insights Derived:</a:t>
            </a:r>
            <a:endParaRPr lang="en-US" altLang="en-US"/>
          </a:p>
          <a:p>
            <a:pPr lvl="1"/>
            <a:r>
              <a:rPr lang="en-US" altLang="en-US"/>
              <a:t>Summary statistics using .describe() for each dataset.</a:t>
            </a:r>
            <a:endParaRPr lang="en-US" altLang="en-US"/>
          </a:p>
          <a:p>
            <a:pPr lvl="1"/>
            <a:r>
              <a:rPr lang="en-US" altLang="en-US"/>
              <a:t>Null value percentage across datasets.</a:t>
            </a:r>
            <a:endParaRPr lang="en-US" altLang="en-US"/>
          </a:p>
          <a:p>
            <a:pPr lvl="1"/>
            <a:r>
              <a:rPr lang="en-US" altLang="en-US"/>
              <a:t>Data types confirmed for efficient storage and processing.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Database Design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Database Name: miniproject2</a:t>
            </a:r>
            <a:endParaRPr lang="en-US" altLang="en-US"/>
          </a:p>
          <a:p>
            <a:r>
              <a:rPr lang="en-US" altLang="en-US"/>
              <a:t>Tables Created:</a:t>
            </a:r>
            <a:endParaRPr lang="en-US" altLang="en-US"/>
          </a:p>
          <a:p>
            <a:pPr lvl="1"/>
            <a:r>
              <a:rPr lang="en-US" altLang="en-US"/>
              <a:t>Customers</a:t>
            </a:r>
            <a:endParaRPr lang="en-US" altLang="en-US"/>
          </a:p>
          <a:p>
            <a:pPr lvl="1"/>
            <a:r>
              <a:rPr lang="en-US" altLang="en-US"/>
              <a:t>Products</a:t>
            </a:r>
            <a:endParaRPr lang="en-US" altLang="en-US"/>
          </a:p>
          <a:p>
            <a:pPr lvl="1"/>
            <a:r>
              <a:rPr lang="en-US" altLang="en-US"/>
              <a:t>Stores</a:t>
            </a:r>
            <a:endParaRPr lang="en-US" altLang="en-US"/>
          </a:p>
          <a:p>
            <a:pPr lvl="1"/>
            <a:r>
              <a:rPr lang="en-US" altLang="en-US"/>
              <a:t>Exchange</a:t>
            </a:r>
            <a:endParaRPr lang="en-US" altLang="en-US"/>
          </a:p>
          <a:p>
            <a:pPr lvl="1"/>
            <a:r>
              <a:rPr lang="en-US" altLang="en-US"/>
              <a:t>Sales</a:t>
            </a:r>
            <a:endParaRPr lang="en-US" altLang="en-US"/>
          </a:p>
          <a:p>
            <a:r>
              <a:rPr lang="en-US" altLang="en-US"/>
              <a:t>Schema Highlights:</a:t>
            </a:r>
            <a:endParaRPr lang="en-US" altLang="en-US"/>
          </a:p>
          <a:p>
            <a:pPr lvl="1"/>
            <a:r>
              <a:rPr lang="en-US" altLang="en-US"/>
              <a:t>Defined primary keys for relational integrity.</a:t>
            </a:r>
            <a:endParaRPr lang="en-US" altLang="en-US"/>
          </a:p>
          <a:p>
            <a:pPr lvl="1"/>
            <a:r>
              <a:rPr lang="en-US" altLang="en-US"/>
              <a:t>Ensured appropriate data types for columns.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SQL Table Creation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SQL Implementation:</a:t>
            </a:r>
            <a:endParaRPr lang="en-US" altLang="en-US"/>
          </a:p>
          <a:p>
            <a:pPr lvl="1"/>
            <a:r>
              <a:rPr lang="en-US" altLang="en-US"/>
              <a:t>Created tables using CREATE TABLE statements.</a:t>
            </a:r>
            <a:endParaRPr lang="en-US" altLang="en-US"/>
          </a:p>
          <a:p>
            <a:r>
              <a:rPr lang="en-US" altLang="en-US"/>
              <a:t>Optimization:</a:t>
            </a:r>
            <a:endParaRPr lang="en-US" altLang="en-US"/>
          </a:p>
          <a:p>
            <a:pPr lvl="1"/>
            <a:r>
              <a:rPr lang="en-US" altLang="en-US"/>
              <a:t>Used INT for numerical fields for storage efficiency.</a:t>
            </a:r>
            <a:endParaRPr lang="en-US" altLang="en-US"/>
          </a:p>
          <a:p>
            <a:pPr lvl="1"/>
            <a:r>
              <a:rPr lang="en-US" altLang="en-US"/>
              <a:t>Standardized date fields as VARCHAR(50) for compatibility.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 Integration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Data Loading:</a:t>
            </a:r>
            <a:endParaRPr lang="en-US" altLang="en-US"/>
          </a:p>
          <a:p>
            <a:pPr lvl="1"/>
            <a:r>
              <a:rPr lang="en-US" altLang="en-US"/>
              <a:t>Merged Sales and Customers data.</a:t>
            </a:r>
            <a:endParaRPr lang="en-US" altLang="en-US"/>
          </a:p>
          <a:p>
            <a:pPr lvl="1"/>
            <a:r>
              <a:rPr lang="en-US" altLang="en-US"/>
              <a:t>Combined with Products for full analysis.</a:t>
            </a:r>
            <a:endParaRPr lang="en-US" altLang="en-US"/>
          </a:p>
          <a:p>
            <a:pPr marL="457200" lvl="1" indent="0">
              <a:buNone/>
            </a:pPr>
            <a:endParaRPr lang="en-US" altLang="en-US"/>
          </a:p>
          <a:p>
            <a:pPr marL="457200" lvl="1" indent="0">
              <a:buNone/>
            </a:pPr>
            <a:endParaRPr lang="en-US" altLang="en-US"/>
          </a:p>
          <a:p>
            <a:r>
              <a:rPr lang="en-US" altLang="en-US"/>
              <a:t>Date Formatting:</a:t>
            </a:r>
            <a:endParaRPr lang="en-US" altLang="en-US"/>
          </a:p>
          <a:p>
            <a:pPr lvl="1"/>
            <a:r>
              <a:rPr lang="en-US" altLang="en-US"/>
              <a:t>Standardized to "MM DD YYYY" format for Order Date and Birthday.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Visualization: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16245" y="1628140"/>
            <a:ext cx="5505450" cy="359092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0000"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The distribution is fairly balanced between Male and Female.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Males slightly outnumber females, but the difference is not drastic.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Both genders have around 7500–7800 entries each.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There’s no significant gender imbalance, which is good for avoiding gender bias in modeling (if gender is used as a feature).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If this data relates to car buyers or owners, it suggests similar participation from both genders in the dataset.</a:t>
            </a:r>
            <a:endParaRPr lang="en-US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This kind of demographic distribution can be useful in customer segmentation, behavior analysis, or targeted marketing.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8411</Words>
  <Application>WPS Presentation</Application>
  <PresentationFormat>Widescreen</PresentationFormat>
  <Paragraphs>264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DataSpark: Illuminating Insights for Global Electronics</vt:lpstr>
      <vt:lpstr>Project Overview</vt:lpstr>
      <vt:lpstr>Data Overview</vt:lpstr>
      <vt:lpstr>Data Cleaning</vt:lpstr>
      <vt:lpstr>Data Analysis </vt:lpstr>
      <vt:lpstr>Database Design</vt:lpstr>
      <vt:lpstr>SQL Table Creation</vt:lpstr>
      <vt:lpstr>Data Integration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Tools Used</vt:lpstr>
      <vt:lpstr>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DataSpark: Illuminating Insights for Global Electronics</dc:title>
  <dc:creator/>
  <cp:lastModifiedBy>Sai</cp:lastModifiedBy>
  <cp:revision>14</cp:revision>
  <dcterms:created xsi:type="dcterms:W3CDTF">2024-12-21T05:57:00Z</dcterms:created>
  <dcterms:modified xsi:type="dcterms:W3CDTF">2025-03-24T17:15:09Z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7AFC747BC581428FB314088F81109B08_11</vt:lpwstr>
  </property>
  <property fmtid="{D5CDD505-2E9C-101B-9397-08002B2CF9AE}" pid="3" name="KSOProductBuildVer">
    <vt:lpwstr>1033-12.2.0.20326</vt:lpwstr>
  </property>
</Properties>
</file>