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1" d="100"/>
          <a:sy n="81" d="100"/>
        </p:scale>
        <p:origin x="725" y="4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Column Labels Active</c:f>
              <c:strCache>
                <c:ptCount val="1"/>
                <c:pt idx="0">
                  <c:v>Column Labels Active</c:v>
                </c:pt>
              </c:strCache>
            </c:strRef>
          </c:tx>
          <c:spPr>
            <a:solidFill>
              <a:srgbClr val="4F81BD"/>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{243,249,245,239,246,246,250,246,242,252,2458}</c:f>
              <c:numCache>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Cache>
            </c:numRef>
          </c:val>
          <c:extLst>
            <c:ext xmlns:c16="http://schemas.microsoft.com/office/drawing/2014/chart" uri="{C3380CC4-5D6E-409C-BE32-E72D297353CC}">
              <c16:uniqueId val="{0000000B-2BCC-4744-AAF4-55266EBB817A}"/>
            </c:ext>
          </c:extLst>
        </c:ser>
        <c:ser>
          <c:idx val="1"/>
          <c:order val="1"/>
          <c:tx>
            <c:strRef>
              <c:f>Future Start</c:f>
              <c:strCache>
                <c:ptCount val="1"/>
                <c:pt idx="0">
                  <c:v>Future Start</c:v>
                </c:pt>
              </c:strCache>
            </c:strRef>
          </c:tx>
          <c:spPr>
            <a:solidFill>
              <a:srgbClr val="C0504D"/>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{6,12,5,4,6,9,7,11,3,6,69}</c:f>
              <c:numCache>
                <c:formatCode>General</c:formatCode>
                <c:ptCount val="11"/>
                <c:pt idx="0">
                  <c:v>6</c:v>
                </c:pt>
                <c:pt idx="1">
                  <c:v>12</c:v>
                </c:pt>
                <c:pt idx="2">
                  <c:v>5</c:v>
                </c:pt>
                <c:pt idx="3">
                  <c:v>4</c:v>
                </c:pt>
                <c:pt idx="4">
                  <c:v>6</c:v>
                </c:pt>
                <c:pt idx="5">
                  <c:v>9</c:v>
                </c:pt>
                <c:pt idx="6">
                  <c:v>7</c:v>
                </c:pt>
                <c:pt idx="7">
                  <c:v>11</c:v>
                </c:pt>
                <c:pt idx="8">
                  <c:v>3</c:v>
                </c:pt>
                <c:pt idx="9">
                  <c:v>6</c:v>
                </c:pt>
                <c:pt idx="10">
                  <c:v>69</c:v>
                </c:pt>
              </c:numCache>
            </c:numRef>
          </c:val>
          <c:extLst>
            <c:ext xmlns:c16="http://schemas.microsoft.com/office/drawing/2014/chart" uri="{C3380CC4-5D6E-409C-BE32-E72D297353CC}">
              <c16:uniqueId val="{00000017-2BCC-4744-AAF4-55266EBB817A}"/>
            </c:ext>
          </c:extLst>
        </c:ser>
        <c:ser>
          <c:idx val="2"/>
          <c:order val="2"/>
          <c:tx>
            <c:strRef>
              <c:f>Leave of Absence</c:f>
              <c:strCache>
                <c:ptCount val="1"/>
                <c:pt idx="0">
                  <c:v>Leave of Absence</c:v>
                </c:pt>
              </c:strCache>
            </c:strRef>
          </c:tx>
          <c:spPr>
            <a:solidFill>
              <a:srgbClr val="9BBB59"/>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{9,4,15,10,7,9,7,12,11,2,86}</c:f>
              <c:numCache>
                <c:formatCode>General</c:formatCode>
                <c:ptCount val="11"/>
                <c:pt idx="0">
                  <c:v>9</c:v>
                </c:pt>
                <c:pt idx="1">
                  <c:v>4</c:v>
                </c:pt>
                <c:pt idx="2">
                  <c:v>15</c:v>
                </c:pt>
                <c:pt idx="3">
                  <c:v>10</c:v>
                </c:pt>
                <c:pt idx="4">
                  <c:v>7</c:v>
                </c:pt>
                <c:pt idx="5">
                  <c:v>9</c:v>
                </c:pt>
                <c:pt idx="6">
                  <c:v>7</c:v>
                </c:pt>
                <c:pt idx="7">
                  <c:v>12</c:v>
                </c:pt>
                <c:pt idx="8">
                  <c:v>11</c:v>
                </c:pt>
                <c:pt idx="9">
                  <c:v>2</c:v>
                </c:pt>
                <c:pt idx="10">
                  <c:v>86</c:v>
                </c:pt>
              </c:numCache>
            </c:numRef>
          </c:val>
          <c:extLst>
            <c:ext xmlns:c16="http://schemas.microsoft.com/office/drawing/2014/chart" uri="{C3380CC4-5D6E-409C-BE32-E72D297353CC}">
              <c16:uniqueId val="{00000023-2BCC-4744-AAF4-55266EBB817A}"/>
            </c:ext>
          </c:extLst>
        </c:ser>
        <c:ser>
          <c:idx val="3"/>
          <c:order val="3"/>
          <c:tx>
            <c:strRef>
              <c:f>Terminated for Cause</c:f>
              <c:strCache>
                <c:ptCount val="1"/>
                <c:pt idx="0">
                  <c:v>Terminated for Cause</c:v>
                </c:pt>
              </c:strCache>
            </c:strRef>
          </c:tx>
          <c:spPr>
            <a:solidFill>
              <a:srgbClr val="8064A2"/>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{13,6,4,11,7,9,6,2,4,4,66}</c:f>
              <c:numCache>
                <c:formatCode>General</c:formatCode>
                <c:ptCount val="11"/>
                <c:pt idx="0">
                  <c:v>13</c:v>
                </c:pt>
                <c:pt idx="1">
                  <c:v>6</c:v>
                </c:pt>
                <c:pt idx="2">
                  <c:v>4</c:v>
                </c:pt>
                <c:pt idx="3">
                  <c:v>11</c:v>
                </c:pt>
                <c:pt idx="4">
                  <c:v>7</c:v>
                </c:pt>
                <c:pt idx="5">
                  <c:v>9</c:v>
                </c:pt>
                <c:pt idx="6">
                  <c:v>6</c:v>
                </c:pt>
                <c:pt idx="7">
                  <c:v>2</c:v>
                </c:pt>
                <c:pt idx="8">
                  <c:v>4</c:v>
                </c:pt>
                <c:pt idx="9">
                  <c:v>4</c:v>
                </c:pt>
                <c:pt idx="10">
                  <c:v>66</c:v>
                </c:pt>
              </c:numCache>
            </c:numRef>
          </c:val>
          <c:extLst>
            <c:ext xmlns:c16="http://schemas.microsoft.com/office/drawing/2014/chart" uri="{C3380CC4-5D6E-409C-BE32-E72D297353CC}">
              <c16:uniqueId val="{0000002F-2BCC-4744-AAF4-55266EBB817A}"/>
            </c:ext>
          </c:extLst>
        </c:ser>
        <c:ser>
          <c:idx val="4"/>
          <c:order val="4"/>
          <c:tx>
            <c:strRef>
              <c:f>Voluntarily Terminated</c:f>
              <c:strCache>
                <c:ptCount val="1"/>
                <c:pt idx="0">
                  <c:v>Voluntarily Terminated</c:v>
                </c:pt>
              </c:strCache>
            </c:strRef>
          </c:tx>
          <c:spPr>
            <a:solidFill>
              <a:srgbClr val="4BACC6"/>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{32,29,33,32,38,28,29,33,37,30,321}</c:f>
              <c:numCache>
                <c:formatCode>General</c:formatCode>
                <c:ptCount val="11"/>
                <c:pt idx="0">
                  <c:v>32</c:v>
                </c:pt>
                <c:pt idx="1">
                  <c:v>29</c:v>
                </c:pt>
                <c:pt idx="2">
                  <c:v>33</c:v>
                </c:pt>
                <c:pt idx="3">
                  <c:v>32</c:v>
                </c:pt>
                <c:pt idx="4">
                  <c:v>38</c:v>
                </c:pt>
                <c:pt idx="5">
                  <c:v>28</c:v>
                </c:pt>
                <c:pt idx="6">
                  <c:v>29</c:v>
                </c:pt>
                <c:pt idx="7">
                  <c:v>33</c:v>
                </c:pt>
                <c:pt idx="8">
                  <c:v>37</c:v>
                </c:pt>
                <c:pt idx="9">
                  <c:v>30</c:v>
                </c:pt>
                <c:pt idx="10">
                  <c:v>321</c:v>
                </c:pt>
              </c:numCache>
            </c:numRef>
          </c:val>
          <c:extLst>
            <c:ext xmlns:c16="http://schemas.microsoft.com/office/drawing/2014/chart" uri="{C3380CC4-5D6E-409C-BE32-E72D297353CC}">
              <c16:uniqueId val="{0000003B-2BCC-4744-AAF4-55266EBB817A}"/>
            </c:ext>
          </c:extLst>
        </c:ser>
        <c:dLbls>
          <c:showLegendKey val="0"/>
          <c:showVal val="0"/>
          <c:showCatName val="0"/>
          <c:showSerName val="0"/>
          <c:showPercent val="0"/>
          <c:showBubbleSize val="0"/>
        </c:dLbls>
        <c:gapWidth val="182"/>
        <c:axId val="358167056"/>
        <c:axId val="1"/>
      </c:barChart>
      <c:catAx>
        <c:axId val="358167056"/>
        <c:scaling>
          <c:orientation val="minMax"/>
        </c:scaling>
        <c:delete val="0"/>
        <c:axPos val="b"/>
        <c:numFmt formatCode="General" sourceLinked="0"/>
        <c:majorTickMark val="none"/>
        <c:minorTickMark val="none"/>
        <c:tickLblPos val="nextTo"/>
        <c:spPr>
          <a:ln w="12700">
            <a:solidFill>
              <a:srgbClr val="D9D9D9"/>
            </a:solidFill>
            <a:prstDash val="solid"/>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round/>
            </a:ln>
          </c:spPr>
        </c:majorGridlines>
        <c:numFmt formatCode="General" sourceLinked="0"/>
        <c:majorTickMark val="none"/>
        <c:minorTickMark val="none"/>
        <c:tickLblPos val="nextTo"/>
        <c:spPr>
          <a:ln>
            <a:noFill/>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endParaRPr lang="en-US"/>
          </a:p>
        </c:txPr>
        <c:crossAx val="358167056"/>
        <c:crosses val="autoZero"/>
        <c:crossBetween val="between"/>
      </c:valAx>
      <c:spPr>
        <a:noFill/>
        <a:ln>
          <a:noFill/>
        </a:ln>
      </c:spPr>
    </c:plotArea>
    <c:legend>
      <c:legendPos val="r"/>
      <c:overlay val="0"/>
      <c:spPr>
        <a:noFill/>
        <a:ln>
          <a:noFill/>
        </a:ln>
      </c:spPr>
      <c:txPr>
        <a:bodyPr rot="0" spcFirstLastPara="0" vertOverflow="ellipsis" vert="horz" wrap="square" anchor="ctr" anchorCtr="1"/>
        <a:lstStyle/>
        <a:p>
          <a:pPr>
            <a:defRPr lang="en-US" sz="900" b="0" i="0" u="none" strike="noStrike" kern="1200" baseline="0">
              <a:solidFill>
                <a:srgbClr val="595959"/>
              </a:solidFill>
              <a:latin typeface="Droid Sans"/>
              <a:ea typeface="Droid Sans"/>
              <a:cs typeface="Lucida Sans" panose="020B0602030504020204"/>
            </a:defRPr>
          </a:pPr>
          <a:endParaRPr lang="en-US"/>
        </a:p>
      </c:txPr>
    </c:legend>
    <c:plotVisOnly val="1"/>
    <c:dispBlanksAs val="gap"/>
    <c:showDLblsOverMax val="0"/>
  </c:chart>
  <c:spPr>
    <a:noFill/>
    <a:ln>
      <a:noFill/>
    </a:ln>
  </c:spPr>
  <c:txPr>
    <a:bodyPr/>
    <a:lstStyle/>
    <a:p>
      <a:pPr>
        <a:defRPr lang="en-US" sz="1000" b="0" i="0" u="none" strike="noStrike" baseline="0">
          <a:solidFill>
            <a:srgbClr val="000000"/>
          </a:solidFill>
          <a:latin typeface="Droid Sans"/>
          <a:ea typeface="Droid Sans"/>
          <a:cs typeface="Lucida Sans" panose="020B0602030504020204"/>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10/24/2024</a:t>
            </a:fld>
            <a:endParaRPr lang="zh-CN" altLang="en-US" sz="1200">
              <a:latin typeface="Calibri" panose="020F0502020204030204" charset="0"/>
              <a:ea typeface="等线" charset="0"/>
              <a:cs typeface="Calibri" panose="020F0502020204030204"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10/24/2024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4" cy="1333500"/>
            <a:chOff x="876298" y="990599"/>
            <a:chExt cx="1743074"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
        <p:nvSpPr>
          <p:cNvPr id="47" name="矩形"/>
          <p:cNvSpPr/>
          <p:nvPr/>
        </p:nvSpPr>
        <p:spPr>
          <a:xfrm>
            <a:off x="4800600" y="3340836"/>
            <a:ext cx="3505200" cy="36830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IN" altLang="zh-CN"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rPr>
              <a:t>CHARU PRIYA H</a:t>
            </a:r>
          </a:p>
        </p:txBody>
      </p:sp>
      <p:sp>
        <p:nvSpPr>
          <p:cNvPr id="48" name="矩形"/>
          <p:cNvSpPr/>
          <p:nvPr/>
        </p:nvSpPr>
        <p:spPr>
          <a:xfrm>
            <a:off x="4800600" y="3754142"/>
            <a:ext cx="3352800" cy="646331"/>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rPr>
              <a:t>3122162</a:t>
            </a:r>
            <a:r>
              <a:rPr lang="en-IN" altLang="zh-CN" dirty="0">
                <a:latin typeface="Arial Rounded MT Bold" panose="020F0704030504030204" pitchFamily="34" charset="0"/>
                <a:cs typeface="Calibri" panose="020F0502020204030204" charset="0"/>
              </a:rPr>
              <a:t>46</a:t>
            </a:r>
          </a:p>
          <a:p>
            <a:pPr marL="0" indent="0" algn="l">
              <a:lnSpc>
                <a:spcPct val="100000"/>
              </a:lnSpc>
              <a:spcBef>
                <a:spcPts val="0"/>
              </a:spcBef>
              <a:spcAft>
                <a:spcPts val="0"/>
              </a:spcAft>
              <a:buNone/>
            </a:pPr>
            <a:endParaRPr lang="en-IN" altLang="en-US"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49" name="矩形"/>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Commerce</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50" name="矩形"/>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Shri shankaralal sundarbai shasun Jain college for women </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2"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3" name="矩形"/>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collection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4" name="矩形"/>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5" name="矩形"/>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CLEANING : </a:t>
            </a: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endParaRPr lang="zh-CN" altLang="en-US"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endParaRPr>
          </a:p>
        </p:txBody>
      </p:sp>
      <p:sp>
        <p:nvSpPr>
          <p:cNvPr id="176" name="矩形"/>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7" name="矩形"/>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PERFORMANCE LEVEL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8" name="矩形"/>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85"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pic>
        <p:nvPicPr>
          <p:cNvPr id="193" name="图片"/>
          <p:cNvPicPr>
            <a:picLocks noChangeAspect="1"/>
          </p:cNvPicPr>
          <p:nvPr/>
        </p:nvPicPr>
        <p:blipFill>
          <a:blip r:embed="rId5" cstate="print"/>
          <a:stretch>
            <a:fillRect/>
          </a:stretch>
        </p:blipFill>
        <p:spPr>
          <a:xfrm>
            <a:off x="484585" y="1193617"/>
            <a:ext cx="8196477" cy="5077239"/>
          </a:xfrm>
          <a:prstGeom prst="rect">
            <a:avLst/>
          </a:prstGeom>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90" name="矩形"/>
          <p:cNvSpPr/>
          <p:nvPr/>
        </p:nvSpPr>
        <p:spPr>
          <a:xfrm>
            <a:off x="1066800" y="1600200"/>
            <a:ext cx="7467600" cy="3107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mj-lt"/>
                <a:ea typeface="SimSun" panose="02010600030101010101" pitchFamily="2" charset="-122"/>
                <a:cs typeface="+mj-lt"/>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1" i="0" u="none" strike="noStrike" kern="1200" cap="none" spc="0" baseline="0">
                <a:solidFill>
                  <a:schemeClr val="tx1"/>
                </a:solidFill>
                <a:latin typeface="+mj-lt"/>
                <a:ea typeface="SimSun" panose="02010600030101010101" pitchFamily="2" charset="-122"/>
                <a:cs typeface="+mj-lt"/>
              </a:rPr>
              <a:t>. </a:t>
            </a:r>
            <a:endParaRPr lang="zh-CN" altLang="en-US" sz="1800" b="1" i="0" u="none" strike="noStrike" kern="1200" cap="none" spc="0" baseline="0">
              <a:solidFill>
                <a:schemeClr val="tx1"/>
              </a:solidFill>
              <a:latin typeface="+mj-lt"/>
              <a:ea typeface="SimSun" panose="02010600030101010101" pitchFamily="2" charset="-122"/>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p:nvPr/>
        </p:nvGrpSpPr>
        <p:grpSpPr>
          <a:xfrm>
            <a:off x="7448612" y="0"/>
            <a:ext cx="4743793" cy="6858466"/>
            <a:chOff x="7448612" y="0"/>
            <a:chExt cx="4743793" cy="6858466"/>
          </a:xfrm>
        </p:grpSpPr>
        <p:sp>
          <p:nvSpPr>
            <p:cNvPr id="68"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72"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5" name="组合"/>
          <p:cNvGrpSpPr/>
          <p:nvPr/>
        </p:nvGrpSpPr>
        <p:grpSpPr>
          <a:xfrm>
            <a:off x="466725" y="6410325"/>
            <a:ext cx="3705224" cy="295275"/>
            <a:chOff x="466725" y="6410325"/>
            <a:chExt cx="3705224" cy="295275"/>
          </a:xfrm>
        </p:grpSpPr>
        <p:pic>
          <p:nvPicPr>
            <p:cNvPr id="83" name="图片"/>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7"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100" name="组合"/>
          <p:cNvGrpSpPr/>
          <p:nvPr/>
        </p:nvGrpSpPr>
        <p:grpSpPr>
          <a:xfrm>
            <a:off x="7448612" y="0"/>
            <a:ext cx="4743793" cy="6858466"/>
            <a:chOff x="7448612" y="0"/>
            <a:chExt cx="4743793" cy="6858466"/>
          </a:xfrm>
        </p:grpSpPr>
        <p:sp>
          <p:nvSpPr>
            <p:cNvPr id="91"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3"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p:nvPr/>
        </p:nvGrpSpPr>
        <p:grpSpPr>
          <a:xfrm>
            <a:off x="47625" y="3819523"/>
            <a:ext cx="4124324" cy="3009896"/>
            <a:chOff x="47625" y="3819523"/>
            <a:chExt cx="4124324" cy="3009896"/>
          </a:xfrm>
        </p:grpSpPr>
        <p:pic>
          <p:nvPicPr>
            <p:cNvPr id="106"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11"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p:nvPr/>
        </p:nvGrpSpPr>
        <p:grpSpPr>
          <a:xfrm>
            <a:off x="7991475" y="2933700"/>
            <a:ext cx="2762249" cy="3257550"/>
            <a:chOff x="7991475" y="2933700"/>
            <a:chExt cx="2762249" cy="3257550"/>
          </a:xfrm>
        </p:grpSpPr>
        <p:sp>
          <p:nvSpPr>
            <p:cNvPr id="11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19" name="图片"/>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21" name="矩形"/>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p:nvPr/>
        </p:nvGrpSpPr>
        <p:grpSpPr>
          <a:xfrm>
            <a:off x="8658225" y="2647950"/>
            <a:ext cx="3533775" cy="3810000"/>
            <a:chOff x="8658225" y="2647950"/>
            <a:chExt cx="3533775" cy="3810000"/>
          </a:xfrm>
        </p:grpSpPr>
        <p:sp>
          <p:nvSpPr>
            <p:cNvPr id="12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29" name="图片"/>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1" name="矩形"/>
          <p:cNvSpPr/>
          <p:nvPr/>
        </p:nvSpPr>
        <p:spPr>
          <a:xfrm>
            <a:off x="866775" y="1975544"/>
            <a:ext cx="8486775" cy="3520436"/>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7"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620322" y="1840436"/>
            <a:ext cx="8162925" cy="4079087"/>
          </a:xfrm>
          <a:prstGeom prst="rect">
            <a:avLst/>
          </a:prstGeom>
          <a:noFill/>
          <a:ln w="12700" cap="flat" cmpd="sng">
            <a:noFill/>
            <a:prstDash val="solid"/>
            <a:miter/>
          </a:ln>
        </p:spPr>
      </p:pic>
      <p:sp>
        <p:nvSpPr>
          <p:cNvPr id="141" name="矩形"/>
          <p:cNvSpPr/>
          <p:nvPr/>
        </p:nvSpPr>
        <p:spPr>
          <a:xfrm>
            <a:off x="6097125" y="4865070"/>
            <a:ext cx="1223981" cy="367663"/>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Employer</a:t>
            </a:r>
            <a:endParaRPr lang="zh-CN" altLang="en-US" sz="18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42" name="矩形"/>
          <p:cNvSpPr/>
          <p:nvPr/>
        </p:nvSpPr>
        <p:spPr>
          <a:xfrm>
            <a:off x="4509010" y="4871668"/>
            <a:ext cx="1227518" cy="339087"/>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Employee</a:t>
            </a:r>
            <a:endParaRPr lang="zh-CN" altLang="en-US" sz="16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43" name="矩形"/>
          <p:cNvSpPr/>
          <p:nvPr/>
        </p:nvSpPr>
        <p:spPr>
          <a:xfrm>
            <a:off x="7610473" y="4871668"/>
            <a:ext cx="1293483"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organisation</a:t>
            </a:r>
            <a:endParaRPr lang="zh-CN" altLang="en-US"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50" name="图片"/>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52" name="矩形"/>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Dataset Description</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6" name="矩形"/>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Employee dataset – Kaggle 26 Features                                     Employee ID - </a:t>
            </a:r>
            <a:r>
              <a:rPr lang="en-US" altLang="zh-CN" sz="24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DE5B5E0E981696191474813EBC226A7F</a:t>
            </a: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5" name="矩形"/>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6" name="矩形"/>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rPr>
              <a:t>Performance level                                                         IFS(Z8-5,"VERY HIGH" 28 -4,"HIGH",28&gt;-3,"MED", TRUE, "LOW")</a:t>
            </a:r>
            <a:endParaRPr lang="zh-CN" altLang="en-US"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383</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Arial</vt:lpstr>
      <vt:lpstr>Arial Rounded MT Bold</vt:lpstr>
      <vt:lpstr>Bell MT</vt:lpstr>
      <vt:lpstr>Calibri</vt:lpstr>
      <vt:lpstr>Calibri Light</vt:lpstr>
      <vt:lpstr>Cambria Math</vt:lpstr>
      <vt:lpstr>Droid Sans</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Nitya Rajpoot</cp:lastModifiedBy>
  <cp:revision>15</cp:revision>
  <dcterms:created xsi:type="dcterms:W3CDTF">2024-03-29T15:07:00Z</dcterms:created>
  <dcterms:modified xsi:type="dcterms:W3CDTF">2024-10-24T07:55:56Z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2024-03-20T21:30:00Z</vt:filetime>
  </property>
  <property fmtid="{D5CDD505-2E9C-101B-9397-08002B2CF9AE}" pid="3" name="LastSaved">
    <vt:filetime>2024-03-28T21:30:00Z</vt:filetime>
  </property>
  <property fmtid="{D5CDD505-2E9C-101B-9397-08002B2CF9AE}" pid="4" name="ICV">
    <vt:lpwstr>70253774009749E49915102762612202_13</vt:lpwstr>
  </property>
  <property fmtid="{D5CDD505-2E9C-101B-9397-08002B2CF9AE}" pid="5" name="KSOProductBuildVer">
    <vt:lpwstr>1033-12.2.0.13472</vt:lpwstr>
  </property>
</Properties>
</file>