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0" r:id="rId5"/>
    <p:sldId id="305" r:id="rId6"/>
    <p:sldId id="265" r:id="rId7"/>
    <p:sldId id="293" r:id="rId8"/>
    <p:sldId id="294" r:id="rId9"/>
    <p:sldId id="262" r:id="rId10"/>
    <p:sldId id="295" r:id="rId11"/>
    <p:sldId id="296" r:id="rId12"/>
    <p:sldId id="280" r:id="rId13"/>
    <p:sldId id="299" r:id="rId14"/>
    <p:sldId id="268" r:id="rId15"/>
    <p:sldId id="309" r:id="rId16"/>
    <p:sldId id="298" r:id="rId17"/>
    <p:sldId id="311" r:id="rId18"/>
    <p:sldId id="303"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7EF1231-913D-479C-9128-E7A1ECD9A2F2}" type="datetimeFigureOut">
              <a:rPr lang="en-IN" smtClean="0"/>
              <a:t>24-05-2023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331316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1231-913D-479C-9128-E7A1ECD9A2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188219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1231-913D-479C-9128-E7A1ECD9A2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336072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1231-913D-479C-9128-E7A1ECD9A2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2AA9-31D3-433C-BB0B-45C5394C1B7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7464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1231-913D-479C-9128-E7A1ECD9A2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872830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7EF1231-913D-479C-9128-E7A1ECD9A2F2}"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417045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7EF1231-913D-479C-9128-E7A1ECD9A2F2}"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3054905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F1231-913D-479C-9128-E7A1ECD9A2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962977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F1231-913D-479C-9128-E7A1ECD9A2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347934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EF1231-913D-479C-9128-E7A1ECD9A2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169196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F1231-913D-479C-9128-E7A1ECD9A2F2}" type="datetimeFigureOut">
              <a:rPr lang="en-IN" smtClean="0"/>
              <a:t>24-05-2023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268657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EF1231-913D-479C-9128-E7A1ECD9A2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264271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EF1231-913D-479C-9128-E7A1ECD9A2F2}" type="datetimeFigureOut">
              <a:rPr lang="en-IN" smtClean="0"/>
              <a:t>24-05-2023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134672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1231-913D-479C-9128-E7A1ECD9A2F2}" type="datetimeFigureOut">
              <a:rPr lang="en-IN" smtClean="0"/>
              <a:t>24-05-2023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160759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F1231-913D-479C-9128-E7A1ECD9A2F2}" type="datetimeFigureOut">
              <a:rPr lang="en-IN" smtClean="0"/>
              <a:t>24-05-2023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203310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1231-913D-479C-9128-E7A1ECD9A2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62617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1231-913D-479C-9128-E7A1ECD9A2F2}" type="datetimeFigureOut">
              <a:rPr lang="en-IN" smtClean="0"/>
              <a:t>24-05-2023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C72AA9-31D3-433C-BB0B-45C5394C1B76}" type="slidenum">
              <a:rPr lang="en-IN" smtClean="0"/>
              <a:t>‹#›</a:t>
            </a:fld>
            <a:endParaRPr lang="en-IN"/>
          </a:p>
        </p:txBody>
      </p:sp>
    </p:spTree>
    <p:extLst>
      <p:ext uri="{BB962C8B-B14F-4D97-AF65-F5344CB8AC3E}">
        <p14:creationId xmlns:p14="http://schemas.microsoft.com/office/powerpoint/2010/main" val="334214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EF1231-913D-479C-9128-E7A1ECD9A2F2}" type="datetimeFigureOut">
              <a:rPr lang="en-IN" smtClean="0"/>
              <a:t>24-05-2023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C72AA9-31D3-433C-BB0B-45C5394C1B76}" type="slidenum">
              <a:rPr lang="en-IN" smtClean="0"/>
              <a:t>‹#›</a:t>
            </a:fld>
            <a:endParaRPr lang="en-IN"/>
          </a:p>
        </p:txBody>
      </p:sp>
    </p:spTree>
    <p:extLst>
      <p:ext uri="{BB962C8B-B14F-4D97-AF65-F5344CB8AC3E}">
        <p14:creationId xmlns:p14="http://schemas.microsoft.com/office/powerpoint/2010/main" val="27312830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06">
            <a:extLst>
              <a:ext uri="{FF2B5EF4-FFF2-40B4-BE49-F238E27FC236}">
                <a16:creationId xmlns:a16="http://schemas.microsoft.com/office/drawing/2014/main" id="{A70DB751-9A90-409C-B11D-653A337E3E7E}"/>
              </a:ext>
            </a:extLst>
          </p:cNvPr>
          <p:cNvSpPr>
            <a:spLocks noChangeArrowheads="1"/>
          </p:cNvSpPr>
          <p:nvPr/>
        </p:nvSpPr>
        <p:spPr bwMode="auto">
          <a:xfrm>
            <a:off x="3048000" y="381000"/>
            <a:ext cx="58626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lgn="ctr" eaLnBrk="1" hangingPunct="1">
              <a:buClr>
                <a:srgbClr val="3891A7"/>
              </a:buClr>
              <a:buSzPct val="100000"/>
            </a:pPr>
            <a:r>
              <a:rPr lang="en-US" altLang="en-US"/>
              <a:t/>
            </a:r>
            <a:br>
              <a:rPr lang="en-US" altLang="en-US"/>
            </a:br>
            <a:endParaRPr lang="en-US" altLang="en-US" sz="4200">
              <a:solidFill>
                <a:srgbClr val="964305"/>
              </a:solidFill>
              <a:latin typeface="Times New Roman" panose="02020603050405020304" pitchFamily="18" charset="0"/>
            </a:endParaRPr>
          </a:p>
        </p:txBody>
      </p:sp>
      <p:sp>
        <p:nvSpPr>
          <p:cNvPr id="5" name="Rectangle 908">
            <a:extLst>
              <a:ext uri="{FF2B5EF4-FFF2-40B4-BE49-F238E27FC236}">
                <a16:creationId xmlns:a16="http://schemas.microsoft.com/office/drawing/2014/main" id="{F18F8F81-FFF6-4C3F-8DBF-16FAB052B3F9}"/>
              </a:ext>
            </a:extLst>
          </p:cNvPr>
          <p:cNvSpPr>
            <a:spLocks noChangeArrowheads="1"/>
          </p:cNvSpPr>
          <p:nvPr/>
        </p:nvSpPr>
        <p:spPr bwMode="auto">
          <a:xfrm>
            <a:off x="1402773" y="2514600"/>
            <a:ext cx="911282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2550">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eaLnBrk="1" hangingPunct="1">
              <a:spcBef>
                <a:spcPts val="600"/>
              </a:spcBef>
              <a:buClr>
                <a:srgbClr val="3891A7"/>
              </a:buClr>
              <a:buSzPct val="80000"/>
            </a:pPr>
            <a:endParaRPr lang="en-AU" altLang="en-US" sz="2400" dirty="0">
              <a:latin typeface="Times New Roman" panose="02020603050405020304" pitchFamily="18" charset="0"/>
              <a:cs typeface="Times New Roman" panose="02020603050405020304" pitchFamily="18" charset="0"/>
            </a:endParaRPr>
          </a:p>
          <a:p>
            <a:pPr eaLnBrk="1" hangingPunct="1">
              <a:spcBef>
                <a:spcPts val="600"/>
              </a:spcBef>
              <a:buClr>
                <a:srgbClr val="3891A7"/>
              </a:buClr>
              <a:buSzPct val="80000"/>
            </a:pPr>
            <a:endParaRPr lang="en-AU" altLang="en-US" sz="2400" dirty="0">
              <a:latin typeface="Times New Roman" panose="02020603050405020304" pitchFamily="18" charset="0"/>
              <a:cs typeface="Times New Roman" panose="02020603050405020304" pitchFamily="18" charset="0"/>
            </a:endParaRPr>
          </a:p>
          <a:p>
            <a:pPr eaLnBrk="1" hangingPunct="1">
              <a:spcBef>
                <a:spcPts val="600"/>
              </a:spcBef>
              <a:buClr>
                <a:srgbClr val="3891A7"/>
              </a:buClr>
              <a:buSzPct val="80000"/>
            </a:pPr>
            <a:endParaRPr lang="en-AU" altLang="en-US" sz="2400" dirty="0">
              <a:latin typeface="Times New Roman" panose="02020603050405020304" pitchFamily="18" charset="0"/>
              <a:cs typeface="Times New Roman" panose="02020603050405020304" pitchFamily="18" charset="0"/>
            </a:endParaRPr>
          </a:p>
        </p:txBody>
      </p:sp>
      <p:sp>
        <p:nvSpPr>
          <p:cNvPr id="7" name="Rectangle 912">
            <a:extLst>
              <a:ext uri="{FF2B5EF4-FFF2-40B4-BE49-F238E27FC236}">
                <a16:creationId xmlns:a16="http://schemas.microsoft.com/office/drawing/2014/main" id="{FAA4BC14-1AED-4AD5-88CA-B84A5E2AE296}"/>
              </a:ext>
            </a:extLst>
          </p:cNvPr>
          <p:cNvSpPr txBox="1">
            <a:spLocks noChangeArrowheads="1"/>
          </p:cNvSpPr>
          <p:nvPr/>
        </p:nvSpPr>
        <p:spPr>
          <a:xfrm>
            <a:off x="883228" y="1143000"/>
            <a:ext cx="10183090" cy="53513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2550"/>
            <a:r>
              <a:rPr lang="en-US" altLang="en-US" dirty="0">
                <a:solidFill>
                  <a:schemeClr val="bg1"/>
                </a:solidFill>
                <a:latin typeface="Times New Roman" panose="02020603050405020304" pitchFamily="18" charset="0"/>
                <a:sym typeface="Arial" panose="020B0604020202020204" pitchFamily="34" charset="0"/>
              </a:rPr>
              <a:t>Abacus Institute of Engineering and Management</a:t>
            </a:r>
            <a:endParaRPr lang="en-IN" altLang="en-US" dirty="0">
              <a:solidFill>
                <a:schemeClr val="bg1"/>
              </a:solidFill>
              <a:latin typeface="Times New Roman" panose="02020603050405020304" pitchFamily="18" charset="0"/>
              <a:sym typeface="Arial" panose="020B0604020202020204" pitchFamily="34" charset="0"/>
            </a:endParaRPr>
          </a:p>
          <a:p>
            <a:pPr marL="82550">
              <a:buFont typeface="Wingdings 2" panose="05020102010507070707" pitchFamily="18" charset="2"/>
              <a:buNone/>
            </a:pPr>
            <a:r>
              <a:rPr lang="en-IN" altLang="en-US" sz="2200" dirty="0" smtClean="0">
                <a:latin typeface="Times New Roman" panose="02020603050405020304" pitchFamily="18" charset="0"/>
                <a:sym typeface="Arial" panose="020B0604020202020204" pitchFamily="34" charset="0"/>
              </a:rPr>
              <a:t>PRESENTATION ON</a:t>
            </a:r>
            <a:endParaRPr lang="en-US" altLang="en-US" dirty="0" smtClean="0"/>
          </a:p>
          <a:p>
            <a:pPr marL="82550"/>
            <a:r>
              <a:rPr lang="en-US" sz="2000" b="1" dirty="0">
                <a:solidFill>
                  <a:schemeClr val="bg1"/>
                </a:solidFill>
                <a:latin typeface="Times New Roman" pitchFamily="18" charset="0"/>
                <a:cs typeface="Times New Roman" pitchFamily="18" charset="0"/>
              </a:rPr>
              <a:t>A Smart Farmland Using </a:t>
            </a:r>
            <a:r>
              <a:rPr lang="en-US" sz="2000" b="1" dirty="0" err="1">
                <a:solidFill>
                  <a:schemeClr val="bg1"/>
                </a:solidFill>
                <a:latin typeface="Times New Roman" pitchFamily="18" charset="0"/>
                <a:cs typeface="Times New Roman" pitchFamily="18" charset="0"/>
              </a:rPr>
              <a:t>Arduino</a:t>
            </a:r>
            <a:r>
              <a:rPr lang="en-US" sz="2000" b="1" dirty="0">
                <a:solidFill>
                  <a:schemeClr val="bg1"/>
                </a:solidFill>
                <a:latin typeface="Times New Roman" pitchFamily="18" charset="0"/>
                <a:cs typeface="Times New Roman" pitchFamily="18" charset="0"/>
              </a:rPr>
              <a:t> Crop Prevention And Animal Intrusion Detection System</a:t>
            </a:r>
            <a:endParaRPr lang="en-US" sz="2000" dirty="0">
              <a:solidFill>
                <a:schemeClr val="bg1"/>
              </a:solidFill>
            </a:endParaRPr>
          </a:p>
          <a:p>
            <a:pPr marL="82550">
              <a:buFont typeface="Wingdings 2" panose="05020102010507070707" pitchFamily="18" charset="2"/>
              <a:buNone/>
            </a:pPr>
            <a:r>
              <a:rPr lang="en-IN" altLang="en-US" sz="2200" dirty="0" smtClean="0">
                <a:latin typeface="Times New Roman" panose="02020603050405020304" pitchFamily="18" charset="0"/>
                <a:sym typeface="Arial" panose="020B0604020202020204" pitchFamily="34" charset="0"/>
              </a:rPr>
              <a:t>DEPT. OF EE</a:t>
            </a:r>
          </a:p>
          <a:p>
            <a:pPr marL="82550">
              <a:buFont typeface="Wingdings 2" panose="05020102010507070707" pitchFamily="18" charset="2"/>
              <a:buNone/>
            </a:pPr>
            <a:endParaRPr lang="en-US" altLang="en-US" dirty="0"/>
          </a:p>
        </p:txBody>
      </p:sp>
      <p:sp>
        <p:nvSpPr>
          <p:cNvPr id="19" name="Rectangle 18"/>
          <p:cNvSpPr/>
          <p:nvPr/>
        </p:nvSpPr>
        <p:spPr>
          <a:xfrm>
            <a:off x="6293427" y="4038600"/>
            <a:ext cx="5080867" cy="646331"/>
          </a:xfrm>
          <a:prstGeom prst="rect">
            <a:avLst/>
          </a:prstGeom>
        </p:spPr>
        <p:txBody>
          <a:bodyPr wrap="square">
            <a:spAutoFit/>
          </a:bodyPr>
          <a:lstStyle/>
          <a:p>
            <a:r>
              <a:rPr lang="en-AU" altLang="en-US" dirty="0">
                <a:latin typeface="Times New Roman" panose="02020603050405020304" pitchFamily="18" charset="0"/>
                <a:cs typeface="Times New Roman" panose="02020603050405020304" pitchFamily="18" charset="0"/>
              </a:rPr>
              <a:t>Under the Guidance of: </a:t>
            </a:r>
            <a:r>
              <a:rPr lang="en-US" dirty="0">
                <a:latin typeface="Times New Roman" panose="02020603050405020304" pitchFamily="18" charset="0"/>
                <a:cs typeface="Times New Roman" panose="02020603050405020304" pitchFamily="18" charset="0"/>
              </a:rPr>
              <a:t>Prof. </a:t>
            </a:r>
            <a:r>
              <a:rPr lang="en-US" b="1" dirty="0"/>
              <a:t>Debabrata </a:t>
            </a:r>
            <a:r>
              <a:rPr lang="en-US" b="1" dirty="0" err="1"/>
              <a:t>Mazumder</a:t>
            </a:r>
            <a:r>
              <a:rPr lang="en-US" b="1" dirty="0"/>
              <a:t> </a:t>
            </a:r>
            <a:r>
              <a:rPr lang="en-AU" altLang="en-US" dirty="0">
                <a:latin typeface="Times New Roman" panose="02020603050405020304" pitchFamily="18" charset="0"/>
                <a:cs typeface="Times New Roman" panose="02020603050405020304" pitchFamily="18" charset="0"/>
              </a:rPr>
              <a:t>	                          </a:t>
            </a:r>
            <a:r>
              <a:rPr lang="en-AU" altLang="en-US" dirty="0" smtClean="0">
                <a:latin typeface="Times New Roman" panose="02020603050405020304" pitchFamily="18" charset="0"/>
                <a:cs typeface="Times New Roman" panose="02020603050405020304" pitchFamily="18" charset="0"/>
              </a:rPr>
              <a:t>(</a:t>
            </a:r>
            <a:r>
              <a:rPr lang="en-US" dirty="0"/>
              <a:t>Assistant </a:t>
            </a:r>
            <a:r>
              <a:rPr lang="en-US" dirty="0" smtClean="0"/>
              <a:t>Professor</a:t>
            </a:r>
            <a:r>
              <a:rPr lang="en-AU" altLang="en-US" dirty="0" smtClean="0">
                <a:latin typeface="Times New Roman" panose="02020603050405020304" pitchFamily="18" charset="0"/>
                <a:cs typeface="Times New Roman" panose="02020603050405020304" pitchFamily="18" charset="0"/>
              </a:rPr>
              <a:t>)</a:t>
            </a:r>
            <a:endParaRPr lang="en-AU" altLang="en-US"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5358072" y="205560"/>
            <a:ext cx="935355" cy="886460"/>
          </a:xfrm>
          <a:prstGeom prst="rect">
            <a:avLst/>
          </a:prstGeom>
        </p:spPr>
      </p:pic>
      <p:pic>
        <p:nvPicPr>
          <p:cNvPr id="3" name="Picture 2"/>
          <p:cNvPicPr>
            <a:picLocks noChangeAspect="1"/>
          </p:cNvPicPr>
          <p:nvPr/>
        </p:nvPicPr>
        <p:blipFill>
          <a:blip r:embed="rId3"/>
          <a:stretch>
            <a:fillRect/>
          </a:stretch>
        </p:blipFill>
        <p:spPr>
          <a:xfrm>
            <a:off x="1496182" y="205560"/>
            <a:ext cx="938865" cy="883997"/>
          </a:xfrm>
          <a:prstGeom prst="rect">
            <a:avLst/>
          </a:prstGeom>
        </p:spPr>
      </p:pic>
      <p:pic>
        <p:nvPicPr>
          <p:cNvPr id="11" name="Picture 10"/>
          <p:cNvPicPr/>
          <p:nvPr/>
        </p:nvPicPr>
        <p:blipFill>
          <a:blip r:embed="rId4" cstate="print">
            <a:extLst>
              <a:ext uri="{28A0092B-C50C-407E-A947-70E740481C1C}">
                <a14:useLocalDpi xmlns:a14="http://schemas.microsoft.com/office/drawing/2010/main" val="0"/>
              </a:ext>
            </a:extLst>
          </a:blip>
          <a:stretch>
            <a:fillRect/>
          </a:stretch>
        </p:blipFill>
        <p:spPr>
          <a:xfrm>
            <a:off x="9520800" y="205560"/>
            <a:ext cx="935355" cy="88646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716122082"/>
              </p:ext>
            </p:extLst>
          </p:nvPr>
        </p:nvGraphicFramePr>
        <p:xfrm>
          <a:off x="380618" y="3682179"/>
          <a:ext cx="5706282" cy="2966720"/>
        </p:xfrm>
        <a:graphic>
          <a:graphicData uri="http://schemas.openxmlformats.org/drawingml/2006/table">
            <a:tbl>
              <a:tblPr firstRow="1" bandRow="1">
                <a:tableStyleId>{00A15C55-8517-42AA-B614-E9B94910E393}</a:tableStyleId>
              </a:tblPr>
              <a:tblGrid>
                <a:gridCol w="2853141">
                  <a:extLst>
                    <a:ext uri="{9D8B030D-6E8A-4147-A177-3AD203B41FA5}">
                      <a16:colId xmlns:a16="http://schemas.microsoft.com/office/drawing/2014/main" val="2596761566"/>
                    </a:ext>
                  </a:extLst>
                </a:gridCol>
                <a:gridCol w="2853141">
                  <a:extLst>
                    <a:ext uri="{9D8B030D-6E8A-4147-A177-3AD203B41FA5}">
                      <a16:colId xmlns:a16="http://schemas.microsoft.com/office/drawing/2014/main" val="3058561967"/>
                    </a:ext>
                  </a:extLst>
                </a:gridCol>
              </a:tblGrid>
              <a:tr h="370840">
                <a:tc>
                  <a:txBody>
                    <a:bodyPr/>
                    <a:lstStyle/>
                    <a:p>
                      <a:pPr algn="ctr"/>
                      <a:r>
                        <a:rPr lang="en-IN" dirty="0" smtClean="0"/>
                        <a:t>NAME</a:t>
                      </a:r>
                      <a:endParaRPr lang="en-IN" dirty="0"/>
                    </a:p>
                  </a:txBody>
                  <a:tcPr/>
                </a:tc>
                <a:tc>
                  <a:txBody>
                    <a:bodyPr/>
                    <a:lstStyle/>
                    <a:p>
                      <a:pPr algn="ctr"/>
                      <a:r>
                        <a:rPr lang="en-IN" dirty="0" smtClean="0"/>
                        <a:t>ROLL NO</a:t>
                      </a:r>
                      <a:endParaRPr lang="en-IN" dirty="0"/>
                    </a:p>
                  </a:txBody>
                  <a:tcPr anchor="ctr"/>
                </a:tc>
                <a:extLst>
                  <a:ext uri="{0D108BD9-81ED-4DB2-BD59-A6C34878D82A}">
                    <a16:rowId xmlns:a16="http://schemas.microsoft.com/office/drawing/2014/main" val="2547630413"/>
                  </a:ext>
                </a:extLst>
              </a:tr>
              <a:tr h="370840">
                <a:tc>
                  <a:txBody>
                    <a:bodyPr/>
                    <a:lstStyle/>
                    <a:p>
                      <a:r>
                        <a:rPr lang="en-IN" dirty="0" smtClean="0"/>
                        <a:t>SHILPI MAITY</a:t>
                      </a:r>
                      <a:endParaRPr lang="en-IN" dirty="0"/>
                    </a:p>
                  </a:txBody>
                  <a:tcPr/>
                </a:tc>
                <a:tc>
                  <a:txBody>
                    <a:bodyPr/>
                    <a:lstStyle/>
                    <a:p>
                      <a:r>
                        <a:rPr lang="en-IN" dirty="0" smtClean="0"/>
                        <a:t>24001620036 </a:t>
                      </a:r>
                      <a:endParaRPr lang="en-IN" dirty="0"/>
                    </a:p>
                  </a:txBody>
                  <a:tcPr/>
                </a:tc>
                <a:extLst>
                  <a:ext uri="{0D108BD9-81ED-4DB2-BD59-A6C34878D82A}">
                    <a16:rowId xmlns:a16="http://schemas.microsoft.com/office/drawing/2014/main" val="746615171"/>
                  </a:ext>
                </a:extLst>
              </a:tr>
              <a:tr h="370840">
                <a:tc>
                  <a:txBody>
                    <a:bodyPr/>
                    <a:lstStyle/>
                    <a:p>
                      <a:r>
                        <a:rPr lang="en-IN" dirty="0" smtClean="0"/>
                        <a:t>ARIJIT BHATTACHARJEE</a:t>
                      </a:r>
                      <a:endParaRPr lang="en-IN" dirty="0"/>
                    </a:p>
                  </a:txBody>
                  <a:tcPr/>
                </a:tc>
                <a:tc>
                  <a:txBody>
                    <a:bodyPr/>
                    <a:lstStyle/>
                    <a:p>
                      <a:r>
                        <a:rPr lang="en-IN" dirty="0" smtClean="0"/>
                        <a:t>24001620038 </a:t>
                      </a:r>
                      <a:endParaRPr lang="en-IN" dirty="0"/>
                    </a:p>
                  </a:txBody>
                  <a:tcPr/>
                </a:tc>
                <a:extLst>
                  <a:ext uri="{0D108BD9-81ED-4DB2-BD59-A6C34878D82A}">
                    <a16:rowId xmlns:a16="http://schemas.microsoft.com/office/drawing/2014/main" val="928381916"/>
                  </a:ext>
                </a:extLst>
              </a:tr>
              <a:tr h="370840">
                <a:tc>
                  <a:txBody>
                    <a:bodyPr/>
                    <a:lstStyle/>
                    <a:p>
                      <a:r>
                        <a:rPr lang="en-IN" dirty="0" smtClean="0"/>
                        <a:t>ARNAB ROY</a:t>
                      </a:r>
                      <a:endParaRPr lang="en-IN" dirty="0"/>
                    </a:p>
                  </a:txBody>
                  <a:tcPr/>
                </a:tc>
                <a:tc>
                  <a:txBody>
                    <a:bodyPr/>
                    <a:lstStyle/>
                    <a:p>
                      <a:r>
                        <a:rPr lang="en-IN" dirty="0" smtClean="0"/>
                        <a:t>24001620027</a:t>
                      </a:r>
                      <a:endParaRPr lang="en-IN" dirty="0"/>
                    </a:p>
                  </a:txBody>
                  <a:tcPr/>
                </a:tc>
                <a:extLst>
                  <a:ext uri="{0D108BD9-81ED-4DB2-BD59-A6C34878D82A}">
                    <a16:rowId xmlns:a16="http://schemas.microsoft.com/office/drawing/2014/main" val="1380765461"/>
                  </a:ext>
                </a:extLst>
              </a:tr>
              <a:tr h="370840">
                <a:tc>
                  <a:txBody>
                    <a:bodyPr/>
                    <a:lstStyle/>
                    <a:p>
                      <a:r>
                        <a:rPr lang="en-IN" dirty="0" smtClean="0"/>
                        <a:t>PRIYAM NANDI</a:t>
                      </a:r>
                      <a:endParaRPr lang="en-IN" dirty="0"/>
                    </a:p>
                  </a:txBody>
                  <a:tcPr/>
                </a:tc>
                <a:tc>
                  <a:txBody>
                    <a:bodyPr/>
                    <a:lstStyle/>
                    <a:p>
                      <a:r>
                        <a:rPr lang="en-IN" dirty="0" smtClean="0"/>
                        <a:t>24001620040 </a:t>
                      </a:r>
                      <a:endParaRPr lang="en-IN" dirty="0"/>
                    </a:p>
                  </a:txBody>
                  <a:tcPr/>
                </a:tc>
                <a:extLst>
                  <a:ext uri="{0D108BD9-81ED-4DB2-BD59-A6C34878D82A}">
                    <a16:rowId xmlns:a16="http://schemas.microsoft.com/office/drawing/2014/main" val="1742517293"/>
                  </a:ext>
                </a:extLst>
              </a:tr>
              <a:tr h="370840">
                <a:tc>
                  <a:txBody>
                    <a:bodyPr/>
                    <a:lstStyle/>
                    <a:p>
                      <a:r>
                        <a:rPr lang="en-IN" dirty="0" smtClean="0"/>
                        <a:t>SUMANA SHOM</a:t>
                      </a:r>
                      <a:endParaRPr lang="en-IN" dirty="0"/>
                    </a:p>
                  </a:txBody>
                  <a:tcPr/>
                </a:tc>
                <a:tc>
                  <a:txBody>
                    <a:bodyPr/>
                    <a:lstStyle/>
                    <a:p>
                      <a:r>
                        <a:rPr lang="en-IN" dirty="0" smtClean="0"/>
                        <a:t>24001620043</a:t>
                      </a:r>
                      <a:endParaRPr lang="en-IN" dirty="0"/>
                    </a:p>
                  </a:txBody>
                  <a:tcPr/>
                </a:tc>
                <a:extLst>
                  <a:ext uri="{0D108BD9-81ED-4DB2-BD59-A6C34878D82A}">
                    <a16:rowId xmlns:a16="http://schemas.microsoft.com/office/drawing/2014/main" val="2840834504"/>
                  </a:ext>
                </a:extLst>
              </a:tr>
              <a:tr h="370840">
                <a:tc>
                  <a:txBody>
                    <a:bodyPr/>
                    <a:lstStyle/>
                    <a:p>
                      <a:r>
                        <a:rPr lang="en-IN" dirty="0" smtClean="0"/>
                        <a:t>TUHA MONDAL</a:t>
                      </a:r>
                      <a:endParaRPr lang="en-IN" dirty="0"/>
                    </a:p>
                  </a:txBody>
                  <a:tcPr/>
                </a:tc>
                <a:tc>
                  <a:txBody>
                    <a:bodyPr/>
                    <a:lstStyle/>
                    <a:p>
                      <a:r>
                        <a:rPr lang="en-IN" dirty="0" smtClean="0"/>
                        <a:t>24001620042</a:t>
                      </a:r>
                      <a:endParaRPr lang="en-IN" dirty="0"/>
                    </a:p>
                  </a:txBody>
                  <a:tcPr/>
                </a:tc>
                <a:extLst>
                  <a:ext uri="{0D108BD9-81ED-4DB2-BD59-A6C34878D82A}">
                    <a16:rowId xmlns:a16="http://schemas.microsoft.com/office/drawing/2014/main" val="200100461"/>
                  </a:ext>
                </a:extLst>
              </a:tr>
              <a:tr h="370840">
                <a:tc>
                  <a:txBody>
                    <a:bodyPr/>
                    <a:lstStyle/>
                    <a:p>
                      <a:r>
                        <a:rPr lang="en-IN" dirty="0" smtClean="0"/>
                        <a:t>SAMAR SARKAR</a:t>
                      </a:r>
                      <a:endParaRPr lang="en-IN" dirty="0"/>
                    </a:p>
                  </a:txBody>
                  <a:tcPr/>
                </a:tc>
                <a:tc>
                  <a:txBody>
                    <a:bodyPr/>
                    <a:lstStyle/>
                    <a:p>
                      <a:r>
                        <a:rPr lang="en-IN" dirty="0" smtClean="0"/>
                        <a:t>24001620021</a:t>
                      </a:r>
                      <a:endParaRPr lang="en-IN" dirty="0"/>
                    </a:p>
                  </a:txBody>
                  <a:tcPr/>
                </a:tc>
                <a:extLst>
                  <a:ext uri="{0D108BD9-81ED-4DB2-BD59-A6C34878D82A}">
                    <a16:rowId xmlns:a16="http://schemas.microsoft.com/office/drawing/2014/main" val="438931496"/>
                  </a:ext>
                </a:extLst>
              </a:tr>
            </a:tbl>
          </a:graphicData>
        </a:graphic>
      </p:graphicFrame>
    </p:spTree>
    <p:extLst>
      <p:ext uri="{BB962C8B-B14F-4D97-AF65-F5344CB8AC3E}">
        <p14:creationId xmlns:p14="http://schemas.microsoft.com/office/powerpoint/2010/main" val="2553159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7856" y="453737"/>
            <a:ext cx="7959436" cy="1000991"/>
          </a:xfrm>
        </p:spPr>
        <p:txBody>
          <a:bodyPr>
            <a:noAutofit/>
          </a:bodyPr>
          <a:lstStyle/>
          <a:p>
            <a:r>
              <a:rPr lang="en-US" sz="2800" dirty="0" smtClean="0">
                <a:solidFill>
                  <a:srgbClr val="002060"/>
                </a:solidFill>
                <a:latin typeface="Times New Roman" pitchFamily="18" charset="0"/>
                <a:cs typeface="Times New Roman" pitchFamily="18" charset="0"/>
              </a:rPr>
              <a:t>WORKING </a:t>
            </a:r>
            <a:r>
              <a:rPr lang="en-US" sz="2800" dirty="0">
                <a:solidFill>
                  <a:srgbClr val="002060"/>
                </a:solidFill>
                <a:latin typeface="Times New Roman" pitchFamily="18" charset="0"/>
                <a:cs typeface="Times New Roman" pitchFamily="18" charset="0"/>
              </a:rPr>
              <a:t>PRINCIPLE</a:t>
            </a:r>
            <a:r>
              <a:rPr lang="en-US" sz="4400" dirty="0">
                <a:latin typeface="Times New Roman" pitchFamily="18" charset="0"/>
                <a:cs typeface="Times New Roman" pitchFamily="18" charset="0"/>
              </a:rPr>
              <a:t/>
            </a:r>
            <a:br>
              <a:rPr lang="en-US" sz="4400" dirty="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2" name="Content Placeholder 1"/>
          <p:cNvSpPr>
            <a:spLocks noGrp="1"/>
          </p:cNvSpPr>
          <p:nvPr>
            <p:ph idx="1"/>
          </p:nvPr>
        </p:nvSpPr>
        <p:spPr>
          <a:xfrm>
            <a:off x="768928" y="1113534"/>
            <a:ext cx="9497292" cy="5164281"/>
          </a:xfrm>
        </p:spPr>
        <p:txBody>
          <a:bodyPr>
            <a:noAutofit/>
          </a:bodyPr>
          <a:lstStyle/>
          <a:p>
            <a:r>
              <a:rPr lang="en-US" sz="2800" dirty="0">
                <a:latin typeface="Times New Roman" pitchFamily="18" charset="0"/>
                <a:cs typeface="Times New Roman" pitchFamily="18" charset="0"/>
              </a:rPr>
              <a:t>Ultrasonic sensor - animals other than wild </a:t>
            </a:r>
            <a:r>
              <a:rPr lang="en-US" sz="2800" dirty="0" smtClean="0">
                <a:latin typeface="Times New Roman" pitchFamily="18" charset="0"/>
                <a:cs typeface="Times New Roman" pitchFamily="18" charset="0"/>
              </a:rPr>
              <a:t>animal</a:t>
            </a:r>
          </a:p>
          <a:p>
            <a:r>
              <a:rPr lang="en-US" sz="2800" dirty="0" smtClean="0">
                <a:latin typeface="Times New Roman" pitchFamily="18" charset="0"/>
                <a:cs typeface="Times New Roman" pitchFamily="18" charset="0"/>
              </a:rPr>
              <a:t>After </a:t>
            </a:r>
            <a:r>
              <a:rPr lang="en-US" sz="2800" dirty="0">
                <a:latin typeface="Times New Roman" pitchFamily="18" charset="0"/>
                <a:cs typeface="Times New Roman" pitchFamily="18" charset="0"/>
              </a:rPr>
              <a:t>detecting </a:t>
            </a:r>
            <a:r>
              <a:rPr lang="en-US" sz="2800" dirty="0" smtClean="0">
                <a:latin typeface="Times New Roman" pitchFamily="18" charset="0"/>
                <a:cs typeface="Times New Roman" pitchFamily="18" charset="0"/>
              </a:rPr>
              <a:t>- send </a:t>
            </a:r>
            <a:r>
              <a:rPr lang="en-US" sz="2800" dirty="0">
                <a:latin typeface="Times New Roman" pitchFamily="18" charset="0"/>
                <a:cs typeface="Times New Roman" pitchFamily="18" charset="0"/>
              </a:rPr>
              <a:t>SMS </a:t>
            </a:r>
            <a:r>
              <a:rPr lang="en-US" sz="2800" dirty="0" smtClean="0">
                <a:latin typeface="Times New Roman" pitchFamily="18" charset="0"/>
                <a:cs typeface="Times New Roman" pitchFamily="18" charset="0"/>
              </a:rPr>
              <a:t>– farmer</a:t>
            </a:r>
          </a:p>
          <a:p>
            <a:r>
              <a:rPr lang="en-US" sz="2800" dirty="0" smtClean="0">
                <a:latin typeface="Times New Roman" pitchFamily="18" charset="0"/>
                <a:cs typeface="Times New Roman" pitchFamily="18" charset="0"/>
              </a:rPr>
              <a:t>Moisture </a:t>
            </a:r>
            <a:r>
              <a:rPr lang="en-US" sz="2800" dirty="0">
                <a:latin typeface="Times New Roman" pitchFamily="18" charset="0"/>
                <a:cs typeface="Times New Roman" pitchFamily="18" charset="0"/>
              </a:rPr>
              <a:t>sensor - monitors moisture level of the soil</a:t>
            </a:r>
          </a:p>
          <a:p>
            <a:r>
              <a:rPr lang="en-US" sz="2800" dirty="0">
                <a:latin typeface="Times New Roman" pitchFamily="18" charset="0"/>
                <a:cs typeface="Times New Roman" pitchFamily="18" charset="0"/>
              </a:rPr>
              <a:t>Moisture level reduced – water </a:t>
            </a:r>
            <a:r>
              <a:rPr lang="en-US" sz="2800" dirty="0" smtClean="0">
                <a:latin typeface="Times New Roman" pitchFamily="18" charset="0"/>
                <a:cs typeface="Times New Roman" pitchFamily="18" charset="0"/>
              </a:rPr>
              <a:t>pump On</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DHT11 is a humidity sensor  measures moisture and air </a:t>
            </a:r>
            <a:r>
              <a:rPr lang="en-US" sz="2800" dirty="0" smtClean="0">
                <a:latin typeface="Times New Roman" pitchFamily="18" charset="0"/>
                <a:cs typeface="Times New Roman" pitchFamily="18" charset="0"/>
              </a:rPr>
              <a:t>temperature</a:t>
            </a:r>
          </a:p>
          <a:p>
            <a:r>
              <a:rPr lang="en-US" sz="2800" dirty="0" smtClean="0">
                <a:latin typeface="Times New Roman" pitchFamily="18" charset="0"/>
                <a:cs typeface="Times New Roman" pitchFamily="18" charset="0"/>
              </a:rPr>
              <a:t>Temperature more – Fan On</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RAIN sensor monitors the rain falling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Raining – send SMS</a:t>
            </a: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pPr>
              <a:buNone/>
            </a:pPr>
            <a:endParaRPr lang="en-US" sz="2800" dirty="0"/>
          </a:p>
        </p:txBody>
      </p:sp>
    </p:spTree>
    <p:extLst>
      <p:ext uri="{BB962C8B-B14F-4D97-AF65-F5344CB8AC3E}">
        <p14:creationId xmlns:p14="http://schemas.microsoft.com/office/powerpoint/2010/main" val="2215349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2600" y="228600"/>
            <a:ext cx="8229600" cy="1143000"/>
          </a:xfrm>
        </p:spPr>
        <p:txBody>
          <a:bodyPr>
            <a:normAutofit fontScale="90000"/>
          </a:bodyPr>
          <a:lstStyle/>
          <a:p>
            <a:r>
              <a:rPr lang="en-US" sz="4900" dirty="0" smtClean="0">
                <a:solidFill>
                  <a:srgbClr val="002060"/>
                </a:solidFill>
                <a:latin typeface="Times New Roman" pitchFamily="18" charset="0"/>
                <a:cs typeface="Times New Roman" pitchFamily="18" charset="0"/>
              </a:rPr>
              <a:t>WORKING </a:t>
            </a:r>
            <a:r>
              <a:rPr lang="en-US" sz="4900" dirty="0">
                <a:solidFill>
                  <a:srgbClr val="002060"/>
                </a:solidFill>
                <a:latin typeface="Times New Roman" pitchFamily="18" charset="0"/>
                <a:cs typeface="Times New Roman" pitchFamily="18" charset="0"/>
              </a:rPr>
              <a:t>PRINCIPLE</a:t>
            </a:r>
            <a:r>
              <a:rPr lang="en-US" sz="4000" dirty="0">
                <a:latin typeface="Times New Roman" pitchFamily="18" charset="0"/>
                <a:cs typeface="Times New Roman" pitchFamily="18" charset="0"/>
              </a:rPr>
              <a:t/>
            </a:r>
            <a:br>
              <a:rPr lang="en-US" sz="4000" dirty="0">
                <a:latin typeface="Times New Roman" pitchFamily="18" charset="0"/>
                <a:cs typeface="Times New Roman" pitchFamily="18" charset="0"/>
              </a:rPr>
            </a:br>
            <a:endParaRPr lang="en-US" dirty="0"/>
          </a:p>
        </p:txBody>
      </p:sp>
      <p:sp>
        <p:nvSpPr>
          <p:cNvPr id="2" name="Content Placeholder 1"/>
          <p:cNvSpPr>
            <a:spLocks noGrp="1"/>
          </p:cNvSpPr>
          <p:nvPr>
            <p:ph idx="1"/>
          </p:nvPr>
        </p:nvSpPr>
        <p:spPr>
          <a:xfrm>
            <a:off x="1981200" y="1481328"/>
            <a:ext cx="8229600" cy="5376672"/>
          </a:xfrm>
        </p:spPr>
        <p:txBody>
          <a:bodyPr>
            <a:normAutofit/>
          </a:bodyPr>
          <a:lstStyle/>
          <a:p>
            <a:r>
              <a:rPr lang="en-US" sz="3200" dirty="0">
                <a:latin typeface="Times New Roman" pitchFamily="18" charset="0"/>
                <a:cs typeface="Times New Roman" pitchFamily="18" charset="0"/>
              </a:rPr>
              <a:t>W</a:t>
            </a:r>
            <a:r>
              <a:rPr lang="en-US" sz="3200" dirty="0" smtClean="0">
                <a:latin typeface="Times New Roman" pitchFamily="18" charset="0"/>
                <a:cs typeface="Times New Roman" pitchFamily="18" charset="0"/>
              </a:rPr>
              <a:t>ater depth sensor – Below 50% Buzzer On</a:t>
            </a:r>
            <a:endParaRPr lang="en-US" sz="3200" dirty="0">
              <a:latin typeface="Times New Roman" pitchFamily="18" charset="0"/>
              <a:cs typeface="Times New Roman" pitchFamily="18" charset="0"/>
            </a:endParaRPr>
          </a:p>
          <a:p>
            <a:r>
              <a:rPr lang="en-US" sz="3200" dirty="0">
                <a:latin typeface="Times New Roman" pitchFamily="18" charset="0"/>
                <a:cs typeface="Times New Roman" pitchFamily="18" charset="0"/>
              </a:rPr>
              <a:t>ARDUINO – Responsible for entire operation</a:t>
            </a:r>
          </a:p>
          <a:p>
            <a:r>
              <a:rPr lang="en-US" sz="3200" dirty="0">
                <a:latin typeface="Times New Roman" pitchFamily="18" charset="0"/>
                <a:cs typeface="Times New Roman" pitchFamily="18" charset="0"/>
              </a:rPr>
              <a:t> The LCD display- proper notification of operation</a:t>
            </a:r>
          </a:p>
          <a:p>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651829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9C24-9397-4257-9C99-F6CD4B3A799C}"/>
              </a:ext>
            </a:extLst>
          </p:cNvPr>
          <p:cNvSpPr txBox="1">
            <a:spLocks/>
          </p:cNvSpPr>
          <p:nvPr/>
        </p:nvSpPr>
        <p:spPr>
          <a:xfrm>
            <a:off x="1435100" y="274638"/>
            <a:ext cx="749935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IN"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903261" y="0"/>
            <a:ext cx="4490112" cy="6858000"/>
          </a:xfrm>
          <a:prstGeom prst="rect">
            <a:avLst/>
          </a:prstGeom>
        </p:spPr>
      </p:pic>
    </p:spTree>
    <p:extLst>
      <p:ext uri="{BB962C8B-B14F-4D97-AF65-F5344CB8AC3E}">
        <p14:creationId xmlns:p14="http://schemas.microsoft.com/office/powerpoint/2010/main" val="3659796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788784" cy="606136"/>
          </a:xfrm>
        </p:spPr>
        <p:txBody>
          <a:bodyPr>
            <a:normAutofit/>
          </a:bodyPr>
          <a:lstStyle/>
          <a:p>
            <a:r>
              <a:rPr lang="en-US" dirty="0" smtClean="0"/>
              <a:t>Moisture sensor</a:t>
            </a:r>
            <a:endParaRPr lang="en-US" dirty="0"/>
          </a:p>
        </p:txBody>
      </p:sp>
      <p:pic>
        <p:nvPicPr>
          <p:cNvPr id="8" name="Content Placeholder 7"/>
          <p:cNvPicPr>
            <a:picLocks noGrp="1" noChangeAspect="1"/>
          </p:cNvPicPr>
          <p:nvPr>
            <p:ph idx="1"/>
          </p:nvPr>
        </p:nvPicPr>
        <p:blipFill>
          <a:blip r:embed="rId2"/>
          <a:stretch>
            <a:fillRect/>
          </a:stretch>
        </p:blipFill>
        <p:spPr>
          <a:xfrm>
            <a:off x="7492027" y="1215736"/>
            <a:ext cx="3327328" cy="4935537"/>
          </a:xfrm>
          <a:prstGeom prst="rect">
            <a:avLst/>
          </a:prstGeom>
        </p:spPr>
      </p:pic>
      <p:pic>
        <p:nvPicPr>
          <p:cNvPr id="4" name="Picture 3"/>
          <p:cNvPicPr>
            <a:picLocks noChangeAspect="1"/>
          </p:cNvPicPr>
          <p:nvPr/>
        </p:nvPicPr>
        <p:blipFill>
          <a:blip r:embed="rId3"/>
          <a:stretch>
            <a:fillRect/>
          </a:stretch>
        </p:blipFill>
        <p:spPr>
          <a:xfrm>
            <a:off x="1724025" y="1924916"/>
            <a:ext cx="3257550" cy="3257550"/>
          </a:xfrm>
          <a:prstGeom prst="rect">
            <a:avLst/>
          </a:prstGeom>
        </p:spPr>
      </p:pic>
    </p:spTree>
    <p:extLst>
      <p:ext uri="{BB962C8B-B14F-4D97-AF65-F5344CB8AC3E}">
        <p14:creationId xmlns:p14="http://schemas.microsoft.com/office/powerpoint/2010/main" val="237901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2B2181-DE83-4E8B-A367-35E57C362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2020" y="92279"/>
            <a:ext cx="4176498" cy="6765721"/>
          </a:xfrm>
          <a:prstGeom prst="rect">
            <a:avLst/>
          </a:prstGeom>
        </p:spPr>
      </p:pic>
      <p:sp>
        <p:nvSpPr>
          <p:cNvPr id="5" name="Title 5">
            <a:extLst>
              <a:ext uri="{FF2B5EF4-FFF2-40B4-BE49-F238E27FC236}">
                <a16:creationId xmlns:a16="http://schemas.microsoft.com/office/drawing/2014/main" id="{3F9BFCCC-70C7-43ED-BD1F-BC469AD11C6E}"/>
              </a:ext>
            </a:extLst>
          </p:cNvPr>
          <p:cNvSpPr txBox="1">
            <a:spLocks/>
          </p:cNvSpPr>
          <p:nvPr/>
        </p:nvSpPr>
        <p:spPr>
          <a:xfrm>
            <a:off x="838200" y="365124"/>
            <a:ext cx="3121404" cy="29065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Flow chart</a:t>
            </a:r>
          </a:p>
          <a:p>
            <a:r>
              <a:rPr lang="en-IN" b="1" dirty="0"/>
              <a:t>For</a:t>
            </a:r>
          </a:p>
          <a:p>
            <a:r>
              <a:rPr lang="en-IN" b="1" dirty="0"/>
              <a:t>Ultrasonic Sensor </a:t>
            </a:r>
          </a:p>
        </p:txBody>
      </p:sp>
      <p:sp>
        <p:nvSpPr>
          <p:cNvPr id="2" name="Rectangle 1"/>
          <p:cNvSpPr/>
          <p:nvPr/>
        </p:nvSpPr>
        <p:spPr>
          <a:xfrm>
            <a:off x="8543500" y="4408226"/>
            <a:ext cx="1105468" cy="12692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Turn Off Buzzer</a:t>
            </a:r>
            <a:endParaRPr lang="en-IN" dirty="0">
              <a:solidFill>
                <a:schemeClr val="bg1"/>
              </a:solidFill>
            </a:endParaRPr>
          </a:p>
        </p:txBody>
      </p:sp>
    </p:spTree>
    <p:extLst>
      <p:ext uri="{BB962C8B-B14F-4D97-AF65-F5344CB8AC3E}">
        <p14:creationId xmlns:p14="http://schemas.microsoft.com/office/powerpoint/2010/main" val="1366371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04636" y="129742"/>
            <a:ext cx="5406455" cy="6318656"/>
          </a:xfrm>
          <a:prstGeom prst="rect">
            <a:avLst/>
          </a:prstGeom>
        </p:spPr>
      </p:pic>
      <p:pic>
        <p:nvPicPr>
          <p:cNvPr id="5" name="Picture 4"/>
          <p:cNvPicPr>
            <a:picLocks noChangeAspect="1"/>
          </p:cNvPicPr>
          <p:nvPr/>
        </p:nvPicPr>
        <p:blipFill>
          <a:blip r:embed="rId3"/>
          <a:stretch>
            <a:fillRect/>
          </a:stretch>
        </p:blipFill>
        <p:spPr>
          <a:xfrm>
            <a:off x="5725576" y="238990"/>
            <a:ext cx="5832544" cy="5902061"/>
          </a:xfrm>
          <a:prstGeom prst="rect">
            <a:avLst/>
          </a:prstGeom>
        </p:spPr>
      </p:pic>
    </p:spTree>
    <p:extLst>
      <p:ext uri="{BB962C8B-B14F-4D97-AF65-F5344CB8AC3E}">
        <p14:creationId xmlns:p14="http://schemas.microsoft.com/office/powerpoint/2010/main" val="882802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2743200" y="381001"/>
            <a:ext cx="6554788"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tabLst>
                <a:tab pos="228600" algn="l"/>
              </a:tabLst>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tabLst>
                <a:tab pos="228600" algn="l"/>
              </a:tabLst>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tabLst>
                <a:tab pos="228600" algn="l"/>
              </a:tabLst>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tabLst>
                <a:tab pos="228600" algn="l"/>
              </a:tabLst>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tabLst>
                <a:tab pos="228600" algn="l"/>
              </a:tabLst>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tabLst>
                <a:tab pos="228600" algn="l"/>
              </a:tabLst>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tabLst>
                <a:tab pos="228600" algn="l"/>
              </a:tabLst>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tabLst>
                <a:tab pos="228600" algn="l"/>
              </a:tabLst>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tabLst>
                <a:tab pos="228600" algn="l"/>
              </a:tabLst>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ADVANTAGES</a:t>
            </a:r>
          </a:p>
          <a:p>
            <a:pPr eaLnBrk="1" hangingPunct="1">
              <a:spcBef>
                <a:spcPct val="0"/>
              </a:spcBef>
              <a:buClrTx/>
              <a:buSzTx/>
              <a:buFont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a:spcBef>
                <a:spcPct val="0"/>
              </a:spcBef>
              <a:buClrTx/>
              <a:buSzTx/>
              <a:buFontTx/>
              <a:buChar char="•"/>
            </a:pPr>
            <a:r>
              <a:rPr lang="en-US" alt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This device is efficient in protecting crops from Wild animals.</a:t>
            </a:r>
            <a:r>
              <a:rPr lang="en-US" altLang="en-US" sz="2400" dirty="0">
                <a:solidFill>
                  <a:schemeClr val="tx1"/>
                </a:solidFill>
                <a:latin typeface="Times New Roman" panose="02020603050405020304" pitchFamily="18" charset="0"/>
                <a:cs typeface="Times New Roman" panose="02020603050405020304" pitchFamily="18" charset="0"/>
              </a:rPr>
              <a:t>                . </a:t>
            </a:r>
          </a:p>
          <a:p>
            <a:pPr>
              <a:spcBef>
                <a:spcPct val="0"/>
              </a:spcBef>
              <a:buClrTx/>
              <a:buSzTx/>
              <a:buFontTx/>
              <a:buChar char="•"/>
            </a:pPr>
            <a:r>
              <a:rPr lang="en-US" altLang="en-US" sz="2400" dirty="0">
                <a:solidFill>
                  <a:schemeClr val="tx1"/>
                </a:solidFill>
                <a:latin typeface="Times New Roman" panose="02020603050405020304" pitchFamily="18" charset="0"/>
                <a:cs typeface="Times New Roman" panose="02020603050405020304" pitchFamily="18" charset="0"/>
              </a:rPr>
              <a:t>Smart and effective Irrigation system . </a:t>
            </a:r>
          </a:p>
          <a:p>
            <a:pPr>
              <a:spcBef>
                <a:spcPct val="0"/>
              </a:spcBef>
              <a:buClrTx/>
              <a:buSzTx/>
              <a:buFontTx/>
              <a:buChar char="•"/>
            </a:pPr>
            <a:r>
              <a:rPr lang="en-US" altLang="en-US" sz="2400" dirty="0">
                <a:solidFill>
                  <a:schemeClr val="tx1"/>
                </a:solidFill>
                <a:latin typeface="Times New Roman" panose="02020603050405020304" pitchFamily="18" charset="0"/>
                <a:cs typeface="Times New Roman" panose="02020603050405020304" pitchFamily="18" charset="0"/>
              </a:rPr>
              <a:t>Cost effective &amp; time efficient.</a:t>
            </a:r>
          </a:p>
          <a:p>
            <a:pPr>
              <a:spcBef>
                <a:spcPct val="0"/>
              </a:spcBef>
              <a:buClrTx/>
              <a:buSzTx/>
              <a:buFontTx/>
              <a:buChar char="•"/>
            </a:pPr>
            <a:r>
              <a:rPr lang="en-US" altLang="en-US" sz="2400" dirty="0">
                <a:solidFill>
                  <a:schemeClr val="tx1"/>
                </a:solidFill>
                <a:latin typeface="Times New Roman" panose="02020603050405020304" pitchFamily="18" charset="0"/>
                <a:cs typeface="Times New Roman" panose="02020603050405020304" pitchFamily="18" charset="0"/>
              </a:rPr>
              <a:t>Overall helps in effective crop yield.</a:t>
            </a:r>
          </a:p>
          <a:p>
            <a:pPr>
              <a:spcBef>
                <a:spcPct val="0"/>
              </a:spcBef>
              <a:buClrTx/>
              <a:buSzTx/>
              <a:buFontTx/>
              <a:buNone/>
            </a:pPr>
            <a:endParaRPr lang="en-US" altLang="en-US" sz="2400" b="1" dirty="0">
              <a:solidFill>
                <a:srgbClr val="C00000"/>
              </a:solidFill>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2400" b="1" dirty="0">
                <a:solidFill>
                  <a:srgbClr val="C00000"/>
                </a:solidFill>
                <a:latin typeface="Times New Roman" panose="02020603050405020304" pitchFamily="18" charset="0"/>
                <a:cs typeface="Times New Roman" panose="02020603050405020304" pitchFamily="18" charset="0"/>
              </a:rPr>
              <a:t>DISADVANTAGES</a:t>
            </a:r>
          </a:p>
          <a:p>
            <a:pPr>
              <a:spcBef>
                <a:spcPct val="0"/>
              </a:spcBef>
              <a:buClrTx/>
              <a:buSzTx/>
              <a:buFont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a:spcBef>
                <a:spcPct val="0"/>
              </a:spcBef>
              <a:buClrTx/>
              <a:buSzTx/>
              <a:buFontTx/>
              <a:buChar char="•"/>
            </a:pPr>
            <a:r>
              <a:rPr lang="en-US" altLang="en-US" sz="2400" dirty="0">
                <a:solidFill>
                  <a:schemeClr val="tx1"/>
                </a:solidFill>
                <a:latin typeface="Times New Roman" panose="02020603050405020304" pitchFamily="18" charset="0"/>
                <a:cs typeface="Times New Roman" panose="02020603050405020304" pitchFamily="18" charset="0"/>
              </a:rPr>
              <a:t>The results are often overestimated.</a:t>
            </a:r>
          </a:p>
          <a:p>
            <a:pPr>
              <a:spcBef>
                <a:spcPct val="0"/>
              </a:spcBef>
              <a:buClrTx/>
              <a:buSzTx/>
              <a:buFontTx/>
              <a:buChar char="•"/>
            </a:pPr>
            <a:r>
              <a:rPr lang="en-US" altLang="en-US" sz="2400" dirty="0">
                <a:solidFill>
                  <a:schemeClr val="tx1"/>
                </a:solidFill>
                <a:latin typeface="Times New Roman" panose="02020603050405020304" pitchFamily="18" charset="0"/>
                <a:cs typeface="Times New Roman" panose="02020603050405020304" pitchFamily="18" charset="0"/>
              </a:rPr>
              <a:t>All sensors have to be tested regularly for their working condition.</a:t>
            </a:r>
          </a:p>
        </p:txBody>
      </p:sp>
    </p:spTree>
    <p:extLst>
      <p:ext uri="{BB962C8B-B14F-4D97-AF65-F5344CB8AC3E}">
        <p14:creationId xmlns:p14="http://schemas.microsoft.com/office/powerpoint/2010/main" val="17349609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1481328"/>
            <a:ext cx="9144000" cy="5376672"/>
          </a:xfrm>
        </p:spPr>
        <p:txBody>
          <a:bodyPr>
            <a:normAutofit/>
          </a:bodyPr>
          <a:lstStyle/>
          <a:p>
            <a:r>
              <a:rPr lang="en-US" dirty="0" smtClean="0">
                <a:latin typeface="Times New Roman" pitchFamily="18" charset="0"/>
                <a:cs typeface="Times New Roman" pitchFamily="18" charset="0"/>
              </a:rPr>
              <a:t> Damaging crops by wild animals is a major  issue</a:t>
            </a:r>
          </a:p>
          <a:p>
            <a:r>
              <a:rPr lang="en-US" dirty="0" smtClean="0">
                <a:latin typeface="Times New Roman" pitchFamily="18" charset="0"/>
                <a:cs typeface="Times New Roman" pitchFamily="18" charset="0"/>
              </a:rPr>
              <a:t>Requires urgent attention and an effective solution</a:t>
            </a:r>
          </a:p>
          <a:p>
            <a:r>
              <a:rPr lang="en-US" dirty="0" smtClean="0">
                <a:latin typeface="Times New Roman" pitchFamily="18" charset="0"/>
                <a:cs typeface="Times New Roman" pitchFamily="18" charset="0"/>
              </a:rPr>
              <a:t>Project aims to address the problem. </a:t>
            </a:r>
          </a:p>
          <a:p>
            <a:r>
              <a:rPr lang="en-US" dirty="0" smtClean="0">
                <a:latin typeface="Times New Roman" pitchFamily="18" charset="0"/>
                <a:cs typeface="Times New Roman" pitchFamily="18" charset="0"/>
              </a:rPr>
              <a:t>The proposed system based on Arduino is found to be more compact, user friendly and less complex</a:t>
            </a:r>
          </a:p>
          <a:p>
            <a:r>
              <a:rPr lang="en-US" dirty="0" smtClean="0">
                <a:latin typeface="Times New Roman" pitchFamily="18" charset="0"/>
                <a:cs typeface="Times New Roman" pitchFamily="18" charset="0"/>
              </a:rPr>
              <a:t>Process is fully automated and it does not cause any hurt to animal. </a:t>
            </a:r>
          </a:p>
          <a:p>
            <a:r>
              <a:rPr lang="en-US" dirty="0" smtClean="0">
                <a:latin typeface="Times New Roman" pitchFamily="18" charset="0"/>
                <a:cs typeface="Times New Roman" pitchFamily="18" charset="0"/>
              </a:rPr>
              <a:t>Future scope in this project is to detect the location of the animals by using RFID injector and GPS.</a:t>
            </a: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sz="4900" dirty="0">
                <a:solidFill>
                  <a:srgbClr val="002060"/>
                </a:solidFill>
                <a:latin typeface="Times New Roman" pitchFamily="18" charset="0"/>
                <a:cs typeface="Times New Roman" pitchFamily="18" charset="0"/>
              </a:rPr>
              <a:t>CONCLUSION</a:t>
            </a:r>
            <a:r>
              <a:rPr lang="en-US" sz="4900" dirty="0">
                <a:latin typeface="Times New Roman" pitchFamily="18" charset="0"/>
                <a:cs typeface="Times New Roman" pitchFamily="18" charset="0"/>
              </a:rPr>
              <a:t> </a:t>
            </a:r>
            <a:r>
              <a:rPr lang="en-US" dirty="0" smtClean="0"/>
              <a:t/>
            </a:r>
            <a:br>
              <a:rPr lang="en-US" dirty="0" smtClean="0"/>
            </a:br>
            <a:endParaRPr lang="en-US" dirty="0"/>
          </a:p>
        </p:txBody>
      </p:sp>
    </p:spTree>
    <p:extLst>
      <p:ext uri="{BB962C8B-B14F-4D97-AF65-F5344CB8AC3E}">
        <p14:creationId xmlns:p14="http://schemas.microsoft.com/office/powerpoint/2010/main" val="565046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57400" y="0"/>
            <a:ext cx="8229600" cy="838200"/>
          </a:xfrm>
        </p:spPr>
        <p:txBody>
          <a:bodyPr>
            <a:normAutofit/>
          </a:bodyPr>
          <a:lstStyle/>
          <a:p>
            <a:r>
              <a:rPr lang="en-US" sz="4400" dirty="0">
                <a:solidFill>
                  <a:srgbClr val="002060"/>
                </a:solidFill>
                <a:latin typeface="Times New Roman" pitchFamily="18" charset="0"/>
                <a:cs typeface="Times New Roman" pitchFamily="18" charset="0"/>
              </a:rPr>
              <a:t>REFERENCES</a:t>
            </a:r>
            <a:endParaRPr lang="en-US" sz="4400" dirty="0"/>
          </a:p>
        </p:txBody>
      </p:sp>
      <p:sp>
        <p:nvSpPr>
          <p:cNvPr id="2" name="Content Placeholder 1"/>
          <p:cNvSpPr>
            <a:spLocks noGrp="1"/>
          </p:cNvSpPr>
          <p:nvPr>
            <p:ph idx="1"/>
          </p:nvPr>
        </p:nvSpPr>
        <p:spPr>
          <a:xfrm>
            <a:off x="1752600" y="762000"/>
            <a:ext cx="8686800" cy="6096000"/>
          </a:xfrm>
        </p:spPr>
        <p:txBody>
          <a:bodyPr>
            <a:noAutofit/>
          </a:bodyPr>
          <a:lstStyle/>
          <a:p>
            <a:pPr algn="just">
              <a:buNone/>
            </a:pPr>
            <a:r>
              <a:rPr lang="en-US" sz="2400" dirty="0">
                <a:latin typeface="Times New Roman" pitchFamily="18" charset="0"/>
                <a:cs typeface="Times New Roman" pitchFamily="18" charset="0"/>
              </a:rPr>
              <a:t>[7] R. </a:t>
            </a:r>
            <a:r>
              <a:rPr lang="en-US" sz="2400" dirty="0" err="1">
                <a:latin typeface="Times New Roman" pitchFamily="18" charset="0"/>
                <a:cs typeface="Times New Roman" pitchFamily="18" charset="0"/>
              </a:rPr>
              <a:t>Radha</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Kathiravan</a:t>
            </a:r>
            <a:r>
              <a:rPr lang="en-US" sz="2400" dirty="0">
                <a:latin typeface="Times New Roman" pitchFamily="18" charset="0"/>
                <a:cs typeface="Times New Roman" pitchFamily="18" charset="0"/>
              </a:rPr>
              <a:t>, V. </a:t>
            </a:r>
            <a:r>
              <a:rPr lang="en-US" sz="2400" dirty="0" err="1">
                <a:latin typeface="Times New Roman" pitchFamily="18" charset="0"/>
                <a:cs typeface="Times New Roman" pitchFamily="18" charset="0"/>
              </a:rPr>
              <a:t>Vineeth</a:t>
            </a:r>
            <a:r>
              <a:rPr lang="en-US" sz="2400" dirty="0">
                <a:latin typeface="Times New Roman" pitchFamily="18" charset="0"/>
                <a:cs typeface="Times New Roman" pitchFamily="18" charset="0"/>
              </a:rPr>
              <a:t>, J. Sanjay and S. </a:t>
            </a:r>
            <a:r>
              <a:rPr lang="en-US" sz="2400" dirty="0" err="1">
                <a:latin typeface="Times New Roman" pitchFamily="18" charset="0"/>
                <a:cs typeface="Times New Roman" pitchFamily="18" charset="0"/>
              </a:rPr>
              <a:t>Venkatesh</a:t>
            </a:r>
            <a:r>
              <a:rPr lang="en-US" sz="2400" dirty="0">
                <a:latin typeface="Times New Roman" pitchFamily="18" charset="0"/>
                <a:cs typeface="Times New Roman" pitchFamily="18" charset="0"/>
              </a:rPr>
              <a:t>, "Prevention of monkey trespassing in agricultural field using application agricultural specific flooding approach in wireless sensor network," 2015 IEEE Technological Innovation in ICT for Agriculture and Rural Development (TIAR), Chennai, 2015, pp. 106-111. </a:t>
            </a:r>
          </a:p>
          <a:p>
            <a:pPr algn="just">
              <a:buNone/>
            </a:pPr>
            <a:r>
              <a:rPr lang="en-US" sz="2400" dirty="0">
                <a:latin typeface="Times New Roman" pitchFamily="18" charset="0"/>
                <a:cs typeface="Times New Roman" pitchFamily="18" charset="0"/>
              </a:rPr>
              <a:t>[8] </a:t>
            </a:r>
            <a:r>
              <a:rPr lang="en-US" sz="2400" dirty="0" err="1">
                <a:latin typeface="Times New Roman" pitchFamily="18" charset="0"/>
                <a:cs typeface="Times New Roman" pitchFamily="18" charset="0"/>
              </a:rPr>
              <a:t>IshaDua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Pushkar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Shukla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Ankush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Mittal</a:t>
            </a:r>
            <a:r>
              <a:rPr lang="en-US" sz="2400" dirty="0">
                <a:latin typeface="Times New Roman" pitchFamily="18" charset="0"/>
                <a:cs typeface="Times New Roman" pitchFamily="18" charset="0"/>
              </a:rPr>
              <a:t>” A vision based human - elephant collision detection system” IEEE International Conference on Image Processing. (25 </a:t>
            </a:r>
            <a:r>
              <a:rPr lang="en-US" sz="2400" dirty="0" err="1">
                <a:latin typeface="Times New Roman" pitchFamily="18" charset="0"/>
                <a:cs typeface="Times New Roman" pitchFamily="18" charset="0"/>
              </a:rPr>
              <a:t>Febraury</a:t>
            </a:r>
            <a:r>
              <a:rPr lang="en-US" sz="2400" dirty="0">
                <a:latin typeface="Times New Roman" pitchFamily="18" charset="0"/>
                <a:cs typeface="Times New Roman" pitchFamily="18" charset="0"/>
              </a:rPr>
              <a:t>, 2016) pp: 225-229 </a:t>
            </a:r>
          </a:p>
          <a:p>
            <a:pPr algn="just">
              <a:buNone/>
            </a:pPr>
            <a:r>
              <a:rPr lang="en-US" sz="2400" dirty="0">
                <a:latin typeface="Times New Roman" pitchFamily="18" charset="0"/>
                <a:cs typeface="Times New Roman" pitchFamily="18" charset="0"/>
              </a:rPr>
              <a:t>[9] </a:t>
            </a:r>
            <a:r>
              <a:rPr lang="en-US" sz="2400" dirty="0" err="1">
                <a:latin typeface="Times New Roman" pitchFamily="18" charset="0"/>
                <a:cs typeface="Times New Roman" pitchFamily="18" charset="0"/>
              </a:rPr>
              <a:t>Sheela.S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Shivaram</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Chaitra</a:t>
            </a:r>
            <a:r>
              <a:rPr lang="en-US" sz="2400" dirty="0">
                <a:latin typeface="Times New Roman" pitchFamily="18" charset="0"/>
                <a:cs typeface="Times New Roman" pitchFamily="18" charset="0"/>
              </a:rPr>
              <a:t>. U, </a:t>
            </a:r>
            <a:r>
              <a:rPr lang="en-US" sz="2400" dirty="0" err="1">
                <a:latin typeface="Times New Roman" pitchFamily="18" charset="0"/>
                <a:cs typeface="Times New Roman" pitchFamily="18" charset="0"/>
              </a:rPr>
              <a:t>Kshama</a:t>
            </a:r>
            <a:r>
              <a:rPr lang="en-US" sz="2400" dirty="0">
                <a:latin typeface="Times New Roman" pitchFamily="18" charset="0"/>
                <a:cs typeface="Times New Roman" pitchFamily="18" charset="0"/>
              </a:rPr>
              <a:t>. P, </a:t>
            </a:r>
            <a:r>
              <a:rPr lang="en-US" sz="2400" dirty="0" err="1">
                <a:latin typeface="Times New Roman" pitchFamily="18" charset="0"/>
                <a:cs typeface="Times New Roman" pitchFamily="18" charset="0"/>
              </a:rPr>
              <a:t>Sneha</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Supriya</a:t>
            </a:r>
            <a:r>
              <a:rPr lang="en-US" sz="2400" dirty="0">
                <a:latin typeface="Times New Roman" pitchFamily="18" charset="0"/>
                <a:cs typeface="Times New Roman" pitchFamily="18" charset="0"/>
              </a:rPr>
              <a:t>. K” Low Cost Alert System for Monitoring the Wildlife from Entering the Human Populated Areas Using IOT Devices” International Journal of Innovative Research in Science, Engineering and Technology. (10 May, 2016) Vol. 5, Special Issue 10, May 2016. </a:t>
            </a:r>
          </a:p>
          <a:p>
            <a:endParaRPr lang="en-US" sz="2400" dirty="0"/>
          </a:p>
          <a:p>
            <a:endParaRPr lang="en-US" sz="2400" dirty="0"/>
          </a:p>
        </p:txBody>
      </p:sp>
    </p:spTree>
    <p:extLst>
      <p:ext uri="{BB962C8B-B14F-4D97-AF65-F5344CB8AC3E}">
        <p14:creationId xmlns:p14="http://schemas.microsoft.com/office/powerpoint/2010/main" val="2687712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B98A-2184-4E0B-841C-45735E9BDB9E}"/>
              </a:ext>
            </a:extLst>
          </p:cNvPr>
          <p:cNvSpPr>
            <a:spLocks noGrp="1"/>
          </p:cNvSpPr>
          <p:nvPr>
            <p:ph type="title"/>
          </p:nvPr>
        </p:nvSpPr>
        <p:spPr>
          <a:xfrm>
            <a:off x="838200" y="2766218"/>
            <a:ext cx="10515600" cy="1325563"/>
          </a:xfrm>
        </p:spPr>
        <p:txBody>
          <a:bodyPr>
            <a:normAutofit/>
          </a:bodyPr>
          <a:lstStyle/>
          <a:p>
            <a:pPr algn="ctr"/>
            <a:r>
              <a:rPr lang="en-IN" sz="6000" b="1" dirty="0"/>
              <a:t>THANK YOU</a:t>
            </a:r>
          </a:p>
        </p:txBody>
      </p:sp>
    </p:spTree>
    <p:extLst>
      <p:ext uri="{BB962C8B-B14F-4D97-AF65-F5344CB8AC3E}">
        <p14:creationId xmlns:p14="http://schemas.microsoft.com/office/powerpoint/2010/main" val="1876420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1479F7-0E75-42CA-B425-42056A03C6E8}"/>
              </a:ext>
            </a:extLst>
          </p:cNvPr>
          <p:cNvSpPr>
            <a:spLocks noGrp="1"/>
          </p:cNvSpPr>
          <p:nvPr>
            <p:ph type="title"/>
          </p:nvPr>
        </p:nvSpPr>
        <p:spPr>
          <a:xfrm>
            <a:off x="1241570" y="365125"/>
            <a:ext cx="7449424" cy="1086171"/>
          </a:xfrm>
        </p:spPr>
        <p:txBody>
          <a:bodyPr/>
          <a:lstStyle/>
          <a:p>
            <a:pPr algn="just">
              <a:defRPr/>
            </a:pPr>
            <a:r>
              <a:rPr lang="en-US" b="1" dirty="0"/>
              <a:t>Contents</a:t>
            </a:r>
          </a:p>
        </p:txBody>
      </p:sp>
      <p:sp>
        <p:nvSpPr>
          <p:cNvPr id="3" name="Content Placeholder 2">
            <a:extLst>
              <a:ext uri="{FF2B5EF4-FFF2-40B4-BE49-F238E27FC236}">
                <a16:creationId xmlns:a16="http://schemas.microsoft.com/office/drawing/2014/main" id="{0F080B3F-1CC4-4F52-A66A-4C7B47EDD083}"/>
              </a:ext>
            </a:extLst>
          </p:cNvPr>
          <p:cNvSpPr>
            <a:spLocks noGrp="1"/>
          </p:cNvSpPr>
          <p:nvPr>
            <p:ph idx="1"/>
          </p:nvPr>
        </p:nvSpPr>
        <p:spPr>
          <a:xfrm>
            <a:off x="1182149" y="1451296"/>
            <a:ext cx="10515600" cy="5209359"/>
          </a:xfrm>
        </p:spPr>
        <p:txBody>
          <a:bodyPr>
            <a:normAutofit/>
          </a:bodyPr>
          <a:lstStyle/>
          <a:p>
            <a:pPr>
              <a:lnSpc>
                <a:spcPct val="150000"/>
              </a:lnSpc>
              <a:spcBef>
                <a:spcPct val="0"/>
              </a:spcBef>
              <a:buFont typeface="Wingdings" panose="05000000000000000000" pitchFamily="2" charset="2"/>
              <a:buChar char="Ø"/>
            </a:pPr>
            <a:r>
              <a:rPr lang="en-US" altLang="en-US" dirty="0" smtClean="0">
                <a:cs typeface="Times New Roman" panose="02020603050405020304" pitchFamily="18" charset="0"/>
              </a:rPr>
              <a:t>INTRODUCTION</a:t>
            </a:r>
            <a:endParaRPr lang="en-US" altLang="en-US" dirty="0">
              <a:cs typeface="Times New Roman" panose="02020603050405020304" pitchFamily="18" charset="0"/>
            </a:endParaRPr>
          </a:p>
          <a:p>
            <a:pPr>
              <a:lnSpc>
                <a:spcPct val="150000"/>
              </a:lnSpc>
              <a:spcBef>
                <a:spcPct val="0"/>
              </a:spcBef>
              <a:buFont typeface="Wingdings" panose="05000000000000000000" pitchFamily="2" charset="2"/>
              <a:buChar char="Ø"/>
            </a:pPr>
            <a:r>
              <a:rPr lang="en-US" altLang="en-US" dirty="0" smtClean="0">
                <a:cs typeface="Times New Roman" panose="02020603050405020304" pitchFamily="18" charset="0"/>
              </a:rPr>
              <a:t>OBJECTIVES</a:t>
            </a:r>
          </a:p>
          <a:p>
            <a:pPr>
              <a:lnSpc>
                <a:spcPct val="150000"/>
              </a:lnSpc>
              <a:spcBef>
                <a:spcPct val="0"/>
              </a:spcBef>
              <a:buFont typeface="Wingdings" panose="05000000000000000000" pitchFamily="2" charset="2"/>
              <a:buChar char="Ø"/>
            </a:pPr>
            <a:r>
              <a:rPr lang="en-US" altLang="en-US" dirty="0" smtClean="0">
                <a:cs typeface="Times New Roman" panose="02020603050405020304" pitchFamily="18" charset="0"/>
              </a:rPr>
              <a:t>BLOCKDIAGRAM</a:t>
            </a:r>
            <a:endParaRPr lang="en-US" altLang="en-US" dirty="0">
              <a:cs typeface="Times New Roman" panose="02020603050405020304" pitchFamily="18" charset="0"/>
            </a:endParaRPr>
          </a:p>
          <a:p>
            <a:pPr>
              <a:lnSpc>
                <a:spcPct val="150000"/>
              </a:lnSpc>
              <a:spcBef>
                <a:spcPct val="0"/>
              </a:spcBef>
              <a:buFont typeface="Wingdings" panose="05000000000000000000" pitchFamily="2" charset="2"/>
              <a:buChar char="Ø"/>
            </a:pPr>
            <a:r>
              <a:rPr lang="en-US" altLang="en-US" dirty="0" smtClean="0">
                <a:cs typeface="Times New Roman" panose="02020603050405020304" pitchFamily="18" charset="0"/>
              </a:rPr>
              <a:t>AURDINO AND GSM</a:t>
            </a:r>
            <a:endParaRPr lang="en-US" altLang="en-US" dirty="0">
              <a:cs typeface="Times New Roman" panose="02020603050405020304" pitchFamily="18" charset="0"/>
            </a:endParaRPr>
          </a:p>
          <a:p>
            <a:pPr>
              <a:lnSpc>
                <a:spcPct val="150000"/>
              </a:lnSpc>
              <a:spcBef>
                <a:spcPct val="0"/>
              </a:spcBef>
              <a:buFont typeface="Wingdings" panose="05000000000000000000" pitchFamily="2" charset="2"/>
              <a:buChar char="Ø"/>
            </a:pPr>
            <a:r>
              <a:rPr lang="en-US" altLang="en-US" dirty="0">
                <a:cs typeface="Times New Roman" panose="02020603050405020304" pitchFamily="18" charset="0"/>
              </a:rPr>
              <a:t>COMPONENTS REQUIRED</a:t>
            </a:r>
          </a:p>
          <a:p>
            <a:pPr>
              <a:lnSpc>
                <a:spcPct val="150000"/>
              </a:lnSpc>
              <a:spcBef>
                <a:spcPct val="0"/>
              </a:spcBef>
              <a:buFont typeface="Wingdings" panose="05000000000000000000" pitchFamily="2" charset="2"/>
              <a:buChar char="Ø"/>
            </a:pPr>
            <a:r>
              <a:rPr lang="en-US" altLang="en-US" dirty="0" smtClean="0">
                <a:cs typeface="Times New Roman" panose="02020603050405020304" pitchFamily="18" charset="0"/>
              </a:rPr>
              <a:t>WORKING PRINCIPAL</a:t>
            </a:r>
            <a:endParaRPr lang="en-US" altLang="en-US" dirty="0">
              <a:cs typeface="Times New Roman" panose="02020603050405020304" pitchFamily="18" charset="0"/>
            </a:endParaRPr>
          </a:p>
          <a:p>
            <a:pPr>
              <a:lnSpc>
                <a:spcPct val="150000"/>
              </a:lnSpc>
              <a:spcBef>
                <a:spcPct val="0"/>
              </a:spcBef>
              <a:buFont typeface="Wingdings" panose="05000000000000000000" pitchFamily="2" charset="2"/>
              <a:buChar char="Ø"/>
            </a:pPr>
            <a:r>
              <a:rPr lang="en-US" altLang="en-US" dirty="0" smtClean="0">
                <a:cs typeface="Times New Roman" panose="02020603050405020304" pitchFamily="18" charset="0"/>
              </a:rPr>
              <a:t>ANIMAL INTRUSION SYSTEM AND OTHER SENSORS</a:t>
            </a:r>
            <a:endParaRPr lang="en-US" altLang="en-US" dirty="0">
              <a:cs typeface="Times New Roman" panose="02020603050405020304" pitchFamily="18" charset="0"/>
            </a:endParaRPr>
          </a:p>
          <a:p>
            <a:pPr>
              <a:lnSpc>
                <a:spcPct val="150000"/>
              </a:lnSpc>
              <a:spcBef>
                <a:spcPct val="0"/>
              </a:spcBef>
              <a:buFont typeface="Wingdings" panose="05000000000000000000" pitchFamily="2" charset="2"/>
              <a:buChar char="Ø"/>
            </a:pPr>
            <a:r>
              <a:rPr lang="en-US" altLang="en-US" dirty="0">
                <a:cs typeface="Times New Roman" panose="02020603050405020304" pitchFamily="18" charset="0"/>
              </a:rPr>
              <a:t>ADVANTAGES AND </a:t>
            </a:r>
            <a:r>
              <a:rPr lang="en-US" altLang="en-US" dirty="0" smtClean="0">
                <a:cs typeface="Times New Roman" panose="02020603050405020304" pitchFamily="18" charset="0"/>
              </a:rPr>
              <a:t>DISADVANTAGES</a:t>
            </a:r>
            <a:endParaRPr lang="en-US" altLang="en-US" dirty="0">
              <a:cs typeface="Times New Roman" panose="02020603050405020304" pitchFamily="18" charset="0"/>
            </a:endParaRPr>
          </a:p>
          <a:p>
            <a:pPr>
              <a:lnSpc>
                <a:spcPct val="150000"/>
              </a:lnSpc>
              <a:spcBef>
                <a:spcPct val="0"/>
              </a:spcBef>
              <a:buFont typeface="Wingdings" panose="05000000000000000000" pitchFamily="2" charset="2"/>
              <a:buChar char="Ø"/>
            </a:pPr>
            <a:endParaRPr lang="en-US" altLang="en-US" dirty="0">
              <a:cs typeface="Times New Roman" panose="02020603050405020304" pitchFamily="18" charset="0"/>
            </a:endParaRPr>
          </a:p>
        </p:txBody>
      </p:sp>
    </p:spTree>
    <p:extLst>
      <p:ext uri="{BB962C8B-B14F-4D97-AF65-F5344CB8AC3E}">
        <p14:creationId xmlns:p14="http://schemas.microsoft.com/office/powerpoint/2010/main" val="3968037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5265-6901-4FAB-B799-0248E4E1282E}"/>
              </a:ext>
            </a:extLst>
          </p:cNvPr>
          <p:cNvSpPr>
            <a:spLocks noGrp="1"/>
          </p:cNvSpPr>
          <p:nvPr>
            <p:ph type="title"/>
          </p:nvPr>
        </p:nvSpPr>
        <p:spPr/>
        <p:txBody>
          <a:bodyPr/>
          <a:lstStyle/>
          <a:p>
            <a:r>
              <a:rPr lang="en-US" altLang="en-US" b="1" dirty="0">
                <a:solidFill>
                  <a:schemeClr val="bg1"/>
                </a:solidFill>
                <a:cs typeface="Times New Roman" panose="02020603050405020304" pitchFamily="18" charset="0"/>
              </a:rPr>
              <a:t>INTRODUCTION</a:t>
            </a:r>
            <a:endParaRPr lang="en-IN" b="1" dirty="0">
              <a:solidFill>
                <a:schemeClr val="bg1"/>
              </a:solidFill>
            </a:endParaRPr>
          </a:p>
        </p:txBody>
      </p:sp>
      <p:sp>
        <p:nvSpPr>
          <p:cNvPr id="3" name="Content Placeholder 2">
            <a:extLst>
              <a:ext uri="{FF2B5EF4-FFF2-40B4-BE49-F238E27FC236}">
                <a16:creationId xmlns:a16="http://schemas.microsoft.com/office/drawing/2014/main" id="{04B665C1-0750-487E-B1BC-42D6064BE64A}"/>
              </a:ext>
            </a:extLst>
          </p:cNvPr>
          <p:cNvSpPr>
            <a:spLocks noGrp="1"/>
          </p:cNvSpPr>
          <p:nvPr>
            <p:ph idx="1"/>
          </p:nvPr>
        </p:nvSpPr>
        <p:spPr>
          <a:xfrm>
            <a:off x="405245" y="1517073"/>
            <a:ext cx="8868757" cy="4524289"/>
          </a:xfrm>
        </p:spPr>
        <p:txBody>
          <a:bodyPr/>
          <a:lstStyle/>
          <a:p>
            <a:r>
              <a:rPr lang="en-US" dirty="0">
                <a:solidFill>
                  <a:schemeClr val="bg1"/>
                </a:solidFill>
                <a:latin typeface="Times New Roman" pitchFamily="18" charset="0"/>
                <a:cs typeface="Times New Roman" pitchFamily="18" charset="0"/>
              </a:rPr>
              <a:t>Wild animals - real threat to the farmers</a:t>
            </a:r>
          </a:p>
          <a:p>
            <a:r>
              <a:rPr lang="en-US" dirty="0">
                <a:solidFill>
                  <a:schemeClr val="bg1"/>
                </a:solidFill>
                <a:latin typeface="Times New Roman" pitchFamily="18" charset="0"/>
                <a:cs typeface="Times New Roman" pitchFamily="18" charset="0"/>
              </a:rPr>
              <a:t>Wild animals exterminate – crop/farmland. </a:t>
            </a:r>
          </a:p>
          <a:p>
            <a:r>
              <a:rPr lang="en-US" dirty="0">
                <a:solidFill>
                  <a:schemeClr val="bg1"/>
                </a:solidFill>
                <a:latin typeface="Times New Roman" pitchFamily="18" charset="0"/>
                <a:cs typeface="Times New Roman" pitchFamily="18" charset="0"/>
              </a:rPr>
              <a:t>Huge financial problem to the farmers. </a:t>
            </a:r>
          </a:p>
          <a:p>
            <a:r>
              <a:rPr lang="en-US" dirty="0">
                <a:solidFill>
                  <a:schemeClr val="bg1"/>
                </a:solidFill>
                <a:latin typeface="Times New Roman" pitchFamily="18" charset="0"/>
                <a:cs typeface="Times New Roman" pitchFamily="18" charset="0"/>
              </a:rPr>
              <a:t>Farmer not get information about infertility, temperature, humidity</a:t>
            </a:r>
          </a:p>
          <a:p>
            <a:r>
              <a:rPr lang="en-US" dirty="0">
                <a:solidFill>
                  <a:schemeClr val="bg1"/>
                </a:solidFill>
                <a:latin typeface="Times New Roman" pitchFamily="18" charset="0"/>
                <a:cs typeface="Times New Roman" pitchFamily="18" charset="0"/>
              </a:rPr>
              <a:t> Project uses ARDUINO and utilizes the GSM</a:t>
            </a:r>
          </a:p>
          <a:p>
            <a:r>
              <a:rPr lang="en-US" dirty="0">
                <a:solidFill>
                  <a:schemeClr val="bg1"/>
                </a:solidFill>
                <a:latin typeface="Times New Roman" pitchFamily="18" charset="0"/>
                <a:cs typeface="Times New Roman" pitchFamily="18" charset="0"/>
              </a:rPr>
              <a:t>Wild animals - in the farm land - </a:t>
            </a:r>
            <a:r>
              <a:rPr lang="en-US" dirty="0" smtClean="0">
                <a:solidFill>
                  <a:schemeClr val="bg1"/>
                </a:solidFill>
                <a:latin typeface="Times New Roman" pitchFamily="18" charset="0"/>
                <a:cs typeface="Times New Roman" pitchFamily="18" charset="0"/>
              </a:rPr>
              <a:t>detect </a:t>
            </a:r>
            <a:r>
              <a:rPr lang="en-US" dirty="0">
                <a:solidFill>
                  <a:schemeClr val="bg1"/>
                </a:solidFill>
                <a:latin typeface="Times New Roman" pitchFamily="18" charset="0"/>
                <a:cs typeface="Times New Roman" pitchFamily="18" charset="0"/>
              </a:rPr>
              <a:t>–message - </a:t>
            </a:r>
            <a:r>
              <a:rPr lang="en-US" dirty="0" smtClean="0">
                <a:solidFill>
                  <a:schemeClr val="bg1"/>
                </a:solidFill>
                <a:latin typeface="Times New Roman" pitchFamily="18" charset="0"/>
                <a:cs typeface="Times New Roman" pitchFamily="18" charset="0"/>
              </a:rPr>
              <a:t>farmers</a:t>
            </a:r>
            <a:endParaRPr lang="en-US" dirty="0">
              <a:solidFill>
                <a:schemeClr val="bg1"/>
              </a:solidFill>
              <a:latin typeface="Times New Roman" pitchFamily="18" charset="0"/>
              <a:cs typeface="Times New Roman" pitchFamily="18" charset="0"/>
            </a:endParaRPr>
          </a:p>
          <a:p>
            <a:r>
              <a:rPr lang="en-US" dirty="0">
                <a:solidFill>
                  <a:schemeClr val="bg1"/>
                </a:solidFill>
                <a:latin typeface="Times New Roman" pitchFamily="18" charset="0"/>
                <a:cs typeface="Times New Roman" pitchFamily="18" charset="0"/>
              </a:rPr>
              <a:t>Soil moisture level – infertility of the soil </a:t>
            </a:r>
          </a:p>
          <a:p>
            <a:pPr marL="0" indent="0">
              <a:buNone/>
            </a:pPr>
            <a:endParaRPr lang="en-US" altLang="en-US"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85135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890D-7C28-4FFE-B62D-C2151F0F6B61}"/>
              </a:ext>
            </a:extLst>
          </p:cNvPr>
          <p:cNvSpPr>
            <a:spLocks noGrp="1"/>
          </p:cNvSpPr>
          <p:nvPr>
            <p:ph type="title"/>
          </p:nvPr>
        </p:nvSpPr>
        <p:spPr/>
        <p:txBody>
          <a:bodyPr/>
          <a:lstStyle/>
          <a:p>
            <a:r>
              <a:rPr lang="en-US" altLang="en-US" b="1" dirty="0">
                <a:cs typeface="Times New Roman" panose="02020603050405020304" pitchFamily="18" charset="0"/>
              </a:rPr>
              <a:t>OBJECTIVES</a:t>
            </a:r>
            <a:endParaRPr lang="en-IN" b="1" dirty="0"/>
          </a:p>
        </p:txBody>
      </p:sp>
      <p:sp>
        <p:nvSpPr>
          <p:cNvPr id="3" name="Content Placeholder 2">
            <a:extLst>
              <a:ext uri="{FF2B5EF4-FFF2-40B4-BE49-F238E27FC236}">
                <a16:creationId xmlns:a16="http://schemas.microsoft.com/office/drawing/2014/main" id="{7360A59E-A17E-444C-807C-7771C4920DFB}"/>
              </a:ext>
            </a:extLst>
          </p:cNvPr>
          <p:cNvSpPr>
            <a:spLocks noGrp="1"/>
          </p:cNvSpPr>
          <p:nvPr>
            <p:ph idx="1"/>
          </p:nvPr>
        </p:nvSpPr>
        <p:spPr/>
        <p:txBody>
          <a:bodyPr/>
          <a:lstStyle/>
          <a:p>
            <a:pPr marL="82550" indent="0">
              <a:buFont typeface="Wingdings 2" pitchFamily="18" charset="2"/>
              <a:buNone/>
              <a:defRPr/>
            </a:pPr>
            <a:r>
              <a:rPr lang="en-US" altLang="en-US" b="1" dirty="0">
                <a:solidFill>
                  <a:srgbClr val="000000"/>
                </a:solidFill>
                <a:cs typeface="Times New Roman" pitchFamily="18" charset="0"/>
              </a:rPr>
              <a:t>Main objectives:</a:t>
            </a:r>
          </a:p>
          <a:p>
            <a:pPr marL="368300" indent="-285750">
              <a:buFont typeface="Wingdings" panose="05000000000000000000" pitchFamily="2" charset="2"/>
              <a:buChar char="Ø"/>
              <a:defRPr/>
            </a:pPr>
            <a:r>
              <a:rPr lang="en-US" altLang="en-US" dirty="0" smtClean="0">
                <a:solidFill>
                  <a:srgbClr val="000000"/>
                </a:solidFill>
                <a:cs typeface="Times New Roman" pitchFamily="18" charset="0"/>
              </a:rPr>
              <a:t>To help the farmer to maximize his crop yield.</a:t>
            </a:r>
          </a:p>
          <a:p>
            <a:pPr marL="368300" indent="-285750">
              <a:buFont typeface="Wingdings" panose="05000000000000000000" pitchFamily="2" charset="2"/>
              <a:buChar char="Ø"/>
              <a:defRPr/>
            </a:pPr>
            <a:r>
              <a:rPr lang="en-US" altLang="en-US" dirty="0" smtClean="0">
                <a:solidFill>
                  <a:srgbClr val="000000"/>
                </a:solidFill>
                <a:cs typeface="Times New Roman" pitchFamily="18" charset="0"/>
              </a:rPr>
              <a:t>Prevent his farmland from animal intrusion</a:t>
            </a:r>
          </a:p>
          <a:p>
            <a:pPr marL="368300" indent="-285750">
              <a:buFont typeface="Wingdings" panose="05000000000000000000" pitchFamily="2" charset="2"/>
              <a:buChar char="Ø"/>
              <a:defRPr/>
            </a:pPr>
            <a:r>
              <a:rPr lang="en-US" altLang="en-US" dirty="0" smtClean="0">
                <a:solidFill>
                  <a:srgbClr val="000000"/>
                </a:solidFill>
                <a:cs typeface="Times New Roman" pitchFamily="18" charset="0"/>
              </a:rPr>
              <a:t>Effective utilization of natural resources </a:t>
            </a:r>
            <a:endParaRPr lang="en-US" altLang="en-US" dirty="0">
              <a:solidFill>
                <a:srgbClr val="000000"/>
              </a:solidFill>
              <a:cs typeface="Times New Roman" pitchFamily="18" charset="0"/>
            </a:endParaRPr>
          </a:p>
          <a:p>
            <a:pPr marL="82550" indent="0">
              <a:buFont typeface="Wingdings 2" pitchFamily="18" charset="2"/>
              <a:buNone/>
              <a:defRPr/>
            </a:pPr>
            <a:endParaRPr lang="en-US" altLang="en-US" dirty="0">
              <a:solidFill>
                <a:srgbClr val="000000"/>
              </a:solidFill>
              <a:cs typeface="Times New Roman" pitchFamily="18" charset="0"/>
            </a:endParaRPr>
          </a:p>
          <a:p>
            <a:pPr>
              <a:buFont typeface="Wingdings 2" pitchFamily="18" charset="2"/>
              <a:buChar char=""/>
              <a:defRPr/>
            </a:pPr>
            <a:endParaRPr lang="en-US" altLang="en-US" dirty="0"/>
          </a:p>
          <a:p>
            <a:endParaRPr lang="en-IN" dirty="0"/>
          </a:p>
        </p:txBody>
      </p:sp>
    </p:spTree>
    <p:extLst>
      <p:ext uri="{BB962C8B-B14F-4D97-AF65-F5344CB8AC3E}">
        <p14:creationId xmlns:p14="http://schemas.microsoft.com/office/powerpoint/2010/main" val="105047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95400"/>
            <a:ext cx="8229600" cy="5376672"/>
          </a:xfrm>
        </p:spPr>
        <p:txBody>
          <a:bodyPr>
            <a:normAutofit fontScale="85000" lnSpcReduction="10000"/>
          </a:bodyPr>
          <a:lstStyle/>
          <a:p>
            <a:r>
              <a:rPr lang="en-US" b="1" dirty="0" smtClean="0">
                <a:latin typeface="Times New Roman" pitchFamily="18" charset="0"/>
                <a:cs typeface="Times New Roman" pitchFamily="18" charset="0"/>
              </a:rPr>
              <a:t>[1] Prevention of Wild Animals Entering Into the Agriculture Fields</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Bindu</a:t>
            </a:r>
            <a:r>
              <a:rPr lang="en-US" dirty="0" smtClean="0">
                <a:latin typeface="Times New Roman" pitchFamily="18" charset="0"/>
                <a:cs typeface="Times New Roman" pitchFamily="18" charset="0"/>
              </a:rPr>
              <a:t> D and </a:t>
            </a:r>
            <a:r>
              <a:rPr lang="en-US" dirty="0" err="1" smtClean="0">
                <a:latin typeface="Times New Roman" pitchFamily="18" charset="0"/>
                <a:cs typeface="Times New Roman" pitchFamily="18" charset="0"/>
              </a:rPr>
              <a:t>Dilipkumar</a:t>
            </a:r>
            <a:r>
              <a:rPr lang="en-US" dirty="0" smtClean="0">
                <a:latin typeface="Times New Roman" pitchFamily="18" charset="0"/>
                <a:cs typeface="Times New Roman" pitchFamily="18" charset="0"/>
              </a:rPr>
              <a:t> M D et al describes the conservation of crop field </a:t>
            </a:r>
          </a:p>
          <a:p>
            <a:r>
              <a:rPr lang="en-US" dirty="0" smtClean="0">
                <a:latin typeface="Times New Roman" pitchFamily="18" charset="0"/>
                <a:cs typeface="Times New Roman" pitchFamily="18" charset="0"/>
              </a:rPr>
              <a:t>The animals from the protected area[PAs] are continuously attacking the crop field over the years and the protection of this crop field has become a main concern. </a:t>
            </a:r>
          </a:p>
          <a:p>
            <a:r>
              <a:rPr lang="en-US" dirty="0" smtClean="0">
                <a:latin typeface="Times New Roman" pitchFamily="18" charset="0"/>
                <a:cs typeface="Times New Roman" pitchFamily="18" charset="0"/>
              </a:rPr>
              <a:t>The techniques that already being used is ineffective, </a:t>
            </a:r>
          </a:p>
          <a:p>
            <a:r>
              <a:rPr lang="en-US" dirty="0" smtClean="0">
                <a:latin typeface="Times New Roman" pitchFamily="18" charset="0"/>
                <a:cs typeface="Times New Roman" pitchFamily="18" charset="0"/>
              </a:rPr>
              <a:t>Presenting a practical procedure to ward off, by creating a system which studies the behavior of the animal, detects the animal and creates the different sound that irritates the animal </a:t>
            </a:r>
          </a:p>
          <a:p>
            <a:r>
              <a:rPr lang="en-US" dirty="0" smtClean="0">
                <a:latin typeface="Times New Roman" pitchFamily="18" charset="0"/>
                <a:cs typeface="Times New Roman" pitchFamily="18" charset="0"/>
              </a:rPr>
              <a:t>Alerts the authorized person by sending a message. Provide a multi-class classification by presenting zero false alarm rate and accurate species identification.</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1905000" y="152400"/>
            <a:ext cx="8229600" cy="1143000"/>
          </a:xfrm>
        </p:spPr>
        <p:txBody>
          <a:bodyPr>
            <a:normAutofit fontScale="90000"/>
          </a:bodyPr>
          <a:lstStyle/>
          <a:p>
            <a:r>
              <a:rPr lang="en-US" dirty="0" smtClean="0">
                <a:effectLst/>
              </a:rPr>
              <a:t/>
            </a:r>
            <a:br>
              <a:rPr lang="en-US" dirty="0" smtClean="0">
                <a:effectLst/>
              </a:rPr>
            </a:br>
            <a:r>
              <a:rPr lang="en-US" sz="4900" dirty="0">
                <a:solidFill>
                  <a:srgbClr val="002060"/>
                </a:solidFill>
                <a:latin typeface="Times New Roman" pitchFamily="18" charset="0"/>
                <a:cs typeface="Times New Roman" pitchFamily="18" charset="0"/>
              </a:rPr>
              <a:t>LITERATURE SURVEY</a:t>
            </a:r>
            <a:r>
              <a:rPr lang="en-US" dirty="0" smtClean="0">
                <a:effectLst/>
              </a:rPr>
              <a:t/>
            </a:r>
            <a:br>
              <a:rPr lang="en-US" dirty="0" smtClean="0">
                <a:effectLst/>
              </a:rPr>
            </a:br>
            <a:endParaRPr lang="en-US" dirty="0">
              <a:effectLst/>
            </a:endParaRPr>
          </a:p>
        </p:txBody>
      </p:sp>
    </p:spTree>
    <p:extLst>
      <p:ext uri="{BB962C8B-B14F-4D97-AF65-F5344CB8AC3E}">
        <p14:creationId xmlns:p14="http://schemas.microsoft.com/office/powerpoint/2010/main" val="1795551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654E-B97A-4904-BF5F-CEC6D6E0FB99}"/>
              </a:ext>
            </a:extLst>
          </p:cNvPr>
          <p:cNvSpPr>
            <a:spLocks noGrp="1"/>
          </p:cNvSpPr>
          <p:nvPr>
            <p:ph type="title"/>
          </p:nvPr>
        </p:nvSpPr>
        <p:spPr>
          <a:xfrm>
            <a:off x="69271" y="110454"/>
            <a:ext cx="10515600" cy="805097"/>
          </a:xfrm>
        </p:spPr>
        <p:txBody>
          <a:bodyPr>
            <a:normAutofit/>
          </a:bodyPr>
          <a:lstStyle/>
          <a:p>
            <a:pPr algn="ctr"/>
            <a:r>
              <a:rPr lang="en-US" altLang="en-US" b="1" dirty="0">
                <a:solidFill>
                  <a:schemeClr val="bg1"/>
                </a:solidFill>
                <a:cs typeface="Times New Roman" panose="02020603050405020304" pitchFamily="18" charset="0"/>
              </a:rPr>
              <a:t>BLOCK DIAGRAM</a:t>
            </a:r>
            <a:endParaRPr lang="en-IN" b="1" dirty="0">
              <a:solidFill>
                <a:schemeClr val="bg1"/>
              </a:solidFill>
            </a:endParaRPr>
          </a:p>
        </p:txBody>
      </p:sp>
      <p:pic>
        <p:nvPicPr>
          <p:cNvPr id="3" name="Picture 2"/>
          <p:cNvPicPr>
            <a:picLocks noChangeAspect="1"/>
          </p:cNvPicPr>
          <p:nvPr/>
        </p:nvPicPr>
        <p:blipFill>
          <a:blip r:embed="rId2"/>
          <a:stretch>
            <a:fillRect/>
          </a:stretch>
        </p:blipFill>
        <p:spPr>
          <a:xfrm>
            <a:off x="2430888" y="915551"/>
            <a:ext cx="6017076" cy="5791702"/>
          </a:xfrm>
          <a:prstGeom prst="rect">
            <a:avLst/>
          </a:prstGeom>
        </p:spPr>
      </p:pic>
    </p:spTree>
    <p:extLst>
      <p:ext uri="{BB962C8B-B14F-4D97-AF65-F5344CB8AC3E}">
        <p14:creationId xmlns:p14="http://schemas.microsoft.com/office/powerpoint/2010/main" val="2601226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latin typeface="Times New Roman" pitchFamily="18" charset="0"/>
                <a:cs typeface="Times New Roman" pitchFamily="18" charset="0"/>
              </a:rPr>
              <a:t>ARDUINO UNO</a:t>
            </a:r>
            <a:endParaRPr lang="en-US" dirty="0"/>
          </a:p>
        </p:txBody>
      </p:sp>
      <p:sp>
        <p:nvSpPr>
          <p:cNvPr id="5" name="Content Placeholder 4"/>
          <p:cNvSpPr>
            <a:spLocks noGrp="1"/>
          </p:cNvSpPr>
          <p:nvPr>
            <p:ph sz="half" idx="2"/>
          </p:nvPr>
        </p:nvSpPr>
        <p:spPr>
          <a:xfrm>
            <a:off x="1981200" y="1444294"/>
            <a:ext cx="8001000" cy="5185106"/>
          </a:xfrm>
        </p:spPr>
        <p:txBody>
          <a:bodyPr>
            <a:normAutofit/>
          </a:bodyPr>
          <a:lstStyle/>
          <a:p>
            <a:pPr>
              <a:buFont typeface="Wingdings" pitchFamily="2" charset="2"/>
              <a:buChar char="Ø"/>
            </a:pPr>
            <a:r>
              <a:rPr lang="en-US" sz="2800" dirty="0">
                <a:latin typeface="Times New Roman" pitchFamily="18" charset="0"/>
                <a:cs typeface="Times New Roman" pitchFamily="18" charset="0"/>
              </a:rPr>
              <a:t>Open source  microcontroller board</a:t>
            </a:r>
          </a:p>
          <a:p>
            <a:r>
              <a:rPr lang="en-US" sz="2800" dirty="0">
                <a:latin typeface="Times New Roman" pitchFamily="18" charset="0"/>
                <a:cs typeface="Times New Roman" pitchFamily="18" charset="0"/>
              </a:rPr>
              <a:t>Micro controller- ATmega328</a:t>
            </a:r>
          </a:p>
          <a:p>
            <a:r>
              <a:rPr lang="en-US" sz="2800" dirty="0">
                <a:latin typeface="Times New Roman" pitchFamily="18" charset="0"/>
                <a:cs typeface="Times New Roman" pitchFamily="18" charset="0"/>
              </a:rPr>
              <a:t>Operating Vtg-5v ( limit 6-20v)</a:t>
            </a:r>
          </a:p>
          <a:p>
            <a:r>
              <a:rPr lang="en-US" sz="2800" dirty="0">
                <a:latin typeface="Times New Roman" pitchFamily="18" charset="0"/>
                <a:cs typeface="Times New Roman" pitchFamily="18" charset="0"/>
              </a:rPr>
              <a:t>Pins-14 Pins(6 are digital &amp; 6 analog)-(VCC and </a:t>
            </a:r>
            <a:r>
              <a:rPr lang="en-US" sz="2800" dirty="0" err="1">
                <a:latin typeface="Times New Roman" panose="02020603050405020304" pitchFamily="18" charset="0"/>
                <a:cs typeface="Times New Roman" panose="02020603050405020304" pitchFamily="18" charset="0"/>
              </a:rPr>
              <a:t>gnd</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7" name="Content Placeholder 3"/>
          <p:cNvPicPr>
            <a:picLocks noGrp="1"/>
          </p:cNvPicPr>
          <p:nvPr>
            <p:ph sz="quarter" idx="4"/>
          </p:nvPr>
        </p:nvPicPr>
        <p:blipFill>
          <a:blip r:embed="rId2"/>
          <a:srcRect/>
          <a:stretch>
            <a:fillRect/>
          </a:stretch>
        </p:blipFill>
        <p:spPr bwMode="auto">
          <a:xfrm>
            <a:off x="8229600" y="304800"/>
            <a:ext cx="2190476" cy="1828572"/>
          </a:xfrm>
          <a:prstGeom prst="rect">
            <a:avLst/>
          </a:prstGeom>
          <a:noFill/>
          <a:ln w="9525">
            <a:noFill/>
            <a:miter lim="800000"/>
            <a:headEnd/>
            <a:tailEnd/>
          </a:ln>
        </p:spPr>
      </p:pic>
    </p:spTree>
    <p:extLst>
      <p:ext uri="{BB962C8B-B14F-4D97-AF65-F5344CB8AC3E}">
        <p14:creationId xmlns:p14="http://schemas.microsoft.com/office/powerpoint/2010/main" val="1840308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
            </a:r>
            <a:br>
              <a:rPr lang="en-US" sz="4400" dirty="0"/>
            </a:br>
            <a:r>
              <a:rPr lang="en-US" sz="4400" dirty="0">
                <a:latin typeface="Times New Roman" pitchFamily="18" charset="0"/>
                <a:cs typeface="Times New Roman" pitchFamily="18" charset="0"/>
              </a:rPr>
              <a:t>GSM modem </a:t>
            </a:r>
            <a:br>
              <a:rPr lang="en-US" sz="4400" dirty="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5" name="Content Placeholder 4"/>
          <p:cNvSpPr>
            <a:spLocks noGrp="1"/>
          </p:cNvSpPr>
          <p:nvPr>
            <p:ph sz="half" idx="2"/>
          </p:nvPr>
        </p:nvSpPr>
        <p:spPr>
          <a:xfrm>
            <a:off x="592282" y="2202872"/>
            <a:ext cx="9847118" cy="4426527"/>
          </a:xfrm>
        </p:spPr>
        <p:txBody>
          <a:bodyPr>
            <a:normAutofit/>
          </a:bodyPr>
          <a:lstStyle/>
          <a:p>
            <a:r>
              <a:rPr lang="en-US" dirty="0" smtClean="0">
                <a:latin typeface="Times New Roman" pitchFamily="18" charset="0"/>
                <a:cs typeface="Times New Roman" pitchFamily="18" charset="0"/>
              </a:rPr>
              <a:t>Specialized type of modem which accepts a SIM card, and operates over a subscription to a mobile operator, just like a mobile phone. </a:t>
            </a:r>
          </a:p>
          <a:p>
            <a:r>
              <a:rPr lang="en-US" dirty="0" smtClean="0">
                <a:latin typeface="Times New Roman" pitchFamily="18" charset="0"/>
                <a:cs typeface="Times New Roman" pitchFamily="18" charset="0"/>
              </a:rPr>
              <a:t>GSM modem looks just like a mobile phone. </a:t>
            </a:r>
          </a:p>
          <a:p>
            <a:r>
              <a:rPr lang="en-US" dirty="0" smtClean="0">
                <a:latin typeface="Times New Roman" pitchFamily="18" charset="0"/>
                <a:cs typeface="Times New Roman" pitchFamily="18" charset="0"/>
              </a:rPr>
              <a:t>When a GSM modem is connected to a computer, this allows the computer to use the GSM modem to communicate over the mobile network. </a:t>
            </a:r>
          </a:p>
          <a:p>
            <a:endParaRPr lang="en-US" dirty="0" smtClean="0">
              <a:latin typeface="Times New Roman" pitchFamily="18" charset="0"/>
              <a:cs typeface="Times New Roman" pitchFamily="18" charset="0"/>
            </a:endParaRPr>
          </a:p>
          <a:p>
            <a:endParaRPr lang="en-US" dirty="0"/>
          </a:p>
        </p:txBody>
      </p:sp>
      <p:pic>
        <p:nvPicPr>
          <p:cNvPr id="7" name="Content Placeholder 6"/>
          <p:cNvPicPr>
            <a:picLocks noGrp="1"/>
          </p:cNvPicPr>
          <p:nvPr>
            <p:ph sz="quarter" idx="4"/>
          </p:nvPr>
        </p:nvPicPr>
        <p:blipFill>
          <a:blip r:embed="rId2"/>
          <a:srcRect/>
          <a:stretch>
            <a:fillRect/>
          </a:stretch>
        </p:blipFill>
        <p:spPr bwMode="auto">
          <a:xfrm>
            <a:off x="8153401" y="228601"/>
            <a:ext cx="2142857" cy="1476191"/>
          </a:xfrm>
          <a:prstGeom prst="rect">
            <a:avLst/>
          </a:prstGeom>
          <a:noFill/>
          <a:ln w="9525">
            <a:noFill/>
            <a:miter lim="800000"/>
            <a:headEnd/>
            <a:tailEnd/>
          </a:ln>
        </p:spPr>
      </p:pic>
    </p:spTree>
    <p:extLst>
      <p:ext uri="{BB962C8B-B14F-4D97-AF65-F5344CB8AC3E}">
        <p14:creationId xmlns:p14="http://schemas.microsoft.com/office/powerpoint/2010/main" val="1517776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09EB-B5E3-4CA1-86B7-BD8266495859}"/>
              </a:ext>
            </a:extLst>
          </p:cNvPr>
          <p:cNvSpPr>
            <a:spLocks noGrp="1"/>
          </p:cNvSpPr>
          <p:nvPr>
            <p:ph type="title"/>
          </p:nvPr>
        </p:nvSpPr>
        <p:spPr>
          <a:xfrm>
            <a:off x="838200" y="365125"/>
            <a:ext cx="10515600" cy="683499"/>
          </a:xfrm>
        </p:spPr>
        <p:txBody>
          <a:bodyPr>
            <a:normAutofit/>
          </a:bodyPr>
          <a:lstStyle/>
          <a:p>
            <a:r>
              <a:rPr lang="en-US" altLang="en-US" b="1" dirty="0">
                <a:cs typeface="Times New Roman" panose="02020603050405020304" pitchFamily="18" charset="0"/>
              </a:rPr>
              <a:t>COMPONENTS REQUIRED</a:t>
            </a:r>
            <a:endParaRPr lang="en-IN" b="1" dirty="0"/>
          </a:p>
        </p:txBody>
      </p:sp>
      <p:sp>
        <p:nvSpPr>
          <p:cNvPr id="3" name="Content Placeholder 2">
            <a:extLst>
              <a:ext uri="{FF2B5EF4-FFF2-40B4-BE49-F238E27FC236}">
                <a16:creationId xmlns:a16="http://schemas.microsoft.com/office/drawing/2014/main" id="{8510D753-ECF0-41B9-99D7-230196D078D0}"/>
              </a:ext>
            </a:extLst>
          </p:cNvPr>
          <p:cNvSpPr>
            <a:spLocks noGrp="1"/>
          </p:cNvSpPr>
          <p:nvPr>
            <p:ph idx="1"/>
          </p:nvPr>
        </p:nvSpPr>
        <p:spPr>
          <a:xfrm>
            <a:off x="1182848" y="914400"/>
            <a:ext cx="10170952" cy="5704764"/>
          </a:xfrm>
        </p:spPr>
        <p:txBody>
          <a:bodyPr>
            <a:normAutofit fontScale="92500" lnSpcReduction="20000"/>
          </a:bodyPr>
          <a:lstStyle/>
          <a:p>
            <a:pPr marL="0" indent="0">
              <a:buNone/>
            </a:pPr>
            <a:endParaRPr lang="en-US" sz="1400" dirty="0" smtClean="0"/>
          </a:p>
          <a:p>
            <a:r>
              <a:rPr lang="en-US" sz="1600" b="1" dirty="0">
                <a:latin typeface="Times New Roman" panose="02020603050405020304" pitchFamily="18" charset="0"/>
                <a:cs typeface="Times New Roman" panose="02020603050405020304" pitchFamily="18" charset="0"/>
              </a:rPr>
              <a:t>HARDWARE </a:t>
            </a:r>
            <a:r>
              <a:rPr lang="en-US" sz="1600" b="1" dirty="0" smtClean="0">
                <a:latin typeface="Times New Roman" panose="02020603050405020304" pitchFamily="18" charset="0"/>
                <a:cs typeface="Times New Roman" panose="02020603050405020304" pitchFamily="18" charset="0"/>
              </a:rPr>
              <a:t>REQUIREMENTS</a:t>
            </a:r>
            <a:endParaRPr lang="en-US" sz="1600" dirty="0">
              <a:latin typeface="Times New Roman" panose="02020603050405020304" pitchFamily="18" charset="0"/>
              <a:cs typeface="Times New Roman" panose="02020603050405020304" pitchFamily="18" charset="0"/>
            </a:endParaRPr>
          </a:p>
          <a:p>
            <a:pPr lvl="5"/>
            <a:endParaRPr lang="en-US" sz="1600" dirty="0" smtClean="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LCD Display</a:t>
            </a:r>
          </a:p>
          <a:p>
            <a:pPr lvl="5"/>
            <a:r>
              <a:rPr lang="pt-BR" sz="1600" dirty="0" smtClean="0">
                <a:latin typeface="Times New Roman" panose="02020603050405020304" pitchFamily="18" charset="0"/>
                <a:cs typeface="Times New Roman" panose="02020603050405020304" pitchFamily="18" charset="0"/>
              </a:rPr>
              <a:t>ARDUINO UNO</a:t>
            </a:r>
            <a:endParaRPr lang="pt-BR" sz="1600" dirty="0">
              <a:latin typeface="Times New Roman" panose="02020603050405020304" pitchFamily="18" charset="0"/>
              <a:cs typeface="Times New Roman" panose="02020603050405020304" pitchFamily="18" charset="0"/>
            </a:endParaRPr>
          </a:p>
          <a:p>
            <a:pPr lvl="5"/>
            <a:r>
              <a:rPr lang="pt-BR" sz="1600" dirty="0" smtClean="0">
                <a:latin typeface="Times New Roman" panose="02020603050405020304" pitchFamily="18" charset="0"/>
                <a:cs typeface="Times New Roman" panose="02020603050405020304" pitchFamily="18" charset="0"/>
              </a:rPr>
              <a:t>GSM </a:t>
            </a:r>
            <a:r>
              <a:rPr lang="pt-BR" sz="1600" dirty="0">
                <a:latin typeface="Times New Roman" panose="02020603050405020304" pitchFamily="18" charset="0"/>
                <a:cs typeface="Times New Roman" panose="02020603050405020304" pitchFamily="18" charset="0"/>
              </a:rPr>
              <a:t>Module (SIM900A</a:t>
            </a:r>
            <a:r>
              <a:rPr lang="pt-BR"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Fire </a:t>
            </a:r>
            <a:r>
              <a:rPr lang="en-US" sz="1600" dirty="0">
                <a:latin typeface="Times New Roman" panose="02020603050405020304" pitchFamily="18" charset="0"/>
                <a:cs typeface="Times New Roman" panose="02020603050405020304" pitchFamily="18" charset="0"/>
              </a:rPr>
              <a:t>Sensor</a:t>
            </a:r>
          </a:p>
          <a:p>
            <a:pPr lvl="5"/>
            <a:r>
              <a:rPr lang="en-US" sz="1600" dirty="0" smtClean="0">
                <a:latin typeface="Times New Roman" panose="02020603050405020304" pitchFamily="18" charset="0"/>
                <a:cs typeface="Times New Roman" panose="02020603050405020304" pitchFamily="18" charset="0"/>
              </a:rPr>
              <a:t>Water </a:t>
            </a:r>
            <a:r>
              <a:rPr lang="en-US" sz="1600" dirty="0">
                <a:latin typeface="Times New Roman" panose="02020603050405020304" pitchFamily="18" charset="0"/>
                <a:cs typeface="Times New Roman" panose="02020603050405020304" pitchFamily="18" charset="0"/>
              </a:rPr>
              <a:t>Level Depth Sensor</a:t>
            </a:r>
          </a:p>
          <a:p>
            <a:pPr lvl="5"/>
            <a:r>
              <a:rPr lang="en-US" sz="1600" dirty="0" smtClean="0">
                <a:latin typeface="Times New Roman" panose="02020603050405020304" pitchFamily="18" charset="0"/>
                <a:cs typeface="Times New Roman" panose="02020603050405020304" pitchFamily="18" charset="0"/>
              </a:rPr>
              <a:t>Temperature </a:t>
            </a:r>
            <a:r>
              <a:rPr lang="en-US" sz="1600" dirty="0">
                <a:latin typeface="Times New Roman" panose="02020603050405020304" pitchFamily="18" charset="0"/>
                <a:cs typeface="Times New Roman" panose="02020603050405020304" pitchFamily="18" charset="0"/>
              </a:rPr>
              <a:t>And Humidity Sensor</a:t>
            </a:r>
          </a:p>
          <a:p>
            <a:pPr lvl="5"/>
            <a:r>
              <a:rPr lang="en-US" sz="1600" dirty="0" smtClean="0">
                <a:latin typeface="Times New Roman" panose="02020603050405020304" pitchFamily="18" charset="0"/>
                <a:cs typeface="Times New Roman" panose="02020603050405020304" pitchFamily="18" charset="0"/>
              </a:rPr>
              <a:t>Ultrasonic Sensor</a:t>
            </a:r>
            <a:endParaRPr lang="en-US" sz="1600" dirty="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Buzzer</a:t>
            </a:r>
            <a:endParaRPr lang="en-US" sz="1600" dirty="0">
              <a:latin typeface="Times New Roman" panose="02020603050405020304" pitchFamily="18" charset="0"/>
              <a:cs typeface="Times New Roman" panose="02020603050405020304" pitchFamily="18" charset="0"/>
            </a:endParaRPr>
          </a:p>
          <a:p>
            <a:pPr lvl="5"/>
            <a:r>
              <a:rPr lang="en-US" sz="1600" dirty="0" smtClean="0">
                <a:latin typeface="Times New Roman" panose="02020603050405020304" pitchFamily="18" charset="0"/>
                <a:cs typeface="Times New Roman" panose="02020603050405020304" pitchFamily="18" charset="0"/>
              </a:rPr>
              <a:t>Rain </a:t>
            </a:r>
            <a:r>
              <a:rPr lang="en-US" sz="1600" dirty="0">
                <a:latin typeface="Times New Roman" panose="02020603050405020304" pitchFamily="18" charset="0"/>
                <a:cs typeface="Times New Roman" panose="02020603050405020304" pitchFamily="18" charset="0"/>
              </a:rPr>
              <a:t>Sensor</a:t>
            </a:r>
          </a:p>
          <a:p>
            <a:pPr lvl="5"/>
            <a:r>
              <a:rPr lang="en-US" sz="1600" dirty="0" err="1" smtClean="0">
                <a:latin typeface="Times New Roman" panose="02020603050405020304" pitchFamily="18" charset="0"/>
                <a:cs typeface="Times New Roman" panose="02020603050405020304" pitchFamily="18" charset="0"/>
              </a:rPr>
              <a:t>Lcd</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Display</a:t>
            </a:r>
          </a:p>
          <a:p>
            <a:pPr lvl="5"/>
            <a:r>
              <a:rPr lang="en-US" sz="1600" dirty="0" smtClean="0">
                <a:latin typeface="Times New Roman" panose="02020603050405020304" pitchFamily="18" charset="0"/>
                <a:cs typeface="Times New Roman" panose="02020603050405020304" pitchFamily="18" charset="0"/>
              </a:rPr>
              <a:t>Dc </a:t>
            </a:r>
            <a:r>
              <a:rPr lang="en-US" sz="1600" dirty="0">
                <a:latin typeface="Times New Roman" panose="02020603050405020304" pitchFamily="18" charset="0"/>
                <a:cs typeface="Times New Roman" panose="02020603050405020304" pitchFamily="18" charset="0"/>
              </a:rPr>
              <a:t>Motor &amp; fan</a:t>
            </a:r>
          </a:p>
          <a:p>
            <a:pPr lvl="5"/>
            <a:r>
              <a:rPr lang="en-US" sz="1600" dirty="0" smtClean="0">
                <a:latin typeface="Times New Roman" panose="02020603050405020304" pitchFamily="18" charset="0"/>
                <a:cs typeface="Times New Roman" panose="02020603050405020304" pitchFamily="18" charset="0"/>
              </a:rPr>
              <a:t>DC </a:t>
            </a:r>
            <a:r>
              <a:rPr lang="en-US" sz="1600" dirty="0">
                <a:latin typeface="Times New Roman" panose="02020603050405020304" pitchFamily="18" charset="0"/>
                <a:cs typeface="Times New Roman" panose="02020603050405020304" pitchFamily="18" charset="0"/>
              </a:rPr>
              <a:t>Pump</a:t>
            </a:r>
          </a:p>
          <a:p>
            <a:r>
              <a:rPr lang="en-US" sz="1600" b="1" dirty="0" smtClean="0">
                <a:latin typeface="Times New Roman" panose="02020603050405020304" pitchFamily="18" charset="0"/>
                <a:cs typeface="Times New Roman" panose="02020603050405020304" pitchFamily="18" charset="0"/>
              </a:rPr>
              <a:t>SOFTWARE REQUIREMENTS</a:t>
            </a:r>
            <a:r>
              <a:rPr lang="en-US" sz="1600" dirty="0" smtClean="0">
                <a:latin typeface="Times New Roman" panose="02020603050405020304" pitchFamily="18" charset="0"/>
                <a:cs typeface="Times New Roman" panose="02020603050405020304" pitchFamily="18" charset="0"/>
              </a:rPr>
              <a:t>-</a:t>
            </a:r>
          </a:p>
          <a:p>
            <a:pPr marL="2511425" indent="-177800"/>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a:t>
            </a:r>
            <a:r>
              <a:rPr lang="en-US" sz="1600" dirty="0" err="1" smtClean="0">
                <a:latin typeface="Times New Roman" panose="02020603050405020304" pitchFamily="18" charset="0"/>
                <a:cs typeface="Times New Roman" panose="02020603050405020304" pitchFamily="18" charset="0"/>
              </a:rPr>
              <a:t>urdino</a:t>
            </a:r>
            <a:r>
              <a:rPr lang="en-US" sz="1600" dirty="0" smtClean="0">
                <a:latin typeface="Times New Roman" panose="02020603050405020304" pitchFamily="18" charset="0"/>
                <a:cs typeface="Times New Roman" panose="02020603050405020304" pitchFamily="18" charset="0"/>
              </a:rPr>
              <a:t> Ide/embedded C</a:t>
            </a:r>
            <a:endParaRPr lang="en-US" sz="1600" dirty="0">
              <a:latin typeface="Times New Roman" panose="02020603050405020304" pitchFamily="18" charset="0"/>
              <a:cs typeface="Times New Roman" panose="02020603050405020304" pitchFamily="18" charset="0"/>
            </a:endParaRPr>
          </a:p>
          <a:p>
            <a:pPr marL="2333625" lvl="0" indent="0"/>
            <a:r>
              <a:rPr lang="en-US" sz="1600" dirty="0" smtClean="0">
                <a:latin typeface="Times New Roman" panose="02020603050405020304" pitchFamily="18" charset="0"/>
                <a:cs typeface="Times New Roman" panose="02020603050405020304" pitchFamily="18" charset="0"/>
              </a:rPr>
              <a:t>    IOT</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altLang="en-US" dirty="0">
              <a:latin typeface="Times New Roman" panose="02020603050405020304" pitchFamily="18" charset="0"/>
              <a:cs typeface="Times New Roman" panose="02020603050405020304" pitchFamily="18" charset="0"/>
            </a:endParaRPr>
          </a:p>
          <a:p>
            <a:pPr marL="0" indent="0"/>
            <a:endParaRPr lang="en-IN"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218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636</TotalTime>
  <Words>836</Words>
  <Application>Microsoft Office PowerPoint</Application>
  <PresentationFormat>Widescreen</PresentationFormat>
  <Paragraphs>124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宋体</vt:lpstr>
      <vt:lpstr>Arial</vt:lpstr>
      <vt:lpstr>Times New Roman</vt:lpstr>
      <vt:lpstr>Trebuchet MS</vt:lpstr>
      <vt:lpstr>Tw Cen MT</vt:lpstr>
      <vt:lpstr>Wingdings</vt:lpstr>
      <vt:lpstr>Wingdings 2</vt:lpstr>
      <vt:lpstr>Circuit</vt:lpstr>
      <vt:lpstr>PowerPoint Presentation</vt:lpstr>
      <vt:lpstr>Contents</vt:lpstr>
      <vt:lpstr>INTRODUCTION</vt:lpstr>
      <vt:lpstr>OBJECTIVES</vt:lpstr>
      <vt:lpstr> LITERATURE SURVEY </vt:lpstr>
      <vt:lpstr>BLOCK DIAGRAM</vt:lpstr>
      <vt:lpstr>ARDUINO UNO</vt:lpstr>
      <vt:lpstr> GSM modem  </vt:lpstr>
      <vt:lpstr>COMPONENTS REQUIRED</vt:lpstr>
      <vt:lpstr>WORKING PRINCIPLE </vt:lpstr>
      <vt:lpstr>WORKING PRINCIPLE </vt:lpstr>
      <vt:lpstr>PowerPoint Presentation</vt:lpstr>
      <vt:lpstr>Moisture sensor</vt:lpstr>
      <vt:lpstr>PowerPoint Presentation</vt:lpstr>
      <vt:lpstr>PowerPoint Presentation</vt:lpstr>
      <vt:lpstr>PowerPoint Presentation</vt:lpstr>
      <vt:lpstr> 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shashi nikhil g</dc:creator>
  <cp:lastModifiedBy>Windows User</cp:lastModifiedBy>
  <cp:revision>59</cp:revision>
  <dcterms:created xsi:type="dcterms:W3CDTF">2020-05-17T02:24:12Z</dcterms:created>
  <dcterms:modified xsi:type="dcterms:W3CDTF">2023-05-24T05:18:59Z</dcterms:modified>
</cp:coreProperties>
</file>