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7" r:id="rId4"/>
    <p:sldId id="259" r:id="rId5"/>
    <p:sldId id="274" r:id="rId6"/>
    <p:sldId id="260" r:id="rId7"/>
    <p:sldId id="271" r:id="rId8"/>
    <p:sldId id="272" r:id="rId9"/>
    <p:sldId id="273" r:id="rId10"/>
    <p:sldId id="261" r:id="rId11"/>
    <p:sldId id="270" r:id="rId12"/>
    <p:sldId id="266" r:id="rId13"/>
    <p:sldId id="268" r:id="rId14"/>
    <p:sldId id="269" r:id="rId15"/>
    <p:sldId id="267" r:id="rId16"/>
    <p:sldId id="265" r:id="rId17"/>
    <p:sldId id="264" r:id="rId18"/>
  </p:sldIdLst>
  <p:sldSz cx="12192000" cy="6858000"/>
  <p:notesSz cx="6858000" cy="9144000"/>
  <p:defaultTextStyle>
    <a:defPPr>
      <a:defRPr lang="en-US"/>
    </a:defPPr>
    <a:lvl1pPr marL="0" algn="l" defTabSz="457150" rtl="0" eaLnBrk="1" latinLnBrk="0" hangingPunct="1">
      <a:defRPr sz="1799" kern="1200">
        <a:solidFill>
          <a:schemeClr val="tx1"/>
        </a:solidFill>
        <a:latin typeface="+mn-lt"/>
        <a:ea typeface="+mn-ea"/>
        <a:cs typeface="+mn-cs"/>
      </a:defRPr>
    </a:lvl1pPr>
    <a:lvl2pPr marL="457150" algn="l" defTabSz="457150" rtl="0" eaLnBrk="1" latinLnBrk="0" hangingPunct="1">
      <a:defRPr sz="1799" kern="1200">
        <a:solidFill>
          <a:schemeClr val="tx1"/>
        </a:solidFill>
        <a:latin typeface="+mn-lt"/>
        <a:ea typeface="+mn-ea"/>
        <a:cs typeface="+mn-cs"/>
      </a:defRPr>
    </a:lvl2pPr>
    <a:lvl3pPr marL="914297" algn="l" defTabSz="457150" rtl="0" eaLnBrk="1" latinLnBrk="0" hangingPunct="1">
      <a:defRPr sz="1799" kern="1200">
        <a:solidFill>
          <a:schemeClr val="tx1"/>
        </a:solidFill>
        <a:latin typeface="+mn-lt"/>
        <a:ea typeface="+mn-ea"/>
        <a:cs typeface="+mn-cs"/>
      </a:defRPr>
    </a:lvl3pPr>
    <a:lvl4pPr marL="1371447" algn="l" defTabSz="457150" rtl="0" eaLnBrk="1" latinLnBrk="0" hangingPunct="1">
      <a:defRPr sz="1799" kern="1200">
        <a:solidFill>
          <a:schemeClr val="tx1"/>
        </a:solidFill>
        <a:latin typeface="+mn-lt"/>
        <a:ea typeface="+mn-ea"/>
        <a:cs typeface="+mn-cs"/>
      </a:defRPr>
    </a:lvl4pPr>
    <a:lvl5pPr marL="1828593" algn="l" defTabSz="457150" rtl="0" eaLnBrk="1" latinLnBrk="0" hangingPunct="1">
      <a:defRPr sz="1799" kern="1200">
        <a:solidFill>
          <a:schemeClr val="tx1"/>
        </a:solidFill>
        <a:latin typeface="+mn-lt"/>
        <a:ea typeface="+mn-ea"/>
        <a:cs typeface="+mn-cs"/>
      </a:defRPr>
    </a:lvl5pPr>
    <a:lvl6pPr marL="2285743" algn="l" defTabSz="457150" rtl="0" eaLnBrk="1" latinLnBrk="0" hangingPunct="1">
      <a:defRPr sz="1799" kern="1200">
        <a:solidFill>
          <a:schemeClr val="tx1"/>
        </a:solidFill>
        <a:latin typeface="+mn-lt"/>
        <a:ea typeface="+mn-ea"/>
        <a:cs typeface="+mn-cs"/>
      </a:defRPr>
    </a:lvl6pPr>
    <a:lvl7pPr marL="2742890" algn="l" defTabSz="457150" rtl="0" eaLnBrk="1" latinLnBrk="0" hangingPunct="1">
      <a:defRPr sz="1799" kern="1200">
        <a:solidFill>
          <a:schemeClr val="tx1"/>
        </a:solidFill>
        <a:latin typeface="+mn-lt"/>
        <a:ea typeface="+mn-ea"/>
        <a:cs typeface="+mn-cs"/>
      </a:defRPr>
    </a:lvl7pPr>
    <a:lvl8pPr marL="3200040" algn="l" defTabSz="457150" rtl="0" eaLnBrk="1" latinLnBrk="0" hangingPunct="1">
      <a:defRPr sz="1799" kern="1200">
        <a:solidFill>
          <a:schemeClr val="tx1"/>
        </a:solidFill>
        <a:latin typeface="+mn-lt"/>
        <a:ea typeface="+mn-ea"/>
        <a:cs typeface="+mn-cs"/>
      </a:defRPr>
    </a:lvl8pPr>
    <a:lvl9pPr marL="3657187" algn="l" defTabSz="457150"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00" autoAdjust="0"/>
    <p:restoredTop sz="94660"/>
  </p:normalViewPr>
  <p:slideViewPr>
    <p:cSldViewPr snapToGrid="0" showGuides="1">
      <p:cViewPr varScale="1">
        <p:scale>
          <a:sx n="109" d="100"/>
          <a:sy n="109" d="100"/>
        </p:scale>
        <p:origin x="99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9183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181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7/28/2024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1079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7/28/2024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2070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7/28/2024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515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2296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9931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6193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7/28/2024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002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6189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7/28/2024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1895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194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4565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777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028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0548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5030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7/28/2024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0186697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1368" y="1092201"/>
            <a:ext cx="9448801" cy="1825097"/>
          </a:xfrm>
        </p:spPr>
        <p:txBody>
          <a:bodyPr>
            <a:normAutofit fontScale="90000"/>
          </a:bodyPr>
          <a:lstStyle/>
          <a:p>
            <a:r>
              <a:rPr lang="en-IN" b="1" dirty="0" smtClean="0"/>
              <a:t>pizza</a:t>
            </a:r>
            <a:r>
              <a:rPr lang="en-IN" b="1" dirty="0"/>
              <a:t/>
            </a:r>
            <a:br>
              <a:rPr lang="en-IN" b="1" dirty="0"/>
            </a:br>
            <a:r>
              <a:rPr lang="en-IN" b="1" dirty="0" smtClean="0"/>
              <a:t>sales</a:t>
            </a:r>
            <a:r>
              <a:rPr lang="en-IN" b="1" dirty="0"/>
              <a:t/>
            </a:r>
            <a:br>
              <a:rPr lang="en-IN" b="1" dirty="0"/>
            </a:br>
            <a:r>
              <a:rPr lang="en-IN" b="1" dirty="0"/>
              <a:t>Analysis</a:t>
            </a:r>
            <a:endParaRPr lang="en-IN" dirty="0"/>
          </a:p>
        </p:txBody>
      </p:sp>
      <p:sp>
        <p:nvSpPr>
          <p:cNvPr id="3" name="Subtitle 2"/>
          <p:cNvSpPr>
            <a:spLocks noGrp="1"/>
          </p:cNvSpPr>
          <p:nvPr>
            <p:ph type="subTitle" idx="1"/>
          </p:nvPr>
        </p:nvSpPr>
        <p:spPr>
          <a:xfrm>
            <a:off x="1512281" y="4009499"/>
            <a:ext cx="9448801" cy="685802"/>
          </a:xfrm>
        </p:spPr>
        <p:txBody>
          <a:bodyPr>
            <a:normAutofit fontScale="92500" lnSpcReduction="10000"/>
          </a:bodyPr>
          <a:lstStyle/>
          <a:p>
            <a:r>
              <a:rPr lang="en-US" dirty="0"/>
              <a:t>CHARU CHANDNA </a:t>
            </a:r>
            <a:endParaRPr lang="en-IN" dirty="0"/>
          </a:p>
          <a:p>
            <a:r>
              <a:rPr lang="en-US" dirty="0"/>
              <a:t>Batch : MIP-DA-10</a:t>
            </a:r>
          </a:p>
          <a:p>
            <a:endParaRPr lang="en-IN" dirty="0"/>
          </a:p>
        </p:txBody>
      </p:sp>
      <p:pic>
        <p:nvPicPr>
          <p:cNvPr id="5" name="Picture 2" descr="Pizza Bar | size does matter... | Miami beach, Miami beach travel ..."/>
          <p:cNvPicPr>
            <a:picLocks noChangeAspect="1" noChangeArrowheads="1"/>
          </p:cNvPicPr>
          <p:nvPr/>
        </p:nvPicPr>
        <p:blipFill>
          <a:blip r:embed="rId2">
            <a:extLst>
              <a:ext uri="{28A0092B-C50C-407E-A947-70E740481C1C}">
                <a14:useLocalDpi xmlns:a14="http://schemas.microsoft.com/office/drawing/2010/main" val="0"/>
              </a:ext>
            </a:extLst>
          </a:blip>
          <a:srcRect l="16667" r="16667"/>
          <a:stretch>
            <a:fillRect/>
          </a:stretch>
        </p:blipFill>
        <p:spPr bwMode="auto">
          <a:xfrm>
            <a:off x="5799993" y="0"/>
            <a:ext cx="6392007" cy="702505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54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1" dirty="0">
                <a:latin typeface="Calibri" panose="020F0502020204030204" pitchFamily="34" charset="0"/>
                <a:ea typeface="Calibri" panose="020F0502020204030204" pitchFamily="34" charset="0"/>
                <a:cs typeface="Calibri" panose="020F0502020204030204" pitchFamily="34" charset="0"/>
              </a:rPr>
              <a:t>6. The quantity of each pizza categories ordered. ? </a:t>
            </a:r>
            <a:endParaRPr lang="en-IN" sz="320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0645" y="3231443"/>
            <a:ext cx="8218773" cy="2908099"/>
          </a:xfrm>
          <a:prstGeom prst="rect">
            <a:avLst/>
          </a:prstGeom>
        </p:spPr>
      </p:pic>
    </p:spTree>
    <p:extLst>
      <p:ext uri="{BB962C8B-B14F-4D97-AF65-F5344CB8AC3E}">
        <p14:creationId xmlns:p14="http://schemas.microsoft.com/office/powerpoint/2010/main" val="178311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945" y="764372"/>
            <a:ext cx="9387255" cy="1293030"/>
          </a:xfrm>
        </p:spPr>
        <p:txBody>
          <a:bodyPr>
            <a:normAutofit/>
          </a:bodyPr>
          <a:lstStyle/>
          <a:p>
            <a:r>
              <a:rPr lang="en-US" sz="3201" dirty="0">
                <a:latin typeface="Calibri" panose="020F0502020204030204" pitchFamily="34" charset="0"/>
                <a:ea typeface="Calibri" panose="020F0502020204030204" pitchFamily="34" charset="0"/>
                <a:cs typeface="Calibri" panose="020F0502020204030204" pitchFamily="34" charset="0"/>
              </a:rPr>
              <a:t>7. </a:t>
            </a:r>
            <a:r>
              <a:rPr lang="en-US" sz="3201" dirty="0">
                <a:latin typeface="Calibri" panose="020F0502020204030204" pitchFamily="34" charset="0"/>
                <a:ea typeface="Calibri" panose="020F0502020204030204" pitchFamily="34" charset="0"/>
                <a:cs typeface="Calibri" panose="020F0502020204030204" pitchFamily="34" charset="0"/>
              </a:rPr>
              <a:t>The distribution of orders by hours of the day.? </a:t>
            </a:r>
            <a:endParaRPr lang="en-IN" sz="320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3788" y="2816679"/>
            <a:ext cx="7833655" cy="2423535"/>
          </a:xfrm>
          <a:prstGeom prst="rect">
            <a:avLst/>
          </a:prstGeom>
        </p:spPr>
      </p:pic>
    </p:spTree>
    <p:extLst>
      <p:ext uri="{BB962C8B-B14F-4D97-AF65-F5344CB8AC3E}">
        <p14:creationId xmlns:p14="http://schemas.microsoft.com/office/powerpoint/2010/main" val="1248205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8. </a:t>
            </a:r>
            <a:r>
              <a:rPr lang="en-US" dirty="0"/>
              <a:t>The category-wise distribution of pizzas.</a:t>
            </a:r>
            <a:r>
              <a:rPr lang="en-US" dirty="0" smtClean="0">
                <a:latin typeface="Calibri" panose="020F0502020204030204" pitchFamily="34" charset="0"/>
                <a:ea typeface="Calibri" panose="020F0502020204030204" pitchFamily="34" charset="0"/>
                <a:cs typeface="Calibri" panose="020F0502020204030204" pitchFamily="34" charset="0"/>
              </a:rPr>
              <a:t>?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770" y="2413229"/>
            <a:ext cx="8766432" cy="4020230"/>
          </a:xfrm>
          <a:prstGeom prst="rect">
            <a:avLst/>
          </a:prstGeom>
        </p:spPr>
      </p:pic>
    </p:spTree>
    <p:extLst>
      <p:ext uri="{BB962C8B-B14F-4D97-AF65-F5344CB8AC3E}">
        <p14:creationId xmlns:p14="http://schemas.microsoft.com/office/powerpoint/2010/main" val="914471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1" dirty="0">
                <a:latin typeface="Calibri" panose="020F0502020204030204" pitchFamily="34" charset="0"/>
                <a:ea typeface="Calibri" panose="020F0502020204030204" pitchFamily="34" charset="0"/>
                <a:cs typeface="Calibri" panose="020F0502020204030204" pitchFamily="34" charset="0"/>
              </a:rPr>
              <a:t>9. </a:t>
            </a:r>
            <a:r>
              <a:rPr lang="en-US" sz="3201" dirty="0">
                <a:latin typeface="Calibri" panose="020F0502020204030204" pitchFamily="34" charset="0"/>
                <a:ea typeface="Calibri" panose="020F0502020204030204" pitchFamily="34" charset="0"/>
                <a:cs typeface="Calibri" panose="020F0502020204030204" pitchFamily="34" charset="0"/>
              </a:rPr>
              <a:t>The average number of pizzas ordered per day? </a:t>
            </a:r>
            <a:endParaRPr lang="en-IN" sz="320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919" y="3128013"/>
            <a:ext cx="8812283" cy="2913561"/>
          </a:xfrm>
          <a:prstGeom prst="rect">
            <a:avLst/>
          </a:prstGeom>
        </p:spPr>
      </p:pic>
    </p:spTree>
    <p:extLst>
      <p:ext uri="{BB962C8B-B14F-4D97-AF65-F5344CB8AC3E}">
        <p14:creationId xmlns:p14="http://schemas.microsoft.com/office/powerpoint/2010/main" val="2674096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80" y="764372"/>
            <a:ext cx="10908322" cy="1293030"/>
          </a:xfrm>
        </p:spPr>
        <p:txBody>
          <a:bodyPr>
            <a:normAutofit/>
          </a:bodyPr>
          <a:lstStyle/>
          <a:p>
            <a:r>
              <a:rPr lang="en-US" sz="3201" dirty="0">
                <a:latin typeface="Calibri" panose="020F0502020204030204" pitchFamily="34" charset="0"/>
                <a:ea typeface="Calibri" panose="020F0502020204030204" pitchFamily="34" charset="0"/>
                <a:cs typeface="Calibri" panose="020F0502020204030204" pitchFamily="34" charset="0"/>
              </a:rPr>
              <a:t>10</a:t>
            </a:r>
            <a:r>
              <a:rPr lang="en-US" sz="3201" dirty="0">
                <a:latin typeface="Calibri" panose="020F0502020204030204" pitchFamily="34" charset="0"/>
                <a:ea typeface="Calibri" panose="020F0502020204030204" pitchFamily="34" charset="0"/>
                <a:cs typeface="Calibri" panose="020F0502020204030204" pitchFamily="34" charset="0"/>
              </a:rPr>
              <a:t>. Top 3 most ordered pizza type base on revenue? </a:t>
            </a:r>
            <a:endParaRPr lang="en-IN" sz="3201"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126" y="3429002"/>
            <a:ext cx="9818076" cy="2505810"/>
          </a:xfrm>
          <a:prstGeom prst="rect">
            <a:avLst/>
          </a:prstGeom>
        </p:spPr>
      </p:pic>
    </p:spTree>
    <p:extLst>
      <p:ext uri="{BB962C8B-B14F-4D97-AF65-F5344CB8AC3E}">
        <p14:creationId xmlns:p14="http://schemas.microsoft.com/office/powerpoint/2010/main" val="511628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894" y="702827"/>
            <a:ext cx="9501553" cy="1293030"/>
          </a:xfrm>
        </p:spPr>
        <p:txBody>
          <a:bodyPr>
            <a:noAutofit/>
          </a:bodyPr>
          <a:lstStyle/>
          <a:p>
            <a:r>
              <a:rPr lang="en-US" sz="3201" dirty="0">
                <a:latin typeface="Calibri" panose="020F0502020204030204" pitchFamily="34" charset="0"/>
                <a:ea typeface="Calibri" panose="020F0502020204030204" pitchFamily="34" charset="0"/>
                <a:cs typeface="Calibri" panose="020F0502020204030204" pitchFamily="34" charset="0"/>
              </a:rPr>
              <a:t>11</a:t>
            </a:r>
            <a:r>
              <a:rPr lang="en-US" sz="3201" dirty="0">
                <a:latin typeface="Calibri" panose="020F0502020204030204" pitchFamily="34" charset="0"/>
                <a:ea typeface="Calibri" panose="020F0502020204030204" pitchFamily="34" charset="0"/>
                <a:cs typeface="Calibri" panose="020F0502020204030204" pitchFamily="34" charset="0"/>
              </a:rPr>
              <a:t>. The percentage contribution of each pizza type to revenue.</a:t>
            </a:r>
            <a:endParaRPr lang="en-IN" sz="320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1133" y="2622913"/>
            <a:ext cx="7205292" cy="3075760"/>
          </a:xfrm>
          <a:prstGeom prst="rect">
            <a:avLst/>
          </a:prstGeom>
        </p:spPr>
      </p:pic>
    </p:spTree>
    <p:extLst>
      <p:ext uri="{BB962C8B-B14F-4D97-AF65-F5344CB8AC3E}">
        <p14:creationId xmlns:p14="http://schemas.microsoft.com/office/powerpoint/2010/main" val="334051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724" y="764372"/>
            <a:ext cx="10732478" cy="1293030"/>
          </a:xfrm>
        </p:spPr>
        <p:txBody>
          <a:bodyPr>
            <a:noAutofit/>
          </a:bodyPr>
          <a:lstStyle/>
          <a:p>
            <a:r>
              <a:rPr lang="en-US" sz="3201" dirty="0" smtClean="0">
                <a:latin typeface="Calibri" panose="020F0502020204030204" pitchFamily="34" charset="0"/>
                <a:ea typeface="Calibri" panose="020F0502020204030204" pitchFamily="34" charset="0"/>
                <a:cs typeface="Calibri" panose="020F0502020204030204" pitchFamily="34" charset="0"/>
              </a:rPr>
              <a:t>12</a:t>
            </a:r>
            <a:r>
              <a:rPr lang="en-US" sz="3201" dirty="0">
                <a:latin typeface="Calibri" panose="020F0502020204030204" pitchFamily="34" charset="0"/>
                <a:ea typeface="Calibri" panose="020F0502020204030204" pitchFamily="34" charset="0"/>
                <a:cs typeface="Calibri" panose="020F0502020204030204" pitchFamily="34" charset="0"/>
              </a:rPr>
              <a:t>. The cumulative revenue generated over time.</a:t>
            </a:r>
            <a:r>
              <a:rPr lang="en-US" sz="3201" dirty="0" smtClean="0">
                <a:latin typeface="Calibri" panose="020F0502020204030204" pitchFamily="34" charset="0"/>
                <a:ea typeface="Calibri" panose="020F0502020204030204" pitchFamily="34" charset="0"/>
                <a:cs typeface="Calibri" panose="020F0502020204030204" pitchFamily="34" charset="0"/>
              </a:rPr>
              <a:t>? </a:t>
            </a:r>
            <a:endParaRPr lang="en-IN" sz="320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8162" y="2664072"/>
            <a:ext cx="6224492" cy="3754313"/>
          </a:xfrm>
          <a:prstGeom prst="rect">
            <a:avLst/>
          </a:prstGeom>
        </p:spPr>
      </p:pic>
    </p:spTree>
    <p:extLst>
      <p:ext uri="{BB962C8B-B14F-4D97-AF65-F5344CB8AC3E}">
        <p14:creationId xmlns:p14="http://schemas.microsoft.com/office/powerpoint/2010/main" val="3102831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577" y="764372"/>
            <a:ext cx="11022625" cy="1293030"/>
          </a:xfrm>
        </p:spPr>
        <p:txBody>
          <a:bodyPr>
            <a:noAutofit/>
          </a:bodyPr>
          <a:lstStyle/>
          <a:p>
            <a:r>
              <a:rPr lang="en-US" sz="3201" dirty="0">
                <a:latin typeface="Calibri" panose="020F0502020204030204" pitchFamily="34" charset="0"/>
                <a:ea typeface="Calibri" panose="020F0502020204030204" pitchFamily="34" charset="0"/>
                <a:cs typeface="Calibri" panose="020F0502020204030204" pitchFamily="34" charset="0"/>
              </a:rPr>
              <a:t>13. </a:t>
            </a:r>
            <a:r>
              <a:rPr lang="en-US" sz="3201" dirty="0">
                <a:latin typeface="Calibri" panose="020F0502020204030204" pitchFamily="34" charset="0"/>
                <a:ea typeface="Calibri" panose="020F0502020204030204" pitchFamily="34" charset="0"/>
                <a:cs typeface="Calibri" panose="020F0502020204030204" pitchFamily="34" charset="0"/>
              </a:rPr>
              <a:t>The top 3 most ordered pizza type based on revenue for each pizza category.? </a:t>
            </a:r>
            <a:endParaRPr lang="en-IN" sz="320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2301" y="2955471"/>
            <a:ext cx="7173899" cy="3771900"/>
          </a:xfrm>
          <a:prstGeom prst="rect">
            <a:avLst/>
          </a:prstGeom>
        </p:spPr>
      </p:pic>
    </p:spTree>
    <p:extLst>
      <p:ext uri="{BB962C8B-B14F-4D97-AF65-F5344CB8AC3E}">
        <p14:creationId xmlns:p14="http://schemas.microsoft.com/office/powerpoint/2010/main" val="365613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5" y="2300972"/>
            <a:ext cx="10490196" cy="2570831"/>
          </a:xfrm>
        </p:spPr>
        <p:txBody>
          <a:bodyPr>
            <a:noAutofit/>
          </a:bodyPr>
          <a:lstStyle/>
          <a:p>
            <a:pPr algn="l"/>
            <a:r>
              <a:rPr lang="en-US" sz="2798" dirty="0">
                <a:latin typeface="+mn-lt"/>
              </a:rPr>
              <a:t>The goal of this SQL project is to analyze pizza sales data to gain insights into customer behavior, popular</a:t>
            </a:r>
            <a:br>
              <a:rPr lang="en-US" sz="2798" dirty="0">
                <a:latin typeface="+mn-lt"/>
              </a:rPr>
            </a:br>
            <a:r>
              <a:rPr lang="en-US" sz="2798" dirty="0">
                <a:latin typeface="+mn-lt"/>
              </a:rPr>
              <a:t>pizza types, sales trends, and overall performance. The analysis will be performed using four tables:</a:t>
            </a:r>
            <a:br>
              <a:rPr lang="en-US" sz="2798" dirty="0">
                <a:latin typeface="+mn-lt"/>
              </a:rPr>
            </a:br>
            <a:r>
              <a:rPr lang="en-US" sz="2798" dirty="0" err="1">
                <a:latin typeface="+mn-lt"/>
              </a:rPr>
              <a:t>order_details</a:t>
            </a:r>
            <a:r>
              <a:rPr lang="en-US" sz="2798" dirty="0">
                <a:latin typeface="+mn-lt"/>
              </a:rPr>
              <a:t>, orders, </a:t>
            </a:r>
            <a:r>
              <a:rPr lang="en-US" sz="2798" dirty="0" err="1">
                <a:latin typeface="+mn-lt"/>
              </a:rPr>
              <a:t>pizza_type</a:t>
            </a:r>
            <a:r>
              <a:rPr lang="en-US" sz="2798" dirty="0">
                <a:latin typeface="+mn-lt"/>
              </a:rPr>
              <a:t>, and pizza.</a:t>
            </a:r>
            <a:r>
              <a:rPr lang="en-IN" sz="2798" dirty="0">
                <a:latin typeface="+mn-lt"/>
              </a:rPr>
              <a:t/>
            </a:r>
            <a:br>
              <a:rPr lang="en-IN" sz="2798" dirty="0">
                <a:latin typeface="+mn-lt"/>
              </a:rPr>
            </a:br>
            <a:endParaRPr lang="en-IN" sz="2798" dirty="0">
              <a:latin typeface="+mn-lt"/>
            </a:endParaRPr>
          </a:p>
        </p:txBody>
      </p:sp>
      <p:sp>
        <p:nvSpPr>
          <p:cNvPr id="3" name="Text Placeholder 2"/>
          <p:cNvSpPr>
            <a:spLocks noGrp="1"/>
          </p:cNvSpPr>
          <p:nvPr>
            <p:ph type="body" idx="1"/>
          </p:nvPr>
        </p:nvSpPr>
        <p:spPr>
          <a:xfrm>
            <a:off x="850905" y="689810"/>
            <a:ext cx="10490198" cy="955673"/>
          </a:xfrm>
        </p:spPr>
        <p:txBody>
          <a:bodyPr>
            <a:noAutofit/>
          </a:bodyPr>
          <a:lstStyle/>
          <a:p>
            <a:r>
              <a:rPr lang="en-IN" sz="5398" b="1" dirty="0"/>
              <a:t>Project</a:t>
            </a:r>
            <a:br>
              <a:rPr lang="en-IN" sz="5398" b="1" dirty="0"/>
            </a:br>
            <a:r>
              <a:rPr lang="en-IN" sz="5398" b="1" dirty="0"/>
              <a:t>Overview</a:t>
            </a:r>
            <a:endParaRPr lang="en-IN" sz="5398" dirty="0"/>
          </a:p>
        </p:txBody>
      </p:sp>
    </p:spTree>
    <p:extLst>
      <p:ext uri="{BB962C8B-B14F-4D97-AF65-F5344CB8AC3E}">
        <p14:creationId xmlns:p14="http://schemas.microsoft.com/office/powerpoint/2010/main" val="164217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643" y="283111"/>
            <a:ext cx="4656222" cy="1080471"/>
          </a:xfrm>
        </p:spPr>
        <p:txBody>
          <a:bodyPr/>
          <a:lstStyle/>
          <a:p>
            <a:r>
              <a:rPr lang="en-IN" b="1" dirty="0"/>
              <a:t>DATASET  DETAILS</a:t>
            </a:r>
            <a:endParaRPr lang="en-IN" dirty="0"/>
          </a:p>
        </p:txBody>
      </p:sp>
      <p:sp>
        <p:nvSpPr>
          <p:cNvPr id="4" name="TextBox 3"/>
          <p:cNvSpPr txBox="1"/>
          <p:nvPr/>
        </p:nvSpPr>
        <p:spPr>
          <a:xfrm>
            <a:off x="-232311" y="1225689"/>
            <a:ext cx="6372129" cy="5632311"/>
          </a:xfrm>
          <a:prstGeom prst="rect">
            <a:avLst/>
          </a:prstGeom>
          <a:noFill/>
        </p:spPr>
        <p:txBody>
          <a:bodyPr wrap="none" rtlCol="0">
            <a:spAutoFit/>
          </a:bodyPr>
          <a:lstStyle/>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1. </a:t>
            </a:r>
            <a:r>
              <a:rPr lang="en-IN" sz="1800" b="1" dirty="0" err="1">
                <a:latin typeface="Calibri" panose="020F0502020204030204" pitchFamily="34" charset="0"/>
                <a:ea typeface="Calibri" panose="020F0502020204030204" pitchFamily="34" charset="0"/>
                <a:cs typeface="Calibri" panose="020F0502020204030204" pitchFamily="34" charset="0"/>
              </a:rPr>
              <a:t>order_details</a:t>
            </a: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err="1">
                <a:latin typeface="Calibri" panose="020F0502020204030204" pitchFamily="34" charset="0"/>
                <a:ea typeface="Calibri" panose="020F0502020204030204" pitchFamily="34" charset="0"/>
                <a:cs typeface="Calibri" panose="020F0502020204030204" pitchFamily="34" charset="0"/>
              </a:rPr>
              <a:t>order_details_id</a:t>
            </a:r>
            <a:r>
              <a:rPr lang="en-IN" sz="1800" b="1" dirty="0">
                <a:latin typeface="Calibri" panose="020F0502020204030204" pitchFamily="34" charset="0"/>
                <a:ea typeface="Calibri" panose="020F0502020204030204" pitchFamily="34" charset="0"/>
                <a:cs typeface="Calibri" panose="020F0502020204030204" pitchFamily="34" charset="0"/>
              </a:rPr>
              <a:t>: Unique identifier for the order detail.</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err="1">
                <a:latin typeface="Calibri" panose="020F0502020204030204" pitchFamily="34" charset="0"/>
                <a:ea typeface="Calibri" panose="020F0502020204030204" pitchFamily="34" charset="0"/>
                <a:cs typeface="Calibri" panose="020F0502020204030204" pitchFamily="34" charset="0"/>
              </a:rPr>
              <a:t>order_id</a:t>
            </a:r>
            <a:r>
              <a:rPr lang="en-IN" sz="1800" b="1" dirty="0">
                <a:latin typeface="Calibri" panose="020F0502020204030204" pitchFamily="34" charset="0"/>
                <a:ea typeface="Calibri" panose="020F0502020204030204" pitchFamily="34" charset="0"/>
                <a:cs typeface="Calibri" panose="020F0502020204030204" pitchFamily="34" charset="0"/>
              </a:rPr>
              <a:t>: Identifier linking to the orders table.</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err="1">
                <a:latin typeface="Calibri" panose="020F0502020204030204" pitchFamily="34" charset="0"/>
                <a:ea typeface="Calibri" panose="020F0502020204030204" pitchFamily="34" charset="0"/>
                <a:cs typeface="Calibri" panose="020F0502020204030204" pitchFamily="34" charset="0"/>
              </a:rPr>
              <a:t>pizza_id</a:t>
            </a:r>
            <a:r>
              <a:rPr lang="en-IN" sz="1800" b="1" dirty="0">
                <a:latin typeface="Calibri" panose="020F0502020204030204" pitchFamily="34" charset="0"/>
                <a:ea typeface="Calibri" panose="020F0502020204030204" pitchFamily="34" charset="0"/>
                <a:cs typeface="Calibri" panose="020F0502020204030204" pitchFamily="34" charset="0"/>
              </a:rPr>
              <a:t>: Identifier linking to the pizza table.</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quantity: Number of pizzas ordered.</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2. orders</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err="1">
                <a:latin typeface="Calibri" panose="020F0502020204030204" pitchFamily="34" charset="0"/>
                <a:ea typeface="Calibri" panose="020F0502020204030204" pitchFamily="34" charset="0"/>
                <a:cs typeface="Calibri" panose="020F0502020204030204" pitchFamily="34" charset="0"/>
              </a:rPr>
              <a:t>order_id</a:t>
            </a:r>
            <a:r>
              <a:rPr lang="en-IN" sz="1800" b="1" dirty="0">
                <a:latin typeface="Calibri" panose="020F0502020204030204" pitchFamily="34" charset="0"/>
                <a:ea typeface="Calibri" panose="020F0502020204030204" pitchFamily="34" charset="0"/>
                <a:cs typeface="Calibri" panose="020F0502020204030204" pitchFamily="34" charset="0"/>
              </a:rPr>
              <a:t>: Unique identifier for the order.</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date: Date the order was placed.</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time: Time the order was placed.</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3. </a:t>
            </a:r>
            <a:r>
              <a:rPr lang="en-IN" sz="1800" b="1" dirty="0" err="1">
                <a:latin typeface="Calibri" panose="020F0502020204030204" pitchFamily="34" charset="0"/>
                <a:ea typeface="Calibri" panose="020F0502020204030204" pitchFamily="34" charset="0"/>
                <a:cs typeface="Calibri" panose="020F0502020204030204" pitchFamily="34" charset="0"/>
              </a:rPr>
              <a:t>pizza_type</a:t>
            </a: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err="1">
                <a:latin typeface="Calibri" panose="020F0502020204030204" pitchFamily="34" charset="0"/>
                <a:ea typeface="Calibri" panose="020F0502020204030204" pitchFamily="34" charset="0"/>
                <a:cs typeface="Calibri" panose="020F0502020204030204" pitchFamily="34" charset="0"/>
              </a:rPr>
              <a:t>pizza_type_id</a:t>
            </a:r>
            <a:r>
              <a:rPr lang="en-IN" sz="1800" b="1" dirty="0">
                <a:latin typeface="Calibri" panose="020F0502020204030204" pitchFamily="34" charset="0"/>
                <a:ea typeface="Calibri" panose="020F0502020204030204" pitchFamily="34" charset="0"/>
                <a:cs typeface="Calibri" panose="020F0502020204030204" pitchFamily="34" charset="0"/>
              </a:rPr>
              <a:t>: Unique identifier for the pizza type.</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name: Name of the pizza.</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category: Category of the pizza (e.g., vegetarian, meat, etc.).</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ingredients: List of ingredients used in the pizza.</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4. pizza</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err="1">
                <a:latin typeface="Calibri" panose="020F0502020204030204" pitchFamily="34" charset="0"/>
                <a:ea typeface="Calibri" panose="020F0502020204030204" pitchFamily="34" charset="0"/>
                <a:cs typeface="Calibri" panose="020F0502020204030204" pitchFamily="34" charset="0"/>
              </a:rPr>
              <a:t>pizza_id</a:t>
            </a:r>
            <a:r>
              <a:rPr lang="en-IN" sz="1800" b="1" dirty="0">
                <a:latin typeface="Calibri" panose="020F0502020204030204" pitchFamily="34" charset="0"/>
                <a:ea typeface="Calibri" panose="020F0502020204030204" pitchFamily="34" charset="0"/>
                <a:cs typeface="Calibri" panose="020F0502020204030204" pitchFamily="34" charset="0"/>
              </a:rPr>
              <a:t>: Unique identifier for the pizza.</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err="1">
                <a:latin typeface="Calibri" panose="020F0502020204030204" pitchFamily="34" charset="0"/>
                <a:ea typeface="Calibri" panose="020F0502020204030204" pitchFamily="34" charset="0"/>
                <a:cs typeface="Calibri" panose="020F0502020204030204" pitchFamily="34" charset="0"/>
              </a:rPr>
              <a:t>pizza_type_id</a:t>
            </a:r>
            <a:r>
              <a:rPr lang="en-IN" sz="1800" b="1" dirty="0">
                <a:latin typeface="Calibri" panose="020F0502020204030204" pitchFamily="34" charset="0"/>
                <a:ea typeface="Calibri" panose="020F0502020204030204" pitchFamily="34" charset="0"/>
                <a:cs typeface="Calibri" panose="020F0502020204030204" pitchFamily="34" charset="0"/>
              </a:rPr>
              <a:t>: Identifier linking to the </a:t>
            </a:r>
            <a:r>
              <a:rPr lang="en-IN" sz="1800" b="1" dirty="0" err="1">
                <a:latin typeface="Calibri" panose="020F0502020204030204" pitchFamily="34" charset="0"/>
                <a:ea typeface="Calibri" panose="020F0502020204030204" pitchFamily="34" charset="0"/>
                <a:cs typeface="Calibri" panose="020F0502020204030204" pitchFamily="34" charset="0"/>
              </a:rPr>
              <a:t>pizza_type</a:t>
            </a:r>
            <a:r>
              <a:rPr lang="en-IN" sz="1800" b="1" dirty="0">
                <a:latin typeface="Calibri" panose="020F0502020204030204" pitchFamily="34" charset="0"/>
                <a:ea typeface="Calibri" panose="020F0502020204030204" pitchFamily="34" charset="0"/>
                <a:cs typeface="Calibri" panose="020F0502020204030204" pitchFamily="34" charset="0"/>
              </a:rPr>
              <a:t> table.</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size: Size of the pizza (e.g., small, medium, large).</a:t>
            </a:r>
          </a:p>
          <a:p>
            <a:pPr marL="285749" indent="-285749">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 price: Price of the pizza.</a:t>
            </a: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285749" indent="-285749">
              <a:buFont typeface="Arial" panose="020B0604020202020204" pitchFamily="34" charset="0"/>
              <a:buChar char="•"/>
            </a:pPr>
            <a:endParaRPr lang="en-IN" sz="1800" dirty="0"/>
          </a:p>
        </p:txBody>
      </p:sp>
      <p:pic>
        <p:nvPicPr>
          <p:cNvPr id="1030" name="Picture 6" descr="Analysis Options for Pizza | KPM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746117" y="412117"/>
            <a:ext cx="6795768" cy="6096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13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085" y="94262"/>
            <a:ext cx="8610601" cy="1293030"/>
          </a:xfrm>
        </p:spPr>
        <p:txBody>
          <a:bodyPr/>
          <a:lstStyle/>
          <a:p>
            <a:r>
              <a:rPr lang="en-IN" b="1" dirty="0"/>
              <a:t>Dataset Overview</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15" y="1266092"/>
            <a:ext cx="5380893" cy="24685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66092"/>
            <a:ext cx="5799992" cy="24685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315" y="3894217"/>
            <a:ext cx="5380893" cy="274572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894217"/>
            <a:ext cx="5799992" cy="2745726"/>
          </a:xfrm>
          <a:prstGeom prst="rect">
            <a:avLst/>
          </a:prstGeom>
        </p:spPr>
      </p:pic>
    </p:spTree>
    <p:extLst>
      <p:ext uri="{BB962C8B-B14F-4D97-AF65-F5344CB8AC3E}">
        <p14:creationId xmlns:p14="http://schemas.microsoft.com/office/powerpoint/2010/main" val="124109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162" y="644450"/>
            <a:ext cx="8661422" cy="1293030"/>
          </a:xfrm>
        </p:spPr>
        <p:txBody>
          <a:bodyPr>
            <a:normAutofit/>
          </a:bodyPr>
          <a:lstStyle/>
          <a:p>
            <a:r>
              <a:rPr lang="en-US" sz="3201" dirty="0" smtClean="0"/>
              <a:t>Q1</a:t>
            </a:r>
            <a:r>
              <a:rPr lang="en-US" sz="3201" dirty="0"/>
              <a:t>: The total number of order </a:t>
            </a:r>
            <a:r>
              <a:rPr lang="en-US" sz="3201" dirty="0" smtClean="0"/>
              <a:t>place.</a:t>
            </a:r>
            <a:endParaRPr lang="en-IN" sz="320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162" y="2385229"/>
            <a:ext cx="8863452" cy="3648809"/>
          </a:xfrm>
          <a:prstGeom prst="rect">
            <a:avLst/>
          </a:prstGeom>
        </p:spPr>
      </p:pic>
    </p:spTree>
    <p:extLst>
      <p:ext uri="{BB962C8B-B14F-4D97-AF65-F5344CB8AC3E}">
        <p14:creationId xmlns:p14="http://schemas.microsoft.com/office/powerpoint/2010/main" val="373782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7255" y="764372"/>
            <a:ext cx="9738947" cy="129303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 </a:t>
            </a:r>
            <a:r>
              <a:rPr lang="en-US" sz="3201" dirty="0">
                <a:latin typeface="Calibri" panose="020F0502020204030204" pitchFamily="34" charset="0"/>
                <a:ea typeface="Calibri" panose="020F0502020204030204" pitchFamily="34" charset="0"/>
                <a:cs typeface="Calibri" panose="020F0502020204030204" pitchFamily="34" charset="0"/>
              </a:rPr>
              <a:t>2</a:t>
            </a:r>
            <a:r>
              <a:rPr lang="en-US" sz="3201" dirty="0">
                <a:latin typeface="Calibri" panose="020F0502020204030204" pitchFamily="34" charset="0"/>
                <a:ea typeface="Calibri" panose="020F0502020204030204" pitchFamily="34" charset="0"/>
                <a:cs typeface="Calibri" panose="020F0502020204030204" pitchFamily="34" charset="0"/>
              </a:rPr>
              <a:t>. The total revenue generated from pizza sales </a:t>
            </a:r>
            <a:endParaRPr lang="en-IN" sz="320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864" y="2661559"/>
            <a:ext cx="9295980" cy="3500437"/>
          </a:xfrm>
          <a:prstGeom prst="rect">
            <a:avLst/>
          </a:prstGeom>
        </p:spPr>
      </p:pic>
    </p:spTree>
    <p:extLst>
      <p:ext uri="{BB962C8B-B14F-4D97-AF65-F5344CB8AC3E}">
        <p14:creationId xmlns:p14="http://schemas.microsoft.com/office/powerpoint/2010/main" val="1008085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062" y="764372"/>
            <a:ext cx="9519140" cy="1293030"/>
          </a:xfrm>
        </p:spPr>
        <p:txBody>
          <a:bodyPr>
            <a:normAutofit/>
          </a:bodyPr>
          <a:lstStyle/>
          <a:p>
            <a:r>
              <a:rPr lang="en-US" sz="3201" dirty="0">
                <a:latin typeface="Calibri" panose="020F0502020204030204" pitchFamily="34" charset="0"/>
                <a:ea typeface="Calibri" panose="020F0502020204030204" pitchFamily="34" charset="0"/>
                <a:cs typeface="Calibri" panose="020F0502020204030204" pitchFamily="34" charset="0"/>
              </a:rPr>
              <a:t>3. </a:t>
            </a:r>
            <a:r>
              <a:rPr lang="en-US" sz="3201" dirty="0">
                <a:latin typeface="Calibri" panose="020F0502020204030204" pitchFamily="34" charset="0"/>
                <a:ea typeface="Calibri" panose="020F0502020204030204" pitchFamily="34" charset="0"/>
                <a:cs typeface="Calibri" panose="020F0502020204030204" pitchFamily="34" charset="0"/>
              </a:rPr>
              <a:t>The highest priced pizza. </a:t>
            </a:r>
            <a:endParaRPr lang="en-IN" sz="320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516" y="2808514"/>
            <a:ext cx="10221686" cy="2804432"/>
          </a:xfrm>
          <a:prstGeom prst="rect">
            <a:avLst/>
          </a:prstGeom>
        </p:spPr>
      </p:pic>
    </p:spTree>
    <p:extLst>
      <p:ext uri="{BB962C8B-B14F-4D97-AF65-F5344CB8AC3E}">
        <p14:creationId xmlns:p14="http://schemas.microsoft.com/office/powerpoint/2010/main" val="98702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808" y="764372"/>
            <a:ext cx="10143392" cy="1293030"/>
          </a:xfrm>
        </p:spPr>
        <p:txBody>
          <a:bodyPr>
            <a:normAutofit/>
          </a:bodyPr>
          <a:lstStyle/>
          <a:p>
            <a:r>
              <a:rPr lang="en-US" sz="3201" dirty="0">
                <a:latin typeface="Calibri" panose="020F0502020204030204" pitchFamily="34" charset="0"/>
                <a:ea typeface="Calibri" panose="020F0502020204030204" pitchFamily="34" charset="0"/>
                <a:cs typeface="Calibri" panose="020F0502020204030204" pitchFamily="34" charset="0"/>
              </a:rPr>
              <a:t>4. </a:t>
            </a:r>
            <a:r>
              <a:rPr lang="en-US" sz="3201" dirty="0">
                <a:latin typeface="Calibri" panose="020F0502020204030204" pitchFamily="34" charset="0"/>
                <a:ea typeface="Calibri" panose="020F0502020204030204" pitchFamily="34" charset="0"/>
                <a:cs typeface="Calibri" panose="020F0502020204030204" pitchFamily="34" charset="0"/>
              </a:rPr>
              <a:t>? The most common pizza size ordered. </a:t>
            </a:r>
            <a:endParaRPr lang="en-IN" sz="320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369" y="3036276"/>
            <a:ext cx="9523327" cy="3379797"/>
          </a:xfrm>
          <a:prstGeom prst="rect">
            <a:avLst/>
          </a:prstGeom>
        </p:spPr>
      </p:pic>
    </p:spTree>
    <p:extLst>
      <p:ext uri="{BB962C8B-B14F-4D97-AF65-F5344CB8AC3E}">
        <p14:creationId xmlns:p14="http://schemas.microsoft.com/office/powerpoint/2010/main" val="357408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8845" y="764372"/>
            <a:ext cx="10187355" cy="1293030"/>
          </a:xfrm>
        </p:spPr>
        <p:txBody>
          <a:bodyPr>
            <a:normAutofit/>
          </a:bodyPr>
          <a:lstStyle/>
          <a:p>
            <a:r>
              <a:rPr lang="en-US" sz="3201" dirty="0">
                <a:latin typeface="Calibri" panose="020F0502020204030204" pitchFamily="34" charset="0"/>
                <a:ea typeface="Calibri" panose="020F0502020204030204" pitchFamily="34" charset="0"/>
                <a:cs typeface="Calibri" panose="020F0502020204030204" pitchFamily="34" charset="0"/>
              </a:rPr>
              <a:t>5. The top 5 most ordered pizza types along their quantities.? </a:t>
            </a:r>
            <a:endParaRPr lang="en-IN" sz="320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7095" y="2536718"/>
            <a:ext cx="8387445" cy="3911957"/>
          </a:xfrm>
          <a:prstGeom prst="rect">
            <a:avLst/>
          </a:prstGeom>
        </p:spPr>
      </p:pic>
      <p:sp>
        <p:nvSpPr>
          <p:cNvPr id="6" name="TextBox 5"/>
          <p:cNvSpPr txBox="1"/>
          <p:nvPr/>
        </p:nvSpPr>
        <p:spPr>
          <a:xfrm>
            <a:off x="237767" y="3734674"/>
            <a:ext cx="3009328" cy="175754"/>
          </a:xfrm>
          <a:prstGeom prst="rect">
            <a:avLst/>
          </a:prstGeom>
          <a:noFill/>
        </p:spPr>
        <p:txBody>
          <a:bodyPr wrap="square" rtlCol="0">
            <a:spAutoFit/>
          </a:bodyPr>
          <a:lstStyle/>
          <a:p>
            <a:r>
              <a:rPr lang="en-US" sz="542" b="1" u="sng" dirty="0"/>
              <a:t>Room type 1 </a:t>
            </a:r>
            <a:r>
              <a:rPr lang="en-US" sz="542" dirty="0"/>
              <a:t>is the most common booked room type.</a:t>
            </a:r>
          </a:p>
        </p:txBody>
      </p:sp>
    </p:spTree>
    <p:extLst>
      <p:ext uri="{BB962C8B-B14F-4D97-AF65-F5344CB8AC3E}">
        <p14:creationId xmlns:p14="http://schemas.microsoft.com/office/powerpoint/2010/main" val="1449833943"/>
      </p:ext>
    </p:extLst>
  </p:cSld>
  <p:clrMapOvr>
    <a:masterClrMapping/>
  </p:clrMapOvr>
</p:sld>
</file>

<file path=ppt/theme/theme1.xml><?xml version="1.0" encoding="utf-8"?>
<a:theme xmlns:a="http://schemas.openxmlformats.org/drawingml/2006/main" name="Vapor Trail">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Vapor Trail</Template>
  <TotalTime>90</TotalTime>
  <Words>348</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Vapor Trail</vt:lpstr>
      <vt:lpstr>pizza sales Analysis</vt:lpstr>
      <vt:lpstr>The goal of this SQL project is to analyze pizza sales data to gain insights into customer behavior, popular pizza types, sales trends, and overall performance. The analysis will be performed using four tables: order_details, orders, pizza_type, and pizza. </vt:lpstr>
      <vt:lpstr>DATASET  DETAILS</vt:lpstr>
      <vt:lpstr>Dataset Overview</vt:lpstr>
      <vt:lpstr>Q1: The total number of order place.</vt:lpstr>
      <vt:lpstr> 2. The total revenue generated from pizza sales </vt:lpstr>
      <vt:lpstr>3. The highest priced pizza. </vt:lpstr>
      <vt:lpstr>4. ? The most common pizza size ordered. </vt:lpstr>
      <vt:lpstr>5. The top 5 most ordered pizza types along their quantities.? </vt:lpstr>
      <vt:lpstr>6. The quantity of each pizza categories ordered. ? </vt:lpstr>
      <vt:lpstr>7. The distribution of orders by hours of the day.? </vt:lpstr>
      <vt:lpstr>8. The category-wise distribution of pizzas.? </vt:lpstr>
      <vt:lpstr>9. The average number of pizzas ordered per day? </vt:lpstr>
      <vt:lpstr>10. Top 3 most ordered pizza type base on revenue? </vt:lpstr>
      <vt:lpstr>11. The percentage contribution of each pizza type to revenue.</vt:lpstr>
      <vt:lpstr>12. The cumulative revenue generated over time.? </vt:lpstr>
      <vt:lpstr>13. The top 3 most ordered pizza type based on revenue for each pizza category.? </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 Analysis</dc:title>
  <dc:creator>Microsoft account</dc:creator>
  <cp:lastModifiedBy>Microsoft account</cp:lastModifiedBy>
  <cp:revision>8</cp:revision>
  <dcterms:created xsi:type="dcterms:W3CDTF">2024-06-25T08:57:15Z</dcterms:created>
  <dcterms:modified xsi:type="dcterms:W3CDTF">2024-07-28T14:23:58Z</dcterms:modified>
</cp:coreProperties>
</file>