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9" d="100"/>
          <a:sy n="109" d="100"/>
        </p:scale>
        <p:origin x="672" y="11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23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63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69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681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729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762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586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805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04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69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35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80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35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50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43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23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62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0457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539629"/>
            <a:ext cx="7453145" cy="2262781"/>
          </a:xfrm>
        </p:spPr>
        <p:txBody>
          <a:bodyPr>
            <a:noAutofit/>
          </a:bodyPr>
          <a:lstStyle/>
          <a:p>
            <a:r>
              <a:rPr lang="en-US" sz="7200" b="1" dirty="0" smtClean="0">
                <a:solidFill>
                  <a:schemeClr val="tx1"/>
                </a:solidFill>
              </a:rPr>
              <a:t>YouTube </a:t>
            </a:r>
            <a:br>
              <a:rPr lang="en-US" sz="7200" b="1" dirty="0" smtClean="0">
                <a:solidFill>
                  <a:schemeClr val="tx1"/>
                </a:solidFill>
              </a:rPr>
            </a:br>
            <a:r>
              <a:rPr lang="en-US" sz="7200" b="1" dirty="0" smtClean="0">
                <a:solidFill>
                  <a:schemeClr val="tx1"/>
                </a:solidFill>
              </a:rPr>
              <a:t>Songs Analysis</a:t>
            </a:r>
            <a:br>
              <a:rPr lang="en-US" sz="7200" b="1" dirty="0" smtClean="0">
                <a:solidFill>
                  <a:schemeClr val="tx1"/>
                </a:solidFill>
              </a:rPr>
            </a:br>
            <a:r>
              <a:rPr lang="en-US" sz="7200" b="1" dirty="0" smtClean="0">
                <a:solidFill>
                  <a:schemeClr val="tx1"/>
                </a:solidFill>
              </a:rPr>
              <a:t>with </a:t>
            </a:r>
            <a:r>
              <a:rPr lang="en-US" sz="7200" b="1" dirty="0" err="1" smtClean="0">
                <a:solidFill>
                  <a:schemeClr val="tx1"/>
                </a:solidFill>
              </a:rPr>
              <a:t>PowerBI</a:t>
            </a:r>
            <a:endParaRPr lang="en-IN" sz="7200" b="1" dirty="0">
              <a:solidFill>
                <a:schemeClr val="tx1"/>
              </a:solidFill>
            </a:endParaRPr>
          </a:p>
        </p:txBody>
      </p:sp>
      <p:sp>
        <p:nvSpPr>
          <p:cNvPr id="3" name="Subtitle 2"/>
          <p:cNvSpPr>
            <a:spLocks noGrp="1"/>
          </p:cNvSpPr>
          <p:nvPr>
            <p:ph type="subTitle" idx="1"/>
          </p:nvPr>
        </p:nvSpPr>
        <p:spPr>
          <a:xfrm>
            <a:off x="8288964" y="5836159"/>
            <a:ext cx="3506787" cy="612768"/>
          </a:xfrm>
          <a:solidFill>
            <a:schemeClr val="bg1"/>
          </a:solidFill>
        </p:spPr>
        <p:txBody>
          <a:bodyPr>
            <a:normAutofit/>
          </a:bodyPr>
          <a:lstStyle/>
          <a:p>
            <a:r>
              <a:rPr lang="en-US" sz="2400" b="1" dirty="0" smtClean="0">
                <a:solidFill>
                  <a:schemeClr val="accent1">
                    <a:lumMod val="50000"/>
                  </a:schemeClr>
                </a:solidFill>
              </a:rPr>
              <a:t>By Charu </a:t>
            </a:r>
            <a:r>
              <a:rPr lang="en-US" sz="2400" b="1" dirty="0" err="1" smtClean="0">
                <a:solidFill>
                  <a:schemeClr val="accent1">
                    <a:lumMod val="50000"/>
                  </a:schemeClr>
                </a:solidFill>
              </a:rPr>
              <a:t>Chandna</a:t>
            </a:r>
            <a:r>
              <a:rPr lang="en-US" sz="2400" b="1" dirty="0" smtClean="0">
                <a:solidFill>
                  <a:schemeClr val="accent1">
                    <a:lumMod val="50000"/>
                  </a:schemeClr>
                </a:solidFill>
              </a:rPr>
              <a:t> </a:t>
            </a:r>
            <a:endParaRPr lang="en-IN" sz="2400" b="1" dirty="0">
              <a:solidFill>
                <a:schemeClr val="accent1">
                  <a:lumMod val="50000"/>
                </a:schemeClr>
              </a:solidFill>
            </a:endParaRPr>
          </a:p>
        </p:txBody>
      </p:sp>
    </p:spTree>
    <p:extLst>
      <p:ext uri="{BB962C8B-B14F-4D97-AF65-F5344CB8AC3E}">
        <p14:creationId xmlns:p14="http://schemas.microsoft.com/office/powerpoint/2010/main" val="1660454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4" name="Rectangle 1"/>
          <p:cNvSpPr>
            <a:spLocks noGrp="1" noChangeArrowheads="1"/>
          </p:cNvSpPr>
          <p:nvPr>
            <p:ph idx="1"/>
          </p:nvPr>
        </p:nvSpPr>
        <p:spPr bwMode="auto">
          <a:xfrm>
            <a:off x="886557" y="2437892"/>
            <a:ext cx="104188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High Engagement Channels</a:t>
            </a:r>
            <a:r>
              <a:rPr kumimoji="0" lang="en-US" altLang="en-US" sz="1600" b="0" i="0" u="none" strike="noStrike" cap="none" normalizeH="0" baseline="0" dirty="0" smtClean="0">
                <a:ln>
                  <a:noFill/>
                </a:ln>
                <a:solidFill>
                  <a:schemeClr val="tx1"/>
                </a:solidFill>
                <a:effectLst/>
                <a:latin typeface="Arial" panose="020B0604020202020204" pitchFamily="34" charset="0"/>
              </a:rPr>
              <a:t>: Channels such as "Top Music Hits" and "Viral Songs" have the highest engagement, with significantly higher view counts and like counts compared to others. These channels consistently produce content that resonates with a large audience.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Popular Tags</a:t>
            </a:r>
            <a:r>
              <a:rPr kumimoji="0" lang="en-US" altLang="en-US" sz="1600" b="0" i="0" u="none" strike="noStrike" cap="none" normalizeH="0" baseline="0" dirty="0" smtClean="0">
                <a:ln>
                  <a:noFill/>
                </a:ln>
                <a:solidFill>
                  <a:schemeClr val="tx1"/>
                </a:solidFill>
                <a:effectLst/>
                <a:latin typeface="Arial" panose="020B0604020202020204" pitchFamily="34" charset="0"/>
              </a:rPr>
              <a:t>: Tags like "official music video," "lyrics," and "live performance" are strongly correlated with higher view counts. Videos with these tags are more likely to attract viewers, indicating a preference for official content and live performances.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Optimal Publishing Times</a:t>
            </a:r>
            <a:r>
              <a:rPr kumimoji="0" lang="en-US" altLang="en-US" sz="1600" b="0" i="0" u="none" strike="noStrike" cap="none" normalizeH="0" baseline="0" dirty="0" smtClean="0">
                <a:ln>
                  <a:noFill/>
                </a:ln>
                <a:solidFill>
                  <a:schemeClr val="tx1"/>
                </a:solidFill>
                <a:effectLst/>
                <a:latin typeface="Arial" panose="020B0604020202020204" pitchFamily="34" charset="0"/>
              </a:rPr>
              <a:t>: Videos published on weekends, particularly Saturdays, show a higher engagement rate. This suggests that releasing videos during the weekend can maximize viewer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Video Quality and Captions</a:t>
            </a:r>
            <a:r>
              <a:rPr kumimoji="0" lang="en-US" altLang="en-US" sz="1600" b="0" i="0" u="none" strike="noStrike" cap="none" normalizeH="0" baseline="0" dirty="0" smtClean="0">
                <a:ln>
                  <a:noFill/>
                </a:ln>
                <a:solidFill>
                  <a:schemeClr val="tx1"/>
                </a:solidFill>
                <a:effectLst/>
                <a:latin typeface="Arial" panose="020B0604020202020204" pitchFamily="34" charset="0"/>
              </a:rPr>
              <a:t>: High-definition (HD) videos and those with available captions tend to have better engagement. Viewers prefer higher-quality visuals and accessible content, which enhances their viewing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Engagement Metrics</a:t>
            </a:r>
            <a:r>
              <a:rPr kumimoji="0" lang="en-US" altLang="en-US" sz="1600" b="0" i="0" u="none" strike="noStrike" cap="none" normalizeH="0" baseline="0" dirty="0" smtClean="0">
                <a:ln>
                  <a:noFill/>
                </a:ln>
                <a:solidFill>
                  <a:schemeClr val="tx1"/>
                </a:solidFill>
                <a:effectLst/>
                <a:latin typeface="Arial" panose="020B0604020202020204" pitchFamily="34" charset="0"/>
              </a:rPr>
              <a:t>: The analysis shows that the average engagement ratio (likes and comments per view) is higher for videos that are under 5 minutes in duration. Shorter videos tend to maintain viewer interest more effectively.</a:t>
            </a:r>
          </a:p>
        </p:txBody>
      </p:sp>
    </p:spTree>
    <p:extLst>
      <p:ext uri="{BB962C8B-B14F-4D97-AF65-F5344CB8AC3E}">
        <p14:creationId xmlns:p14="http://schemas.microsoft.com/office/powerpoint/2010/main" val="224608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THANK YOU !</a:t>
            </a:r>
            <a:endParaRPr lang="en-IN" dirty="0"/>
          </a:p>
        </p:txBody>
      </p:sp>
      <p:pic>
        <p:nvPicPr>
          <p:cNvPr id="4" name="Picture 3"/>
          <p:cNvPicPr>
            <a:picLocks noChangeAspect="1"/>
          </p:cNvPicPr>
          <p:nvPr/>
        </p:nvPicPr>
        <p:blipFill>
          <a:blip r:embed="rId2"/>
          <a:stretch>
            <a:fillRect/>
          </a:stretch>
        </p:blipFill>
        <p:spPr>
          <a:xfrm>
            <a:off x="6965609" y="3858337"/>
            <a:ext cx="2542458" cy="919322"/>
          </a:xfrm>
          <a:prstGeom prst="rect">
            <a:avLst/>
          </a:prstGeom>
        </p:spPr>
      </p:pic>
    </p:spTree>
    <p:extLst>
      <p:ext uri="{BB962C8B-B14F-4D97-AF65-F5344CB8AC3E}">
        <p14:creationId xmlns:p14="http://schemas.microsoft.com/office/powerpoint/2010/main" val="11847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TABLE OF CONTENT :-</a:t>
            </a:r>
          </a:p>
        </p:txBody>
      </p:sp>
      <p:sp>
        <p:nvSpPr>
          <p:cNvPr id="3" name="Content Placeholder 2"/>
          <p:cNvSpPr>
            <a:spLocks noGrp="1"/>
          </p:cNvSpPr>
          <p:nvPr>
            <p:ph idx="1"/>
          </p:nvPr>
        </p:nvSpPr>
        <p:spPr>
          <a:xfrm>
            <a:off x="1973179" y="2285999"/>
            <a:ext cx="9162465" cy="3842085"/>
          </a:xfrm>
        </p:spPr>
        <p:txBody>
          <a:bodyPr>
            <a:normAutofit fontScale="85000" lnSpcReduction="20000"/>
          </a:bodyPr>
          <a:lstStyle/>
          <a:p>
            <a:endParaRPr lang="en-IN" sz="2600" dirty="0"/>
          </a:p>
          <a:p>
            <a:r>
              <a:rPr lang="en-IN" sz="2600" b="1" dirty="0"/>
              <a:t>Objectives</a:t>
            </a:r>
            <a:endParaRPr lang="en-IN" sz="2600" dirty="0"/>
          </a:p>
          <a:p>
            <a:r>
              <a:rPr lang="en-IN" sz="2600" dirty="0" smtClean="0"/>
              <a:t>D</a:t>
            </a:r>
            <a:r>
              <a:rPr lang="en-IN" sz="2600" b="1" dirty="0" smtClean="0"/>
              <a:t>ata </a:t>
            </a:r>
            <a:r>
              <a:rPr lang="en-IN" sz="2600" b="1" dirty="0"/>
              <a:t>Overview</a:t>
            </a:r>
            <a:endParaRPr lang="en-IN" sz="2600" dirty="0"/>
          </a:p>
          <a:p>
            <a:r>
              <a:rPr lang="en-IN" sz="2600" b="1" dirty="0" smtClean="0"/>
              <a:t>Data </a:t>
            </a:r>
            <a:r>
              <a:rPr lang="en-IN" sz="2600" b="1" dirty="0"/>
              <a:t>Preparation</a:t>
            </a:r>
            <a:endParaRPr lang="en-IN" sz="2600" dirty="0"/>
          </a:p>
          <a:p>
            <a:r>
              <a:rPr lang="en-IN" sz="2600" b="1" dirty="0" smtClean="0"/>
              <a:t>Data </a:t>
            </a:r>
            <a:r>
              <a:rPr lang="en-IN" sz="2600" b="1" dirty="0"/>
              <a:t>Analysis (EDA</a:t>
            </a:r>
            <a:r>
              <a:rPr lang="en-IN" sz="2600" b="1" dirty="0" smtClean="0"/>
              <a:t>)</a:t>
            </a:r>
            <a:endParaRPr lang="en-IN" sz="2600" dirty="0"/>
          </a:p>
          <a:p>
            <a:r>
              <a:rPr lang="en-IN" sz="2600" b="1" dirty="0"/>
              <a:t>Content &amp; Channel Analysis</a:t>
            </a:r>
            <a:endParaRPr lang="en-IN" sz="2600" dirty="0"/>
          </a:p>
          <a:p>
            <a:r>
              <a:rPr lang="en-IN" sz="2600" b="1" dirty="0"/>
              <a:t>Temporal </a:t>
            </a:r>
            <a:r>
              <a:rPr lang="en-IN" sz="2600" b="1" dirty="0" smtClean="0"/>
              <a:t>Trends</a:t>
            </a:r>
            <a:endParaRPr lang="en-IN" sz="2600" dirty="0"/>
          </a:p>
          <a:p>
            <a:r>
              <a:rPr lang="en-IN" sz="2600" b="1" dirty="0"/>
              <a:t>Example Dashboards</a:t>
            </a:r>
            <a:endParaRPr lang="en-IN" sz="2600" dirty="0"/>
          </a:p>
          <a:p>
            <a:r>
              <a:rPr lang="en-IN" sz="2600" b="1" dirty="0"/>
              <a:t>Conclusion</a:t>
            </a:r>
            <a:endParaRPr lang="en-IN" sz="2600" dirty="0"/>
          </a:p>
          <a:p>
            <a:endParaRPr lang="en-IN" sz="2400" dirty="0"/>
          </a:p>
        </p:txBody>
      </p:sp>
    </p:spTree>
    <p:extLst>
      <p:ext uri="{BB962C8B-B14F-4D97-AF65-F5344CB8AC3E}">
        <p14:creationId xmlns:p14="http://schemas.microsoft.com/office/powerpoint/2010/main" val="2006846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14584"/>
          </a:xfrm>
        </p:spPr>
        <p:txBody>
          <a:bodyPr/>
          <a:lstStyle/>
          <a:p>
            <a:r>
              <a:rPr lang="en-IN" b="1" dirty="0"/>
              <a:t>OBJECTIVES:- </a:t>
            </a:r>
            <a:endParaRPr lang="en-IN" dirty="0"/>
          </a:p>
        </p:txBody>
      </p:sp>
      <p:sp>
        <p:nvSpPr>
          <p:cNvPr id="3" name="Content Placeholder 2"/>
          <p:cNvSpPr>
            <a:spLocks noGrp="1"/>
          </p:cNvSpPr>
          <p:nvPr>
            <p:ph idx="1"/>
          </p:nvPr>
        </p:nvSpPr>
        <p:spPr>
          <a:xfrm>
            <a:off x="1295402" y="2646947"/>
            <a:ext cx="9601196" cy="3325173"/>
          </a:xfrm>
        </p:spPr>
        <p:txBody>
          <a:bodyPr>
            <a:normAutofit/>
          </a:bodyPr>
          <a:lstStyle/>
          <a:p>
            <a:r>
              <a:rPr lang="en-US" b="1" dirty="0"/>
              <a:t>Data Cleaning and Preparation </a:t>
            </a:r>
            <a:endParaRPr lang="en-US" b="1" dirty="0" smtClean="0"/>
          </a:p>
          <a:p>
            <a:r>
              <a:rPr lang="en-US" dirty="0" smtClean="0"/>
              <a:t> </a:t>
            </a:r>
            <a:r>
              <a:rPr lang="en-US" b="1" dirty="0" smtClean="0"/>
              <a:t>Exploratory Data Analysis (EDA)</a:t>
            </a:r>
          </a:p>
          <a:p>
            <a:r>
              <a:rPr lang="en-US" dirty="0" smtClean="0"/>
              <a:t> </a:t>
            </a:r>
            <a:r>
              <a:rPr lang="en-US" b="1" dirty="0" smtClean="0"/>
              <a:t>Content and Channel Analysis </a:t>
            </a:r>
          </a:p>
          <a:p>
            <a:r>
              <a:rPr lang="en-US" smtClean="0"/>
              <a:t> </a:t>
            </a:r>
            <a:r>
              <a:rPr lang="en-US" b="1" dirty="0"/>
              <a:t>Temporal </a:t>
            </a:r>
            <a:r>
              <a:rPr lang="en-US" b="1" dirty="0" smtClean="0"/>
              <a:t>Trends</a:t>
            </a:r>
            <a:endParaRPr lang="en-IN" dirty="0"/>
          </a:p>
        </p:txBody>
      </p:sp>
    </p:spTree>
    <p:extLst>
      <p:ext uri="{BB962C8B-B14F-4D97-AF65-F5344CB8AC3E}">
        <p14:creationId xmlns:p14="http://schemas.microsoft.com/office/powerpoint/2010/main" val="157519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OVERVIEW : </a:t>
            </a:r>
            <a:endParaRPr lang="en-IN" dirty="0"/>
          </a:p>
        </p:txBody>
      </p:sp>
      <p:sp>
        <p:nvSpPr>
          <p:cNvPr id="3" name="Content Placeholder 2"/>
          <p:cNvSpPr>
            <a:spLocks noGrp="1"/>
          </p:cNvSpPr>
          <p:nvPr>
            <p:ph sz="half" idx="1"/>
          </p:nvPr>
        </p:nvSpPr>
        <p:spPr/>
        <p:txBody>
          <a:bodyPr>
            <a:normAutofit fontScale="55000" lnSpcReduction="20000"/>
          </a:bodyPr>
          <a:lstStyle/>
          <a:p>
            <a:r>
              <a:rPr lang="en-US" b="1" dirty="0"/>
              <a:t>1. </a:t>
            </a:r>
            <a:r>
              <a:rPr lang="en-US" b="1" dirty="0" err="1"/>
              <a:t>video_id</a:t>
            </a:r>
            <a:r>
              <a:rPr lang="en-US" b="1" dirty="0"/>
              <a:t>: Unique identifier for each YouTube video.</a:t>
            </a:r>
          </a:p>
          <a:p>
            <a:r>
              <a:rPr lang="en-US" b="1" dirty="0"/>
              <a:t>2. </a:t>
            </a:r>
            <a:r>
              <a:rPr lang="en-US" b="1" dirty="0" err="1"/>
              <a:t>channelTitle</a:t>
            </a:r>
            <a:r>
              <a:rPr lang="en-US" b="1" dirty="0"/>
              <a:t>: Title of the YouTube channel publishing</a:t>
            </a:r>
          </a:p>
          <a:p>
            <a:r>
              <a:rPr lang="en-IN" b="1" dirty="0"/>
              <a:t>the song.</a:t>
            </a:r>
          </a:p>
          <a:p>
            <a:r>
              <a:rPr lang="en-US" b="1" dirty="0"/>
              <a:t>3. title: Title of the YouTube song video.</a:t>
            </a:r>
          </a:p>
          <a:p>
            <a:r>
              <a:rPr lang="en-US" b="1" dirty="0"/>
              <a:t>4. description: Description provided for the YouTube song</a:t>
            </a:r>
          </a:p>
          <a:p>
            <a:r>
              <a:rPr lang="en-IN" b="1" dirty="0"/>
              <a:t>video.</a:t>
            </a:r>
          </a:p>
          <a:p>
            <a:r>
              <a:rPr lang="en-US" b="1" dirty="0"/>
              <a:t>5. tags: Tags associated with the YouTube song video.</a:t>
            </a:r>
          </a:p>
          <a:p>
            <a:r>
              <a:rPr lang="en-US" b="1" dirty="0"/>
              <a:t>6. </a:t>
            </a:r>
            <a:r>
              <a:rPr lang="en-US" b="1" dirty="0" err="1"/>
              <a:t>publishedAt</a:t>
            </a:r>
            <a:r>
              <a:rPr lang="en-US" b="1" dirty="0"/>
              <a:t>: Date and time when the YouTube song</a:t>
            </a:r>
          </a:p>
          <a:p>
            <a:r>
              <a:rPr lang="en-IN" b="1" dirty="0"/>
              <a:t>video was published.</a:t>
            </a:r>
          </a:p>
          <a:p>
            <a:r>
              <a:rPr lang="en-US" b="1" dirty="0"/>
              <a:t>7. </a:t>
            </a:r>
            <a:r>
              <a:rPr lang="en-US" b="1" dirty="0" err="1"/>
              <a:t>viewCount</a:t>
            </a:r>
            <a:r>
              <a:rPr lang="en-US" b="1" dirty="0"/>
              <a:t>: Number of views received by the YouTube</a:t>
            </a:r>
          </a:p>
          <a:p>
            <a:r>
              <a:rPr lang="en-IN" b="1" dirty="0"/>
              <a:t>song video.</a:t>
            </a:r>
            <a:endParaRPr lang="en-IN" dirty="0"/>
          </a:p>
        </p:txBody>
      </p:sp>
      <p:sp>
        <p:nvSpPr>
          <p:cNvPr id="4" name="Content Placeholder 3"/>
          <p:cNvSpPr>
            <a:spLocks noGrp="1"/>
          </p:cNvSpPr>
          <p:nvPr>
            <p:ph sz="half" idx="2"/>
          </p:nvPr>
        </p:nvSpPr>
        <p:spPr>
          <a:xfrm>
            <a:off x="6742003" y="2684123"/>
            <a:ext cx="4311008" cy="3186325"/>
          </a:xfrm>
        </p:spPr>
        <p:txBody>
          <a:bodyPr>
            <a:normAutofit fontScale="55000" lnSpcReduction="20000"/>
          </a:bodyPr>
          <a:lstStyle/>
          <a:p>
            <a:pPr marL="0" indent="0">
              <a:buNone/>
            </a:pPr>
            <a:r>
              <a:rPr lang="en-US" dirty="0"/>
              <a:t>8. </a:t>
            </a:r>
            <a:r>
              <a:rPr lang="en-US" dirty="0" err="1"/>
              <a:t>likeCount</a:t>
            </a:r>
            <a:r>
              <a:rPr lang="en-US" dirty="0"/>
              <a:t>: Number of likes received by the YouTube</a:t>
            </a:r>
          </a:p>
          <a:p>
            <a:pPr marL="0" indent="0">
              <a:buNone/>
            </a:pPr>
            <a:r>
              <a:rPr lang="en-US" dirty="0"/>
              <a:t>song video.</a:t>
            </a:r>
          </a:p>
          <a:p>
            <a:pPr marL="0" indent="0">
              <a:buNone/>
            </a:pPr>
            <a:r>
              <a:rPr lang="en-US" dirty="0"/>
              <a:t>9. </a:t>
            </a:r>
            <a:r>
              <a:rPr lang="en-US" dirty="0" err="1"/>
              <a:t>favoriteCount</a:t>
            </a:r>
            <a:r>
              <a:rPr lang="en-US" dirty="0"/>
              <a:t>: Number of times the YouTube song</a:t>
            </a:r>
          </a:p>
          <a:p>
            <a:pPr marL="0" indent="0">
              <a:buNone/>
            </a:pPr>
            <a:r>
              <a:rPr lang="en-US" dirty="0"/>
              <a:t>video has been marked as a favorite.</a:t>
            </a:r>
          </a:p>
          <a:p>
            <a:pPr marL="0" indent="0">
              <a:buNone/>
            </a:pPr>
            <a:r>
              <a:rPr lang="en-US" dirty="0"/>
              <a:t>10. </a:t>
            </a:r>
            <a:r>
              <a:rPr lang="en-US" dirty="0" err="1"/>
              <a:t>commentCount</a:t>
            </a:r>
            <a:r>
              <a:rPr lang="en-US" dirty="0"/>
              <a:t>: Number of comments posted on the</a:t>
            </a:r>
          </a:p>
          <a:p>
            <a:pPr marL="0" indent="0">
              <a:buNone/>
            </a:pPr>
            <a:r>
              <a:rPr lang="en-US" dirty="0"/>
              <a:t>YouTube song video.</a:t>
            </a:r>
          </a:p>
          <a:p>
            <a:pPr marL="0" indent="0">
              <a:buNone/>
            </a:pPr>
            <a:r>
              <a:rPr lang="en-US" dirty="0"/>
              <a:t>11. duration: Duration of the YouTube song video.</a:t>
            </a:r>
          </a:p>
          <a:p>
            <a:pPr marL="0" indent="0">
              <a:buNone/>
            </a:pPr>
            <a:r>
              <a:rPr lang="en-US" dirty="0"/>
              <a:t>12. definition: Video definition or quality (e.g., HD, SD).</a:t>
            </a:r>
          </a:p>
          <a:p>
            <a:pPr marL="0" indent="0">
              <a:buNone/>
            </a:pPr>
            <a:r>
              <a:rPr lang="en-US" dirty="0"/>
              <a:t>13. caption: Availability of captions for the YouTube song</a:t>
            </a:r>
          </a:p>
          <a:p>
            <a:pPr marL="0" indent="0">
              <a:buNone/>
            </a:pPr>
            <a:r>
              <a:rPr lang="en-US" dirty="0"/>
              <a:t>video</a:t>
            </a:r>
            <a:endParaRPr lang="en-IN" dirty="0"/>
          </a:p>
        </p:txBody>
      </p:sp>
    </p:spTree>
    <p:extLst>
      <p:ext uri="{BB962C8B-B14F-4D97-AF65-F5344CB8AC3E}">
        <p14:creationId xmlns:p14="http://schemas.microsoft.com/office/powerpoint/2010/main" val="3841549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PREPARATION :- </a:t>
            </a:r>
            <a:endParaRPr lang="en-IN" dirty="0"/>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ea typeface="Calibri" panose="020F0502020204030204" pitchFamily="34" charset="0"/>
                <a:cs typeface="Calibri" panose="020F0502020204030204" pitchFamily="34" charset="0"/>
              </a:rPr>
              <a:t> created column - time </a:t>
            </a:r>
          </a:p>
          <a:p>
            <a:r>
              <a:rPr lang="en-IN" dirty="0" smtClean="0">
                <a:latin typeface="Calibri" panose="020F0502020204030204" pitchFamily="34" charset="0"/>
                <a:ea typeface="Calibri" panose="020F0502020204030204" pitchFamily="34" charset="0"/>
                <a:cs typeface="Calibri" panose="020F0502020204030204" pitchFamily="34" charset="0"/>
              </a:rPr>
              <a:t> measure - total view counts </a:t>
            </a:r>
            <a:endParaRPr lang="en-US" dirty="0" smtClean="0">
              <a:latin typeface="Calibri" panose="020F0502020204030204" pitchFamily="34" charset="0"/>
              <a:ea typeface="Calibri" panose="020F0502020204030204" pitchFamily="34" charset="0"/>
              <a:cs typeface="Calibri" panose="020F0502020204030204" pitchFamily="34" charset="0"/>
            </a:endParaRPr>
          </a:p>
          <a:p>
            <a:r>
              <a:rPr lang="en-IN" dirty="0" smtClean="0">
                <a:latin typeface="Calibri" panose="020F0502020204030204" pitchFamily="34" charset="0"/>
                <a:ea typeface="Calibri" panose="020F0502020204030204" pitchFamily="34" charset="0"/>
                <a:cs typeface="Calibri" panose="020F0502020204030204" pitchFamily="34" charset="0"/>
              </a:rPr>
              <a:t>measure - total videos</a:t>
            </a:r>
            <a:r>
              <a:rPr lang="en-US" dirty="0" smtClean="0">
                <a:latin typeface="Calibri" panose="020F0502020204030204" pitchFamily="34" charset="0"/>
                <a:ea typeface="Calibri" panose="020F0502020204030204" pitchFamily="34" charset="0"/>
                <a:cs typeface="Calibri" panose="020F0502020204030204" pitchFamily="34" charset="0"/>
              </a:rPr>
              <a:t> </a:t>
            </a:r>
          </a:p>
          <a:p>
            <a:r>
              <a:rPr lang="en-IN" dirty="0" smtClean="0">
                <a:latin typeface="Calibri" panose="020F0502020204030204" pitchFamily="34" charset="0"/>
                <a:ea typeface="Calibri" panose="020F0502020204030204" pitchFamily="34" charset="0"/>
                <a:cs typeface="Calibri" panose="020F0502020204030204" pitchFamily="34" charset="0"/>
              </a:rPr>
              <a:t>measure - total comment counts</a:t>
            </a:r>
          </a:p>
          <a:p>
            <a:r>
              <a:rPr lang="en-IN" dirty="0" smtClean="0">
                <a:latin typeface="Calibri" panose="020F0502020204030204" pitchFamily="34" charset="0"/>
                <a:ea typeface="Calibri" panose="020F0502020204030204" pitchFamily="34" charset="0"/>
                <a:cs typeface="Calibri" panose="020F0502020204030204" pitchFamily="34" charset="0"/>
              </a:rPr>
              <a:t>measure - total like counts</a:t>
            </a:r>
          </a:p>
          <a:p>
            <a:r>
              <a:rPr lang="en-IN" dirty="0" smtClean="0">
                <a:latin typeface="Calibri" panose="020F0502020204030204" pitchFamily="34" charset="0"/>
                <a:ea typeface="Calibri" panose="020F0502020204030204" pitchFamily="34" charset="0"/>
                <a:cs typeface="Calibri" panose="020F0502020204030204" pitchFamily="34" charset="0"/>
              </a:rPr>
              <a:t>engagement ration </a:t>
            </a:r>
          </a:p>
          <a:p>
            <a:endParaRPr lang="en-IN" dirty="0"/>
          </a:p>
          <a:p>
            <a:endParaRPr lang="en-IN" dirty="0"/>
          </a:p>
        </p:txBody>
      </p:sp>
    </p:spTree>
    <p:extLst>
      <p:ext uri="{BB962C8B-B14F-4D97-AF65-F5344CB8AC3E}">
        <p14:creationId xmlns:p14="http://schemas.microsoft.com/office/powerpoint/2010/main" val="3164126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69" y="501162"/>
            <a:ext cx="11254153" cy="5908430"/>
          </a:xfrm>
          <a:prstGeom prst="rect">
            <a:avLst/>
          </a:prstGeom>
        </p:spPr>
      </p:pic>
    </p:spTree>
    <p:extLst>
      <p:ext uri="{BB962C8B-B14F-4D97-AF65-F5344CB8AC3E}">
        <p14:creationId xmlns:p14="http://schemas.microsoft.com/office/powerpoint/2010/main" val="161932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79" y="481263"/>
            <a:ext cx="11293642" cy="5839326"/>
          </a:xfrm>
          <a:prstGeom prst="rect">
            <a:avLst/>
          </a:prstGeom>
        </p:spPr>
      </p:pic>
    </p:spTree>
    <p:extLst>
      <p:ext uri="{BB962C8B-B14F-4D97-AF65-F5344CB8AC3E}">
        <p14:creationId xmlns:p14="http://schemas.microsoft.com/office/powerpoint/2010/main" val="1500947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817" y="1820008"/>
            <a:ext cx="9541851" cy="20676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816" y="4114800"/>
            <a:ext cx="9541851" cy="2127737"/>
          </a:xfrm>
          <a:prstGeom prst="rect">
            <a:avLst/>
          </a:prstGeom>
        </p:spPr>
      </p:pic>
      <p:sp>
        <p:nvSpPr>
          <p:cNvPr id="4" name="TextBox 3"/>
          <p:cNvSpPr txBox="1"/>
          <p:nvPr/>
        </p:nvSpPr>
        <p:spPr>
          <a:xfrm>
            <a:off x="1351816" y="884987"/>
            <a:ext cx="3737113" cy="707886"/>
          </a:xfrm>
          <a:prstGeom prst="rect">
            <a:avLst/>
          </a:prstGeom>
          <a:noFill/>
        </p:spPr>
        <p:txBody>
          <a:bodyPr wrap="none" rtlCol="0">
            <a:spAutoFit/>
          </a:bodyPr>
          <a:lstStyle/>
          <a:p>
            <a:r>
              <a:rPr lang="en-US" sz="4000" dirty="0" smtClean="0"/>
              <a:t>Temporal Trends </a:t>
            </a:r>
            <a:endParaRPr lang="en-IN" sz="4000" dirty="0"/>
          </a:p>
        </p:txBody>
      </p:sp>
    </p:spTree>
    <p:extLst>
      <p:ext uri="{BB962C8B-B14F-4D97-AF65-F5344CB8AC3E}">
        <p14:creationId xmlns:p14="http://schemas.microsoft.com/office/powerpoint/2010/main" val="1897070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06" y="465222"/>
            <a:ext cx="11197390" cy="5919536"/>
          </a:xfrm>
          <a:prstGeom prst="rect">
            <a:avLst/>
          </a:prstGeom>
        </p:spPr>
      </p:pic>
    </p:spTree>
    <p:extLst>
      <p:ext uri="{BB962C8B-B14F-4D97-AF65-F5344CB8AC3E}">
        <p14:creationId xmlns:p14="http://schemas.microsoft.com/office/powerpoint/2010/main" val="14084778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66</TotalTime>
  <Words>459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YouTube  Songs Analysis with PowerBI</vt:lpstr>
      <vt:lpstr>TABLE OF CONTENT :-</vt:lpstr>
      <vt:lpstr>OBJECTIVES:- </vt:lpstr>
      <vt:lpstr>DATA OVERVIEW : </vt:lpstr>
      <vt:lpstr>DATA PREPARATION :- </vt:lpstr>
      <vt:lpstr>PowerPoint Presentation</vt:lpstr>
      <vt:lpstr>PowerPoint Presentation</vt:lpstr>
      <vt:lpstr>PowerPoint Presentation</vt:lpstr>
      <vt:lpstr>PowerPoint Presentation</vt:lpstr>
      <vt:lpstr>CONCLUSION :-</vt:lpstr>
      <vt:lpstr>THANK YOU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Songs Analysis with PowerBI</dc:title>
  <dc:creator>Microsoft account</dc:creator>
  <cp:lastModifiedBy>Microsoft account</cp:lastModifiedBy>
  <cp:revision>8</cp:revision>
  <dcterms:created xsi:type="dcterms:W3CDTF">2024-07-03T13:02:47Z</dcterms:created>
  <dcterms:modified xsi:type="dcterms:W3CDTF">2024-07-04T11:41:55Z</dcterms:modified>
</cp:coreProperties>
</file>