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277" r:id="rId9"/>
    <p:sldId id="394" r:id="rId10"/>
    <p:sldId id="278" r:id="rId11"/>
    <p:sldId id="395" r:id="rId12"/>
    <p:sldId id="279" r:id="rId13"/>
    <p:sldId id="396" r:id="rId14"/>
    <p:sldId id="268" r:id="rId15"/>
    <p:sldId id="397" r:id="rId16"/>
    <p:sldId id="321" r:id="rId17"/>
    <p:sldId id="393"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725" autoAdjust="0"/>
  </p:normalViewPr>
  <p:slideViewPr>
    <p:cSldViewPr snapToGrid="0">
      <p:cViewPr varScale="1">
        <p:scale>
          <a:sx n="90" d="100"/>
          <a:sy n="90" d="100"/>
        </p:scale>
        <p:origin x="576" y="7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572543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3588152" y="740781"/>
            <a:ext cx="8603848" cy="1875097"/>
          </a:xfrm>
        </p:spPr>
        <p:txBody>
          <a:bodyPr anchor="b" anchorCtr="0">
            <a:normAutofit fontScale="90000"/>
          </a:bodyPr>
          <a:lstStyle/>
          <a:p>
            <a:r>
              <a:rPr lang="en-GB" dirty="0"/>
              <a:t>Exploring GDP Per Capita Growth Patterns: A Comprehensive Analysis</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46083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9363919" y="5069711"/>
            <a:ext cx="2201018" cy="706056"/>
          </a:xfrm>
        </p:spPr>
        <p:txBody>
          <a:bodyPr>
            <a:normAutofit/>
          </a:bodyPr>
          <a:lstStyle/>
          <a:p>
            <a:r>
              <a:rPr lang="en-GB" dirty="0"/>
              <a:t>By Charu Kesarwani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2" y="409576"/>
            <a:ext cx="9071603" cy="903502"/>
          </a:xfrm>
        </p:spPr>
        <p:txBody>
          <a:bodyPr>
            <a:noAutofit/>
          </a:bodyPr>
          <a:lstStyle/>
          <a:p>
            <a:r>
              <a:rPr lang="en-GB" sz="4800" dirty="0"/>
              <a:t>Trends and Forecast(Region wise)</a:t>
            </a:r>
            <a:endParaRPr lang="en-US" sz="4800"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1605516"/>
            <a:ext cx="5371472" cy="4540103"/>
          </a:xfrm>
        </p:spPr>
        <p:txBody>
          <a:bodyPr/>
          <a:lstStyle/>
          <a:p>
            <a:pPr marL="0" indent="0"/>
            <a:r>
              <a:rPr lang="en-GB" sz="1800" dirty="0">
                <a:latin typeface="Söhne"/>
              </a:rPr>
              <a:t>The upward trend in GDP per capita growth in South Asia, contrasting with the downward trajectory in other regions, can be attributed to specific factors:</a:t>
            </a:r>
          </a:p>
          <a:p>
            <a:pPr marL="285750" indent="-285750">
              <a:buFont typeface="Wingdings" panose="05000000000000000000" pitchFamily="2" charset="2"/>
              <a:buChar char="§"/>
            </a:pPr>
            <a:r>
              <a:rPr lang="en-GB" sz="1800" dirty="0">
                <a:latin typeface="Söhne"/>
              </a:rPr>
              <a:t>Economic reforms and policy measures implemented in South Asian countries.</a:t>
            </a:r>
          </a:p>
          <a:p>
            <a:pPr marL="285750" indent="-285750">
              <a:buFont typeface="Wingdings" panose="05000000000000000000" pitchFamily="2" charset="2"/>
              <a:buChar char="§"/>
            </a:pPr>
            <a:r>
              <a:rPr lang="en-GB" sz="1800" dirty="0">
                <a:latin typeface="Söhne"/>
              </a:rPr>
              <a:t>Harnessing the demographic dividend through investments in education and healthcare.</a:t>
            </a:r>
          </a:p>
          <a:p>
            <a:pPr marL="285750" indent="-285750">
              <a:buFont typeface="Wingdings" panose="05000000000000000000" pitchFamily="2" charset="2"/>
              <a:buChar char="§"/>
            </a:pPr>
            <a:r>
              <a:rPr lang="en-GB" sz="1800" dirty="0">
                <a:latin typeface="Söhne"/>
              </a:rPr>
              <a:t>Emphasis on technological advancements and innovation.</a:t>
            </a:r>
          </a:p>
          <a:p>
            <a:pPr marL="285750" indent="-285750">
              <a:buFont typeface="Wingdings" panose="05000000000000000000" pitchFamily="2" charset="2"/>
              <a:buChar char="§"/>
            </a:pPr>
            <a:r>
              <a:rPr lang="en-GB" sz="1800" dirty="0">
                <a:latin typeface="Söhne"/>
              </a:rPr>
              <a:t>Regional integration and trade agreements fostering increased trade volumes.</a:t>
            </a:r>
          </a:p>
          <a:p>
            <a:pPr marL="285750" indent="-285750">
              <a:buFont typeface="Wingdings" panose="05000000000000000000" pitchFamily="2" charset="2"/>
              <a:buChar char="§"/>
            </a:pPr>
            <a:r>
              <a:rPr lang="en-GB" sz="1800" dirty="0">
                <a:latin typeface="Söhne"/>
              </a:rPr>
              <a:t>Investments in social and human capital development, enhancing workforce productivity and efficiency.</a:t>
            </a:r>
            <a:endParaRPr lang="en-US" sz="1800" dirty="0">
              <a:latin typeface="Söhne"/>
            </a:endParaRP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6" name="Picture 5">
            <a:extLst>
              <a:ext uri="{FF2B5EF4-FFF2-40B4-BE49-F238E27FC236}">
                <a16:creationId xmlns:a16="http://schemas.microsoft.com/office/drawing/2014/main" id="{D2C75F62-137C-F935-DEC6-64132A613458}"/>
              </a:ext>
            </a:extLst>
          </p:cNvPr>
          <p:cNvPicPr>
            <a:picLocks noChangeAspect="1"/>
          </p:cNvPicPr>
          <p:nvPr/>
        </p:nvPicPr>
        <p:blipFill>
          <a:blip r:embed="rId2"/>
          <a:stretch>
            <a:fillRect/>
          </a:stretch>
        </p:blipFill>
        <p:spPr>
          <a:xfrm>
            <a:off x="6145212" y="1706844"/>
            <a:ext cx="5495925" cy="2981325"/>
          </a:xfrm>
          <a:prstGeom prst="rect">
            <a:avLst/>
          </a:prstGeom>
        </p:spPr>
      </p:pic>
    </p:spTree>
    <p:extLst>
      <p:ext uri="{BB962C8B-B14F-4D97-AF65-F5344CB8AC3E}">
        <p14:creationId xmlns:p14="http://schemas.microsoft.com/office/powerpoint/2010/main" val="401933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Income Group(1961-2022)</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35" name="TextBox 34">
            <a:extLst>
              <a:ext uri="{FF2B5EF4-FFF2-40B4-BE49-F238E27FC236}">
                <a16:creationId xmlns:a16="http://schemas.microsoft.com/office/drawing/2014/main" id="{2364547B-26F3-34B9-2F01-8264A6CCF46C}"/>
              </a:ext>
            </a:extLst>
          </p:cNvPr>
          <p:cNvSpPr txBox="1"/>
          <p:nvPr/>
        </p:nvSpPr>
        <p:spPr>
          <a:xfrm>
            <a:off x="457201" y="1723782"/>
            <a:ext cx="5989898" cy="2862322"/>
          </a:xfrm>
          <a:prstGeom prst="rect">
            <a:avLst/>
          </a:prstGeom>
          <a:noFill/>
        </p:spPr>
        <p:txBody>
          <a:bodyPr wrap="square" rtlCol="0">
            <a:spAutoFit/>
          </a:bodyPr>
          <a:lstStyle/>
          <a:p>
            <a:pPr marL="285750" indent="-285750">
              <a:buFont typeface="Wingdings" panose="05000000000000000000" pitchFamily="2" charset="2"/>
              <a:buChar char="§"/>
            </a:pPr>
            <a:r>
              <a:rPr lang="en-GB" dirty="0">
                <a:solidFill>
                  <a:schemeClr val="tx1">
                    <a:alpha val="60000"/>
                  </a:schemeClr>
                </a:solidFill>
              </a:rPr>
              <a:t>Over 62 years, the Upper Middle Income group saw the highest GDP per capita growth (2.56%), owing to robust economic policies, increased investments in infrastructure, and a conducive business environment.(Natural Resource Management, Globalization and Trade)</a:t>
            </a:r>
          </a:p>
          <a:p>
            <a:endParaRPr lang="en-GB" dirty="0">
              <a:solidFill>
                <a:schemeClr val="tx1">
                  <a:alpha val="60000"/>
                </a:schemeClr>
              </a:solidFill>
            </a:endParaRPr>
          </a:p>
          <a:p>
            <a:pPr marL="285750" indent="-285750">
              <a:buFont typeface="Wingdings" panose="05000000000000000000" pitchFamily="2" charset="2"/>
              <a:buChar char="§"/>
            </a:pPr>
            <a:r>
              <a:rPr lang="en-GB" dirty="0">
                <a:solidFill>
                  <a:schemeClr val="tx1">
                    <a:alpha val="60000"/>
                  </a:schemeClr>
                </a:solidFill>
              </a:rPr>
              <a:t>Low income group GDP per capita growth (0.62%) in low-income groups can be attributed to a complex interplay of factors, including limited industrialization, high population growth, colonial legacies.</a:t>
            </a:r>
          </a:p>
        </p:txBody>
      </p:sp>
      <p:pic>
        <p:nvPicPr>
          <p:cNvPr id="3" name="Picture 2">
            <a:extLst>
              <a:ext uri="{FF2B5EF4-FFF2-40B4-BE49-F238E27FC236}">
                <a16:creationId xmlns:a16="http://schemas.microsoft.com/office/drawing/2014/main" id="{383EC82E-6FCE-0880-B835-BD37EDA714CA}"/>
              </a:ext>
            </a:extLst>
          </p:cNvPr>
          <p:cNvPicPr>
            <a:picLocks noChangeAspect="1"/>
          </p:cNvPicPr>
          <p:nvPr/>
        </p:nvPicPr>
        <p:blipFill>
          <a:blip r:embed="rId3"/>
          <a:stretch>
            <a:fillRect/>
          </a:stretch>
        </p:blipFill>
        <p:spPr>
          <a:xfrm>
            <a:off x="7234178" y="1801681"/>
            <a:ext cx="4406959" cy="3005517"/>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Income Group</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35" name="TextBox 34">
            <a:extLst>
              <a:ext uri="{FF2B5EF4-FFF2-40B4-BE49-F238E27FC236}">
                <a16:creationId xmlns:a16="http://schemas.microsoft.com/office/drawing/2014/main" id="{2364547B-26F3-34B9-2F01-8264A6CCF46C}"/>
              </a:ext>
            </a:extLst>
          </p:cNvPr>
          <p:cNvSpPr txBox="1"/>
          <p:nvPr/>
        </p:nvSpPr>
        <p:spPr>
          <a:xfrm>
            <a:off x="548640" y="1858129"/>
            <a:ext cx="5989898" cy="2862322"/>
          </a:xfrm>
          <a:prstGeom prst="rect">
            <a:avLst/>
          </a:prstGeom>
          <a:noFill/>
        </p:spPr>
        <p:txBody>
          <a:bodyPr wrap="square" rtlCol="0">
            <a:spAutoFit/>
          </a:bodyPr>
          <a:lstStyle/>
          <a:p>
            <a:pPr marL="285750" indent="-285750">
              <a:buFont typeface="Wingdings" panose="05000000000000000000" pitchFamily="2" charset="2"/>
              <a:buChar char="§"/>
            </a:pPr>
            <a:r>
              <a:rPr lang="en-GB" dirty="0">
                <a:solidFill>
                  <a:schemeClr val="tx1">
                    <a:alpha val="60000"/>
                  </a:schemeClr>
                </a:solidFill>
              </a:rPr>
              <a:t>In 2022, the High-Income group recorded the highest growth (4.31%), reflecting continued economic stability and effective policy implementation.(Economic Stability, Innovation and Technology)</a:t>
            </a:r>
          </a:p>
          <a:p>
            <a:pPr marL="285750" indent="-285750">
              <a:buFont typeface="Wingdings" panose="05000000000000000000" pitchFamily="2" charset="2"/>
              <a:buChar char="§"/>
            </a:pPr>
            <a:endParaRPr lang="en-GB" dirty="0">
              <a:solidFill>
                <a:schemeClr val="tx1">
                  <a:alpha val="60000"/>
                </a:schemeClr>
              </a:solidFill>
            </a:endParaRPr>
          </a:p>
          <a:p>
            <a:pPr marL="285750" indent="-285750">
              <a:buFont typeface="Wingdings" panose="05000000000000000000" pitchFamily="2" charset="2"/>
              <a:buChar char="§"/>
            </a:pPr>
            <a:r>
              <a:rPr lang="en-GB" dirty="0">
                <a:solidFill>
                  <a:schemeClr val="tx1">
                    <a:alpha val="60000"/>
                  </a:schemeClr>
                </a:solidFill>
              </a:rPr>
              <a:t>Conversely(2022), the Lower Middle-Income group reported the lowest growth (1.56%), emphasizing persistent challenges in resource accessibility and limited institutional capacity.</a:t>
            </a:r>
          </a:p>
          <a:p>
            <a:endParaRPr lang="en-GB" dirty="0">
              <a:solidFill>
                <a:schemeClr val="tx1">
                  <a:alpha val="60000"/>
                </a:schemeClr>
              </a:solidFill>
            </a:endParaRPr>
          </a:p>
        </p:txBody>
      </p:sp>
      <p:pic>
        <p:nvPicPr>
          <p:cNvPr id="8" name="Picture 7">
            <a:extLst>
              <a:ext uri="{FF2B5EF4-FFF2-40B4-BE49-F238E27FC236}">
                <a16:creationId xmlns:a16="http://schemas.microsoft.com/office/drawing/2014/main" id="{E3889D2A-174D-DCD8-F677-7BA413A9DCEC}"/>
              </a:ext>
            </a:extLst>
          </p:cNvPr>
          <p:cNvPicPr>
            <a:picLocks noChangeAspect="1"/>
          </p:cNvPicPr>
          <p:nvPr/>
        </p:nvPicPr>
        <p:blipFill>
          <a:blip r:embed="rId3"/>
          <a:stretch>
            <a:fillRect/>
          </a:stretch>
        </p:blipFill>
        <p:spPr>
          <a:xfrm>
            <a:off x="7239782" y="1858129"/>
            <a:ext cx="4406959" cy="3055069"/>
          </a:xfrm>
          <a:prstGeom prst="rect">
            <a:avLst/>
          </a:prstGeom>
        </p:spPr>
      </p:pic>
    </p:spTree>
    <p:extLst>
      <p:ext uri="{BB962C8B-B14F-4D97-AF65-F5344CB8AC3E}">
        <p14:creationId xmlns:p14="http://schemas.microsoft.com/office/powerpoint/2010/main" val="281466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06314" y="2392412"/>
            <a:ext cx="3085473" cy="2051999"/>
          </a:xfrm>
        </p:spPr>
        <p:txBody>
          <a:bodyPr/>
          <a:lstStyle/>
          <a:p>
            <a:r>
              <a:rPr lang="en-GB" dirty="0"/>
              <a:t>Conclusion</a:t>
            </a:r>
            <a:endParaRPr lang="en-US"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
            <a:ext cx="12192000" cy="2243470"/>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391787" y="2392412"/>
            <a:ext cx="8686800" cy="4268688"/>
          </a:xfrm>
        </p:spPr>
        <p:txBody>
          <a:bodyPr>
            <a:noAutofit/>
          </a:bodyPr>
          <a:lstStyle/>
          <a:p>
            <a:pPr marL="285750" indent="-285750">
              <a:buFont typeface="Wingdings" panose="05000000000000000000" pitchFamily="2" charset="2"/>
              <a:buChar char="§"/>
            </a:pPr>
            <a:r>
              <a:rPr lang="en-GB" sz="1800" dirty="0"/>
              <a:t>Disparities in GDP growth: Stemming from successful industrialization in East Asia Pacific and challenges in Sub-Saharan Africa, including political instability and infrastructure deficits.</a:t>
            </a:r>
          </a:p>
          <a:p>
            <a:pPr marL="285750" indent="-285750">
              <a:buFont typeface="Wingdings" panose="05000000000000000000" pitchFamily="2" charset="2"/>
              <a:buChar char="§"/>
            </a:pPr>
            <a:r>
              <a:rPr lang="en-GB" sz="1800" dirty="0"/>
              <a:t>Contributions in 2022: Reflecting effective policies in Latin America and temporary challenges in East Asia, impacting GDP growth rates.</a:t>
            </a:r>
          </a:p>
          <a:p>
            <a:pPr marL="285750" indent="-285750">
              <a:buFont typeface="Wingdings" panose="05000000000000000000" pitchFamily="2" charset="2"/>
              <a:buChar char="§"/>
            </a:pPr>
            <a:r>
              <a:rPr lang="en-GB" sz="1800" dirty="0"/>
              <a:t>Trends and global recessions: Highlighting the complexities of economic development, with implications for future policy-making and planning.</a:t>
            </a:r>
          </a:p>
          <a:p>
            <a:pPr marL="285750" indent="-285750">
              <a:buFont typeface="Wingdings" panose="05000000000000000000" pitchFamily="2" charset="2"/>
              <a:buChar char="§"/>
            </a:pPr>
            <a:r>
              <a:rPr lang="en-GB" sz="1800" dirty="0"/>
              <a:t>South Asia's growth trajectory: Driven by demographic dividends and progressive policies,  signalling the region's potential for sustained economic development.</a:t>
            </a:r>
          </a:p>
          <a:p>
            <a:pPr marL="285750" indent="-285750">
              <a:buFont typeface="Wingdings" panose="05000000000000000000" pitchFamily="2" charset="2"/>
              <a:buChar char="§"/>
            </a:pPr>
            <a:r>
              <a:rPr lang="en-GB" sz="1800" dirty="0"/>
              <a:t>Disparities among income groups: Underlining the critical role of robust policies and infrastructure investments in fostering sustained growth across different income segments.</a:t>
            </a:r>
            <a:endParaRPr lang="en-US" sz="18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5DBC-F03D-FC00-5E59-086A4BC33D7E}"/>
              </a:ext>
            </a:extLst>
          </p:cNvPr>
          <p:cNvSpPr>
            <a:spLocks noGrp="1"/>
          </p:cNvSpPr>
          <p:nvPr>
            <p:ph type="title"/>
          </p:nvPr>
        </p:nvSpPr>
        <p:spPr/>
        <p:txBody>
          <a:bodyPr/>
          <a:lstStyle/>
          <a:p>
            <a:r>
              <a:rPr lang="en-GB" dirty="0"/>
              <a:t>Suggestion</a:t>
            </a:r>
            <a:endParaRPr lang="en-US" dirty="0"/>
          </a:p>
        </p:txBody>
      </p:sp>
      <p:sp>
        <p:nvSpPr>
          <p:cNvPr id="3" name="Content Placeholder 2">
            <a:extLst>
              <a:ext uri="{FF2B5EF4-FFF2-40B4-BE49-F238E27FC236}">
                <a16:creationId xmlns:a16="http://schemas.microsoft.com/office/drawing/2014/main" id="{610A1678-6992-592A-DD83-80E942062BA8}"/>
              </a:ext>
            </a:extLst>
          </p:cNvPr>
          <p:cNvSpPr>
            <a:spLocks noGrp="1"/>
          </p:cNvSpPr>
          <p:nvPr>
            <p:ph idx="1"/>
          </p:nvPr>
        </p:nvSpPr>
        <p:spPr>
          <a:xfrm>
            <a:off x="550863" y="1562986"/>
            <a:ext cx="11090274" cy="4529838"/>
          </a:xfrm>
        </p:spPr>
        <p:txBody>
          <a:bodyPr/>
          <a:lstStyle/>
          <a:p>
            <a:pPr>
              <a:buFont typeface="Wingdings" panose="05000000000000000000" pitchFamily="2" charset="2"/>
              <a:buChar char="§"/>
            </a:pPr>
            <a:r>
              <a:rPr lang="en-GB" sz="1800" dirty="0"/>
              <a:t>Implement targeted initiatives for bolstering economic growth in regions with lower GDP per capita growth rates.</a:t>
            </a:r>
          </a:p>
          <a:p>
            <a:pPr>
              <a:buFont typeface="Wingdings" panose="05000000000000000000" pitchFamily="2" charset="2"/>
              <a:buChar char="§"/>
            </a:pPr>
            <a:r>
              <a:rPr lang="en-GB" sz="1800" dirty="0"/>
              <a:t>Foster collaborations between nations to promote knowledge-sharing and capacity-building for sustainable economic development.</a:t>
            </a:r>
          </a:p>
          <a:p>
            <a:pPr>
              <a:buFont typeface="Wingdings" panose="05000000000000000000" pitchFamily="2" charset="2"/>
              <a:buChar char="§"/>
            </a:pPr>
            <a:r>
              <a:rPr lang="en-GB" sz="1800" dirty="0"/>
              <a:t>Encourage investments in education, healthcare, and infrastructure to stimulate long-term economic growth and human capital development.</a:t>
            </a:r>
          </a:p>
          <a:p>
            <a:pPr>
              <a:buFont typeface="Wingdings" panose="05000000000000000000" pitchFamily="2" charset="2"/>
              <a:buChar char="§"/>
            </a:pPr>
            <a:r>
              <a:rPr lang="en-GB" sz="1800" dirty="0"/>
              <a:t>Prioritize research and development efforts to drive innovation and technology adoption, fostering productivity and competitiveness in global markets.</a:t>
            </a:r>
          </a:p>
          <a:p>
            <a:pPr>
              <a:buFont typeface="Wingdings" panose="05000000000000000000" pitchFamily="2" charset="2"/>
              <a:buChar char="§"/>
            </a:pPr>
            <a:r>
              <a:rPr lang="en-GB" sz="1800" dirty="0"/>
              <a:t>Advocate for inclusive policy frameworks that prioritize marginalized communities, aiming to reduce economic disparities and promote equitable growth.</a:t>
            </a:r>
          </a:p>
          <a:p>
            <a:pPr>
              <a:buFont typeface="Wingdings" panose="05000000000000000000" pitchFamily="2" charset="2"/>
              <a:buChar char="§"/>
            </a:pPr>
            <a:r>
              <a:rPr lang="en-GB" sz="1800" dirty="0"/>
              <a:t>Promote data-driven decision-making as a cornerstone of effective economic policy formulation, ensuring informed strategies that address evolving global economic challenges.</a:t>
            </a:r>
          </a:p>
          <a:p>
            <a:endParaRPr lang="en-US" dirty="0"/>
          </a:p>
        </p:txBody>
      </p:sp>
      <p:sp>
        <p:nvSpPr>
          <p:cNvPr id="6" name="Slide Number Placeholder 5">
            <a:extLst>
              <a:ext uri="{FF2B5EF4-FFF2-40B4-BE49-F238E27FC236}">
                <a16:creationId xmlns:a16="http://schemas.microsoft.com/office/drawing/2014/main" id="{CCBE6F53-2AEF-C9F4-534F-B1F71EF3C637}"/>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211693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1254753"/>
          </a:xfrm>
        </p:spPr>
        <p:txBody>
          <a:bodyPr/>
          <a:lstStyle/>
          <a:p>
            <a:r>
              <a:rPr lang="en-US" dirty="0"/>
              <a:t>Charu Kesarwani</a:t>
            </a:r>
          </a:p>
          <a:p>
            <a:r>
              <a:rPr lang="en-US" dirty="0"/>
              <a:t>thecharukesharwani@gmail.com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842375"/>
            <a:ext cx="3565525" cy="4250452"/>
          </a:xfrm>
        </p:spPr>
        <p:txBody>
          <a:bodyPr/>
          <a:lstStyle/>
          <a:p>
            <a:pPr marL="342900" indent="-342900">
              <a:buFont typeface="Wingdings" panose="05000000000000000000" pitchFamily="2" charset="2"/>
              <a:buChar char="§"/>
            </a:pPr>
            <a:r>
              <a:rPr lang="en-US" dirty="0"/>
              <a:t>Introduction</a:t>
            </a:r>
          </a:p>
          <a:p>
            <a:pPr marL="342900" indent="-342900">
              <a:buFont typeface="Wingdings" panose="05000000000000000000" pitchFamily="2" charset="2"/>
              <a:buChar char="§"/>
            </a:pPr>
            <a:r>
              <a:rPr lang="en-US" dirty="0"/>
              <a:t>Overview</a:t>
            </a:r>
          </a:p>
          <a:p>
            <a:pPr marL="342900" indent="-342900">
              <a:buFont typeface="Wingdings" panose="05000000000000000000" pitchFamily="2" charset="2"/>
              <a:buChar char="§"/>
            </a:pPr>
            <a:r>
              <a:rPr lang="en-US" dirty="0"/>
              <a:t>Regional Analysis</a:t>
            </a:r>
          </a:p>
          <a:p>
            <a:pPr marL="342900" indent="-342900">
              <a:buFont typeface="Wingdings" panose="05000000000000000000" pitchFamily="2" charset="2"/>
              <a:buChar char="§"/>
            </a:pPr>
            <a:r>
              <a:rPr lang="en-US" dirty="0"/>
              <a:t>Country Wise Analysis</a:t>
            </a:r>
          </a:p>
          <a:p>
            <a:pPr marL="342900" indent="-342900">
              <a:buFont typeface="Wingdings" panose="05000000000000000000" pitchFamily="2" charset="2"/>
              <a:buChar char="§"/>
            </a:pPr>
            <a:r>
              <a:rPr lang="en-US" dirty="0"/>
              <a:t>Trends and Forecast</a:t>
            </a:r>
          </a:p>
          <a:p>
            <a:pPr marL="342900" indent="-342900">
              <a:buFont typeface="Wingdings" panose="05000000000000000000" pitchFamily="2" charset="2"/>
              <a:buChar char="§"/>
            </a:pPr>
            <a:r>
              <a:rPr lang="en-US" dirty="0"/>
              <a:t>Income Group </a:t>
            </a:r>
          </a:p>
          <a:p>
            <a:pPr marL="342900" indent="-342900">
              <a:buFont typeface="Wingdings" panose="05000000000000000000" pitchFamily="2" charset="2"/>
              <a:buChar char="§"/>
            </a:pPr>
            <a:r>
              <a:rPr lang="en-US" dirty="0"/>
              <a:t>Conclusion</a:t>
            </a:r>
          </a:p>
          <a:p>
            <a:pPr marL="342900" indent="-342900">
              <a:buFont typeface="Wingdings" panose="05000000000000000000" pitchFamily="2" charset="2"/>
              <a:buChar char="§"/>
            </a:pPr>
            <a:r>
              <a:rPr lang="en-US" dirty="0"/>
              <a:t>Suggestion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338084"/>
            <a:ext cx="4500562" cy="1260811"/>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412511"/>
            <a:ext cx="6221412" cy="1967023"/>
          </a:xfrm>
          <a:noFill/>
        </p:spPr>
        <p:txBody>
          <a:bodyPr>
            <a:normAutofit/>
          </a:bodyPr>
          <a:lstStyle/>
          <a:p>
            <a:pPr>
              <a:buFont typeface="Wingdings" panose="05000000000000000000" pitchFamily="2" charset="2"/>
              <a:buChar char="§"/>
            </a:pPr>
            <a:r>
              <a:rPr lang="en-GB" sz="1800" dirty="0"/>
              <a:t>In-depth assessment of GDP per capita growth (annual %) across various countries.</a:t>
            </a:r>
          </a:p>
          <a:p>
            <a:pPr>
              <a:buFont typeface="Wingdings" panose="05000000000000000000" pitchFamily="2" charset="2"/>
              <a:buChar char="§"/>
            </a:pPr>
            <a:r>
              <a:rPr lang="en-GB" sz="1800" dirty="0"/>
              <a:t>Insightful overview of economic performance, regional trends, and income group disparities.</a:t>
            </a:r>
            <a:endParaRPr lang="en-US" sz="1800"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279525"/>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Overview</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378075"/>
            <a:ext cx="5275779" cy="3714750"/>
          </a:xfrm>
        </p:spPr>
        <p:txBody>
          <a:bodyPr vert="horz" wrap="square" lIns="0" tIns="0" rIns="0" bIns="0" rtlCol="0">
            <a:normAutofit/>
          </a:bodyPr>
          <a:lstStyle/>
          <a:p>
            <a:pPr marL="342900" indent="-342900" algn="l">
              <a:buFont typeface="Wingdings" panose="05000000000000000000" pitchFamily="2" charset="2"/>
              <a:buChar char="§"/>
            </a:pPr>
            <a:r>
              <a:rPr lang="en-GB" sz="1800" dirty="0"/>
              <a:t>Evaluation of GDP per capita growth (annual %) data from the World Bank database.</a:t>
            </a:r>
          </a:p>
          <a:p>
            <a:pPr marL="342900" indent="-342900" algn="l">
              <a:buFont typeface="Wingdings" panose="05000000000000000000" pitchFamily="2" charset="2"/>
              <a:buChar char="§"/>
            </a:pPr>
            <a:r>
              <a:rPr lang="en-GB" sz="1800" dirty="0"/>
              <a:t>Comprehensive analysis of visualizations, including regional bar charts, line charts, and tree maps.</a:t>
            </a:r>
          </a:p>
          <a:p>
            <a:pPr marL="342900" indent="-342900" algn="l">
              <a:buFont typeface="Wingdings" panose="05000000000000000000" pitchFamily="2" charset="2"/>
              <a:buChar char="§"/>
            </a:pPr>
            <a:r>
              <a:rPr lang="en-GB" sz="1800" dirty="0"/>
              <a:t>Detailed examination of top and bottom 10 countries based on their GDP per capita growth rates.</a:t>
            </a:r>
          </a:p>
          <a:p>
            <a:pPr marL="342900" indent="-342900" algn="l">
              <a:buFont typeface="Wingdings" panose="05000000000000000000" pitchFamily="2" charset="2"/>
              <a:buChar char="§"/>
            </a:pPr>
            <a:r>
              <a:rPr lang="en-GB" sz="1800" dirty="0"/>
              <a:t>Detailed Analysis of economic trends over 62 year.</a:t>
            </a:r>
          </a:p>
          <a:p>
            <a:pPr marL="0" indent="0">
              <a:lnSpc>
                <a:spcPct val="100000"/>
              </a:lnSpc>
              <a:buNone/>
            </a:pPr>
            <a:endParaRPr lang="en-US" sz="1800"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Regional Analysis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4" name="TextBox 13">
            <a:extLst>
              <a:ext uri="{FF2B5EF4-FFF2-40B4-BE49-F238E27FC236}">
                <a16:creationId xmlns:a16="http://schemas.microsoft.com/office/drawing/2014/main" id="{0F6A2E04-0F42-2463-2D56-CDE5D28C19F8}"/>
              </a:ext>
            </a:extLst>
          </p:cNvPr>
          <p:cNvSpPr txBox="1"/>
          <p:nvPr/>
        </p:nvSpPr>
        <p:spPr>
          <a:xfrm>
            <a:off x="549538" y="1505843"/>
            <a:ext cx="5315955" cy="5078313"/>
          </a:xfrm>
          <a:prstGeom prst="rect">
            <a:avLst/>
          </a:prstGeom>
          <a:noFill/>
        </p:spPr>
        <p:txBody>
          <a:bodyPr wrap="square" rtlCol="0">
            <a:spAutoFit/>
          </a:bodyPr>
          <a:lstStyle/>
          <a:p>
            <a:r>
              <a:rPr lang="en-GB" dirty="0">
                <a:solidFill>
                  <a:schemeClr val="tx1">
                    <a:alpha val="60000"/>
                  </a:schemeClr>
                </a:solidFill>
              </a:rPr>
              <a:t>Factors Influencing GDP per Capita Growth Disparities Over 62 Years:</a:t>
            </a:r>
          </a:p>
          <a:p>
            <a:endParaRPr lang="en-GB" dirty="0">
              <a:solidFill>
                <a:schemeClr val="tx1">
                  <a:alpha val="60000"/>
                </a:schemeClr>
              </a:solidFill>
            </a:endParaRPr>
          </a:p>
          <a:p>
            <a:pPr marL="285750" indent="-285750">
              <a:buFont typeface="Wingdings" panose="05000000000000000000" pitchFamily="2" charset="2"/>
              <a:buChar char="§"/>
            </a:pPr>
            <a:r>
              <a:rPr lang="en-GB">
                <a:solidFill>
                  <a:schemeClr val="tx1">
                    <a:alpha val="60000"/>
                  </a:schemeClr>
                </a:solidFill>
              </a:rPr>
              <a:t>South </a:t>
            </a:r>
            <a:r>
              <a:rPr lang="en-GB" dirty="0">
                <a:solidFill>
                  <a:schemeClr val="tx1">
                    <a:alpha val="60000"/>
                  </a:schemeClr>
                </a:solidFill>
              </a:rPr>
              <a:t>Asia Pacific's GDP per capita growth of 2.85% is influenced by:</a:t>
            </a:r>
          </a:p>
          <a:p>
            <a:r>
              <a:rPr lang="en-GB" dirty="0">
                <a:solidFill>
                  <a:schemeClr val="tx1">
                    <a:alpha val="60000"/>
                  </a:schemeClr>
                </a:solidFill>
              </a:rPr>
              <a:t>1. Successful export-oriented industrialization</a:t>
            </a:r>
          </a:p>
          <a:p>
            <a:r>
              <a:rPr lang="en-GB" dirty="0">
                <a:solidFill>
                  <a:schemeClr val="tx1">
                    <a:alpha val="60000"/>
                  </a:schemeClr>
                </a:solidFill>
              </a:rPr>
              <a:t>2. Effective government policies promoting economic development</a:t>
            </a:r>
          </a:p>
          <a:p>
            <a:r>
              <a:rPr lang="en-GB" dirty="0">
                <a:solidFill>
                  <a:schemeClr val="tx1">
                    <a:alpha val="60000"/>
                  </a:schemeClr>
                </a:solidFill>
              </a:rPr>
              <a:t>3. Investments in infrastructure, technology, and human capital development</a:t>
            </a:r>
          </a:p>
          <a:p>
            <a:endParaRPr lang="en-GB" dirty="0">
              <a:solidFill>
                <a:schemeClr val="tx1">
                  <a:alpha val="60000"/>
                </a:schemeClr>
              </a:solidFill>
            </a:endParaRPr>
          </a:p>
          <a:p>
            <a:pPr marL="285750" indent="-285750">
              <a:buFont typeface="Wingdings" panose="05000000000000000000" pitchFamily="2" charset="2"/>
              <a:buChar char="§"/>
            </a:pPr>
            <a:r>
              <a:rPr lang="en-GB" dirty="0">
                <a:solidFill>
                  <a:schemeClr val="tx1">
                    <a:alpha val="60000"/>
                  </a:schemeClr>
                </a:solidFill>
              </a:rPr>
              <a:t>Sub-Saharan Africa's GDP per capita growth of 1.23% reflects:</a:t>
            </a:r>
          </a:p>
          <a:p>
            <a:r>
              <a:rPr lang="en-GB" dirty="0">
                <a:solidFill>
                  <a:schemeClr val="tx1">
                    <a:alpha val="60000"/>
                  </a:schemeClr>
                </a:solidFill>
              </a:rPr>
              <a:t>1. Political instability and weak governance</a:t>
            </a:r>
          </a:p>
          <a:p>
            <a:r>
              <a:rPr lang="en-GB" dirty="0">
                <a:solidFill>
                  <a:schemeClr val="tx1">
                    <a:alpha val="60000"/>
                  </a:schemeClr>
                </a:solidFill>
              </a:rPr>
              <a:t>2. Inadequate infrastructure and limited access to education and healthcare</a:t>
            </a:r>
          </a:p>
          <a:p>
            <a:r>
              <a:rPr lang="en-GB" dirty="0">
                <a:solidFill>
                  <a:schemeClr val="tx1">
                    <a:alpha val="60000"/>
                  </a:schemeClr>
                </a:solidFill>
              </a:rPr>
              <a:t>3. Persistent issues related to poverty, conflict, and underdeveloped institutions</a:t>
            </a:r>
          </a:p>
        </p:txBody>
      </p:sp>
      <p:pic>
        <p:nvPicPr>
          <p:cNvPr id="5" name="Picture 4">
            <a:extLst>
              <a:ext uri="{FF2B5EF4-FFF2-40B4-BE49-F238E27FC236}">
                <a16:creationId xmlns:a16="http://schemas.microsoft.com/office/drawing/2014/main" id="{6B512F84-5C14-3154-BED6-7BB1966BCA2E}"/>
              </a:ext>
            </a:extLst>
          </p:cNvPr>
          <p:cNvPicPr>
            <a:picLocks noChangeAspect="1"/>
          </p:cNvPicPr>
          <p:nvPr/>
        </p:nvPicPr>
        <p:blipFill>
          <a:blip r:embed="rId2"/>
          <a:stretch>
            <a:fillRect/>
          </a:stretch>
        </p:blipFill>
        <p:spPr>
          <a:xfrm>
            <a:off x="6326509" y="1582788"/>
            <a:ext cx="5314628" cy="3616534"/>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Regional Analysis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14" name="TextBox 13">
            <a:extLst>
              <a:ext uri="{FF2B5EF4-FFF2-40B4-BE49-F238E27FC236}">
                <a16:creationId xmlns:a16="http://schemas.microsoft.com/office/drawing/2014/main" id="{0F6A2E04-0F42-2463-2D56-CDE5D28C19F8}"/>
              </a:ext>
            </a:extLst>
          </p:cNvPr>
          <p:cNvSpPr txBox="1"/>
          <p:nvPr/>
        </p:nvSpPr>
        <p:spPr>
          <a:xfrm>
            <a:off x="645367" y="1697268"/>
            <a:ext cx="5315955" cy="3693319"/>
          </a:xfrm>
          <a:prstGeom prst="rect">
            <a:avLst/>
          </a:prstGeom>
          <a:noFill/>
        </p:spPr>
        <p:txBody>
          <a:bodyPr wrap="square" rtlCol="0">
            <a:spAutoFit/>
          </a:bodyPr>
          <a:lstStyle/>
          <a:p>
            <a:r>
              <a:rPr lang="en-GB" dirty="0">
                <a:solidFill>
                  <a:schemeClr val="tx1">
                    <a:alpha val="60000"/>
                  </a:schemeClr>
                </a:solidFill>
              </a:rPr>
              <a:t>Contributions to GDP per Capita Growth in 2022:</a:t>
            </a:r>
          </a:p>
          <a:p>
            <a:pPr marL="285750" indent="-285750">
              <a:buFont typeface="Wingdings" panose="05000000000000000000" pitchFamily="2" charset="2"/>
              <a:buChar char="§"/>
            </a:pPr>
            <a:endParaRPr lang="en-GB" dirty="0">
              <a:solidFill>
                <a:schemeClr val="tx1">
                  <a:alpha val="60000"/>
                </a:schemeClr>
              </a:solidFill>
            </a:endParaRPr>
          </a:p>
          <a:p>
            <a:pPr marL="285750" indent="-285750">
              <a:buFont typeface="Wingdings" panose="05000000000000000000" pitchFamily="2" charset="2"/>
              <a:buChar char="§"/>
            </a:pPr>
            <a:r>
              <a:rPr lang="en-GB" dirty="0">
                <a:solidFill>
                  <a:schemeClr val="tx1">
                    <a:alpha val="60000"/>
                  </a:schemeClr>
                </a:solidFill>
              </a:rPr>
              <a:t>Latin American and Caribbean's contribution of 6.13% is attributed to:</a:t>
            </a:r>
          </a:p>
          <a:p>
            <a:r>
              <a:rPr lang="en-GB" dirty="0">
                <a:solidFill>
                  <a:schemeClr val="tx1">
                    <a:alpha val="60000"/>
                  </a:schemeClr>
                </a:solidFill>
              </a:rPr>
              <a:t>1. Effective economic policies and strategic industry diversification</a:t>
            </a:r>
          </a:p>
          <a:p>
            <a:r>
              <a:rPr lang="en-GB" dirty="0">
                <a:solidFill>
                  <a:schemeClr val="tx1">
                    <a:alpha val="60000"/>
                  </a:schemeClr>
                </a:solidFill>
              </a:rPr>
              <a:t>2. Improved trade relations and investments in key sectors</a:t>
            </a:r>
          </a:p>
          <a:p>
            <a:pPr marL="285750" indent="-285750">
              <a:buFont typeface="Wingdings" panose="05000000000000000000" pitchFamily="2" charset="2"/>
              <a:buChar char="§"/>
            </a:pPr>
            <a:r>
              <a:rPr lang="en-GB" dirty="0">
                <a:solidFill>
                  <a:schemeClr val="tx1">
                    <a:alpha val="60000"/>
                  </a:schemeClr>
                </a:solidFill>
              </a:rPr>
              <a:t>The East Asia and Pacific region's lower contribution of 0.16% can be linked to:</a:t>
            </a:r>
          </a:p>
          <a:p>
            <a:r>
              <a:rPr lang="en-GB" dirty="0">
                <a:solidFill>
                  <a:schemeClr val="tx1">
                    <a:alpha val="60000"/>
                  </a:schemeClr>
                </a:solidFill>
              </a:rPr>
              <a:t>1. Temporary challenges like supply chain disruptions</a:t>
            </a:r>
          </a:p>
          <a:p>
            <a:r>
              <a:rPr lang="en-GB" dirty="0">
                <a:solidFill>
                  <a:schemeClr val="tx1">
                    <a:alpha val="60000"/>
                  </a:schemeClr>
                </a:solidFill>
              </a:rPr>
              <a:t>2. Potential global economic uncertainties impacting the region's growth trajectory</a:t>
            </a:r>
            <a:endParaRPr lang="en-US" dirty="0">
              <a:solidFill>
                <a:schemeClr val="tx1">
                  <a:alpha val="60000"/>
                </a:schemeClr>
              </a:solidFill>
            </a:endParaRPr>
          </a:p>
        </p:txBody>
      </p:sp>
      <p:pic>
        <p:nvPicPr>
          <p:cNvPr id="3" name="Picture 2">
            <a:extLst>
              <a:ext uri="{FF2B5EF4-FFF2-40B4-BE49-F238E27FC236}">
                <a16:creationId xmlns:a16="http://schemas.microsoft.com/office/drawing/2014/main" id="{27B4D028-4393-B04F-7C4C-EE5025741EA8}"/>
              </a:ext>
            </a:extLst>
          </p:cNvPr>
          <p:cNvPicPr>
            <a:picLocks noChangeAspect="1"/>
          </p:cNvPicPr>
          <p:nvPr/>
        </p:nvPicPr>
        <p:blipFill>
          <a:blip r:embed="rId2"/>
          <a:stretch>
            <a:fillRect/>
          </a:stretch>
        </p:blipFill>
        <p:spPr>
          <a:xfrm>
            <a:off x="6379535" y="1697268"/>
            <a:ext cx="5261602" cy="3693319"/>
          </a:xfrm>
          <a:prstGeom prst="rect">
            <a:avLst/>
          </a:prstGeom>
        </p:spPr>
      </p:pic>
    </p:spTree>
    <p:extLst>
      <p:ext uri="{BB962C8B-B14F-4D97-AF65-F5344CB8AC3E}">
        <p14:creationId xmlns:p14="http://schemas.microsoft.com/office/powerpoint/2010/main" val="410534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Top and Bottom 10 Country Analysis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0" name="TextBox 19">
            <a:extLst>
              <a:ext uri="{FF2B5EF4-FFF2-40B4-BE49-F238E27FC236}">
                <a16:creationId xmlns:a16="http://schemas.microsoft.com/office/drawing/2014/main" id="{E3D65805-781D-C864-6CF1-B0A638093919}"/>
              </a:ext>
            </a:extLst>
          </p:cNvPr>
          <p:cNvSpPr txBox="1"/>
          <p:nvPr/>
        </p:nvSpPr>
        <p:spPr>
          <a:xfrm>
            <a:off x="659219" y="1599101"/>
            <a:ext cx="5436781" cy="4801314"/>
          </a:xfrm>
          <a:prstGeom prst="rect">
            <a:avLst/>
          </a:prstGeom>
          <a:noFill/>
        </p:spPr>
        <p:txBody>
          <a:bodyPr wrap="square" rtlCol="0">
            <a:spAutoFit/>
          </a:bodyPr>
          <a:lstStyle/>
          <a:p>
            <a:pPr algn="l"/>
            <a:r>
              <a:rPr lang="en-GB" dirty="0">
                <a:solidFill>
                  <a:schemeClr val="tx1">
                    <a:alpha val="60000"/>
                  </a:schemeClr>
                </a:solidFill>
              </a:rPr>
              <a:t>Evaluation of countries based on GDP per capita growth (%) between the years 1961 to 2022</a:t>
            </a:r>
          </a:p>
          <a:p>
            <a:pPr algn="l"/>
            <a:endParaRPr lang="en-GB" dirty="0">
              <a:solidFill>
                <a:schemeClr val="tx1">
                  <a:alpha val="60000"/>
                </a:schemeClr>
              </a:solidFill>
            </a:endParaRPr>
          </a:p>
          <a:p>
            <a:pPr marL="285750" indent="-285750" algn="l">
              <a:buFont typeface="Wingdings" panose="05000000000000000000" pitchFamily="2" charset="2"/>
              <a:buChar char="§"/>
            </a:pPr>
            <a:r>
              <a:rPr lang="en-GB" dirty="0">
                <a:solidFill>
                  <a:schemeClr val="tx1">
                    <a:alpha val="60000"/>
                  </a:schemeClr>
                </a:solidFill>
              </a:rPr>
              <a:t>Bosnia and Herzegovina's highest GDP per capita growth of 9.24%:</a:t>
            </a:r>
          </a:p>
          <a:p>
            <a:pPr algn="l"/>
            <a:r>
              <a:rPr lang="en-GB" dirty="0">
                <a:solidFill>
                  <a:schemeClr val="tx1">
                    <a:alpha val="60000"/>
                  </a:schemeClr>
                </a:solidFill>
              </a:rPr>
              <a:t>Reason: The implementation of post-war reconstruction efforts, structural reforms, and foreign investments played a crucial role in driving economic growth and development in Bosnia and Herzegovina, contributing to its notable GDP per capita growth.</a:t>
            </a:r>
          </a:p>
          <a:p>
            <a:pPr algn="l"/>
            <a:endParaRPr lang="en-GB" dirty="0">
              <a:solidFill>
                <a:schemeClr val="tx1">
                  <a:alpha val="60000"/>
                </a:schemeClr>
              </a:solidFill>
            </a:endParaRPr>
          </a:p>
          <a:p>
            <a:pPr marL="285750" indent="-285750" algn="l">
              <a:buFont typeface="Wingdings" panose="05000000000000000000" pitchFamily="2" charset="2"/>
              <a:buChar char="§"/>
            </a:pPr>
            <a:r>
              <a:rPr lang="en-GB" dirty="0">
                <a:solidFill>
                  <a:schemeClr val="tx1">
                    <a:alpha val="60000"/>
                  </a:schemeClr>
                </a:solidFill>
              </a:rPr>
              <a:t>South Sudan's negative GDP per capita growth of -8.08%:</a:t>
            </a:r>
          </a:p>
          <a:p>
            <a:pPr algn="l"/>
            <a:r>
              <a:rPr lang="en-GB" dirty="0">
                <a:solidFill>
                  <a:schemeClr val="tx1">
                    <a:alpha val="60000"/>
                  </a:schemeClr>
                </a:solidFill>
              </a:rPr>
              <a:t>Reason: Prolonged civil unrest, internal conflicts, and political instability in South Sudan have significantly disrupted economic activities, leading to a sharp decline in the country's GDP per capita growth over the years.</a:t>
            </a:r>
          </a:p>
        </p:txBody>
      </p:sp>
      <p:pic>
        <p:nvPicPr>
          <p:cNvPr id="4" name="Picture 3">
            <a:extLst>
              <a:ext uri="{FF2B5EF4-FFF2-40B4-BE49-F238E27FC236}">
                <a16:creationId xmlns:a16="http://schemas.microsoft.com/office/drawing/2014/main" id="{A25E845F-A5E2-5D09-0E7D-5682CCD386B2}"/>
              </a:ext>
            </a:extLst>
          </p:cNvPr>
          <p:cNvPicPr>
            <a:picLocks noChangeAspect="1"/>
          </p:cNvPicPr>
          <p:nvPr/>
        </p:nvPicPr>
        <p:blipFill>
          <a:blip r:embed="rId2"/>
          <a:stretch>
            <a:fillRect/>
          </a:stretch>
        </p:blipFill>
        <p:spPr>
          <a:xfrm>
            <a:off x="6475228" y="4131176"/>
            <a:ext cx="5165908" cy="2071223"/>
          </a:xfrm>
          <a:prstGeom prst="rect">
            <a:avLst/>
          </a:prstGeom>
        </p:spPr>
      </p:pic>
      <p:pic>
        <p:nvPicPr>
          <p:cNvPr id="6" name="Picture 5">
            <a:extLst>
              <a:ext uri="{FF2B5EF4-FFF2-40B4-BE49-F238E27FC236}">
                <a16:creationId xmlns:a16="http://schemas.microsoft.com/office/drawing/2014/main" id="{ADE8E2D9-3E96-607E-60ED-6A559230A0F3}"/>
              </a:ext>
            </a:extLst>
          </p:cNvPr>
          <p:cNvPicPr>
            <a:picLocks noChangeAspect="1"/>
          </p:cNvPicPr>
          <p:nvPr/>
        </p:nvPicPr>
        <p:blipFill>
          <a:blip r:embed="rId3"/>
          <a:stretch>
            <a:fillRect/>
          </a:stretch>
        </p:blipFill>
        <p:spPr>
          <a:xfrm>
            <a:off x="6475228" y="1782032"/>
            <a:ext cx="5165908" cy="2256983"/>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Top and Bottom 10 Country Analysis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0" name="TextBox 19">
            <a:extLst>
              <a:ext uri="{FF2B5EF4-FFF2-40B4-BE49-F238E27FC236}">
                <a16:creationId xmlns:a16="http://schemas.microsoft.com/office/drawing/2014/main" id="{E3D65805-781D-C864-6CF1-B0A638093919}"/>
              </a:ext>
            </a:extLst>
          </p:cNvPr>
          <p:cNvSpPr txBox="1"/>
          <p:nvPr/>
        </p:nvSpPr>
        <p:spPr>
          <a:xfrm>
            <a:off x="549538" y="1644345"/>
            <a:ext cx="5390138" cy="4524315"/>
          </a:xfrm>
          <a:prstGeom prst="rect">
            <a:avLst/>
          </a:prstGeom>
          <a:noFill/>
        </p:spPr>
        <p:txBody>
          <a:bodyPr wrap="square" rtlCol="0">
            <a:spAutoFit/>
          </a:bodyPr>
          <a:lstStyle/>
          <a:p>
            <a:pPr algn="l"/>
            <a:r>
              <a:rPr lang="en-GB" dirty="0">
                <a:solidFill>
                  <a:schemeClr val="tx1">
                    <a:alpha val="60000"/>
                  </a:schemeClr>
                </a:solidFill>
              </a:rPr>
              <a:t>GDP per capita growth (annual %) in 2022:</a:t>
            </a:r>
          </a:p>
          <a:p>
            <a:pPr marL="285750" indent="-285750" algn="l">
              <a:buFont typeface="Wingdings" panose="05000000000000000000" pitchFamily="2" charset="2"/>
              <a:buChar char="§"/>
            </a:pPr>
            <a:endParaRPr lang="en-GB" dirty="0">
              <a:solidFill>
                <a:schemeClr val="tx1">
                  <a:alpha val="60000"/>
                </a:schemeClr>
              </a:solidFill>
            </a:endParaRPr>
          </a:p>
          <a:p>
            <a:pPr marL="285750" indent="-285750" algn="l">
              <a:buFont typeface="Wingdings" panose="05000000000000000000" pitchFamily="2" charset="2"/>
              <a:buChar char="§"/>
            </a:pPr>
            <a:r>
              <a:rPr lang="en-GB" dirty="0">
                <a:solidFill>
                  <a:schemeClr val="tx1">
                    <a:alpha val="60000"/>
                  </a:schemeClr>
                </a:solidFill>
              </a:rPr>
              <a:t>Guyana's GDP per capita growth of 56.99%:</a:t>
            </a:r>
          </a:p>
          <a:p>
            <a:pPr algn="l"/>
            <a:r>
              <a:rPr lang="en-GB" dirty="0">
                <a:solidFill>
                  <a:schemeClr val="tx1">
                    <a:alpha val="60000"/>
                  </a:schemeClr>
                </a:solidFill>
              </a:rPr>
              <a:t>Reason: Rapid expansion in the country's natural resource sector, particularly in the field of oil and gas, has significantly boosted Guyana's GDP per capita growth, leading to remarkable economic performance in 2022.</a:t>
            </a:r>
          </a:p>
          <a:p>
            <a:pPr marL="285750" indent="-285750" algn="l">
              <a:buFont typeface="Wingdings" panose="05000000000000000000" pitchFamily="2" charset="2"/>
              <a:buChar char="§"/>
            </a:pPr>
            <a:endParaRPr lang="en-GB" dirty="0">
              <a:solidFill>
                <a:schemeClr val="tx1">
                  <a:alpha val="60000"/>
                </a:schemeClr>
              </a:solidFill>
            </a:endParaRPr>
          </a:p>
          <a:p>
            <a:pPr marL="285750" indent="-285750" algn="l">
              <a:buFont typeface="Wingdings" panose="05000000000000000000" pitchFamily="2" charset="2"/>
              <a:buChar char="§"/>
            </a:pPr>
            <a:r>
              <a:rPr lang="en-GB" dirty="0">
                <a:solidFill>
                  <a:schemeClr val="tx1">
                    <a:alpha val="60000"/>
                  </a:schemeClr>
                </a:solidFill>
              </a:rPr>
              <a:t>Macao SAR China's negative GDP per capita growth of -27.66%:</a:t>
            </a:r>
          </a:p>
          <a:p>
            <a:pPr algn="l"/>
            <a:r>
              <a:rPr lang="en-GB" dirty="0">
                <a:solidFill>
                  <a:schemeClr val="tx1">
                    <a:alpha val="60000"/>
                  </a:schemeClr>
                </a:solidFill>
              </a:rPr>
              <a:t>Reason: The significant impact of the COVID-19 pandemic on the tourism and entertainment industry, which are pivotal to Macao's economy, led to a substantial decline in the region's GDP per capita growth in 2022.</a:t>
            </a:r>
            <a:endParaRPr lang="en-US" dirty="0">
              <a:solidFill>
                <a:schemeClr val="tx1">
                  <a:alpha val="60000"/>
                </a:schemeClr>
              </a:solidFill>
            </a:endParaRPr>
          </a:p>
        </p:txBody>
      </p:sp>
      <p:pic>
        <p:nvPicPr>
          <p:cNvPr id="8" name="Picture 7">
            <a:extLst>
              <a:ext uri="{FF2B5EF4-FFF2-40B4-BE49-F238E27FC236}">
                <a16:creationId xmlns:a16="http://schemas.microsoft.com/office/drawing/2014/main" id="{A9CC364A-CA7F-F0CA-B8B8-9799522BEDC0}"/>
              </a:ext>
            </a:extLst>
          </p:cNvPr>
          <p:cNvPicPr>
            <a:picLocks noChangeAspect="1"/>
          </p:cNvPicPr>
          <p:nvPr/>
        </p:nvPicPr>
        <p:blipFill>
          <a:blip r:embed="rId2"/>
          <a:stretch>
            <a:fillRect/>
          </a:stretch>
        </p:blipFill>
        <p:spPr>
          <a:xfrm>
            <a:off x="6337006" y="4040372"/>
            <a:ext cx="5304131" cy="2128288"/>
          </a:xfrm>
          <a:prstGeom prst="rect">
            <a:avLst/>
          </a:prstGeom>
        </p:spPr>
      </p:pic>
      <p:pic>
        <p:nvPicPr>
          <p:cNvPr id="10" name="Picture 9">
            <a:extLst>
              <a:ext uri="{FF2B5EF4-FFF2-40B4-BE49-F238E27FC236}">
                <a16:creationId xmlns:a16="http://schemas.microsoft.com/office/drawing/2014/main" id="{1E6B02B8-FB00-6978-B5C5-555B76D7485C}"/>
              </a:ext>
            </a:extLst>
          </p:cNvPr>
          <p:cNvPicPr>
            <a:picLocks noChangeAspect="1"/>
          </p:cNvPicPr>
          <p:nvPr/>
        </p:nvPicPr>
        <p:blipFill>
          <a:blip r:embed="rId3"/>
          <a:stretch>
            <a:fillRect/>
          </a:stretch>
        </p:blipFill>
        <p:spPr>
          <a:xfrm>
            <a:off x="6337006" y="1799857"/>
            <a:ext cx="5304132" cy="2134189"/>
          </a:xfrm>
          <a:prstGeom prst="rect">
            <a:avLst/>
          </a:prstGeom>
        </p:spPr>
      </p:pic>
    </p:spTree>
    <p:extLst>
      <p:ext uri="{BB962C8B-B14F-4D97-AF65-F5344CB8AC3E}">
        <p14:creationId xmlns:p14="http://schemas.microsoft.com/office/powerpoint/2010/main" val="230808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409576"/>
            <a:ext cx="8837686" cy="903502"/>
          </a:xfrm>
        </p:spPr>
        <p:txBody>
          <a:bodyPr>
            <a:noAutofit/>
          </a:bodyPr>
          <a:lstStyle/>
          <a:p>
            <a:r>
              <a:rPr lang="en-GB" sz="4800" dirty="0"/>
              <a:t>Trends and Forecast(Overall)</a:t>
            </a:r>
            <a:endParaRPr lang="en-US" sz="4800"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1605516"/>
            <a:ext cx="5410200" cy="4725951"/>
          </a:xfrm>
        </p:spPr>
        <p:txBody>
          <a:bodyPr/>
          <a:lstStyle/>
          <a:p>
            <a:pPr marL="0" indent="0"/>
            <a:r>
              <a:rPr lang="en-GB" sz="1800" dirty="0">
                <a:latin typeface="Söhne"/>
              </a:rPr>
              <a:t>This section evaluates the trends in GDP per capita growth rates over 62 years (-6.10 to 4.91). </a:t>
            </a:r>
          </a:p>
          <a:p>
            <a:pPr marL="285750" indent="-285750">
              <a:buFont typeface="Wingdings" panose="05000000000000000000" pitchFamily="2" charset="2"/>
              <a:buChar char="§"/>
            </a:pPr>
            <a:r>
              <a:rPr lang="en-GB" sz="1800" dirty="0">
                <a:latin typeface="Söhne"/>
              </a:rPr>
              <a:t>The highest growth in 1970 at 4.91(USA, 1/3rd) is evident in the line chart, providing insights into country-specific economic performance. Trend lines and forecasts suggest a potential decline, guiding future economic policies.</a:t>
            </a:r>
          </a:p>
          <a:p>
            <a:pPr marL="285750" indent="-285750">
              <a:buFont typeface="Wingdings" panose="05000000000000000000" pitchFamily="2" charset="2"/>
              <a:buChar char="§"/>
            </a:pPr>
            <a:r>
              <a:rPr lang="en-GB" sz="1800" dirty="0">
                <a:latin typeface="Söhne"/>
              </a:rPr>
              <a:t> Notable global recessions include the 1975 stagflation due to the 1973 oil crisis, the 1982 recession resulting from Volcker's tight monetary policy, the 1991 economic downturn following the Soviet Union's collapse, the 2009 financial crisis from the U.S. housing market collapse, and the 2020 recession driven by the global impact of the COVID-19 pandemic.</a:t>
            </a:r>
            <a:endParaRPr lang="en-US" sz="1800" dirty="0">
              <a:latin typeface="Söhne"/>
            </a:endParaRP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6" name="Picture 5">
            <a:extLst>
              <a:ext uri="{FF2B5EF4-FFF2-40B4-BE49-F238E27FC236}">
                <a16:creationId xmlns:a16="http://schemas.microsoft.com/office/drawing/2014/main" id="{3E4FF6B8-CEC8-5734-C41B-430A835BD41D}"/>
              </a:ext>
            </a:extLst>
          </p:cNvPr>
          <p:cNvPicPr>
            <a:picLocks noChangeAspect="1"/>
          </p:cNvPicPr>
          <p:nvPr/>
        </p:nvPicPr>
        <p:blipFill>
          <a:blip r:embed="rId2"/>
          <a:stretch>
            <a:fillRect/>
          </a:stretch>
        </p:blipFill>
        <p:spPr>
          <a:xfrm>
            <a:off x="6230937" y="1605516"/>
            <a:ext cx="5410200" cy="3019425"/>
          </a:xfrm>
          <a:prstGeom prst="rect">
            <a:avLst/>
          </a:prstGeom>
        </p:spPr>
      </p:pic>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sharepoint/v3"/>
    <ds:schemaRef ds:uri="http://schemas.microsoft.com/office/2006/documentManagement/types"/>
    <ds:schemaRef ds:uri="http://purl.org/dc/dcmitype/"/>
    <ds:schemaRef ds:uri="http://schemas.microsoft.com/office/2006/metadata/properties"/>
    <ds:schemaRef ds:uri="http://www.w3.org/XML/1998/namespace"/>
    <ds:schemaRef ds:uri="http://purl.org/dc/terms/"/>
    <ds:schemaRef ds:uri="16c05727-aa75-4e4a-9b5f-8a80a1165891"/>
    <ds:schemaRef ds:uri="http://purl.org/dc/elements/1.1/"/>
    <ds:schemaRef ds:uri="71af3243-3dd4-4a8d-8c0d-dd76da1f02a5"/>
    <ds:schemaRef ds:uri="http://schemas.microsoft.com/office/infopath/2007/PartnerControls"/>
    <ds:schemaRef ds:uri="http://schemas.openxmlformats.org/package/2006/metadata/core-properties"/>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{F6681159-F69A-4D95-B0BE-2386F017EBDE}tf33713516_win32</Template>
  <TotalTime>3484</TotalTime>
  <Words>1132</Words>
  <Application>Microsoft Office PowerPoint</Application>
  <PresentationFormat>Widescreen</PresentationFormat>
  <Paragraphs>111</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Söhne</vt:lpstr>
      <vt:lpstr>Walbaum Display</vt:lpstr>
      <vt:lpstr>Wingdings</vt:lpstr>
      <vt:lpstr>3DFloatVTI</vt:lpstr>
      <vt:lpstr>Exploring GDP Per Capita Growth Patterns: A Comprehensive Analysis</vt:lpstr>
      <vt:lpstr>Agenda</vt:lpstr>
      <vt:lpstr>Introduction</vt:lpstr>
      <vt:lpstr>Overview</vt:lpstr>
      <vt:lpstr>Regional Analysis</vt:lpstr>
      <vt:lpstr>Regional Analysis</vt:lpstr>
      <vt:lpstr>Top and Bottom 10 Country Analysis</vt:lpstr>
      <vt:lpstr>Top and Bottom 10 Country Analysis</vt:lpstr>
      <vt:lpstr>Trends and Forecast(Overall)</vt:lpstr>
      <vt:lpstr>Trends and Forecast(Region wise)</vt:lpstr>
      <vt:lpstr>Income Group(1961-2022)</vt:lpstr>
      <vt:lpstr>Income Group</vt:lpstr>
      <vt:lpstr>Conclusion</vt:lpstr>
      <vt:lpstr>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GDP Per Capita Growth Patterns: A Comprehensive Analysis</dc:title>
  <dc:creator>Charu Kesarwani</dc:creator>
  <cp:lastModifiedBy>Charu Kesarwani</cp:lastModifiedBy>
  <cp:revision>17</cp:revision>
  <dcterms:created xsi:type="dcterms:W3CDTF">2023-11-05T16:25:49Z</dcterms:created>
  <dcterms:modified xsi:type="dcterms:W3CDTF">2023-11-15T22:28:03Z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