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6" r:id="rId2"/>
    <p:sldId id="257" r:id="rId3"/>
    <p:sldId id="272" r:id="rId4"/>
    <p:sldId id="284" r:id="rId5"/>
    <p:sldId id="258" r:id="rId6"/>
    <p:sldId id="273" r:id="rId7"/>
    <p:sldId id="259" r:id="rId8"/>
    <p:sldId id="261" r:id="rId9"/>
    <p:sldId id="262" r:id="rId10"/>
    <p:sldId id="263" r:id="rId11"/>
    <p:sldId id="264" r:id="rId12"/>
    <p:sldId id="274" r:id="rId13"/>
    <p:sldId id="265" r:id="rId14"/>
    <p:sldId id="266" r:id="rId15"/>
    <p:sldId id="267" r:id="rId16"/>
    <p:sldId id="283" r:id="rId17"/>
    <p:sldId id="268" r:id="rId18"/>
    <p:sldId id="270" r:id="rId19"/>
    <p:sldId id="277" r:id="rId20"/>
    <p:sldId id="281" r:id="rId21"/>
    <p:sldId id="271"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62"/>
    <p:restoredTop sz="72280" autoAdjust="0"/>
  </p:normalViewPr>
  <p:slideViewPr>
    <p:cSldViewPr snapToGrid="0">
      <p:cViewPr varScale="1">
        <p:scale>
          <a:sx n="66" d="100"/>
          <a:sy n="66" d="100"/>
        </p:scale>
        <p:origin x="78"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fbeigi\Downloads\Metal_Prices%20calculations.complete%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beigi\Downloads\Metal_Prices%20calculations.complete%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GB" sz="1600" b="0" i="0" u="none" strike="noStrike" kern="1200" spc="0" baseline="0" dirty="0">
                <a:solidFill>
                  <a:schemeClr val="tx1"/>
                </a:solidFill>
                <a:latin typeface="+mn-lt"/>
                <a:ea typeface="+mn-ea"/>
                <a:cs typeface="+mn-cs"/>
              </a:rPr>
              <a:t>Comparison of volatility during periods of unstable market </a:t>
            </a:r>
            <a:endParaRPr lang="en-GB"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9693743227971722E-2"/>
          <c:y val="0.13323248773598723"/>
          <c:w val="0.9151485500752401"/>
          <c:h val="0.62628688283506573"/>
        </c:manualLayout>
      </c:layout>
      <c:barChart>
        <c:barDir val="col"/>
        <c:grouping val="clustered"/>
        <c:varyColors val="0"/>
        <c:ser>
          <c:idx val="0"/>
          <c:order val="0"/>
          <c:tx>
            <c:strRef>
              <c:f>'Returns&amp;Volatility_Visuals'!$C$44</c:f>
              <c:strCache>
                <c:ptCount val="1"/>
                <c:pt idx="0">
                  <c:v>Volatility (1991-1994)</c:v>
                </c:pt>
              </c:strCache>
            </c:strRef>
          </c:tx>
          <c:spPr>
            <a:solidFill>
              <a:schemeClr val="accent2"/>
            </a:solidFill>
            <a:ln>
              <a:noFill/>
            </a:ln>
            <a:effectLst/>
          </c:spPr>
          <c:invertIfNegative val="0"/>
          <c:dLbls>
            <c:delete val="1"/>
          </c:dLbls>
          <c:cat>
            <c:strRef>
              <c:f>'Returns&amp;Volatility_Visuals'!$B$45:$B$48</c:f>
              <c:strCache>
                <c:ptCount val="4"/>
                <c:pt idx="0">
                  <c:v>Gold</c:v>
                </c:pt>
                <c:pt idx="1">
                  <c:v>Silver</c:v>
                </c:pt>
                <c:pt idx="2">
                  <c:v>Platinum</c:v>
                </c:pt>
                <c:pt idx="3">
                  <c:v>Palladium</c:v>
                </c:pt>
              </c:strCache>
            </c:strRef>
          </c:cat>
          <c:val>
            <c:numRef>
              <c:f>'Returns&amp;Volatility_Visuals'!$C$45:$C$48</c:f>
              <c:numCache>
                <c:formatCode>0.0000%</c:formatCode>
                <c:ptCount val="4"/>
                <c:pt idx="0">
                  <c:v>6.3745032545418183E-3</c:v>
                </c:pt>
                <c:pt idx="1">
                  <c:v>1.5276059719372131E-2</c:v>
                </c:pt>
                <c:pt idx="2">
                  <c:v>9.6061519333099539E-3</c:v>
                </c:pt>
                <c:pt idx="3">
                  <c:v>1.2648168857773801E-2</c:v>
                </c:pt>
              </c:numCache>
            </c:numRef>
          </c:val>
          <c:extLst>
            <c:ext xmlns:c16="http://schemas.microsoft.com/office/drawing/2014/chart" uri="{C3380CC4-5D6E-409C-BE32-E72D297353CC}">
              <c16:uniqueId val="{00000000-290E-5249-92A7-2B22E61755FC}"/>
            </c:ext>
          </c:extLst>
        </c:ser>
        <c:ser>
          <c:idx val="1"/>
          <c:order val="1"/>
          <c:tx>
            <c:strRef>
              <c:f>'Returns&amp;Volatility_Visuals'!$D$44</c:f>
              <c:strCache>
                <c:ptCount val="1"/>
                <c:pt idx="0">
                  <c:v>Volatility (2007-2009)</c:v>
                </c:pt>
              </c:strCache>
            </c:strRef>
          </c:tx>
          <c:spPr>
            <a:solidFill>
              <a:schemeClr val="accent4"/>
            </a:solidFill>
            <a:ln>
              <a:noFill/>
            </a:ln>
            <a:effectLst/>
          </c:spPr>
          <c:invertIfNegative val="0"/>
          <c:dLbls>
            <c:delete val="1"/>
          </c:dLbls>
          <c:cat>
            <c:strRef>
              <c:f>'Returns&amp;Volatility_Visuals'!$B$45:$B$48</c:f>
              <c:strCache>
                <c:ptCount val="4"/>
                <c:pt idx="0">
                  <c:v>Gold</c:v>
                </c:pt>
                <c:pt idx="1">
                  <c:v>Silver</c:v>
                </c:pt>
                <c:pt idx="2">
                  <c:v>Platinum</c:v>
                </c:pt>
                <c:pt idx="3">
                  <c:v>Palladium</c:v>
                </c:pt>
              </c:strCache>
            </c:strRef>
          </c:cat>
          <c:val>
            <c:numRef>
              <c:f>'Returns&amp;Volatility_Visuals'!$D$45:$D$48</c:f>
              <c:numCache>
                <c:formatCode>0.0000%</c:formatCode>
                <c:ptCount val="4"/>
                <c:pt idx="0">
                  <c:v>1.4211726753578586E-2</c:v>
                </c:pt>
                <c:pt idx="1">
                  <c:v>2.587454539216354E-2</c:v>
                </c:pt>
                <c:pt idx="2">
                  <c:v>1.9026863220711298E-2</c:v>
                </c:pt>
                <c:pt idx="3">
                  <c:v>2.3831105281041813E-2</c:v>
                </c:pt>
              </c:numCache>
            </c:numRef>
          </c:val>
          <c:extLst>
            <c:ext xmlns:c16="http://schemas.microsoft.com/office/drawing/2014/chart" uri="{C3380CC4-5D6E-409C-BE32-E72D297353CC}">
              <c16:uniqueId val="{00000001-290E-5249-92A7-2B22E61755FC}"/>
            </c:ext>
          </c:extLst>
        </c:ser>
        <c:ser>
          <c:idx val="2"/>
          <c:order val="2"/>
          <c:tx>
            <c:strRef>
              <c:f>'Returns&amp;Volatility_Visuals'!$E$44</c:f>
              <c:strCache>
                <c:ptCount val="1"/>
                <c:pt idx="0">
                  <c:v>Volatility (2010-2012)</c:v>
                </c:pt>
              </c:strCache>
            </c:strRef>
          </c:tx>
          <c:spPr>
            <a:solidFill>
              <a:schemeClr val="accent6"/>
            </a:solidFill>
            <a:ln>
              <a:noFill/>
            </a:ln>
            <a:effectLst/>
          </c:spPr>
          <c:invertIfNegative val="0"/>
          <c:dLbls>
            <c:delete val="1"/>
          </c:dLbls>
          <c:cat>
            <c:strRef>
              <c:f>'Returns&amp;Volatility_Visuals'!$B$45:$B$48</c:f>
              <c:strCache>
                <c:ptCount val="4"/>
                <c:pt idx="0">
                  <c:v>Gold</c:v>
                </c:pt>
                <c:pt idx="1">
                  <c:v>Silver</c:v>
                </c:pt>
                <c:pt idx="2">
                  <c:v>Platinum</c:v>
                </c:pt>
                <c:pt idx="3">
                  <c:v>Palladium</c:v>
                </c:pt>
              </c:strCache>
            </c:strRef>
          </c:cat>
          <c:val>
            <c:numRef>
              <c:f>'Returns&amp;Volatility_Visuals'!$E$45:$E$48</c:f>
              <c:numCache>
                <c:formatCode>0.0000%</c:formatCode>
                <c:ptCount val="4"/>
                <c:pt idx="0">
                  <c:v>1.0588780619625411E-2</c:v>
                </c:pt>
                <c:pt idx="1">
                  <c:v>2.727627411046242E-2</c:v>
                </c:pt>
                <c:pt idx="2">
                  <c:v>1.2468470071107476E-2</c:v>
                </c:pt>
                <c:pt idx="3">
                  <c:v>4.7442156467543461E-2</c:v>
                </c:pt>
              </c:numCache>
            </c:numRef>
          </c:val>
          <c:extLst>
            <c:ext xmlns:c16="http://schemas.microsoft.com/office/drawing/2014/chart" uri="{C3380CC4-5D6E-409C-BE32-E72D297353CC}">
              <c16:uniqueId val="{00000002-290E-5249-92A7-2B22E61755FC}"/>
            </c:ext>
          </c:extLst>
        </c:ser>
        <c:ser>
          <c:idx val="3"/>
          <c:order val="3"/>
          <c:tx>
            <c:strRef>
              <c:f>'Returns&amp;Volatility_Visuals'!$F$44</c:f>
              <c:strCache>
                <c:ptCount val="1"/>
                <c:pt idx="0">
                  <c:v>Volatility (2013-2017)</c:v>
                </c:pt>
              </c:strCache>
            </c:strRef>
          </c:tx>
          <c:spPr>
            <a:solidFill>
              <a:schemeClr val="accent2">
                <a:lumMod val="60000"/>
              </a:schemeClr>
            </a:solidFill>
            <a:ln>
              <a:noFill/>
            </a:ln>
            <a:effectLst/>
          </c:spPr>
          <c:invertIfNegative val="0"/>
          <c:dLbls>
            <c:delete val="1"/>
          </c:dLbls>
          <c:cat>
            <c:strRef>
              <c:f>'Returns&amp;Volatility_Visuals'!$B$45:$B$48</c:f>
              <c:strCache>
                <c:ptCount val="4"/>
                <c:pt idx="0">
                  <c:v>Gold</c:v>
                </c:pt>
                <c:pt idx="1">
                  <c:v>Silver</c:v>
                </c:pt>
                <c:pt idx="2">
                  <c:v>Platinum</c:v>
                </c:pt>
                <c:pt idx="3">
                  <c:v>Palladium</c:v>
                </c:pt>
              </c:strCache>
            </c:strRef>
          </c:cat>
          <c:val>
            <c:numRef>
              <c:f>'Returns&amp;Volatility_Visuals'!$F$45:$F$48</c:f>
              <c:numCache>
                <c:formatCode>0.0000%</c:formatCode>
                <c:ptCount val="4"/>
                <c:pt idx="0">
                  <c:v>6.8778643828025328E-3</c:v>
                </c:pt>
                <c:pt idx="1">
                  <c:v>1.4472516313255655E-2</c:v>
                </c:pt>
                <c:pt idx="2">
                  <c:v>1.0946320850441078E-2</c:v>
                </c:pt>
                <c:pt idx="3">
                  <c:v>1.512535886619569E-2</c:v>
                </c:pt>
              </c:numCache>
            </c:numRef>
          </c:val>
          <c:extLst>
            <c:ext xmlns:c16="http://schemas.microsoft.com/office/drawing/2014/chart" uri="{C3380CC4-5D6E-409C-BE32-E72D297353CC}">
              <c16:uniqueId val="{00000003-290E-5249-92A7-2B22E61755FC}"/>
            </c:ext>
          </c:extLst>
        </c:ser>
        <c:ser>
          <c:idx val="4"/>
          <c:order val="4"/>
          <c:tx>
            <c:strRef>
              <c:f>'Returns&amp;Volatility_Visuals'!$G$44</c:f>
              <c:strCache>
                <c:ptCount val="1"/>
                <c:pt idx="0">
                  <c:v>Volatility (2018-2022)</c:v>
                </c:pt>
              </c:strCache>
            </c:strRef>
          </c:tx>
          <c:spPr>
            <a:solidFill>
              <a:schemeClr val="accent4">
                <a:lumMod val="60000"/>
              </a:schemeClr>
            </a:solidFill>
            <a:ln>
              <a:noFill/>
            </a:ln>
            <a:effectLst/>
          </c:spPr>
          <c:invertIfNegative val="0"/>
          <c:dLbls>
            <c:delete val="1"/>
          </c:dLbls>
          <c:cat>
            <c:strRef>
              <c:f>'Returns&amp;Volatility_Visuals'!$B$45:$B$48</c:f>
              <c:strCache>
                <c:ptCount val="4"/>
                <c:pt idx="0">
                  <c:v>Gold</c:v>
                </c:pt>
                <c:pt idx="1">
                  <c:v>Silver</c:v>
                </c:pt>
                <c:pt idx="2">
                  <c:v>Platinum</c:v>
                </c:pt>
                <c:pt idx="3">
                  <c:v>Palladium</c:v>
                </c:pt>
              </c:strCache>
            </c:strRef>
          </c:cat>
          <c:val>
            <c:numRef>
              <c:f>'Returns&amp;Volatility_Visuals'!$G$45:$G$48</c:f>
              <c:numCache>
                <c:formatCode>0.0000%</c:formatCode>
                <c:ptCount val="4"/>
                <c:pt idx="0">
                  <c:v>3.5630350312530083E-2</c:v>
                </c:pt>
                <c:pt idx="1">
                  <c:v>1.7785501428044876E-2</c:v>
                </c:pt>
                <c:pt idx="2">
                  <c:v>4.0651431049971709E-2</c:v>
                </c:pt>
                <c:pt idx="3">
                  <c:v>4.4262948110063281E-2</c:v>
                </c:pt>
              </c:numCache>
            </c:numRef>
          </c:val>
          <c:extLst>
            <c:ext xmlns:c16="http://schemas.microsoft.com/office/drawing/2014/chart" uri="{C3380CC4-5D6E-409C-BE32-E72D297353CC}">
              <c16:uniqueId val="{00000004-290E-5249-92A7-2B22E61755FC}"/>
            </c:ext>
          </c:extLst>
        </c:ser>
        <c:dLbls>
          <c:dLblPos val="outEnd"/>
          <c:showLegendKey val="0"/>
          <c:showVal val="1"/>
          <c:showCatName val="0"/>
          <c:showSerName val="0"/>
          <c:showPercent val="0"/>
          <c:showBubbleSize val="0"/>
        </c:dLbls>
        <c:gapWidth val="219"/>
        <c:overlap val="-27"/>
        <c:axId val="429547664"/>
        <c:axId val="506118400"/>
      </c:barChart>
      <c:catAx>
        <c:axId val="42954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506118400"/>
        <c:crosses val="autoZero"/>
        <c:auto val="1"/>
        <c:lblAlgn val="ctr"/>
        <c:lblOffset val="100"/>
        <c:noMultiLvlLbl val="0"/>
      </c:catAx>
      <c:valAx>
        <c:axId val="506118400"/>
        <c:scaling>
          <c:orientation val="minMax"/>
        </c:scaling>
        <c:delete val="0"/>
        <c:axPos val="l"/>
        <c:majorGridlines>
          <c:spPr>
            <a:ln w="9525" cap="flat" cmpd="sng" algn="ctr">
              <a:solidFill>
                <a:schemeClr val="tx1">
                  <a:lumMod val="15000"/>
                  <a:lumOff val="85000"/>
                </a:schemeClr>
              </a:solidFill>
              <a:round/>
            </a:ln>
            <a:effectLst/>
          </c:spPr>
        </c:majorGridlines>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29547664"/>
        <c:crosses val="autoZero"/>
        <c:crossBetween val="between"/>
      </c:valAx>
      <c:spPr>
        <a:noFill/>
        <a:ln>
          <a:noFill/>
        </a:ln>
        <a:effectLst/>
      </c:spPr>
    </c:plotArea>
    <c:legend>
      <c:legendPos val="b"/>
      <c:layout>
        <c:manualLayout>
          <c:xMode val="edge"/>
          <c:yMode val="edge"/>
          <c:x val="0.12638791044380104"/>
          <c:y val="0.86637892197353084"/>
          <c:w val="0.79536277494908625"/>
          <c:h val="0.1033753373372555"/>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1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r>
              <a:rPr lang="en-GB" sz="1600" b="0" dirty="0">
                <a:solidFill>
                  <a:schemeClr val="tx1"/>
                </a:solidFill>
              </a:rPr>
              <a:t>Comparison</a:t>
            </a:r>
            <a:r>
              <a:rPr lang="en-GB" sz="1600" b="0" baseline="0" dirty="0">
                <a:solidFill>
                  <a:schemeClr val="tx1"/>
                </a:solidFill>
              </a:rPr>
              <a:t> of volatility during periods of unstable market (inflation fluctuation) </a:t>
            </a:r>
            <a:endParaRPr lang="en-GB" sz="1600" b="0" dirty="0">
              <a:solidFill>
                <a:schemeClr val="tx1"/>
              </a:solidFill>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7.9693743227971722E-2"/>
          <c:y val="0.13323248773598723"/>
          <c:w val="0.9151485500752401"/>
          <c:h val="0.62628688283506573"/>
        </c:manualLayout>
      </c:layout>
      <c:barChart>
        <c:barDir val="col"/>
        <c:grouping val="clustered"/>
        <c:varyColors val="0"/>
        <c:ser>
          <c:idx val="0"/>
          <c:order val="0"/>
          <c:tx>
            <c:strRef>
              <c:f>'Returns&amp;Volatility_Visuals'!$C$44</c:f>
              <c:strCache>
                <c:ptCount val="1"/>
                <c:pt idx="0">
                  <c:v>Volatility (1991-1994)</c:v>
                </c:pt>
              </c:strCache>
            </c:strRef>
          </c:tx>
          <c:spPr>
            <a:solidFill>
              <a:schemeClr val="accent2"/>
            </a:solidFill>
            <a:ln>
              <a:noFill/>
            </a:ln>
            <a:effectLst/>
          </c:spPr>
          <c:invertIfNegative val="0"/>
          <c:dLbls>
            <c:delete val="1"/>
          </c:dLbls>
          <c:cat>
            <c:strRef>
              <c:f>'Returns&amp;Volatility_Visuals'!$B$45:$B$48</c:f>
              <c:strCache>
                <c:ptCount val="4"/>
                <c:pt idx="0">
                  <c:v>Gold</c:v>
                </c:pt>
                <c:pt idx="1">
                  <c:v>Silver</c:v>
                </c:pt>
                <c:pt idx="2">
                  <c:v>Platinum</c:v>
                </c:pt>
                <c:pt idx="3">
                  <c:v>Palladium</c:v>
                </c:pt>
              </c:strCache>
            </c:strRef>
          </c:cat>
          <c:val>
            <c:numRef>
              <c:f>'Returns&amp;Volatility_Visuals'!$C$45:$C$48</c:f>
              <c:numCache>
                <c:formatCode>0.0000%</c:formatCode>
                <c:ptCount val="4"/>
                <c:pt idx="0">
                  <c:v>6.3745032545418183E-3</c:v>
                </c:pt>
                <c:pt idx="1">
                  <c:v>1.5276059719372131E-2</c:v>
                </c:pt>
                <c:pt idx="2">
                  <c:v>9.6061519333099539E-3</c:v>
                </c:pt>
                <c:pt idx="3">
                  <c:v>1.2648168857773801E-2</c:v>
                </c:pt>
              </c:numCache>
            </c:numRef>
          </c:val>
          <c:extLst>
            <c:ext xmlns:c16="http://schemas.microsoft.com/office/drawing/2014/chart" uri="{C3380CC4-5D6E-409C-BE32-E72D297353CC}">
              <c16:uniqueId val="{00000000-290E-5249-92A7-2B22E61755FC}"/>
            </c:ext>
          </c:extLst>
        </c:ser>
        <c:ser>
          <c:idx val="1"/>
          <c:order val="1"/>
          <c:tx>
            <c:strRef>
              <c:f>'Returns&amp;Volatility_Visuals'!$D$44</c:f>
              <c:strCache>
                <c:ptCount val="1"/>
                <c:pt idx="0">
                  <c:v>Volatility (2007-2009)</c:v>
                </c:pt>
              </c:strCache>
            </c:strRef>
          </c:tx>
          <c:spPr>
            <a:solidFill>
              <a:schemeClr val="accent4"/>
            </a:solidFill>
            <a:ln>
              <a:noFill/>
            </a:ln>
            <a:effectLst/>
          </c:spPr>
          <c:invertIfNegative val="0"/>
          <c:dLbls>
            <c:delete val="1"/>
          </c:dLbls>
          <c:cat>
            <c:strRef>
              <c:f>'Returns&amp;Volatility_Visuals'!$B$45:$B$48</c:f>
              <c:strCache>
                <c:ptCount val="4"/>
                <c:pt idx="0">
                  <c:v>Gold</c:v>
                </c:pt>
                <c:pt idx="1">
                  <c:v>Silver</c:v>
                </c:pt>
                <c:pt idx="2">
                  <c:v>Platinum</c:v>
                </c:pt>
                <c:pt idx="3">
                  <c:v>Palladium</c:v>
                </c:pt>
              </c:strCache>
            </c:strRef>
          </c:cat>
          <c:val>
            <c:numRef>
              <c:f>'Returns&amp;Volatility_Visuals'!$D$45:$D$48</c:f>
              <c:numCache>
                <c:formatCode>0.0000%</c:formatCode>
                <c:ptCount val="4"/>
                <c:pt idx="0">
                  <c:v>1.4211726753578586E-2</c:v>
                </c:pt>
                <c:pt idx="1">
                  <c:v>2.587454539216354E-2</c:v>
                </c:pt>
                <c:pt idx="2">
                  <c:v>1.9026863220711298E-2</c:v>
                </c:pt>
                <c:pt idx="3">
                  <c:v>2.3831105281041813E-2</c:v>
                </c:pt>
              </c:numCache>
            </c:numRef>
          </c:val>
          <c:extLst>
            <c:ext xmlns:c16="http://schemas.microsoft.com/office/drawing/2014/chart" uri="{C3380CC4-5D6E-409C-BE32-E72D297353CC}">
              <c16:uniqueId val="{00000001-290E-5249-92A7-2B22E61755FC}"/>
            </c:ext>
          </c:extLst>
        </c:ser>
        <c:ser>
          <c:idx val="2"/>
          <c:order val="2"/>
          <c:tx>
            <c:strRef>
              <c:f>'Returns&amp;Volatility_Visuals'!$E$44</c:f>
              <c:strCache>
                <c:ptCount val="1"/>
                <c:pt idx="0">
                  <c:v>Volatility (2010-2012)</c:v>
                </c:pt>
              </c:strCache>
            </c:strRef>
          </c:tx>
          <c:spPr>
            <a:solidFill>
              <a:schemeClr val="accent6"/>
            </a:solidFill>
            <a:ln>
              <a:noFill/>
            </a:ln>
            <a:effectLst/>
          </c:spPr>
          <c:invertIfNegative val="0"/>
          <c:dLbls>
            <c:delete val="1"/>
          </c:dLbls>
          <c:cat>
            <c:strRef>
              <c:f>'Returns&amp;Volatility_Visuals'!$B$45:$B$48</c:f>
              <c:strCache>
                <c:ptCount val="4"/>
                <c:pt idx="0">
                  <c:v>Gold</c:v>
                </c:pt>
                <c:pt idx="1">
                  <c:v>Silver</c:v>
                </c:pt>
                <c:pt idx="2">
                  <c:v>Platinum</c:v>
                </c:pt>
                <c:pt idx="3">
                  <c:v>Palladium</c:v>
                </c:pt>
              </c:strCache>
            </c:strRef>
          </c:cat>
          <c:val>
            <c:numRef>
              <c:f>'Returns&amp;Volatility_Visuals'!$E$45:$E$48</c:f>
              <c:numCache>
                <c:formatCode>0.0000%</c:formatCode>
                <c:ptCount val="4"/>
                <c:pt idx="0">
                  <c:v>1.0588780619625411E-2</c:v>
                </c:pt>
                <c:pt idx="1">
                  <c:v>2.727627411046242E-2</c:v>
                </c:pt>
                <c:pt idx="2">
                  <c:v>1.2468470071107476E-2</c:v>
                </c:pt>
                <c:pt idx="3">
                  <c:v>4.7442156467543461E-2</c:v>
                </c:pt>
              </c:numCache>
            </c:numRef>
          </c:val>
          <c:extLst>
            <c:ext xmlns:c16="http://schemas.microsoft.com/office/drawing/2014/chart" uri="{C3380CC4-5D6E-409C-BE32-E72D297353CC}">
              <c16:uniqueId val="{00000002-290E-5249-92A7-2B22E61755FC}"/>
            </c:ext>
          </c:extLst>
        </c:ser>
        <c:ser>
          <c:idx val="3"/>
          <c:order val="3"/>
          <c:tx>
            <c:strRef>
              <c:f>'Returns&amp;Volatility_Visuals'!$F$44</c:f>
              <c:strCache>
                <c:ptCount val="1"/>
                <c:pt idx="0">
                  <c:v>Volatility (2013-2017)</c:v>
                </c:pt>
              </c:strCache>
            </c:strRef>
          </c:tx>
          <c:spPr>
            <a:solidFill>
              <a:schemeClr val="accent2">
                <a:lumMod val="60000"/>
              </a:schemeClr>
            </a:solidFill>
            <a:ln>
              <a:noFill/>
            </a:ln>
            <a:effectLst/>
          </c:spPr>
          <c:invertIfNegative val="0"/>
          <c:dLbls>
            <c:delete val="1"/>
          </c:dLbls>
          <c:cat>
            <c:strRef>
              <c:f>'Returns&amp;Volatility_Visuals'!$B$45:$B$48</c:f>
              <c:strCache>
                <c:ptCount val="4"/>
                <c:pt idx="0">
                  <c:v>Gold</c:v>
                </c:pt>
                <c:pt idx="1">
                  <c:v>Silver</c:v>
                </c:pt>
                <c:pt idx="2">
                  <c:v>Platinum</c:v>
                </c:pt>
                <c:pt idx="3">
                  <c:v>Palladium</c:v>
                </c:pt>
              </c:strCache>
            </c:strRef>
          </c:cat>
          <c:val>
            <c:numRef>
              <c:f>'Returns&amp;Volatility_Visuals'!$F$45:$F$48</c:f>
              <c:numCache>
                <c:formatCode>0.0000%</c:formatCode>
                <c:ptCount val="4"/>
                <c:pt idx="0">
                  <c:v>6.8778643828025328E-3</c:v>
                </c:pt>
                <c:pt idx="1">
                  <c:v>1.4472516313255655E-2</c:v>
                </c:pt>
                <c:pt idx="2">
                  <c:v>1.0946320850441078E-2</c:v>
                </c:pt>
                <c:pt idx="3">
                  <c:v>1.512535886619569E-2</c:v>
                </c:pt>
              </c:numCache>
            </c:numRef>
          </c:val>
          <c:extLst>
            <c:ext xmlns:c16="http://schemas.microsoft.com/office/drawing/2014/chart" uri="{C3380CC4-5D6E-409C-BE32-E72D297353CC}">
              <c16:uniqueId val="{00000003-290E-5249-92A7-2B22E61755FC}"/>
            </c:ext>
          </c:extLst>
        </c:ser>
        <c:ser>
          <c:idx val="4"/>
          <c:order val="4"/>
          <c:tx>
            <c:strRef>
              <c:f>'Returns&amp;Volatility_Visuals'!$G$44</c:f>
              <c:strCache>
                <c:ptCount val="1"/>
                <c:pt idx="0">
                  <c:v>Volatility (2018-2022)</c:v>
                </c:pt>
              </c:strCache>
            </c:strRef>
          </c:tx>
          <c:spPr>
            <a:solidFill>
              <a:schemeClr val="accent4">
                <a:lumMod val="60000"/>
              </a:schemeClr>
            </a:solidFill>
            <a:ln>
              <a:noFill/>
            </a:ln>
            <a:effectLst/>
          </c:spPr>
          <c:invertIfNegative val="0"/>
          <c:dLbls>
            <c:delete val="1"/>
          </c:dLbls>
          <c:cat>
            <c:strRef>
              <c:f>'Returns&amp;Volatility_Visuals'!$B$45:$B$48</c:f>
              <c:strCache>
                <c:ptCount val="4"/>
                <c:pt idx="0">
                  <c:v>Gold</c:v>
                </c:pt>
                <c:pt idx="1">
                  <c:v>Silver</c:v>
                </c:pt>
                <c:pt idx="2">
                  <c:v>Platinum</c:v>
                </c:pt>
                <c:pt idx="3">
                  <c:v>Palladium</c:v>
                </c:pt>
              </c:strCache>
            </c:strRef>
          </c:cat>
          <c:val>
            <c:numRef>
              <c:f>'Returns&amp;Volatility_Visuals'!$G$45:$G$48</c:f>
              <c:numCache>
                <c:formatCode>0.0000%</c:formatCode>
                <c:ptCount val="4"/>
                <c:pt idx="0">
                  <c:v>3.5630350312530083E-2</c:v>
                </c:pt>
                <c:pt idx="1">
                  <c:v>1.7785501428044876E-2</c:v>
                </c:pt>
                <c:pt idx="2">
                  <c:v>4.0651431049971709E-2</c:v>
                </c:pt>
                <c:pt idx="3">
                  <c:v>4.4262948110063281E-2</c:v>
                </c:pt>
              </c:numCache>
            </c:numRef>
          </c:val>
          <c:extLst>
            <c:ext xmlns:c16="http://schemas.microsoft.com/office/drawing/2014/chart" uri="{C3380CC4-5D6E-409C-BE32-E72D297353CC}">
              <c16:uniqueId val="{00000004-290E-5249-92A7-2B22E61755FC}"/>
            </c:ext>
          </c:extLst>
        </c:ser>
        <c:dLbls>
          <c:dLblPos val="outEnd"/>
          <c:showLegendKey val="0"/>
          <c:showVal val="1"/>
          <c:showCatName val="0"/>
          <c:showSerName val="0"/>
          <c:showPercent val="0"/>
          <c:showBubbleSize val="0"/>
        </c:dLbls>
        <c:gapWidth val="219"/>
        <c:overlap val="-27"/>
        <c:axId val="429547664"/>
        <c:axId val="506118400"/>
      </c:barChart>
      <c:catAx>
        <c:axId val="42954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506118400"/>
        <c:crosses val="autoZero"/>
        <c:auto val="1"/>
        <c:lblAlgn val="ctr"/>
        <c:lblOffset val="100"/>
        <c:noMultiLvlLbl val="0"/>
      </c:catAx>
      <c:valAx>
        <c:axId val="506118400"/>
        <c:scaling>
          <c:orientation val="minMax"/>
        </c:scaling>
        <c:delete val="0"/>
        <c:axPos val="l"/>
        <c:majorGridlines>
          <c:spPr>
            <a:ln w="9525" cap="flat" cmpd="sng" algn="ctr">
              <a:solidFill>
                <a:schemeClr val="tx1">
                  <a:lumMod val="15000"/>
                  <a:lumOff val="85000"/>
                </a:schemeClr>
              </a:solidFill>
              <a:round/>
            </a:ln>
            <a:effectLst/>
          </c:spPr>
        </c:majorGridlines>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547664"/>
        <c:crosses val="autoZero"/>
        <c:crossBetween val="between"/>
      </c:valAx>
      <c:spPr>
        <a:noFill/>
        <a:ln>
          <a:noFill/>
        </a:ln>
        <a:effectLst/>
      </c:spPr>
    </c:plotArea>
    <c:legend>
      <c:legendPos val="b"/>
      <c:layout>
        <c:manualLayout>
          <c:xMode val="edge"/>
          <c:yMode val="edge"/>
          <c:x val="0.12638791044380104"/>
          <c:y val="0.86637892197353084"/>
          <c:w val="0.79536277494908625"/>
          <c:h val="0.1033753373372555"/>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GB" sz="1600" b="1" dirty="0">
                <a:solidFill>
                  <a:sysClr val="windowText" lastClr="000000"/>
                </a:solidFill>
              </a:rPr>
              <a:t>Volatility For Each Metal</a:t>
            </a:r>
          </a:p>
          <a:p>
            <a:pPr>
              <a:defRPr sz="1600"/>
            </a:pPr>
            <a:r>
              <a:rPr lang="en-GB" sz="1600" b="1" baseline="0" dirty="0">
                <a:solidFill>
                  <a:sysClr val="windowText" lastClr="000000"/>
                </a:solidFill>
              </a:rPr>
              <a:t>(1990-2023) </a:t>
            </a:r>
            <a:endParaRPr lang="en-GB" sz="1600" b="1" dirty="0">
              <a:solidFill>
                <a:sysClr val="windowText" lastClr="000000"/>
              </a:solidFill>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'Returns&amp;Volatility_Visuals'!$C$17</c:f>
              <c:strCache>
                <c:ptCount val="1"/>
                <c:pt idx="0">
                  <c:v>Volatility(Standard deviation of daily returns)(1990-2023)</c:v>
                </c:pt>
              </c:strCache>
            </c:strRef>
          </c:tx>
          <c:spPr>
            <a:solidFill>
              <a:schemeClr val="accent6"/>
            </a:solidFill>
            <a:ln>
              <a:noFill/>
            </a:ln>
            <a:effectLst/>
          </c:spPr>
          <c:invertIfNegative val="0"/>
          <c:cat>
            <c:strRef>
              <c:f>'Returns&amp;Volatility_Visuals'!$B$18:$B$21</c:f>
              <c:strCache>
                <c:ptCount val="4"/>
                <c:pt idx="0">
                  <c:v>Silver</c:v>
                </c:pt>
                <c:pt idx="1">
                  <c:v>Gold</c:v>
                </c:pt>
                <c:pt idx="2">
                  <c:v>Platinum</c:v>
                </c:pt>
                <c:pt idx="3">
                  <c:v>Palladium</c:v>
                </c:pt>
              </c:strCache>
            </c:strRef>
          </c:cat>
          <c:val>
            <c:numRef>
              <c:f>'Returns&amp;Volatility_Visuals'!$C$18:$C$21</c:f>
              <c:numCache>
                <c:formatCode>0.0000%</c:formatCode>
                <c:ptCount val="4"/>
                <c:pt idx="0">
                  <c:v>1.8781998995220477E-2</c:v>
                </c:pt>
                <c:pt idx="1">
                  <c:v>2.3163549179502366E-2</c:v>
                </c:pt>
                <c:pt idx="2">
                  <c:v>3.1463690206633706E-2</c:v>
                </c:pt>
                <c:pt idx="3">
                  <c:v>3.7876055712008035E-2</c:v>
                </c:pt>
              </c:numCache>
            </c:numRef>
          </c:val>
          <c:extLst>
            <c:ext xmlns:c16="http://schemas.microsoft.com/office/drawing/2014/chart" uri="{C3380CC4-5D6E-409C-BE32-E72D297353CC}">
              <c16:uniqueId val="{00000000-5627-4A4B-973F-717EB849B25F}"/>
            </c:ext>
          </c:extLst>
        </c:ser>
        <c:dLbls>
          <c:showLegendKey val="0"/>
          <c:showVal val="0"/>
          <c:showCatName val="0"/>
          <c:showSerName val="0"/>
          <c:showPercent val="0"/>
          <c:showBubbleSize val="0"/>
        </c:dLbls>
        <c:gapWidth val="219"/>
        <c:overlap val="-27"/>
        <c:axId val="2032374832"/>
        <c:axId val="2035838832"/>
      </c:barChart>
      <c:catAx>
        <c:axId val="203237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035838832"/>
        <c:crosses val="autoZero"/>
        <c:auto val="1"/>
        <c:lblAlgn val="ctr"/>
        <c:lblOffset val="100"/>
        <c:noMultiLvlLbl val="0"/>
      </c:catAx>
      <c:valAx>
        <c:axId val="2035838832"/>
        <c:scaling>
          <c:orientation val="minMax"/>
        </c:scaling>
        <c:delete val="0"/>
        <c:axPos val="l"/>
        <c:majorGridlines>
          <c:spPr>
            <a:ln w="9525" cap="flat" cmpd="sng" algn="ctr">
              <a:solidFill>
                <a:schemeClr val="tx1">
                  <a:lumMod val="15000"/>
                  <a:lumOff val="85000"/>
                </a:schemeClr>
              </a:solidFill>
              <a:round/>
            </a:ln>
            <a:effectLst/>
          </c:spPr>
        </c:majorGridlines>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323748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E29D2F-D59F-4953-94A7-018DB1FC80E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95879E7-FED5-4DDB-B717-FA39DF0DDB9F}">
      <dgm:prSet/>
      <dgm:spPr/>
      <dgm:t>
        <a:bodyPr/>
        <a:lstStyle/>
        <a:p>
          <a:pPr>
            <a:defRPr cap="all"/>
          </a:pPr>
          <a:r>
            <a:rPr lang="en-US" cap="none" baseline="0" dirty="0"/>
            <a:t>Using historical data to predict precious metal prices long term and short term</a:t>
          </a:r>
          <a:endParaRPr lang="en-US" cap="none" dirty="0"/>
        </a:p>
      </dgm:t>
    </dgm:pt>
    <dgm:pt modelId="{D1C72DB7-4DAE-416E-887C-C2803DB1C55F}" type="parTrans" cxnId="{B412AC0E-44AE-42D6-8A54-D8ADBFCE5AF8}">
      <dgm:prSet/>
      <dgm:spPr/>
      <dgm:t>
        <a:bodyPr/>
        <a:lstStyle/>
        <a:p>
          <a:endParaRPr lang="en-US"/>
        </a:p>
      </dgm:t>
    </dgm:pt>
    <dgm:pt modelId="{54F2795E-C789-41A9-95E2-A1CB834BB43B}" type="sibTrans" cxnId="{B412AC0E-44AE-42D6-8A54-D8ADBFCE5AF8}">
      <dgm:prSet/>
      <dgm:spPr/>
      <dgm:t>
        <a:bodyPr/>
        <a:lstStyle/>
        <a:p>
          <a:endParaRPr lang="en-US"/>
        </a:p>
      </dgm:t>
    </dgm:pt>
    <dgm:pt modelId="{8ADE2345-44F6-48FE-B2F9-47ECE136E868}">
      <dgm:prSet/>
      <dgm:spPr/>
      <dgm:t>
        <a:bodyPr/>
        <a:lstStyle/>
        <a:p>
          <a:pPr>
            <a:defRPr cap="all"/>
          </a:pPr>
          <a:r>
            <a:rPr lang="en-US" cap="none" baseline="0" dirty="0"/>
            <a:t>Economic indicators</a:t>
          </a:r>
        </a:p>
        <a:p>
          <a:pPr>
            <a:defRPr cap="all"/>
          </a:pPr>
          <a:r>
            <a:rPr lang="en-US" cap="none" baseline="0" dirty="0"/>
            <a:t>(Past and predicted)</a:t>
          </a:r>
        </a:p>
      </dgm:t>
    </dgm:pt>
    <dgm:pt modelId="{1AF9296E-914B-456F-889E-3485E1392382}" type="parTrans" cxnId="{F7EE0359-C191-4E67-A13A-F3971E529CBA}">
      <dgm:prSet/>
      <dgm:spPr/>
      <dgm:t>
        <a:bodyPr/>
        <a:lstStyle/>
        <a:p>
          <a:endParaRPr lang="en-US"/>
        </a:p>
      </dgm:t>
    </dgm:pt>
    <dgm:pt modelId="{41B2EB60-7800-4F37-BB55-5EA639AC00B9}" type="sibTrans" cxnId="{F7EE0359-C191-4E67-A13A-F3971E529CBA}">
      <dgm:prSet/>
      <dgm:spPr/>
      <dgm:t>
        <a:bodyPr/>
        <a:lstStyle/>
        <a:p>
          <a:endParaRPr lang="en-US"/>
        </a:p>
      </dgm:t>
    </dgm:pt>
    <dgm:pt modelId="{28CF48A6-C3DC-4034-BA76-603D3AA5D1A5}" type="pres">
      <dgm:prSet presAssocID="{5AE29D2F-D59F-4953-94A7-018DB1FC80E8}" presName="root" presStyleCnt="0">
        <dgm:presLayoutVars>
          <dgm:dir/>
          <dgm:resizeHandles val="exact"/>
        </dgm:presLayoutVars>
      </dgm:prSet>
      <dgm:spPr/>
    </dgm:pt>
    <dgm:pt modelId="{2A3FE07E-FE32-44FD-88A5-C1B82227A36B}" type="pres">
      <dgm:prSet presAssocID="{395879E7-FED5-4DDB-B717-FA39DF0DDB9F}" presName="compNode" presStyleCnt="0"/>
      <dgm:spPr/>
    </dgm:pt>
    <dgm:pt modelId="{9613BA7E-1F90-4947-AD6A-75A3B5AF8316}" type="pres">
      <dgm:prSet presAssocID="{395879E7-FED5-4DDB-B717-FA39DF0DDB9F}" presName="iconBgRect" presStyleLbl="bgShp" presStyleIdx="0" presStyleCnt="2"/>
      <dgm:spPr/>
    </dgm:pt>
    <dgm:pt modelId="{2E08BCFE-1847-4BEA-B76F-99809065BCF7}" type="pres">
      <dgm:prSet presAssocID="{395879E7-FED5-4DDB-B717-FA39DF0DDB9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ins"/>
        </a:ext>
      </dgm:extLst>
    </dgm:pt>
    <dgm:pt modelId="{09B53D9C-395B-427F-B2E0-F4D7DAB92E8F}" type="pres">
      <dgm:prSet presAssocID="{395879E7-FED5-4DDB-B717-FA39DF0DDB9F}" presName="spaceRect" presStyleCnt="0"/>
      <dgm:spPr/>
    </dgm:pt>
    <dgm:pt modelId="{B3C2EAD6-1781-44FD-9A8B-A50D4607B9D9}" type="pres">
      <dgm:prSet presAssocID="{395879E7-FED5-4DDB-B717-FA39DF0DDB9F}" presName="textRect" presStyleLbl="revTx" presStyleIdx="0" presStyleCnt="2">
        <dgm:presLayoutVars>
          <dgm:chMax val="1"/>
          <dgm:chPref val="1"/>
        </dgm:presLayoutVars>
      </dgm:prSet>
      <dgm:spPr/>
    </dgm:pt>
    <dgm:pt modelId="{309EA522-1B32-4B99-80CC-2F32663A50C0}" type="pres">
      <dgm:prSet presAssocID="{54F2795E-C789-41A9-95E2-A1CB834BB43B}" presName="sibTrans" presStyleCnt="0"/>
      <dgm:spPr/>
    </dgm:pt>
    <dgm:pt modelId="{1E801689-2ED6-47AF-B11A-0C82A9404A77}" type="pres">
      <dgm:prSet presAssocID="{8ADE2345-44F6-48FE-B2F9-47ECE136E868}" presName="compNode" presStyleCnt="0"/>
      <dgm:spPr/>
    </dgm:pt>
    <dgm:pt modelId="{F0A6015E-D7BD-4AD8-B004-8AB9E1667BDC}" type="pres">
      <dgm:prSet presAssocID="{8ADE2345-44F6-48FE-B2F9-47ECE136E868}" presName="iconBgRect" presStyleLbl="bgShp" presStyleIdx="1" presStyleCnt="2"/>
      <dgm:spPr/>
    </dgm:pt>
    <dgm:pt modelId="{A61DA58A-1B31-441E-B15D-FDDF978AEE16}" type="pres">
      <dgm:prSet presAssocID="{8ADE2345-44F6-48FE-B2F9-47ECE136E86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58DA4D04-856D-4ABF-ABA2-28BC83ABF99A}" type="pres">
      <dgm:prSet presAssocID="{8ADE2345-44F6-48FE-B2F9-47ECE136E868}" presName="spaceRect" presStyleCnt="0"/>
      <dgm:spPr/>
    </dgm:pt>
    <dgm:pt modelId="{2F3F8840-BD24-4E1D-9D45-3F6A5293359C}" type="pres">
      <dgm:prSet presAssocID="{8ADE2345-44F6-48FE-B2F9-47ECE136E868}" presName="textRect" presStyleLbl="revTx" presStyleIdx="1" presStyleCnt="2">
        <dgm:presLayoutVars>
          <dgm:chMax val="1"/>
          <dgm:chPref val="1"/>
        </dgm:presLayoutVars>
      </dgm:prSet>
      <dgm:spPr/>
    </dgm:pt>
  </dgm:ptLst>
  <dgm:cxnLst>
    <dgm:cxn modelId="{B412AC0E-44AE-42D6-8A54-D8ADBFCE5AF8}" srcId="{5AE29D2F-D59F-4953-94A7-018DB1FC80E8}" destId="{395879E7-FED5-4DDB-B717-FA39DF0DDB9F}" srcOrd="0" destOrd="0" parTransId="{D1C72DB7-4DAE-416E-887C-C2803DB1C55F}" sibTransId="{54F2795E-C789-41A9-95E2-A1CB834BB43B}"/>
    <dgm:cxn modelId="{0144DB1C-C7C5-4523-981F-1059EDBC6024}" type="presOf" srcId="{5AE29D2F-D59F-4953-94A7-018DB1FC80E8}" destId="{28CF48A6-C3DC-4034-BA76-603D3AA5D1A5}" srcOrd="0" destOrd="0" presId="urn:microsoft.com/office/officeart/2018/5/layout/IconCircleLabelList"/>
    <dgm:cxn modelId="{F7EE0359-C191-4E67-A13A-F3971E529CBA}" srcId="{5AE29D2F-D59F-4953-94A7-018DB1FC80E8}" destId="{8ADE2345-44F6-48FE-B2F9-47ECE136E868}" srcOrd="1" destOrd="0" parTransId="{1AF9296E-914B-456F-889E-3485E1392382}" sibTransId="{41B2EB60-7800-4F37-BB55-5EA639AC00B9}"/>
    <dgm:cxn modelId="{B6542887-AE57-4C54-B65A-3F60D1067B01}" type="presOf" srcId="{395879E7-FED5-4DDB-B717-FA39DF0DDB9F}" destId="{B3C2EAD6-1781-44FD-9A8B-A50D4607B9D9}" srcOrd="0" destOrd="0" presId="urn:microsoft.com/office/officeart/2018/5/layout/IconCircleLabelList"/>
    <dgm:cxn modelId="{E13458A4-4E32-4290-94A0-A9ED0C727B65}" type="presOf" srcId="{8ADE2345-44F6-48FE-B2F9-47ECE136E868}" destId="{2F3F8840-BD24-4E1D-9D45-3F6A5293359C}" srcOrd="0" destOrd="0" presId="urn:microsoft.com/office/officeart/2018/5/layout/IconCircleLabelList"/>
    <dgm:cxn modelId="{3534394C-3A3F-4E3E-A188-2B94DBCA476A}" type="presParOf" srcId="{28CF48A6-C3DC-4034-BA76-603D3AA5D1A5}" destId="{2A3FE07E-FE32-44FD-88A5-C1B82227A36B}" srcOrd="0" destOrd="0" presId="urn:microsoft.com/office/officeart/2018/5/layout/IconCircleLabelList"/>
    <dgm:cxn modelId="{184473DF-82A4-40A3-9F6F-1D5BF91C9C9B}" type="presParOf" srcId="{2A3FE07E-FE32-44FD-88A5-C1B82227A36B}" destId="{9613BA7E-1F90-4947-AD6A-75A3B5AF8316}" srcOrd="0" destOrd="0" presId="urn:microsoft.com/office/officeart/2018/5/layout/IconCircleLabelList"/>
    <dgm:cxn modelId="{9BFE7993-C0EC-4A74-ABF4-C172FD77BB67}" type="presParOf" srcId="{2A3FE07E-FE32-44FD-88A5-C1B82227A36B}" destId="{2E08BCFE-1847-4BEA-B76F-99809065BCF7}" srcOrd="1" destOrd="0" presId="urn:microsoft.com/office/officeart/2018/5/layout/IconCircleLabelList"/>
    <dgm:cxn modelId="{B43AC1B8-2E35-47B4-9ECD-0871A4C0D76C}" type="presParOf" srcId="{2A3FE07E-FE32-44FD-88A5-C1B82227A36B}" destId="{09B53D9C-395B-427F-B2E0-F4D7DAB92E8F}" srcOrd="2" destOrd="0" presId="urn:microsoft.com/office/officeart/2018/5/layout/IconCircleLabelList"/>
    <dgm:cxn modelId="{CD3376A1-66B6-4B6F-976B-3D1F019F86A8}" type="presParOf" srcId="{2A3FE07E-FE32-44FD-88A5-C1B82227A36B}" destId="{B3C2EAD6-1781-44FD-9A8B-A50D4607B9D9}" srcOrd="3" destOrd="0" presId="urn:microsoft.com/office/officeart/2018/5/layout/IconCircleLabelList"/>
    <dgm:cxn modelId="{CF566EC0-495D-4D4A-8650-80FAD35C1FB7}" type="presParOf" srcId="{28CF48A6-C3DC-4034-BA76-603D3AA5D1A5}" destId="{309EA522-1B32-4B99-80CC-2F32663A50C0}" srcOrd="1" destOrd="0" presId="urn:microsoft.com/office/officeart/2018/5/layout/IconCircleLabelList"/>
    <dgm:cxn modelId="{1C912D38-DEB1-4B34-A99C-8550B59F5719}" type="presParOf" srcId="{28CF48A6-C3DC-4034-BA76-603D3AA5D1A5}" destId="{1E801689-2ED6-47AF-B11A-0C82A9404A77}" srcOrd="2" destOrd="0" presId="urn:microsoft.com/office/officeart/2018/5/layout/IconCircleLabelList"/>
    <dgm:cxn modelId="{7B79407D-C0DF-436B-B2EE-52563B73B188}" type="presParOf" srcId="{1E801689-2ED6-47AF-B11A-0C82A9404A77}" destId="{F0A6015E-D7BD-4AD8-B004-8AB9E1667BDC}" srcOrd="0" destOrd="0" presId="urn:microsoft.com/office/officeart/2018/5/layout/IconCircleLabelList"/>
    <dgm:cxn modelId="{35ECEF91-C327-4130-AAA6-6B9EFC0BFA07}" type="presParOf" srcId="{1E801689-2ED6-47AF-B11A-0C82A9404A77}" destId="{A61DA58A-1B31-441E-B15D-FDDF978AEE16}" srcOrd="1" destOrd="0" presId="urn:microsoft.com/office/officeart/2018/5/layout/IconCircleLabelList"/>
    <dgm:cxn modelId="{6E346E05-FE2A-4002-969B-778321B3B5F7}" type="presParOf" srcId="{1E801689-2ED6-47AF-B11A-0C82A9404A77}" destId="{58DA4D04-856D-4ABF-ABA2-28BC83ABF99A}" srcOrd="2" destOrd="0" presId="urn:microsoft.com/office/officeart/2018/5/layout/IconCircleLabelList"/>
    <dgm:cxn modelId="{49443238-D82B-42BE-852D-7F3068E079AE}" type="presParOf" srcId="{1E801689-2ED6-47AF-B11A-0C82A9404A77}" destId="{2F3F8840-BD24-4E1D-9D45-3F6A5293359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78A23B-79AD-4DA9-8632-008491D86E1A}"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0C3DE4AA-D7BE-4A64-A704-1BCFD08C5B16}">
      <dgm:prSet/>
      <dgm:spPr/>
      <dgm:t>
        <a:bodyPr/>
        <a:lstStyle/>
        <a:p>
          <a:r>
            <a:rPr lang="en-US"/>
            <a:t>Short Term Investment</a:t>
          </a:r>
        </a:p>
      </dgm:t>
    </dgm:pt>
    <dgm:pt modelId="{F78745A6-2ED4-4D3F-83C7-908206CD9644}" type="parTrans" cxnId="{653F2286-9DF9-4829-93EA-96BE2C29B76B}">
      <dgm:prSet/>
      <dgm:spPr/>
      <dgm:t>
        <a:bodyPr/>
        <a:lstStyle/>
        <a:p>
          <a:endParaRPr lang="en-US"/>
        </a:p>
      </dgm:t>
    </dgm:pt>
    <dgm:pt modelId="{35A4B2A2-B72A-42D8-8539-5E2B33EC5E64}" type="sibTrans" cxnId="{653F2286-9DF9-4829-93EA-96BE2C29B76B}">
      <dgm:prSet/>
      <dgm:spPr/>
      <dgm:t>
        <a:bodyPr/>
        <a:lstStyle/>
        <a:p>
          <a:endParaRPr lang="en-US"/>
        </a:p>
      </dgm:t>
    </dgm:pt>
    <dgm:pt modelId="{71575BA7-258A-4D7B-8751-23EA869F3100}">
      <dgm:prSet/>
      <dgm:spPr/>
      <dgm:t>
        <a:bodyPr/>
        <a:lstStyle/>
        <a:p>
          <a:r>
            <a:rPr lang="en-US"/>
            <a:t>High risk</a:t>
          </a:r>
        </a:p>
      </dgm:t>
    </dgm:pt>
    <dgm:pt modelId="{4CC7626C-9DD9-4D50-8B3F-D78AE1C198F6}" type="parTrans" cxnId="{3779052E-D249-4EE6-8FA6-78BAC5CDC41D}">
      <dgm:prSet/>
      <dgm:spPr/>
      <dgm:t>
        <a:bodyPr/>
        <a:lstStyle/>
        <a:p>
          <a:endParaRPr lang="en-US"/>
        </a:p>
      </dgm:t>
    </dgm:pt>
    <dgm:pt modelId="{A259C301-4CA8-4360-BB2B-56DA179C7C9E}" type="sibTrans" cxnId="{3779052E-D249-4EE6-8FA6-78BAC5CDC41D}">
      <dgm:prSet/>
      <dgm:spPr/>
      <dgm:t>
        <a:bodyPr/>
        <a:lstStyle/>
        <a:p>
          <a:endParaRPr lang="en-US"/>
        </a:p>
      </dgm:t>
    </dgm:pt>
    <dgm:pt modelId="{48F73B4F-5593-4B6C-BB54-31B66E32D84D}">
      <dgm:prSet/>
      <dgm:spPr/>
      <dgm:t>
        <a:bodyPr/>
        <a:lstStyle/>
        <a:p>
          <a:r>
            <a:rPr lang="en-US" dirty="0"/>
            <a:t>Low risk</a:t>
          </a:r>
        </a:p>
      </dgm:t>
    </dgm:pt>
    <dgm:pt modelId="{31451EB3-CB01-46D6-A9DD-A3CE3A059ED9}" type="parTrans" cxnId="{E052A422-6CBA-42F6-869A-BFA175938AEF}">
      <dgm:prSet/>
      <dgm:spPr/>
      <dgm:t>
        <a:bodyPr/>
        <a:lstStyle/>
        <a:p>
          <a:endParaRPr lang="en-US"/>
        </a:p>
      </dgm:t>
    </dgm:pt>
    <dgm:pt modelId="{3CF454E4-D989-4714-BAC4-98E1688A3644}" type="sibTrans" cxnId="{E052A422-6CBA-42F6-869A-BFA175938AEF}">
      <dgm:prSet/>
      <dgm:spPr/>
      <dgm:t>
        <a:bodyPr/>
        <a:lstStyle/>
        <a:p>
          <a:endParaRPr lang="en-US"/>
        </a:p>
      </dgm:t>
    </dgm:pt>
    <dgm:pt modelId="{5FE4D45D-B372-4263-B41E-2962D9489745}">
      <dgm:prSet/>
      <dgm:spPr/>
      <dgm:t>
        <a:bodyPr/>
        <a:lstStyle/>
        <a:p>
          <a:r>
            <a:rPr lang="en-US"/>
            <a:t>Long Term Investment</a:t>
          </a:r>
        </a:p>
      </dgm:t>
    </dgm:pt>
    <dgm:pt modelId="{88532826-28A0-456B-8FCD-B80BD4192C4C}" type="parTrans" cxnId="{DADDB2C1-50B6-40B2-BF17-0A393DD74997}">
      <dgm:prSet/>
      <dgm:spPr/>
      <dgm:t>
        <a:bodyPr/>
        <a:lstStyle/>
        <a:p>
          <a:endParaRPr lang="en-US"/>
        </a:p>
      </dgm:t>
    </dgm:pt>
    <dgm:pt modelId="{617F051E-779E-4E31-A7D3-F58A35C10B89}" type="sibTrans" cxnId="{DADDB2C1-50B6-40B2-BF17-0A393DD74997}">
      <dgm:prSet/>
      <dgm:spPr/>
      <dgm:t>
        <a:bodyPr/>
        <a:lstStyle/>
        <a:p>
          <a:endParaRPr lang="en-US"/>
        </a:p>
      </dgm:t>
    </dgm:pt>
    <dgm:pt modelId="{471C7785-29F3-4646-91E9-0DED33216DBF}">
      <dgm:prSet/>
      <dgm:spPr/>
      <dgm:t>
        <a:bodyPr/>
        <a:lstStyle/>
        <a:p>
          <a:r>
            <a:rPr lang="en-US"/>
            <a:t>High risk</a:t>
          </a:r>
        </a:p>
      </dgm:t>
    </dgm:pt>
    <dgm:pt modelId="{0CFC5CA8-3425-4441-B29B-DFB635189745}" type="parTrans" cxnId="{28CC27FE-5B0B-42F7-8A57-CE8187E9086B}">
      <dgm:prSet/>
      <dgm:spPr/>
      <dgm:t>
        <a:bodyPr/>
        <a:lstStyle/>
        <a:p>
          <a:endParaRPr lang="en-US"/>
        </a:p>
      </dgm:t>
    </dgm:pt>
    <dgm:pt modelId="{2165A849-6444-4C78-A7D2-B400D31C2370}" type="sibTrans" cxnId="{28CC27FE-5B0B-42F7-8A57-CE8187E9086B}">
      <dgm:prSet/>
      <dgm:spPr/>
      <dgm:t>
        <a:bodyPr/>
        <a:lstStyle/>
        <a:p>
          <a:endParaRPr lang="en-US"/>
        </a:p>
      </dgm:t>
    </dgm:pt>
    <dgm:pt modelId="{2850A11B-3755-4E99-BA64-A853A1B9D19E}">
      <dgm:prSet/>
      <dgm:spPr/>
      <dgm:t>
        <a:bodyPr/>
        <a:lstStyle/>
        <a:p>
          <a:r>
            <a:rPr lang="en-US"/>
            <a:t>Low risk</a:t>
          </a:r>
        </a:p>
      </dgm:t>
    </dgm:pt>
    <dgm:pt modelId="{007D1121-5413-48E1-BE67-9955A2FE1E38}" type="parTrans" cxnId="{35B4650A-6E02-4EEF-9DAE-2CEECCCDBEAD}">
      <dgm:prSet/>
      <dgm:spPr/>
      <dgm:t>
        <a:bodyPr/>
        <a:lstStyle/>
        <a:p>
          <a:endParaRPr lang="en-US"/>
        </a:p>
      </dgm:t>
    </dgm:pt>
    <dgm:pt modelId="{B3D94F29-3E0A-4BDF-9F1C-E965E2744D83}" type="sibTrans" cxnId="{35B4650A-6E02-4EEF-9DAE-2CEECCCDBEAD}">
      <dgm:prSet/>
      <dgm:spPr/>
      <dgm:t>
        <a:bodyPr/>
        <a:lstStyle/>
        <a:p>
          <a:endParaRPr lang="en-US"/>
        </a:p>
      </dgm:t>
    </dgm:pt>
    <dgm:pt modelId="{6784870D-1FEF-0649-8AC0-9DB49BAC9729}" type="pres">
      <dgm:prSet presAssocID="{2878A23B-79AD-4DA9-8632-008491D86E1A}" presName="linear" presStyleCnt="0">
        <dgm:presLayoutVars>
          <dgm:dir/>
          <dgm:animLvl val="lvl"/>
          <dgm:resizeHandles val="exact"/>
        </dgm:presLayoutVars>
      </dgm:prSet>
      <dgm:spPr/>
    </dgm:pt>
    <dgm:pt modelId="{81594662-A3ED-664D-BF1F-019A0D6B9B64}" type="pres">
      <dgm:prSet presAssocID="{0C3DE4AA-D7BE-4A64-A704-1BCFD08C5B16}" presName="parentLin" presStyleCnt="0"/>
      <dgm:spPr/>
    </dgm:pt>
    <dgm:pt modelId="{8ACA5204-D025-2640-94ED-E7267930E4EB}" type="pres">
      <dgm:prSet presAssocID="{0C3DE4AA-D7BE-4A64-A704-1BCFD08C5B16}" presName="parentLeftMargin" presStyleLbl="node1" presStyleIdx="0" presStyleCnt="2"/>
      <dgm:spPr/>
    </dgm:pt>
    <dgm:pt modelId="{6EFB1831-F272-9244-A03A-CE4DB6D6F660}" type="pres">
      <dgm:prSet presAssocID="{0C3DE4AA-D7BE-4A64-A704-1BCFD08C5B16}" presName="parentText" presStyleLbl="node1" presStyleIdx="0" presStyleCnt="2">
        <dgm:presLayoutVars>
          <dgm:chMax val="0"/>
          <dgm:bulletEnabled val="1"/>
        </dgm:presLayoutVars>
      </dgm:prSet>
      <dgm:spPr/>
    </dgm:pt>
    <dgm:pt modelId="{4F7F55A6-229F-804B-9585-5F929F5663D4}" type="pres">
      <dgm:prSet presAssocID="{0C3DE4AA-D7BE-4A64-A704-1BCFD08C5B16}" presName="negativeSpace" presStyleCnt="0"/>
      <dgm:spPr/>
    </dgm:pt>
    <dgm:pt modelId="{F9433BFC-7A0A-724F-8F59-671CBDE118F5}" type="pres">
      <dgm:prSet presAssocID="{0C3DE4AA-D7BE-4A64-A704-1BCFD08C5B16}" presName="childText" presStyleLbl="conFgAcc1" presStyleIdx="0" presStyleCnt="2">
        <dgm:presLayoutVars>
          <dgm:bulletEnabled val="1"/>
        </dgm:presLayoutVars>
      </dgm:prSet>
      <dgm:spPr/>
    </dgm:pt>
    <dgm:pt modelId="{D7C8AB7B-829D-CF47-A363-185EBF3B000B}" type="pres">
      <dgm:prSet presAssocID="{35A4B2A2-B72A-42D8-8539-5E2B33EC5E64}" presName="spaceBetweenRectangles" presStyleCnt="0"/>
      <dgm:spPr/>
    </dgm:pt>
    <dgm:pt modelId="{306B75D9-9BDA-5446-A89B-7A6E7F0359CE}" type="pres">
      <dgm:prSet presAssocID="{5FE4D45D-B372-4263-B41E-2962D9489745}" presName="parentLin" presStyleCnt="0"/>
      <dgm:spPr/>
    </dgm:pt>
    <dgm:pt modelId="{5AAFFA99-2143-9B45-9AC3-8477328CAF49}" type="pres">
      <dgm:prSet presAssocID="{5FE4D45D-B372-4263-B41E-2962D9489745}" presName="parentLeftMargin" presStyleLbl="node1" presStyleIdx="0" presStyleCnt="2"/>
      <dgm:spPr/>
    </dgm:pt>
    <dgm:pt modelId="{D6FC5408-AD6F-ED47-821A-196F6F7EE769}" type="pres">
      <dgm:prSet presAssocID="{5FE4D45D-B372-4263-B41E-2962D9489745}" presName="parentText" presStyleLbl="node1" presStyleIdx="1" presStyleCnt="2">
        <dgm:presLayoutVars>
          <dgm:chMax val="0"/>
          <dgm:bulletEnabled val="1"/>
        </dgm:presLayoutVars>
      </dgm:prSet>
      <dgm:spPr/>
    </dgm:pt>
    <dgm:pt modelId="{1E477E08-B2E9-A54D-A74D-4DF184DF807E}" type="pres">
      <dgm:prSet presAssocID="{5FE4D45D-B372-4263-B41E-2962D9489745}" presName="negativeSpace" presStyleCnt="0"/>
      <dgm:spPr/>
    </dgm:pt>
    <dgm:pt modelId="{9811100A-9B94-6A40-8552-6A5BF1D19E09}" type="pres">
      <dgm:prSet presAssocID="{5FE4D45D-B372-4263-B41E-2962D9489745}" presName="childText" presStyleLbl="conFgAcc1" presStyleIdx="1" presStyleCnt="2">
        <dgm:presLayoutVars>
          <dgm:bulletEnabled val="1"/>
        </dgm:presLayoutVars>
      </dgm:prSet>
      <dgm:spPr/>
    </dgm:pt>
  </dgm:ptLst>
  <dgm:cxnLst>
    <dgm:cxn modelId="{900EB500-63CF-F54C-8E32-0E01C8775D77}" type="presOf" srcId="{0C3DE4AA-D7BE-4A64-A704-1BCFD08C5B16}" destId="{6EFB1831-F272-9244-A03A-CE4DB6D6F660}" srcOrd="1" destOrd="0" presId="urn:microsoft.com/office/officeart/2005/8/layout/list1"/>
    <dgm:cxn modelId="{35B4650A-6E02-4EEF-9DAE-2CEECCCDBEAD}" srcId="{5FE4D45D-B372-4263-B41E-2962D9489745}" destId="{2850A11B-3755-4E99-BA64-A853A1B9D19E}" srcOrd="1" destOrd="0" parTransId="{007D1121-5413-48E1-BE67-9955A2FE1E38}" sibTransId="{B3D94F29-3E0A-4BDF-9F1C-E965E2744D83}"/>
    <dgm:cxn modelId="{E052A422-6CBA-42F6-869A-BFA175938AEF}" srcId="{0C3DE4AA-D7BE-4A64-A704-1BCFD08C5B16}" destId="{48F73B4F-5593-4B6C-BB54-31B66E32D84D}" srcOrd="1" destOrd="0" parTransId="{31451EB3-CB01-46D6-A9DD-A3CE3A059ED9}" sibTransId="{3CF454E4-D989-4714-BAC4-98E1688A3644}"/>
    <dgm:cxn modelId="{734F8023-E21A-1F41-BD7F-6FA595F3A1B1}" type="presOf" srcId="{2850A11B-3755-4E99-BA64-A853A1B9D19E}" destId="{9811100A-9B94-6A40-8552-6A5BF1D19E09}" srcOrd="0" destOrd="1" presId="urn:microsoft.com/office/officeart/2005/8/layout/list1"/>
    <dgm:cxn modelId="{3779052E-D249-4EE6-8FA6-78BAC5CDC41D}" srcId="{0C3DE4AA-D7BE-4A64-A704-1BCFD08C5B16}" destId="{71575BA7-258A-4D7B-8751-23EA869F3100}" srcOrd="0" destOrd="0" parTransId="{4CC7626C-9DD9-4D50-8B3F-D78AE1C198F6}" sibTransId="{A259C301-4CA8-4360-BB2B-56DA179C7C9E}"/>
    <dgm:cxn modelId="{19CD0B34-7D83-A24C-8AD4-A453C70B01F6}" type="presOf" srcId="{71575BA7-258A-4D7B-8751-23EA869F3100}" destId="{F9433BFC-7A0A-724F-8F59-671CBDE118F5}" srcOrd="0" destOrd="0" presId="urn:microsoft.com/office/officeart/2005/8/layout/list1"/>
    <dgm:cxn modelId="{4E52834A-CCF2-3946-A679-CB9178E92929}" type="presOf" srcId="{5FE4D45D-B372-4263-B41E-2962D9489745}" destId="{5AAFFA99-2143-9B45-9AC3-8477328CAF49}" srcOrd="0" destOrd="0" presId="urn:microsoft.com/office/officeart/2005/8/layout/list1"/>
    <dgm:cxn modelId="{3565E46C-D2B1-994A-9D3E-FD17DBE3BAF0}" type="presOf" srcId="{2878A23B-79AD-4DA9-8632-008491D86E1A}" destId="{6784870D-1FEF-0649-8AC0-9DB49BAC9729}" srcOrd="0" destOrd="0" presId="urn:microsoft.com/office/officeart/2005/8/layout/list1"/>
    <dgm:cxn modelId="{96DC784F-3B5C-0D48-AADE-FF5D2FD2FA24}" type="presOf" srcId="{48F73B4F-5593-4B6C-BB54-31B66E32D84D}" destId="{F9433BFC-7A0A-724F-8F59-671CBDE118F5}" srcOrd="0" destOrd="1" presId="urn:microsoft.com/office/officeart/2005/8/layout/list1"/>
    <dgm:cxn modelId="{928E3877-0BBB-FA4C-A16F-E80D8A238635}" type="presOf" srcId="{471C7785-29F3-4646-91E9-0DED33216DBF}" destId="{9811100A-9B94-6A40-8552-6A5BF1D19E09}" srcOrd="0" destOrd="0" presId="urn:microsoft.com/office/officeart/2005/8/layout/list1"/>
    <dgm:cxn modelId="{653F2286-9DF9-4829-93EA-96BE2C29B76B}" srcId="{2878A23B-79AD-4DA9-8632-008491D86E1A}" destId="{0C3DE4AA-D7BE-4A64-A704-1BCFD08C5B16}" srcOrd="0" destOrd="0" parTransId="{F78745A6-2ED4-4D3F-83C7-908206CD9644}" sibTransId="{35A4B2A2-B72A-42D8-8539-5E2B33EC5E64}"/>
    <dgm:cxn modelId="{FEDD8DB0-C80D-154C-A33E-D82994B437FF}" type="presOf" srcId="{0C3DE4AA-D7BE-4A64-A704-1BCFD08C5B16}" destId="{8ACA5204-D025-2640-94ED-E7267930E4EB}" srcOrd="0" destOrd="0" presId="urn:microsoft.com/office/officeart/2005/8/layout/list1"/>
    <dgm:cxn modelId="{DADDB2C1-50B6-40B2-BF17-0A393DD74997}" srcId="{2878A23B-79AD-4DA9-8632-008491D86E1A}" destId="{5FE4D45D-B372-4263-B41E-2962D9489745}" srcOrd="1" destOrd="0" parTransId="{88532826-28A0-456B-8FCD-B80BD4192C4C}" sibTransId="{617F051E-779E-4E31-A7D3-F58A35C10B89}"/>
    <dgm:cxn modelId="{9F0358D7-CD71-B747-AC7B-024DD8F31E65}" type="presOf" srcId="{5FE4D45D-B372-4263-B41E-2962D9489745}" destId="{D6FC5408-AD6F-ED47-821A-196F6F7EE769}" srcOrd="1" destOrd="0" presId="urn:microsoft.com/office/officeart/2005/8/layout/list1"/>
    <dgm:cxn modelId="{28CC27FE-5B0B-42F7-8A57-CE8187E9086B}" srcId="{5FE4D45D-B372-4263-B41E-2962D9489745}" destId="{471C7785-29F3-4646-91E9-0DED33216DBF}" srcOrd="0" destOrd="0" parTransId="{0CFC5CA8-3425-4441-B29B-DFB635189745}" sibTransId="{2165A849-6444-4C78-A7D2-B400D31C2370}"/>
    <dgm:cxn modelId="{C33C4EE9-467D-5642-BB7B-6714275B5EE8}" type="presParOf" srcId="{6784870D-1FEF-0649-8AC0-9DB49BAC9729}" destId="{81594662-A3ED-664D-BF1F-019A0D6B9B64}" srcOrd="0" destOrd="0" presId="urn:microsoft.com/office/officeart/2005/8/layout/list1"/>
    <dgm:cxn modelId="{91782147-D497-A94A-950A-FA21D0F4274F}" type="presParOf" srcId="{81594662-A3ED-664D-BF1F-019A0D6B9B64}" destId="{8ACA5204-D025-2640-94ED-E7267930E4EB}" srcOrd="0" destOrd="0" presId="urn:microsoft.com/office/officeart/2005/8/layout/list1"/>
    <dgm:cxn modelId="{97CF6C0D-4FC8-EC44-87D1-96686AA57CC9}" type="presParOf" srcId="{81594662-A3ED-664D-BF1F-019A0D6B9B64}" destId="{6EFB1831-F272-9244-A03A-CE4DB6D6F660}" srcOrd="1" destOrd="0" presId="urn:microsoft.com/office/officeart/2005/8/layout/list1"/>
    <dgm:cxn modelId="{3C491519-2597-DC4B-BE8E-CB38A816072D}" type="presParOf" srcId="{6784870D-1FEF-0649-8AC0-9DB49BAC9729}" destId="{4F7F55A6-229F-804B-9585-5F929F5663D4}" srcOrd="1" destOrd="0" presId="urn:microsoft.com/office/officeart/2005/8/layout/list1"/>
    <dgm:cxn modelId="{DE0C8D0D-64A0-9A46-9738-33E9E061E423}" type="presParOf" srcId="{6784870D-1FEF-0649-8AC0-9DB49BAC9729}" destId="{F9433BFC-7A0A-724F-8F59-671CBDE118F5}" srcOrd="2" destOrd="0" presId="urn:microsoft.com/office/officeart/2005/8/layout/list1"/>
    <dgm:cxn modelId="{4F65F2AC-5072-994F-9C01-24D71A318AC0}" type="presParOf" srcId="{6784870D-1FEF-0649-8AC0-9DB49BAC9729}" destId="{D7C8AB7B-829D-CF47-A363-185EBF3B000B}" srcOrd="3" destOrd="0" presId="urn:microsoft.com/office/officeart/2005/8/layout/list1"/>
    <dgm:cxn modelId="{23AD9ABC-D88C-3C48-AED2-4781985B895B}" type="presParOf" srcId="{6784870D-1FEF-0649-8AC0-9DB49BAC9729}" destId="{306B75D9-9BDA-5446-A89B-7A6E7F0359CE}" srcOrd="4" destOrd="0" presId="urn:microsoft.com/office/officeart/2005/8/layout/list1"/>
    <dgm:cxn modelId="{D3AB1E2B-73D9-1844-B1B0-CF92F963573D}" type="presParOf" srcId="{306B75D9-9BDA-5446-A89B-7A6E7F0359CE}" destId="{5AAFFA99-2143-9B45-9AC3-8477328CAF49}" srcOrd="0" destOrd="0" presId="urn:microsoft.com/office/officeart/2005/8/layout/list1"/>
    <dgm:cxn modelId="{5831BCDD-9172-3C4F-A81A-F4DBFDF0220B}" type="presParOf" srcId="{306B75D9-9BDA-5446-A89B-7A6E7F0359CE}" destId="{D6FC5408-AD6F-ED47-821A-196F6F7EE769}" srcOrd="1" destOrd="0" presId="urn:microsoft.com/office/officeart/2005/8/layout/list1"/>
    <dgm:cxn modelId="{B478F8E2-9B03-F141-9735-AB58DDBDA9CA}" type="presParOf" srcId="{6784870D-1FEF-0649-8AC0-9DB49BAC9729}" destId="{1E477E08-B2E9-A54D-A74D-4DF184DF807E}" srcOrd="5" destOrd="0" presId="urn:microsoft.com/office/officeart/2005/8/layout/list1"/>
    <dgm:cxn modelId="{F92F644A-A6D1-0941-B925-0A73332C36D2}" type="presParOf" srcId="{6784870D-1FEF-0649-8AC0-9DB49BAC9729}" destId="{9811100A-9B94-6A40-8552-6A5BF1D19E0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1A9860-7ECE-43F0-B4DB-0E7B4BA5FB37}"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B2873C35-DA0E-4689-97F4-5630E0FDD97B}">
      <dgm:prSet custT="1"/>
      <dgm:spPr/>
      <dgm:t>
        <a:bodyPr/>
        <a:lstStyle/>
        <a:p>
          <a:pPr>
            <a:defRPr cap="all"/>
          </a:pPr>
          <a:r>
            <a:rPr lang="en-US" sz="3600" cap="none" baseline="0" dirty="0"/>
            <a:t>Inflation</a:t>
          </a:r>
          <a:endParaRPr lang="en-US" sz="3600" cap="none" dirty="0"/>
        </a:p>
      </dgm:t>
    </dgm:pt>
    <dgm:pt modelId="{28B58FE5-B0C9-498C-95B7-EDD156E827D0}" type="parTrans" cxnId="{0E4FD3AE-0378-4E40-AA84-EB4BE3E8499C}">
      <dgm:prSet/>
      <dgm:spPr/>
      <dgm:t>
        <a:bodyPr/>
        <a:lstStyle/>
        <a:p>
          <a:endParaRPr lang="en-US"/>
        </a:p>
      </dgm:t>
    </dgm:pt>
    <dgm:pt modelId="{B9824FA3-52CE-464E-A7B2-6DE0ECE78199}" type="sibTrans" cxnId="{0E4FD3AE-0378-4E40-AA84-EB4BE3E8499C}">
      <dgm:prSet/>
      <dgm:spPr/>
      <dgm:t>
        <a:bodyPr/>
        <a:lstStyle/>
        <a:p>
          <a:endParaRPr lang="en-US"/>
        </a:p>
      </dgm:t>
    </dgm:pt>
    <dgm:pt modelId="{C8D32C64-5667-4987-86C2-BC64A4D5F2D6}">
      <dgm:prSet custT="1"/>
      <dgm:spPr/>
      <dgm:t>
        <a:bodyPr/>
        <a:lstStyle/>
        <a:p>
          <a:pPr>
            <a:defRPr cap="all"/>
          </a:pPr>
          <a:r>
            <a:rPr lang="en-US" sz="3600" kern="1200" cap="none" baseline="0" dirty="0">
              <a:solidFill>
                <a:prstClr val="black">
                  <a:hueOff val="0"/>
                  <a:satOff val="0"/>
                  <a:lumOff val="0"/>
                  <a:alphaOff val="0"/>
                </a:prstClr>
              </a:solidFill>
              <a:latin typeface="Franklin Gothic Book" panose="020B0503020102020204"/>
              <a:ea typeface="+mn-ea"/>
              <a:cs typeface="+mn-cs"/>
            </a:rPr>
            <a:t>Interest</a:t>
          </a:r>
          <a:r>
            <a:rPr lang="en-US" sz="3600" kern="1200" baseline="0" dirty="0"/>
            <a:t> </a:t>
          </a:r>
          <a:r>
            <a:rPr lang="en-US" sz="3600" kern="1200" cap="none" baseline="0" dirty="0">
              <a:solidFill>
                <a:prstClr val="black">
                  <a:hueOff val="0"/>
                  <a:satOff val="0"/>
                  <a:lumOff val="0"/>
                  <a:alphaOff val="0"/>
                </a:prstClr>
              </a:solidFill>
              <a:latin typeface="Franklin Gothic Book" panose="020B0503020102020204"/>
              <a:ea typeface="+mn-ea"/>
              <a:cs typeface="+mn-cs"/>
            </a:rPr>
            <a:t>Rates</a:t>
          </a:r>
        </a:p>
      </dgm:t>
    </dgm:pt>
    <dgm:pt modelId="{69D5F3DF-5073-47EF-B715-1EE8CBED9A06}" type="parTrans" cxnId="{720B5B7B-EB5A-4FA5-AE06-5E86A1E603FB}">
      <dgm:prSet/>
      <dgm:spPr/>
      <dgm:t>
        <a:bodyPr/>
        <a:lstStyle/>
        <a:p>
          <a:endParaRPr lang="en-US"/>
        </a:p>
      </dgm:t>
    </dgm:pt>
    <dgm:pt modelId="{C1662777-7231-4C06-AFEA-8026AB351712}" type="sibTrans" cxnId="{720B5B7B-EB5A-4FA5-AE06-5E86A1E603FB}">
      <dgm:prSet/>
      <dgm:spPr/>
      <dgm:t>
        <a:bodyPr/>
        <a:lstStyle/>
        <a:p>
          <a:endParaRPr lang="en-US"/>
        </a:p>
      </dgm:t>
    </dgm:pt>
    <dgm:pt modelId="{CD397548-96E7-4123-9AA3-9580B7D58FE1}">
      <dgm:prSet custT="1"/>
      <dgm:spPr/>
      <dgm:t>
        <a:bodyPr/>
        <a:lstStyle/>
        <a:p>
          <a:pPr>
            <a:defRPr cap="all"/>
          </a:pPr>
          <a:r>
            <a:rPr lang="en-US" sz="3600" kern="1200" cap="none" baseline="0" dirty="0">
              <a:solidFill>
                <a:prstClr val="black">
                  <a:hueOff val="0"/>
                  <a:satOff val="0"/>
                  <a:lumOff val="0"/>
                  <a:alphaOff val="0"/>
                </a:prstClr>
              </a:solidFill>
              <a:latin typeface="Franklin Gothic Book" panose="020B0503020102020204"/>
              <a:ea typeface="+mn-ea"/>
              <a:cs typeface="+mn-cs"/>
            </a:rPr>
            <a:t>GDP</a:t>
          </a:r>
        </a:p>
      </dgm:t>
    </dgm:pt>
    <dgm:pt modelId="{CFEE1A42-5000-4110-90EE-FE81A0C33163}" type="parTrans" cxnId="{6F95DC07-25CA-41A2-9A64-C6B6DD29EDD1}">
      <dgm:prSet/>
      <dgm:spPr/>
      <dgm:t>
        <a:bodyPr/>
        <a:lstStyle/>
        <a:p>
          <a:endParaRPr lang="en-US"/>
        </a:p>
      </dgm:t>
    </dgm:pt>
    <dgm:pt modelId="{15CF8DC6-53CA-4347-8346-C1826A0140C9}" type="sibTrans" cxnId="{6F95DC07-25CA-41A2-9A64-C6B6DD29EDD1}">
      <dgm:prSet/>
      <dgm:spPr/>
      <dgm:t>
        <a:bodyPr/>
        <a:lstStyle/>
        <a:p>
          <a:endParaRPr lang="en-US"/>
        </a:p>
      </dgm:t>
    </dgm:pt>
    <dgm:pt modelId="{9E407D42-765B-402D-9349-91FBD0FCB576}" type="pres">
      <dgm:prSet presAssocID="{441A9860-7ECE-43F0-B4DB-0E7B4BA5FB37}" presName="root" presStyleCnt="0">
        <dgm:presLayoutVars>
          <dgm:dir/>
          <dgm:resizeHandles val="exact"/>
        </dgm:presLayoutVars>
      </dgm:prSet>
      <dgm:spPr/>
    </dgm:pt>
    <dgm:pt modelId="{00E08393-9C23-4C71-9521-21D0594F5BD3}" type="pres">
      <dgm:prSet presAssocID="{B2873C35-DA0E-4689-97F4-5630E0FDD97B}" presName="compNode" presStyleCnt="0"/>
      <dgm:spPr/>
    </dgm:pt>
    <dgm:pt modelId="{47770FF8-FBB4-43AE-894B-34624C0E150D}" type="pres">
      <dgm:prSet presAssocID="{B2873C35-DA0E-4689-97F4-5630E0FDD97B}" presName="iconBgRect" presStyleLbl="bgShp" presStyleIdx="0" presStyleCnt="3"/>
      <dgm:spPr/>
    </dgm:pt>
    <dgm:pt modelId="{E51A57BE-75DC-45A2-9DF1-FE7E0A98809D}" type="pres">
      <dgm:prSet presAssocID="{B2873C35-DA0E-4689-97F4-5630E0FDD9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46D24773-DF1D-4B11-92A9-D657037B57A9}" type="pres">
      <dgm:prSet presAssocID="{B2873C35-DA0E-4689-97F4-5630E0FDD97B}" presName="spaceRect" presStyleCnt="0"/>
      <dgm:spPr/>
    </dgm:pt>
    <dgm:pt modelId="{5F40A0CA-3ACD-4F66-9FF3-1DA440D4D980}" type="pres">
      <dgm:prSet presAssocID="{B2873C35-DA0E-4689-97F4-5630E0FDD97B}" presName="textRect" presStyleLbl="revTx" presStyleIdx="0" presStyleCnt="3">
        <dgm:presLayoutVars>
          <dgm:chMax val="1"/>
          <dgm:chPref val="1"/>
        </dgm:presLayoutVars>
      </dgm:prSet>
      <dgm:spPr/>
    </dgm:pt>
    <dgm:pt modelId="{CB9859C4-059A-4003-BD14-B931E9A8E2D2}" type="pres">
      <dgm:prSet presAssocID="{B9824FA3-52CE-464E-A7B2-6DE0ECE78199}" presName="sibTrans" presStyleCnt="0"/>
      <dgm:spPr/>
    </dgm:pt>
    <dgm:pt modelId="{B918F8FD-860F-4DA9-B868-7E4F270C416C}" type="pres">
      <dgm:prSet presAssocID="{C8D32C64-5667-4987-86C2-BC64A4D5F2D6}" presName="compNode" presStyleCnt="0"/>
      <dgm:spPr/>
    </dgm:pt>
    <dgm:pt modelId="{0C59CAF3-8D90-43FD-B646-94CC77AEAB19}" type="pres">
      <dgm:prSet presAssocID="{C8D32C64-5667-4987-86C2-BC64A4D5F2D6}" presName="iconBgRect" presStyleLbl="bgShp" presStyleIdx="1" presStyleCnt="3"/>
      <dgm:spPr/>
    </dgm:pt>
    <dgm:pt modelId="{960EF70F-0D45-4746-9EA2-07B1F21778C7}" type="pres">
      <dgm:prSet presAssocID="{C8D32C64-5667-4987-86C2-BC64A4D5F2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2A419C20-D5AC-4165-A46A-4AE1F6B3CBE9}" type="pres">
      <dgm:prSet presAssocID="{C8D32C64-5667-4987-86C2-BC64A4D5F2D6}" presName="spaceRect" presStyleCnt="0"/>
      <dgm:spPr/>
    </dgm:pt>
    <dgm:pt modelId="{3B81A9B9-4807-491A-815B-53D6A2AF594B}" type="pres">
      <dgm:prSet presAssocID="{C8D32C64-5667-4987-86C2-BC64A4D5F2D6}" presName="textRect" presStyleLbl="revTx" presStyleIdx="1" presStyleCnt="3" custScaleX="160205">
        <dgm:presLayoutVars>
          <dgm:chMax val="1"/>
          <dgm:chPref val="1"/>
        </dgm:presLayoutVars>
      </dgm:prSet>
      <dgm:spPr/>
    </dgm:pt>
    <dgm:pt modelId="{E4F65F4F-DB32-40A4-9F28-C06BA6A0FAF2}" type="pres">
      <dgm:prSet presAssocID="{C1662777-7231-4C06-AFEA-8026AB351712}" presName="sibTrans" presStyleCnt="0"/>
      <dgm:spPr/>
    </dgm:pt>
    <dgm:pt modelId="{8C3A6589-5668-480D-941E-3D328E9071A6}" type="pres">
      <dgm:prSet presAssocID="{CD397548-96E7-4123-9AA3-9580B7D58FE1}" presName="compNode" presStyleCnt="0"/>
      <dgm:spPr/>
    </dgm:pt>
    <dgm:pt modelId="{E8A1564D-4B5B-4A91-8244-6FF3E171F342}" type="pres">
      <dgm:prSet presAssocID="{CD397548-96E7-4123-9AA3-9580B7D58FE1}" presName="iconBgRect" presStyleLbl="bgShp" presStyleIdx="2" presStyleCnt="3"/>
      <dgm:spPr/>
    </dgm:pt>
    <dgm:pt modelId="{4B8EE428-E425-436E-BD43-CC140B42F025}" type="pres">
      <dgm:prSet presAssocID="{CD397548-96E7-4123-9AA3-9580B7D58FE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426091C4-1EC8-4E2D-82B2-734098AA9ED6}" type="pres">
      <dgm:prSet presAssocID="{CD397548-96E7-4123-9AA3-9580B7D58FE1}" presName="spaceRect" presStyleCnt="0"/>
      <dgm:spPr/>
    </dgm:pt>
    <dgm:pt modelId="{FB7E2A4C-C144-4A52-ADF1-F2342D1A4FCE}" type="pres">
      <dgm:prSet presAssocID="{CD397548-96E7-4123-9AA3-9580B7D58FE1}" presName="textRect" presStyleLbl="revTx" presStyleIdx="2" presStyleCnt="3">
        <dgm:presLayoutVars>
          <dgm:chMax val="1"/>
          <dgm:chPref val="1"/>
        </dgm:presLayoutVars>
      </dgm:prSet>
      <dgm:spPr/>
    </dgm:pt>
  </dgm:ptLst>
  <dgm:cxnLst>
    <dgm:cxn modelId="{6F95DC07-25CA-41A2-9A64-C6B6DD29EDD1}" srcId="{441A9860-7ECE-43F0-B4DB-0E7B4BA5FB37}" destId="{CD397548-96E7-4123-9AA3-9580B7D58FE1}" srcOrd="2" destOrd="0" parTransId="{CFEE1A42-5000-4110-90EE-FE81A0C33163}" sibTransId="{15CF8DC6-53CA-4347-8346-C1826A0140C9}"/>
    <dgm:cxn modelId="{CCA7CA17-9E6C-47AB-8F66-42C536E1307D}" type="presOf" srcId="{441A9860-7ECE-43F0-B4DB-0E7B4BA5FB37}" destId="{9E407D42-765B-402D-9349-91FBD0FCB576}" srcOrd="0" destOrd="0" presId="urn:microsoft.com/office/officeart/2018/5/layout/IconCircleLabelList"/>
    <dgm:cxn modelId="{720B5B7B-EB5A-4FA5-AE06-5E86A1E603FB}" srcId="{441A9860-7ECE-43F0-B4DB-0E7B4BA5FB37}" destId="{C8D32C64-5667-4987-86C2-BC64A4D5F2D6}" srcOrd="1" destOrd="0" parTransId="{69D5F3DF-5073-47EF-B715-1EE8CBED9A06}" sibTransId="{C1662777-7231-4C06-AFEA-8026AB351712}"/>
    <dgm:cxn modelId="{2A956A85-A578-4975-A744-792B71F82368}" type="presOf" srcId="{C8D32C64-5667-4987-86C2-BC64A4D5F2D6}" destId="{3B81A9B9-4807-491A-815B-53D6A2AF594B}" srcOrd="0" destOrd="0" presId="urn:microsoft.com/office/officeart/2018/5/layout/IconCircleLabelList"/>
    <dgm:cxn modelId="{05859087-A600-4325-B931-8A71ABB2FF56}" type="presOf" srcId="{CD397548-96E7-4123-9AA3-9580B7D58FE1}" destId="{FB7E2A4C-C144-4A52-ADF1-F2342D1A4FCE}" srcOrd="0" destOrd="0" presId="urn:microsoft.com/office/officeart/2018/5/layout/IconCircleLabelList"/>
    <dgm:cxn modelId="{0E4FD3AE-0378-4E40-AA84-EB4BE3E8499C}" srcId="{441A9860-7ECE-43F0-B4DB-0E7B4BA5FB37}" destId="{B2873C35-DA0E-4689-97F4-5630E0FDD97B}" srcOrd="0" destOrd="0" parTransId="{28B58FE5-B0C9-498C-95B7-EDD156E827D0}" sibTransId="{B9824FA3-52CE-464E-A7B2-6DE0ECE78199}"/>
    <dgm:cxn modelId="{7FA530F4-E236-478E-9767-26E38D8AB0B0}" type="presOf" srcId="{B2873C35-DA0E-4689-97F4-5630E0FDD97B}" destId="{5F40A0CA-3ACD-4F66-9FF3-1DA440D4D980}" srcOrd="0" destOrd="0" presId="urn:microsoft.com/office/officeart/2018/5/layout/IconCircleLabelList"/>
    <dgm:cxn modelId="{5305EE68-E040-418F-B0A4-EF699CF501DE}" type="presParOf" srcId="{9E407D42-765B-402D-9349-91FBD0FCB576}" destId="{00E08393-9C23-4C71-9521-21D0594F5BD3}" srcOrd="0" destOrd="0" presId="urn:microsoft.com/office/officeart/2018/5/layout/IconCircleLabelList"/>
    <dgm:cxn modelId="{F90B70D0-8664-4F38-B51E-465ADE3A06B8}" type="presParOf" srcId="{00E08393-9C23-4C71-9521-21D0594F5BD3}" destId="{47770FF8-FBB4-43AE-894B-34624C0E150D}" srcOrd="0" destOrd="0" presId="urn:microsoft.com/office/officeart/2018/5/layout/IconCircleLabelList"/>
    <dgm:cxn modelId="{4DD06D95-0774-493E-B7CE-2F2973009253}" type="presParOf" srcId="{00E08393-9C23-4C71-9521-21D0594F5BD3}" destId="{E51A57BE-75DC-45A2-9DF1-FE7E0A98809D}" srcOrd="1" destOrd="0" presId="urn:microsoft.com/office/officeart/2018/5/layout/IconCircleLabelList"/>
    <dgm:cxn modelId="{C1E31679-1361-409D-BDA8-BE769AAE764A}" type="presParOf" srcId="{00E08393-9C23-4C71-9521-21D0594F5BD3}" destId="{46D24773-DF1D-4B11-92A9-D657037B57A9}" srcOrd="2" destOrd="0" presId="urn:microsoft.com/office/officeart/2018/5/layout/IconCircleLabelList"/>
    <dgm:cxn modelId="{39CE9418-AA83-4C8D-AC18-2859737ACC47}" type="presParOf" srcId="{00E08393-9C23-4C71-9521-21D0594F5BD3}" destId="{5F40A0CA-3ACD-4F66-9FF3-1DA440D4D980}" srcOrd="3" destOrd="0" presId="urn:microsoft.com/office/officeart/2018/5/layout/IconCircleLabelList"/>
    <dgm:cxn modelId="{2CDEA5AF-32A2-4C86-A015-4F213C8EE84E}" type="presParOf" srcId="{9E407D42-765B-402D-9349-91FBD0FCB576}" destId="{CB9859C4-059A-4003-BD14-B931E9A8E2D2}" srcOrd="1" destOrd="0" presId="urn:microsoft.com/office/officeart/2018/5/layout/IconCircleLabelList"/>
    <dgm:cxn modelId="{D72DCE03-8459-4C0B-B518-E9B157BC1E42}" type="presParOf" srcId="{9E407D42-765B-402D-9349-91FBD0FCB576}" destId="{B918F8FD-860F-4DA9-B868-7E4F270C416C}" srcOrd="2" destOrd="0" presId="urn:microsoft.com/office/officeart/2018/5/layout/IconCircleLabelList"/>
    <dgm:cxn modelId="{CDB9786C-1D79-4C06-89EE-C0D9E16CE8FB}" type="presParOf" srcId="{B918F8FD-860F-4DA9-B868-7E4F270C416C}" destId="{0C59CAF3-8D90-43FD-B646-94CC77AEAB19}" srcOrd="0" destOrd="0" presId="urn:microsoft.com/office/officeart/2018/5/layout/IconCircleLabelList"/>
    <dgm:cxn modelId="{34EEF171-5E52-476C-8F03-4C0507587B37}" type="presParOf" srcId="{B918F8FD-860F-4DA9-B868-7E4F270C416C}" destId="{960EF70F-0D45-4746-9EA2-07B1F21778C7}" srcOrd="1" destOrd="0" presId="urn:microsoft.com/office/officeart/2018/5/layout/IconCircleLabelList"/>
    <dgm:cxn modelId="{43DD4DBE-A42C-44A1-9E2D-26788D102BAE}" type="presParOf" srcId="{B918F8FD-860F-4DA9-B868-7E4F270C416C}" destId="{2A419C20-D5AC-4165-A46A-4AE1F6B3CBE9}" srcOrd="2" destOrd="0" presId="urn:microsoft.com/office/officeart/2018/5/layout/IconCircleLabelList"/>
    <dgm:cxn modelId="{1B150376-DE83-4221-B409-6F41B76F88E8}" type="presParOf" srcId="{B918F8FD-860F-4DA9-B868-7E4F270C416C}" destId="{3B81A9B9-4807-491A-815B-53D6A2AF594B}" srcOrd="3" destOrd="0" presId="urn:microsoft.com/office/officeart/2018/5/layout/IconCircleLabelList"/>
    <dgm:cxn modelId="{F2D3C4E9-3110-4198-9D35-688B61406558}" type="presParOf" srcId="{9E407D42-765B-402D-9349-91FBD0FCB576}" destId="{E4F65F4F-DB32-40A4-9F28-C06BA6A0FAF2}" srcOrd="3" destOrd="0" presId="urn:microsoft.com/office/officeart/2018/5/layout/IconCircleLabelList"/>
    <dgm:cxn modelId="{904CDEED-64FB-4033-8E6A-15134350DC60}" type="presParOf" srcId="{9E407D42-765B-402D-9349-91FBD0FCB576}" destId="{8C3A6589-5668-480D-941E-3D328E9071A6}" srcOrd="4" destOrd="0" presId="urn:microsoft.com/office/officeart/2018/5/layout/IconCircleLabelList"/>
    <dgm:cxn modelId="{1842B321-7D5C-4372-BD2E-AD9C170D59AC}" type="presParOf" srcId="{8C3A6589-5668-480D-941E-3D328E9071A6}" destId="{E8A1564D-4B5B-4A91-8244-6FF3E171F342}" srcOrd="0" destOrd="0" presId="urn:microsoft.com/office/officeart/2018/5/layout/IconCircleLabelList"/>
    <dgm:cxn modelId="{7117500A-BC7E-4FD1-9EF3-C92B3EDE2D95}" type="presParOf" srcId="{8C3A6589-5668-480D-941E-3D328E9071A6}" destId="{4B8EE428-E425-436E-BD43-CC140B42F025}" srcOrd="1" destOrd="0" presId="urn:microsoft.com/office/officeart/2018/5/layout/IconCircleLabelList"/>
    <dgm:cxn modelId="{96173D62-38D9-44E4-AFCA-22ECDA52595C}" type="presParOf" srcId="{8C3A6589-5668-480D-941E-3D328E9071A6}" destId="{426091C4-1EC8-4E2D-82B2-734098AA9ED6}" srcOrd="2" destOrd="0" presId="urn:microsoft.com/office/officeart/2018/5/layout/IconCircleLabelList"/>
    <dgm:cxn modelId="{DF37E76D-3BF3-4A7F-8F9E-B01E365B34A3}" type="presParOf" srcId="{8C3A6589-5668-480D-941E-3D328E9071A6}" destId="{FB7E2A4C-C144-4A52-ADF1-F2342D1A4FC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C796E5-BA6E-4BFB-8929-948A2B598EE3}"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48A9A8A9-82E3-4EFD-8499-D1B60D713E21}">
      <dgm:prSet/>
      <dgm:spPr/>
      <dgm:t>
        <a:bodyPr/>
        <a:lstStyle/>
        <a:p>
          <a:r>
            <a:rPr lang="en-US" baseline="0"/>
            <a:t>Short term</a:t>
          </a:r>
          <a:endParaRPr lang="en-US"/>
        </a:p>
      </dgm:t>
    </dgm:pt>
    <dgm:pt modelId="{936F5417-973D-4251-948F-D9230E23CBB8}" type="parTrans" cxnId="{D4D80017-90C1-431C-A26B-2F1974BD1E41}">
      <dgm:prSet/>
      <dgm:spPr/>
      <dgm:t>
        <a:bodyPr/>
        <a:lstStyle/>
        <a:p>
          <a:endParaRPr lang="en-US"/>
        </a:p>
      </dgm:t>
    </dgm:pt>
    <dgm:pt modelId="{DFE0A525-F70C-488A-9EA2-ED0C88C28B2A}" type="sibTrans" cxnId="{D4D80017-90C1-431C-A26B-2F1974BD1E41}">
      <dgm:prSet/>
      <dgm:spPr/>
      <dgm:t>
        <a:bodyPr/>
        <a:lstStyle/>
        <a:p>
          <a:endParaRPr lang="en-US"/>
        </a:p>
      </dgm:t>
    </dgm:pt>
    <dgm:pt modelId="{C5124B4C-D452-4772-849C-3D8288B41470}">
      <dgm:prSet/>
      <dgm:spPr/>
      <dgm:t>
        <a:bodyPr/>
        <a:lstStyle/>
        <a:p>
          <a:r>
            <a:rPr lang="en-US" baseline="0"/>
            <a:t>Long term</a:t>
          </a:r>
          <a:endParaRPr lang="en-US"/>
        </a:p>
      </dgm:t>
    </dgm:pt>
    <dgm:pt modelId="{443100F7-A80F-4C28-BB81-CCF650C65084}" type="parTrans" cxnId="{0A1B6C5F-F005-4DDA-9A8D-8971BBAA43AF}">
      <dgm:prSet/>
      <dgm:spPr/>
      <dgm:t>
        <a:bodyPr/>
        <a:lstStyle/>
        <a:p>
          <a:endParaRPr lang="en-US"/>
        </a:p>
      </dgm:t>
    </dgm:pt>
    <dgm:pt modelId="{0F750766-318A-4F53-919F-22C531D7605E}" type="sibTrans" cxnId="{0A1B6C5F-F005-4DDA-9A8D-8971BBAA43AF}">
      <dgm:prSet/>
      <dgm:spPr/>
      <dgm:t>
        <a:bodyPr/>
        <a:lstStyle/>
        <a:p>
          <a:endParaRPr lang="en-US"/>
        </a:p>
      </dgm:t>
    </dgm:pt>
    <dgm:pt modelId="{32CE7182-AAA0-D840-8C8E-3A56F950B950}" type="pres">
      <dgm:prSet presAssocID="{84C796E5-BA6E-4BFB-8929-948A2B598EE3}" presName="linear" presStyleCnt="0">
        <dgm:presLayoutVars>
          <dgm:dir/>
          <dgm:animLvl val="lvl"/>
          <dgm:resizeHandles val="exact"/>
        </dgm:presLayoutVars>
      </dgm:prSet>
      <dgm:spPr/>
    </dgm:pt>
    <dgm:pt modelId="{941A5068-5A7B-BE41-B433-E00FCA8F40A5}" type="pres">
      <dgm:prSet presAssocID="{48A9A8A9-82E3-4EFD-8499-D1B60D713E21}" presName="parentLin" presStyleCnt="0"/>
      <dgm:spPr/>
    </dgm:pt>
    <dgm:pt modelId="{5D4EA777-04B5-D54D-A7AB-165F0A61A0B8}" type="pres">
      <dgm:prSet presAssocID="{48A9A8A9-82E3-4EFD-8499-D1B60D713E21}" presName="parentLeftMargin" presStyleLbl="node1" presStyleIdx="0" presStyleCnt="2"/>
      <dgm:spPr/>
    </dgm:pt>
    <dgm:pt modelId="{3BF8D738-040D-5747-95CA-28B0962E1134}" type="pres">
      <dgm:prSet presAssocID="{48A9A8A9-82E3-4EFD-8499-D1B60D713E21}" presName="parentText" presStyleLbl="node1" presStyleIdx="0" presStyleCnt="2">
        <dgm:presLayoutVars>
          <dgm:chMax val="0"/>
          <dgm:bulletEnabled val="1"/>
        </dgm:presLayoutVars>
      </dgm:prSet>
      <dgm:spPr/>
    </dgm:pt>
    <dgm:pt modelId="{FDEBEAB4-2DB7-AA4F-9291-3609FD03D50D}" type="pres">
      <dgm:prSet presAssocID="{48A9A8A9-82E3-4EFD-8499-D1B60D713E21}" presName="negativeSpace" presStyleCnt="0"/>
      <dgm:spPr/>
    </dgm:pt>
    <dgm:pt modelId="{DE63323E-FCBC-EE4E-A141-5FFCFB7E4FA1}" type="pres">
      <dgm:prSet presAssocID="{48A9A8A9-82E3-4EFD-8499-D1B60D713E21}" presName="childText" presStyleLbl="conFgAcc1" presStyleIdx="0" presStyleCnt="2">
        <dgm:presLayoutVars>
          <dgm:bulletEnabled val="1"/>
        </dgm:presLayoutVars>
      </dgm:prSet>
      <dgm:spPr/>
    </dgm:pt>
    <dgm:pt modelId="{45C2C07C-73A6-AF40-9B3C-4FC13012EE92}" type="pres">
      <dgm:prSet presAssocID="{DFE0A525-F70C-488A-9EA2-ED0C88C28B2A}" presName="spaceBetweenRectangles" presStyleCnt="0"/>
      <dgm:spPr/>
    </dgm:pt>
    <dgm:pt modelId="{1657F6F9-720F-B44E-8F6A-79AA166C8F47}" type="pres">
      <dgm:prSet presAssocID="{C5124B4C-D452-4772-849C-3D8288B41470}" presName="parentLin" presStyleCnt="0"/>
      <dgm:spPr/>
    </dgm:pt>
    <dgm:pt modelId="{D39EE3E2-D86A-FF46-B69C-73F7F7174B88}" type="pres">
      <dgm:prSet presAssocID="{C5124B4C-D452-4772-849C-3D8288B41470}" presName="parentLeftMargin" presStyleLbl="node1" presStyleIdx="0" presStyleCnt="2"/>
      <dgm:spPr/>
    </dgm:pt>
    <dgm:pt modelId="{75A051F8-36BC-5B40-AF8A-07DFF14D2D5F}" type="pres">
      <dgm:prSet presAssocID="{C5124B4C-D452-4772-849C-3D8288B41470}" presName="parentText" presStyleLbl="node1" presStyleIdx="1" presStyleCnt="2">
        <dgm:presLayoutVars>
          <dgm:chMax val="0"/>
          <dgm:bulletEnabled val="1"/>
        </dgm:presLayoutVars>
      </dgm:prSet>
      <dgm:spPr/>
    </dgm:pt>
    <dgm:pt modelId="{63156F4A-E565-C14D-89F7-50D8B0C1731F}" type="pres">
      <dgm:prSet presAssocID="{C5124B4C-D452-4772-849C-3D8288B41470}" presName="negativeSpace" presStyleCnt="0"/>
      <dgm:spPr/>
    </dgm:pt>
    <dgm:pt modelId="{244D85D6-94FA-B841-A495-AEA5D59B0E92}" type="pres">
      <dgm:prSet presAssocID="{C5124B4C-D452-4772-849C-3D8288B41470}" presName="childText" presStyleLbl="conFgAcc1" presStyleIdx="1" presStyleCnt="2">
        <dgm:presLayoutVars>
          <dgm:bulletEnabled val="1"/>
        </dgm:presLayoutVars>
      </dgm:prSet>
      <dgm:spPr/>
    </dgm:pt>
  </dgm:ptLst>
  <dgm:cxnLst>
    <dgm:cxn modelId="{B4745F08-5618-EF42-BA8D-4667C863D586}" type="presOf" srcId="{C5124B4C-D452-4772-849C-3D8288B41470}" destId="{75A051F8-36BC-5B40-AF8A-07DFF14D2D5F}" srcOrd="1" destOrd="0" presId="urn:microsoft.com/office/officeart/2005/8/layout/list1"/>
    <dgm:cxn modelId="{D4D80017-90C1-431C-A26B-2F1974BD1E41}" srcId="{84C796E5-BA6E-4BFB-8929-948A2B598EE3}" destId="{48A9A8A9-82E3-4EFD-8499-D1B60D713E21}" srcOrd="0" destOrd="0" parTransId="{936F5417-973D-4251-948F-D9230E23CBB8}" sibTransId="{DFE0A525-F70C-488A-9EA2-ED0C88C28B2A}"/>
    <dgm:cxn modelId="{0A1B6C5F-F005-4DDA-9A8D-8971BBAA43AF}" srcId="{84C796E5-BA6E-4BFB-8929-948A2B598EE3}" destId="{C5124B4C-D452-4772-849C-3D8288B41470}" srcOrd="1" destOrd="0" parTransId="{443100F7-A80F-4C28-BB81-CCF650C65084}" sibTransId="{0F750766-318A-4F53-919F-22C531D7605E}"/>
    <dgm:cxn modelId="{78F52F66-FF05-1047-BC1E-2E303AA468E5}" type="presOf" srcId="{48A9A8A9-82E3-4EFD-8499-D1B60D713E21}" destId="{5D4EA777-04B5-D54D-A7AB-165F0A61A0B8}" srcOrd="0" destOrd="0" presId="urn:microsoft.com/office/officeart/2005/8/layout/list1"/>
    <dgm:cxn modelId="{A1C82BCC-9C96-FB49-A0E5-D4046634B9AB}" type="presOf" srcId="{48A9A8A9-82E3-4EFD-8499-D1B60D713E21}" destId="{3BF8D738-040D-5747-95CA-28B0962E1134}" srcOrd="1" destOrd="0" presId="urn:microsoft.com/office/officeart/2005/8/layout/list1"/>
    <dgm:cxn modelId="{63F216D9-4D4A-824E-9910-D82D886B5937}" type="presOf" srcId="{84C796E5-BA6E-4BFB-8929-948A2B598EE3}" destId="{32CE7182-AAA0-D840-8C8E-3A56F950B950}" srcOrd="0" destOrd="0" presId="urn:microsoft.com/office/officeart/2005/8/layout/list1"/>
    <dgm:cxn modelId="{8849ECF1-D7E6-404A-B732-00ACA619CB07}" type="presOf" srcId="{C5124B4C-D452-4772-849C-3D8288B41470}" destId="{D39EE3E2-D86A-FF46-B69C-73F7F7174B88}" srcOrd="0" destOrd="0" presId="urn:microsoft.com/office/officeart/2005/8/layout/list1"/>
    <dgm:cxn modelId="{00B8EAB0-E7A3-0741-80B9-E9AE3695A9A2}" type="presParOf" srcId="{32CE7182-AAA0-D840-8C8E-3A56F950B950}" destId="{941A5068-5A7B-BE41-B433-E00FCA8F40A5}" srcOrd="0" destOrd="0" presId="urn:microsoft.com/office/officeart/2005/8/layout/list1"/>
    <dgm:cxn modelId="{DC2CA1FD-C493-454B-8960-13055DD328DA}" type="presParOf" srcId="{941A5068-5A7B-BE41-B433-E00FCA8F40A5}" destId="{5D4EA777-04B5-D54D-A7AB-165F0A61A0B8}" srcOrd="0" destOrd="0" presId="urn:microsoft.com/office/officeart/2005/8/layout/list1"/>
    <dgm:cxn modelId="{3C958E52-A572-1345-9A90-4DC4B82C1DD2}" type="presParOf" srcId="{941A5068-5A7B-BE41-B433-E00FCA8F40A5}" destId="{3BF8D738-040D-5747-95CA-28B0962E1134}" srcOrd="1" destOrd="0" presId="urn:microsoft.com/office/officeart/2005/8/layout/list1"/>
    <dgm:cxn modelId="{2500648F-DE52-A841-81F6-6620FD4E5B1D}" type="presParOf" srcId="{32CE7182-AAA0-D840-8C8E-3A56F950B950}" destId="{FDEBEAB4-2DB7-AA4F-9291-3609FD03D50D}" srcOrd="1" destOrd="0" presId="urn:microsoft.com/office/officeart/2005/8/layout/list1"/>
    <dgm:cxn modelId="{C016FC7E-34A3-0C4A-9600-B5E513F7941A}" type="presParOf" srcId="{32CE7182-AAA0-D840-8C8E-3A56F950B950}" destId="{DE63323E-FCBC-EE4E-A141-5FFCFB7E4FA1}" srcOrd="2" destOrd="0" presId="urn:microsoft.com/office/officeart/2005/8/layout/list1"/>
    <dgm:cxn modelId="{92C57D8E-FE3C-D84E-AE0C-28CDBCF4B9B0}" type="presParOf" srcId="{32CE7182-AAA0-D840-8C8E-3A56F950B950}" destId="{45C2C07C-73A6-AF40-9B3C-4FC13012EE92}" srcOrd="3" destOrd="0" presId="urn:microsoft.com/office/officeart/2005/8/layout/list1"/>
    <dgm:cxn modelId="{7D973EE1-B712-9148-B73E-5D79BC164B4C}" type="presParOf" srcId="{32CE7182-AAA0-D840-8C8E-3A56F950B950}" destId="{1657F6F9-720F-B44E-8F6A-79AA166C8F47}" srcOrd="4" destOrd="0" presId="urn:microsoft.com/office/officeart/2005/8/layout/list1"/>
    <dgm:cxn modelId="{5F7C7526-059E-0942-8A48-2FA55DEE81E3}" type="presParOf" srcId="{1657F6F9-720F-B44E-8F6A-79AA166C8F47}" destId="{D39EE3E2-D86A-FF46-B69C-73F7F7174B88}" srcOrd="0" destOrd="0" presId="urn:microsoft.com/office/officeart/2005/8/layout/list1"/>
    <dgm:cxn modelId="{627B7AB7-E517-6A40-89ED-FCA6AB9EC305}" type="presParOf" srcId="{1657F6F9-720F-B44E-8F6A-79AA166C8F47}" destId="{75A051F8-36BC-5B40-AF8A-07DFF14D2D5F}" srcOrd="1" destOrd="0" presId="urn:microsoft.com/office/officeart/2005/8/layout/list1"/>
    <dgm:cxn modelId="{75692809-CB08-E642-A2B5-865C56571843}" type="presParOf" srcId="{32CE7182-AAA0-D840-8C8E-3A56F950B950}" destId="{63156F4A-E565-C14D-89F7-50D8B0C1731F}" srcOrd="5" destOrd="0" presId="urn:microsoft.com/office/officeart/2005/8/layout/list1"/>
    <dgm:cxn modelId="{715AD55C-A1AD-1A4C-A56F-5F5A40A88C74}" type="presParOf" srcId="{32CE7182-AAA0-D840-8C8E-3A56F950B950}" destId="{244D85D6-94FA-B841-A495-AEA5D59B0E9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42AB05-34F9-414E-A6BB-42E4FD3D6F8E}"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0FEEC3F1-1E4E-43E9-AE34-F913FC912CF7}">
      <dgm:prSet custT="1"/>
      <dgm:spPr/>
      <dgm:t>
        <a:bodyPr/>
        <a:lstStyle/>
        <a:p>
          <a:r>
            <a:rPr lang="en-GB" sz="4000" baseline="0" dirty="0"/>
            <a:t>Opportunity For Very High Returns In The Short Term </a:t>
          </a:r>
          <a:endParaRPr lang="en-US" sz="4000" dirty="0"/>
        </a:p>
      </dgm:t>
    </dgm:pt>
    <dgm:pt modelId="{2E94CC00-4FD5-4E88-9A85-EEC8EC4470EB}" type="parTrans" cxnId="{AABE9A22-5886-4915-855D-A233E508B10F}">
      <dgm:prSet/>
      <dgm:spPr/>
      <dgm:t>
        <a:bodyPr/>
        <a:lstStyle/>
        <a:p>
          <a:endParaRPr lang="en-US"/>
        </a:p>
      </dgm:t>
    </dgm:pt>
    <dgm:pt modelId="{C66C5507-0CD2-49F7-8F19-295681953CC2}" type="sibTrans" cxnId="{AABE9A22-5886-4915-855D-A233E508B10F}">
      <dgm:prSet/>
      <dgm:spPr/>
      <dgm:t>
        <a:bodyPr/>
        <a:lstStyle/>
        <a:p>
          <a:endParaRPr lang="en-US"/>
        </a:p>
      </dgm:t>
    </dgm:pt>
    <dgm:pt modelId="{8400F765-4782-4BAD-894C-ACA33DD9A7BF}">
      <dgm:prSet custT="1"/>
      <dgm:spPr/>
      <dgm:t>
        <a:bodyPr/>
        <a:lstStyle/>
        <a:p>
          <a:r>
            <a:rPr lang="en-GB" sz="4000" baseline="0" dirty="0"/>
            <a:t>This Comes With A High Risk</a:t>
          </a:r>
          <a:endParaRPr lang="en-US" sz="4000" dirty="0"/>
        </a:p>
      </dgm:t>
    </dgm:pt>
    <dgm:pt modelId="{4D9D1726-6AE2-4674-8795-5304FDFF0F0C}" type="parTrans" cxnId="{4FF608BD-EFF8-4405-A952-0F8BAE2EDA4C}">
      <dgm:prSet/>
      <dgm:spPr/>
      <dgm:t>
        <a:bodyPr/>
        <a:lstStyle/>
        <a:p>
          <a:endParaRPr lang="en-US"/>
        </a:p>
      </dgm:t>
    </dgm:pt>
    <dgm:pt modelId="{0A5E6978-0F16-426C-9397-B00B4B5D62DA}" type="sibTrans" cxnId="{4FF608BD-EFF8-4405-A952-0F8BAE2EDA4C}">
      <dgm:prSet/>
      <dgm:spPr/>
      <dgm:t>
        <a:bodyPr/>
        <a:lstStyle/>
        <a:p>
          <a:endParaRPr lang="en-US"/>
        </a:p>
      </dgm:t>
    </dgm:pt>
    <dgm:pt modelId="{2792BED9-5BAD-C940-A10D-56035C3DD264}" type="pres">
      <dgm:prSet presAssocID="{6E42AB05-34F9-414E-A6BB-42E4FD3D6F8E}" presName="outerComposite" presStyleCnt="0">
        <dgm:presLayoutVars>
          <dgm:chMax val="5"/>
          <dgm:dir/>
          <dgm:resizeHandles val="exact"/>
        </dgm:presLayoutVars>
      </dgm:prSet>
      <dgm:spPr/>
    </dgm:pt>
    <dgm:pt modelId="{3BFF31FD-2370-5048-B864-E3C1EEA80FBD}" type="pres">
      <dgm:prSet presAssocID="{6E42AB05-34F9-414E-A6BB-42E4FD3D6F8E}" presName="dummyMaxCanvas" presStyleCnt="0">
        <dgm:presLayoutVars/>
      </dgm:prSet>
      <dgm:spPr/>
    </dgm:pt>
    <dgm:pt modelId="{97C78F8A-2AC0-1C4D-9127-A9233518B967}" type="pres">
      <dgm:prSet presAssocID="{6E42AB05-34F9-414E-A6BB-42E4FD3D6F8E}" presName="TwoNodes_1" presStyleLbl="node1" presStyleIdx="0" presStyleCnt="2">
        <dgm:presLayoutVars>
          <dgm:bulletEnabled val="1"/>
        </dgm:presLayoutVars>
      </dgm:prSet>
      <dgm:spPr/>
    </dgm:pt>
    <dgm:pt modelId="{0A4A8B63-A394-314D-88B7-EB9545D0367A}" type="pres">
      <dgm:prSet presAssocID="{6E42AB05-34F9-414E-A6BB-42E4FD3D6F8E}" presName="TwoNodes_2" presStyleLbl="node1" presStyleIdx="1" presStyleCnt="2">
        <dgm:presLayoutVars>
          <dgm:bulletEnabled val="1"/>
        </dgm:presLayoutVars>
      </dgm:prSet>
      <dgm:spPr/>
    </dgm:pt>
    <dgm:pt modelId="{27B327CB-6696-444F-BDEC-84C3EE232F9B}" type="pres">
      <dgm:prSet presAssocID="{6E42AB05-34F9-414E-A6BB-42E4FD3D6F8E}" presName="TwoConn_1-2" presStyleLbl="fgAccFollowNode1" presStyleIdx="0" presStyleCnt="1">
        <dgm:presLayoutVars>
          <dgm:bulletEnabled val="1"/>
        </dgm:presLayoutVars>
      </dgm:prSet>
      <dgm:spPr/>
    </dgm:pt>
    <dgm:pt modelId="{8CE8F039-4D08-8D4C-A8F5-7073C95F8599}" type="pres">
      <dgm:prSet presAssocID="{6E42AB05-34F9-414E-A6BB-42E4FD3D6F8E}" presName="TwoNodes_1_text" presStyleLbl="node1" presStyleIdx="1" presStyleCnt="2">
        <dgm:presLayoutVars>
          <dgm:bulletEnabled val="1"/>
        </dgm:presLayoutVars>
      </dgm:prSet>
      <dgm:spPr/>
    </dgm:pt>
    <dgm:pt modelId="{F444E9DD-01A0-734A-9EE3-372C8C210D9B}" type="pres">
      <dgm:prSet presAssocID="{6E42AB05-34F9-414E-A6BB-42E4FD3D6F8E}" presName="TwoNodes_2_text" presStyleLbl="node1" presStyleIdx="1" presStyleCnt="2">
        <dgm:presLayoutVars>
          <dgm:bulletEnabled val="1"/>
        </dgm:presLayoutVars>
      </dgm:prSet>
      <dgm:spPr/>
    </dgm:pt>
  </dgm:ptLst>
  <dgm:cxnLst>
    <dgm:cxn modelId="{CF9D5604-843D-4C42-95F9-8D55F353E973}" type="presOf" srcId="{0FEEC3F1-1E4E-43E9-AE34-F913FC912CF7}" destId="{8CE8F039-4D08-8D4C-A8F5-7073C95F8599}" srcOrd="1" destOrd="0" presId="urn:microsoft.com/office/officeart/2005/8/layout/vProcess5"/>
    <dgm:cxn modelId="{AABE9A22-5886-4915-855D-A233E508B10F}" srcId="{6E42AB05-34F9-414E-A6BB-42E4FD3D6F8E}" destId="{0FEEC3F1-1E4E-43E9-AE34-F913FC912CF7}" srcOrd="0" destOrd="0" parTransId="{2E94CC00-4FD5-4E88-9A85-EEC8EC4470EB}" sibTransId="{C66C5507-0CD2-49F7-8F19-295681953CC2}"/>
    <dgm:cxn modelId="{680AA72B-3B70-BD4C-9250-82323C6641D2}" type="presOf" srcId="{C66C5507-0CD2-49F7-8F19-295681953CC2}" destId="{27B327CB-6696-444F-BDEC-84C3EE232F9B}" srcOrd="0" destOrd="0" presId="urn:microsoft.com/office/officeart/2005/8/layout/vProcess5"/>
    <dgm:cxn modelId="{0A334462-E185-3C45-B648-D43E9045A09B}" type="presOf" srcId="{8400F765-4782-4BAD-894C-ACA33DD9A7BF}" destId="{F444E9DD-01A0-734A-9EE3-372C8C210D9B}" srcOrd="1" destOrd="0" presId="urn:microsoft.com/office/officeart/2005/8/layout/vProcess5"/>
    <dgm:cxn modelId="{5BDA59A5-7240-4C45-A9AB-3ABA96CDD3DE}" type="presOf" srcId="{6E42AB05-34F9-414E-A6BB-42E4FD3D6F8E}" destId="{2792BED9-5BAD-C940-A10D-56035C3DD264}" srcOrd="0" destOrd="0" presId="urn:microsoft.com/office/officeart/2005/8/layout/vProcess5"/>
    <dgm:cxn modelId="{54C6D4B5-7A50-244B-B167-1DF10DE5A770}" type="presOf" srcId="{8400F765-4782-4BAD-894C-ACA33DD9A7BF}" destId="{0A4A8B63-A394-314D-88B7-EB9545D0367A}" srcOrd="0" destOrd="0" presId="urn:microsoft.com/office/officeart/2005/8/layout/vProcess5"/>
    <dgm:cxn modelId="{4FF608BD-EFF8-4405-A952-0F8BAE2EDA4C}" srcId="{6E42AB05-34F9-414E-A6BB-42E4FD3D6F8E}" destId="{8400F765-4782-4BAD-894C-ACA33DD9A7BF}" srcOrd="1" destOrd="0" parTransId="{4D9D1726-6AE2-4674-8795-5304FDFF0F0C}" sibTransId="{0A5E6978-0F16-426C-9397-B00B4B5D62DA}"/>
    <dgm:cxn modelId="{C10D8AD0-C399-794B-A256-61D35CD31694}" type="presOf" srcId="{0FEEC3F1-1E4E-43E9-AE34-F913FC912CF7}" destId="{97C78F8A-2AC0-1C4D-9127-A9233518B967}" srcOrd="0" destOrd="0" presId="urn:microsoft.com/office/officeart/2005/8/layout/vProcess5"/>
    <dgm:cxn modelId="{3BC49E7C-430C-F34E-9E3F-A356FDE8A127}" type="presParOf" srcId="{2792BED9-5BAD-C940-A10D-56035C3DD264}" destId="{3BFF31FD-2370-5048-B864-E3C1EEA80FBD}" srcOrd="0" destOrd="0" presId="urn:microsoft.com/office/officeart/2005/8/layout/vProcess5"/>
    <dgm:cxn modelId="{DE9D5F76-3279-BB48-8977-99A6F2BDE558}" type="presParOf" srcId="{2792BED9-5BAD-C940-A10D-56035C3DD264}" destId="{97C78F8A-2AC0-1C4D-9127-A9233518B967}" srcOrd="1" destOrd="0" presId="urn:microsoft.com/office/officeart/2005/8/layout/vProcess5"/>
    <dgm:cxn modelId="{D86DC483-3F0C-B043-8847-EBC31DD56E56}" type="presParOf" srcId="{2792BED9-5BAD-C940-A10D-56035C3DD264}" destId="{0A4A8B63-A394-314D-88B7-EB9545D0367A}" srcOrd="2" destOrd="0" presId="urn:microsoft.com/office/officeart/2005/8/layout/vProcess5"/>
    <dgm:cxn modelId="{446EA298-C5A0-F145-991D-CEBF11C72739}" type="presParOf" srcId="{2792BED9-5BAD-C940-A10D-56035C3DD264}" destId="{27B327CB-6696-444F-BDEC-84C3EE232F9B}" srcOrd="3" destOrd="0" presId="urn:microsoft.com/office/officeart/2005/8/layout/vProcess5"/>
    <dgm:cxn modelId="{6B5C2FB3-C8EF-3040-9BAC-47A5C104D04C}" type="presParOf" srcId="{2792BED9-5BAD-C940-A10D-56035C3DD264}" destId="{8CE8F039-4D08-8D4C-A8F5-7073C95F8599}" srcOrd="4" destOrd="0" presId="urn:microsoft.com/office/officeart/2005/8/layout/vProcess5"/>
    <dgm:cxn modelId="{2E65200F-F498-9E46-BE84-9B8C2EF530C3}" type="presParOf" srcId="{2792BED9-5BAD-C940-A10D-56035C3DD264}" destId="{F444E9DD-01A0-734A-9EE3-372C8C210D9B}"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3BA7E-1F90-4947-AD6A-75A3B5AF8316}">
      <dsp:nvSpPr>
        <dsp:cNvPr id="0" name=""/>
        <dsp:cNvSpPr/>
      </dsp:nvSpPr>
      <dsp:spPr>
        <a:xfrm>
          <a:off x="1637803" y="13199"/>
          <a:ext cx="2161687" cy="2161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08BCFE-1847-4BEA-B76F-99809065BCF7}">
      <dsp:nvSpPr>
        <dsp:cNvPr id="0" name=""/>
        <dsp:cNvSpPr/>
      </dsp:nvSpPr>
      <dsp:spPr>
        <a:xfrm>
          <a:off x="2098490" y="473887"/>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3C2EAD6-1781-44FD-9A8B-A50D4607B9D9}">
      <dsp:nvSpPr>
        <dsp:cNvPr id="0" name=""/>
        <dsp:cNvSpPr/>
      </dsp:nvSpPr>
      <dsp:spPr>
        <a:xfrm>
          <a:off x="946771" y="2848200"/>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cap="none" baseline="0" dirty="0"/>
            <a:t>Using historical data to predict precious metal prices long term and short term</a:t>
          </a:r>
          <a:endParaRPr lang="en-US" sz="1800" kern="1200" cap="none" dirty="0"/>
        </a:p>
      </dsp:txBody>
      <dsp:txXfrm>
        <a:off x="946771" y="2848200"/>
        <a:ext cx="3543750" cy="720000"/>
      </dsp:txXfrm>
    </dsp:sp>
    <dsp:sp modelId="{F0A6015E-D7BD-4AD8-B004-8AB9E1667BDC}">
      <dsp:nvSpPr>
        <dsp:cNvPr id="0" name=""/>
        <dsp:cNvSpPr/>
      </dsp:nvSpPr>
      <dsp:spPr>
        <a:xfrm>
          <a:off x="5801709" y="13199"/>
          <a:ext cx="2161687" cy="2161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DA58A-1B31-441E-B15D-FDDF978AEE16}">
      <dsp:nvSpPr>
        <dsp:cNvPr id="0" name=""/>
        <dsp:cNvSpPr/>
      </dsp:nvSpPr>
      <dsp:spPr>
        <a:xfrm>
          <a:off x="6262396" y="473887"/>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F3F8840-BD24-4E1D-9D45-3F6A5293359C}">
      <dsp:nvSpPr>
        <dsp:cNvPr id="0" name=""/>
        <dsp:cNvSpPr/>
      </dsp:nvSpPr>
      <dsp:spPr>
        <a:xfrm>
          <a:off x="5110678" y="2848200"/>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cap="none" baseline="0" dirty="0"/>
            <a:t>Economic indicators</a:t>
          </a:r>
        </a:p>
        <a:p>
          <a:pPr marL="0" lvl="0" indent="0" algn="ctr" defTabSz="800100">
            <a:lnSpc>
              <a:spcPct val="90000"/>
            </a:lnSpc>
            <a:spcBef>
              <a:spcPct val="0"/>
            </a:spcBef>
            <a:spcAft>
              <a:spcPct val="35000"/>
            </a:spcAft>
            <a:buNone/>
            <a:defRPr cap="all"/>
          </a:pPr>
          <a:r>
            <a:rPr lang="en-US" sz="1800" kern="1200" cap="none" baseline="0" dirty="0"/>
            <a:t>(Past and predicted)</a:t>
          </a:r>
        </a:p>
      </dsp:txBody>
      <dsp:txXfrm>
        <a:off x="5110678" y="2848200"/>
        <a:ext cx="354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33BFC-7A0A-724F-8F59-671CBDE118F5}">
      <dsp:nvSpPr>
        <dsp:cNvPr id="0" name=""/>
        <dsp:cNvSpPr/>
      </dsp:nvSpPr>
      <dsp:spPr>
        <a:xfrm>
          <a:off x="0" y="365100"/>
          <a:ext cx="9946056" cy="1360800"/>
        </a:xfrm>
        <a:prstGeom prst="rect">
          <a:avLst/>
        </a:prstGeom>
        <a:solidFill>
          <a:schemeClr val="lt1">
            <a:alpha val="90000"/>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1924" tIns="499872" rIns="771924"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High risk</a:t>
          </a:r>
        </a:p>
        <a:p>
          <a:pPr marL="228600" lvl="1" indent="-228600" algn="l" defTabSz="1066800">
            <a:lnSpc>
              <a:spcPct val="90000"/>
            </a:lnSpc>
            <a:spcBef>
              <a:spcPct val="0"/>
            </a:spcBef>
            <a:spcAft>
              <a:spcPct val="15000"/>
            </a:spcAft>
            <a:buChar char="•"/>
          </a:pPr>
          <a:r>
            <a:rPr lang="en-US" sz="2400" kern="1200" dirty="0"/>
            <a:t>Low risk</a:t>
          </a:r>
        </a:p>
      </dsp:txBody>
      <dsp:txXfrm>
        <a:off x="0" y="365100"/>
        <a:ext cx="9946056" cy="1360800"/>
      </dsp:txXfrm>
    </dsp:sp>
    <dsp:sp modelId="{6EFB1831-F272-9244-A03A-CE4DB6D6F660}">
      <dsp:nvSpPr>
        <dsp:cNvPr id="0" name=""/>
        <dsp:cNvSpPr/>
      </dsp:nvSpPr>
      <dsp:spPr>
        <a:xfrm>
          <a:off x="497302" y="10860"/>
          <a:ext cx="6962239" cy="708480"/>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56" tIns="0" rIns="263156" bIns="0" numCol="1" spcCol="1270" anchor="ctr" anchorCtr="0">
          <a:noAutofit/>
        </a:bodyPr>
        <a:lstStyle/>
        <a:p>
          <a:pPr marL="0" lvl="0" indent="0" algn="l" defTabSz="1066800">
            <a:lnSpc>
              <a:spcPct val="90000"/>
            </a:lnSpc>
            <a:spcBef>
              <a:spcPct val="0"/>
            </a:spcBef>
            <a:spcAft>
              <a:spcPct val="35000"/>
            </a:spcAft>
            <a:buNone/>
          </a:pPr>
          <a:r>
            <a:rPr lang="en-US" sz="2400" kern="1200"/>
            <a:t>Short Term Investment</a:t>
          </a:r>
        </a:p>
      </dsp:txBody>
      <dsp:txXfrm>
        <a:off x="531887" y="45445"/>
        <a:ext cx="6893069" cy="639310"/>
      </dsp:txXfrm>
    </dsp:sp>
    <dsp:sp modelId="{9811100A-9B94-6A40-8552-6A5BF1D19E09}">
      <dsp:nvSpPr>
        <dsp:cNvPr id="0" name=""/>
        <dsp:cNvSpPr/>
      </dsp:nvSpPr>
      <dsp:spPr>
        <a:xfrm>
          <a:off x="0" y="2209740"/>
          <a:ext cx="9946056" cy="1360800"/>
        </a:xfrm>
        <a:prstGeom prst="rect">
          <a:avLst/>
        </a:prstGeom>
        <a:solidFill>
          <a:schemeClr val="lt1">
            <a:alpha val="90000"/>
            <a:hueOff val="0"/>
            <a:satOff val="0"/>
            <a:lumOff val="0"/>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1924" tIns="499872" rIns="771924"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High risk</a:t>
          </a:r>
        </a:p>
        <a:p>
          <a:pPr marL="228600" lvl="1" indent="-228600" algn="l" defTabSz="1066800">
            <a:lnSpc>
              <a:spcPct val="90000"/>
            </a:lnSpc>
            <a:spcBef>
              <a:spcPct val="0"/>
            </a:spcBef>
            <a:spcAft>
              <a:spcPct val="15000"/>
            </a:spcAft>
            <a:buChar char="•"/>
          </a:pPr>
          <a:r>
            <a:rPr lang="en-US" sz="2400" kern="1200"/>
            <a:t>Low risk</a:t>
          </a:r>
        </a:p>
      </dsp:txBody>
      <dsp:txXfrm>
        <a:off x="0" y="2209740"/>
        <a:ext cx="9946056" cy="1360800"/>
      </dsp:txXfrm>
    </dsp:sp>
    <dsp:sp modelId="{D6FC5408-AD6F-ED47-821A-196F6F7EE769}">
      <dsp:nvSpPr>
        <dsp:cNvPr id="0" name=""/>
        <dsp:cNvSpPr/>
      </dsp:nvSpPr>
      <dsp:spPr>
        <a:xfrm>
          <a:off x="497302" y="1855500"/>
          <a:ext cx="6962239" cy="708480"/>
        </a:xfrm>
        <a:prstGeom prst="round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56" tIns="0" rIns="263156" bIns="0" numCol="1" spcCol="1270" anchor="ctr" anchorCtr="0">
          <a:noAutofit/>
        </a:bodyPr>
        <a:lstStyle/>
        <a:p>
          <a:pPr marL="0" lvl="0" indent="0" algn="l" defTabSz="1066800">
            <a:lnSpc>
              <a:spcPct val="90000"/>
            </a:lnSpc>
            <a:spcBef>
              <a:spcPct val="0"/>
            </a:spcBef>
            <a:spcAft>
              <a:spcPct val="35000"/>
            </a:spcAft>
            <a:buNone/>
          </a:pPr>
          <a:r>
            <a:rPr lang="en-US" sz="2400" kern="1200"/>
            <a:t>Long Term Investment</a:t>
          </a:r>
        </a:p>
      </dsp:txBody>
      <dsp:txXfrm>
        <a:off x="531887" y="1890085"/>
        <a:ext cx="6893069"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70FF8-FBB4-43AE-894B-34624C0E150D}">
      <dsp:nvSpPr>
        <dsp:cNvPr id="0" name=""/>
        <dsp:cNvSpPr/>
      </dsp:nvSpPr>
      <dsp:spPr>
        <a:xfrm>
          <a:off x="492745" y="451950"/>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1A57BE-75DC-45A2-9DF1-FE7E0A98809D}">
      <dsp:nvSpPr>
        <dsp:cNvPr id="0" name=""/>
        <dsp:cNvSpPr/>
      </dsp:nvSpPr>
      <dsp:spPr>
        <a:xfrm>
          <a:off x="807183" y="766387"/>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F40A0CA-3ACD-4F66-9FF3-1DA440D4D980}">
      <dsp:nvSpPr>
        <dsp:cNvPr id="0" name=""/>
        <dsp:cNvSpPr/>
      </dsp:nvSpPr>
      <dsp:spPr>
        <a:xfrm>
          <a:off x="21089" y="2386950"/>
          <a:ext cx="241875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cap="all"/>
          </a:pPr>
          <a:r>
            <a:rPr lang="en-US" sz="3600" kern="1200" cap="none" baseline="0" dirty="0"/>
            <a:t>Inflation</a:t>
          </a:r>
          <a:endParaRPr lang="en-US" sz="3600" kern="1200" cap="none" dirty="0"/>
        </a:p>
      </dsp:txBody>
      <dsp:txXfrm>
        <a:off x="21089" y="2386950"/>
        <a:ext cx="2418750" cy="742500"/>
      </dsp:txXfrm>
    </dsp:sp>
    <dsp:sp modelId="{0C59CAF3-8D90-43FD-B646-94CC77AEAB19}">
      <dsp:nvSpPr>
        <dsp:cNvPr id="0" name=""/>
        <dsp:cNvSpPr/>
      </dsp:nvSpPr>
      <dsp:spPr>
        <a:xfrm>
          <a:off x="4062881" y="451950"/>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0EF70F-0D45-4746-9EA2-07B1F21778C7}">
      <dsp:nvSpPr>
        <dsp:cNvPr id="0" name=""/>
        <dsp:cNvSpPr/>
      </dsp:nvSpPr>
      <dsp:spPr>
        <a:xfrm>
          <a:off x="4377318" y="766387"/>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B81A9B9-4807-491A-815B-53D6A2AF594B}">
      <dsp:nvSpPr>
        <dsp:cNvPr id="0" name=""/>
        <dsp:cNvSpPr/>
      </dsp:nvSpPr>
      <dsp:spPr>
        <a:xfrm>
          <a:off x="2863120" y="2386950"/>
          <a:ext cx="3874958"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cap="all"/>
          </a:pPr>
          <a:r>
            <a:rPr lang="en-US" sz="3600" kern="1200" cap="none" baseline="0" dirty="0">
              <a:solidFill>
                <a:prstClr val="black">
                  <a:hueOff val="0"/>
                  <a:satOff val="0"/>
                  <a:lumOff val="0"/>
                  <a:alphaOff val="0"/>
                </a:prstClr>
              </a:solidFill>
              <a:latin typeface="Franklin Gothic Book" panose="020B0503020102020204"/>
              <a:ea typeface="+mn-ea"/>
              <a:cs typeface="+mn-cs"/>
            </a:rPr>
            <a:t>Interest</a:t>
          </a:r>
          <a:r>
            <a:rPr lang="en-US" sz="3600" kern="1200" baseline="0" dirty="0"/>
            <a:t> </a:t>
          </a:r>
          <a:r>
            <a:rPr lang="en-US" sz="3600" kern="1200" cap="none" baseline="0" dirty="0">
              <a:solidFill>
                <a:prstClr val="black">
                  <a:hueOff val="0"/>
                  <a:satOff val="0"/>
                  <a:lumOff val="0"/>
                  <a:alphaOff val="0"/>
                </a:prstClr>
              </a:solidFill>
              <a:latin typeface="Franklin Gothic Book" panose="020B0503020102020204"/>
              <a:ea typeface="+mn-ea"/>
              <a:cs typeface="+mn-cs"/>
            </a:rPr>
            <a:t>Rates</a:t>
          </a:r>
        </a:p>
      </dsp:txBody>
      <dsp:txXfrm>
        <a:off x="2863120" y="2386950"/>
        <a:ext cx="3874958" cy="742500"/>
      </dsp:txXfrm>
    </dsp:sp>
    <dsp:sp modelId="{E8A1564D-4B5B-4A91-8244-6FF3E171F342}">
      <dsp:nvSpPr>
        <dsp:cNvPr id="0" name=""/>
        <dsp:cNvSpPr/>
      </dsp:nvSpPr>
      <dsp:spPr>
        <a:xfrm>
          <a:off x="7633016" y="451950"/>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8EE428-E425-436E-BD43-CC140B42F025}">
      <dsp:nvSpPr>
        <dsp:cNvPr id="0" name=""/>
        <dsp:cNvSpPr/>
      </dsp:nvSpPr>
      <dsp:spPr>
        <a:xfrm>
          <a:off x="7947454" y="766387"/>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B7E2A4C-C144-4A52-ADF1-F2342D1A4FCE}">
      <dsp:nvSpPr>
        <dsp:cNvPr id="0" name=""/>
        <dsp:cNvSpPr/>
      </dsp:nvSpPr>
      <dsp:spPr>
        <a:xfrm>
          <a:off x="7161360" y="2386950"/>
          <a:ext cx="241875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cap="all"/>
          </a:pPr>
          <a:r>
            <a:rPr lang="en-US" sz="3600" kern="1200" cap="none" baseline="0" dirty="0">
              <a:solidFill>
                <a:prstClr val="black">
                  <a:hueOff val="0"/>
                  <a:satOff val="0"/>
                  <a:lumOff val="0"/>
                  <a:alphaOff val="0"/>
                </a:prstClr>
              </a:solidFill>
              <a:latin typeface="Franklin Gothic Book" panose="020B0503020102020204"/>
              <a:ea typeface="+mn-ea"/>
              <a:cs typeface="+mn-cs"/>
            </a:rPr>
            <a:t>GDP</a:t>
          </a:r>
        </a:p>
      </dsp:txBody>
      <dsp:txXfrm>
        <a:off x="7161360" y="2386950"/>
        <a:ext cx="2418750" cy="742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63323E-FCBC-EE4E-A141-5FFCFB7E4FA1}">
      <dsp:nvSpPr>
        <dsp:cNvPr id="0" name=""/>
        <dsp:cNvSpPr/>
      </dsp:nvSpPr>
      <dsp:spPr>
        <a:xfrm>
          <a:off x="0" y="975419"/>
          <a:ext cx="6506304" cy="1638000"/>
        </a:xfrm>
        <a:prstGeom prst="rect">
          <a:avLst/>
        </a:prstGeom>
        <a:solidFill>
          <a:schemeClr val="lt1">
            <a:alpha val="90000"/>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F8D738-040D-5747-95CA-28B0962E1134}">
      <dsp:nvSpPr>
        <dsp:cNvPr id="0" name=""/>
        <dsp:cNvSpPr/>
      </dsp:nvSpPr>
      <dsp:spPr>
        <a:xfrm>
          <a:off x="325315" y="16019"/>
          <a:ext cx="4554412" cy="1918800"/>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2889250">
            <a:lnSpc>
              <a:spcPct val="90000"/>
            </a:lnSpc>
            <a:spcBef>
              <a:spcPct val="0"/>
            </a:spcBef>
            <a:spcAft>
              <a:spcPct val="35000"/>
            </a:spcAft>
            <a:buNone/>
          </a:pPr>
          <a:r>
            <a:rPr lang="en-US" sz="6500" kern="1200" baseline="0"/>
            <a:t>Short term</a:t>
          </a:r>
          <a:endParaRPr lang="en-US" sz="6500" kern="1200"/>
        </a:p>
      </dsp:txBody>
      <dsp:txXfrm>
        <a:off x="418983" y="109687"/>
        <a:ext cx="4367076" cy="1731464"/>
      </dsp:txXfrm>
    </dsp:sp>
    <dsp:sp modelId="{244D85D6-94FA-B841-A495-AEA5D59B0E92}">
      <dsp:nvSpPr>
        <dsp:cNvPr id="0" name=""/>
        <dsp:cNvSpPr/>
      </dsp:nvSpPr>
      <dsp:spPr>
        <a:xfrm>
          <a:off x="0" y="3923820"/>
          <a:ext cx="6506304" cy="1638000"/>
        </a:xfrm>
        <a:prstGeom prst="rect">
          <a:avLst/>
        </a:prstGeom>
        <a:solidFill>
          <a:schemeClr val="lt1">
            <a:alpha val="90000"/>
            <a:hueOff val="0"/>
            <a:satOff val="0"/>
            <a:lumOff val="0"/>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dsp:style>
    </dsp:sp>
    <dsp:sp modelId="{75A051F8-36BC-5B40-AF8A-07DFF14D2D5F}">
      <dsp:nvSpPr>
        <dsp:cNvPr id="0" name=""/>
        <dsp:cNvSpPr/>
      </dsp:nvSpPr>
      <dsp:spPr>
        <a:xfrm>
          <a:off x="325315" y="2964420"/>
          <a:ext cx="4554412" cy="1918800"/>
        </a:xfrm>
        <a:prstGeom prst="round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2889250">
            <a:lnSpc>
              <a:spcPct val="90000"/>
            </a:lnSpc>
            <a:spcBef>
              <a:spcPct val="0"/>
            </a:spcBef>
            <a:spcAft>
              <a:spcPct val="35000"/>
            </a:spcAft>
            <a:buNone/>
          </a:pPr>
          <a:r>
            <a:rPr lang="en-US" sz="6500" kern="1200" baseline="0"/>
            <a:t>Long term</a:t>
          </a:r>
          <a:endParaRPr lang="en-US" sz="6500" kern="1200"/>
        </a:p>
      </dsp:txBody>
      <dsp:txXfrm>
        <a:off x="418983" y="3058088"/>
        <a:ext cx="4367076" cy="17314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C78F8A-2AC0-1C4D-9127-A9233518B967}">
      <dsp:nvSpPr>
        <dsp:cNvPr id="0" name=""/>
        <dsp:cNvSpPr/>
      </dsp:nvSpPr>
      <dsp:spPr>
        <a:xfrm>
          <a:off x="0" y="0"/>
          <a:ext cx="8161020" cy="1611630"/>
        </a:xfrm>
        <a:prstGeom prst="roundRect">
          <a:avLst>
            <a:gd name="adj" fmla="val 10000"/>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GB" sz="4000" kern="1200" baseline="0" dirty="0"/>
            <a:t>Opportunity For Very High Returns In The Short Term </a:t>
          </a:r>
          <a:endParaRPr lang="en-US" sz="4000" kern="1200" dirty="0"/>
        </a:p>
      </dsp:txBody>
      <dsp:txXfrm>
        <a:off x="47203" y="47203"/>
        <a:ext cx="6495274" cy="1517224"/>
      </dsp:txXfrm>
    </dsp:sp>
    <dsp:sp modelId="{0A4A8B63-A394-314D-88B7-EB9545D0367A}">
      <dsp:nvSpPr>
        <dsp:cNvPr id="0" name=""/>
        <dsp:cNvSpPr/>
      </dsp:nvSpPr>
      <dsp:spPr>
        <a:xfrm>
          <a:off x="1440179" y="1969770"/>
          <a:ext cx="8161020" cy="1611630"/>
        </a:xfrm>
        <a:prstGeom prst="roundRect">
          <a:avLst>
            <a:gd name="adj" fmla="val 10000"/>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GB" sz="4000" kern="1200" baseline="0" dirty="0"/>
            <a:t>This Comes With A High Risk</a:t>
          </a:r>
          <a:endParaRPr lang="en-US" sz="4000" kern="1200" dirty="0"/>
        </a:p>
      </dsp:txBody>
      <dsp:txXfrm>
        <a:off x="1487382" y="2016973"/>
        <a:ext cx="5578874" cy="1517224"/>
      </dsp:txXfrm>
    </dsp:sp>
    <dsp:sp modelId="{27B327CB-6696-444F-BDEC-84C3EE232F9B}">
      <dsp:nvSpPr>
        <dsp:cNvPr id="0" name=""/>
        <dsp:cNvSpPr/>
      </dsp:nvSpPr>
      <dsp:spPr>
        <a:xfrm>
          <a:off x="7113460" y="1266920"/>
          <a:ext cx="1047559" cy="1047559"/>
        </a:xfrm>
        <a:prstGeom prst="downArrow">
          <a:avLst>
            <a:gd name="adj1" fmla="val 55000"/>
            <a:gd name="adj2" fmla="val 45000"/>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349161" y="1266920"/>
        <a:ext cx="576157" cy="78828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4F7DB-3518-4945-82A5-5D16E4F95717}" type="datetimeFigureOut">
              <a:rPr lang="en-US" smtClean="0"/>
              <a:t>12/13/2023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27E525-97AF-C84F-874D-2DAF4E3C0EC9}" type="slidenum">
              <a:rPr lang="en-US" smtClean="0"/>
              <a:t>‹#›</a:t>
            </a:fld>
            <a:endParaRPr lang="en-US"/>
          </a:p>
        </p:txBody>
      </p:sp>
    </p:spTree>
    <p:extLst>
      <p:ext uri="{BB962C8B-B14F-4D97-AF65-F5344CB8AC3E}">
        <p14:creationId xmlns:p14="http://schemas.microsoft.com/office/powerpoint/2010/main" val="4253047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Welcome to our presentations. Here we will be giving advice on which precious metals could be the best to invest in depending on the user’s needs, and whether in some cases precious metals are good to invest in at all. </a:t>
            </a:r>
          </a:p>
          <a:p>
            <a:endParaRPr lang="en-US" dirty="0"/>
          </a:p>
        </p:txBody>
      </p:sp>
      <p:sp>
        <p:nvSpPr>
          <p:cNvPr id="4" name="Slide Number Placeholder 3"/>
          <p:cNvSpPr>
            <a:spLocks noGrp="1"/>
          </p:cNvSpPr>
          <p:nvPr>
            <p:ph type="sldNum" sz="quarter" idx="5"/>
          </p:nvPr>
        </p:nvSpPr>
        <p:spPr/>
        <p:txBody>
          <a:bodyPr/>
          <a:lstStyle/>
          <a:p>
            <a:fld id="{4727E525-97AF-C84F-874D-2DAF4E3C0EC9}" type="slidenum">
              <a:rPr lang="en-US" smtClean="0"/>
              <a:t>1</a:t>
            </a:fld>
            <a:endParaRPr lang="en-US"/>
          </a:p>
        </p:txBody>
      </p:sp>
    </p:spTree>
    <p:extLst>
      <p:ext uri="{BB962C8B-B14F-4D97-AF65-F5344CB8AC3E}">
        <p14:creationId xmlns:p14="http://schemas.microsoft.com/office/powerpoint/2010/main" val="362945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start looking at short term advice – usually short-term investments can vary from a 1 month to 36 months.</a:t>
            </a:r>
          </a:p>
        </p:txBody>
      </p:sp>
      <p:sp>
        <p:nvSpPr>
          <p:cNvPr id="4" name="Slide Number Placeholder 3"/>
          <p:cNvSpPr>
            <a:spLocks noGrp="1"/>
          </p:cNvSpPr>
          <p:nvPr>
            <p:ph type="sldNum" sz="quarter" idx="5"/>
          </p:nvPr>
        </p:nvSpPr>
        <p:spPr/>
        <p:txBody>
          <a:bodyPr/>
          <a:lstStyle/>
          <a:p>
            <a:fld id="{4727E525-97AF-C84F-874D-2DAF4E3C0EC9}" type="slidenum">
              <a:rPr lang="en-US" smtClean="0"/>
              <a:t>10</a:t>
            </a:fld>
            <a:endParaRPr lang="en-US"/>
          </a:p>
        </p:txBody>
      </p:sp>
    </p:spTree>
    <p:extLst>
      <p:ext uri="{BB962C8B-B14F-4D97-AF65-F5344CB8AC3E}">
        <p14:creationId xmlns:p14="http://schemas.microsoft.com/office/powerpoint/2010/main" val="1780367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will explain more about our correlation calc. </a:t>
            </a:r>
          </a:p>
        </p:txBody>
      </p:sp>
      <p:sp>
        <p:nvSpPr>
          <p:cNvPr id="4" name="Slide Number Placeholder 3"/>
          <p:cNvSpPr>
            <a:spLocks noGrp="1"/>
          </p:cNvSpPr>
          <p:nvPr>
            <p:ph type="sldNum" sz="quarter" idx="5"/>
          </p:nvPr>
        </p:nvSpPr>
        <p:spPr/>
        <p:txBody>
          <a:bodyPr/>
          <a:lstStyle/>
          <a:p>
            <a:fld id="{4727E525-97AF-C84F-874D-2DAF4E3C0EC9}" type="slidenum">
              <a:rPr lang="en-US" smtClean="0"/>
              <a:t>11</a:t>
            </a:fld>
            <a:endParaRPr lang="en-US"/>
          </a:p>
        </p:txBody>
      </p:sp>
    </p:spTree>
    <p:extLst>
      <p:ext uri="{BB962C8B-B14F-4D97-AF65-F5344CB8AC3E}">
        <p14:creationId xmlns:p14="http://schemas.microsoft.com/office/powerpoint/2010/main" val="2749209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From our correlation calculations, we can see that:</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In 1990, unexpected weak correlations between gold, inflation, and interest rates occurred due to the UK joining the European exchange rate mechanism (ERM), later returning to expected patterns in 1993.</a:t>
            </a:r>
          </a:p>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2008 financial crisis caused a drop in precious metal prices, coinciding with a GDP plunge and interest rate cuts by the Bank of England, resulting in strong correlations among metals, rates, and GDP. This led to unexpected negative correlations between metal prices and inflation, likely influenced by causation.</a:t>
            </a:r>
          </a:p>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In 2022, high inflation caused a sharp increase in interest rates by the Bank of England, causing strong negative correlations between metal prices and rates, and influencing the weaker correlations between metals and inflation in 2023.</a:t>
            </a:r>
          </a:p>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Notably, the rapid rise in energy prices in 2022 (index of 152) compared to the expected 2023 index (112, from a 2010 base of 100) sheds light on the unexpected correlations we observed.</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4727E525-97AF-C84F-874D-2DAF4E3C0EC9}" type="slidenum">
              <a:rPr lang="en-US" smtClean="0"/>
              <a:t>12</a:t>
            </a:fld>
            <a:endParaRPr lang="en-US"/>
          </a:p>
        </p:txBody>
      </p:sp>
    </p:spTree>
    <p:extLst>
      <p:ext uri="{BB962C8B-B14F-4D97-AF65-F5344CB8AC3E}">
        <p14:creationId xmlns:p14="http://schemas.microsoft.com/office/powerpoint/2010/main" val="4037411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Our learnings from the previous slides is that for all the years with extreme economic events, there was a very good opportunity for a high return of investment, but this also came with a high risk.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Given that we are in uncertain times right now, we expect this to be the same.</a:t>
            </a:r>
          </a:p>
          <a:p>
            <a:endParaRPr lang="en-US" dirty="0"/>
          </a:p>
        </p:txBody>
      </p:sp>
      <p:sp>
        <p:nvSpPr>
          <p:cNvPr id="4" name="Slide Number Placeholder 3"/>
          <p:cNvSpPr>
            <a:spLocks noGrp="1"/>
          </p:cNvSpPr>
          <p:nvPr>
            <p:ph type="sldNum" sz="quarter" idx="5"/>
          </p:nvPr>
        </p:nvSpPr>
        <p:spPr/>
        <p:txBody>
          <a:bodyPr/>
          <a:lstStyle/>
          <a:p>
            <a:fld id="{4727E525-97AF-C84F-874D-2DAF4E3C0EC9}" type="slidenum">
              <a:rPr lang="en-US" smtClean="0"/>
              <a:t>13</a:t>
            </a:fld>
            <a:endParaRPr lang="en-US"/>
          </a:p>
        </p:txBody>
      </p:sp>
    </p:spTree>
    <p:extLst>
      <p:ext uri="{BB962C8B-B14F-4D97-AF65-F5344CB8AC3E}">
        <p14:creationId xmlns:p14="http://schemas.microsoft.com/office/powerpoint/2010/main" val="327678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bit of background on volatility: Higher volatility generally means a higher risk as there's a greater chance that the price of an asset moves unexpectedly, which could lead to both larger gains and larger losses.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From our correlations and now our volatility analysis we can see that in general gold has a lower volatility and therefore a lower risk during unstable periods than other metals. This suggests that gold is the safer of the four, however it is still high risk and subject to investor confidence and market conditions in the short term. out of the four, palladium demonstrates the highest opportunity for short term gains however it is also very volatile so associated with the highest risk. This is followed by platinum at second most volatile.</a:t>
            </a:r>
          </a:p>
          <a:p>
            <a:pPr>
              <a:lnSpc>
                <a:spcPct val="107000"/>
              </a:lnSpc>
              <a:spcAft>
                <a:spcPts val="800"/>
              </a:spcAft>
            </a:pPr>
            <a:endParaRPr lang="en-GB" sz="1800" kern="100" dirty="0">
              <a:ln>
                <a:noFill/>
              </a:ln>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ln>
                  <a:noFill/>
                </a:ln>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Our advice: For investors interested in a high short-term return, and are also happy taking a high risk, we would recommend a larger palladium or platinum allocation. </a:t>
            </a:r>
            <a:endParaRPr lang="en-GB"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727E525-97AF-C84F-874D-2DAF4E3C0EC9}" type="slidenum">
              <a:rPr lang="en-US" smtClean="0"/>
              <a:t>14</a:t>
            </a:fld>
            <a:endParaRPr lang="en-US"/>
          </a:p>
        </p:txBody>
      </p:sp>
    </p:spTree>
    <p:extLst>
      <p:ext uri="{BB962C8B-B14F-4D97-AF65-F5344CB8AC3E}">
        <p14:creationId xmlns:p14="http://schemas.microsoft.com/office/powerpoint/2010/main" val="1613769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Including gold and silver to say it is less risky than the others however still a high risk in the short term.</a:t>
            </a:r>
          </a:p>
          <a:p>
            <a:pPr>
              <a:lnSpc>
                <a:spcPct val="107000"/>
              </a:lnSpc>
              <a:spcAft>
                <a:spcPts val="800"/>
              </a:spcAft>
            </a:pPr>
            <a:endParaRPr lang="en-GB" sz="1800" kern="1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As shown by the volatility graph, the PM market is quite volatile in the short term. This makes short term investment in PMs risky and a potential investor who is looking for more guaranteed gains is better off investing in other avenues for example, Gilts and savings accounts where your initial investment amount is guaranteed. </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Gilts are government bonds where an individual lends to the government for a fixed interest rate. Their initial investment is returned in full. </a:t>
            </a:r>
          </a:p>
          <a:p>
            <a:pPr>
              <a:lnSpc>
                <a:spcPct val="107000"/>
              </a:lnSpc>
              <a:spcAft>
                <a:spcPts val="800"/>
              </a:spcAft>
            </a:pPr>
            <a:endParaRPr lang="en-GB" sz="1800" b="1" kern="1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ln>
                  <a:noFill/>
                </a:ln>
                <a:solidFill>
                  <a:srgbClr val="4472C4"/>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Our Advice: For investors looking for more guaranteed gains, we recommend investing in standard Gilts or a savings account over precious metals.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727E525-97AF-C84F-874D-2DAF4E3C0EC9}" type="slidenum">
              <a:rPr lang="en-US" smtClean="0"/>
              <a:t>15</a:t>
            </a:fld>
            <a:endParaRPr lang="en-US"/>
          </a:p>
        </p:txBody>
      </p:sp>
    </p:spTree>
    <p:extLst>
      <p:ext uri="{BB962C8B-B14F-4D97-AF65-F5344CB8AC3E}">
        <p14:creationId xmlns:p14="http://schemas.microsoft.com/office/powerpoint/2010/main" val="3366775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comprehensive moving average analysis was conducted to discern trends in metal prices over the last six months. The results reveal a consistent and notable downward trend across all metals, including Gold, Silver, Platinum, and Palladium. This indicates a prevailing bearish market sentiment during the analysed period.</a:t>
            </a:r>
          </a:p>
        </p:txBody>
      </p:sp>
      <p:sp>
        <p:nvSpPr>
          <p:cNvPr id="4" name="Slide Number Placeholder 3"/>
          <p:cNvSpPr>
            <a:spLocks noGrp="1"/>
          </p:cNvSpPr>
          <p:nvPr>
            <p:ph type="sldNum" sz="quarter" idx="5"/>
          </p:nvPr>
        </p:nvSpPr>
        <p:spPr/>
        <p:txBody>
          <a:bodyPr/>
          <a:lstStyle/>
          <a:p>
            <a:fld id="{4727E525-97AF-C84F-874D-2DAF4E3C0EC9}" type="slidenum">
              <a:rPr lang="en-US" smtClean="0"/>
              <a:t>16</a:t>
            </a:fld>
            <a:endParaRPr lang="en-US"/>
          </a:p>
        </p:txBody>
      </p:sp>
    </p:spTree>
    <p:extLst>
      <p:ext uri="{BB962C8B-B14F-4D97-AF65-F5344CB8AC3E}">
        <p14:creationId xmlns:p14="http://schemas.microsoft.com/office/powerpoint/2010/main" val="860492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long term investments which we’ve defined as more than 3 years.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In long term investments generally speaking volatility becomes less relevant as the assets have time to ride the peaks and troughs of the market, making it less risky to invest over a large time period vs a short time period. So when analysing the best assets to invest in over the long term we are focusing more on potential returns. These returns can also be affected by economic indicators.</a:t>
            </a:r>
          </a:p>
          <a:p>
            <a:endParaRPr lang="en-US" dirty="0"/>
          </a:p>
        </p:txBody>
      </p:sp>
      <p:sp>
        <p:nvSpPr>
          <p:cNvPr id="4" name="Slide Number Placeholder 3"/>
          <p:cNvSpPr>
            <a:spLocks noGrp="1"/>
          </p:cNvSpPr>
          <p:nvPr>
            <p:ph type="sldNum" sz="quarter" idx="5"/>
          </p:nvPr>
        </p:nvSpPr>
        <p:spPr/>
        <p:txBody>
          <a:bodyPr/>
          <a:lstStyle/>
          <a:p>
            <a:fld id="{4727E525-97AF-C84F-874D-2DAF4E3C0EC9}" type="slidenum">
              <a:rPr lang="en-US" smtClean="0"/>
              <a:t>17</a:t>
            </a:fld>
            <a:endParaRPr lang="en-US"/>
          </a:p>
        </p:txBody>
      </p:sp>
    </p:spTree>
    <p:extLst>
      <p:ext uri="{BB962C8B-B14F-4D97-AF65-F5344CB8AC3E}">
        <p14:creationId xmlns:p14="http://schemas.microsoft.com/office/powerpoint/2010/main" val="3856127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As we have already shown with our previous volatility calculations gold is the least volatile asset during periods of economic uncertainty however when looking at the volatility of the metals from 1990-2023, we see that silver has the lowest volatility overall, while Platinum and palladium have the highest overall volatilities.</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This means that gold and silver are 2 of the least risky investments and have the most stable returns. However, this also means that they can result in much lower returns. </a:t>
            </a:r>
            <a:endParaRPr lang="en-US" dirty="0"/>
          </a:p>
        </p:txBody>
      </p:sp>
      <p:sp>
        <p:nvSpPr>
          <p:cNvPr id="4" name="Slide Number Placeholder 3"/>
          <p:cNvSpPr>
            <a:spLocks noGrp="1"/>
          </p:cNvSpPr>
          <p:nvPr>
            <p:ph type="sldNum" sz="quarter" idx="5"/>
          </p:nvPr>
        </p:nvSpPr>
        <p:spPr/>
        <p:txBody>
          <a:bodyPr/>
          <a:lstStyle/>
          <a:p>
            <a:fld id="{4727E525-97AF-C84F-874D-2DAF4E3C0EC9}" type="slidenum">
              <a:rPr lang="en-US" smtClean="0"/>
              <a:t>18</a:t>
            </a:fld>
            <a:endParaRPr lang="en-US"/>
          </a:p>
        </p:txBody>
      </p:sp>
    </p:spTree>
    <p:extLst>
      <p:ext uri="{BB962C8B-B14F-4D97-AF65-F5344CB8AC3E}">
        <p14:creationId xmlns:p14="http://schemas.microsoft.com/office/powerpoint/2010/main" val="3798719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This is confirmed by our forecast, a $1000 investment for 10 years would yield the lowest return from gold, followed by silver. In contrast, platinum and palladium offer higher returns.</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To compare this to a similar market, we looked at the FTSE 100 which increased by 23% in the last 10 years, whereas gold prices increased by around 50% suggesting potential for higher long-term returns with gold investments.</a:t>
            </a:r>
          </a:p>
          <a:p>
            <a:endParaRPr lang="en-US" dirty="0"/>
          </a:p>
        </p:txBody>
      </p:sp>
      <p:sp>
        <p:nvSpPr>
          <p:cNvPr id="4" name="Slide Number Placeholder 3"/>
          <p:cNvSpPr>
            <a:spLocks noGrp="1"/>
          </p:cNvSpPr>
          <p:nvPr>
            <p:ph type="sldNum" sz="quarter" idx="5"/>
          </p:nvPr>
        </p:nvSpPr>
        <p:spPr/>
        <p:txBody>
          <a:bodyPr/>
          <a:lstStyle/>
          <a:p>
            <a:fld id="{4727E525-97AF-C84F-874D-2DAF4E3C0EC9}" type="slidenum">
              <a:rPr lang="en-US" smtClean="0"/>
              <a:t>19</a:t>
            </a:fld>
            <a:endParaRPr lang="en-US"/>
          </a:p>
        </p:txBody>
      </p:sp>
    </p:spTree>
    <p:extLst>
      <p:ext uri="{BB962C8B-B14F-4D97-AF65-F5344CB8AC3E}">
        <p14:creationId xmlns:p14="http://schemas.microsoft.com/office/powerpoint/2010/main" val="82980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2 types of metals: precious and non-precious. Precious metals are usually more valuable than non-precious metals. This is because of their rarity, how they’re made and found, and their historical roles. Here we have selected the most common precious metals amongst investors: gold, silver, platinum, palladium.</a:t>
            </a:r>
          </a:p>
        </p:txBody>
      </p:sp>
      <p:sp>
        <p:nvSpPr>
          <p:cNvPr id="4" name="Slide Number Placeholder 3"/>
          <p:cNvSpPr>
            <a:spLocks noGrp="1"/>
          </p:cNvSpPr>
          <p:nvPr>
            <p:ph type="sldNum" sz="quarter" idx="5"/>
          </p:nvPr>
        </p:nvSpPr>
        <p:spPr/>
        <p:txBody>
          <a:bodyPr/>
          <a:lstStyle/>
          <a:p>
            <a:fld id="{4727E525-97AF-C84F-874D-2DAF4E3C0EC9}" type="slidenum">
              <a:rPr lang="en-US" smtClean="0"/>
              <a:t>2</a:t>
            </a:fld>
            <a:endParaRPr lang="en-US"/>
          </a:p>
        </p:txBody>
      </p:sp>
    </p:spTree>
    <p:extLst>
      <p:ext uri="{BB962C8B-B14F-4D97-AF65-F5344CB8AC3E}">
        <p14:creationId xmlns:p14="http://schemas.microsoft.com/office/powerpoint/2010/main" val="3776050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Now, considering our economic indicator forecast, where inflation is projected to initially decline and then rise, and interest rates are anticipated to decrease, the landscape for precious metals becomes intriguing. The potential rise in inflation may enhance gold's appeal as a hedge, while declining interest rates can influence the overall attractiveness of precious metals. Additionally, as GDP shows a stable trend, it suggests a consistent backdrop for industrial metal demand. Integrating these forecasts offers valuable insights for long-term investment strategies in the ever-changing economic environment</a:t>
            </a:r>
            <a:endParaRPr lang="en-US" dirty="0"/>
          </a:p>
        </p:txBody>
      </p:sp>
      <p:sp>
        <p:nvSpPr>
          <p:cNvPr id="4" name="Slide Number Placeholder 3"/>
          <p:cNvSpPr>
            <a:spLocks noGrp="1"/>
          </p:cNvSpPr>
          <p:nvPr>
            <p:ph type="sldNum" sz="quarter" idx="5"/>
          </p:nvPr>
        </p:nvSpPr>
        <p:spPr/>
        <p:txBody>
          <a:bodyPr/>
          <a:lstStyle/>
          <a:p>
            <a:fld id="{4727E525-97AF-C84F-874D-2DAF4E3C0EC9}" type="slidenum">
              <a:rPr lang="en-US" smtClean="0"/>
              <a:t>20</a:t>
            </a:fld>
            <a:endParaRPr lang="en-US"/>
          </a:p>
        </p:txBody>
      </p:sp>
    </p:spTree>
    <p:extLst>
      <p:ext uri="{BB962C8B-B14F-4D97-AF65-F5344CB8AC3E}">
        <p14:creationId xmlns:p14="http://schemas.microsoft.com/office/powerpoint/2010/main" val="1110363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2800" b="0" i="0" u="none" strike="noStrike" dirty="0">
                <a:solidFill>
                  <a:srgbClr val="374151"/>
                </a:solidFill>
                <a:effectLst/>
                <a:latin typeface="Söhne"/>
              </a:rPr>
              <a:t>We recommend people interested in long term investments to consider all precious metals. If you are open to higher risk, we recommend more of your investment to be allocated to palladium and platinum. For lower risk, we recommend more of your investment to be allocated gold and silver. However, note that, gold acts as an inflation hedge and safe haven, unlike other metals affected by technology changes. </a:t>
            </a:r>
          </a:p>
          <a:p>
            <a:pPr>
              <a:lnSpc>
                <a:spcPct val="107000"/>
              </a:lnSpc>
              <a:spcAft>
                <a:spcPts val="800"/>
              </a:spcAft>
            </a:pPr>
            <a:r>
              <a:rPr lang="en-GB" sz="2800" b="0" i="0" u="none" strike="noStrike" dirty="0">
                <a:solidFill>
                  <a:srgbClr val="374151"/>
                </a:solidFill>
                <a:effectLst/>
                <a:latin typeface="Söhne"/>
              </a:rPr>
              <a:t>For investors looking for very low risk, long-term gilts are available, though with they have much lower returns as discussed before.</a:t>
            </a:r>
            <a:endParaRPr lang="en-US" dirty="0"/>
          </a:p>
        </p:txBody>
      </p:sp>
      <p:sp>
        <p:nvSpPr>
          <p:cNvPr id="4" name="Slide Number Placeholder 3"/>
          <p:cNvSpPr>
            <a:spLocks noGrp="1"/>
          </p:cNvSpPr>
          <p:nvPr>
            <p:ph type="sldNum" sz="quarter" idx="5"/>
          </p:nvPr>
        </p:nvSpPr>
        <p:spPr/>
        <p:txBody>
          <a:bodyPr/>
          <a:lstStyle/>
          <a:p>
            <a:fld id="{4727E525-97AF-C84F-874D-2DAF4E3C0EC9}" type="slidenum">
              <a:rPr lang="en-US" smtClean="0"/>
              <a:t>21</a:t>
            </a:fld>
            <a:endParaRPr lang="en-US"/>
          </a:p>
        </p:txBody>
      </p:sp>
    </p:spTree>
    <p:extLst>
      <p:ext uri="{BB962C8B-B14F-4D97-AF65-F5344CB8AC3E}">
        <p14:creationId xmlns:p14="http://schemas.microsoft.com/office/powerpoint/2010/main" val="1806436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selected Economic indicators are inflation, interest rates and GDP growth</a:t>
            </a:r>
          </a:p>
        </p:txBody>
      </p:sp>
      <p:sp>
        <p:nvSpPr>
          <p:cNvPr id="4" name="Slide Number Placeholder 3"/>
          <p:cNvSpPr>
            <a:spLocks noGrp="1"/>
          </p:cNvSpPr>
          <p:nvPr>
            <p:ph type="sldNum" sz="quarter" idx="5"/>
          </p:nvPr>
        </p:nvSpPr>
        <p:spPr/>
        <p:txBody>
          <a:bodyPr/>
          <a:lstStyle/>
          <a:p>
            <a:fld id="{4727E525-97AF-C84F-874D-2DAF4E3C0EC9}" type="slidenum">
              <a:rPr lang="en-US" smtClean="0"/>
              <a:t>3</a:t>
            </a:fld>
            <a:endParaRPr lang="en-US"/>
          </a:p>
        </p:txBody>
      </p:sp>
    </p:spTree>
    <p:extLst>
      <p:ext uri="{BB962C8B-B14F-4D97-AF65-F5344CB8AC3E}">
        <p14:creationId xmlns:p14="http://schemas.microsoft.com/office/powerpoint/2010/main" val="197687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End-to-end ETL (Extract, Transform, Load) pipeline implemented in the project: The pipeline involves data extraction from multiple sources, cleaning in Excel, loading into a MySQL database, and subsequent analysis using Python, Excel, and Power BI.</a:t>
            </a:r>
            <a:endParaRPr lang="en-US" dirty="0"/>
          </a:p>
        </p:txBody>
      </p:sp>
      <p:sp>
        <p:nvSpPr>
          <p:cNvPr id="4" name="Slide Number Placeholder 3"/>
          <p:cNvSpPr>
            <a:spLocks noGrp="1"/>
          </p:cNvSpPr>
          <p:nvPr>
            <p:ph type="sldNum" sz="quarter" idx="5"/>
          </p:nvPr>
        </p:nvSpPr>
        <p:spPr/>
        <p:txBody>
          <a:bodyPr/>
          <a:lstStyle/>
          <a:p>
            <a:fld id="{4727E525-97AF-C84F-874D-2DAF4E3C0EC9}" type="slidenum">
              <a:rPr lang="en-US" smtClean="0"/>
              <a:t>4</a:t>
            </a:fld>
            <a:endParaRPr lang="en-US"/>
          </a:p>
        </p:txBody>
      </p:sp>
    </p:spTree>
    <p:extLst>
      <p:ext uri="{BB962C8B-B14F-4D97-AF65-F5344CB8AC3E}">
        <p14:creationId xmlns:p14="http://schemas.microsoft.com/office/powerpoint/2010/main" val="2876293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lnSpc>
                <a:spcPct val="107000"/>
              </a:lnSpc>
              <a:buFont typeface="Calibri" panose="020F050202020403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To offer advice, we analyse short and long-term precious metal price predictions using historical data (1990-2023).</a:t>
            </a:r>
          </a:p>
          <a:p>
            <a:pPr marL="742950" lvl="1" indent="-285750">
              <a:lnSpc>
                <a:spcPct val="107000"/>
              </a:lnSpc>
              <a:buFont typeface="Calibri" panose="020F0502020204030204" pitchFamily="34" charset="0"/>
              <a:buChar cha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alibri" panose="020F050202020403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Economic indicators, including inflation, Bank of England interest rates, and GDP, are crucial for predicting future precious metal prices.</a:t>
            </a:r>
            <a:endParaRPr lang="en-US" sz="1800" dirty="0"/>
          </a:p>
          <a:p>
            <a:endParaRPr lang="en-US" dirty="0"/>
          </a:p>
        </p:txBody>
      </p:sp>
      <p:sp>
        <p:nvSpPr>
          <p:cNvPr id="4" name="Slide Number Placeholder 3"/>
          <p:cNvSpPr>
            <a:spLocks noGrp="1"/>
          </p:cNvSpPr>
          <p:nvPr>
            <p:ph type="sldNum" sz="quarter" idx="5"/>
          </p:nvPr>
        </p:nvSpPr>
        <p:spPr/>
        <p:txBody>
          <a:bodyPr/>
          <a:lstStyle/>
          <a:p>
            <a:fld id="{4727E525-97AF-C84F-874D-2DAF4E3C0EC9}" type="slidenum">
              <a:rPr lang="en-US" smtClean="0"/>
              <a:t>5</a:t>
            </a:fld>
            <a:endParaRPr lang="en-US"/>
          </a:p>
        </p:txBody>
      </p:sp>
    </p:spTree>
    <p:extLst>
      <p:ext uri="{BB962C8B-B14F-4D97-AF65-F5344CB8AC3E}">
        <p14:creationId xmlns:p14="http://schemas.microsoft.com/office/powerpoint/2010/main" val="2294752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focused on giving advice based on potential investor profiles. Hence, we’ve given our advice in terms of short term and long terms investments, as well as high risk and low risk investments </a:t>
            </a:r>
          </a:p>
        </p:txBody>
      </p:sp>
      <p:sp>
        <p:nvSpPr>
          <p:cNvPr id="4" name="Slide Number Placeholder 3"/>
          <p:cNvSpPr>
            <a:spLocks noGrp="1"/>
          </p:cNvSpPr>
          <p:nvPr>
            <p:ph type="sldNum" sz="quarter" idx="5"/>
          </p:nvPr>
        </p:nvSpPr>
        <p:spPr/>
        <p:txBody>
          <a:bodyPr/>
          <a:lstStyle/>
          <a:p>
            <a:fld id="{4727E525-97AF-C84F-874D-2DAF4E3C0EC9}" type="slidenum">
              <a:rPr lang="en-US" smtClean="0"/>
              <a:t>6</a:t>
            </a:fld>
            <a:endParaRPr lang="en-US"/>
          </a:p>
        </p:txBody>
      </p:sp>
    </p:spTree>
    <p:extLst>
      <p:ext uri="{BB962C8B-B14F-4D97-AF65-F5344CB8AC3E}">
        <p14:creationId xmlns:p14="http://schemas.microsoft.com/office/powerpoint/2010/main" val="2395305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a:lnSpc>
                <a:spcPct val="107000"/>
              </a:lnSpc>
              <a:spcAft>
                <a:spcPts val="800"/>
              </a:spcAft>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Based on External research and economic theory, here are some general relationships between EIs and PM prices:</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alibri" panose="020F0502020204030204" pitchFamily="34" charset="0"/>
              <a:buChar char="-"/>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Inflation generally has a positive correlation with gold prices due to it being an inflation hedge.</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alibri" panose="020F0502020204030204" pitchFamily="34" charset="0"/>
              <a:buChar char="-"/>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We also expect inflation to have a positive correlation with silver price as we expect gold and silver to be coupled.</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alibri" panose="020F0502020204030204" pitchFamily="34" charset="0"/>
              <a:buChar char="-"/>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Interest rates tend to affect all pm, and high interest rates cause lower prices as these make other assets more competitive.</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alibri" panose="020F0502020204030204" pitchFamily="34" charset="0"/>
              <a:buChar char="-"/>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Low GDP causes higher prices in precious metals which means that precious metals tend to recover better than other assets.</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b="1" dirty="0"/>
              <a:t>******(at the end input external links for this)</a:t>
            </a:r>
          </a:p>
        </p:txBody>
      </p:sp>
      <p:sp>
        <p:nvSpPr>
          <p:cNvPr id="4" name="Slide Number Placeholder 3"/>
          <p:cNvSpPr>
            <a:spLocks noGrp="1"/>
          </p:cNvSpPr>
          <p:nvPr>
            <p:ph type="sldNum" sz="quarter" idx="5"/>
          </p:nvPr>
        </p:nvSpPr>
        <p:spPr/>
        <p:txBody>
          <a:bodyPr/>
          <a:lstStyle/>
          <a:p>
            <a:fld id="{4727E525-97AF-C84F-874D-2DAF4E3C0EC9}" type="slidenum">
              <a:rPr lang="en-US" smtClean="0"/>
              <a:t>7</a:t>
            </a:fld>
            <a:endParaRPr lang="en-US"/>
          </a:p>
        </p:txBody>
      </p:sp>
    </p:spTree>
    <p:extLst>
      <p:ext uri="{BB962C8B-B14F-4D97-AF65-F5344CB8AC3E}">
        <p14:creationId xmlns:p14="http://schemas.microsoft.com/office/powerpoint/2010/main" val="2862273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a:lnSpc>
                <a:spcPct val="107000"/>
              </a:lnSpc>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Let’s look at the current economic situation in the UK:</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alibri" panose="020F0502020204030204" pitchFamily="34" charset="0"/>
              <a:buChar char="-"/>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UK is currently in an unstable time-period where there is</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Stagflation (high inflation and low GDP)</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Cost of living crisis (very high energy prices)</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Unstable Government (4 prime ministers in 4 years)</a:t>
            </a:r>
          </a:p>
          <a:p>
            <a:pPr marL="742950" lvl="1" indent="-285750">
              <a:lnSpc>
                <a:spcPct val="107000"/>
              </a:lnSpc>
              <a:buFont typeface="Courier New" panose="02070309020205020404" pitchFamily="49" charset="0"/>
              <a:buChar char="o"/>
            </a:pPr>
            <a:endParaRPr lang="en-GB"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All of this has had a huge negative impact on the consumer and business confidence.</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b="1" dirty="0"/>
              <a:t>****replace graph with the filtered graph of just those years</a:t>
            </a:r>
          </a:p>
        </p:txBody>
      </p:sp>
      <p:sp>
        <p:nvSpPr>
          <p:cNvPr id="4" name="Slide Number Placeholder 3"/>
          <p:cNvSpPr>
            <a:spLocks noGrp="1"/>
          </p:cNvSpPr>
          <p:nvPr>
            <p:ph type="sldNum" sz="quarter" idx="5"/>
          </p:nvPr>
        </p:nvSpPr>
        <p:spPr/>
        <p:txBody>
          <a:bodyPr/>
          <a:lstStyle/>
          <a:p>
            <a:fld id="{4727E525-97AF-C84F-874D-2DAF4E3C0EC9}" type="slidenum">
              <a:rPr lang="en-US" smtClean="0"/>
              <a:t>8</a:t>
            </a:fld>
            <a:endParaRPr lang="en-US"/>
          </a:p>
        </p:txBody>
      </p:sp>
    </p:spTree>
    <p:extLst>
      <p:ext uri="{BB962C8B-B14F-4D97-AF65-F5344CB8AC3E}">
        <p14:creationId xmlns:p14="http://schemas.microsoft.com/office/powerpoint/2010/main" val="1861782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0" algn="l" defTabSz="914400" rtl="0" eaLnBrk="1" fontAlgn="auto" latinLnBrk="0" hangingPunct="1">
              <a:lnSpc>
                <a:spcPct val="107000"/>
              </a:lnSpc>
              <a:spcBef>
                <a:spcPts val="0"/>
              </a:spcBef>
              <a:spcAft>
                <a:spcPts val="0"/>
              </a:spcAft>
              <a:buClrTx/>
              <a:buSzTx/>
              <a:buFontTx/>
              <a:buNone/>
              <a:tabLst/>
              <a:defRPr/>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With the UK being in an unstable time period now, we think precious metal prices might deviate from the expected patterns we explained previously. But in the long term future the market tends to even out, so we think metal prices will follow the expected patterns.</a:t>
            </a:r>
            <a:endParaRPr lang="en-US" sz="1400" dirty="0"/>
          </a:p>
          <a:p>
            <a:endParaRPr lang="en-US" dirty="0"/>
          </a:p>
        </p:txBody>
      </p:sp>
      <p:sp>
        <p:nvSpPr>
          <p:cNvPr id="4" name="Slide Number Placeholder 3"/>
          <p:cNvSpPr>
            <a:spLocks noGrp="1"/>
          </p:cNvSpPr>
          <p:nvPr>
            <p:ph type="sldNum" sz="quarter" idx="5"/>
          </p:nvPr>
        </p:nvSpPr>
        <p:spPr/>
        <p:txBody>
          <a:bodyPr/>
          <a:lstStyle/>
          <a:p>
            <a:fld id="{4727E525-97AF-C84F-874D-2DAF4E3C0EC9}" type="slidenum">
              <a:rPr lang="en-US" smtClean="0"/>
              <a:t>9</a:t>
            </a:fld>
            <a:endParaRPr lang="en-US"/>
          </a:p>
        </p:txBody>
      </p:sp>
    </p:spTree>
    <p:extLst>
      <p:ext uri="{BB962C8B-B14F-4D97-AF65-F5344CB8AC3E}">
        <p14:creationId xmlns:p14="http://schemas.microsoft.com/office/powerpoint/2010/main" val="2212811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B4B0CD1-381D-AD46-8956-FC12599BBE92}" type="datetimeFigureOut">
              <a:rPr lang="en-US" smtClean="0"/>
              <a:t>12/13/2023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56A4B6C-7CEF-3C43-AE7C-030322D8DF7D}"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4412831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B4B0CD1-381D-AD46-8956-FC12599BBE92}"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A4B6C-7CEF-3C43-AE7C-030322D8DF7D}" type="slidenum">
              <a:rPr lang="en-US" smtClean="0"/>
              <a:t>‹#›</a:t>
            </a:fld>
            <a:endParaRPr lang="en-US"/>
          </a:p>
        </p:txBody>
      </p:sp>
    </p:spTree>
    <p:extLst>
      <p:ext uri="{BB962C8B-B14F-4D97-AF65-F5344CB8AC3E}">
        <p14:creationId xmlns:p14="http://schemas.microsoft.com/office/powerpoint/2010/main" val="2107256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B4B0CD1-381D-AD46-8956-FC12599BBE92}"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A4B6C-7CEF-3C43-AE7C-030322D8DF7D}" type="slidenum">
              <a:rPr lang="en-US" smtClean="0"/>
              <a:t>‹#›</a:t>
            </a:fld>
            <a:endParaRPr lang="en-US"/>
          </a:p>
        </p:txBody>
      </p:sp>
    </p:spTree>
    <p:extLst>
      <p:ext uri="{BB962C8B-B14F-4D97-AF65-F5344CB8AC3E}">
        <p14:creationId xmlns:p14="http://schemas.microsoft.com/office/powerpoint/2010/main" val="978413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B4B0CD1-381D-AD46-8956-FC12599BBE92}"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A4B6C-7CEF-3C43-AE7C-030322D8DF7D}" type="slidenum">
              <a:rPr lang="en-US" smtClean="0"/>
              <a:t>‹#›</a:t>
            </a:fld>
            <a:endParaRPr lang="en-US"/>
          </a:p>
        </p:txBody>
      </p:sp>
    </p:spTree>
    <p:extLst>
      <p:ext uri="{BB962C8B-B14F-4D97-AF65-F5344CB8AC3E}">
        <p14:creationId xmlns:p14="http://schemas.microsoft.com/office/powerpoint/2010/main" val="2083831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B4B0CD1-381D-AD46-8956-FC12599BBE92}" type="datetimeFigureOut">
              <a:rPr lang="en-US" smtClean="0"/>
              <a:t>12/13/2023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56A4B6C-7CEF-3C43-AE7C-030322D8DF7D}"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217155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B4B0CD1-381D-AD46-8956-FC12599BBE92}"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A4B6C-7CEF-3C43-AE7C-030322D8DF7D}" type="slidenum">
              <a:rPr lang="en-US" smtClean="0"/>
              <a:t>‹#›</a:t>
            </a:fld>
            <a:endParaRPr lang="en-US"/>
          </a:p>
        </p:txBody>
      </p:sp>
    </p:spTree>
    <p:extLst>
      <p:ext uri="{BB962C8B-B14F-4D97-AF65-F5344CB8AC3E}">
        <p14:creationId xmlns:p14="http://schemas.microsoft.com/office/powerpoint/2010/main" val="2241004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B4B0CD1-381D-AD46-8956-FC12599BBE92}"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6A4B6C-7CEF-3C43-AE7C-030322D8DF7D}" type="slidenum">
              <a:rPr lang="en-US" smtClean="0"/>
              <a:t>‹#›</a:t>
            </a:fld>
            <a:endParaRPr lang="en-US"/>
          </a:p>
        </p:txBody>
      </p:sp>
    </p:spTree>
    <p:extLst>
      <p:ext uri="{BB962C8B-B14F-4D97-AF65-F5344CB8AC3E}">
        <p14:creationId xmlns:p14="http://schemas.microsoft.com/office/powerpoint/2010/main" val="3253004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B4B0CD1-381D-AD46-8956-FC12599BBE92}"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6A4B6C-7CEF-3C43-AE7C-030322D8DF7D}" type="slidenum">
              <a:rPr lang="en-US" smtClean="0"/>
              <a:t>‹#›</a:t>
            </a:fld>
            <a:endParaRPr lang="en-US"/>
          </a:p>
        </p:txBody>
      </p:sp>
    </p:spTree>
    <p:extLst>
      <p:ext uri="{BB962C8B-B14F-4D97-AF65-F5344CB8AC3E}">
        <p14:creationId xmlns:p14="http://schemas.microsoft.com/office/powerpoint/2010/main" val="2131889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B0CD1-381D-AD46-8956-FC12599BBE92}" type="datetimeFigureOut">
              <a:rPr lang="en-US" smtClean="0"/>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6A4B6C-7CEF-3C43-AE7C-030322D8DF7D}" type="slidenum">
              <a:rPr lang="en-US" smtClean="0"/>
              <a:t>‹#›</a:t>
            </a:fld>
            <a:endParaRPr lang="en-US"/>
          </a:p>
        </p:txBody>
      </p:sp>
    </p:spTree>
    <p:extLst>
      <p:ext uri="{BB962C8B-B14F-4D97-AF65-F5344CB8AC3E}">
        <p14:creationId xmlns:p14="http://schemas.microsoft.com/office/powerpoint/2010/main" val="1990148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B4B0CD1-381D-AD46-8956-FC12599BBE92}" type="datetimeFigureOut">
              <a:rPr lang="en-US" smtClean="0"/>
              <a:t>12/13/2023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56A4B6C-7CEF-3C43-AE7C-030322D8DF7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593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B4B0CD1-381D-AD46-8956-FC12599BBE92}" type="datetimeFigureOut">
              <a:rPr lang="en-US" smtClean="0"/>
              <a:t>12/13/2023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56A4B6C-7CEF-3C43-AE7C-030322D8DF7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3106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B4B0CD1-381D-AD46-8956-FC12599BBE92}" type="datetimeFigureOut">
              <a:rPr lang="en-US" smtClean="0"/>
              <a:t>12/13/2023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56A4B6C-7CEF-3C43-AE7C-030322D8DF7D}"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42508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1D149FF-24EA-4575-93C6-D58A02586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5CADC9-7C83-C0F1-E00D-A63B84AE8222}"/>
              </a:ext>
            </a:extLst>
          </p:cNvPr>
          <p:cNvSpPr>
            <a:spLocks noGrp="1"/>
          </p:cNvSpPr>
          <p:nvPr>
            <p:ph type="ctrTitle"/>
          </p:nvPr>
        </p:nvSpPr>
        <p:spPr>
          <a:xfrm>
            <a:off x="2558956" y="1480930"/>
            <a:ext cx="4975700" cy="3672027"/>
          </a:xfrm>
        </p:spPr>
        <p:txBody>
          <a:bodyPr anchor="ctr">
            <a:normAutofit/>
          </a:bodyPr>
          <a:lstStyle/>
          <a:p>
            <a:pPr algn="r"/>
            <a:r>
              <a:rPr lang="en-US" sz="4800" dirty="0"/>
              <a:t>London Precious metals Exchange</a:t>
            </a:r>
          </a:p>
        </p:txBody>
      </p:sp>
      <p:sp>
        <p:nvSpPr>
          <p:cNvPr id="9" name="Rectangle 8">
            <a:extLst>
              <a:ext uri="{FF2B5EF4-FFF2-40B4-BE49-F238E27FC236}">
                <a16:creationId xmlns:a16="http://schemas.microsoft.com/office/drawing/2014/main" id="{CC965133-69F4-4869-A4C0-97C9B2B60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2108425" cy="68576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1" name="Freeform 6">
            <a:extLst>
              <a:ext uri="{FF2B5EF4-FFF2-40B4-BE49-F238E27FC236}">
                <a16:creationId xmlns:a16="http://schemas.microsoft.com/office/drawing/2014/main" id="{43FEB8E0-28C6-45D4-B8D7-F36F09074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1125266"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cxnSp>
        <p:nvCxnSpPr>
          <p:cNvPr id="13" name="Straight Connector 12">
            <a:extLst>
              <a:ext uri="{FF2B5EF4-FFF2-40B4-BE49-F238E27FC236}">
                <a16:creationId xmlns:a16="http://schemas.microsoft.com/office/drawing/2014/main" id="{409EBF91-BD5B-4CA7-8B07-993751CD3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6357" y="2463421"/>
            <a:ext cx="0" cy="203351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17A84433-A518-18E3-FBA9-782964F1020F}"/>
              </a:ext>
            </a:extLst>
          </p:cNvPr>
          <p:cNvSpPr txBox="1">
            <a:spLocks/>
          </p:cNvSpPr>
          <p:nvPr/>
        </p:nvSpPr>
        <p:spPr>
          <a:xfrm>
            <a:off x="2763099" y="4533065"/>
            <a:ext cx="4771557" cy="1033982"/>
          </a:xfrm>
          <a:prstGeom prst="rect">
            <a:avLst/>
          </a:prstGeom>
        </p:spPr>
        <p:txBody>
          <a:bodyPr vert="horz" lIns="91440" tIns="45720" rIns="91440" bIns="45720" rtlCol="0" anchor="ctr">
            <a:normAutofit/>
          </a:bodyPr>
          <a:lstStyle>
            <a:lvl1pPr algn="ctr" defTabSz="914400" rtl="0" eaLnBrk="1" latinLnBrk="0" hangingPunct="1">
              <a:lnSpc>
                <a:spcPct val="89000"/>
              </a:lnSpc>
              <a:spcBef>
                <a:spcPct val="0"/>
              </a:spcBef>
              <a:buNone/>
              <a:defRPr sz="7200" kern="1200" cap="all" baseline="0">
                <a:solidFill>
                  <a:schemeClr val="tx2"/>
                </a:solidFill>
                <a:latin typeface="+mj-lt"/>
                <a:ea typeface="+mj-ea"/>
                <a:cs typeface="+mj-cs"/>
              </a:defRPr>
            </a:lvl1pPr>
          </a:lstStyle>
          <a:p>
            <a:pPr algn="r"/>
            <a:r>
              <a:rPr lang="en-US" sz="1400" dirty="0"/>
              <a:t>Analysis on precious metals based</a:t>
            </a:r>
          </a:p>
          <a:p>
            <a:pPr algn="r"/>
            <a:r>
              <a:rPr lang="en-US" sz="1400" dirty="0"/>
              <a:t> on economic indicators</a:t>
            </a:r>
          </a:p>
        </p:txBody>
      </p:sp>
    </p:spTree>
    <p:extLst>
      <p:ext uri="{BB962C8B-B14F-4D97-AF65-F5344CB8AC3E}">
        <p14:creationId xmlns:p14="http://schemas.microsoft.com/office/powerpoint/2010/main" val="1516247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6"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27"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29" name="Rectangle 28">
            <a:extLst>
              <a:ext uri="{FF2B5EF4-FFF2-40B4-BE49-F238E27FC236}">
                <a16:creationId xmlns:a16="http://schemas.microsoft.com/office/drawing/2014/main" id="{51D149FF-24EA-4575-93C6-D58A02586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F1128F-034B-A940-8860-211743E40DA1}"/>
              </a:ext>
            </a:extLst>
          </p:cNvPr>
          <p:cNvSpPr>
            <a:spLocks noGrp="1"/>
          </p:cNvSpPr>
          <p:nvPr>
            <p:ph type="title"/>
          </p:nvPr>
        </p:nvSpPr>
        <p:spPr>
          <a:xfrm>
            <a:off x="2558956" y="1480930"/>
            <a:ext cx="4975700" cy="3672027"/>
          </a:xfrm>
        </p:spPr>
        <p:txBody>
          <a:bodyPr vert="horz" lIns="91440" tIns="45720" rIns="91440" bIns="45720" rtlCol="0" anchor="ctr">
            <a:normAutofit/>
          </a:bodyPr>
          <a:lstStyle/>
          <a:p>
            <a:pPr algn="r"/>
            <a:r>
              <a:rPr lang="en-US" sz="4800" dirty="0"/>
              <a:t>Short Term</a:t>
            </a:r>
          </a:p>
        </p:txBody>
      </p:sp>
      <p:sp>
        <p:nvSpPr>
          <p:cNvPr id="31" name="Rectangle 30">
            <a:extLst>
              <a:ext uri="{FF2B5EF4-FFF2-40B4-BE49-F238E27FC236}">
                <a16:creationId xmlns:a16="http://schemas.microsoft.com/office/drawing/2014/main" id="{CC965133-69F4-4869-A4C0-97C9B2B60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2108425" cy="68576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3" name="Freeform 6">
            <a:extLst>
              <a:ext uri="{FF2B5EF4-FFF2-40B4-BE49-F238E27FC236}">
                <a16:creationId xmlns:a16="http://schemas.microsoft.com/office/drawing/2014/main" id="{43FEB8E0-28C6-45D4-B8D7-F36F09074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1125266"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cxnSp>
        <p:nvCxnSpPr>
          <p:cNvPr id="35" name="Straight Connector 34">
            <a:extLst>
              <a:ext uri="{FF2B5EF4-FFF2-40B4-BE49-F238E27FC236}">
                <a16:creationId xmlns:a16="http://schemas.microsoft.com/office/drawing/2014/main" id="{409EBF91-BD5B-4CA7-8B07-993751CD3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6357" y="2463421"/>
            <a:ext cx="0" cy="203351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2084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690DB3B-32EA-6FAD-AFCD-2E51DB18729A}"/>
              </a:ext>
            </a:extLst>
          </p:cNvPr>
          <p:cNvSpPr>
            <a:spLocks noGrp="1"/>
          </p:cNvSpPr>
          <p:nvPr>
            <p:ph type="title"/>
          </p:nvPr>
        </p:nvSpPr>
        <p:spPr>
          <a:xfrm>
            <a:off x="694260" y="3933372"/>
            <a:ext cx="10774238" cy="1158632"/>
          </a:xfrm>
        </p:spPr>
        <p:txBody>
          <a:bodyPr vert="horz" lIns="91440" tIns="45720" rIns="91440" bIns="45720" rtlCol="0" anchor="b">
            <a:normAutofit/>
          </a:bodyPr>
          <a:lstStyle/>
          <a:p>
            <a:pPr algn="ctr"/>
            <a:r>
              <a:rPr lang="en-US" sz="5400" cap="all" dirty="0"/>
              <a:t>Correlation Calculations</a:t>
            </a:r>
          </a:p>
        </p:txBody>
      </p:sp>
      <p:pic>
        <p:nvPicPr>
          <p:cNvPr id="6" name="Content Placeholder 4" descr="A table with numbers and letters&#10;&#10;Description automatically generated">
            <a:extLst>
              <a:ext uri="{FF2B5EF4-FFF2-40B4-BE49-F238E27FC236}">
                <a16:creationId xmlns:a16="http://schemas.microsoft.com/office/drawing/2014/main" id="{A636FE2E-E2BF-DAD9-52DD-784056A3D457}"/>
              </a:ext>
            </a:extLst>
          </p:cNvPr>
          <p:cNvPicPr>
            <a:picLocks noChangeAspect="1"/>
          </p:cNvPicPr>
          <p:nvPr/>
        </p:nvPicPr>
        <p:blipFill>
          <a:blip r:embed="rId3"/>
          <a:stretch>
            <a:fillRect/>
          </a:stretch>
        </p:blipFill>
        <p:spPr>
          <a:xfrm>
            <a:off x="2047693" y="1112853"/>
            <a:ext cx="8067372" cy="2114748"/>
          </a:xfrm>
          <a:prstGeom prst="rect">
            <a:avLst/>
          </a:prstGeom>
        </p:spPr>
      </p:pic>
    </p:spTree>
    <p:extLst>
      <p:ext uri="{BB962C8B-B14F-4D97-AF65-F5344CB8AC3E}">
        <p14:creationId xmlns:p14="http://schemas.microsoft.com/office/powerpoint/2010/main" val="2893955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5233-1D80-EC1F-91EA-48F8DF5526C2}"/>
              </a:ext>
            </a:extLst>
          </p:cNvPr>
          <p:cNvSpPr>
            <a:spLocks noGrp="1"/>
          </p:cNvSpPr>
          <p:nvPr>
            <p:ph type="title"/>
          </p:nvPr>
        </p:nvSpPr>
        <p:spPr>
          <a:xfrm>
            <a:off x="1071087" y="709222"/>
            <a:ext cx="5234926" cy="3192905"/>
          </a:xfrm>
        </p:spPr>
        <p:txBody>
          <a:bodyPr>
            <a:normAutofit/>
          </a:bodyPr>
          <a:lstStyle/>
          <a:p>
            <a:r>
              <a:rPr lang="en-GB" sz="3100" kern="100" dirty="0">
                <a:latin typeface="+mn-lt"/>
                <a:cs typeface="Times New Roman" panose="02020603050405020304" pitchFamily="18" charset="0"/>
              </a:rPr>
              <a:t>Examining Historical Data: Uncovering Unexpected Correlations Between Economic Indicators and Precious Metal Prices</a:t>
            </a:r>
            <a:br>
              <a:rPr lang="en-GB" sz="31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100" dirty="0"/>
          </a:p>
        </p:txBody>
      </p:sp>
      <p:sp>
        <p:nvSpPr>
          <p:cNvPr id="3" name="Content Placeholder 2">
            <a:extLst>
              <a:ext uri="{FF2B5EF4-FFF2-40B4-BE49-F238E27FC236}">
                <a16:creationId xmlns:a16="http://schemas.microsoft.com/office/drawing/2014/main" id="{FD432909-4C8B-FC54-6DD4-866B6EA9B54E}"/>
              </a:ext>
            </a:extLst>
          </p:cNvPr>
          <p:cNvSpPr>
            <a:spLocks noGrp="1"/>
          </p:cNvSpPr>
          <p:nvPr>
            <p:ph idx="1"/>
          </p:nvPr>
        </p:nvSpPr>
        <p:spPr>
          <a:xfrm>
            <a:off x="1221698" y="3480997"/>
            <a:ext cx="3282694" cy="1423597"/>
          </a:xfrm>
        </p:spPr>
        <p:txBody>
          <a:bodyPr>
            <a:normAutofit/>
          </a:bodyPr>
          <a:lstStyle/>
          <a:p>
            <a:r>
              <a:rPr lang="en-US" dirty="0"/>
              <a:t>1990 - 1993</a:t>
            </a:r>
          </a:p>
          <a:p>
            <a:r>
              <a:rPr lang="en-US" dirty="0"/>
              <a:t>2008</a:t>
            </a:r>
          </a:p>
          <a:p>
            <a:r>
              <a:rPr lang="en-US" dirty="0"/>
              <a:t>2022 - 2023</a:t>
            </a:r>
          </a:p>
        </p:txBody>
      </p:sp>
      <p:pic>
        <p:nvPicPr>
          <p:cNvPr id="11" name="Picture 10">
            <a:extLst>
              <a:ext uri="{FF2B5EF4-FFF2-40B4-BE49-F238E27FC236}">
                <a16:creationId xmlns:a16="http://schemas.microsoft.com/office/drawing/2014/main" id="{2141800A-EC5B-A3BE-F863-CA0BB2EC21A0}"/>
              </a:ext>
            </a:extLst>
          </p:cNvPr>
          <p:cNvPicPr>
            <a:picLocks noChangeAspect="1"/>
          </p:cNvPicPr>
          <p:nvPr/>
        </p:nvPicPr>
        <p:blipFill>
          <a:blip r:embed="rId3"/>
          <a:stretch>
            <a:fillRect/>
          </a:stretch>
        </p:blipFill>
        <p:spPr>
          <a:xfrm>
            <a:off x="6575683" y="3707255"/>
            <a:ext cx="5234926" cy="2678555"/>
          </a:xfrm>
          <a:prstGeom prst="rect">
            <a:avLst/>
          </a:prstGeom>
        </p:spPr>
      </p:pic>
      <p:pic>
        <p:nvPicPr>
          <p:cNvPr id="13" name="Picture 12">
            <a:extLst>
              <a:ext uri="{FF2B5EF4-FFF2-40B4-BE49-F238E27FC236}">
                <a16:creationId xmlns:a16="http://schemas.microsoft.com/office/drawing/2014/main" id="{37E6DE8E-EDDF-45BB-01A8-4278618827A1}"/>
              </a:ext>
            </a:extLst>
          </p:cNvPr>
          <p:cNvPicPr>
            <a:picLocks noChangeAspect="1"/>
          </p:cNvPicPr>
          <p:nvPr/>
        </p:nvPicPr>
        <p:blipFill>
          <a:blip r:embed="rId4"/>
          <a:stretch>
            <a:fillRect/>
          </a:stretch>
        </p:blipFill>
        <p:spPr>
          <a:xfrm>
            <a:off x="6575683" y="709222"/>
            <a:ext cx="5202062" cy="2678555"/>
          </a:xfrm>
          <a:prstGeom prst="rect">
            <a:avLst/>
          </a:prstGeom>
        </p:spPr>
      </p:pic>
    </p:spTree>
    <p:extLst>
      <p:ext uri="{BB962C8B-B14F-4D97-AF65-F5344CB8AC3E}">
        <p14:creationId xmlns:p14="http://schemas.microsoft.com/office/powerpoint/2010/main" val="77347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8B0A7-7A5A-2AD8-BAB6-581AC335E9CF}"/>
              </a:ext>
            </a:extLst>
          </p:cNvPr>
          <p:cNvSpPr>
            <a:spLocks noGrp="1"/>
          </p:cNvSpPr>
          <p:nvPr>
            <p:ph type="title"/>
          </p:nvPr>
        </p:nvSpPr>
        <p:spPr>
          <a:xfrm>
            <a:off x="1371600" y="685800"/>
            <a:ext cx="9601200" cy="1485900"/>
          </a:xfrm>
        </p:spPr>
        <p:txBody>
          <a:bodyPr>
            <a:normAutofit/>
          </a:bodyPr>
          <a:lstStyle/>
          <a:p>
            <a:pPr algn="ctr"/>
            <a:r>
              <a:rPr lang="en-US" sz="4000" dirty="0"/>
              <a:t>Current Unstable Period</a:t>
            </a:r>
          </a:p>
        </p:txBody>
      </p:sp>
      <p:graphicFrame>
        <p:nvGraphicFramePr>
          <p:cNvPr id="5" name="Content Placeholder 2">
            <a:extLst>
              <a:ext uri="{FF2B5EF4-FFF2-40B4-BE49-F238E27FC236}">
                <a16:creationId xmlns:a16="http://schemas.microsoft.com/office/drawing/2014/main" id="{D9447AC2-D332-CEB4-093B-9133275C8D12}"/>
              </a:ext>
            </a:extLst>
          </p:cNvPr>
          <p:cNvGraphicFramePr>
            <a:graphicFrameLocks noGrp="1"/>
          </p:cNvGraphicFramePr>
          <p:nvPr>
            <p:ph idx="1"/>
            <p:extLst>
              <p:ext uri="{D42A27DB-BD31-4B8C-83A1-F6EECF244321}">
                <p14:modId xmlns:p14="http://schemas.microsoft.com/office/powerpoint/2010/main" val="2035223574"/>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1359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194F2A9-ED0D-5945-B7EF-548925B4D9BB}"/>
              </a:ext>
            </a:extLst>
          </p:cNvPr>
          <p:cNvGraphicFramePr>
            <a:graphicFrameLocks noGrp="1"/>
          </p:cNvGraphicFramePr>
          <p:nvPr>
            <p:ph idx="1"/>
          </p:nvPr>
        </p:nvGraphicFramePr>
        <p:xfrm>
          <a:off x="1371600" y="1605437"/>
          <a:ext cx="9873396" cy="2442899"/>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1">
            <a:extLst>
              <a:ext uri="{FF2B5EF4-FFF2-40B4-BE49-F238E27FC236}">
                <a16:creationId xmlns:a16="http://schemas.microsoft.com/office/drawing/2014/main" id="{57CDBE81-B796-FC68-9BCA-6DD0AFA237E2}"/>
              </a:ext>
            </a:extLst>
          </p:cNvPr>
          <p:cNvSpPr txBox="1">
            <a:spLocks/>
          </p:cNvSpPr>
          <p:nvPr/>
        </p:nvSpPr>
        <p:spPr>
          <a:xfrm>
            <a:off x="1524000" y="638341"/>
            <a:ext cx="9601200" cy="80507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4000" dirty="0"/>
              <a:t>Short Term High Risk Investment Advice</a:t>
            </a:r>
          </a:p>
        </p:txBody>
      </p:sp>
      <p:pic>
        <p:nvPicPr>
          <p:cNvPr id="10" name="Picture 9">
            <a:extLst>
              <a:ext uri="{FF2B5EF4-FFF2-40B4-BE49-F238E27FC236}">
                <a16:creationId xmlns:a16="http://schemas.microsoft.com/office/drawing/2014/main" id="{7370C4DC-5A30-5B41-DD46-C3E95A4BD522}"/>
              </a:ext>
            </a:extLst>
          </p:cNvPr>
          <p:cNvPicPr>
            <a:picLocks noChangeAspect="1"/>
          </p:cNvPicPr>
          <p:nvPr/>
        </p:nvPicPr>
        <p:blipFill>
          <a:blip r:embed="rId4"/>
          <a:stretch>
            <a:fillRect/>
          </a:stretch>
        </p:blipFill>
        <p:spPr>
          <a:xfrm>
            <a:off x="1472701" y="4158006"/>
            <a:ext cx="9703797" cy="2170699"/>
          </a:xfrm>
          <a:prstGeom prst="rect">
            <a:avLst/>
          </a:prstGeom>
        </p:spPr>
      </p:pic>
    </p:spTree>
    <p:extLst>
      <p:ext uri="{BB962C8B-B14F-4D97-AF65-F5344CB8AC3E}">
        <p14:creationId xmlns:p14="http://schemas.microsoft.com/office/powerpoint/2010/main" val="1736746312"/>
      </p:ext>
    </p:extLst>
  </p:cSld>
  <p:clrMapOvr>
    <a:masterClrMapping/>
  </p:clrMapOvr>
  <mc:AlternateContent xmlns:mc="http://schemas.openxmlformats.org/markup-compatibility/2006" xmlns:p14="http://schemas.microsoft.com/office/powerpoint/2010/main">
    <mc:Choice Requires="p14">
      <p:transition spd="slow" p14:dur="2000" advTm="50606"/>
    </mc:Choice>
    <mc:Fallback xmlns="">
      <p:transition spd="slow" advTm="5060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6894-5BDB-32ED-7799-0C6CE2BF3EB7}"/>
              </a:ext>
            </a:extLst>
          </p:cNvPr>
          <p:cNvSpPr>
            <a:spLocks noGrp="1"/>
          </p:cNvSpPr>
          <p:nvPr>
            <p:ph type="title"/>
          </p:nvPr>
        </p:nvSpPr>
        <p:spPr>
          <a:xfrm>
            <a:off x="1394085" y="1330046"/>
            <a:ext cx="9731114" cy="607944"/>
          </a:xfrm>
        </p:spPr>
        <p:txBody>
          <a:bodyPr>
            <a:normAutofit/>
          </a:bodyPr>
          <a:lstStyle/>
          <a:p>
            <a:pPr>
              <a:lnSpc>
                <a:spcPct val="107000"/>
              </a:lnSpc>
              <a:spcAft>
                <a:spcPts val="800"/>
              </a:spcAft>
            </a:pPr>
            <a:r>
              <a:rPr lang="en-GB" sz="1400" dirty="0"/>
              <a:t>For investors looking for more guaranteed gains, we recommend investing in standard Gilts and savings bonds over precious metals. </a:t>
            </a:r>
          </a:p>
        </p:txBody>
      </p:sp>
      <p:graphicFrame>
        <p:nvGraphicFramePr>
          <p:cNvPr id="4" name="Content Placeholder 3">
            <a:extLst>
              <a:ext uri="{FF2B5EF4-FFF2-40B4-BE49-F238E27FC236}">
                <a16:creationId xmlns:a16="http://schemas.microsoft.com/office/drawing/2014/main" id="{1194F2A9-ED0D-5945-B7EF-548925B4D9BB}"/>
              </a:ext>
            </a:extLst>
          </p:cNvPr>
          <p:cNvGraphicFramePr>
            <a:graphicFrameLocks noGrp="1"/>
          </p:cNvGraphicFramePr>
          <p:nvPr>
            <p:ph idx="1"/>
          </p:nvPr>
        </p:nvGraphicFramePr>
        <p:xfrm>
          <a:off x="1394085" y="1757039"/>
          <a:ext cx="10133350" cy="2538715"/>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1">
            <a:extLst>
              <a:ext uri="{FF2B5EF4-FFF2-40B4-BE49-F238E27FC236}">
                <a16:creationId xmlns:a16="http://schemas.microsoft.com/office/drawing/2014/main" id="{57CDBE81-B796-FC68-9BCA-6DD0AFA237E2}"/>
              </a:ext>
            </a:extLst>
          </p:cNvPr>
          <p:cNvSpPr txBox="1">
            <a:spLocks/>
          </p:cNvSpPr>
          <p:nvPr/>
        </p:nvSpPr>
        <p:spPr>
          <a:xfrm>
            <a:off x="1394085" y="510084"/>
            <a:ext cx="9731114" cy="80507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4000" dirty="0"/>
              <a:t>Short Term Low Risk Investment Advice</a:t>
            </a:r>
          </a:p>
        </p:txBody>
      </p:sp>
      <p:pic>
        <p:nvPicPr>
          <p:cNvPr id="8" name="Picture 7">
            <a:extLst>
              <a:ext uri="{FF2B5EF4-FFF2-40B4-BE49-F238E27FC236}">
                <a16:creationId xmlns:a16="http://schemas.microsoft.com/office/drawing/2014/main" id="{9B5FC72B-F174-3796-F4D9-8504B77D8654}"/>
              </a:ext>
            </a:extLst>
          </p:cNvPr>
          <p:cNvPicPr>
            <a:picLocks noChangeAspect="1"/>
          </p:cNvPicPr>
          <p:nvPr/>
        </p:nvPicPr>
        <p:blipFill>
          <a:blip r:embed="rId4"/>
          <a:stretch>
            <a:fillRect/>
          </a:stretch>
        </p:blipFill>
        <p:spPr>
          <a:xfrm>
            <a:off x="1682240" y="4328334"/>
            <a:ext cx="9154803" cy="2019582"/>
          </a:xfrm>
          <a:prstGeom prst="rect">
            <a:avLst/>
          </a:prstGeom>
        </p:spPr>
      </p:pic>
    </p:spTree>
    <p:extLst>
      <p:ext uri="{BB962C8B-B14F-4D97-AF65-F5344CB8AC3E}">
        <p14:creationId xmlns:p14="http://schemas.microsoft.com/office/powerpoint/2010/main" val="3504350615"/>
      </p:ext>
    </p:extLst>
  </p:cSld>
  <p:clrMapOvr>
    <a:masterClrMapping/>
  </p:clrMapOvr>
  <mc:AlternateContent xmlns:mc="http://schemas.openxmlformats.org/markup-compatibility/2006" xmlns:p14="http://schemas.microsoft.com/office/powerpoint/2010/main">
    <mc:Choice Requires="p14">
      <p:transition spd="slow" p14:dur="2000" advTm="41816"/>
    </mc:Choice>
    <mc:Fallback xmlns="">
      <p:transition spd="slow" advTm="4181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025CB-9E63-EDE9-6E72-E04BFCF2C9FE}"/>
              </a:ext>
            </a:extLst>
          </p:cNvPr>
          <p:cNvSpPr>
            <a:spLocks noGrp="1"/>
          </p:cNvSpPr>
          <p:nvPr>
            <p:ph type="title"/>
          </p:nvPr>
        </p:nvSpPr>
        <p:spPr>
          <a:xfrm>
            <a:off x="1295400" y="511629"/>
            <a:ext cx="9601200" cy="994224"/>
          </a:xfrm>
        </p:spPr>
        <p:txBody>
          <a:bodyPr/>
          <a:lstStyle/>
          <a:p>
            <a:r>
              <a:rPr lang="en-GB" dirty="0"/>
              <a:t>Last 5 Years….</a:t>
            </a:r>
          </a:p>
        </p:txBody>
      </p:sp>
      <p:pic>
        <p:nvPicPr>
          <p:cNvPr id="7" name="Picture 6">
            <a:extLst>
              <a:ext uri="{FF2B5EF4-FFF2-40B4-BE49-F238E27FC236}">
                <a16:creationId xmlns:a16="http://schemas.microsoft.com/office/drawing/2014/main" id="{522FA256-FD06-5BE6-61FC-F435076E8341}"/>
              </a:ext>
            </a:extLst>
          </p:cNvPr>
          <p:cNvPicPr>
            <a:picLocks noChangeAspect="1"/>
          </p:cNvPicPr>
          <p:nvPr/>
        </p:nvPicPr>
        <p:blipFill>
          <a:blip r:embed="rId3"/>
          <a:stretch>
            <a:fillRect/>
          </a:stretch>
        </p:blipFill>
        <p:spPr>
          <a:xfrm>
            <a:off x="1494971" y="1650996"/>
            <a:ext cx="9879437" cy="2653301"/>
          </a:xfrm>
          <a:prstGeom prst="rect">
            <a:avLst/>
          </a:prstGeom>
        </p:spPr>
      </p:pic>
      <p:sp>
        <p:nvSpPr>
          <p:cNvPr id="8" name="TextBox 7">
            <a:extLst>
              <a:ext uri="{FF2B5EF4-FFF2-40B4-BE49-F238E27FC236}">
                <a16:creationId xmlns:a16="http://schemas.microsoft.com/office/drawing/2014/main" id="{19F88F96-9361-E70A-1D90-7E61BB403118}"/>
              </a:ext>
            </a:extLst>
          </p:cNvPr>
          <p:cNvSpPr txBox="1"/>
          <p:nvPr/>
        </p:nvSpPr>
        <p:spPr>
          <a:xfrm>
            <a:off x="1494971" y="4853061"/>
            <a:ext cx="9195962" cy="707886"/>
          </a:xfrm>
          <a:prstGeom prst="rect">
            <a:avLst/>
          </a:prstGeom>
          <a:noFill/>
        </p:spPr>
        <p:txBody>
          <a:bodyPr wrap="square" rtlCol="0">
            <a:spAutoFit/>
          </a:bodyPr>
          <a:lstStyle/>
          <a:p>
            <a:r>
              <a:rPr lang="en-GB" sz="2000" dirty="0"/>
              <a:t>As we can see from our chart, the moving averages show that for the 4 metals are trending downwards in the last 6 months.</a:t>
            </a:r>
          </a:p>
        </p:txBody>
      </p:sp>
    </p:spTree>
    <p:extLst>
      <p:ext uri="{BB962C8B-B14F-4D97-AF65-F5344CB8AC3E}">
        <p14:creationId xmlns:p14="http://schemas.microsoft.com/office/powerpoint/2010/main" val="2380971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11" name="Rectangle 10">
            <a:extLst>
              <a:ext uri="{FF2B5EF4-FFF2-40B4-BE49-F238E27FC236}">
                <a16:creationId xmlns:a16="http://schemas.microsoft.com/office/drawing/2014/main" id="{D8E74CFB-EAAD-43E9-BDAC-AAE4F8E86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6E31D67-858D-409A-863E-EE8DEB9CC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15772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Freeform 6">
            <a:extLst>
              <a:ext uri="{FF2B5EF4-FFF2-40B4-BE49-F238E27FC236}">
                <a16:creationId xmlns:a16="http://schemas.microsoft.com/office/drawing/2014/main" id="{0C11AD76-2664-4F1B-8A6E-71601C059E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3922753"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55514136-98DE-DBD2-58E0-BFC587D4DC45}"/>
              </a:ext>
            </a:extLst>
          </p:cNvPr>
          <p:cNvSpPr>
            <a:spLocks noGrp="1"/>
          </p:cNvSpPr>
          <p:nvPr>
            <p:ph type="title"/>
          </p:nvPr>
        </p:nvSpPr>
        <p:spPr>
          <a:xfrm>
            <a:off x="4648417" y="1480930"/>
            <a:ext cx="6778558" cy="3254321"/>
          </a:xfrm>
        </p:spPr>
        <p:txBody>
          <a:bodyPr vert="horz" lIns="91440" tIns="45720" rIns="91440" bIns="45720" rtlCol="0" anchor="b">
            <a:normAutofit/>
          </a:bodyPr>
          <a:lstStyle/>
          <a:p>
            <a:r>
              <a:rPr lang="en-US" sz="6600" dirty="0"/>
              <a:t>Long Term</a:t>
            </a:r>
          </a:p>
        </p:txBody>
      </p:sp>
    </p:spTree>
    <p:extLst>
      <p:ext uri="{BB962C8B-B14F-4D97-AF65-F5344CB8AC3E}">
        <p14:creationId xmlns:p14="http://schemas.microsoft.com/office/powerpoint/2010/main" val="3475820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8EDDA8-8DAE-4447-E9F9-A03720C638EB}"/>
              </a:ext>
            </a:extLst>
          </p:cNvPr>
          <p:cNvSpPr>
            <a:spLocks noGrp="1"/>
          </p:cNvSpPr>
          <p:nvPr>
            <p:ph type="title"/>
          </p:nvPr>
        </p:nvSpPr>
        <p:spPr>
          <a:xfrm>
            <a:off x="643467" y="685800"/>
            <a:ext cx="10905066" cy="1122218"/>
          </a:xfrm>
          <a:noFill/>
        </p:spPr>
        <p:txBody>
          <a:bodyPr>
            <a:normAutofit/>
          </a:bodyPr>
          <a:lstStyle/>
          <a:p>
            <a:pPr algn="ctr"/>
            <a:r>
              <a:rPr lang="en-US" sz="4000" dirty="0"/>
              <a:t>Metal Price Volatility</a:t>
            </a:r>
          </a:p>
        </p:txBody>
      </p:sp>
      <p:graphicFrame>
        <p:nvGraphicFramePr>
          <p:cNvPr id="8" name="Content Placeholder 7">
            <a:extLst>
              <a:ext uri="{FF2B5EF4-FFF2-40B4-BE49-F238E27FC236}">
                <a16:creationId xmlns:a16="http://schemas.microsoft.com/office/drawing/2014/main" id="{0E22E338-42AD-9FA8-AF42-2918E4FA10AB}"/>
              </a:ext>
            </a:extLst>
          </p:cNvPr>
          <p:cNvGraphicFramePr>
            <a:graphicFrameLocks/>
          </p:cNvGraphicFramePr>
          <p:nvPr>
            <p:extLst>
              <p:ext uri="{D42A27DB-BD31-4B8C-83A1-F6EECF244321}">
                <p14:modId xmlns:p14="http://schemas.microsoft.com/office/powerpoint/2010/main" val="2672508919"/>
              </p:ext>
            </p:extLst>
          </p:nvPr>
        </p:nvGraphicFramePr>
        <p:xfrm>
          <a:off x="893617" y="1808018"/>
          <a:ext cx="10162309" cy="40593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84506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8EDDA8-8DAE-4447-E9F9-A03720C638EB}"/>
              </a:ext>
            </a:extLst>
          </p:cNvPr>
          <p:cNvSpPr>
            <a:spLocks noGrp="1"/>
          </p:cNvSpPr>
          <p:nvPr>
            <p:ph type="title"/>
          </p:nvPr>
        </p:nvSpPr>
        <p:spPr>
          <a:xfrm>
            <a:off x="643467" y="685800"/>
            <a:ext cx="10905066" cy="768609"/>
          </a:xfrm>
          <a:noFill/>
        </p:spPr>
        <p:txBody>
          <a:bodyPr>
            <a:normAutofit/>
          </a:bodyPr>
          <a:lstStyle/>
          <a:p>
            <a:pPr algn="ctr"/>
            <a:r>
              <a:rPr lang="en-US" sz="4000" dirty="0"/>
              <a:t>Metal Price Forecast</a:t>
            </a:r>
          </a:p>
        </p:txBody>
      </p:sp>
      <p:pic>
        <p:nvPicPr>
          <p:cNvPr id="9" name="Picture 8" descr="A screen shot of a computer&#10;&#10;Description automatically generated">
            <a:extLst>
              <a:ext uri="{FF2B5EF4-FFF2-40B4-BE49-F238E27FC236}">
                <a16:creationId xmlns:a16="http://schemas.microsoft.com/office/drawing/2014/main" id="{A4398E5E-46A6-AC5D-66FD-517D31849D1D}"/>
              </a:ext>
            </a:extLst>
          </p:cNvPr>
          <p:cNvPicPr>
            <a:picLocks noChangeAspect="1"/>
          </p:cNvPicPr>
          <p:nvPr/>
        </p:nvPicPr>
        <p:blipFill rotWithShape="1">
          <a:blip r:embed="rId3"/>
          <a:srcRect t="52028" b="-1"/>
          <a:stretch/>
        </p:blipFill>
        <p:spPr>
          <a:xfrm>
            <a:off x="4751882" y="1873770"/>
            <a:ext cx="7171406" cy="4137285"/>
          </a:xfrm>
          <a:prstGeom prst="rect">
            <a:avLst/>
          </a:prstGeom>
        </p:spPr>
      </p:pic>
      <p:sp>
        <p:nvSpPr>
          <p:cNvPr id="3" name="Title 1">
            <a:extLst>
              <a:ext uri="{FF2B5EF4-FFF2-40B4-BE49-F238E27FC236}">
                <a16:creationId xmlns:a16="http://schemas.microsoft.com/office/drawing/2014/main" id="{BA589954-C520-DE4F-8E55-2542E5E94CC2}"/>
              </a:ext>
            </a:extLst>
          </p:cNvPr>
          <p:cNvSpPr txBox="1">
            <a:spLocks/>
          </p:cNvSpPr>
          <p:nvPr/>
        </p:nvSpPr>
        <p:spPr>
          <a:xfrm>
            <a:off x="643467" y="1873770"/>
            <a:ext cx="3839703" cy="4017364"/>
          </a:xfrm>
          <a:prstGeom prst="rect">
            <a:avLst/>
          </a:prstGeom>
          <a:noFill/>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2000" b="1" dirty="0">
                <a:latin typeface="+mn-lt"/>
              </a:rPr>
              <a:t>Example</a:t>
            </a:r>
            <a:endParaRPr lang="en-US" sz="2000" dirty="0">
              <a:latin typeface="+mn-lt"/>
            </a:endParaRPr>
          </a:p>
          <a:p>
            <a:endParaRPr lang="en-US" sz="2000" dirty="0">
              <a:latin typeface="+mn-lt"/>
            </a:endParaRPr>
          </a:p>
          <a:p>
            <a:r>
              <a:rPr lang="en-US" sz="2000" dirty="0">
                <a:latin typeface="+mn-lt"/>
              </a:rPr>
              <a:t>Your $1000 investment in 10 years will result in:</a:t>
            </a:r>
          </a:p>
          <a:p>
            <a:endParaRPr lang="en-US" sz="2000" dirty="0">
              <a:latin typeface="+mn-lt"/>
            </a:endParaRPr>
          </a:p>
          <a:p>
            <a:pPr marL="342900" indent="-342900">
              <a:buFont typeface="Wingdings" panose="05000000000000000000" pitchFamily="2" charset="2"/>
              <a:buChar char="§"/>
            </a:pPr>
            <a:r>
              <a:rPr lang="en-US" sz="2000" dirty="0">
                <a:latin typeface="+mn-lt"/>
              </a:rPr>
              <a:t>$1215 if invested in gold</a:t>
            </a:r>
          </a:p>
          <a:p>
            <a:pPr marL="342900" indent="-342900">
              <a:buFont typeface="Wingdings" panose="05000000000000000000" pitchFamily="2" charset="2"/>
              <a:buChar char="§"/>
            </a:pPr>
            <a:r>
              <a:rPr lang="en-US" sz="2000" dirty="0">
                <a:latin typeface="+mn-lt"/>
              </a:rPr>
              <a:t>$1458 if invested in silver</a:t>
            </a:r>
          </a:p>
          <a:p>
            <a:pPr marL="342900" indent="-342900">
              <a:buFont typeface="Wingdings" panose="05000000000000000000" pitchFamily="2" charset="2"/>
              <a:buChar char="§"/>
            </a:pPr>
            <a:r>
              <a:rPr lang="en-US" sz="2000" dirty="0">
                <a:latin typeface="+mn-lt"/>
              </a:rPr>
              <a:t>$1843 if invested in platinum</a:t>
            </a:r>
          </a:p>
          <a:p>
            <a:pPr marL="342900" indent="-342900">
              <a:buFont typeface="Wingdings" panose="05000000000000000000" pitchFamily="2" charset="2"/>
              <a:buChar char="§"/>
            </a:pPr>
            <a:r>
              <a:rPr lang="en-US" sz="2000" dirty="0">
                <a:latin typeface="+mn-lt"/>
              </a:rPr>
              <a:t>$1718 if invested in palladium</a:t>
            </a:r>
          </a:p>
          <a:p>
            <a:pPr algn="ctr"/>
            <a:endParaRPr lang="en-US" sz="1400" dirty="0"/>
          </a:p>
        </p:txBody>
      </p:sp>
    </p:spTree>
    <p:extLst>
      <p:ext uri="{BB962C8B-B14F-4D97-AF65-F5344CB8AC3E}">
        <p14:creationId xmlns:p14="http://schemas.microsoft.com/office/powerpoint/2010/main" val="3860810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4F292-0D64-C614-BD05-2C0AA777FF8E}"/>
              </a:ext>
            </a:extLst>
          </p:cNvPr>
          <p:cNvSpPr>
            <a:spLocks noGrp="1"/>
          </p:cNvSpPr>
          <p:nvPr>
            <p:ph type="title"/>
          </p:nvPr>
        </p:nvSpPr>
        <p:spPr>
          <a:xfrm>
            <a:off x="6389914" y="685800"/>
            <a:ext cx="5127172" cy="1485900"/>
          </a:xfrm>
        </p:spPr>
        <p:txBody>
          <a:bodyPr>
            <a:normAutofit/>
          </a:bodyPr>
          <a:lstStyle/>
          <a:p>
            <a:r>
              <a:rPr lang="en-US" dirty="0"/>
              <a:t>Our Selected Precious Metals</a:t>
            </a:r>
          </a:p>
        </p:txBody>
      </p:sp>
      <p:sp>
        <p:nvSpPr>
          <p:cNvPr id="19" name="Rectangle 18">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4" name="Graphic 13" descr="Pot of Gold">
            <a:extLst>
              <a:ext uri="{FF2B5EF4-FFF2-40B4-BE49-F238E27FC236}">
                <a16:creationId xmlns:a16="http://schemas.microsoft.com/office/drawing/2014/main" id="{37FA7950-8FEA-C200-BC2B-13658672DA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562" y="733351"/>
            <a:ext cx="5071256" cy="5071256"/>
          </a:xfrm>
          <a:prstGeom prst="rect">
            <a:avLst/>
          </a:prstGeom>
        </p:spPr>
      </p:pic>
      <p:sp>
        <p:nvSpPr>
          <p:cNvPr id="3" name="Content Placeholder 2">
            <a:extLst>
              <a:ext uri="{FF2B5EF4-FFF2-40B4-BE49-F238E27FC236}">
                <a16:creationId xmlns:a16="http://schemas.microsoft.com/office/drawing/2014/main" id="{1C531B46-1D54-9E49-9D4B-2B67FD0B0D29}"/>
              </a:ext>
            </a:extLst>
          </p:cNvPr>
          <p:cNvSpPr>
            <a:spLocks noGrp="1"/>
          </p:cNvSpPr>
          <p:nvPr>
            <p:ph idx="1"/>
          </p:nvPr>
        </p:nvSpPr>
        <p:spPr>
          <a:xfrm>
            <a:off x="6389914" y="2593297"/>
            <a:ext cx="5127172" cy="3409013"/>
          </a:xfrm>
        </p:spPr>
        <p:txBody>
          <a:bodyPr>
            <a:normAutofit/>
          </a:bodyPr>
          <a:lstStyle/>
          <a:p>
            <a:r>
              <a:rPr lang="en-US" dirty="0"/>
              <a:t>Gold</a:t>
            </a:r>
          </a:p>
          <a:p>
            <a:r>
              <a:rPr lang="en-US" dirty="0"/>
              <a:t>Silver</a:t>
            </a:r>
          </a:p>
          <a:p>
            <a:r>
              <a:rPr lang="en-US" dirty="0"/>
              <a:t>Platinum</a:t>
            </a:r>
          </a:p>
          <a:p>
            <a:r>
              <a:rPr lang="en-US" dirty="0"/>
              <a:t>Palladium</a:t>
            </a:r>
          </a:p>
        </p:txBody>
      </p:sp>
    </p:spTree>
    <p:extLst>
      <p:ext uri="{BB962C8B-B14F-4D97-AF65-F5344CB8AC3E}">
        <p14:creationId xmlns:p14="http://schemas.microsoft.com/office/powerpoint/2010/main" val="3191470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6C859-55E2-8E55-FF9A-41F94FE0460E}"/>
              </a:ext>
            </a:extLst>
          </p:cNvPr>
          <p:cNvSpPr>
            <a:spLocks noGrp="1"/>
          </p:cNvSpPr>
          <p:nvPr>
            <p:ph type="title"/>
          </p:nvPr>
        </p:nvSpPr>
        <p:spPr>
          <a:xfrm>
            <a:off x="1219200" y="650146"/>
            <a:ext cx="9601200" cy="1485900"/>
          </a:xfrm>
        </p:spPr>
        <p:txBody>
          <a:bodyPr/>
          <a:lstStyle/>
          <a:p>
            <a:pPr algn="ctr"/>
            <a:r>
              <a:rPr lang="en-US" dirty="0">
                <a:latin typeface="+mn-lt"/>
              </a:rPr>
              <a:t>Economic Indicators Forecast</a:t>
            </a:r>
          </a:p>
        </p:txBody>
      </p:sp>
      <p:pic>
        <p:nvPicPr>
          <p:cNvPr id="8" name="Picture 7">
            <a:extLst>
              <a:ext uri="{FF2B5EF4-FFF2-40B4-BE49-F238E27FC236}">
                <a16:creationId xmlns:a16="http://schemas.microsoft.com/office/drawing/2014/main" id="{6AE716DE-B9B6-6F40-DA27-DBA1A0B799B5}"/>
              </a:ext>
            </a:extLst>
          </p:cNvPr>
          <p:cNvPicPr>
            <a:picLocks noChangeAspect="1"/>
          </p:cNvPicPr>
          <p:nvPr/>
        </p:nvPicPr>
        <p:blipFill>
          <a:blip r:embed="rId3"/>
          <a:stretch>
            <a:fillRect/>
          </a:stretch>
        </p:blipFill>
        <p:spPr>
          <a:xfrm>
            <a:off x="1219200" y="1718404"/>
            <a:ext cx="3455387" cy="3746500"/>
          </a:xfrm>
          <a:prstGeom prst="rect">
            <a:avLst/>
          </a:prstGeom>
        </p:spPr>
      </p:pic>
      <p:pic>
        <p:nvPicPr>
          <p:cNvPr id="10" name="Picture 9">
            <a:extLst>
              <a:ext uri="{FF2B5EF4-FFF2-40B4-BE49-F238E27FC236}">
                <a16:creationId xmlns:a16="http://schemas.microsoft.com/office/drawing/2014/main" id="{39F9A71D-2F09-FB03-5E1B-8FF79BB061A2}"/>
              </a:ext>
            </a:extLst>
          </p:cNvPr>
          <p:cNvPicPr>
            <a:picLocks noChangeAspect="1"/>
          </p:cNvPicPr>
          <p:nvPr/>
        </p:nvPicPr>
        <p:blipFill>
          <a:blip r:embed="rId4"/>
          <a:stretch>
            <a:fillRect/>
          </a:stretch>
        </p:blipFill>
        <p:spPr>
          <a:xfrm>
            <a:off x="4855175" y="1718404"/>
            <a:ext cx="3455387" cy="3746500"/>
          </a:xfrm>
          <a:prstGeom prst="rect">
            <a:avLst/>
          </a:prstGeom>
        </p:spPr>
      </p:pic>
      <p:pic>
        <p:nvPicPr>
          <p:cNvPr id="12" name="Picture 11">
            <a:extLst>
              <a:ext uri="{FF2B5EF4-FFF2-40B4-BE49-F238E27FC236}">
                <a16:creationId xmlns:a16="http://schemas.microsoft.com/office/drawing/2014/main" id="{CCCBD538-356C-59D5-FE05-5A419EF3702D}"/>
              </a:ext>
            </a:extLst>
          </p:cNvPr>
          <p:cNvPicPr>
            <a:picLocks noChangeAspect="1"/>
          </p:cNvPicPr>
          <p:nvPr/>
        </p:nvPicPr>
        <p:blipFill>
          <a:blip r:embed="rId5"/>
          <a:stretch>
            <a:fillRect/>
          </a:stretch>
        </p:blipFill>
        <p:spPr>
          <a:xfrm>
            <a:off x="8491151" y="1718404"/>
            <a:ext cx="3455387" cy="3746500"/>
          </a:xfrm>
          <a:prstGeom prst="rect">
            <a:avLst/>
          </a:prstGeom>
        </p:spPr>
      </p:pic>
    </p:spTree>
    <p:extLst>
      <p:ext uri="{BB962C8B-B14F-4D97-AF65-F5344CB8AC3E}">
        <p14:creationId xmlns:p14="http://schemas.microsoft.com/office/powerpoint/2010/main" val="2017764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208A64-824D-B2CA-CB22-184F8F4A5B4C}"/>
              </a:ext>
            </a:extLst>
          </p:cNvPr>
          <p:cNvSpPr>
            <a:spLocks noGrp="1"/>
          </p:cNvSpPr>
          <p:nvPr>
            <p:ph type="title"/>
          </p:nvPr>
        </p:nvSpPr>
        <p:spPr>
          <a:xfrm>
            <a:off x="784743" y="685800"/>
            <a:ext cx="5958837" cy="1485900"/>
          </a:xfrm>
        </p:spPr>
        <p:txBody>
          <a:bodyPr>
            <a:normAutofit/>
          </a:bodyPr>
          <a:lstStyle/>
          <a:p>
            <a:r>
              <a:rPr lang="en-US" dirty="0"/>
              <a:t>Long Term Investment Investment Advice</a:t>
            </a:r>
          </a:p>
        </p:txBody>
      </p:sp>
      <p:sp>
        <p:nvSpPr>
          <p:cNvPr id="11" name="Content Placeholder 2">
            <a:extLst>
              <a:ext uri="{FF2B5EF4-FFF2-40B4-BE49-F238E27FC236}">
                <a16:creationId xmlns:a16="http://schemas.microsoft.com/office/drawing/2014/main" id="{34500EE6-5260-4754-C410-80BA7EB3F047}"/>
              </a:ext>
            </a:extLst>
          </p:cNvPr>
          <p:cNvSpPr>
            <a:spLocks noGrp="1"/>
          </p:cNvSpPr>
          <p:nvPr>
            <p:ph idx="1"/>
          </p:nvPr>
        </p:nvSpPr>
        <p:spPr>
          <a:xfrm>
            <a:off x="784743" y="2286000"/>
            <a:ext cx="5958837" cy="3581400"/>
          </a:xfrm>
        </p:spPr>
        <p:txBody>
          <a:bodyPr>
            <a:normAutofit/>
          </a:bodyPr>
          <a:lstStyle/>
          <a:p>
            <a:pPr>
              <a:spcAft>
                <a:spcPts val="800"/>
              </a:spcAft>
            </a:pPr>
            <a:r>
              <a:rPr lang="en-GB" kern="100" dirty="0">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L</a:t>
            </a:r>
            <a:r>
              <a:rPr lang="en-GB" kern="100" dirty="0">
                <a:ln>
                  <a:noFill/>
                </a:ln>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ong term investments – all precious metals</a:t>
            </a:r>
          </a:p>
          <a:p>
            <a:pPr>
              <a:spcAft>
                <a:spcPts val="800"/>
              </a:spcAft>
            </a:pPr>
            <a:r>
              <a:rPr lang="en-GB" kern="100" dirty="0">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a:t>
            </a:r>
            <a:r>
              <a:rPr lang="en-GB" kern="100" dirty="0">
                <a:ln>
                  <a:noFill/>
                </a:ln>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igher risk - higher proportion of your investment in palladium and platinum</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GB" kern="100" dirty="0">
                <a:ln>
                  <a:noFill/>
                </a:ln>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Lower  risk - higher proportion of your investment in gold and silver</a:t>
            </a:r>
          </a:p>
          <a:p>
            <a:pPr>
              <a:spcAft>
                <a:spcPts val="800"/>
              </a:spcAft>
            </a:pPr>
            <a:r>
              <a:rPr lang="en-GB" kern="100" dirty="0">
                <a:ln>
                  <a:noFill/>
                </a:ln>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Gold - Inflation hedge and </a:t>
            </a:r>
            <a:r>
              <a:rPr lang="en-GB" kern="100" dirty="0">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safe </a:t>
            </a:r>
            <a:r>
              <a:rPr lang="en-GB" kern="100" dirty="0">
                <a:ln>
                  <a:noFill/>
                </a:ln>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haven</a:t>
            </a:r>
          </a:p>
          <a:p>
            <a:pPr>
              <a:spcAft>
                <a:spcPts val="800"/>
              </a:spcAft>
            </a:pPr>
            <a:r>
              <a:rPr lang="en-GB" kern="100" dirty="0">
                <a:ln>
                  <a:noFill/>
                </a:ln>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Very low risk - long term gilts</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2" name="Rectangle 11">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Graphic 6" descr="Gold bars">
            <a:extLst>
              <a:ext uri="{FF2B5EF4-FFF2-40B4-BE49-F238E27FC236}">
                <a16:creationId xmlns:a16="http://schemas.microsoft.com/office/drawing/2014/main" id="{3D6181D9-EB3D-DEA0-9D91-CF3D16EFF4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2340" y="1778834"/>
            <a:ext cx="3299579" cy="3299579"/>
          </a:xfrm>
          <a:prstGeom prst="rect">
            <a:avLst/>
          </a:prstGeom>
        </p:spPr>
      </p:pic>
    </p:spTree>
    <p:extLst>
      <p:ext uri="{BB962C8B-B14F-4D97-AF65-F5344CB8AC3E}">
        <p14:creationId xmlns:p14="http://schemas.microsoft.com/office/powerpoint/2010/main" val="1862207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47ADE-9EFE-9AB0-67DE-2F09F971952F}"/>
              </a:ext>
            </a:extLst>
          </p:cNvPr>
          <p:cNvSpPr>
            <a:spLocks noGrp="1"/>
          </p:cNvSpPr>
          <p:nvPr>
            <p:ph type="title"/>
          </p:nvPr>
        </p:nvSpPr>
        <p:spPr>
          <a:xfrm>
            <a:off x="1519083" y="366486"/>
            <a:ext cx="9601200" cy="892277"/>
          </a:xfrm>
        </p:spPr>
        <p:txBody>
          <a:bodyPr>
            <a:normAutofit/>
          </a:bodyPr>
          <a:lstStyle/>
          <a:p>
            <a:pPr algn="ctr"/>
            <a:r>
              <a:rPr lang="en-US" sz="4000" dirty="0"/>
              <a:t>Recommendations</a:t>
            </a:r>
          </a:p>
        </p:txBody>
      </p:sp>
      <p:sp>
        <p:nvSpPr>
          <p:cNvPr id="3" name="Content Placeholder 2">
            <a:extLst>
              <a:ext uri="{FF2B5EF4-FFF2-40B4-BE49-F238E27FC236}">
                <a16:creationId xmlns:a16="http://schemas.microsoft.com/office/drawing/2014/main" id="{5A07E266-0D4F-CA1E-611B-555F91C8CBB9}"/>
              </a:ext>
            </a:extLst>
          </p:cNvPr>
          <p:cNvSpPr>
            <a:spLocks noGrp="1"/>
          </p:cNvSpPr>
          <p:nvPr>
            <p:ph idx="1"/>
          </p:nvPr>
        </p:nvSpPr>
        <p:spPr>
          <a:xfrm>
            <a:off x="1519083" y="1258763"/>
            <a:ext cx="9601200" cy="4285929"/>
          </a:xfrm>
        </p:spPr>
        <p:txBody>
          <a:bodyPr>
            <a:noAutofit/>
          </a:bodyPr>
          <a:lstStyle/>
          <a:p>
            <a:r>
              <a:rPr lang="en-GB" b="1" dirty="0"/>
              <a:t>Long-Term Investments: </a:t>
            </a:r>
            <a:r>
              <a:rPr lang="en-GB" dirty="0"/>
              <a:t>Consider diversifying your portfolio with all precious metals for stability and potential growth.</a:t>
            </a:r>
          </a:p>
          <a:p>
            <a:r>
              <a:rPr lang="en-GB" b="1" dirty="0"/>
              <a:t>Short-Term Investors</a:t>
            </a:r>
            <a:r>
              <a:rPr lang="en-GB" dirty="0"/>
              <a:t>: For investors interested in a high short-term return, and are also happy taking a high risk, we would recommend a larger palladium or platinum allocation. </a:t>
            </a:r>
          </a:p>
          <a:p>
            <a:r>
              <a:rPr lang="en-GB" b="1" dirty="0"/>
              <a:t>Risk Considerations: </a:t>
            </a:r>
            <a:r>
              <a:rPr lang="en-GB" dirty="0"/>
              <a:t>For those comfortable with higher risk, allocate a higher proportion to palladium and platinum.</a:t>
            </a:r>
          </a:p>
          <a:p>
            <a:r>
              <a:rPr lang="en-GB" b="1" dirty="0"/>
              <a:t>Balanced Approach: </a:t>
            </a:r>
            <a:r>
              <a:rPr lang="en-GB" dirty="0"/>
              <a:t>If seeking a lower risk profile, consider a higher proportion in gold and silver, especially for long-term investments.</a:t>
            </a:r>
          </a:p>
          <a:p>
            <a:r>
              <a:rPr lang="en-GB" b="1" dirty="0"/>
              <a:t>Gold's Unique Role: </a:t>
            </a:r>
            <a:r>
              <a:rPr lang="en-GB" dirty="0"/>
              <a:t>Recognize gold as a reliable inflation hedge and safe haven investment.</a:t>
            </a:r>
          </a:p>
          <a:p>
            <a:endParaRPr lang="en-GB" dirty="0"/>
          </a:p>
          <a:p>
            <a:pPr marL="0" indent="0">
              <a:buNone/>
            </a:pPr>
            <a:r>
              <a:rPr lang="en-GB" i="1" dirty="0"/>
              <a:t>Crafting a well-balanced investment strategy tailored to your risk appetite and financial goals is key. We're here to assist you in making informed decisions for a prosperous financial future.</a:t>
            </a:r>
          </a:p>
        </p:txBody>
      </p:sp>
    </p:spTree>
    <p:extLst>
      <p:ext uri="{BB962C8B-B14F-4D97-AF65-F5344CB8AC3E}">
        <p14:creationId xmlns:p14="http://schemas.microsoft.com/office/powerpoint/2010/main" val="1436462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8A2C-BA7E-441A-9617-D11AA08A397E}"/>
              </a:ext>
            </a:extLst>
          </p:cNvPr>
          <p:cNvSpPr>
            <a:spLocks noGrp="1"/>
          </p:cNvSpPr>
          <p:nvPr>
            <p:ph type="title"/>
          </p:nvPr>
        </p:nvSpPr>
        <p:spPr>
          <a:xfrm>
            <a:off x="1295400" y="2686050"/>
            <a:ext cx="9601200" cy="1485900"/>
          </a:xfrm>
        </p:spPr>
        <p:txBody>
          <a:bodyPr>
            <a:normAutofit/>
          </a:bodyPr>
          <a:lstStyle/>
          <a:p>
            <a:pPr algn="ctr"/>
            <a:r>
              <a:rPr lang="en-US" sz="4800" b="1" dirty="0"/>
              <a:t>THANK YOU</a:t>
            </a:r>
          </a:p>
        </p:txBody>
      </p:sp>
    </p:spTree>
    <p:extLst>
      <p:ext uri="{BB962C8B-B14F-4D97-AF65-F5344CB8AC3E}">
        <p14:creationId xmlns:p14="http://schemas.microsoft.com/office/powerpoint/2010/main" val="313301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4F292-0D64-C614-BD05-2C0AA777FF8E}"/>
              </a:ext>
            </a:extLst>
          </p:cNvPr>
          <p:cNvSpPr>
            <a:spLocks noGrp="1"/>
          </p:cNvSpPr>
          <p:nvPr>
            <p:ph type="title"/>
          </p:nvPr>
        </p:nvSpPr>
        <p:spPr>
          <a:xfrm>
            <a:off x="6094818" y="733351"/>
            <a:ext cx="5422268" cy="1485900"/>
          </a:xfrm>
        </p:spPr>
        <p:txBody>
          <a:bodyPr>
            <a:noAutofit/>
          </a:bodyPr>
          <a:lstStyle/>
          <a:p>
            <a:r>
              <a:rPr lang="en-US" dirty="0"/>
              <a:t>Our Selected Economic Indicators</a:t>
            </a:r>
          </a:p>
        </p:txBody>
      </p:sp>
      <p:sp>
        <p:nvSpPr>
          <p:cNvPr id="19" name="Rectangle 18">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4" name="Graphic 13" descr="Bar graph with upward trend with solid fill">
            <a:extLst>
              <a:ext uri="{FF2B5EF4-FFF2-40B4-BE49-F238E27FC236}">
                <a16:creationId xmlns:a16="http://schemas.microsoft.com/office/drawing/2014/main" id="{37FA7950-8FEA-C200-BC2B-13658672DA6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23562" y="733351"/>
            <a:ext cx="5071256" cy="5071256"/>
          </a:xfrm>
          <a:prstGeom prst="rect">
            <a:avLst/>
          </a:prstGeom>
        </p:spPr>
      </p:pic>
      <p:sp>
        <p:nvSpPr>
          <p:cNvPr id="3" name="Content Placeholder 2">
            <a:extLst>
              <a:ext uri="{FF2B5EF4-FFF2-40B4-BE49-F238E27FC236}">
                <a16:creationId xmlns:a16="http://schemas.microsoft.com/office/drawing/2014/main" id="{1C531B46-1D54-9E49-9D4B-2B67FD0B0D29}"/>
              </a:ext>
            </a:extLst>
          </p:cNvPr>
          <p:cNvSpPr>
            <a:spLocks noGrp="1"/>
          </p:cNvSpPr>
          <p:nvPr>
            <p:ph idx="1"/>
          </p:nvPr>
        </p:nvSpPr>
        <p:spPr>
          <a:xfrm>
            <a:off x="6242366" y="2543249"/>
            <a:ext cx="5127172" cy="3581400"/>
          </a:xfrm>
        </p:spPr>
        <p:txBody>
          <a:bodyPr>
            <a:normAutofit/>
          </a:bodyPr>
          <a:lstStyle/>
          <a:p>
            <a:r>
              <a:rPr lang="en-US" dirty="0"/>
              <a:t>Inflation (CPI)</a:t>
            </a:r>
          </a:p>
          <a:p>
            <a:r>
              <a:rPr lang="en-US" dirty="0"/>
              <a:t>Interest Rates (bank of England base rates)</a:t>
            </a:r>
          </a:p>
          <a:p>
            <a:r>
              <a:rPr lang="en-US" dirty="0"/>
              <a:t>GDP growth %</a:t>
            </a:r>
          </a:p>
          <a:p>
            <a:endParaRPr lang="en-US" dirty="0"/>
          </a:p>
        </p:txBody>
      </p:sp>
    </p:spTree>
    <p:extLst>
      <p:ext uri="{BB962C8B-B14F-4D97-AF65-F5344CB8AC3E}">
        <p14:creationId xmlns:p14="http://schemas.microsoft.com/office/powerpoint/2010/main" val="423163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8E22-4B14-7C70-6405-B96B7553165D}"/>
              </a:ext>
            </a:extLst>
          </p:cNvPr>
          <p:cNvSpPr>
            <a:spLocks noGrp="1"/>
          </p:cNvSpPr>
          <p:nvPr>
            <p:ph type="title"/>
          </p:nvPr>
        </p:nvSpPr>
        <p:spPr/>
        <p:txBody>
          <a:bodyPr/>
          <a:lstStyle/>
          <a:p>
            <a:r>
              <a:rPr lang="en-US" dirty="0"/>
              <a:t>Data Pipeline</a:t>
            </a:r>
          </a:p>
        </p:txBody>
      </p:sp>
      <p:sp>
        <p:nvSpPr>
          <p:cNvPr id="4" name="Rectangle 3">
            <a:extLst>
              <a:ext uri="{FF2B5EF4-FFF2-40B4-BE49-F238E27FC236}">
                <a16:creationId xmlns:a16="http://schemas.microsoft.com/office/drawing/2014/main" id="{C9F9594A-6205-EA8F-A007-41A03090D637}"/>
              </a:ext>
            </a:extLst>
          </p:cNvPr>
          <p:cNvSpPr/>
          <p:nvPr/>
        </p:nvSpPr>
        <p:spPr>
          <a:xfrm>
            <a:off x="1604863" y="2166451"/>
            <a:ext cx="2090058" cy="12573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gathered from Kaggle/ONS in CSV format</a:t>
            </a:r>
          </a:p>
        </p:txBody>
      </p:sp>
      <p:sp>
        <p:nvSpPr>
          <p:cNvPr id="5" name="Rectangle 4">
            <a:extLst>
              <a:ext uri="{FF2B5EF4-FFF2-40B4-BE49-F238E27FC236}">
                <a16:creationId xmlns:a16="http://schemas.microsoft.com/office/drawing/2014/main" id="{8E95D631-535C-D823-7633-110E6BBC87F5}"/>
              </a:ext>
            </a:extLst>
          </p:cNvPr>
          <p:cNvSpPr/>
          <p:nvPr/>
        </p:nvSpPr>
        <p:spPr>
          <a:xfrm>
            <a:off x="4604656" y="2150122"/>
            <a:ext cx="2090058" cy="12573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cleaned in Excel</a:t>
            </a:r>
          </a:p>
        </p:txBody>
      </p:sp>
      <p:sp>
        <p:nvSpPr>
          <p:cNvPr id="6" name="Rectangle 5">
            <a:extLst>
              <a:ext uri="{FF2B5EF4-FFF2-40B4-BE49-F238E27FC236}">
                <a16:creationId xmlns:a16="http://schemas.microsoft.com/office/drawing/2014/main" id="{5A29E5DF-D8C3-26E5-27DB-15051292348A}"/>
              </a:ext>
            </a:extLst>
          </p:cNvPr>
          <p:cNvSpPr/>
          <p:nvPr/>
        </p:nvSpPr>
        <p:spPr>
          <a:xfrm>
            <a:off x="7604449" y="3863893"/>
            <a:ext cx="2090058" cy="12573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SQL database was connected to python </a:t>
            </a:r>
          </a:p>
        </p:txBody>
      </p:sp>
      <p:sp>
        <p:nvSpPr>
          <p:cNvPr id="7" name="Rectangle 6">
            <a:extLst>
              <a:ext uri="{FF2B5EF4-FFF2-40B4-BE49-F238E27FC236}">
                <a16:creationId xmlns:a16="http://schemas.microsoft.com/office/drawing/2014/main" id="{9DE16A72-D125-FDB3-5CE4-83234F629FAC}"/>
              </a:ext>
            </a:extLst>
          </p:cNvPr>
          <p:cNvSpPr/>
          <p:nvPr/>
        </p:nvSpPr>
        <p:spPr>
          <a:xfrm>
            <a:off x="7604449" y="2058858"/>
            <a:ext cx="2090058" cy="12573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CSV data loaded in  Python</a:t>
            </a:r>
          </a:p>
        </p:txBody>
      </p:sp>
      <p:sp>
        <p:nvSpPr>
          <p:cNvPr id="8" name="Rectangle 7">
            <a:extLst>
              <a:ext uri="{FF2B5EF4-FFF2-40B4-BE49-F238E27FC236}">
                <a16:creationId xmlns:a16="http://schemas.microsoft.com/office/drawing/2014/main" id="{F8E022A8-106C-C65B-DAE2-302069F93F0E}"/>
              </a:ext>
            </a:extLst>
          </p:cNvPr>
          <p:cNvSpPr/>
          <p:nvPr/>
        </p:nvSpPr>
        <p:spPr>
          <a:xfrm>
            <a:off x="4604656" y="3900338"/>
            <a:ext cx="2090058" cy="12573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Wrote SQL queries in MySQL Workbench to extract CSV files</a:t>
            </a:r>
          </a:p>
        </p:txBody>
      </p:sp>
      <p:sp>
        <p:nvSpPr>
          <p:cNvPr id="9" name="Rectangle 8">
            <a:extLst>
              <a:ext uri="{FF2B5EF4-FFF2-40B4-BE49-F238E27FC236}">
                <a16:creationId xmlns:a16="http://schemas.microsoft.com/office/drawing/2014/main" id="{9C4946D3-68D4-F966-64AA-8841D92472AA}"/>
              </a:ext>
            </a:extLst>
          </p:cNvPr>
          <p:cNvSpPr/>
          <p:nvPr/>
        </p:nvSpPr>
        <p:spPr>
          <a:xfrm>
            <a:off x="1623522" y="3900338"/>
            <a:ext cx="2090058" cy="12573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CSV files were imported in Power BI and Excel for analysis</a:t>
            </a:r>
          </a:p>
        </p:txBody>
      </p:sp>
      <p:cxnSp>
        <p:nvCxnSpPr>
          <p:cNvPr id="11" name="Straight Arrow Connector 10">
            <a:extLst>
              <a:ext uri="{FF2B5EF4-FFF2-40B4-BE49-F238E27FC236}">
                <a16:creationId xmlns:a16="http://schemas.microsoft.com/office/drawing/2014/main" id="{5D7411E2-9E7C-4CCD-1D70-BCC5DFA3ED23}"/>
              </a:ext>
            </a:extLst>
          </p:cNvPr>
          <p:cNvCxnSpPr>
            <a:cxnSpLocks/>
            <a:stCxn id="4" idx="3"/>
            <a:endCxn id="5" idx="1"/>
          </p:cNvCxnSpPr>
          <p:nvPr/>
        </p:nvCxnSpPr>
        <p:spPr>
          <a:xfrm flipV="1">
            <a:off x="3694921" y="2778772"/>
            <a:ext cx="909735" cy="1632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0F78369-2874-FB8D-5706-65EE35BAFA93}"/>
              </a:ext>
            </a:extLst>
          </p:cNvPr>
          <p:cNvCxnSpPr>
            <a:cxnSpLocks/>
          </p:cNvCxnSpPr>
          <p:nvPr/>
        </p:nvCxnSpPr>
        <p:spPr>
          <a:xfrm flipV="1">
            <a:off x="6694714" y="2719435"/>
            <a:ext cx="909735" cy="1632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82B1E8B-D4EF-2C0C-04F5-8D7620A77E27}"/>
              </a:ext>
            </a:extLst>
          </p:cNvPr>
          <p:cNvCxnSpPr>
            <a:stCxn id="7" idx="2"/>
            <a:endCxn id="6" idx="0"/>
          </p:cNvCxnSpPr>
          <p:nvPr/>
        </p:nvCxnSpPr>
        <p:spPr>
          <a:xfrm>
            <a:off x="8649478" y="3316158"/>
            <a:ext cx="0" cy="54773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00C6DB9-C447-4E8F-98FE-C4707631CBB2}"/>
              </a:ext>
            </a:extLst>
          </p:cNvPr>
          <p:cNvCxnSpPr>
            <a:cxnSpLocks/>
            <a:stCxn id="6" idx="1"/>
          </p:cNvCxnSpPr>
          <p:nvPr/>
        </p:nvCxnSpPr>
        <p:spPr>
          <a:xfrm flipH="1">
            <a:off x="6694714" y="4492543"/>
            <a:ext cx="909735"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4CBC415-2FFB-CDF9-702D-F0D368B8BF82}"/>
              </a:ext>
            </a:extLst>
          </p:cNvPr>
          <p:cNvCxnSpPr>
            <a:cxnSpLocks/>
          </p:cNvCxnSpPr>
          <p:nvPr/>
        </p:nvCxnSpPr>
        <p:spPr>
          <a:xfrm flipH="1">
            <a:off x="3694920" y="4490841"/>
            <a:ext cx="909735"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503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DDE9-D824-89CF-46A4-3FB42F51BBCD}"/>
              </a:ext>
            </a:extLst>
          </p:cNvPr>
          <p:cNvSpPr>
            <a:spLocks noGrp="1"/>
          </p:cNvSpPr>
          <p:nvPr>
            <p:ph type="title"/>
          </p:nvPr>
        </p:nvSpPr>
        <p:spPr>
          <a:xfrm>
            <a:off x="1371600" y="800100"/>
            <a:ext cx="9601200" cy="1485900"/>
          </a:xfrm>
        </p:spPr>
        <p:txBody>
          <a:bodyPr>
            <a:normAutofit/>
          </a:bodyPr>
          <a:lstStyle/>
          <a:p>
            <a:r>
              <a:rPr lang="en-GB" b="0" i="0" dirty="0">
                <a:solidFill>
                  <a:srgbClr val="374151"/>
                </a:solidFill>
                <a:effectLst/>
                <a:latin typeface="Söhne"/>
              </a:rPr>
              <a:t>On What Grounds Do We Formulate Our Investment Recommendations</a:t>
            </a:r>
            <a:endParaRPr lang="en-US" dirty="0"/>
          </a:p>
        </p:txBody>
      </p:sp>
      <p:graphicFrame>
        <p:nvGraphicFramePr>
          <p:cNvPr id="5" name="Content Placeholder 2">
            <a:extLst>
              <a:ext uri="{FF2B5EF4-FFF2-40B4-BE49-F238E27FC236}">
                <a16:creationId xmlns:a16="http://schemas.microsoft.com/office/drawing/2014/main" id="{01D35C2E-A07A-584C-790F-3D8647C5F48D}"/>
              </a:ext>
            </a:extLst>
          </p:cNvPr>
          <p:cNvGraphicFramePr>
            <a:graphicFrameLocks noGrp="1"/>
          </p:cNvGraphicFramePr>
          <p:nvPr>
            <p:ph idx="1"/>
            <p:extLst>
              <p:ext uri="{D42A27DB-BD31-4B8C-83A1-F6EECF244321}">
                <p14:modId xmlns:p14="http://schemas.microsoft.com/office/powerpoint/2010/main" val="2381453430"/>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5050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95A838-E68D-D49A-A5B0-9F708FA98234}"/>
              </a:ext>
            </a:extLst>
          </p:cNvPr>
          <p:cNvSpPr>
            <a:spLocks noGrp="1"/>
          </p:cNvSpPr>
          <p:nvPr>
            <p:ph type="title"/>
          </p:nvPr>
        </p:nvSpPr>
        <p:spPr>
          <a:xfrm>
            <a:off x="643467" y="685800"/>
            <a:ext cx="10905066" cy="1485900"/>
          </a:xfrm>
          <a:noFill/>
        </p:spPr>
        <p:txBody>
          <a:bodyPr>
            <a:normAutofit/>
          </a:bodyPr>
          <a:lstStyle/>
          <a:p>
            <a:pPr algn="ctr"/>
            <a:r>
              <a:rPr lang="en-US" dirty="0"/>
              <a:t>Potential Investor Profiles</a:t>
            </a:r>
          </a:p>
        </p:txBody>
      </p:sp>
      <p:graphicFrame>
        <p:nvGraphicFramePr>
          <p:cNvPr id="5" name="Content Placeholder 2">
            <a:extLst>
              <a:ext uri="{FF2B5EF4-FFF2-40B4-BE49-F238E27FC236}">
                <a16:creationId xmlns:a16="http://schemas.microsoft.com/office/drawing/2014/main" id="{C49B6281-DE1E-04A1-8B50-E03D3EC78DFC}"/>
              </a:ext>
            </a:extLst>
          </p:cNvPr>
          <p:cNvGraphicFramePr>
            <a:graphicFrameLocks noGrp="1"/>
          </p:cNvGraphicFramePr>
          <p:nvPr>
            <p:ph idx="1"/>
            <p:extLst>
              <p:ext uri="{D42A27DB-BD31-4B8C-83A1-F6EECF244321}">
                <p14:modId xmlns:p14="http://schemas.microsoft.com/office/powerpoint/2010/main" val="3862869776"/>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5880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018DC-C119-CDAE-3AA3-2CE0BE42625E}"/>
              </a:ext>
            </a:extLst>
          </p:cNvPr>
          <p:cNvSpPr>
            <a:spLocks noGrp="1"/>
          </p:cNvSpPr>
          <p:nvPr>
            <p:ph type="title"/>
          </p:nvPr>
        </p:nvSpPr>
        <p:spPr>
          <a:xfrm>
            <a:off x="1371600" y="685800"/>
            <a:ext cx="9601200" cy="1485900"/>
          </a:xfrm>
        </p:spPr>
        <p:txBody>
          <a:bodyPr>
            <a:normAutofit/>
          </a:bodyPr>
          <a:lstStyle/>
          <a:p>
            <a:r>
              <a:rPr lang="en-GB" sz="3400" kern="100" dirty="0">
                <a:effectLst/>
                <a:latin typeface="Calibri" panose="020F0502020204030204" pitchFamily="34" charset="0"/>
                <a:ea typeface="Calibri" panose="020F0502020204030204" pitchFamily="34" charset="0"/>
                <a:cs typeface="Times New Roman" panose="02020603050405020304" pitchFamily="18" charset="0"/>
              </a:rPr>
              <a:t>General Relationships </a:t>
            </a:r>
            <a:r>
              <a:rPr lang="en-GB" sz="3400" kern="100" dirty="0">
                <a:latin typeface="Calibri" panose="020F0502020204030204" pitchFamily="34" charset="0"/>
                <a:ea typeface="Calibri" panose="020F0502020204030204" pitchFamily="34" charset="0"/>
                <a:cs typeface="Times New Roman" panose="02020603050405020304" pitchFamily="18" charset="0"/>
              </a:rPr>
              <a:t>B</a:t>
            </a:r>
            <a:r>
              <a:rPr lang="en-GB" sz="3400" kern="100" dirty="0">
                <a:effectLst/>
                <a:latin typeface="Calibri" panose="020F0502020204030204" pitchFamily="34" charset="0"/>
                <a:ea typeface="Calibri" panose="020F0502020204030204" pitchFamily="34" charset="0"/>
                <a:cs typeface="Times New Roman" panose="02020603050405020304" pitchFamily="18" charset="0"/>
              </a:rPr>
              <a:t>etween Economic Indicators And Precious </a:t>
            </a:r>
            <a:r>
              <a:rPr lang="en-GB" sz="3400" kern="100" dirty="0">
                <a:latin typeface="Calibri" panose="020F0502020204030204" pitchFamily="34" charset="0"/>
                <a:ea typeface="Calibri" panose="020F0502020204030204" pitchFamily="34" charset="0"/>
                <a:cs typeface="Times New Roman" panose="02020603050405020304" pitchFamily="18" charset="0"/>
              </a:rPr>
              <a:t>M</a:t>
            </a:r>
            <a:r>
              <a:rPr lang="en-GB" sz="3400" kern="100" dirty="0">
                <a:effectLst/>
                <a:latin typeface="Calibri" panose="020F0502020204030204" pitchFamily="34" charset="0"/>
                <a:ea typeface="Calibri" panose="020F0502020204030204" pitchFamily="34" charset="0"/>
                <a:cs typeface="Times New Roman" panose="02020603050405020304" pitchFamily="18" charset="0"/>
              </a:rPr>
              <a:t>etal Prices</a:t>
            </a:r>
            <a:br>
              <a:rPr lang="en-GB" sz="3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400" dirty="0"/>
          </a:p>
        </p:txBody>
      </p:sp>
      <p:graphicFrame>
        <p:nvGraphicFramePr>
          <p:cNvPr id="5" name="Content Placeholder 2">
            <a:extLst>
              <a:ext uri="{FF2B5EF4-FFF2-40B4-BE49-F238E27FC236}">
                <a16:creationId xmlns:a16="http://schemas.microsoft.com/office/drawing/2014/main" id="{6307D003-2FA0-A56F-0139-4293EF675C9A}"/>
              </a:ext>
            </a:extLst>
          </p:cNvPr>
          <p:cNvGraphicFramePr>
            <a:graphicFrameLocks noGrp="1"/>
          </p:cNvGraphicFramePr>
          <p:nvPr>
            <p:ph idx="1"/>
            <p:extLst>
              <p:ext uri="{D42A27DB-BD31-4B8C-83A1-F6EECF244321}">
                <p14:modId xmlns:p14="http://schemas.microsoft.com/office/powerpoint/2010/main" val="2425763008"/>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7980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E08D-E381-4EE5-6F8E-49DE993CD5F3}"/>
              </a:ext>
            </a:extLst>
          </p:cNvPr>
          <p:cNvSpPr>
            <a:spLocks noGrp="1"/>
          </p:cNvSpPr>
          <p:nvPr>
            <p:ph type="title"/>
          </p:nvPr>
        </p:nvSpPr>
        <p:spPr>
          <a:xfrm>
            <a:off x="1023562" y="685800"/>
            <a:ext cx="10493524" cy="1023079"/>
          </a:xfrm>
        </p:spPr>
        <p:txBody>
          <a:bodyPr>
            <a:normAutofit fontScale="90000"/>
          </a:bodyPr>
          <a:lstStyle/>
          <a:p>
            <a:pPr algn="ctr"/>
            <a:r>
              <a:rPr lang="en-GB" kern="100" dirty="0">
                <a:effectLst/>
                <a:latin typeface="Calibri" panose="020F0502020204030204" pitchFamily="34" charset="0"/>
                <a:ea typeface="Calibri" panose="020F0502020204030204" pitchFamily="34" charset="0"/>
                <a:cs typeface="Times New Roman" panose="02020603050405020304" pitchFamily="18" charset="0"/>
              </a:rPr>
              <a:t>Current Economic </a:t>
            </a:r>
            <a:r>
              <a:rPr lang="en-GB" kern="100" dirty="0">
                <a:latin typeface="Calibri" panose="020F0502020204030204" pitchFamily="34" charset="0"/>
                <a:ea typeface="Calibri" panose="020F0502020204030204" pitchFamily="34" charset="0"/>
                <a:cs typeface="Times New Roman" panose="02020603050405020304" pitchFamily="18" charset="0"/>
              </a:rPr>
              <a:t>S</a:t>
            </a:r>
            <a:r>
              <a:rPr lang="en-GB" kern="100" dirty="0">
                <a:effectLst/>
                <a:latin typeface="Calibri" panose="020F0502020204030204" pitchFamily="34" charset="0"/>
                <a:ea typeface="Calibri" panose="020F0502020204030204" pitchFamily="34" charset="0"/>
                <a:cs typeface="Times New Roman" panose="02020603050405020304" pitchFamily="18" charset="0"/>
              </a:rPr>
              <a:t>ituation </a:t>
            </a:r>
            <a:r>
              <a:rPr lang="en-GB" kern="100" dirty="0">
                <a:latin typeface="Calibri" panose="020F0502020204030204" pitchFamily="34" charset="0"/>
                <a:ea typeface="Calibri" panose="020F0502020204030204" pitchFamily="34" charset="0"/>
                <a:cs typeface="Times New Roman" panose="02020603050405020304" pitchFamily="18" charset="0"/>
              </a:rPr>
              <a:t>I</a:t>
            </a:r>
            <a:r>
              <a:rPr lang="en-GB" kern="100" dirty="0">
                <a:effectLst/>
                <a:latin typeface="Calibri" panose="020F0502020204030204" pitchFamily="34" charset="0"/>
                <a:ea typeface="Calibri" panose="020F0502020204030204" pitchFamily="34" charset="0"/>
                <a:cs typeface="Times New Roman" panose="02020603050405020304" pitchFamily="18" charset="0"/>
              </a:rPr>
              <a:t>n </a:t>
            </a:r>
            <a:r>
              <a:rPr lang="en-GB" kern="100" dirty="0">
                <a:latin typeface="Calibri" panose="020F0502020204030204" pitchFamily="34" charset="0"/>
                <a:ea typeface="Calibri" panose="020F0502020204030204" pitchFamily="34" charset="0"/>
                <a:cs typeface="Times New Roman" panose="02020603050405020304" pitchFamily="18" charset="0"/>
              </a:rPr>
              <a:t>T</a:t>
            </a:r>
            <a:r>
              <a:rPr lang="en-GB" kern="100" dirty="0">
                <a:effectLst/>
                <a:latin typeface="Calibri" panose="020F0502020204030204" pitchFamily="34" charset="0"/>
                <a:ea typeface="Calibri" panose="020F0502020204030204" pitchFamily="34" charset="0"/>
                <a:cs typeface="Times New Roman" panose="02020603050405020304" pitchFamily="18" charset="0"/>
              </a:rPr>
              <a:t>he UK</a:t>
            </a:r>
            <a:br>
              <a:rPr lang="en-GB"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0" name="Rectangle 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E488296-0E17-2040-5D29-B4FBB8415D33}"/>
              </a:ext>
            </a:extLst>
          </p:cNvPr>
          <p:cNvSpPr>
            <a:spLocks noGrp="1"/>
          </p:cNvSpPr>
          <p:nvPr>
            <p:ph idx="1"/>
          </p:nvPr>
        </p:nvSpPr>
        <p:spPr>
          <a:xfrm>
            <a:off x="1165727" y="1871836"/>
            <a:ext cx="4148044" cy="3268823"/>
          </a:xfrm>
        </p:spPr>
        <p:txBody>
          <a:bodyPr>
            <a:normAutofit/>
          </a:bodyPr>
          <a:lstStyle/>
          <a:p>
            <a:r>
              <a:rPr lang="en-GB" dirty="0">
                <a:effectLst/>
                <a:ea typeface="Calibri" panose="020F0502020204030204" pitchFamily="34" charset="0"/>
                <a:cs typeface="Times New Roman" panose="02020603050405020304" pitchFamily="18" charset="0"/>
              </a:rPr>
              <a:t>The UK is currently in an unstable time-period</a:t>
            </a:r>
            <a:r>
              <a:rPr lang="en-GB" dirty="0">
                <a:effectLst/>
              </a:rPr>
              <a:t> </a:t>
            </a:r>
          </a:p>
          <a:p>
            <a:r>
              <a:rPr lang="en-GB" kern="100" dirty="0">
                <a:effectLst/>
                <a:ea typeface="Calibri" panose="020F0502020204030204" pitchFamily="34" charset="0"/>
                <a:cs typeface="Times New Roman" panose="02020603050405020304" pitchFamily="18" charset="0"/>
              </a:rPr>
              <a:t>Stagflation (high inflation and low GDP)</a:t>
            </a:r>
          </a:p>
          <a:p>
            <a:r>
              <a:rPr lang="en-GB" kern="100" dirty="0">
                <a:effectLst/>
                <a:ea typeface="Calibri" panose="020F0502020204030204" pitchFamily="34" charset="0"/>
                <a:cs typeface="Times New Roman" panose="02020603050405020304" pitchFamily="18" charset="0"/>
              </a:rPr>
              <a:t>Cost of living crisis (very high energy prices)</a:t>
            </a:r>
          </a:p>
          <a:p>
            <a:r>
              <a:rPr lang="en-GB" kern="100" dirty="0">
                <a:effectLst/>
                <a:ea typeface="Calibri" panose="020F0502020204030204" pitchFamily="34" charset="0"/>
                <a:cs typeface="Times New Roman" panose="02020603050405020304" pitchFamily="18" charset="0"/>
              </a:rPr>
              <a:t>Unstable Government (4 prime ministers in 4 years)</a:t>
            </a:r>
          </a:p>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p>
        </p:txBody>
      </p:sp>
      <p:pic>
        <p:nvPicPr>
          <p:cNvPr id="8" name="Picture 7">
            <a:extLst>
              <a:ext uri="{FF2B5EF4-FFF2-40B4-BE49-F238E27FC236}">
                <a16:creationId xmlns:a16="http://schemas.microsoft.com/office/drawing/2014/main" id="{8EF215F1-2E7C-5839-45D0-539192734521}"/>
              </a:ext>
            </a:extLst>
          </p:cNvPr>
          <p:cNvPicPr>
            <a:picLocks noChangeAspect="1"/>
          </p:cNvPicPr>
          <p:nvPr/>
        </p:nvPicPr>
        <p:blipFill>
          <a:blip r:embed="rId3"/>
          <a:stretch>
            <a:fillRect/>
          </a:stretch>
        </p:blipFill>
        <p:spPr>
          <a:xfrm>
            <a:off x="5772803" y="1857813"/>
            <a:ext cx="5941102" cy="3562350"/>
          </a:xfrm>
          <a:prstGeom prst="rect">
            <a:avLst/>
          </a:prstGeom>
        </p:spPr>
      </p:pic>
    </p:spTree>
    <p:extLst>
      <p:ext uri="{BB962C8B-B14F-4D97-AF65-F5344CB8AC3E}">
        <p14:creationId xmlns:p14="http://schemas.microsoft.com/office/powerpoint/2010/main" val="2918864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6F9F0-7B27-9800-1A7D-A4E44B7B0BED}"/>
              </a:ext>
            </a:extLst>
          </p:cNvPr>
          <p:cNvSpPr>
            <a:spLocks noGrp="1"/>
          </p:cNvSpPr>
          <p:nvPr>
            <p:ph type="title"/>
          </p:nvPr>
        </p:nvSpPr>
        <p:spPr>
          <a:xfrm>
            <a:off x="640080" y="639704"/>
            <a:ext cx="3299579" cy="5577840"/>
          </a:xfrm>
        </p:spPr>
        <p:txBody>
          <a:bodyPr anchor="ctr">
            <a:normAutofit/>
          </a:bodyPr>
          <a:lstStyle/>
          <a:p>
            <a:pPr algn="ctr"/>
            <a:r>
              <a:rPr lang="en-US"/>
              <a:t>Expectations</a:t>
            </a:r>
          </a:p>
        </p:txBody>
      </p:sp>
      <p:graphicFrame>
        <p:nvGraphicFramePr>
          <p:cNvPr id="5" name="Content Placeholder 2">
            <a:extLst>
              <a:ext uri="{FF2B5EF4-FFF2-40B4-BE49-F238E27FC236}">
                <a16:creationId xmlns:a16="http://schemas.microsoft.com/office/drawing/2014/main" id="{4308DDD9-46FE-F3B1-F740-CBA71E60EB0A}"/>
              </a:ext>
            </a:extLst>
          </p:cNvPr>
          <p:cNvGraphicFramePr>
            <a:graphicFrameLocks noGrp="1"/>
          </p:cNvGraphicFramePr>
          <p:nvPr>
            <p:ph idx="1"/>
            <p:extLst>
              <p:ext uri="{D42A27DB-BD31-4B8C-83A1-F6EECF244321}">
                <p14:modId xmlns:p14="http://schemas.microsoft.com/office/powerpoint/2010/main" val="574709673"/>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674058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{A63A8DAD-488C-7644-BE4D-B3304D064C56}tf10001120</Template>
  <TotalTime>1628</TotalTime>
  <Words>2145</Words>
  <Application>Microsoft Office PowerPoint</Application>
  <PresentationFormat>Widescreen</PresentationFormat>
  <Paragraphs>172</Paragraphs>
  <Slides>23</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Courier New</vt:lpstr>
      <vt:lpstr>Franklin Gothic Book</vt:lpstr>
      <vt:lpstr>Söhne</vt:lpstr>
      <vt:lpstr>Wingdings</vt:lpstr>
      <vt:lpstr>Crop</vt:lpstr>
      <vt:lpstr>London Precious metals Exchange</vt:lpstr>
      <vt:lpstr>Our Selected Precious Metals</vt:lpstr>
      <vt:lpstr>Our Selected Economic Indicators</vt:lpstr>
      <vt:lpstr>Data Pipeline</vt:lpstr>
      <vt:lpstr>On What Grounds Do We Formulate Our Investment Recommendations</vt:lpstr>
      <vt:lpstr>Potential Investor Profiles</vt:lpstr>
      <vt:lpstr>General Relationships Between Economic Indicators And Precious Metal Prices </vt:lpstr>
      <vt:lpstr>Current Economic Situation In The UK </vt:lpstr>
      <vt:lpstr>Expectations</vt:lpstr>
      <vt:lpstr>Short Term</vt:lpstr>
      <vt:lpstr>Correlation Calculations</vt:lpstr>
      <vt:lpstr>Examining Historical Data: Uncovering Unexpected Correlations Between Economic Indicators and Precious Metal Prices </vt:lpstr>
      <vt:lpstr>Current Unstable Period</vt:lpstr>
      <vt:lpstr>PowerPoint Presentation</vt:lpstr>
      <vt:lpstr>For investors looking for more guaranteed gains, we recommend investing in standard Gilts and savings bonds over precious metals. </vt:lpstr>
      <vt:lpstr>Last 5 Years….</vt:lpstr>
      <vt:lpstr>Long Term</vt:lpstr>
      <vt:lpstr>Metal Price Volatility</vt:lpstr>
      <vt:lpstr>Metal Price Forecast</vt:lpstr>
      <vt:lpstr>Economic Indicators Forecast</vt:lpstr>
      <vt:lpstr>Long Term Investment Investment Advice</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 Precious metals</dc:title>
  <dc:creator>Farimah Beigi</dc:creator>
  <cp:lastModifiedBy>Anthony Jerome</cp:lastModifiedBy>
  <cp:revision>67</cp:revision>
  <dcterms:created xsi:type="dcterms:W3CDTF">2023-12-10T18:32:08Z</dcterms:created>
  <dcterms:modified xsi:type="dcterms:W3CDTF">2023-12-13T13:07:54Z</dcterms:modified>
</cp:coreProperties>
</file>